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5"/>
  </p:notesMasterIdLst>
  <p:handoutMasterIdLst>
    <p:handoutMasterId r:id="rId46"/>
  </p:handoutMasterIdLst>
  <p:sldIdLst>
    <p:sldId id="2141412041" r:id="rId7"/>
    <p:sldId id="308" r:id="rId8"/>
    <p:sldId id="2147470264" r:id="rId9"/>
    <p:sldId id="2141412320" r:id="rId10"/>
    <p:sldId id="2141412063" r:id="rId11"/>
    <p:sldId id="2141412078" r:id="rId12"/>
    <p:sldId id="2141412112" r:id="rId13"/>
    <p:sldId id="2141412065" r:id="rId14"/>
    <p:sldId id="2141412113" r:id="rId15"/>
    <p:sldId id="2141412093" r:id="rId16"/>
    <p:sldId id="2147470261" r:id="rId17"/>
    <p:sldId id="2141412321" r:id="rId18"/>
    <p:sldId id="2141412322" r:id="rId19"/>
    <p:sldId id="2141412323" r:id="rId20"/>
    <p:sldId id="2147470244" r:id="rId21"/>
    <p:sldId id="2147470245" r:id="rId22"/>
    <p:sldId id="2141412086" r:id="rId23"/>
    <p:sldId id="2141412116" r:id="rId24"/>
    <p:sldId id="8569" r:id="rId25"/>
    <p:sldId id="2141411897" r:id="rId26"/>
    <p:sldId id="2141412090" r:id="rId27"/>
    <p:sldId id="2141412091" r:id="rId28"/>
    <p:sldId id="2141412265" r:id="rId29"/>
    <p:sldId id="2147470242" r:id="rId30"/>
    <p:sldId id="2141412199" r:id="rId31"/>
    <p:sldId id="2141412308" r:id="rId32"/>
    <p:sldId id="2141412146" r:id="rId33"/>
    <p:sldId id="2141412318" r:id="rId34"/>
    <p:sldId id="2141412053" r:id="rId35"/>
    <p:sldId id="2141412030" r:id="rId36"/>
    <p:sldId id="2141412059" r:id="rId37"/>
    <p:sldId id="2147470246" r:id="rId38"/>
    <p:sldId id="2141412057" r:id="rId39"/>
    <p:sldId id="2141412028" r:id="rId40"/>
    <p:sldId id="2141412083" r:id="rId41"/>
    <p:sldId id="2147470260" r:id="rId42"/>
    <p:sldId id="2147470262" r:id="rId43"/>
    <p:sldId id="586" r:id="rId44"/>
  </p:sldIdLst>
  <p:sldSz cx="12192000" cy="6858000"/>
  <p:notesSz cx="7315200" cy="9601200"/>
  <p:custDataLst>
    <p:tags r:id="rId4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2"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130" clrIdx="12">
    <p:extLst>
      <p:ext uri="{19B8F6BF-5375-455C-9EA6-DF929625EA0E}">
        <p15:presenceInfo xmlns:p15="http://schemas.microsoft.com/office/powerpoint/2012/main" userId="S::jconstanzo@clinicaloptions.com::7388c342-66f0-4154-bcdf-657d8197f1ae" providerId="AD"/>
      </p:ext>
    </p:extLst>
  </p:cmAuthor>
  <p:cmAuthor id="14" name="Kara Nyberg" initials="KN" lastIdx="14" clrIdx="13">
    <p:extLst>
      <p:ext uri="{19B8F6BF-5375-455C-9EA6-DF929625EA0E}">
        <p15:presenceInfo xmlns:p15="http://schemas.microsoft.com/office/powerpoint/2012/main" userId="Kara Nyberg" providerId="None"/>
      </p:ext>
    </p:extLst>
  </p:cmAuthor>
  <p:cmAuthor id="15" name="Kara Nyberg" initials="KN [2]" lastIdx="4" clrIdx="14">
    <p:extLst>
      <p:ext uri="{19B8F6BF-5375-455C-9EA6-DF929625EA0E}">
        <p15:presenceInfo xmlns:p15="http://schemas.microsoft.com/office/powerpoint/2012/main" userId="847826e6ed1ce72d" providerId="Windows Live"/>
      </p:ext>
    </p:extLst>
  </p:cmAuthor>
  <p:cmAuthor id="16" name="CLINICALOPTIONS\tquill" initials="C" lastIdx="32" clrIdx="15">
    <p:extLst>
      <p:ext uri="{19B8F6BF-5375-455C-9EA6-DF929625EA0E}">
        <p15:presenceInfo xmlns:p15="http://schemas.microsoft.com/office/powerpoint/2012/main" userId="CLINICALOPTIONS\tquill" providerId="None"/>
      </p:ext>
    </p:extLst>
  </p:cmAuthor>
  <p:cmAuthor id="17" name="Gordon Kelley" initials="GK" lastIdx="54" clrIdx="16">
    <p:extLst>
      <p:ext uri="{19B8F6BF-5375-455C-9EA6-DF929625EA0E}">
        <p15:presenceInfo xmlns:p15="http://schemas.microsoft.com/office/powerpoint/2012/main" userId="S::gkelley@clinicaloptions.com::7e3d11cf-7436-4611-80d7-51121a63678e" providerId="AD"/>
      </p:ext>
    </p:extLst>
  </p:cmAuthor>
  <p:cmAuthor id="18" name="jconstanzo@clinicaloptions.com" initials="j" lastIdx="10" clrIdx="17">
    <p:extLst>
      <p:ext uri="{19B8F6BF-5375-455C-9EA6-DF929625EA0E}">
        <p15:presenceInfo xmlns:p15="http://schemas.microsoft.com/office/powerpoint/2012/main" userId="jconstanzo@clinicaloptions.com" providerId="None"/>
      </p:ext>
    </p:extLst>
  </p:cmAuthor>
  <p:cmAuthor id="19" name="Halla, Kimberly" initials="HK" lastIdx="2" clrIdx="18">
    <p:extLst>
      <p:ext uri="{19B8F6BF-5375-455C-9EA6-DF929625EA0E}">
        <p15:presenceInfo xmlns:p15="http://schemas.microsoft.com/office/powerpoint/2012/main" userId="S::Kimberly.Halla@usoncology.com::df3c414f-c0a1-4daa-86ca-2b73943154c0" providerId="AD"/>
      </p:ext>
    </p:extLst>
  </p:cmAuthor>
  <p:cmAuthor id="20" name="Eloise Chapman" initials="EC" lastIdx="13" clrIdx="19">
    <p:extLst>
      <p:ext uri="{19B8F6BF-5375-455C-9EA6-DF929625EA0E}">
        <p15:presenceInfo xmlns:p15="http://schemas.microsoft.com/office/powerpoint/2012/main" userId="S::elc9120@med.cornell.edu::3284c10a-72b1-4ac7-a6cc-7c0b0cf13447" providerId="AD"/>
      </p:ext>
    </p:extLst>
  </p:cmAuthor>
  <p:cmAuthor id="21" name="Dussadee Royal" initials="DR" lastIdx="5"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2" clrIdx="21">
    <p:extLst>
      <p:ext uri="{19B8F6BF-5375-455C-9EA6-DF929625EA0E}">
        <p15:presenceInfo xmlns:p15="http://schemas.microsoft.com/office/powerpoint/2012/main" userId="aboecler@clinicaloptions.com" providerId="None"/>
      </p:ext>
    </p:extLst>
  </p:cmAuthor>
  <p:cmAuthor id="23" name="Andrea Boecler" initials="AB" lastIdx="8" clrIdx="22">
    <p:extLst>
      <p:ext uri="{19B8F6BF-5375-455C-9EA6-DF929625EA0E}">
        <p15:presenceInfo xmlns:p15="http://schemas.microsoft.com/office/powerpoint/2012/main" userId="S::aboecler@clinicaloptions.com::28e82037-1239-4052-943b-ae184e0bc2af" providerId="AD"/>
      </p:ext>
    </p:extLst>
  </p:cmAuthor>
  <p:cmAuthor id="24" name="LT Fowler" initials="LF" lastIdx="2" clrIdx="23">
    <p:extLst>
      <p:ext uri="{19B8F6BF-5375-455C-9EA6-DF929625EA0E}">
        <p15:presenceInfo xmlns:p15="http://schemas.microsoft.com/office/powerpoint/2012/main" userId="S::lfowler@practicingclinicians.com::bdc4c4d6-9ded-467c-b80c-330a0ea8ffe4" providerId="AD"/>
      </p:ext>
    </p:extLst>
  </p:cmAuthor>
  <p:cmAuthor id="25" name="CLINICALOPTIONS\jconstanzo" initials="C" lastIdx="2" clrIdx="24">
    <p:extLst>
      <p:ext uri="{19B8F6BF-5375-455C-9EA6-DF929625EA0E}">
        <p15:presenceInfo xmlns:p15="http://schemas.microsoft.com/office/powerpoint/2012/main" userId="CLINICALOPTIONS\jconstanzo" providerId="None"/>
      </p:ext>
    </p:extLst>
  </p:cmAuthor>
  <p:cmAuthor id="26" name="Colleen Bohnenkamp" initials="CB" lastIdx="1" clrIdx="25">
    <p:extLst>
      <p:ext uri="{19B8F6BF-5375-455C-9EA6-DF929625EA0E}">
        <p15:presenceInfo xmlns:p15="http://schemas.microsoft.com/office/powerpoint/2012/main" userId="S::cbohnenkamp@kumc.edu::6d139590-5e56-4539-9c37-ed1d7a96c137" providerId="AD"/>
      </p:ext>
    </p:extLst>
  </p:cmAuthor>
  <p:cmAuthor id="27" name="Christy Seals" initials="CS" lastIdx="7" clrIdx="2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4AB33"/>
    <a:srgbClr val="CFC7E0"/>
    <a:srgbClr val="ED9077"/>
    <a:srgbClr val="015873"/>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88EB1E-EAED-471C-A5FF-E8D879791F5C}" v="105" dt="2023-04-14T15:10:38.93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76" autoAdjust="0"/>
    <p:restoredTop sz="91473" autoAdjust="0"/>
  </p:normalViewPr>
  <p:slideViewPr>
    <p:cSldViewPr snapToGrid="0" showGuides="1">
      <p:cViewPr varScale="1">
        <p:scale>
          <a:sx n="61" d="100"/>
          <a:sy n="61" d="100"/>
        </p:scale>
        <p:origin x="648" y="52"/>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customXml" Target="../customXml/item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041830708661414E-2"/>
          <c:y val="0.11640921069358502"/>
          <c:w val="0.93577066929133856"/>
          <c:h val="0.74087880901416581"/>
        </c:manualLayout>
      </c:layout>
      <c:barChart>
        <c:barDir val="col"/>
        <c:grouping val="clustered"/>
        <c:varyColors val="0"/>
        <c:ser>
          <c:idx val="0"/>
          <c:order val="0"/>
          <c:tx>
            <c:strRef>
              <c:f>Sheet1!$B$1</c:f>
              <c:strCache>
                <c:ptCount val="1"/>
                <c:pt idx="0">
                  <c:v>Non-Hispanic White</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33.799999999999997</c:v>
                </c:pt>
              </c:numCache>
            </c:numRef>
          </c:val>
          <c:extLst>
            <c:ext xmlns:c16="http://schemas.microsoft.com/office/drawing/2014/chart" uri="{C3380CC4-5D6E-409C-BE32-E72D297353CC}">
              <c16:uniqueId val="{00000000-37FE-DE46-847A-F7A06BF21EC5}"/>
            </c:ext>
          </c:extLst>
        </c:ser>
        <c:ser>
          <c:idx val="1"/>
          <c:order val="1"/>
          <c:tx>
            <c:strRef>
              <c:f>Sheet1!$C$1</c:f>
              <c:strCache>
                <c:ptCount val="1"/>
                <c:pt idx="0">
                  <c:v>Black</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21.6</c:v>
                </c:pt>
              </c:numCache>
            </c:numRef>
          </c:val>
          <c:extLst>
            <c:ext xmlns:c16="http://schemas.microsoft.com/office/drawing/2014/chart" uri="{C3380CC4-5D6E-409C-BE32-E72D297353CC}">
              <c16:uniqueId val="{00000001-37FE-DE46-847A-F7A06BF21EC5}"/>
            </c:ext>
          </c:extLst>
        </c:ser>
        <c:ser>
          <c:idx val="2"/>
          <c:order val="2"/>
          <c:tx>
            <c:strRef>
              <c:f>Sheet1!$D$1</c:f>
              <c:strCache>
                <c:ptCount val="1"/>
                <c:pt idx="0">
                  <c:v>Asian </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31.5</c:v>
                </c:pt>
              </c:numCache>
            </c:numRef>
          </c:val>
          <c:extLst>
            <c:ext xmlns:c16="http://schemas.microsoft.com/office/drawing/2014/chart" uri="{C3380CC4-5D6E-409C-BE32-E72D297353CC}">
              <c16:uniqueId val="{00000002-37FE-DE46-847A-F7A06BF21EC5}"/>
            </c:ext>
          </c:extLst>
        </c:ser>
        <c:ser>
          <c:idx val="3"/>
          <c:order val="3"/>
          <c:tx>
            <c:strRef>
              <c:f>Sheet1!$E$1</c:f>
              <c:strCache>
                <c:ptCount val="1"/>
                <c:pt idx="0">
                  <c:v>Hispanic</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24.9</c:v>
                </c:pt>
              </c:numCache>
            </c:numRef>
          </c:val>
          <c:extLst>
            <c:ext xmlns:c16="http://schemas.microsoft.com/office/drawing/2014/chart" uri="{C3380CC4-5D6E-409C-BE32-E72D297353CC}">
              <c16:uniqueId val="{00000003-37FE-DE46-847A-F7A06BF21EC5}"/>
            </c:ext>
          </c:extLst>
        </c:ser>
        <c:ser>
          <c:idx val="4"/>
          <c:order val="4"/>
          <c:tx>
            <c:strRef>
              <c:f>Sheet1!$F$1</c:f>
              <c:strCache>
                <c:ptCount val="1"/>
                <c:pt idx="0">
                  <c:v>American Indian</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General</c:formatCode>
                <c:ptCount val="1"/>
                <c:pt idx="0">
                  <c:v>26.3</c:v>
                </c:pt>
              </c:numCache>
            </c:numRef>
          </c:val>
          <c:extLst>
            <c:ext xmlns:c16="http://schemas.microsoft.com/office/drawing/2014/chart" uri="{C3380CC4-5D6E-409C-BE32-E72D297353CC}">
              <c16:uniqueId val="{00000004-37FE-DE46-847A-F7A06BF21EC5}"/>
            </c:ext>
          </c:extLst>
        </c:ser>
        <c:dLbls>
          <c:dLblPos val="outEnd"/>
          <c:showLegendKey val="0"/>
          <c:showVal val="1"/>
          <c:showCatName val="0"/>
          <c:showSerName val="0"/>
          <c:showPercent val="0"/>
          <c:showBubbleSize val="0"/>
        </c:dLbls>
        <c:gapWidth val="64"/>
        <c:overlap val="-27"/>
        <c:axId val="2124153695"/>
        <c:axId val="2079125711"/>
      </c:barChart>
      <c:catAx>
        <c:axId val="2124153695"/>
        <c:scaling>
          <c:orientation val="minMax"/>
        </c:scaling>
        <c:delete val="1"/>
        <c:axPos val="b"/>
        <c:numFmt formatCode="General" sourceLinked="0"/>
        <c:majorTickMark val="out"/>
        <c:minorTickMark val="none"/>
        <c:tickLblPos val="nextTo"/>
        <c:crossAx val="2079125711"/>
        <c:crosses val="autoZero"/>
        <c:auto val="1"/>
        <c:lblAlgn val="ctr"/>
        <c:lblOffset val="100"/>
        <c:noMultiLvlLbl val="0"/>
      </c:catAx>
      <c:valAx>
        <c:axId val="2079125711"/>
        <c:scaling>
          <c:orientation val="minMax"/>
          <c:max val="10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21241536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446110446132624E-2"/>
          <c:y val="4.7361727994510515E-2"/>
          <c:w val="0.8667361989857828"/>
          <c:h val="0.85054476157929837"/>
        </c:manualLayout>
      </c:layout>
      <c:barChart>
        <c:barDir val="bar"/>
        <c:grouping val="clustered"/>
        <c:varyColors val="0"/>
        <c:ser>
          <c:idx val="0"/>
          <c:order val="0"/>
          <c:tx>
            <c:strRef>
              <c:f>Sheet1!$B$1</c:f>
              <c:strCache>
                <c:ptCount val="1"/>
                <c:pt idx="0">
                  <c:v>Placebo</c:v>
                </c:pt>
              </c:strCache>
            </c:strRef>
          </c:tx>
          <c:spPr>
            <a:solidFill>
              <a:srgbClr val="E1471D">
                <a:lumMod val="60000"/>
                <a:lumOff val="40000"/>
              </a:srgbClr>
            </a:solidFill>
            <a:ln w="9525">
              <a:solidFill>
                <a:schemeClr val="bg1"/>
              </a:solidFill>
            </a:ln>
            <a:effectLst/>
          </c:spPr>
          <c:invertIfNegative val="0"/>
          <c:dLbls>
            <c:dLbl>
              <c:idx val="0"/>
              <c:tx>
                <c:rich>
                  <a:bodyPr/>
                  <a:lstStyle/>
                  <a:p>
                    <a:r>
                      <a:rPr lang="en-US" dirty="0"/>
                      <a:t>11.5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75F-4CF5-9168-3CFD3AC8C84C}"/>
                </c:ext>
              </c:extLst>
            </c:dLbl>
            <c:dLbl>
              <c:idx val="1"/>
              <c:tx>
                <c:rich>
                  <a:bodyPr/>
                  <a:lstStyle/>
                  <a:p>
                    <a:r>
                      <a:rPr lang="en-US" dirty="0"/>
                      <a:t>26.9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75F-4CF5-9168-3CFD3AC8C84C}"/>
                </c:ext>
              </c:extLst>
            </c:dLbl>
            <c:dLbl>
              <c:idx val="2"/>
              <c:tx>
                <c:rich>
                  <a:bodyPr/>
                  <a:lstStyle/>
                  <a:p>
                    <a:r>
                      <a:rPr lang="en-US" dirty="0"/>
                      <a:t>3.8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75F-4CF5-9168-3CFD3AC8C84C}"/>
                </c:ext>
              </c:extLst>
            </c:dLbl>
            <c:dLbl>
              <c:idx val="3"/>
              <c:tx>
                <c:rich>
                  <a:bodyPr/>
                  <a:lstStyle/>
                  <a:p>
                    <a:r>
                      <a:rPr lang="en-US" dirty="0"/>
                      <a:t>19.2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75F-4CF5-9168-3CFD3AC8C84C}"/>
                </c:ext>
              </c:extLst>
            </c:dLbl>
            <c:dLbl>
              <c:idx val="4"/>
              <c:tx>
                <c:rich>
                  <a:bodyPr/>
                  <a:lstStyle/>
                  <a:p>
                    <a:r>
                      <a:rPr lang="en-US" dirty="0"/>
                      <a:t>24.6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75F-4CF5-9168-3CFD3AC8C84C}"/>
                </c:ext>
              </c:extLst>
            </c:dLbl>
            <c:dLbl>
              <c:idx val="6"/>
              <c:tx>
                <c:rich>
                  <a:bodyPr/>
                  <a:lstStyle/>
                  <a:p>
                    <a:r>
                      <a:rPr lang="en-US" dirty="0"/>
                      <a:t>14.6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75F-4CF5-9168-3CFD3AC8C84C}"/>
                </c:ext>
              </c:extLst>
            </c:dLbl>
            <c:dLbl>
              <c:idx val="7"/>
              <c:tx>
                <c:rich>
                  <a:bodyPr/>
                  <a:lstStyle/>
                  <a:p>
                    <a:r>
                      <a:rPr lang="en-US" dirty="0"/>
                      <a:t>41.5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75F-4CF5-9168-3CFD3AC8C84C}"/>
                </c:ext>
              </c:extLst>
            </c:dLbl>
            <c:dLbl>
              <c:idx val="8"/>
              <c:tx>
                <c:rich>
                  <a:bodyPr/>
                  <a:lstStyle/>
                  <a:p>
                    <a:r>
                      <a:rPr lang="en-US" dirty="0"/>
                      <a:t>37.7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75F-4CF5-9168-3CFD3AC8C84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Neutropenia</c:v>
                </c:pt>
                <c:pt idx="1">
                  <c:v>Arthralgia</c:v>
                </c:pt>
                <c:pt idx="2">
                  <c:v>Dysgeusia</c:v>
                </c:pt>
                <c:pt idx="3">
                  <c:v>Constipation</c:v>
                </c:pt>
                <c:pt idx="4">
                  <c:v>Diarrhoea</c:v>
                </c:pt>
                <c:pt idx="5">
                  <c:v>Anaemia</c:v>
                </c:pt>
                <c:pt idx="6">
                  <c:v>Vomiting</c:v>
                </c:pt>
                <c:pt idx="7">
                  <c:v>Fatigue</c:v>
                </c:pt>
                <c:pt idx="8">
                  <c:v>Nausea</c:v>
                </c:pt>
              </c:strCache>
            </c:strRef>
          </c:cat>
          <c:val>
            <c:numRef>
              <c:f>Sheet1!$B$2:$B$10</c:f>
              <c:numCache>
                <c:formatCode>General</c:formatCode>
                <c:ptCount val="9"/>
                <c:pt idx="0">
                  <c:v>11.5</c:v>
                </c:pt>
                <c:pt idx="1">
                  <c:v>26.9</c:v>
                </c:pt>
                <c:pt idx="2">
                  <c:v>3.8</c:v>
                </c:pt>
                <c:pt idx="3">
                  <c:v>19.2</c:v>
                </c:pt>
                <c:pt idx="4">
                  <c:v>24.6</c:v>
                </c:pt>
                <c:pt idx="5">
                  <c:v>10</c:v>
                </c:pt>
                <c:pt idx="6">
                  <c:v>14.6</c:v>
                </c:pt>
                <c:pt idx="7">
                  <c:v>41.5</c:v>
                </c:pt>
                <c:pt idx="8">
                  <c:v>37.700000000000003</c:v>
                </c:pt>
              </c:numCache>
            </c:numRef>
          </c:val>
          <c:extLst>
            <c:ext xmlns:c16="http://schemas.microsoft.com/office/drawing/2014/chart" uri="{C3380CC4-5D6E-409C-BE32-E72D297353CC}">
              <c16:uniqueId val="{00000008-775F-4CF5-9168-3CFD3AC8C84C}"/>
            </c:ext>
          </c:extLst>
        </c:ser>
        <c:dLbls>
          <c:showLegendKey val="0"/>
          <c:showVal val="0"/>
          <c:showCatName val="0"/>
          <c:showSerName val="0"/>
          <c:showPercent val="0"/>
          <c:showBubbleSize val="0"/>
        </c:dLbls>
        <c:gapWidth val="50"/>
        <c:axId val="245240576"/>
        <c:axId val="245242112"/>
      </c:barChart>
      <c:catAx>
        <c:axId val="245240576"/>
        <c:scaling>
          <c:orientation val="minMax"/>
        </c:scaling>
        <c:delete val="1"/>
        <c:axPos val="l"/>
        <c:numFmt formatCode="General" sourceLinked="1"/>
        <c:majorTickMark val="none"/>
        <c:minorTickMark val="none"/>
        <c:tickLblPos val="nextTo"/>
        <c:crossAx val="245242112"/>
        <c:crosses val="autoZero"/>
        <c:auto val="1"/>
        <c:lblAlgn val="ctr"/>
        <c:lblOffset val="100"/>
        <c:noMultiLvlLbl val="0"/>
      </c:catAx>
      <c:valAx>
        <c:axId val="245242112"/>
        <c:scaling>
          <c:orientation val="minMax"/>
          <c:max val="100"/>
        </c:scaling>
        <c:delete val="0"/>
        <c:axPos val="b"/>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45240576"/>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t" anchorCtr="1"/>
    <a:lstStyle/>
    <a:p>
      <a:pPr>
        <a:defRPr>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676332276009064E-2"/>
          <c:y val="4.7576817659206946E-2"/>
          <c:w val="0.86697827688824092"/>
          <c:h val="0.84986602204676354"/>
        </c:manualLayout>
      </c:layout>
      <c:barChart>
        <c:barDir val="bar"/>
        <c:grouping val="clustered"/>
        <c:varyColors val="0"/>
        <c:ser>
          <c:idx val="0"/>
          <c:order val="0"/>
          <c:tx>
            <c:strRef>
              <c:f>Sheet1!$B$1</c:f>
              <c:strCache>
                <c:ptCount val="1"/>
                <c:pt idx="0">
                  <c:v>Olaparib</c:v>
                </c:pt>
              </c:strCache>
            </c:strRef>
          </c:tx>
          <c:spPr>
            <a:solidFill>
              <a:srgbClr val="4DA1BB"/>
            </a:solidFill>
            <a:ln w="9525">
              <a:solidFill>
                <a:schemeClr val="bg1"/>
              </a:solidFill>
            </a:ln>
            <a:effectLst/>
          </c:spPr>
          <c:invertIfNegative val="0"/>
          <c:dLbls>
            <c:dLbl>
              <c:idx val="0"/>
              <c:tx>
                <c:rich>
                  <a:bodyPr/>
                  <a:lstStyle/>
                  <a:p>
                    <a:r>
                      <a:rPr lang="en-US" dirty="0"/>
                      <a:t>23.1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53B-400C-9BA0-6A209252F189}"/>
                </c:ext>
              </c:extLst>
            </c:dLbl>
            <c:dLbl>
              <c:idx val="1"/>
              <c:tx>
                <c:rich>
                  <a:bodyPr/>
                  <a:lstStyle/>
                  <a:p>
                    <a:r>
                      <a:rPr lang="en-US" dirty="0"/>
                      <a:t>25.4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53B-400C-9BA0-6A209252F189}"/>
                </c:ext>
              </c:extLst>
            </c:dLbl>
            <c:dLbl>
              <c:idx val="2"/>
              <c:tx>
                <c:rich>
                  <a:bodyPr/>
                  <a:lstStyle/>
                  <a:p>
                    <a:r>
                      <a:rPr lang="en-US" dirty="0"/>
                      <a:t>26.2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53B-400C-9BA0-6A209252F189}"/>
                </c:ext>
              </c:extLst>
            </c:dLbl>
            <c:dLbl>
              <c:idx val="3"/>
              <c:tx>
                <c:rich>
                  <a:bodyPr/>
                  <a:lstStyle/>
                  <a:p>
                    <a:r>
                      <a:rPr lang="en-US" dirty="0"/>
                      <a:t>27.7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53B-400C-9BA0-6A209252F189}"/>
                </c:ext>
              </c:extLst>
            </c:dLbl>
            <c:dLbl>
              <c:idx val="4"/>
              <c:tx>
                <c:rich>
                  <a:bodyPr/>
                  <a:lstStyle/>
                  <a:p>
                    <a:r>
                      <a:rPr lang="en-US" dirty="0"/>
                      <a:t>34.2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53B-400C-9BA0-6A209252F189}"/>
                </c:ext>
              </c:extLst>
            </c:dLbl>
            <c:dLbl>
              <c:idx val="5"/>
              <c:tx>
                <c:rich>
                  <a:bodyPr/>
                  <a:lstStyle/>
                  <a:p>
                    <a:r>
                      <a:rPr lang="en-US" dirty="0"/>
                      <a:t>38.8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53B-400C-9BA0-6A209252F189}"/>
                </c:ext>
              </c:extLst>
            </c:dLbl>
            <c:dLbl>
              <c:idx val="6"/>
              <c:tx>
                <c:rich>
                  <a:bodyPr/>
                  <a:lstStyle/>
                  <a:p>
                    <a:fld id="{3CB1B20A-179E-48AB-B8B7-9BCB3E998859}"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53B-400C-9BA0-6A209252F189}"/>
                </c:ext>
              </c:extLst>
            </c:dLbl>
            <c:dLbl>
              <c:idx val="7"/>
              <c:tx>
                <c:rich>
                  <a:bodyPr/>
                  <a:lstStyle/>
                  <a:p>
                    <a:r>
                      <a:rPr lang="en-US" dirty="0"/>
                      <a:t>63.5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53B-400C-9BA0-6A209252F189}"/>
                </c:ext>
              </c:extLst>
            </c:dLbl>
            <c:dLbl>
              <c:idx val="8"/>
              <c:tx>
                <c:rich>
                  <a:bodyPr/>
                  <a:lstStyle/>
                  <a:p>
                    <a:r>
                      <a:rPr lang="en-US" dirty="0"/>
                      <a:t>77.3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B53B-400C-9BA0-6A209252F18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Neutropenia</c:v>
                </c:pt>
                <c:pt idx="1">
                  <c:v>Arthralgia</c:v>
                </c:pt>
                <c:pt idx="2">
                  <c:v>Dysgeusia</c:v>
                </c:pt>
                <c:pt idx="3">
                  <c:v>Constipation</c:v>
                </c:pt>
                <c:pt idx="4">
                  <c:v>Diarrhoea</c:v>
                </c:pt>
                <c:pt idx="5">
                  <c:v>Anaemia</c:v>
                </c:pt>
                <c:pt idx="6">
                  <c:v>Vomiting</c:v>
                </c:pt>
                <c:pt idx="7">
                  <c:v>Fatigue/asthenia</c:v>
                </c:pt>
                <c:pt idx="8">
                  <c:v>Nausea</c:v>
                </c:pt>
              </c:strCache>
            </c:strRef>
          </c:cat>
          <c:val>
            <c:numRef>
              <c:f>Sheet1!$B$2:$B$10</c:f>
              <c:numCache>
                <c:formatCode>General</c:formatCode>
                <c:ptCount val="9"/>
                <c:pt idx="0">
                  <c:v>23.1</c:v>
                </c:pt>
                <c:pt idx="1">
                  <c:v>25.4</c:v>
                </c:pt>
                <c:pt idx="2">
                  <c:v>26.2</c:v>
                </c:pt>
                <c:pt idx="3">
                  <c:v>27.7</c:v>
                </c:pt>
                <c:pt idx="4">
                  <c:v>34.200000000000003</c:v>
                </c:pt>
                <c:pt idx="5">
                  <c:v>38.799999999999997</c:v>
                </c:pt>
                <c:pt idx="6">
                  <c:v>40</c:v>
                </c:pt>
                <c:pt idx="7">
                  <c:v>63.5</c:v>
                </c:pt>
                <c:pt idx="8">
                  <c:v>77.3</c:v>
                </c:pt>
              </c:numCache>
            </c:numRef>
          </c:val>
          <c:extLst>
            <c:ext xmlns:c16="http://schemas.microsoft.com/office/drawing/2014/chart" uri="{C3380CC4-5D6E-409C-BE32-E72D297353CC}">
              <c16:uniqueId val="{00000009-B53B-400C-9BA0-6A209252F189}"/>
            </c:ext>
          </c:extLst>
        </c:ser>
        <c:dLbls>
          <c:showLegendKey val="0"/>
          <c:showVal val="0"/>
          <c:showCatName val="0"/>
          <c:showSerName val="0"/>
          <c:showPercent val="0"/>
          <c:showBubbleSize val="0"/>
        </c:dLbls>
        <c:gapWidth val="50"/>
        <c:axId val="214712704"/>
        <c:axId val="245277056"/>
      </c:barChart>
      <c:catAx>
        <c:axId val="214712704"/>
        <c:scaling>
          <c:orientation val="minMax"/>
        </c:scaling>
        <c:delete val="1"/>
        <c:axPos val="r"/>
        <c:numFmt formatCode="General" sourceLinked="1"/>
        <c:majorTickMark val="none"/>
        <c:minorTickMark val="none"/>
        <c:tickLblPos val="nextTo"/>
        <c:crossAx val="245277056"/>
        <c:crosses val="autoZero"/>
        <c:auto val="1"/>
        <c:lblAlgn val="ctr"/>
        <c:lblOffset val="100"/>
        <c:noMultiLvlLbl val="0"/>
      </c:catAx>
      <c:valAx>
        <c:axId val="245277056"/>
        <c:scaling>
          <c:orientation val="maxMin"/>
          <c:max val="100"/>
        </c:scaling>
        <c:delete val="0"/>
        <c:axPos val="b"/>
        <c:numFmt formatCode="General" sourceLinked="1"/>
        <c:majorTickMark val="none"/>
        <c:minorTickMark val="none"/>
        <c:tickLblPos val="none"/>
        <c:spPr>
          <a:noFill/>
          <a:ln w="11176">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712704"/>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136949445019828E-2"/>
          <c:y val="1.3738062755798113E-3"/>
          <c:w val="0.86697827688824092"/>
          <c:h val="0.84986602204676354"/>
        </c:manualLayout>
      </c:layout>
      <c:barChart>
        <c:barDir val="bar"/>
        <c:grouping val="clustered"/>
        <c:varyColors val="0"/>
        <c:ser>
          <c:idx val="0"/>
          <c:order val="0"/>
          <c:tx>
            <c:strRef>
              <c:f>Sheet1!$B$1</c:f>
              <c:strCache>
                <c:ptCount val="1"/>
                <c:pt idx="0">
                  <c:v>Olaparib</c:v>
                </c:pt>
              </c:strCache>
            </c:strRef>
          </c:tx>
          <c:spPr>
            <a:solidFill>
              <a:srgbClr val="015873"/>
            </a:solidFill>
            <a:ln w="9525">
              <a:solidFill>
                <a:schemeClr val="bg1"/>
              </a:solidFill>
            </a:ln>
            <a:effectLst/>
          </c:spPr>
          <c:invertIfNegative val="0"/>
          <c:cat>
            <c:strRef>
              <c:f>Sheet1!$A$2:$A$10</c:f>
              <c:strCache>
                <c:ptCount val="9"/>
                <c:pt idx="0">
                  <c:v>Neutropenia</c:v>
                </c:pt>
                <c:pt idx="1">
                  <c:v>Arthralgia</c:v>
                </c:pt>
                <c:pt idx="2">
                  <c:v>Dysgeusia</c:v>
                </c:pt>
                <c:pt idx="3">
                  <c:v>Constipation</c:v>
                </c:pt>
                <c:pt idx="4">
                  <c:v>Diarrhoea</c:v>
                </c:pt>
                <c:pt idx="5">
                  <c:v>Anaemia</c:v>
                </c:pt>
                <c:pt idx="6">
                  <c:v>Vomiting</c:v>
                </c:pt>
                <c:pt idx="7">
                  <c:v>Fatigue/asthenia</c:v>
                </c:pt>
                <c:pt idx="8">
                  <c:v>Nausea</c:v>
                </c:pt>
              </c:strCache>
            </c:strRef>
          </c:cat>
          <c:val>
            <c:numRef>
              <c:f>Sheet1!$B$2:$B$10</c:f>
              <c:numCache>
                <c:formatCode>General</c:formatCode>
                <c:ptCount val="9"/>
                <c:pt idx="0">
                  <c:v>8.5</c:v>
                </c:pt>
                <c:pt idx="1">
                  <c:v>0</c:v>
                </c:pt>
                <c:pt idx="2">
                  <c:v>0</c:v>
                </c:pt>
                <c:pt idx="3">
                  <c:v>0</c:v>
                </c:pt>
                <c:pt idx="4">
                  <c:v>3.1</c:v>
                </c:pt>
                <c:pt idx="5">
                  <c:v>21.5</c:v>
                </c:pt>
                <c:pt idx="6">
                  <c:v>0.4</c:v>
                </c:pt>
                <c:pt idx="7">
                  <c:v>3.8</c:v>
                </c:pt>
                <c:pt idx="8">
                  <c:v>0.8</c:v>
                </c:pt>
              </c:numCache>
            </c:numRef>
          </c:val>
          <c:extLst>
            <c:ext xmlns:c16="http://schemas.microsoft.com/office/drawing/2014/chart" uri="{C3380CC4-5D6E-409C-BE32-E72D297353CC}">
              <c16:uniqueId val="{00000000-145B-41F5-A946-877B75614513}"/>
            </c:ext>
          </c:extLst>
        </c:ser>
        <c:dLbls>
          <c:showLegendKey val="0"/>
          <c:showVal val="0"/>
          <c:showCatName val="0"/>
          <c:showSerName val="0"/>
          <c:showPercent val="0"/>
          <c:showBubbleSize val="0"/>
        </c:dLbls>
        <c:gapWidth val="50"/>
        <c:axId val="245345280"/>
        <c:axId val="245351168"/>
      </c:barChart>
      <c:catAx>
        <c:axId val="245345280"/>
        <c:scaling>
          <c:orientation val="minMax"/>
        </c:scaling>
        <c:delete val="1"/>
        <c:axPos val="r"/>
        <c:numFmt formatCode="General" sourceLinked="1"/>
        <c:majorTickMark val="none"/>
        <c:minorTickMark val="none"/>
        <c:tickLblPos val="nextTo"/>
        <c:crossAx val="245351168"/>
        <c:crosses val="autoZero"/>
        <c:auto val="1"/>
        <c:lblAlgn val="ctr"/>
        <c:lblOffset val="100"/>
        <c:noMultiLvlLbl val="0"/>
      </c:catAx>
      <c:valAx>
        <c:axId val="245351168"/>
        <c:scaling>
          <c:orientation val="maxMin"/>
          <c:max val="100"/>
        </c:scaling>
        <c:delete val="0"/>
        <c:axPos val="b"/>
        <c:numFmt formatCode="General" sourceLinked="1"/>
        <c:majorTickMark val="none"/>
        <c:minorTickMark val="none"/>
        <c:tickLblPos val="none"/>
        <c:spPr>
          <a:noFill/>
          <a:ln w="11176">
            <a:noFill/>
          </a:ln>
          <a:effectLst/>
        </c:spPr>
        <c:txPr>
          <a:bodyPr rot="-60000000" spcFirstLastPara="1" vertOverflow="ellipsis" vert="horz" wrap="square" anchor="ctr" anchorCtr="1"/>
          <a:lstStyle/>
          <a:p>
            <a:pPr>
              <a:defRPr kumimoji="0" lang="en-US" sz="1200" b="1" i="0" u="none" strike="noStrike" kern="1200" cap="none" normalizeH="0" baseline="0">
                <a:ln>
                  <a:noFill/>
                </a:ln>
                <a:solidFill>
                  <a:schemeClr val="tx1"/>
                </a:solidFill>
                <a:effectLst/>
                <a:latin typeface="+mn-lt"/>
                <a:ea typeface="Ebrima" panose="02000000000000000000" pitchFamily="2" charset="0"/>
                <a:cs typeface="Ebrima" panose="02000000000000000000" pitchFamily="2" charset="0"/>
              </a:defRPr>
            </a:pPr>
            <a:endParaRPr lang="en-US"/>
          </a:p>
        </c:txPr>
        <c:crossAx val="245345280"/>
        <c:crosses val="autoZero"/>
        <c:crossBetween val="between"/>
        <c:majorUnit val="25"/>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kumimoji="0" lang="en-US" sz="1200" b="1" i="0" u="none" strike="noStrike" kern="1200" cap="none" normalizeH="0" baseline="0">
          <a:ln>
            <a:noFill/>
          </a:ln>
          <a:solidFill>
            <a:schemeClr val="tx1"/>
          </a:solidFill>
          <a:effectLst/>
          <a:latin typeface="+mn-lt"/>
          <a:ea typeface="Ebrima" panose="02000000000000000000" pitchFamily="2" charset="0"/>
          <a:cs typeface="Ebrima" panose="02000000000000000000" pitchFamily="2"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326361118133273"/>
          <c:y val="5.0713960891314233E-3"/>
          <c:w val="0.8667361989857828"/>
          <c:h val="0.85054476157929837"/>
        </c:manualLayout>
      </c:layout>
      <c:barChart>
        <c:barDir val="bar"/>
        <c:grouping val="clustered"/>
        <c:varyColors val="0"/>
        <c:ser>
          <c:idx val="0"/>
          <c:order val="0"/>
          <c:tx>
            <c:strRef>
              <c:f>Sheet1!$B$1</c:f>
              <c:strCache>
                <c:ptCount val="1"/>
                <c:pt idx="0">
                  <c:v>Placebo</c:v>
                </c:pt>
              </c:strCache>
            </c:strRef>
          </c:tx>
          <c:spPr>
            <a:solidFill>
              <a:srgbClr val="E1471D"/>
            </a:solidFill>
            <a:ln w="9525">
              <a:solidFill>
                <a:schemeClr val="bg1"/>
              </a:solidFill>
            </a:ln>
            <a:effectLst/>
          </c:spPr>
          <c:invertIfNegative val="0"/>
          <c:cat>
            <c:strRef>
              <c:f>Sheet1!$A$2:$A$10</c:f>
              <c:strCache>
                <c:ptCount val="9"/>
                <c:pt idx="0">
                  <c:v>Neutropenia</c:v>
                </c:pt>
                <c:pt idx="1">
                  <c:v>Arthralgia</c:v>
                </c:pt>
                <c:pt idx="2">
                  <c:v>Dysgeusia</c:v>
                </c:pt>
                <c:pt idx="3">
                  <c:v>Constipation</c:v>
                </c:pt>
                <c:pt idx="4">
                  <c:v>Diarrhoea</c:v>
                </c:pt>
                <c:pt idx="5">
                  <c:v>Anaemia</c:v>
                </c:pt>
                <c:pt idx="6">
                  <c:v>Vomiting</c:v>
                </c:pt>
                <c:pt idx="7">
                  <c:v>Fatigue</c:v>
                </c:pt>
                <c:pt idx="8">
                  <c:v>Nausea</c:v>
                </c:pt>
              </c:strCache>
            </c:strRef>
          </c:cat>
          <c:val>
            <c:numRef>
              <c:f>Sheet1!$B$2:$B$10</c:f>
              <c:numCache>
                <c:formatCode>General</c:formatCode>
                <c:ptCount val="9"/>
                <c:pt idx="0">
                  <c:v>4.5999999999999996</c:v>
                </c:pt>
                <c:pt idx="1">
                  <c:v>0</c:v>
                </c:pt>
                <c:pt idx="2">
                  <c:v>0</c:v>
                </c:pt>
                <c:pt idx="3">
                  <c:v>0</c:v>
                </c:pt>
                <c:pt idx="4">
                  <c:v>0</c:v>
                </c:pt>
                <c:pt idx="5">
                  <c:v>1.5</c:v>
                </c:pt>
                <c:pt idx="6">
                  <c:v>0.8</c:v>
                </c:pt>
                <c:pt idx="7">
                  <c:v>1.5</c:v>
                </c:pt>
                <c:pt idx="8">
                  <c:v>0</c:v>
                </c:pt>
              </c:numCache>
            </c:numRef>
          </c:val>
          <c:extLst>
            <c:ext xmlns:c16="http://schemas.microsoft.com/office/drawing/2014/chart" uri="{C3380CC4-5D6E-409C-BE32-E72D297353CC}">
              <c16:uniqueId val="{00000000-C2FB-41AF-812D-A61B9E9A8503}"/>
            </c:ext>
          </c:extLst>
        </c:ser>
        <c:dLbls>
          <c:showLegendKey val="0"/>
          <c:showVal val="0"/>
          <c:showCatName val="0"/>
          <c:showSerName val="0"/>
          <c:showPercent val="0"/>
          <c:showBubbleSize val="0"/>
        </c:dLbls>
        <c:gapWidth val="50"/>
        <c:axId val="257500288"/>
        <c:axId val="257501824"/>
      </c:barChart>
      <c:catAx>
        <c:axId val="257500288"/>
        <c:scaling>
          <c:orientation val="minMax"/>
        </c:scaling>
        <c:delete val="1"/>
        <c:axPos val="l"/>
        <c:numFmt formatCode="General" sourceLinked="1"/>
        <c:majorTickMark val="none"/>
        <c:minorTickMark val="none"/>
        <c:tickLblPos val="nextTo"/>
        <c:crossAx val="257501824"/>
        <c:crosses val="autoZero"/>
        <c:auto val="1"/>
        <c:lblAlgn val="ctr"/>
        <c:lblOffset val="100"/>
        <c:noMultiLvlLbl val="0"/>
      </c:catAx>
      <c:valAx>
        <c:axId val="257501824"/>
        <c:scaling>
          <c:orientation val="minMax"/>
          <c:max val="100"/>
        </c:scaling>
        <c:delete val="0"/>
        <c:axPos val="b"/>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57500288"/>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t" anchorCtr="1"/>
    <a:lstStyle/>
    <a:p>
      <a:pPr>
        <a:defRPr>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0.77858</cdr:x>
      <cdr:y>0.8642</cdr:y>
    </cdr:from>
    <cdr:to>
      <cdr:x>0.96798</cdr:x>
      <cdr:y>0.97655</cdr:y>
    </cdr:to>
    <cdr:sp macro="" textlink="">
      <cdr:nvSpPr>
        <cdr:cNvPr id="2" name="TextBox 12">
          <a:extLst xmlns:a="http://schemas.openxmlformats.org/drawingml/2006/main">
            <a:ext uri="{FF2B5EF4-FFF2-40B4-BE49-F238E27FC236}">
              <a16:creationId xmlns:a16="http://schemas.microsoft.com/office/drawing/2014/main" id="{EFBB4667-CA98-9948-BE0B-90A7F436B997}"/>
            </a:ext>
          </a:extLst>
        </cdr:cNvPr>
        <cdr:cNvSpPr txBox="1"/>
      </cdr:nvSpPr>
      <cdr:spPr bwMode="auto">
        <a:xfrm xmlns:a="http://schemas.openxmlformats.org/drawingml/2006/main">
          <a:off x="6328298" y="4024448"/>
          <a:ext cx="1539443" cy="52322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square" rtlCol="0">
          <a:spAutoFit/>
        </a:bodyPr>
        <a:lstStyle xmlns:a="http://schemas.openxmlformats.org/drawingml/2006/main">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xmlns:a="http://schemas.openxmlformats.org/drawingml/2006/main">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American Indian Patients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46029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kern="1200" cap="none" spc="0" normalizeH="0" baseline="0" noProof="0" dirty="0">
                <a:ln>
                  <a:noFill/>
                </a:ln>
                <a:solidFill>
                  <a:srgbClr val="1D2E5A"/>
                </a:solidFill>
                <a:effectLst/>
                <a:uLnTx/>
                <a:uFillTx/>
                <a:latin typeface="+mn-lt"/>
                <a:ea typeface="+mn-ea"/>
                <a:cs typeface="Calibri" panose="020F0502020204030204" pitchFamily="34" charset="0"/>
              </a:rPr>
              <a:t>PFS, progression-free survival.</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3249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65308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NHB, non-Hispanic Black; NHW, non-Hispanic White;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9155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HV, high-volume; LV, low volume; OR, odds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53335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1"/>
                </a:solidFill>
                <a:latin typeface="Calibri" panose="020F0502020204030204" pitchFamily="34" charset="0"/>
                <a:cs typeface="Calibri" panose="020F0502020204030204" pitchFamily="34" charset="0"/>
              </a:rPr>
              <a:t>NCCN, National Comprehensive Cancer Network; </a:t>
            </a:r>
            <a:r>
              <a:rPr lang="en-US" i="1" dirty="0"/>
              <a:t>OC, ovarian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56022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562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ASCO, American Society of Clinical Oncology; ESMO, European Society for Medical Oncology; NCCN, National Comprehensive Cancer Network; SGO, Society of Gynecologic Oncology.</a:t>
            </a:r>
            <a:br>
              <a:rPr kumimoji="0" lang="en-US" sz="1200" b="0" i="1"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br>
            <a:endParaRPr kumimoji="0" lang="en-US" sz="1200" b="0" i="1"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846062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246597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tx2"/>
                </a:solidFill>
                <a:latin typeface="Arial" panose="020B0604020202020204" pitchFamily="34" charset="0"/>
                <a:cs typeface="Arial" panose="020B0604020202020204" pitchFamily="34" charset="0"/>
              </a:rPr>
              <a:t>FA, Fanconi anemia; HR, homologous recombination; miRNA, microRNA; MMR mismatch repair; NER, nucleotide excision repair.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680674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deficiency; OC, ovarian cancer.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95096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dMMR, mismatch repair deficient; MSI-H, microsatellite instability‒high; TMB-H, tumor mutational burden‒high.</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330218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HRD, homologous recombination deficiency;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757068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BICR, blinded independent central review; HRD, homologous recombination deficient; HRP, homologous recombination proficient; ITT, intention-to-treat; NR, not reached; OC, ovarian cancer; PARPi, PARP inhibitor; PFS, progression-free survival.</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FDC4E-71E1-40A7-82EF-EDDA46AD81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846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9185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126161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Hb, hemoglobin.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773147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CBC, complete blood count; PLT, platelets.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564287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HCP, healthcare professional.</a:t>
            </a:r>
          </a:p>
          <a:p>
            <a:endParaRPr lang="en-US" sz="1200" i="1" dirty="0"/>
          </a:p>
          <a:p>
            <a:r>
              <a:rPr lang="en-US" sz="1200" dirty="0"/>
              <a:t>SPEAKER Notes:</a:t>
            </a:r>
          </a:p>
          <a:p>
            <a:r>
              <a:rPr lang="en-US" sz="1800" dirty="0">
                <a:effectLst/>
                <a:latin typeface="Segoe UI" panose="020B0502040204020203" pitchFamily="34" charset="0"/>
                <a:ea typeface="Times New Roman" panose="02020603050405020304" pitchFamily="18" charset="0"/>
                <a:cs typeface="Segoe UI" panose="020B0502040204020203" pitchFamily="34" charset="0"/>
              </a:rPr>
              <a:t>Because of time constrains, we are not discussing patient cases in detail, if at all, we added this reference slide indicating where the attendees can go online to see what 5 expert recommend on some of the most common patient scenarios in advanced epithelial ovarian, endometrial, and cervical cancer.</a:t>
            </a:r>
            <a:endParaRPr lang="en-US" sz="1200" dirty="0"/>
          </a:p>
        </p:txBody>
      </p:sp>
      <p:sp>
        <p:nvSpPr>
          <p:cNvPr id="4" name="Slide Number Placeholder 3"/>
          <p:cNvSpPr>
            <a:spLocks noGrp="1"/>
          </p:cNvSpPr>
          <p:nvPr>
            <p:ph type="sldNum" sz="quarter" idx="5"/>
          </p:nvPr>
        </p:nvSpPr>
        <p:spPr/>
        <p:txBody>
          <a:bodyPr/>
          <a:lstStyle/>
          <a:p>
            <a:fld id="{E2D07A36-6DF5-446B-99AF-0AFE692B760F}" type="slidenum">
              <a:rPr lang="en-US" smtClean="0"/>
              <a:t>24</a:t>
            </a:fld>
            <a:endParaRPr lang="en-US" dirty="0"/>
          </a:p>
        </p:txBody>
      </p:sp>
    </p:spTree>
    <p:extLst>
      <p:ext uri="{BB962C8B-B14F-4D97-AF65-F5344CB8AC3E}">
        <p14:creationId xmlns:p14="http://schemas.microsoft.com/office/powerpoint/2010/main" val="2838111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DoR, duration of response; FR</a:t>
            </a:r>
            <a:r>
              <a:rPr lang="el-GR" sz="1200" b="0" i="1" dirty="0"/>
              <a:t>α</a:t>
            </a:r>
            <a:r>
              <a:rPr lang="en-US" sz="1200" b="0" i="1" dirty="0"/>
              <a:t>,</a:t>
            </a:r>
            <a:r>
              <a:rPr lang="en-US" b="0" i="1" dirty="0"/>
              <a:t> </a:t>
            </a:r>
            <a:r>
              <a:rPr lang="en-US" sz="1200" b="0" i="1" dirty="0"/>
              <a:t>folate receptor </a:t>
            </a:r>
            <a:r>
              <a:rPr lang="el-GR" sz="1200" b="0" i="1" dirty="0"/>
              <a:t>α</a:t>
            </a:r>
            <a:r>
              <a:rPr lang="en-US" sz="1200" b="0" i="1" kern="0" dirty="0"/>
              <a:t>; </a:t>
            </a:r>
            <a:r>
              <a:rPr lang="en-US" b="0" i="1" dirty="0"/>
              <a:t>IHC, immunohistochemistry; NR, not reached; OC, ovarian cancer; ORR, overall response rate; PD, progressive disease; PFS, progression-free survival; PROC, platinum-resistant ovarian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245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GI, gastrointestinal;</a:t>
            </a:r>
            <a:r>
              <a:rPr lang="en-US" sz="1200" b="0" i="1" dirty="0">
                <a:solidFill>
                  <a:srgbClr val="000000"/>
                </a:solidFill>
                <a:effectLst/>
                <a:cs typeface="Calibri" panose="020F0502020204030204" pitchFamily="34" charset="0"/>
              </a:rPr>
              <a:t> </a:t>
            </a:r>
            <a:r>
              <a:rPr lang="en-US" i="1" dirty="0"/>
              <a:t>TRAE, treatment-related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078940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52340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review; FR</a:t>
            </a:r>
            <a:r>
              <a:rPr lang="el-GR" sz="1200" b="0" i="1" dirty="0"/>
              <a:t>α</a:t>
            </a:r>
            <a:r>
              <a:rPr lang="en-US" sz="1200" b="0" i="1" dirty="0"/>
              <a:t>,</a:t>
            </a:r>
            <a:r>
              <a:rPr lang="en-US" b="0" i="1" dirty="0"/>
              <a:t> </a:t>
            </a:r>
            <a:r>
              <a:rPr lang="en-US" sz="1200" b="0" i="1" dirty="0"/>
              <a:t>folate receptor </a:t>
            </a:r>
            <a:r>
              <a:rPr lang="el-GR" sz="1200" b="0" i="1" dirty="0"/>
              <a:t>α</a:t>
            </a:r>
            <a:r>
              <a:rPr lang="en-US" sz="1200" b="0" i="1" dirty="0"/>
              <a:t>; ORR, overall response rate; OS, overall survival; </a:t>
            </a:r>
            <a:r>
              <a:rPr lang="en-US" b="0" i="1" dirty="0"/>
              <a:t>PFI, progression-free interval; PFS, progression-free survival; PLD, pegylated ribosomal doxorubicin; PRO, patient reported outcome; PROC, platinum-resistant ovarian cancer; tx, treatments.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843965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4089666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GOG, Gynecologic Oncology Group.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2848713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GOG, </a:t>
            </a:r>
            <a:r>
              <a:rPr lang="en-US" b="0" i="1" dirty="0">
                <a:solidFill>
                  <a:srgbClr val="4D5156"/>
                </a:solidFill>
                <a:effectLst/>
                <a:latin typeface="Roboto" panose="02000000000000000000" pitchFamily="2" charset="0"/>
              </a:rPr>
              <a:t>Gynecologic Oncology Group.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976893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248243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Segoe UI" panose="020B0502040204020203" pitchFamily="34" charset="0"/>
              </a:rPr>
              <a:t>MRD, measurable residual disease.</a:t>
            </a:r>
          </a:p>
          <a:p>
            <a:endParaRPr lang="en-US" sz="120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4037068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SoC, standard of care.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2058587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2545691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NP, nurse practitioner; PA, physician associate/physician assistant.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919984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670614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3621325-1F17-3D8E-56F2-4E80D7388EF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A0CB9849-0634-E001-02A8-141E1BAC2B01}"/>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9B5CCA3C-1C31-3628-904D-AAFC345EA2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DE028DC-8F6D-7541-A6E2-A48310E28D2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20972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E8863986-FCA3-CB5C-2518-08C8D7309CC7}"/>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17F9533A-0E36-CA93-9F55-6D35191D3D2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70E67C0-C0CF-4298-0770-CF40A04816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26E2A6C4-A65F-1D26-CDBA-F65C4D3095D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C8CF5122-2AE7-E8DB-5053-BC7FE03E73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4A3D9895-87BD-A33E-93FE-4C43D53FF18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8795F109-2A2E-7E75-8754-5E46AB675FA6}"/>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A6493272-8B56-C759-8198-FE18F2F1E60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4241764-712C-9DDF-86CF-2FBBD9866E4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99BE7A29-37CA-C754-7F12-72F29DE295D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Content Placeholder 9">
            <a:extLst>
              <a:ext uri="{FF2B5EF4-FFF2-40B4-BE49-F238E27FC236}">
                <a16:creationId xmlns:a16="http://schemas.microsoft.com/office/drawing/2014/main" id="{22C4E748-57BE-40ED-8B34-2DCBE1510AB5}"/>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6" name="Rectangle 5">
            <a:extLst>
              <a:ext uri="{FF2B5EF4-FFF2-40B4-BE49-F238E27FC236}">
                <a16:creationId xmlns:a16="http://schemas.microsoft.com/office/drawing/2014/main" id="{07278736-7000-7794-AD9F-02EA428A8955}"/>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5061A6-8614-4D14-43B3-602062C26D07}"/>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E7801DE8-C3CF-9144-CDD1-0AB1B6608189}"/>
              </a:ext>
            </a:extLst>
          </p:cNvPr>
          <p:cNvSpPr>
            <a:spLocks noGrp="1"/>
          </p:cNvSpPr>
          <p:nvPr>
            <p:ph sz="quarter" idx="10"/>
          </p:nvPr>
        </p:nvSpPr>
        <p:spPr>
          <a:xfrm>
            <a:off x="762159" y="20478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4" name="Straight Connector 13">
            <a:extLst>
              <a:ext uri="{FF2B5EF4-FFF2-40B4-BE49-F238E27FC236}">
                <a16:creationId xmlns:a16="http://schemas.microsoft.com/office/drawing/2014/main" id="{53E30868-54EE-50C0-E945-CC9386E1F354}"/>
              </a:ext>
            </a:extLst>
          </p:cNvPr>
          <p:cNvCxnSpPr/>
          <p:nvPr userDrawn="1"/>
        </p:nvCxnSpPr>
        <p:spPr bwMode="auto">
          <a:xfrm>
            <a:off x="130169" y="47580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8" name="Picture 7">
            <a:extLst>
              <a:ext uri="{FF2B5EF4-FFF2-40B4-BE49-F238E27FC236}">
                <a16:creationId xmlns:a16="http://schemas.microsoft.com/office/drawing/2014/main" id="{D571F213-FDE7-F00D-85A0-B89B86D746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 name="Straight Connector 2">
            <a:extLst>
              <a:ext uri="{FF2B5EF4-FFF2-40B4-BE49-F238E27FC236}">
                <a16:creationId xmlns:a16="http://schemas.microsoft.com/office/drawing/2014/main" id="{1E8192EC-E360-6BC8-B157-1EF03376CF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59" r:id="rId6"/>
    <p:sldLayoutId id="2147484660" r:id="rId7"/>
    <p:sldLayoutId id="2147484661" r:id="rId8"/>
    <p:sldLayoutId id="214748466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GYNCI2022tool" TargetMode="External"/><Relationship Id="rId7"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www.clinicaltrials.gov/"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3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hyperlink" Target="http://www.clinicaloptions.com/CervicalTool2022" TargetMode="External"/><Relationship Id="rId5" Type="http://schemas.openxmlformats.org/officeDocument/2006/relationships/hyperlink" Target="http://www.clinicaloptions.com/immuneAETool" TargetMode="External"/><Relationship Id="rId4" Type="http://schemas.openxmlformats.org/officeDocument/2006/relationships/hyperlink" Target="http://www.clinicaloptions.com/GYNCI2022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ctrTitle"/>
          </p:nvPr>
        </p:nvSpPr>
        <p:spPr>
          <a:xfrm>
            <a:off x="609601" y="1600200"/>
            <a:ext cx="10414000" cy="2057400"/>
          </a:xfrm>
        </p:spPr>
        <p:txBody>
          <a:bodyPr/>
          <a:lstStyle/>
          <a:p>
            <a:r>
              <a:rPr lang="en-US" sz="4000" dirty="0">
                <a:effectLst/>
                <a:latin typeface="Calibri" panose="020F0502020204030204" pitchFamily="34" charset="0"/>
                <a:ea typeface="Calibri" panose="020F0502020204030204" pitchFamily="34" charset="0"/>
                <a:cs typeface="Times New Roman" panose="02020603050405020304" pitchFamily="18" charset="0"/>
              </a:rPr>
              <a:t>Improving Provider Awareness About Healthcar</a:t>
            </a:r>
            <a:r>
              <a:rPr lang="en-US" sz="4000" dirty="0">
                <a:ea typeface="Calibri" panose="020F0502020204030204" pitchFamily="34" charset="0"/>
                <a:cs typeface="Times New Roman" panose="02020603050405020304" pitchFamily="18" charset="0"/>
              </a:rPr>
              <a:t>e Equity: </a:t>
            </a:r>
            <a:r>
              <a:rPr lang="en-US" sz="4000" dirty="0">
                <a:effectLst/>
                <a:latin typeface="Calibri" panose="020F0502020204030204" pitchFamily="34" charset="0"/>
                <a:ea typeface="Calibri" panose="020F0502020204030204" pitchFamily="34" charset="0"/>
                <a:cs typeface="Times New Roman" panose="02020603050405020304" pitchFamily="18" charset="0"/>
              </a:rPr>
              <a:t>Improving All Patients’ Access to Care in Ovarian Cancer</a:t>
            </a:r>
            <a:endParaRPr lang="en-US" dirty="0"/>
          </a:p>
        </p:txBody>
      </p:sp>
      <p:pic>
        <p:nvPicPr>
          <p:cNvPr id="4" name="Picture 3" descr="Text, logo&#10;&#10;Description automatically generated">
            <a:extLst>
              <a:ext uri="{FF2B5EF4-FFF2-40B4-BE49-F238E27FC236}">
                <a16:creationId xmlns:a16="http://schemas.microsoft.com/office/drawing/2014/main" id="{6E1E89A8-D726-05C1-760B-A873E25B4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1783" y="403057"/>
            <a:ext cx="3341338" cy="542455"/>
          </a:xfrm>
          <a:prstGeom prst="rect">
            <a:avLst/>
          </a:prstGeom>
        </p:spPr>
      </p:pic>
      <p:sp>
        <p:nvSpPr>
          <p:cNvPr id="5" name="Text Box 19">
            <a:extLst>
              <a:ext uri="{FF2B5EF4-FFF2-40B4-BE49-F238E27FC236}">
                <a16:creationId xmlns:a16="http://schemas.microsoft.com/office/drawing/2014/main" id="{AC5CEEAD-6ACB-3ADB-682C-F55CA0FFDAC7}"/>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Smart Patients</a:t>
            </a:r>
          </a:p>
        </p:txBody>
      </p:sp>
      <p:sp>
        <p:nvSpPr>
          <p:cNvPr id="6" name="Text Box 21">
            <a:extLst>
              <a:ext uri="{FF2B5EF4-FFF2-40B4-BE49-F238E27FC236}">
                <a16:creationId xmlns:a16="http://schemas.microsoft.com/office/drawing/2014/main" id="{5313BC20-6A70-9709-E462-BC53D057468A}"/>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Eisai; GSK; Karyopharm Therapeutics Inc.; Merck Sharp &amp; Dohme, LLC; and Seagen and Genmab.</a:t>
            </a:r>
          </a:p>
        </p:txBody>
      </p:sp>
    </p:spTree>
    <p:extLst>
      <p:ext uri="{BB962C8B-B14F-4D97-AF65-F5344CB8AC3E}">
        <p14:creationId xmlns:p14="http://schemas.microsoft.com/office/powerpoint/2010/main" val="97219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82ED0532-42FD-0864-4A64-DA19A36644F2}"/>
              </a:ext>
            </a:extLst>
          </p:cNvPr>
          <p:cNvGrpSpPr/>
          <p:nvPr/>
        </p:nvGrpSpPr>
        <p:grpSpPr>
          <a:xfrm>
            <a:off x="4156075" y="3340735"/>
            <a:ext cx="3479671" cy="613720"/>
            <a:chOff x="4156075" y="3332497"/>
            <a:chExt cx="3479671" cy="613720"/>
          </a:xfrm>
        </p:grpSpPr>
        <p:pic>
          <p:nvPicPr>
            <p:cNvPr id="3" name="Picture 2" descr="Icon&#10;&#10;Description automatically generated">
              <a:extLst>
                <a:ext uri="{FF2B5EF4-FFF2-40B4-BE49-F238E27FC236}">
                  <a16:creationId xmlns:a16="http://schemas.microsoft.com/office/drawing/2014/main" id="{E0CA6254-7B4D-25C1-4CD1-DD29F7CE93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4" name="Rectangle 7">
              <a:extLst>
                <a:ext uri="{FF2B5EF4-FFF2-40B4-BE49-F238E27FC236}">
                  <a16:creationId xmlns:a16="http://schemas.microsoft.com/office/drawing/2014/main" id="{9DC573F6-1D3D-6FD6-3C68-DD97C39876A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dirty="0"/>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dirty="0">
                <a:solidFill>
                  <a:schemeClr val="accent3"/>
                </a:solidFill>
                <a:cs typeface="Calibri" panose="020F0502020204030204" pitchFamily="34" charset="0"/>
              </a:rPr>
              <a:t>Shannon N. Westin, MD, MPH</a:t>
            </a:r>
          </a:p>
          <a:p>
            <a:pPr marL="0" marR="0" indent="0">
              <a:spcBef>
                <a:spcPts val="0"/>
              </a:spcBef>
              <a:spcAft>
                <a:spcPts val="750"/>
              </a:spcAft>
              <a:buNone/>
            </a:pPr>
            <a:r>
              <a:rPr lang="en-US" sz="2400" b="0" dirty="0">
                <a:effectLst/>
                <a:ea typeface="Times New Roman" panose="02020603050405020304" pitchFamily="18" charset="0"/>
                <a:cs typeface="Calibri" panose="020F0502020204030204" pitchFamily="34" charset="0"/>
              </a:rPr>
              <a:t>Professor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Division of Surgery</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Department of Gynecologic Oncology and Reproductive Medicine</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University of Texas MD Anderson Cancer Center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Houston, Texas</a:t>
            </a:r>
          </a:p>
          <a:p>
            <a:pPr marL="0" marR="0" indent="0">
              <a:spcBef>
                <a:spcPts val="0"/>
              </a:spcBef>
              <a:spcAft>
                <a:spcPts val="750"/>
              </a:spcAft>
              <a:buNone/>
            </a:pPr>
            <a:endParaRPr lang="en-US" sz="2400" dirty="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dirty="0">
                <a:solidFill>
                  <a:schemeClr val="accent3"/>
                </a:solidFill>
                <a:cs typeface="Calibri" panose="020F0502020204030204" pitchFamily="34" charset="0"/>
              </a:rPr>
              <a:t>Shannon N. Westin, MD, MPH: </a:t>
            </a:r>
            <a:r>
              <a:rPr lang="en-US" sz="2400" b="0" i="1" dirty="0">
                <a:solidFill>
                  <a:srgbClr val="181818"/>
                </a:solidFill>
                <a:effectLst/>
                <a:cs typeface="Calibri" panose="020F0502020204030204" pitchFamily="34" charset="0"/>
              </a:rPr>
              <a:t>consultant/advisor/speaker: </a:t>
            </a:r>
            <a:r>
              <a:rPr lang="en-US" sz="2400" b="0" i="0" dirty="0">
                <a:solidFill>
                  <a:srgbClr val="181818"/>
                </a:solidFill>
                <a:effectLst/>
                <a:cs typeface="Calibri" panose="020F0502020204030204" pitchFamily="34" charset="0"/>
              </a:rPr>
              <a:t>AstraZeneca, Caris, Clovis, Eisai, EQRX, Genentech/Roche, GlaxoSmithKline, ImmunoGen, Lilly, Merck, Mereo, Mersana, NGM Bio, Nuvectis, Seagen, Verastem, Vincerx, Zentalis; </a:t>
            </a:r>
            <a:br>
              <a:rPr lang="en-US" sz="2400" b="0" i="0" dirty="0">
                <a:solidFill>
                  <a:srgbClr val="181818"/>
                </a:solidFill>
                <a:effectLst/>
                <a:cs typeface="Calibri" panose="020F0502020204030204" pitchFamily="34" charset="0"/>
              </a:rPr>
            </a:br>
            <a:r>
              <a:rPr lang="en-US" sz="2400" b="0" i="1" dirty="0">
                <a:solidFill>
                  <a:srgbClr val="181818"/>
                </a:solidFill>
                <a:effectLst/>
                <a:cs typeface="Calibri" panose="020F0502020204030204" pitchFamily="34" charset="0"/>
              </a:rPr>
              <a:t>researcher: </a:t>
            </a:r>
            <a:r>
              <a:rPr lang="en-US" sz="2400" b="0" i="0" dirty="0">
                <a:solidFill>
                  <a:srgbClr val="181818"/>
                </a:solidFill>
                <a:effectLst/>
                <a:cs typeface="Calibri" panose="020F0502020204030204" pitchFamily="34" charset="0"/>
              </a:rPr>
              <a:t>AstraZeneca, AvengeBio, Bayer, Bio-Path, Clovis, Genentech/Roche, GlaxoSmithKline, Mereo, Novartis, Zentalis.</a:t>
            </a:r>
            <a:endParaRPr lang="en-US" altLang="en-US" sz="2400" b="1" kern="0" dirty="0">
              <a:solidFill>
                <a:schemeClr val="accent3"/>
              </a:solidFill>
              <a:cs typeface="Calibri" panose="020F0502020204030204" pitchFamily="34" charset="0"/>
            </a:endParaRPr>
          </a:p>
          <a:p>
            <a:pPr marL="0" marR="0" indent="0">
              <a:spcBef>
                <a:spcPts val="0"/>
              </a:spcBef>
              <a:spcAft>
                <a:spcPts val="750"/>
              </a:spcAft>
              <a:buNone/>
            </a:pPr>
            <a:endParaRPr lang="en-US" sz="1800" b="0" dirty="0">
              <a:effectLst/>
              <a:ea typeface="Times New Roman" panose="02020603050405020304" pitchFamily="18" charset="0"/>
              <a:cs typeface="Calibri" panose="020F0502020204030204" pitchFamily="34" charset="0"/>
            </a:endParaRPr>
          </a:p>
          <a:p>
            <a:pPr marL="0" indent="0">
              <a:spcBef>
                <a:spcPts val="0"/>
              </a:spcBef>
              <a:spcAft>
                <a:spcPts val="0"/>
              </a:spcAft>
              <a:buFont typeface="Wingdings" panose="05000000000000000000" pitchFamily="2" charset="2"/>
              <a:buNone/>
            </a:pPr>
            <a:endParaRPr lang="en-US" altLang="en-US" sz="20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Ovarian Cancer: Overview</a:t>
            </a:r>
          </a:p>
        </p:txBody>
      </p:sp>
      <p:sp>
        <p:nvSpPr>
          <p:cNvPr id="4" name="Content Placeholder 3">
            <a:extLst>
              <a:ext uri="{FF2B5EF4-FFF2-40B4-BE49-F238E27FC236}">
                <a16:creationId xmlns:a16="http://schemas.microsoft.com/office/drawing/2014/main" id="{D6FF4CAE-F1C2-4176-9210-E54ADDBFC5E0}"/>
              </a:ext>
            </a:extLst>
          </p:cNvPr>
          <p:cNvSpPr>
            <a:spLocks noGrp="1"/>
          </p:cNvSpPr>
          <p:nvPr>
            <p:ph sz="half" idx="1"/>
          </p:nvPr>
        </p:nvSpPr>
        <p:spPr/>
        <p:txBody>
          <a:bodyPr/>
          <a:lstStyle/>
          <a:p>
            <a:r>
              <a:rPr lang="en-US" dirty="0">
                <a:effectLst/>
                <a:ea typeface="Times New Roman" panose="02020603050405020304" pitchFamily="18" charset="0"/>
              </a:rPr>
              <a:t>Fifth-leading cause of cancer deaths in women despite only 1.1% of all new cancer cases</a:t>
            </a:r>
            <a:r>
              <a:rPr lang="en-US" baseline="30000" dirty="0">
                <a:effectLst/>
                <a:ea typeface="Times New Roman" panose="02020603050405020304" pitchFamily="18" charset="0"/>
              </a:rPr>
              <a:t>1</a:t>
            </a:r>
          </a:p>
          <a:p>
            <a:pPr lvl="1"/>
            <a:r>
              <a:rPr lang="en-US" dirty="0">
                <a:ea typeface="Times New Roman" panose="02020603050405020304" pitchFamily="18" charset="0"/>
              </a:rPr>
              <a:t>5-yr survival: 49% (overall), </a:t>
            </a:r>
            <a:br>
              <a:rPr lang="en-US" dirty="0">
                <a:ea typeface="Times New Roman" panose="02020603050405020304" pitchFamily="18" charset="0"/>
              </a:rPr>
            </a:br>
            <a:r>
              <a:rPr lang="en-US" dirty="0">
                <a:ea typeface="Times New Roman" panose="02020603050405020304" pitchFamily="18" charset="0"/>
              </a:rPr>
              <a:t>30% (distant metastasis)</a:t>
            </a:r>
          </a:p>
          <a:p>
            <a:pPr lvl="1"/>
            <a:r>
              <a:rPr lang="en-US" dirty="0">
                <a:ea typeface="Times New Roman" panose="02020603050405020304" pitchFamily="18" charset="0"/>
              </a:rPr>
              <a:t>57% of women diagnosed have metastatic disease at diagnosis</a:t>
            </a:r>
          </a:p>
          <a:p>
            <a:r>
              <a:rPr lang="en-US" dirty="0">
                <a:ea typeface="Times New Roman" panose="02020603050405020304" pitchFamily="18" charset="0"/>
              </a:rPr>
              <a:t>Median age at diagnosis is 63 yr</a:t>
            </a:r>
            <a:r>
              <a:rPr lang="en-US" baseline="30000" dirty="0">
                <a:effectLst/>
                <a:ea typeface="Times New Roman" panose="02020603050405020304" pitchFamily="18" charset="0"/>
              </a:rPr>
              <a:t>1</a:t>
            </a:r>
            <a:endParaRPr lang="en-US" dirty="0">
              <a:ea typeface="Times New Roman" panose="02020603050405020304" pitchFamily="18" charset="0"/>
            </a:endParaRPr>
          </a:p>
          <a:p>
            <a:r>
              <a:rPr lang="en-US" dirty="0">
                <a:effectLst/>
                <a:ea typeface="Times New Roman" panose="02020603050405020304" pitchFamily="18" charset="0"/>
              </a:rPr>
              <a:t>19,880 estimated new cases in 2022</a:t>
            </a:r>
            <a:r>
              <a:rPr lang="en-US" baseline="30000" dirty="0">
                <a:effectLst/>
                <a:ea typeface="Times New Roman" panose="02020603050405020304" pitchFamily="18" charset="0"/>
              </a:rPr>
              <a:t>1</a:t>
            </a:r>
            <a:endParaRPr lang="en-US" dirty="0">
              <a:effectLst/>
              <a:ea typeface="Times New Roman" panose="02020603050405020304" pitchFamily="18" charset="0"/>
            </a:endParaRPr>
          </a:p>
        </p:txBody>
      </p:sp>
      <p:sp>
        <p:nvSpPr>
          <p:cNvPr id="7" name="Content Placeholder 6">
            <a:extLst>
              <a:ext uri="{FF2B5EF4-FFF2-40B4-BE49-F238E27FC236}">
                <a16:creationId xmlns:a16="http://schemas.microsoft.com/office/drawing/2014/main" id="{DE6491F3-9944-4871-DB00-4D2ECAD02889}"/>
              </a:ext>
            </a:extLst>
          </p:cNvPr>
          <p:cNvSpPr>
            <a:spLocks noGrp="1"/>
          </p:cNvSpPr>
          <p:nvPr>
            <p:ph sz="half" idx="2"/>
          </p:nvPr>
        </p:nvSpPr>
        <p:spPr/>
        <p:txBody>
          <a:bodyPr/>
          <a:lstStyle/>
          <a:p>
            <a:r>
              <a:rPr lang="en-US" dirty="0"/>
              <a:t>High rate of disease recurrence</a:t>
            </a:r>
            <a:r>
              <a:rPr lang="en-US" baseline="30000" dirty="0"/>
              <a:t>2,3</a:t>
            </a:r>
          </a:p>
          <a:p>
            <a:pPr lvl="1"/>
            <a:r>
              <a:rPr lang="en-US" dirty="0"/>
              <a:t>Women diagnosed with stage III: 70% to 90%</a:t>
            </a:r>
          </a:p>
          <a:p>
            <a:pPr lvl="1"/>
            <a:r>
              <a:rPr lang="en-US" dirty="0"/>
              <a:t>Women diagnosed with stage IV: 90% to 95%</a:t>
            </a:r>
          </a:p>
          <a:p>
            <a:r>
              <a:rPr lang="en-US" dirty="0"/>
              <a:t>Black women may present </a:t>
            </a:r>
            <a:br>
              <a:rPr lang="en-US" dirty="0"/>
            </a:br>
            <a:r>
              <a:rPr lang="en-US" dirty="0"/>
              <a:t>with more advanced disease compared with White women</a:t>
            </a:r>
            <a:r>
              <a:rPr lang="en-US" baseline="30000" dirty="0"/>
              <a:t>4</a:t>
            </a:r>
          </a:p>
          <a:p>
            <a:endParaRPr lang="en-US" dirty="0"/>
          </a:p>
        </p:txBody>
      </p:sp>
      <p:sp>
        <p:nvSpPr>
          <p:cNvPr id="11" name="TextBox 10">
            <a:extLst>
              <a:ext uri="{FF2B5EF4-FFF2-40B4-BE49-F238E27FC236}">
                <a16:creationId xmlns:a16="http://schemas.microsoft.com/office/drawing/2014/main" id="{06F438CF-6565-4312-9382-C46EFD08B5AF}"/>
              </a:ext>
            </a:extLst>
          </p:cNvPr>
          <p:cNvSpPr txBox="1"/>
          <p:nvPr/>
        </p:nvSpPr>
        <p:spPr bwMode="auto">
          <a:xfrm>
            <a:off x="425402" y="6190887"/>
            <a:ext cx="95616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seer.cancer.gov/statfacts/html/ovary.html</a:t>
            </a:r>
            <a:r>
              <a:rPr lang="en-US" sz="1200" b="0" dirty="0">
                <a:solidFill>
                  <a:srgbClr val="455560"/>
                </a:solidFill>
                <a:latin typeface="Calibri" panose="020F0502020204030204" pitchFamily="34" charset="0"/>
                <a:cs typeface="Calibri" panose="020F0502020204030204" pitchFamily="34" charset="0"/>
              </a:rPr>
              <a:t>. </a:t>
            </a:r>
            <a:r>
              <a:rPr lang="en-US" sz="1200" b="0" kern="1200" dirty="0">
                <a:solidFill>
                  <a:srgbClr val="455560"/>
                </a:solidFill>
                <a:latin typeface="Calibri" panose="020F0502020204030204" pitchFamily="34" charset="0"/>
                <a:cs typeface="Calibri" panose="020F0502020204030204" pitchFamily="34" charset="0"/>
              </a:rPr>
              <a:t>2. ocrahope.org/patients/about-ovarian-cancer/recurrence.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3. Hanker. Ann Oncol. 2012;23:2605. 4. Morris. Cancer Causes Control. 2010;21:1203. </a:t>
            </a:r>
          </a:p>
        </p:txBody>
      </p:sp>
    </p:spTree>
    <p:extLst>
      <p:ext uri="{BB962C8B-B14F-4D97-AF65-F5344CB8AC3E}">
        <p14:creationId xmlns:p14="http://schemas.microsoft.com/office/powerpoint/2010/main" val="390813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65338-CDAA-4A48-A936-913566E5ED4C}"/>
              </a:ext>
            </a:extLst>
          </p:cNvPr>
          <p:cNvSpPr>
            <a:spLocks noGrp="1"/>
          </p:cNvSpPr>
          <p:nvPr>
            <p:ph type="title"/>
          </p:nvPr>
        </p:nvSpPr>
        <p:spPr/>
        <p:txBody>
          <a:bodyPr/>
          <a:lstStyle/>
          <a:p>
            <a:r>
              <a:rPr lang="en-US" dirty="0"/>
              <a:t>Ovarian Cancer: Healthcare Disparities </a:t>
            </a:r>
          </a:p>
        </p:txBody>
      </p:sp>
      <p:sp>
        <p:nvSpPr>
          <p:cNvPr id="3" name="Content Placeholder 2">
            <a:extLst>
              <a:ext uri="{FF2B5EF4-FFF2-40B4-BE49-F238E27FC236}">
                <a16:creationId xmlns:a16="http://schemas.microsoft.com/office/drawing/2014/main" id="{16930EDA-4638-4184-B479-7EB0BD6BA8AD}"/>
              </a:ext>
            </a:extLst>
          </p:cNvPr>
          <p:cNvSpPr>
            <a:spLocks noGrp="1"/>
          </p:cNvSpPr>
          <p:nvPr>
            <p:ph idx="1"/>
          </p:nvPr>
        </p:nvSpPr>
        <p:spPr/>
        <p:txBody>
          <a:bodyPr/>
          <a:lstStyle/>
          <a:p>
            <a:pPr>
              <a:spcBef>
                <a:spcPts val="500"/>
              </a:spcBef>
            </a:pPr>
            <a:r>
              <a:rPr lang="en-US" sz="2200" dirty="0"/>
              <a:t>Suboptimal treatment and poorer survival rates have been reported in</a:t>
            </a:r>
            <a:r>
              <a:rPr lang="en-US" sz="2200" baseline="30000" dirty="0"/>
              <a:t>1,2</a:t>
            </a:r>
            <a:r>
              <a:rPr lang="en-US" sz="2200" dirty="0"/>
              <a:t>:</a:t>
            </a:r>
          </a:p>
          <a:p>
            <a:pPr lvl="1">
              <a:spcBef>
                <a:spcPts val="500"/>
              </a:spcBef>
            </a:pPr>
            <a:r>
              <a:rPr lang="en-US" sz="2000" dirty="0"/>
              <a:t>Older women</a:t>
            </a:r>
          </a:p>
          <a:p>
            <a:pPr lvl="1">
              <a:spcBef>
                <a:spcPts val="500"/>
              </a:spcBef>
            </a:pPr>
            <a:r>
              <a:rPr lang="en-US" sz="2000" dirty="0"/>
              <a:t>Black women</a:t>
            </a:r>
          </a:p>
          <a:p>
            <a:pPr lvl="1">
              <a:spcBef>
                <a:spcPts val="500"/>
              </a:spcBef>
            </a:pPr>
            <a:r>
              <a:rPr lang="en-US" sz="2000" dirty="0"/>
              <a:t>Low-income women</a:t>
            </a:r>
          </a:p>
          <a:p>
            <a:pPr lvl="1">
              <a:spcBef>
                <a:spcPts val="500"/>
              </a:spcBef>
            </a:pPr>
            <a:r>
              <a:rPr lang="en-US" sz="2000" dirty="0"/>
              <a:t>Women with public health insurance coverage or no insurance coverage</a:t>
            </a:r>
          </a:p>
          <a:p>
            <a:pPr lvl="1">
              <a:spcBef>
                <a:spcPts val="500"/>
              </a:spcBef>
            </a:pPr>
            <a:r>
              <a:rPr lang="en-US" sz="2000" dirty="0"/>
              <a:t>And women of Hispanic/Latin descent</a:t>
            </a:r>
          </a:p>
          <a:p>
            <a:pPr>
              <a:spcBef>
                <a:spcPts val="500"/>
              </a:spcBef>
            </a:pPr>
            <a:r>
              <a:rPr lang="en-US" sz="2200" dirty="0"/>
              <a:t>Psychosocial issues (eg, lack of support systems, inability to travel longer distances, language barriers, and living in rural areas) can affect patient adherence and ability to receive optimal care</a:t>
            </a:r>
            <a:r>
              <a:rPr lang="en-US" sz="2200" baseline="30000" dirty="0"/>
              <a:t>3</a:t>
            </a:r>
          </a:p>
          <a:p>
            <a:pPr>
              <a:spcBef>
                <a:spcPts val="500"/>
              </a:spcBef>
            </a:pPr>
            <a:r>
              <a:rPr lang="en-US" sz="2200" dirty="0"/>
              <a:t>Women with Medicare or Medicaid may be less likely to receive germline and/or </a:t>
            </a:r>
            <a:br>
              <a:rPr lang="en-US" sz="2200" dirty="0"/>
            </a:br>
            <a:r>
              <a:rPr lang="en-US" sz="2200" dirty="0"/>
              <a:t>somatic testing than women with private insurance</a:t>
            </a:r>
            <a:r>
              <a:rPr lang="en-US" sz="2200" baseline="30000" dirty="0"/>
              <a:t>4</a:t>
            </a:r>
          </a:p>
          <a:p>
            <a:pPr>
              <a:spcBef>
                <a:spcPts val="500"/>
              </a:spcBef>
            </a:pPr>
            <a:endParaRPr lang="en-US" dirty="0"/>
          </a:p>
        </p:txBody>
      </p:sp>
      <p:sp>
        <p:nvSpPr>
          <p:cNvPr id="7" name="TextBox 6">
            <a:extLst>
              <a:ext uri="{FF2B5EF4-FFF2-40B4-BE49-F238E27FC236}">
                <a16:creationId xmlns:a16="http://schemas.microsoft.com/office/drawing/2014/main" id="{1AEF1697-B7F1-4A5C-95EB-ABC920A23A7A}"/>
              </a:ext>
            </a:extLst>
          </p:cNvPr>
          <p:cNvSpPr txBox="1"/>
          <p:nvPr/>
        </p:nvSpPr>
        <p:spPr bwMode="auto">
          <a:xfrm>
            <a:off x="420377" y="6195873"/>
            <a:ext cx="881244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1. Graham. Ann Cancer Epidemiol. 2019;3:10.21037. 2. </a:t>
            </a:r>
            <a:r>
              <a:rPr lang="en-US" sz="1200" b="0" dirty="0">
                <a:solidFill>
                  <a:srgbClr val="455560"/>
                </a:solidFill>
                <a:latin typeface="Calibri" panose="020F0502020204030204" pitchFamily="34" charset="0"/>
                <a:cs typeface="Calibri" panose="020F0502020204030204" pitchFamily="34" charset="0"/>
              </a:rPr>
              <a:t>Taylor. Gynecol Oncol. 2018;151:269. </a:t>
            </a:r>
            <a:br>
              <a:rPr lang="en-US" sz="1200" b="0" dirty="0">
                <a:solidFill>
                  <a:srgbClr val="455560"/>
                </a:solidFill>
                <a:latin typeface="Calibri" panose="020F0502020204030204" pitchFamily="34" charset="0"/>
                <a:cs typeface="Calibri" panose="020F0502020204030204" pitchFamily="34" charset="0"/>
              </a:rPr>
            </a:br>
            <a:r>
              <a:rPr lang="en-US" sz="1200" b="0" dirty="0">
                <a:solidFill>
                  <a:srgbClr val="455560"/>
                </a:solidFill>
                <a:latin typeface="Calibri" panose="020F0502020204030204" pitchFamily="34" charset="0"/>
                <a:cs typeface="Calibri" panose="020F0502020204030204" pitchFamily="34" charset="0"/>
              </a:rPr>
              <a:t>3. Kaufman. J Cancer Metastasis Treat. 2019;5:13. 4. Huang. Gynecol Oncol. 2019;153:297. </a:t>
            </a:r>
          </a:p>
        </p:txBody>
      </p:sp>
    </p:spTree>
    <p:extLst>
      <p:ext uri="{BB962C8B-B14F-4D97-AF65-F5344CB8AC3E}">
        <p14:creationId xmlns:p14="http://schemas.microsoft.com/office/powerpoint/2010/main" val="3478951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D32B-9FB0-47B5-A4BB-DAA7780E9DA1}"/>
              </a:ext>
            </a:extLst>
          </p:cNvPr>
          <p:cNvSpPr>
            <a:spLocks noGrp="1"/>
          </p:cNvSpPr>
          <p:nvPr>
            <p:ph type="title"/>
          </p:nvPr>
        </p:nvSpPr>
        <p:spPr/>
        <p:txBody>
          <a:bodyPr/>
          <a:lstStyle/>
          <a:p>
            <a:r>
              <a:rPr lang="en-US" dirty="0">
                <a:ea typeface="Times New Roman" panose="02020603050405020304" pitchFamily="18" charset="0"/>
              </a:rPr>
              <a:t>Ovarian Cancer: Racial</a:t>
            </a:r>
            <a:r>
              <a:rPr lang="en-US" sz="3600" dirty="0">
                <a:effectLst/>
                <a:ea typeface="Times New Roman" panose="02020603050405020304" pitchFamily="18" charset="0"/>
              </a:rPr>
              <a:t> and Ethnic Differences Exist </a:t>
            </a:r>
            <a:r>
              <a:rPr lang="en-US" dirty="0">
                <a:ea typeface="Times New Roman" panose="02020603050405020304" pitchFamily="18" charset="0"/>
              </a:rPr>
              <a:t>Regarding </a:t>
            </a:r>
            <a:r>
              <a:rPr lang="en-US" sz="3600" dirty="0">
                <a:effectLst/>
                <a:ea typeface="Times New Roman" panose="02020603050405020304" pitchFamily="18" charset="0"/>
              </a:rPr>
              <a:t>Risk and Survival for </a:t>
            </a:r>
            <a:r>
              <a:rPr lang="en-US" dirty="0">
                <a:ea typeface="Times New Roman" panose="02020603050405020304" pitchFamily="18" charset="0"/>
              </a:rPr>
              <a:t>All Histologic Subtypes</a:t>
            </a:r>
            <a:endParaRPr lang="en-US" dirty="0"/>
          </a:p>
        </p:txBody>
      </p:sp>
      <p:sp>
        <p:nvSpPr>
          <p:cNvPr id="3" name="Content Placeholder 2">
            <a:extLst>
              <a:ext uri="{FF2B5EF4-FFF2-40B4-BE49-F238E27FC236}">
                <a16:creationId xmlns:a16="http://schemas.microsoft.com/office/drawing/2014/main" id="{4C395B68-9055-4E56-A16B-76C8F3046240}"/>
              </a:ext>
            </a:extLst>
          </p:cNvPr>
          <p:cNvSpPr>
            <a:spLocks noGrp="1"/>
          </p:cNvSpPr>
          <p:nvPr>
            <p:ph idx="1"/>
          </p:nvPr>
        </p:nvSpPr>
        <p:spPr>
          <a:xfrm>
            <a:off x="604675" y="5397565"/>
            <a:ext cx="10877529" cy="766167"/>
          </a:xfrm>
        </p:spPr>
        <p:txBody>
          <a:bodyPr/>
          <a:lstStyle/>
          <a:p>
            <a:r>
              <a:rPr lang="en-US" sz="2800" dirty="0">
                <a:effectLst/>
                <a:ea typeface="Times New Roman" panose="02020603050405020304" pitchFamily="18" charset="0"/>
              </a:rPr>
              <a:t>Black </a:t>
            </a:r>
            <a:r>
              <a:rPr lang="en-US" dirty="0">
                <a:ea typeface="Times New Roman" panose="02020603050405020304" pitchFamily="18" charset="0"/>
              </a:rPr>
              <a:t>women</a:t>
            </a:r>
            <a:r>
              <a:rPr lang="en-US" sz="2800" dirty="0">
                <a:effectLst/>
                <a:ea typeface="Times New Roman" panose="02020603050405020304" pitchFamily="18" charset="0"/>
              </a:rPr>
              <a:t> have a lower incidence of ovarian cancer</a:t>
            </a:r>
            <a:r>
              <a:rPr lang="en-US" dirty="0">
                <a:ea typeface="Times New Roman" panose="02020603050405020304" pitchFamily="18" charset="0"/>
              </a:rPr>
              <a:t> </a:t>
            </a:r>
            <a:r>
              <a:rPr lang="en-US" sz="2800" dirty="0">
                <a:effectLst/>
                <a:ea typeface="Times New Roman" panose="02020603050405020304" pitchFamily="18" charset="0"/>
              </a:rPr>
              <a:t>but experience worse 5-yr survival outcomes</a:t>
            </a:r>
            <a:endParaRPr lang="en-US" dirty="0"/>
          </a:p>
        </p:txBody>
      </p:sp>
      <p:sp>
        <p:nvSpPr>
          <p:cNvPr id="7" name="TextBox 6">
            <a:extLst>
              <a:ext uri="{FF2B5EF4-FFF2-40B4-BE49-F238E27FC236}">
                <a16:creationId xmlns:a16="http://schemas.microsoft.com/office/drawing/2014/main" id="{44AC9F43-DC9B-4BA6-BD6A-C0D2A288BD5C}"/>
              </a:ext>
            </a:extLst>
          </p:cNvPr>
          <p:cNvSpPr txBox="1"/>
          <p:nvPr/>
        </p:nvSpPr>
        <p:spPr bwMode="auto">
          <a:xfrm>
            <a:off x="417293" y="6377507"/>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Park. Cancer Epidemiol Biomarkers Prev. 2017;26:1511.</a:t>
            </a:r>
          </a:p>
        </p:txBody>
      </p:sp>
      <p:sp>
        <p:nvSpPr>
          <p:cNvPr id="14" name="TextBox 13">
            <a:extLst>
              <a:ext uri="{FF2B5EF4-FFF2-40B4-BE49-F238E27FC236}">
                <a16:creationId xmlns:a16="http://schemas.microsoft.com/office/drawing/2014/main" id="{AC9351BB-506A-41C7-8010-6DF1F9C63D02}"/>
              </a:ext>
            </a:extLst>
          </p:cNvPr>
          <p:cNvSpPr txBox="1"/>
          <p:nvPr/>
        </p:nvSpPr>
        <p:spPr bwMode="auto">
          <a:xfrm>
            <a:off x="1941079" y="1690581"/>
            <a:ext cx="1035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All Types</a:t>
            </a:r>
          </a:p>
        </p:txBody>
      </p:sp>
      <p:sp>
        <p:nvSpPr>
          <p:cNvPr id="15" name="TextBox 14">
            <a:extLst>
              <a:ext uri="{FF2B5EF4-FFF2-40B4-BE49-F238E27FC236}">
                <a16:creationId xmlns:a16="http://schemas.microsoft.com/office/drawing/2014/main" id="{1FCB8D13-74A0-40CE-B9FB-AA40E66630AD}"/>
              </a:ext>
            </a:extLst>
          </p:cNvPr>
          <p:cNvSpPr txBox="1"/>
          <p:nvPr/>
        </p:nvSpPr>
        <p:spPr bwMode="auto">
          <a:xfrm>
            <a:off x="5964465" y="1690581"/>
            <a:ext cx="826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Serous</a:t>
            </a:r>
          </a:p>
        </p:txBody>
      </p:sp>
      <p:sp>
        <p:nvSpPr>
          <p:cNvPr id="16" name="TextBox 15">
            <a:extLst>
              <a:ext uri="{FF2B5EF4-FFF2-40B4-BE49-F238E27FC236}">
                <a16:creationId xmlns:a16="http://schemas.microsoft.com/office/drawing/2014/main" id="{81D6A2E7-DCD2-4CC5-A321-395ECA0C3102}"/>
              </a:ext>
            </a:extLst>
          </p:cNvPr>
          <p:cNvSpPr txBox="1"/>
          <p:nvPr/>
        </p:nvSpPr>
        <p:spPr bwMode="auto">
          <a:xfrm>
            <a:off x="9839082" y="1690581"/>
            <a:ext cx="1075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Clear Cell</a:t>
            </a:r>
          </a:p>
        </p:txBody>
      </p:sp>
      <p:sp>
        <p:nvSpPr>
          <p:cNvPr id="17" name="TextBox 16">
            <a:extLst>
              <a:ext uri="{FF2B5EF4-FFF2-40B4-BE49-F238E27FC236}">
                <a16:creationId xmlns:a16="http://schemas.microsoft.com/office/drawing/2014/main" id="{22E63D01-089B-4AE7-9635-8D45C01D7DA7}"/>
              </a:ext>
            </a:extLst>
          </p:cNvPr>
          <p:cNvSpPr txBox="1"/>
          <p:nvPr/>
        </p:nvSpPr>
        <p:spPr bwMode="auto">
          <a:xfrm rot="16200000">
            <a:off x="-122607" y="3366672"/>
            <a:ext cx="1367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5-Yr OS Rate</a:t>
            </a:r>
          </a:p>
        </p:txBody>
      </p:sp>
      <p:sp>
        <p:nvSpPr>
          <p:cNvPr id="21" name="TextBox 20">
            <a:extLst>
              <a:ext uri="{FF2B5EF4-FFF2-40B4-BE49-F238E27FC236}">
                <a16:creationId xmlns:a16="http://schemas.microsoft.com/office/drawing/2014/main" id="{C81556DD-0CA6-49D2-BADC-6BAD8F991EFE}"/>
              </a:ext>
            </a:extLst>
          </p:cNvPr>
          <p:cNvSpPr txBox="1"/>
          <p:nvPr/>
        </p:nvSpPr>
        <p:spPr bwMode="auto">
          <a:xfrm rot="16200000">
            <a:off x="3904880" y="3366672"/>
            <a:ext cx="1367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5-Yr OS Rate</a:t>
            </a:r>
          </a:p>
        </p:txBody>
      </p:sp>
      <p:sp>
        <p:nvSpPr>
          <p:cNvPr id="22" name="TextBox 21">
            <a:extLst>
              <a:ext uri="{FF2B5EF4-FFF2-40B4-BE49-F238E27FC236}">
                <a16:creationId xmlns:a16="http://schemas.microsoft.com/office/drawing/2014/main" id="{DC7BC871-F5EE-4574-814B-94EDABE4769A}"/>
              </a:ext>
            </a:extLst>
          </p:cNvPr>
          <p:cNvSpPr txBox="1"/>
          <p:nvPr/>
        </p:nvSpPr>
        <p:spPr bwMode="auto">
          <a:xfrm rot="16200000">
            <a:off x="7547735" y="3366672"/>
            <a:ext cx="1367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5-Yr OS Rate</a:t>
            </a:r>
          </a:p>
        </p:txBody>
      </p:sp>
      <p:grpSp>
        <p:nvGrpSpPr>
          <p:cNvPr id="65" name="Group 64">
            <a:extLst>
              <a:ext uri="{FF2B5EF4-FFF2-40B4-BE49-F238E27FC236}">
                <a16:creationId xmlns:a16="http://schemas.microsoft.com/office/drawing/2014/main" id="{7359BF1E-0748-4436-AC8C-3F49FB7B027F}"/>
              </a:ext>
            </a:extLst>
          </p:cNvPr>
          <p:cNvGrpSpPr/>
          <p:nvPr/>
        </p:nvGrpSpPr>
        <p:grpSpPr>
          <a:xfrm>
            <a:off x="639681" y="2157407"/>
            <a:ext cx="3405111" cy="3034249"/>
            <a:chOff x="1016085" y="2224487"/>
            <a:chExt cx="3405111" cy="3034249"/>
          </a:xfrm>
        </p:grpSpPr>
        <p:grpSp>
          <p:nvGrpSpPr>
            <p:cNvPr id="64" name="Group 63">
              <a:extLst>
                <a:ext uri="{FF2B5EF4-FFF2-40B4-BE49-F238E27FC236}">
                  <a16:creationId xmlns:a16="http://schemas.microsoft.com/office/drawing/2014/main" id="{35FE019B-B357-486A-9AFF-14D6BBF6EB90}"/>
                </a:ext>
              </a:extLst>
            </p:cNvPr>
            <p:cNvGrpSpPr/>
            <p:nvPr/>
          </p:nvGrpSpPr>
          <p:grpSpPr>
            <a:xfrm>
              <a:off x="3455596" y="2547444"/>
              <a:ext cx="965600" cy="954107"/>
              <a:chOff x="3480294" y="2547444"/>
              <a:chExt cx="965600" cy="954107"/>
            </a:xfrm>
          </p:grpSpPr>
          <p:sp>
            <p:nvSpPr>
              <p:cNvPr id="8" name="TextBox 7">
                <a:extLst>
                  <a:ext uri="{FF2B5EF4-FFF2-40B4-BE49-F238E27FC236}">
                    <a16:creationId xmlns:a16="http://schemas.microsoft.com/office/drawing/2014/main" id="{B81A7380-6881-475B-86D0-1792974AB492}"/>
                  </a:ext>
                </a:extLst>
              </p:cNvPr>
              <p:cNvSpPr txBox="1"/>
              <p:nvPr/>
            </p:nvSpPr>
            <p:spPr bwMode="auto">
              <a:xfrm>
                <a:off x="3644071" y="2547444"/>
                <a:ext cx="8018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NHW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NHB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Hispanic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Asian</a:t>
                </a:r>
              </a:p>
            </p:txBody>
          </p:sp>
          <p:sp>
            <p:nvSpPr>
              <p:cNvPr id="10" name="Rectangle 9">
                <a:extLst>
                  <a:ext uri="{FF2B5EF4-FFF2-40B4-BE49-F238E27FC236}">
                    <a16:creationId xmlns:a16="http://schemas.microsoft.com/office/drawing/2014/main" id="{3250673E-8A2F-46BE-8328-1C529DDA310B}"/>
                  </a:ext>
                </a:extLst>
              </p:cNvPr>
              <p:cNvSpPr/>
              <p:nvPr/>
            </p:nvSpPr>
            <p:spPr bwMode="auto">
              <a:xfrm>
                <a:off x="3480294" y="2601822"/>
                <a:ext cx="157885" cy="1578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234DFC9D-AF58-4248-8990-D67A7562EA91}"/>
                  </a:ext>
                </a:extLst>
              </p:cNvPr>
              <p:cNvSpPr/>
              <p:nvPr/>
            </p:nvSpPr>
            <p:spPr bwMode="auto">
              <a:xfrm>
                <a:off x="3480294" y="2821343"/>
                <a:ext cx="157885" cy="15788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E9103C8-5640-4E69-9E6E-1BCD5155AE4A}"/>
                  </a:ext>
                </a:extLst>
              </p:cNvPr>
              <p:cNvSpPr/>
              <p:nvPr/>
            </p:nvSpPr>
            <p:spPr bwMode="auto">
              <a:xfrm>
                <a:off x="3480294" y="3040864"/>
                <a:ext cx="157885" cy="15788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7F622E37-AEEB-4E57-85C6-4E2624D7ADBA}"/>
                  </a:ext>
                </a:extLst>
              </p:cNvPr>
              <p:cNvSpPr/>
              <p:nvPr/>
            </p:nvSpPr>
            <p:spPr bwMode="auto">
              <a:xfrm>
                <a:off x="3480294" y="3260386"/>
                <a:ext cx="157885" cy="157885"/>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 name="TextBox 11">
              <a:extLst>
                <a:ext uri="{FF2B5EF4-FFF2-40B4-BE49-F238E27FC236}">
                  <a16:creationId xmlns:a16="http://schemas.microsoft.com/office/drawing/2014/main" id="{23258650-DCF1-4BD3-AB11-F79E2706862F}"/>
                </a:ext>
              </a:extLst>
            </p:cNvPr>
            <p:cNvSpPr txBox="1"/>
            <p:nvPr/>
          </p:nvSpPr>
          <p:spPr bwMode="auto">
            <a:xfrm>
              <a:off x="1643653" y="4950959"/>
              <a:ext cx="863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Localized</a:t>
              </a:r>
            </a:p>
          </p:txBody>
        </p:sp>
        <p:sp>
          <p:nvSpPr>
            <p:cNvPr id="27" name="TextBox 26">
              <a:extLst>
                <a:ext uri="{FF2B5EF4-FFF2-40B4-BE49-F238E27FC236}">
                  <a16:creationId xmlns:a16="http://schemas.microsoft.com/office/drawing/2014/main" id="{719FD1C3-68AA-4D98-9911-5CE7434036BA}"/>
                </a:ext>
              </a:extLst>
            </p:cNvPr>
            <p:cNvSpPr txBox="1"/>
            <p:nvPr/>
          </p:nvSpPr>
          <p:spPr bwMode="auto">
            <a:xfrm>
              <a:off x="2539973" y="4950959"/>
              <a:ext cx="82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Regional</a:t>
              </a:r>
            </a:p>
          </p:txBody>
        </p:sp>
        <p:sp>
          <p:nvSpPr>
            <p:cNvPr id="28" name="TextBox 27">
              <a:extLst>
                <a:ext uri="{FF2B5EF4-FFF2-40B4-BE49-F238E27FC236}">
                  <a16:creationId xmlns:a16="http://schemas.microsoft.com/office/drawing/2014/main" id="{773A6088-2527-4B71-AB10-C16FEDAD9DEE}"/>
                </a:ext>
              </a:extLst>
            </p:cNvPr>
            <p:cNvSpPr txBox="1"/>
            <p:nvPr/>
          </p:nvSpPr>
          <p:spPr bwMode="auto">
            <a:xfrm>
              <a:off x="3468064" y="4950959"/>
              <a:ext cx="719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Distant</a:t>
              </a:r>
            </a:p>
          </p:txBody>
        </p:sp>
        <p:grpSp>
          <p:nvGrpSpPr>
            <p:cNvPr id="35" name="Group 34">
              <a:extLst>
                <a:ext uri="{FF2B5EF4-FFF2-40B4-BE49-F238E27FC236}">
                  <a16:creationId xmlns:a16="http://schemas.microsoft.com/office/drawing/2014/main" id="{5BB9C3AA-0495-4047-B852-D745C1084406}"/>
                </a:ext>
              </a:extLst>
            </p:cNvPr>
            <p:cNvGrpSpPr/>
            <p:nvPr/>
          </p:nvGrpSpPr>
          <p:grpSpPr>
            <a:xfrm>
              <a:off x="1016085" y="2224487"/>
              <a:ext cx="535724" cy="2865904"/>
              <a:chOff x="1016085" y="2224487"/>
              <a:chExt cx="535724" cy="2865904"/>
            </a:xfrm>
          </p:grpSpPr>
          <p:sp>
            <p:nvSpPr>
              <p:cNvPr id="29" name="TextBox 28">
                <a:extLst>
                  <a:ext uri="{FF2B5EF4-FFF2-40B4-BE49-F238E27FC236}">
                    <a16:creationId xmlns:a16="http://schemas.microsoft.com/office/drawing/2014/main" id="{24037725-8B7E-42EA-999C-7CBDA10E12B0}"/>
                  </a:ext>
                </a:extLst>
              </p:cNvPr>
              <p:cNvSpPr txBox="1"/>
              <p:nvPr/>
            </p:nvSpPr>
            <p:spPr bwMode="auto">
              <a:xfrm>
                <a:off x="1250123" y="472105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82C3B367-E7CE-4138-BCF1-D13D70AB5E03}"/>
                  </a:ext>
                </a:extLst>
              </p:cNvPr>
              <p:cNvSpPr txBox="1"/>
              <p:nvPr/>
            </p:nvSpPr>
            <p:spPr bwMode="auto">
              <a:xfrm>
                <a:off x="1133105" y="42217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C595254D-F11D-46E9-A931-5978EF8FAF91}"/>
                  </a:ext>
                </a:extLst>
              </p:cNvPr>
              <p:cNvSpPr txBox="1"/>
              <p:nvPr/>
            </p:nvSpPr>
            <p:spPr bwMode="auto">
              <a:xfrm>
                <a:off x="1133105" y="3722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57EC1F7F-1B7E-4E3A-810C-761533F2AD53}"/>
                  </a:ext>
                </a:extLst>
              </p:cNvPr>
              <p:cNvSpPr txBox="1"/>
              <p:nvPr/>
            </p:nvSpPr>
            <p:spPr bwMode="auto">
              <a:xfrm>
                <a:off x="1133105" y="32231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96F5F661-DD8A-4EC9-A39D-CD09E6431B14}"/>
                  </a:ext>
                </a:extLst>
              </p:cNvPr>
              <p:cNvSpPr txBox="1"/>
              <p:nvPr/>
            </p:nvSpPr>
            <p:spPr bwMode="auto">
              <a:xfrm>
                <a:off x="1133105" y="272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1591BFFC-B86B-452C-B98B-DB4B4201AF95}"/>
                  </a:ext>
                </a:extLst>
              </p:cNvPr>
              <p:cNvSpPr txBox="1"/>
              <p:nvPr/>
            </p:nvSpPr>
            <p:spPr bwMode="auto">
              <a:xfrm>
                <a:off x="1016085" y="2224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43" name="Group 42">
              <a:extLst>
                <a:ext uri="{FF2B5EF4-FFF2-40B4-BE49-F238E27FC236}">
                  <a16:creationId xmlns:a16="http://schemas.microsoft.com/office/drawing/2014/main" id="{3139634B-E43B-4753-A992-D3D8C1C59CCF}"/>
                </a:ext>
              </a:extLst>
            </p:cNvPr>
            <p:cNvGrpSpPr/>
            <p:nvPr/>
          </p:nvGrpSpPr>
          <p:grpSpPr>
            <a:xfrm>
              <a:off x="1562402" y="2418111"/>
              <a:ext cx="106512" cy="2487614"/>
              <a:chOff x="1594589" y="2418111"/>
              <a:chExt cx="351051" cy="2487614"/>
            </a:xfrm>
          </p:grpSpPr>
          <p:cxnSp>
            <p:nvCxnSpPr>
              <p:cNvPr id="37" name="Straight Connector 36">
                <a:extLst>
                  <a:ext uri="{FF2B5EF4-FFF2-40B4-BE49-F238E27FC236}">
                    <a16:creationId xmlns:a16="http://schemas.microsoft.com/office/drawing/2014/main" id="{7C004A80-4137-4E41-9E7D-C27F8F7CB925}"/>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9CDE49B-96C6-494F-AFF6-FE19D5555119}"/>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774096B-8131-44C0-9AF6-7A72E9660974}"/>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762E37A-7427-4CB2-A864-584F91A8FCA5}"/>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A4249D5-4EA6-4FFA-8BA1-06488AD427BC}"/>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F154B7E-BCFB-434B-B5E0-3F84D2EC8668}"/>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EDEDEA03-CF1D-4CCB-AE01-0C490641973C}"/>
                </a:ext>
              </a:extLst>
            </p:cNvPr>
            <p:cNvSpPr/>
            <p:nvPr/>
          </p:nvSpPr>
          <p:spPr bwMode="auto">
            <a:xfrm>
              <a:off x="1661160" y="2413000"/>
              <a:ext cx="2585720" cy="2504440"/>
            </a:xfrm>
            <a:custGeom>
              <a:avLst/>
              <a:gdLst>
                <a:gd name="connsiteX0" fmla="*/ 0 w 2585720"/>
                <a:gd name="connsiteY0" fmla="*/ 0 h 2504440"/>
                <a:gd name="connsiteX1" fmla="*/ 0 w 2585720"/>
                <a:gd name="connsiteY1" fmla="*/ 2504440 h 2504440"/>
                <a:gd name="connsiteX2" fmla="*/ 2585720 w 2585720"/>
                <a:gd name="connsiteY2" fmla="*/ 2504440 h 2504440"/>
              </a:gdLst>
              <a:ahLst/>
              <a:cxnLst>
                <a:cxn ang="0">
                  <a:pos x="connsiteX0" y="connsiteY0"/>
                </a:cxn>
                <a:cxn ang="0">
                  <a:pos x="connsiteX1" y="connsiteY1"/>
                </a:cxn>
                <a:cxn ang="0">
                  <a:pos x="connsiteX2" y="connsiteY2"/>
                </a:cxn>
              </a:cxnLst>
              <a:rect l="l" t="t" r="r" b="b"/>
              <a:pathLst>
                <a:path w="2585720" h="2504440">
                  <a:moveTo>
                    <a:pt x="0" y="0"/>
                  </a:moveTo>
                  <a:lnTo>
                    <a:pt x="0" y="2504440"/>
                  </a:lnTo>
                  <a:lnTo>
                    <a:pt x="2585720" y="250444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BD30F60C-270E-49D9-B28F-5862DD28A45C}"/>
                </a:ext>
              </a:extLst>
            </p:cNvPr>
            <p:cNvGrpSpPr/>
            <p:nvPr/>
          </p:nvGrpSpPr>
          <p:grpSpPr>
            <a:xfrm rot="5400000">
              <a:off x="2872960" y="3690516"/>
              <a:ext cx="157872" cy="2586285"/>
              <a:chOff x="1594589" y="3407781"/>
              <a:chExt cx="351051" cy="1497944"/>
            </a:xfrm>
          </p:grpSpPr>
          <p:cxnSp>
            <p:nvCxnSpPr>
              <p:cNvPr id="48" name="Straight Connector 47">
                <a:extLst>
                  <a:ext uri="{FF2B5EF4-FFF2-40B4-BE49-F238E27FC236}">
                    <a16:creationId xmlns:a16="http://schemas.microsoft.com/office/drawing/2014/main" id="{E7B304F7-D794-4CEB-A378-1059576E5069}"/>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86FBAA6-AFAE-4546-8758-FCD8821F3473}"/>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E2BAC1C-8EB3-4864-BD43-CAE53BC87849}"/>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48E5DDB-B279-4E00-9188-B8769523B675}"/>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52" name="Rectangle 51">
              <a:extLst>
                <a:ext uri="{FF2B5EF4-FFF2-40B4-BE49-F238E27FC236}">
                  <a16:creationId xmlns:a16="http://schemas.microsoft.com/office/drawing/2014/main" id="{B6609A26-85EC-4579-8445-026BD85E2C0F}"/>
                </a:ext>
              </a:extLst>
            </p:cNvPr>
            <p:cNvSpPr/>
            <p:nvPr/>
          </p:nvSpPr>
          <p:spPr bwMode="auto">
            <a:xfrm>
              <a:off x="1772163" y="2633316"/>
              <a:ext cx="157883" cy="228412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1A2B6940-35B0-4376-996E-E14338EC279F}"/>
                </a:ext>
              </a:extLst>
            </p:cNvPr>
            <p:cNvSpPr/>
            <p:nvPr/>
          </p:nvSpPr>
          <p:spPr bwMode="auto">
            <a:xfrm>
              <a:off x="1934105" y="2810934"/>
              <a:ext cx="157882" cy="2106502"/>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D50238DA-32C6-4EF1-BB0E-50E2D648265F}"/>
                </a:ext>
              </a:extLst>
            </p:cNvPr>
            <p:cNvSpPr/>
            <p:nvPr/>
          </p:nvSpPr>
          <p:spPr bwMode="auto">
            <a:xfrm>
              <a:off x="2091987" y="2653201"/>
              <a:ext cx="157872" cy="226423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D04E6949-7FD8-45ED-81E8-E3373C014746}"/>
                </a:ext>
              </a:extLst>
            </p:cNvPr>
            <p:cNvSpPr/>
            <p:nvPr/>
          </p:nvSpPr>
          <p:spPr bwMode="auto">
            <a:xfrm>
              <a:off x="2249296" y="2633316"/>
              <a:ext cx="157870" cy="2284120"/>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5CBAADE4-5E75-4F54-BE8E-D7D500D92F0E}"/>
                </a:ext>
              </a:extLst>
            </p:cNvPr>
            <p:cNvSpPr/>
            <p:nvPr/>
          </p:nvSpPr>
          <p:spPr bwMode="auto">
            <a:xfrm>
              <a:off x="2627351" y="3137358"/>
              <a:ext cx="157883" cy="178007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7B8080B4-5539-4B26-A2FC-505C5541061F}"/>
                </a:ext>
              </a:extLst>
            </p:cNvPr>
            <p:cNvSpPr/>
            <p:nvPr/>
          </p:nvSpPr>
          <p:spPr bwMode="auto">
            <a:xfrm>
              <a:off x="2789293" y="3640666"/>
              <a:ext cx="157882" cy="127676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DA6D2864-88AF-4E8A-9BB5-34CC1C2A8264}"/>
                </a:ext>
              </a:extLst>
            </p:cNvPr>
            <p:cNvSpPr/>
            <p:nvPr/>
          </p:nvSpPr>
          <p:spPr bwMode="auto">
            <a:xfrm>
              <a:off x="2947175" y="3155950"/>
              <a:ext cx="157872" cy="1761486"/>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782DC76-2B80-432C-B5DA-2B67C260564B}"/>
                </a:ext>
              </a:extLst>
            </p:cNvPr>
            <p:cNvSpPr/>
            <p:nvPr/>
          </p:nvSpPr>
          <p:spPr bwMode="auto">
            <a:xfrm>
              <a:off x="3104484" y="2982382"/>
              <a:ext cx="157870" cy="1935053"/>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EB56878-603C-4DE5-9EE1-000BEE887844}"/>
                </a:ext>
              </a:extLst>
            </p:cNvPr>
            <p:cNvSpPr/>
            <p:nvPr/>
          </p:nvSpPr>
          <p:spPr bwMode="auto">
            <a:xfrm>
              <a:off x="3492297" y="4229100"/>
              <a:ext cx="157883" cy="6883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69112CF-E019-4352-8F99-704F28EAB8EB}"/>
                </a:ext>
              </a:extLst>
            </p:cNvPr>
            <p:cNvSpPr/>
            <p:nvPr/>
          </p:nvSpPr>
          <p:spPr bwMode="auto">
            <a:xfrm>
              <a:off x="3654239" y="4460875"/>
              <a:ext cx="157882" cy="45656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623C30E6-5168-4D94-9A9D-DE1BFCB7AA82}"/>
                </a:ext>
              </a:extLst>
            </p:cNvPr>
            <p:cNvSpPr/>
            <p:nvPr/>
          </p:nvSpPr>
          <p:spPr bwMode="auto">
            <a:xfrm>
              <a:off x="3812121" y="4175124"/>
              <a:ext cx="157872" cy="742311"/>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B47557F-7715-4B20-A978-ABABD475182F}"/>
                </a:ext>
              </a:extLst>
            </p:cNvPr>
            <p:cNvSpPr/>
            <p:nvPr/>
          </p:nvSpPr>
          <p:spPr bwMode="auto">
            <a:xfrm>
              <a:off x="3969430" y="4156075"/>
              <a:ext cx="157870" cy="761360"/>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9460DD55-6343-4096-BB17-4AEE4839CC64}"/>
              </a:ext>
            </a:extLst>
          </p:cNvPr>
          <p:cNvGrpSpPr/>
          <p:nvPr/>
        </p:nvGrpSpPr>
        <p:grpSpPr>
          <a:xfrm>
            <a:off x="4523862" y="2157407"/>
            <a:ext cx="3405111" cy="3034249"/>
            <a:chOff x="1016085" y="2224487"/>
            <a:chExt cx="3405111" cy="3034249"/>
          </a:xfrm>
        </p:grpSpPr>
        <p:grpSp>
          <p:nvGrpSpPr>
            <p:cNvPr id="67" name="Group 66">
              <a:extLst>
                <a:ext uri="{FF2B5EF4-FFF2-40B4-BE49-F238E27FC236}">
                  <a16:creationId xmlns:a16="http://schemas.microsoft.com/office/drawing/2014/main" id="{043FBFE8-D2E0-4D0B-8133-9528BA8FAECB}"/>
                </a:ext>
              </a:extLst>
            </p:cNvPr>
            <p:cNvGrpSpPr/>
            <p:nvPr/>
          </p:nvGrpSpPr>
          <p:grpSpPr>
            <a:xfrm>
              <a:off x="3455596" y="2547444"/>
              <a:ext cx="965600" cy="954107"/>
              <a:chOff x="3480294" y="2547444"/>
              <a:chExt cx="965600" cy="954107"/>
            </a:xfrm>
          </p:grpSpPr>
          <p:sp>
            <p:nvSpPr>
              <p:cNvPr id="103" name="TextBox 102">
                <a:extLst>
                  <a:ext uri="{FF2B5EF4-FFF2-40B4-BE49-F238E27FC236}">
                    <a16:creationId xmlns:a16="http://schemas.microsoft.com/office/drawing/2014/main" id="{0687190A-1D69-41F5-8C3E-384A01FA397B}"/>
                  </a:ext>
                </a:extLst>
              </p:cNvPr>
              <p:cNvSpPr txBox="1"/>
              <p:nvPr/>
            </p:nvSpPr>
            <p:spPr bwMode="auto">
              <a:xfrm>
                <a:off x="3644071" y="2547444"/>
                <a:ext cx="8018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NHW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NHB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Hispanic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Asian</a:t>
                </a:r>
              </a:p>
            </p:txBody>
          </p:sp>
          <p:sp>
            <p:nvSpPr>
              <p:cNvPr id="104" name="Rectangle 103">
                <a:extLst>
                  <a:ext uri="{FF2B5EF4-FFF2-40B4-BE49-F238E27FC236}">
                    <a16:creationId xmlns:a16="http://schemas.microsoft.com/office/drawing/2014/main" id="{E4ACA341-CB76-47AB-AB88-D6ACF6544027}"/>
                  </a:ext>
                </a:extLst>
              </p:cNvPr>
              <p:cNvSpPr/>
              <p:nvPr/>
            </p:nvSpPr>
            <p:spPr bwMode="auto">
              <a:xfrm>
                <a:off x="3480294" y="2601822"/>
                <a:ext cx="157885" cy="1578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B77EB04-2455-443D-997E-D8A9956148B2}"/>
                  </a:ext>
                </a:extLst>
              </p:cNvPr>
              <p:cNvSpPr/>
              <p:nvPr/>
            </p:nvSpPr>
            <p:spPr bwMode="auto">
              <a:xfrm>
                <a:off x="3480294" y="2821343"/>
                <a:ext cx="157885" cy="15788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89C580D-79E4-4337-8B41-03C012DCAE96}"/>
                  </a:ext>
                </a:extLst>
              </p:cNvPr>
              <p:cNvSpPr/>
              <p:nvPr/>
            </p:nvSpPr>
            <p:spPr bwMode="auto">
              <a:xfrm>
                <a:off x="3480294" y="3040864"/>
                <a:ext cx="157885" cy="15788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D6572273-E833-4F6E-A928-836598D781DA}"/>
                  </a:ext>
                </a:extLst>
              </p:cNvPr>
              <p:cNvSpPr/>
              <p:nvPr/>
            </p:nvSpPr>
            <p:spPr bwMode="auto">
              <a:xfrm>
                <a:off x="3480294" y="3260386"/>
                <a:ext cx="157885" cy="157885"/>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8" name="TextBox 67">
              <a:extLst>
                <a:ext uri="{FF2B5EF4-FFF2-40B4-BE49-F238E27FC236}">
                  <a16:creationId xmlns:a16="http://schemas.microsoft.com/office/drawing/2014/main" id="{ED02932F-FE2E-452D-8EB3-C81C737959D0}"/>
                </a:ext>
              </a:extLst>
            </p:cNvPr>
            <p:cNvSpPr txBox="1"/>
            <p:nvPr/>
          </p:nvSpPr>
          <p:spPr bwMode="auto">
            <a:xfrm>
              <a:off x="1643653" y="4950959"/>
              <a:ext cx="863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Localized</a:t>
              </a:r>
            </a:p>
          </p:txBody>
        </p:sp>
        <p:sp>
          <p:nvSpPr>
            <p:cNvPr id="69" name="TextBox 68">
              <a:extLst>
                <a:ext uri="{FF2B5EF4-FFF2-40B4-BE49-F238E27FC236}">
                  <a16:creationId xmlns:a16="http://schemas.microsoft.com/office/drawing/2014/main" id="{DDBD89FD-4887-4B7B-8916-2CB37721D103}"/>
                </a:ext>
              </a:extLst>
            </p:cNvPr>
            <p:cNvSpPr txBox="1"/>
            <p:nvPr/>
          </p:nvSpPr>
          <p:spPr bwMode="auto">
            <a:xfrm>
              <a:off x="2539973" y="4950959"/>
              <a:ext cx="82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Regional</a:t>
              </a:r>
            </a:p>
          </p:txBody>
        </p:sp>
        <p:sp>
          <p:nvSpPr>
            <p:cNvPr id="70" name="TextBox 69">
              <a:extLst>
                <a:ext uri="{FF2B5EF4-FFF2-40B4-BE49-F238E27FC236}">
                  <a16:creationId xmlns:a16="http://schemas.microsoft.com/office/drawing/2014/main" id="{838A1A4B-62E4-448E-A8E5-F41F1ABEB71D}"/>
                </a:ext>
              </a:extLst>
            </p:cNvPr>
            <p:cNvSpPr txBox="1"/>
            <p:nvPr/>
          </p:nvSpPr>
          <p:spPr bwMode="auto">
            <a:xfrm>
              <a:off x="3468064" y="4950959"/>
              <a:ext cx="719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Distant</a:t>
              </a:r>
            </a:p>
          </p:txBody>
        </p:sp>
        <p:grpSp>
          <p:nvGrpSpPr>
            <p:cNvPr id="71" name="Group 70">
              <a:extLst>
                <a:ext uri="{FF2B5EF4-FFF2-40B4-BE49-F238E27FC236}">
                  <a16:creationId xmlns:a16="http://schemas.microsoft.com/office/drawing/2014/main" id="{499EAEDA-A32A-4E5F-8C46-C04A617FA6DA}"/>
                </a:ext>
              </a:extLst>
            </p:cNvPr>
            <p:cNvGrpSpPr/>
            <p:nvPr/>
          </p:nvGrpSpPr>
          <p:grpSpPr>
            <a:xfrm>
              <a:off x="1016085" y="2224487"/>
              <a:ext cx="535724" cy="2865904"/>
              <a:chOff x="1016085" y="2224487"/>
              <a:chExt cx="535724" cy="2865904"/>
            </a:xfrm>
          </p:grpSpPr>
          <p:sp>
            <p:nvSpPr>
              <p:cNvPr id="97" name="TextBox 96">
                <a:extLst>
                  <a:ext uri="{FF2B5EF4-FFF2-40B4-BE49-F238E27FC236}">
                    <a16:creationId xmlns:a16="http://schemas.microsoft.com/office/drawing/2014/main" id="{27FEDAFC-7BCF-463F-A27A-196AF438926C}"/>
                  </a:ext>
                </a:extLst>
              </p:cNvPr>
              <p:cNvSpPr txBox="1"/>
              <p:nvPr/>
            </p:nvSpPr>
            <p:spPr bwMode="auto">
              <a:xfrm>
                <a:off x="1250123" y="472105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8" name="TextBox 97">
                <a:extLst>
                  <a:ext uri="{FF2B5EF4-FFF2-40B4-BE49-F238E27FC236}">
                    <a16:creationId xmlns:a16="http://schemas.microsoft.com/office/drawing/2014/main" id="{993E5D04-452A-44A2-B092-5C7B054DCE90}"/>
                  </a:ext>
                </a:extLst>
              </p:cNvPr>
              <p:cNvSpPr txBox="1"/>
              <p:nvPr/>
            </p:nvSpPr>
            <p:spPr bwMode="auto">
              <a:xfrm>
                <a:off x="1133105" y="42217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9" name="TextBox 98">
                <a:extLst>
                  <a:ext uri="{FF2B5EF4-FFF2-40B4-BE49-F238E27FC236}">
                    <a16:creationId xmlns:a16="http://schemas.microsoft.com/office/drawing/2014/main" id="{F2D402BC-F2CB-4E21-9EB5-143CC7FD3F88}"/>
                  </a:ext>
                </a:extLst>
              </p:cNvPr>
              <p:cNvSpPr txBox="1"/>
              <p:nvPr/>
            </p:nvSpPr>
            <p:spPr bwMode="auto">
              <a:xfrm>
                <a:off x="1133105" y="3722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0" name="TextBox 99">
                <a:extLst>
                  <a:ext uri="{FF2B5EF4-FFF2-40B4-BE49-F238E27FC236}">
                    <a16:creationId xmlns:a16="http://schemas.microsoft.com/office/drawing/2014/main" id="{7FE7EB31-A6A4-467D-B6BC-5C0C160B57EC}"/>
                  </a:ext>
                </a:extLst>
              </p:cNvPr>
              <p:cNvSpPr txBox="1"/>
              <p:nvPr/>
            </p:nvSpPr>
            <p:spPr bwMode="auto">
              <a:xfrm>
                <a:off x="1133105" y="32231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1" name="TextBox 100">
                <a:extLst>
                  <a:ext uri="{FF2B5EF4-FFF2-40B4-BE49-F238E27FC236}">
                    <a16:creationId xmlns:a16="http://schemas.microsoft.com/office/drawing/2014/main" id="{6D9F4212-B5D2-4927-B2DF-89804C542F0C}"/>
                  </a:ext>
                </a:extLst>
              </p:cNvPr>
              <p:cNvSpPr txBox="1"/>
              <p:nvPr/>
            </p:nvSpPr>
            <p:spPr bwMode="auto">
              <a:xfrm>
                <a:off x="1133105" y="272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2" name="TextBox 101">
                <a:extLst>
                  <a:ext uri="{FF2B5EF4-FFF2-40B4-BE49-F238E27FC236}">
                    <a16:creationId xmlns:a16="http://schemas.microsoft.com/office/drawing/2014/main" id="{F168D8F5-DEA6-488B-9CEC-3B81AC0B56E2}"/>
                  </a:ext>
                </a:extLst>
              </p:cNvPr>
              <p:cNvSpPr txBox="1"/>
              <p:nvPr/>
            </p:nvSpPr>
            <p:spPr bwMode="auto">
              <a:xfrm>
                <a:off x="1016085" y="2224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72" name="Group 71">
              <a:extLst>
                <a:ext uri="{FF2B5EF4-FFF2-40B4-BE49-F238E27FC236}">
                  <a16:creationId xmlns:a16="http://schemas.microsoft.com/office/drawing/2014/main" id="{A8CEB4DC-F114-481C-8FE8-795D999C84C5}"/>
                </a:ext>
              </a:extLst>
            </p:cNvPr>
            <p:cNvGrpSpPr/>
            <p:nvPr/>
          </p:nvGrpSpPr>
          <p:grpSpPr>
            <a:xfrm>
              <a:off x="1562402" y="2418111"/>
              <a:ext cx="106512" cy="2487614"/>
              <a:chOff x="1594589" y="2418111"/>
              <a:chExt cx="351051" cy="2487614"/>
            </a:xfrm>
          </p:grpSpPr>
          <p:cxnSp>
            <p:nvCxnSpPr>
              <p:cNvPr id="91" name="Straight Connector 90">
                <a:extLst>
                  <a:ext uri="{FF2B5EF4-FFF2-40B4-BE49-F238E27FC236}">
                    <a16:creationId xmlns:a16="http://schemas.microsoft.com/office/drawing/2014/main" id="{2EB784C0-3EB0-459A-9921-16E71A661BF7}"/>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7487B1F-4BC0-4768-9C6D-79CF66B563F7}"/>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E1EC322-D29D-4478-93FD-E3FDA83EB9D4}"/>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D319206-1403-4E31-AB4E-320B3DBC36CA}"/>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175DE62-BA4B-4645-8599-2EB1E9566326}"/>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B64DEB8-97E5-4C4E-A24F-AD405BA9627A}"/>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73" name="Freeform: Shape 72">
              <a:extLst>
                <a:ext uri="{FF2B5EF4-FFF2-40B4-BE49-F238E27FC236}">
                  <a16:creationId xmlns:a16="http://schemas.microsoft.com/office/drawing/2014/main" id="{7B86E6AF-2BF7-46A8-9362-41AE81921EC9}"/>
                </a:ext>
              </a:extLst>
            </p:cNvPr>
            <p:cNvSpPr/>
            <p:nvPr/>
          </p:nvSpPr>
          <p:spPr bwMode="auto">
            <a:xfrm>
              <a:off x="1661160" y="2413000"/>
              <a:ext cx="2585720" cy="2504440"/>
            </a:xfrm>
            <a:custGeom>
              <a:avLst/>
              <a:gdLst>
                <a:gd name="connsiteX0" fmla="*/ 0 w 2585720"/>
                <a:gd name="connsiteY0" fmla="*/ 0 h 2504440"/>
                <a:gd name="connsiteX1" fmla="*/ 0 w 2585720"/>
                <a:gd name="connsiteY1" fmla="*/ 2504440 h 2504440"/>
                <a:gd name="connsiteX2" fmla="*/ 2585720 w 2585720"/>
                <a:gd name="connsiteY2" fmla="*/ 2504440 h 2504440"/>
              </a:gdLst>
              <a:ahLst/>
              <a:cxnLst>
                <a:cxn ang="0">
                  <a:pos x="connsiteX0" y="connsiteY0"/>
                </a:cxn>
                <a:cxn ang="0">
                  <a:pos x="connsiteX1" y="connsiteY1"/>
                </a:cxn>
                <a:cxn ang="0">
                  <a:pos x="connsiteX2" y="connsiteY2"/>
                </a:cxn>
              </a:cxnLst>
              <a:rect l="l" t="t" r="r" b="b"/>
              <a:pathLst>
                <a:path w="2585720" h="2504440">
                  <a:moveTo>
                    <a:pt x="0" y="0"/>
                  </a:moveTo>
                  <a:lnTo>
                    <a:pt x="0" y="2504440"/>
                  </a:lnTo>
                  <a:lnTo>
                    <a:pt x="2585720" y="2504440"/>
                  </a:lnTo>
                </a:path>
              </a:pathLst>
            </a:custGeom>
            <a:noFill/>
            <a:ln w="28575">
              <a:solidFill>
                <a:schemeClr val="bg1"/>
              </a:solidFill>
              <a:miter lim="800000"/>
              <a:headEnd/>
              <a:tailEnd/>
            </a:ln>
          </p:spPr>
          <p:txBody>
            <a:bodyPr rtlCol="0" anchor="ctr"/>
            <a:lstStyle/>
            <a:p>
              <a:pPr algn="ctr"/>
              <a:endParaRPr lang="en-US" dirty="0"/>
            </a:p>
          </p:txBody>
        </p:sp>
        <p:grpSp>
          <p:nvGrpSpPr>
            <p:cNvPr id="74" name="Group 73">
              <a:extLst>
                <a:ext uri="{FF2B5EF4-FFF2-40B4-BE49-F238E27FC236}">
                  <a16:creationId xmlns:a16="http://schemas.microsoft.com/office/drawing/2014/main" id="{A3D002CD-3DB6-4577-9952-68CF0E9D1B3A}"/>
                </a:ext>
              </a:extLst>
            </p:cNvPr>
            <p:cNvGrpSpPr/>
            <p:nvPr/>
          </p:nvGrpSpPr>
          <p:grpSpPr>
            <a:xfrm rot="5400000">
              <a:off x="2872960" y="3690516"/>
              <a:ext cx="157872" cy="2586285"/>
              <a:chOff x="1594589" y="3407781"/>
              <a:chExt cx="351051" cy="1497944"/>
            </a:xfrm>
          </p:grpSpPr>
          <p:cxnSp>
            <p:nvCxnSpPr>
              <p:cNvPr id="87" name="Straight Connector 86">
                <a:extLst>
                  <a:ext uri="{FF2B5EF4-FFF2-40B4-BE49-F238E27FC236}">
                    <a16:creationId xmlns:a16="http://schemas.microsoft.com/office/drawing/2014/main" id="{D13086AA-0064-422C-AEF1-915239EC9030}"/>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92566FF-50AE-4674-AC24-3182BDC0D143}"/>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6A330AC-05F5-4DC2-B74C-AF1472AF010D}"/>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265276D-A4D7-4141-B336-D20E8443B819}"/>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75" name="Rectangle 74">
              <a:extLst>
                <a:ext uri="{FF2B5EF4-FFF2-40B4-BE49-F238E27FC236}">
                  <a16:creationId xmlns:a16="http://schemas.microsoft.com/office/drawing/2014/main" id="{D134C9DD-C594-415B-90B0-E2659D9E5FDC}"/>
                </a:ext>
              </a:extLst>
            </p:cNvPr>
            <p:cNvSpPr/>
            <p:nvPr/>
          </p:nvSpPr>
          <p:spPr bwMode="auto">
            <a:xfrm>
              <a:off x="1772163" y="2633340"/>
              <a:ext cx="157883" cy="22840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7EB623E-B400-4CF6-9B75-E27FCBFA8ADA}"/>
                </a:ext>
              </a:extLst>
            </p:cNvPr>
            <p:cNvSpPr/>
            <p:nvPr/>
          </p:nvSpPr>
          <p:spPr bwMode="auto">
            <a:xfrm>
              <a:off x="1934105" y="2779391"/>
              <a:ext cx="157882" cy="213804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1B32872-E543-4AD3-BB97-81EAC3C67703}"/>
                </a:ext>
              </a:extLst>
            </p:cNvPr>
            <p:cNvSpPr/>
            <p:nvPr/>
          </p:nvSpPr>
          <p:spPr bwMode="auto">
            <a:xfrm>
              <a:off x="2091987" y="2671441"/>
              <a:ext cx="157872" cy="224599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25B666A5-600B-47DC-9CAC-E43590003E59}"/>
                </a:ext>
              </a:extLst>
            </p:cNvPr>
            <p:cNvSpPr/>
            <p:nvPr/>
          </p:nvSpPr>
          <p:spPr bwMode="auto">
            <a:xfrm>
              <a:off x="2249296" y="2509516"/>
              <a:ext cx="157870" cy="2407920"/>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E22DE0A6-A3C0-4856-ACFF-8596FCA5978B}"/>
                </a:ext>
              </a:extLst>
            </p:cNvPr>
            <p:cNvSpPr/>
            <p:nvPr/>
          </p:nvSpPr>
          <p:spPr bwMode="auto">
            <a:xfrm>
              <a:off x="2627351" y="3265166"/>
              <a:ext cx="157883" cy="16522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881B2FC-F0BF-4AA6-A981-E79620B75717}"/>
                </a:ext>
              </a:extLst>
            </p:cNvPr>
            <p:cNvSpPr/>
            <p:nvPr/>
          </p:nvSpPr>
          <p:spPr bwMode="auto">
            <a:xfrm>
              <a:off x="2789293" y="3706491"/>
              <a:ext cx="157882" cy="121094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3356ADF6-7C62-41F1-8FE3-5D48B7E470F5}"/>
                </a:ext>
              </a:extLst>
            </p:cNvPr>
            <p:cNvSpPr/>
            <p:nvPr/>
          </p:nvSpPr>
          <p:spPr bwMode="auto">
            <a:xfrm>
              <a:off x="2947175" y="3335016"/>
              <a:ext cx="157872" cy="158242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2C7D6A7-A66D-4539-9BBC-8937DF42B10A}"/>
                </a:ext>
              </a:extLst>
            </p:cNvPr>
            <p:cNvSpPr/>
            <p:nvPr/>
          </p:nvSpPr>
          <p:spPr bwMode="auto">
            <a:xfrm>
              <a:off x="3104484" y="3141341"/>
              <a:ext cx="157870" cy="1776094"/>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9EDCA372-1F3D-415B-8D65-A5BC7C3A9AEF}"/>
                </a:ext>
              </a:extLst>
            </p:cNvPr>
            <p:cNvSpPr/>
            <p:nvPr/>
          </p:nvSpPr>
          <p:spPr bwMode="auto">
            <a:xfrm>
              <a:off x="3492297" y="4211316"/>
              <a:ext cx="157883" cy="7061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C9D6D88-95B9-4B37-A2BB-B3024FFB639B}"/>
                </a:ext>
              </a:extLst>
            </p:cNvPr>
            <p:cNvSpPr/>
            <p:nvPr/>
          </p:nvSpPr>
          <p:spPr bwMode="auto">
            <a:xfrm>
              <a:off x="3654239" y="4431449"/>
              <a:ext cx="157882" cy="485986"/>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4FD59BF-8155-424B-A806-23C1ECC3904C}"/>
                </a:ext>
              </a:extLst>
            </p:cNvPr>
            <p:cNvSpPr/>
            <p:nvPr/>
          </p:nvSpPr>
          <p:spPr bwMode="auto">
            <a:xfrm>
              <a:off x="3812121" y="4141466"/>
              <a:ext cx="157872" cy="775969"/>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6BEA118-77BF-4D22-87D4-68A6C9A85B5D}"/>
                </a:ext>
              </a:extLst>
            </p:cNvPr>
            <p:cNvSpPr/>
            <p:nvPr/>
          </p:nvSpPr>
          <p:spPr bwMode="auto">
            <a:xfrm>
              <a:off x="3969430" y="4152049"/>
              <a:ext cx="157870" cy="765386"/>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612B0D2D-817C-4333-9BCF-2B5F6EB49A38}"/>
              </a:ext>
            </a:extLst>
          </p:cNvPr>
          <p:cNvGrpSpPr/>
          <p:nvPr/>
        </p:nvGrpSpPr>
        <p:grpSpPr>
          <a:xfrm>
            <a:off x="8229661" y="2157407"/>
            <a:ext cx="3405111" cy="3034249"/>
            <a:chOff x="1016085" y="2224487"/>
            <a:chExt cx="3405111" cy="3034249"/>
          </a:xfrm>
        </p:grpSpPr>
        <p:grpSp>
          <p:nvGrpSpPr>
            <p:cNvPr id="109" name="Group 108">
              <a:extLst>
                <a:ext uri="{FF2B5EF4-FFF2-40B4-BE49-F238E27FC236}">
                  <a16:creationId xmlns:a16="http://schemas.microsoft.com/office/drawing/2014/main" id="{D2A45F7B-A363-46A9-ACB7-8EB5638A7204}"/>
                </a:ext>
              </a:extLst>
            </p:cNvPr>
            <p:cNvGrpSpPr/>
            <p:nvPr/>
          </p:nvGrpSpPr>
          <p:grpSpPr>
            <a:xfrm>
              <a:off x="3455596" y="2547444"/>
              <a:ext cx="965600" cy="954107"/>
              <a:chOff x="3480294" y="2547444"/>
              <a:chExt cx="965600" cy="954107"/>
            </a:xfrm>
          </p:grpSpPr>
          <p:sp>
            <p:nvSpPr>
              <p:cNvPr id="145" name="TextBox 144">
                <a:extLst>
                  <a:ext uri="{FF2B5EF4-FFF2-40B4-BE49-F238E27FC236}">
                    <a16:creationId xmlns:a16="http://schemas.microsoft.com/office/drawing/2014/main" id="{EE21F375-955D-430F-9CC5-7154815BD66E}"/>
                  </a:ext>
                </a:extLst>
              </p:cNvPr>
              <p:cNvSpPr txBox="1"/>
              <p:nvPr/>
            </p:nvSpPr>
            <p:spPr bwMode="auto">
              <a:xfrm>
                <a:off x="3644071" y="2547444"/>
                <a:ext cx="8018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NHW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NHB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Hispanic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Asian</a:t>
                </a:r>
              </a:p>
            </p:txBody>
          </p:sp>
          <p:sp>
            <p:nvSpPr>
              <p:cNvPr id="146" name="Rectangle 145">
                <a:extLst>
                  <a:ext uri="{FF2B5EF4-FFF2-40B4-BE49-F238E27FC236}">
                    <a16:creationId xmlns:a16="http://schemas.microsoft.com/office/drawing/2014/main" id="{901F12A6-E7C7-4D84-AEA9-174C99BC02C3}"/>
                  </a:ext>
                </a:extLst>
              </p:cNvPr>
              <p:cNvSpPr/>
              <p:nvPr/>
            </p:nvSpPr>
            <p:spPr bwMode="auto">
              <a:xfrm>
                <a:off x="3480294" y="2601822"/>
                <a:ext cx="157885" cy="1578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7DE1B893-7387-445B-A75F-002D81476DE0}"/>
                  </a:ext>
                </a:extLst>
              </p:cNvPr>
              <p:cNvSpPr/>
              <p:nvPr/>
            </p:nvSpPr>
            <p:spPr bwMode="auto">
              <a:xfrm>
                <a:off x="3480294" y="2821343"/>
                <a:ext cx="157885" cy="15788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73D15726-1212-408F-A384-D2DFC5B73320}"/>
                  </a:ext>
                </a:extLst>
              </p:cNvPr>
              <p:cNvSpPr/>
              <p:nvPr/>
            </p:nvSpPr>
            <p:spPr bwMode="auto">
              <a:xfrm>
                <a:off x="3480294" y="3040864"/>
                <a:ext cx="157885" cy="15788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02F0F546-CD38-4179-863E-78A2AAEC727F}"/>
                  </a:ext>
                </a:extLst>
              </p:cNvPr>
              <p:cNvSpPr/>
              <p:nvPr/>
            </p:nvSpPr>
            <p:spPr bwMode="auto">
              <a:xfrm>
                <a:off x="3480294" y="3260386"/>
                <a:ext cx="157885" cy="157885"/>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0" name="TextBox 109">
              <a:extLst>
                <a:ext uri="{FF2B5EF4-FFF2-40B4-BE49-F238E27FC236}">
                  <a16:creationId xmlns:a16="http://schemas.microsoft.com/office/drawing/2014/main" id="{935E6342-56CB-46C1-B8A3-41F020F86C8D}"/>
                </a:ext>
              </a:extLst>
            </p:cNvPr>
            <p:cNvSpPr txBox="1"/>
            <p:nvPr/>
          </p:nvSpPr>
          <p:spPr bwMode="auto">
            <a:xfrm>
              <a:off x="1643653" y="4950959"/>
              <a:ext cx="863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Localized</a:t>
              </a:r>
            </a:p>
          </p:txBody>
        </p:sp>
        <p:sp>
          <p:nvSpPr>
            <p:cNvPr id="111" name="TextBox 110">
              <a:extLst>
                <a:ext uri="{FF2B5EF4-FFF2-40B4-BE49-F238E27FC236}">
                  <a16:creationId xmlns:a16="http://schemas.microsoft.com/office/drawing/2014/main" id="{6A1C7158-9943-44D9-98A0-7C4D34ED303B}"/>
                </a:ext>
              </a:extLst>
            </p:cNvPr>
            <p:cNvSpPr txBox="1"/>
            <p:nvPr/>
          </p:nvSpPr>
          <p:spPr bwMode="auto">
            <a:xfrm>
              <a:off x="2539973" y="4950959"/>
              <a:ext cx="82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Regional</a:t>
              </a:r>
            </a:p>
          </p:txBody>
        </p:sp>
        <p:sp>
          <p:nvSpPr>
            <p:cNvPr id="112" name="TextBox 111">
              <a:extLst>
                <a:ext uri="{FF2B5EF4-FFF2-40B4-BE49-F238E27FC236}">
                  <a16:creationId xmlns:a16="http://schemas.microsoft.com/office/drawing/2014/main" id="{DA42E894-CC20-42E7-A191-B568A283CEC7}"/>
                </a:ext>
              </a:extLst>
            </p:cNvPr>
            <p:cNvSpPr txBox="1"/>
            <p:nvPr/>
          </p:nvSpPr>
          <p:spPr bwMode="auto">
            <a:xfrm>
              <a:off x="3468064" y="4950959"/>
              <a:ext cx="719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Distant</a:t>
              </a:r>
            </a:p>
          </p:txBody>
        </p:sp>
        <p:grpSp>
          <p:nvGrpSpPr>
            <p:cNvPr id="113" name="Group 112">
              <a:extLst>
                <a:ext uri="{FF2B5EF4-FFF2-40B4-BE49-F238E27FC236}">
                  <a16:creationId xmlns:a16="http://schemas.microsoft.com/office/drawing/2014/main" id="{BF2BD8D9-502C-4CB9-8F88-7848446F753A}"/>
                </a:ext>
              </a:extLst>
            </p:cNvPr>
            <p:cNvGrpSpPr/>
            <p:nvPr/>
          </p:nvGrpSpPr>
          <p:grpSpPr>
            <a:xfrm>
              <a:off x="1016085" y="2224487"/>
              <a:ext cx="535724" cy="2865904"/>
              <a:chOff x="1016085" y="2224487"/>
              <a:chExt cx="535724" cy="2865904"/>
            </a:xfrm>
          </p:grpSpPr>
          <p:sp>
            <p:nvSpPr>
              <p:cNvPr id="139" name="TextBox 138">
                <a:extLst>
                  <a:ext uri="{FF2B5EF4-FFF2-40B4-BE49-F238E27FC236}">
                    <a16:creationId xmlns:a16="http://schemas.microsoft.com/office/drawing/2014/main" id="{6EC31C31-2255-4000-862A-0634285FE6BD}"/>
                  </a:ext>
                </a:extLst>
              </p:cNvPr>
              <p:cNvSpPr txBox="1"/>
              <p:nvPr/>
            </p:nvSpPr>
            <p:spPr bwMode="auto">
              <a:xfrm>
                <a:off x="1250123" y="472105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F900CD0A-6EF7-4E8D-93D3-821D3CCC2343}"/>
                  </a:ext>
                </a:extLst>
              </p:cNvPr>
              <p:cNvSpPr txBox="1"/>
              <p:nvPr/>
            </p:nvSpPr>
            <p:spPr bwMode="auto">
              <a:xfrm>
                <a:off x="1133105" y="42217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1" name="TextBox 140">
                <a:extLst>
                  <a:ext uri="{FF2B5EF4-FFF2-40B4-BE49-F238E27FC236}">
                    <a16:creationId xmlns:a16="http://schemas.microsoft.com/office/drawing/2014/main" id="{57ECD255-A37B-4C5C-BDA6-19E02FCC6599}"/>
                  </a:ext>
                </a:extLst>
              </p:cNvPr>
              <p:cNvSpPr txBox="1"/>
              <p:nvPr/>
            </p:nvSpPr>
            <p:spPr bwMode="auto">
              <a:xfrm>
                <a:off x="1133105" y="3722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2" name="TextBox 141">
                <a:extLst>
                  <a:ext uri="{FF2B5EF4-FFF2-40B4-BE49-F238E27FC236}">
                    <a16:creationId xmlns:a16="http://schemas.microsoft.com/office/drawing/2014/main" id="{B5C80FB1-5DDD-46C7-A3F9-8696D4555EF9}"/>
                  </a:ext>
                </a:extLst>
              </p:cNvPr>
              <p:cNvSpPr txBox="1"/>
              <p:nvPr/>
            </p:nvSpPr>
            <p:spPr bwMode="auto">
              <a:xfrm>
                <a:off x="1133105" y="32231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43" name="TextBox 142">
                <a:extLst>
                  <a:ext uri="{FF2B5EF4-FFF2-40B4-BE49-F238E27FC236}">
                    <a16:creationId xmlns:a16="http://schemas.microsoft.com/office/drawing/2014/main" id="{3AA9D9E7-D1DC-4CF2-A725-D3985CD79346}"/>
                  </a:ext>
                </a:extLst>
              </p:cNvPr>
              <p:cNvSpPr txBox="1"/>
              <p:nvPr/>
            </p:nvSpPr>
            <p:spPr bwMode="auto">
              <a:xfrm>
                <a:off x="1133105" y="272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4" name="TextBox 143">
                <a:extLst>
                  <a:ext uri="{FF2B5EF4-FFF2-40B4-BE49-F238E27FC236}">
                    <a16:creationId xmlns:a16="http://schemas.microsoft.com/office/drawing/2014/main" id="{D6437600-3EE8-4B04-963D-E6F20FF5667F}"/>
                  </a:ext>
                </a:extLst>
              </p:cNvPr>
              <p:cNvSpPr txBox="1"/>
              <p:nvPr/>
            </p:nvSpPr>
            <p:spPr bwMode="auto">
              <a:xfrm>
                <a:off x="1016085" y="2224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114" name="Group 113">
              <a:extLst>
                <a:ext uri="{FF2B5EF4-FFF2-40B4-BE49-F238E27FC236}">
                  <a16:creationId xmlns:a16="http://schemas.microsoft.com/office/drawing/2014/main" id="{D09A11E5-EFF3-47A4-810B-8C3176608C09}"/>
                </a:ext>
              </a:extLst>
            </p:cNvPr>
            <p:cNvGrpSpPr/>
            <p:nvPr/>
          </p:nvGrpSpPr>
          <p:grpSpPr>
            <a:xfrm>
              <a:off x="1562402" y="2418111"/>
              <a:ext cx="106512" cy="2487614"/>
              <a:chOff x="1594589" y="2418111"/>
              <a:chExt cx="351051" cy="2487614"/>
            </a:xfrm>
          </p:grpSpPr>
          <p:cxnSp>
            <p:nvCxnSpPr>
              <p:cNvPr id="133" name="Straight Connector 132">
                <a:extLst>
                  <a:ext uri="{FF2B5EF4-FFF2-40B4-BE49-F238E27FC236}">
                    <a16:creationId xmlns:a16="http://schemas.microsoft.com/office/drawing/2014/main" id="{376BA00A-5399-49E8-9E97-56E82828289E}"/>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9EAFE05-72DC-4349-8356-E138A5E226EC}"/>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77B4563-C02C-432D-8FAD-8FE094D831A8}"/>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1411221-12A7-4323-A16A-0FF443FCBCBF}"/>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1661FA1-AE60-440A-8C7F-437895356F3D}"/>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A649556-F561-4FB2-A58B-7820793D5B6B}"/>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115" name="Freeform: Shape 114">
              <a:extLst>
                <a:ext uri="{FF2B5EF4-FFF2-40B4-BE49-F238E27FC236}">
                  <a16:creationId xmlns:a16="http://schemas.microsoft.com/office/drawing/2014/main" id="{69FEDBB4-C002-4DCF-8BC8-B48B729035E4}"/>
                </a:ext>
              </a:extLst>
            </p:cNvPr>
            <p:cNvSpPr/>
            <p:nvPr/>
          </p:nvSpPr>
          <p:spPr bwMode="auto">
            <a:xfrm>
              <a:off x="1661160" y="2413000"/>
              <a:ext cx="2585720" cy="2504440"/>
            </a:xfrm>
            <a:custGeom>
              <a:avLst/>
              <a:gdLst>
                <a:gd name="connsiteX0" fmla="*/ 0 w 2585720"/>
                <a:gd name="connsiteY0" fmla="*/ 0 h 2504440"/>
                <a:gd name="connsiteX1" fmla="*/ 0 w 2585720"/>
                <a:gd name="connsiteY1" fmla="*/ 2504440 h 2504440"/>
                <a:gd name="connsiteX2" fmla="*/ 2585720 w 2585720"/>
                <a:gd name="connsiteY2" fmla="*/ 2504440 h 2504440"/>
              </a:gdLst>
              <a:ahLst/>
              <a:cxnLst>
                <a:cxn ang="0">
                  <a:pos x="connsiteX0" y="connsiteY0"/>
                </a:cxn>
                <a:cxn ang="0">
                  <a:pos x="connsiteX1" y="connsiteY1"/>
                </a:cxn>
                <a:cxn ang="0">
                  <a:pos x="connsiteX2" y="connsiteY2"/>
                </a:cxn>
              </a:cxnLst>
              <a:rect l="l" t="t" r="r" b="b"/>
              <a:pathLst>
                <a:path w="2585720" h="2504440">
                  <a:moveTo>
                    <a:pt x="0" y="0"/>
                  </a:moveTo>
                  <a:lnTo>
                    <a:pt x="0" y="2504440"/>
                  </a:lnTo>
                  <a:lnTo>
                    <a:pt x="2585720" y="2504440"/>
                  </a:lnTo>
                </a:path>
              </a:pathLst>
            </a:custGeom>
            <a:noFill/>
            <a:ln w="28575">
              <a:solidFill>
                <a:schemeClr val="bg1"/>
              </a:solidFill>
              <a:miter lim="800000"/>
              <a:headEnd/>
              <a:tailEnd/>
            </a:ln>
          </p:spPr>
          <p:txBody>
            <a:bodyPr rtlCol="0" anchor="ctr"/>
            <a:lstStyle/>
            <a:p>
              <a:pPr algn="ctr"/>
              <a:endParaRPr lang="en-US" dirty="0"/>
            </a:p>
          </p:txBody>
        </p:sp>
        <p:grpSp>
          <p:nvGrpSpPr>
            <p:cNvPr id="116" name="Group 115">
              <a:extLst>
                <a:ext uri="{FF2B5EF4-FFF2-40B4-BE49-F238E27FC236}">
                  <a16:creationId xmlns:a16="http://schemas.microsoft.com/office/drawing/2014/main" id="{19BD681D-E328-4A76-9575-126D3937FF36}"/>
                </a:ext>
              </a:extLst>
            </p:cNvPr>
            <p:cNvGrpSpPr/>
            <p:nvPr/>
          </p:nvGrpSpPr>
          <p:grpSpPr>
            <a:xfrm rot="5400000">
              <a:off x="2872960" y="3690516"/>
              <a:ext cx="157872" cy="2586285"/>
              <a:chOff x="1594589" y="3407781"/>
              <a:chExt cx="351051" cy="1497944"/>
            </a:xfrm>
          </p:grpSpPr>
          <p:cxnSp>
            <p:nvCxnSpPr>
              <p:cNvPr id="129" name="Straight Connector 128">
                <a:extLst>
                  <a:ext uri="{FF2B5EF4-FFF2-40B4-BE49-F238E27FC236}">
                    <a16:creationId xmlns:a16="http://schemas.microsoft.com/office/drawing/2014/main" id="{1703BC24-FC3F-46CB-BF3F-5DD4F6D64A6F}"/>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343DBA5-DD1F-4887-8BDE-CBA0EA0BC0EA}"/>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DFBBCEB-3C91-45B6-B977-C9F490F0EF37}"/>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A7E1016-8AB3-4131-83E4-0B67AFD73DEB}"/>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117" name="Rectangle 116">
              <a:extLst>
                <a:ext uri="{FF2B5EF4-FFF2-40B4-BE49-F238E27FC236}">
                  <a16:creationId xmlns:a16="http://schemas.microsoft.com/office/drawing/2014/main" id="{90F45B88-0D89-49BF-A985-4C7DF131662C}"/>
                </a:ext>
              </a:extLst>
            </p:cNvPr>
            <p:cNvSpPr/>
            <p:nvPr/>
          </p:nvSpPr>
          <p:spPr bwMode="auto">
            <a:xfrm>
              <a:off x="1772163" y="2569844"/>
              <a:ext cx="157883" cy="234759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28DCE765-D130-444D-9A9F-A50E83D29936}"/>
                </a:ext>
              </a:extLst>
            </p:cNvPr>
            <p:cNvSpPr/>
            <p:nvPr/>
          </p:nvSpPr>
          <p:spPr bwMode="auto">
            <a:xfrm>
              <a:off x="1934105" y="2779391"/>
              <a:ext cx="157882" cy="213804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6CDAEDBE-A6FE-40B6-B65F-8C6871BE4FD4}"/>
                </a:ext>
              </a:extLst>
            </p:cNvPr>
            <p:cNvSpPr/>
            <p:nvPr/>
          </p:nvSpPr>
          <p:spPr bwMode="auto">
            <a:xfrm>
              <a:off x="2091987" y="2653201"/>
              <a:ext cx="157872" cy="226423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42C94541-50B6-425F-8DC6-CC57AC99B0E8}"/>
                </a:ext>
              </a:extLst>
            </p:cNvPr>
            <p:cNvSpPr/>
            <p:nvPr/>
          </p:nvSpPr>
          <p:spPr bwMode="auto">
            <a:xfrm>
              <a:off x="2249296" y="2639690"/>
              <a:ext cx="157870" cy="2277745"/>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522201C2-A9DD-437F-B772-7EB858111CF3}"/>
                </a:ext>
              </a:extLst>
            </p:cNvPr>
            <p:cNvSpPr/>
            <p:nvPr/>
          </p:nvSpPr>
          <p:spPr bwMode="auto">
            <a:xfrm>
              <a:off x="2627351" y="2858766"/>
              <a:ext cx="157883" cy="20586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50EF731B-2916-4060-95B5-CD15C8C4A6BE}"/>
                </a:ext>
              </a:extLst>
            </p:cNvPr>
            <p:cNvSpPr/>
            <p:nvPr/>
          </p:nvSpPr>
          <p:spPr bwMode="auto">
            <a:xfrm>
              <a:off x="2789293" y="3350891"/>
              <a:ext cx="157882" cy="156654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400694AF-458B-428A-9C6F-518F5A97AFE6}"/>
                </a:ext>
              </a:extLst>
            </p:cNvPr>
            <p:cNvSpPr/>
            <p:nvPr/>
          </p:nvSpPr>
          <p:spPr bwMode="auto">
            <a:xfrm>
              <a:off x="2947175" y="2839716"/>
              <a:ext cx="157872" cy="207772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DB4F6333-7328-4766-BB40-45A83FF84638}"/>
                </a:ext>
              </a:extLst>
            </p:cNvPr>
            <p:cNvSpPr/>
            <p:nvPr/>
          </p:nvSpPr>
          <p:spPr bwMode="auto">
            <a:xfrm>
              <a:off x="3104484" y="2811141"/>
              <a:ext cx="157870" cy="2106294"/>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DC16E906-FB83-4EA6-A4BA-9E10295C7DC1}"/>
                </a:ext>
              </a:extLst>
            </p:cNvPr>
            <p:cNvSpPr/>
            <p:nvPr/>
          </p:nvSpPr>
          <p:spPr bwMode="auto">
            <a:xfrm>
              <a:off x="3492297" y="4132592"/>
              <a:ext cx="157883" cy="78484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8A99DABD-8E35-4B95-828D-3E1593B3CAF0}"/>
                </a:ext>
              </a:extLst>
            </p:cNvPr>
            <p:cNvSpPr/>
            <p:nvPr/>
          </p:nvSpPr>
          <p:spPr bwMode="auto">
            <a:xfrm>
              <a:off x="3654239" y="4413187"/>
              <a:ext cx="157882" cy="50424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57290D01-3FDF-496B-9C07-02832D3F3F42}"/>
                </a:ext>
              </a:extLst>
            </p:cNvPr>
            <p:cNvSpPr/>
            <p:nvPr/>
          </p:nvSpPr>
          <p:spPr bwMode="auto">
            <a:xfrm>
              <a:off x="3812121" y="4198523"/>
              <a:ext cx="157872" cy="71891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19902414-9FF7-4A6A-B7E8-F2C3A42A4123}"/>
                </a:ext>
              </a:extLst>
            </p:cNvPr>
            <p:cNvSpPr/>
            <p:nvPr/>
          </p:nvSpPr>
          <p:spPr bwMode="auto">
            <a:xfrm>
              <a:off x="3969430" y="4023504"/>
              <a:ext cx="157870" cy="893931"/>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23668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85F7EDC-9E21-4AC8-890E-680543B1EC3E}"/>
              </a:ext>
            </a:extLst>
          </p:cNvPr>
          <p:cNvSpPr>
            <a:spLocks noGrp="1"/>
          </p:cNvSpPr>
          <p:nvPr>
            <p:ph type="title"/>
          </p:nvPr>
        </p:nvSpPr>
        <p:spPr>
          <a:xfrm>
            <a:off x="609759" y="238127"/>
            <a:ext cx="11019664" cy="1103313"/>
          </a:xfrm>
        </p:spPr>
        <p:txBody>
          <a:bodyPr/>
          <a:lstStyle/>
          <a:p>
            <a:r>
              <a:rPr lang="en-US" sz="3600" dirty="0"/>
              <a:t>High-Volume Treatment Centers Are Associated With Better Outcomes for Black Patients With Ovarian Cancer</a:t>
            </a:r>
            <a:endParaRPr lang="en-US" dirty="0"/>
          </a:p>
        </p:txBody>
      </p:sp>
      <p:sp>
        <p:nvSpPr>
          <p:cNvPr id="18" name="Content Placeholder 2">
            <a:extLst>
              <a:ext uri="{FF2B5EF4-FFF2-40B4-BE49-F238E27FC236}">
                <a16:creationId xmlns:a16="http://schemas.microsoft.com/office/drawing/2014/main" id="{0E0D3A00-F4A4-4CC6-BCC0-7E3BF611BE20}"/>
              </a:ext>
            </a:extLst>
          </p:cNvPr>
          <p:cNvSpPr>
            <a:spLocks noGrp="1"/>
          </p:cNvSpPr>
          <p:nvPr>
            <p:ph sz="half" idx="1"/>
          </p:nvPr>
        </p:nvSpPr>
        <p:spPr>
          <a:xfrm>
            <a:off x="1278969" y="1600200"/>
            <a:ext cx="4976363" cy="4678738"/>
          </a:xfrm>
        </p:spPr>
        <p:txBody>
          <a:body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Ovarian Cancer Survival by </a:t>
            </a:r>
            <a:b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Hospital and Physician Volume</a:t>
            </a:r>
          </a:p>
          <a:p>
            <a:endParaRPr lang="en-US" dirty="0"/>
          </a:p>
        </p:txBody>
      </p:sp>
      <p:sp>
        <p:nvSpPr>
          <p:cNvPr id="19" name="Content Placeholder 3">
            <a:extLst>
              <a:ext uri="{FF2B5EF4-FFF2-40B4-BE49-F238E27FC236}">
                <a16:creationId xmlns:a16="http://schemas.microsoft.com/office/drawing/2014/main" id="{96ABE6DF-E70F-4F9C-9602-0A4EB576D3D4}"/>
              </a:ext>
            </a:extLst>
          </p:cNvPr>
          <p:cNvSpPr>
            <a:spLocks noGrp="1"/>
          </p:cNvSpPr>
          <p:nvPr>
            <p:ph sz="half" idx="2"/>
          </p:nvPr>
        </p:nvSpPr>
        <p:spPr>
          <a:xfrm>
            <a:off x="6657673" y="1512423"/>
            <a:ext cx="4971750" cy="4679462"/>
          </a:xfrm>
        </p:spPr>
        <p:txBody>
          <a:bodyPr/>
          <a:lstStyle/>
          <a:p>
            <a:pPr marL="457200" indent="-457200" algn="l">
              <a:lnSpc>
                <a:spcPct val="100000"/>
              </a:lnSpc>
              <a:spcBef>
                <a:spcPct val="50000"/>
              </a:spcBef>
              <a:spcAft>
                <a:spcPct val="0"/>
              </a:spcAft>
              <a:buClrTx/>
              <a:buFont typeface="Wingdings" panose="05000000000000000000" pitchFamily="2" charset="2"/>
              <a:buChar char="§"/>
            </a:pPr>
            <a:r>
              <a:rPr lang="en-US" sz="2000" b="0" dirty="0">
                <a:solidFill>
                  <a:schemeClr val="bg1"/>
                </a:solidFill>
                <a:cs typeface="Calibri" panose="020F0502020204030204" pitchFamily="34" charset="0"/>
              </a:rPr>
              <a:t>53.1% of patients with ovarian cancer treated in LV hospital by LV physician</a:t>
            </a:r>
          </a:p>
          <a:p>
            <a:pPr marL="457200" indent="-457200" algn="l">
              <a:lnSpc>
                <a:spcPct val="100000"/>
              </a:lnSpc>
              <a:spcBef>
                <a:spcPct val="50000"/>
              </a:spcBef>
              <a:spcAft>
                <a:spcPct val="0"/>
              </a:spcAft>
              <a:buClrTx/>
              <a:buFont typeface="Wingdings" panose="05000000000000000000" pitchFamily="2" charset="2"/>
              <a:buChar char="§"/>
            </a:pPr>
            <a:r>
              <a:rPr lang="en-US" sz="2000" b="0" dirty="0">
                <a:solidFill>
                  <a:schemeClr val="bg1"/>
                </a:solidFill>
                <a:cs typeface="Calibri" panose="020F0502020204030204" pitchFamily="34" charset="0"/>
              </a:rPr>
              <a:t>Race and sociodemographic status independently associated with increased likelihood of receiving care in LV hospital by LV physician </a:t>
            </a:r>
          </a:p>
          <a:p>
            <a:pPr marL="914400" lvl="1" indent="-457200">
              <a:spcBef>
                <a:spcPct val="50000"/>
              </a:spcBef>
            </a:pPr>
            <a:r>
              <a:rPr lang="en-US" sz="1800" b="0" i="0" dirty="0">
                <a:solidFill>
                  <a:srgbClr val="212121"/>
                </a:solidFill>
                <a:effectLst/>
                <a:cs typeface="Calibri" panose="020F0502020204030204" pitchFamily="34" charset="0"/>
              </a:rPr>
              <a:t>Black OR: 0.99</a:t>
            </a:r>
          </a:p>
          <a:p>
            <a:pPr marL="914400" lvl="1" indent="-457200">
              <a:spcBef>
                <a:spcPct val="50000"/>
              </a:spcBef>
            </a:pPr>
            <a:r>
              <a:rPr lang="en-US" sz="1800" b="0" i="0" dirty="0">
                <a:solidFill>
                  <a:srgbClr val="212121"/>
                </a:solidFill>
                <a:effectLst/>
                <a:cs typeface="Calibri" panose="020F0502020204030204" pitchFamily="34" charset="0"/>
              </a:rPr>
              <a:t>Hispanic OR: 1.72</a:t>
            </a:r>
          </a:p>
          <a:p>
            <a:pPr marL="914400" lvl="1" indent="-457200">
              <a:spcBef>
                <a:spcPct val="50000"/>
              </a:spcBef>
            </a:pPr>
            <a:r>
              <a:rPr lang="en-US" sz="1800" b="0" i="0" dirty="0">
                <a:solidFill>
                  <a:srgbClr val="212121"/>
                </a:solidFill>
                <a:effectLst/>
                <a:cs typeface="Calibri" panose="020F0502020204030204" pitchFamily="34" charset="0"/>
              </a:rPr>
              <a:t>Asian/Pacific Islander OR: 1.57</a:t>
            </a:r>
          </a:p>
          <a:p>
            <a:pPr marL="914400" lvl="1" indent="-457200">
              <a:spcBef>
                <a:spcPct val="50000"/>
              </a:spcBef>
            </a:pPr>
            <a:r>
              <a:rPr lang="en-US" sz="1800" b="0" i="0" dirty="0">
                <a:solidFill>
                  <a:srgbClr val="212121"/>
                </a:solidFill>
                <a:effectLst/>
                <a:cs typeface="Calibri" panose="020F0502020204030204" pitchFamily="34" charset="0"/>
              </a:rPr>
              <a:t>Medicaid insurance OR: 2.51</a:t>
            </a:r>
          </a:p>
          <a:p>
            <a:pPr marL="914400" lvl="1" indent="-457200">
              <a:spcBef>
                <a:spcPct val="50000"/>
              </a:spcBef>
            </a:pPr>
            <a:r>
              <a:rPr lang="en-US" sz="1800" b="0" i="0" dirty="0">
                <a:solidFill>
                  <a:srgbClr val="212121"/>
                </a:solidFill>
                <a:effectLst/>
                <a:cs typeface="Calibri" panose="020F0502020204030204" pitchFamily="34" charset="0"/>
              </a:rPr>
              <a:t>Low socioeconomic status OR: 2.84</a:t>
            </a:r>
            <a:endParaRPr lang="en-US" sz="1800" b="0" dirty="0">
              <a:solidFill>
                <a:schemeClr val="bg1"/>
              </a:solidFill>
              <a:cs typeface="Calibri" panose="020F0502020204030204" pitchFamily="34" charset="0"/>
            </a:endParaRPr>
          </a:p>
          <a:p>
            <a:endParaRPr lang="en-US" dirty="0"/>
          </a:p>
        </p:txBody>
      </p:sp>
      <p:sp>
        <p:nvSpPr>
          <p:cNvPr id="23" name="TextBox 22">
            <a:extLst>
              <a:ext uri="{FF2B5EF4-FFF2-40B4-BE49-F238E27FC236}">
                <a16:creationId xmlns:a16="http://schemas.microsoft.com/office/drawing/2014/main" id="{845B2864-077E-4EB7-9254-0AD12ECFBC24}"/>
              </a:ext>
            </a:extLst>
          </p:cNvPr>
          <p:cNvSpPr txBox="1"/>
          <p:nvPr/>
        </p:nvSpPr>
        <p:spPr bwMode="auto">
          <a:xfrm>
            <a:off x="439974" y="6375561"/>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rgbClr val="455560"/>
                </a:solidFill>
                <a:latin typeface="Calibri" panose="020F0502020204030204" pitchFamily="34" charset="0"/>
                <a:cs typeface="Calibri" panose="020F0502020204030204" pitchFamily="34" charset="0"/>
              </a:rPr>
              <a:t>Bristow. Gynecol Oncol. 2014;132:403. Long. Am J Obstet Gynecol. 2015;212:468.e1.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FA43BB26-E265-4DA1-AA71-6A5850996E89}"/>
              </a:ext>
            </a:extLst>
          </p:cNvPr>
          <p:cNvSpPr txBox="1"/>
          <p:nvPr/>
        </p:nvSpPr>
        <p:spPr bwMode="auto">
          <a:xfrm>
            <a:off x="2701948" y="5883539"/>
            <a:ext cx="210659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6" name="TextBox 25">
            <a:extLst>
              <a:ext uri="{FF2B5EF4-FFF2-40B4-BE49-F238E27FC236}">
                <a16:creationId xmlns:a16="http://schemas.microsoft.com/office/drawing/2014/main" id="{FD31F228-CD28-47CF-AB1B-A4DD6543DB4B}"/>
              </a:ext>
            </a:extLst>
          </p:cNvPr>
          <p:cNvSpPr txBox="1"/>
          <p:nvPr/>
        </p:nvSpPr>
        <p:spPr bwMode="auto">
          <a:xfrm rot="16200000">
            <a:off x="-227387" y="3749527"/>
            <a:ext cx="210659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a:t>
            </a:r>
          </a:p>
        </p:txBody>
      </p:sp>
      <p:sp>
        <p:nvSpPr>
          <p:cNvPr id="27" name="TextBox 26">
            <a:extLst>
              <a:ext uri="{FF2B5EF4-FFF2-40B4-BE49-F238E27FC236}">
                <a16:creationId xmlns:a16="http://schemas.microsoft.com/office/drawing/2014/main" id="{5BA2442A-63AD-4F41-97A0-22B5C946228E}"/>
              </a:ext>
            </a:extLst>
          </p:cNvPr>
          <p:cNvSpPr txBox="1"/>
          <p:nvPr/>
        </p:nvSpPr>
        <p:spPr bwMode="auto">
          <a:xfrm>
            <a:off x="4551976" y="3513095"/>
            <a:ext cx="145892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&lt;.0001</a:t>
            </a:r>
          </a:p>
        </p:txBody>
      </p:sp>
      <p:grpSp>
        <p:nvGrpSpPr>
          <p:cNvPr id="28" name="Group 27">
            <a:extLst>
              <a:ext uri="{FF2B5EF4-FFF2-40B4-BE49-F238E27FC236}">
                <a16:creationId xmlns:a16="http://schemas.microsoft.com/office/drawing/2014/main" id="{4957FC6E-C737-4456-9AF5-6DBCDF112C42}"/>
              </a:ext>
            </a:extLst>
          </p:cNvPr>
          <p:cNvGrpSpPr/>
          <p:nvPr/>
        </p:nvGrpSpPr>
        <p:grpSpPr>
          <a:xfrm>
            <a:off x="958526" y="2156886"/>
            <a:ext cx="535724" cy="3613149"/>
            <a:chOff x="1016085" y="2224487"/>
            <a:chExt cx="535724" cy="2865904"/>
          </a:xfrm>
        </p:grpSpPr>
        <p:sp>
          <p:nvSpPr>
            <p:cNvPr id="29" name="TextBox 28">
              <a:extLst>
                <a:ext uri="{FF2B5EF4-FFF2-40B4-BE49-F238E27FC236}">
                  <a16:creationId xmlns:a16="http://schemas.microsoft.com/office/drawing/2014/main" id="{B1B169B6-03C0-4236-9071-F9F7B7BCA38B}"/>
                </a:ext>
              </a:extLst>
            </p:cNvPr>
            <p:cNvSpPr txBox="1"/>
            <p:nvPr/>
          </p:nvSpPr>
          <p:spPr bwMode="auto">
            <a:xfrm>
              <a:off x="1250123" y="472105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3E9FCBE4-49A0-4B82-B7FA-0FA4C9EB07F5}"/>
                </a:ext>
              </a:extLst>
            </p:cNvPr>
            <p:cNvSpPr txBox="1"/>
            <p:nvPr/>
          </p:nvSpPr>
          <p:spPr bwMode="auto">
            <a:xfrm>
              <a:off x="1133105" y="42217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EAD9A238-14BB-45F6-B1FB-AC2A00C3D4D2}"/>
                </a:ext>
              </a:extLst>
            </p:cNvPr>
            <p:cNvSpPr txBox="1"/>
            <p:nvPr/>
          </p:nvSpPr>
          <p:spPr bwMode="auto">
            <a:xfrm>
              <a:off x="1133105" y="3722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11CF27A6-4655-42CB-B7A6-07F23DDDCED7}"/>
                </a:ext>
              </a:extLst>
            </p:cNvPr>
            <p:cNvSpPr txBox="1"/>
            <p:nvPr/>
          </p:nvSpPr>
          <p:spPr bwMode="auto">
            <a:xfrm>
              <a:off x="1133105" y="32231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6911E637-77E5-4A43-AC8D-F9505BECA487}"/>
                </a:ext>
              </a:extLst>
            </p:cNvPr>
            <p:cNvSpPr txBox="1"/>
            <p:nvPr/>
          </p:nvSpPr>
          <p:spPr bwMode="auto">
            <a:xfrm>
              <a:off x="1133105" y="272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04EB3D6A-CBE1-4422-A128-AFEDCF258D79}"/>
                </a:ext>
              </a:extLst>
            </p:cNvPr>
            <p:cNvSpPr txBox="1"/>
            <p:nvPr/>
          </p:nvSpPr>
          <p:spPr bwMode="auto">
            <a:xfrm>
              <a:off x="1016085" y="2224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5" name="Group 34">
            <a:extLst>
              <a:ext uri="{FF2B5EF4-FFF2-40B4-BE49-F238E27FC236}">
                <a16:creationId xmlns:a16="http://schemas.microsoft.com/office/drawing/2014/main" id="{4AA94CDA-BFB9-4C8A-A3F9-5473043BDD71}"/>
              </a:ext>
            </a:extLst>
          </p:cNvPr>
          <p:cNvGrpSpPr/>
          <p:nvPr/>
        </p:nvGrpSpPr>
        <p:grpSpPr>
          <a:xfrm>
            <a:off x="1504843" y="2358150"/>
            <a:ext cx="106512" cy="3136225"/>
            <a:chOff x="1594589" y="2418111"/>
            <a:chExt cx="351051" cy="2487614"/>
          </a:xfrm>
        </p:grpSpPr>
        <p:cxnSp>
          <p:nvCxnSpPr>
            <p:cNvPr id="36" name="Straight Connector 35">
              <a:extLst>
                <a:ext uri="{FF2B5EF4-FFF2-40B4-BE49-F238E27FC236}">
                  <a16:creationId xmlns:a16="http://schemas.microsoft.com/office/drawing/2014/main" id="{6B026941-804F-4F21-B732-4CE91E178D97}"/>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F93AE3F-D82F-4EFC-92B4-0DAD28B2C6A2}"/>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CFA9BCB-EED4-428E-B8BB-78E3C13A2236}"/>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23A3309-36DE-430C-A46D-FBB97D4A67E4}"/>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4ED74D1-BD22-43AD-BFE9-2BCFF97757ED}"/>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6937E29-3478-47CE-8EE6-33D904D5A9C2}"/>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42" name="Freeform: Shape 41">
            <a:extLst>
              <a:ext uri="{FF2B5EF4-FFF2-40B4-BE49-F238E27FC236}">
                <a16:creationId xmlns:a16="http://schemas.microsoft.com/office/drawing/2014/main" id="{BA78403F-617E-4FCF-8A29-C97649470A13}"/>
              </a:ext>
            </a:extLst>
          </p:cNvPr>
          <p:cNvSpPr/>
          <p:nvPr/>
        </p:nvSpPr>
        <p:spPr bwMode="auto">
          <a:xfrm>
            <a:off x="1621948" y="2335533"/>
            <a:ext cx="4474052" cy="3163566"/>
          </a:xfrm>
          <a:custGeom>
            <a:avLst/>
            <a:gdLst>
              <a:gd name="connsiteX0" fmla="*/ 0 w 2585720"/>
              <a:gd name="connsiteY0" fmla="*/ 0 h 2504440"/>
              <a:gd name="connsiteX1" fmla="*/ 0 w 2585720"/>
              <a:gd name="connsiteY1" fmla="*/ 2504440 h 2504440"/>
              <a:gd name="connsiteX2" fmla="*/ 2585720 w 2585720"/>
              <a:gd name="connsiteY2" fmla="*/ 2504440 h 2504440"/>
            </a:gdLst>
            <a:ahLst/>
            <a:cxnLst>
              <a:cxn ang="0">
                <a:pos x="connsiteX0" y="connsiteY0"/>
              </a:cxn>
              <a:cxn ang="0">
                <a:pos x="connsiteX1" y="connsiteY1"/>
              </a:cxn>
              <a:cxn ang="0">
                <a:pos x="connsiteX2" y="connsiteY2"/>
              </a:cxn>
            </a:cxnLst>
            <a:rect l="l" t="t" r="r" b="b"/>
            <a:pathLst>
              <a:path w="2585720" h="2504440">
                <a:moveTo>
                  <a:pt x="0" y="0"/>
                </a:moveTo>
                <a:lnTo>
                  <a:pt x="0" y="2504440"/>
                </a:lnTo>
                <a:lnTo>
                  <a:pt x="2585720" y="2504440"/>
                </a:lnTo>
              </a:path>
            </a:pathLst>
          </a:custGeom>
          <a:noFill/>
          <a:ln w="28575">
            <a:solidFill>
              <a:schemeClr val="bg1"/>
            </a:solidFill>
            <a:miter lim="800000"/>
            <a:headEnd/>
            <a:tailEnd/>
          </a:ln>
        </p:spPr>
        <p:txBody>
          <a:bodyPr rtlCol="0" anchor="ctr"/>
          <a:lstStyle/>
          <a:p>
            <a:pPr algn="ctr"/>
            <a:endParaRPr lang="en-US" dirty="0"/>
          </a:p>
        </p:txBody>
      </p:sp>
      <p:grpSp>
        <p:nvGrpSpPr>
          <p:cNvPr id="43" name="Group 42">
            <a:extLst>
              <a:ext uri="{FF2B5EF4-FFF2-40B4-BE49-F238E27FC236}">
                <a16:creationId xmlns:a16="http://schemas.microsoft.com/office/drawing/2014/main" id="{F3DC18CB-B0D3-48BA-B375-4AD3FD454FB8}"/>
              </a:ext>
            </a:extLst>
          </p:cNvPr>
          <p:cNvGrpSpPr/>
          <p:nvPr/>
        </p:nvGrpSpPr>
        <p:grpSpPr>
          <a:xfrm>
            <a:off x="1466532" y="5583060"/>
            <a:ext cx="4788801" cy="465630"/>
            <a:chOff x="1466532" y="5583060"/>
            <a:chExt cx="4788801" cy="465630"/>
          </a:xfrm>
        </p:grpSpPr>
        <p:sp>
          <p:nvSpPr>
            <p:cNvPr id="44" name="TextBox 43">
              <a:extLst>
                <a:ext uri="{FF2B5EF4-FFF2-40B4-BE49-F238E27FC236}">
                  <a16:creationId xmlns:a16="http://schemas.microsoft.com/office/drawing/2014/main" id="{DEE88B3C-B114-4A36-B623-9FB721B66A0A}"/>
                </a:ext>
              </a:extLst>
            </p:cNvPr>
            <p:cNvSpPr txBox="1"/>
            <p:nvPr/>
          </p:nvSpPr>
          <p:spPr bwMode="auto">
            <a:xfrm>
              <a:off x="1466532" y="5583060"/>
              <a:ext cx="301686" cy="46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3993B1BE-B246-463D-BD73-FE8EF8CCC24F}"/>
                </a:ext>
              </a:extLst>
            </p:cNvPr>
            <p:cNvSpPr txBox="1"/>
            <p:nvPr/>
          </p:nvSpPr>
          <p:spPr bwMode="auto">
            <a:xfrm>
              <a:off x="2899948" y="5583060"/>
              <a:ext cx="418704" cy="46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3EB61DCA-A88E-46E6-9871-7E72F514DF11}"/>
                </a:ext>
              </a:extLst>
            </p:cNvPr>
            <p:cNvSpPr txBox="1"/>
            <p:nvPr/>
          </p:nvSpPr>
          <p:spPr bwMode="auto">
            <a:xfrm>
              <a:off x="4399536" y="5583060"/>
              <a:ext cx="418704" cy="46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F7FCC463-27C2-41A3-88DB-37D0BFBFFE27}"/>
                </a:ext>
              </a:extLst>
            </p:cNvPr>
            <p:cNvSpPr txBox="1"/>
            <p:nvPr/>
          </p:nvSpPr>
          <p:spPr bwMode="auto">
            <a:xfrm>
              <a:off x="5836629" y="5583060"/>
              <a:ext cx="418704" cy="46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858AA997-EFA0-476A-8653-01FE35C9FC73}"/>
                </a:ext>
              </a:extLst>
            </p:cNvPr>
            <p:cNvSpPr txBox="1"/>
            <p:nvPr/>
          </p:nvSpPr>
          <p:spPr bwMode="auto">
            <a:xfrm>
              <a:off x="2160306" y="55830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9" name="TextBox 48">
              <a:extLst>
                <a:ext uri="{FF2B5EF4-FFF2-40B4-BE49-F238E27FC236}">
                  <a16:creationId xmlns:a16="http://schemas.microsoft.com/office/drawing/2014/main" id="{462E37B3-A666-4672-8A40-13AB276728E5}"/>
                </a:ext>
              </a:extLst>
            </p:cNvPr>
            <p:cNvSpPr txBox="1"/>
            <p:nvPr/>
          </p:nvSpPr>
          <p:spPr bwMode="auto">
            <a:xfrm>
              <a:off x="5104572" y="55830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0" name="TextBox 49">
              <a:extLst>
                <a:ext uri="{FF2B5EF4-FFF2-40B4-BE49-F238E27FC236}">
                  <a16:creationId xmlns:a16="http://schemas.microsoft.com/office/drawing/2014/main" id="{7F7B8654-24C0-4AD5-811E-4E78E2C375BF}"/>
                </a:ext>
              </a:extLst>
            </p:cNvPr>
            <p:cNvSpPr txBox="1"/>
            <p:nvPr/>
          </p:nvSpPr>
          <p:spPr bwMode="auto">
            <a:xfrm>
              <a:off x="3644218" y="55830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51" name="Group 50">
            <a:extLst>
              <a:ext uri="{FF2B5EF4-FFF2-40B4-BE49-F238E27FC236}">
                <a16:creationId xmlns:a16="http://schemas.microsoft.com/office/drawing/2014/main" id="{8B24F317-A0BA-47C1-9B09-70CEA3973743}"/>
              </a:ext>
            </a:extLst>
          </p:cNvPr>
          <p:cNvGrpSpPr/>
          <p:nvPr/>
        </p:nvGrpSpPr>
        <p:grpSpPr>
          <a:xfrm rot="5400000">
            <a:off x="3791710" y="3318304"/>
            <a:ext cx="114044" cy="4453568"/>
            <a:chOff x="1594589" y="1907944"/>
            <a:chExt cx="351053" cy="2997781"/>
          </a:xfrm>
        </p:grpSpPr>
        <p:cxnSp>
          <p:nvCxnSpPr>
            <p:cNvPr id="52" name="Straight Connector 51">
              <a:extLst>
                <a:ext uri="{FF2B5EF4-FFF2-40B4-BE49-F238E27FC236}">
                  <a16:creationId xmlns:a16="http://schemas.microsoft.com/office/drawing/2014/main" id="{B45611CC-BC99-4C15-A5E4-7A287E01B1B5}"/>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F16DA89-28FD-4EB2-95AF-5C0A07AE818F}"/>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1BE970C-68FC-440E-BE9B-A68BA68946EC}"/>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66F72A5-533A-4795-833A-4C8C53BCAC0B}"/>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B18E4E1-48EB-4898-A891-AE7470038AF8}"/>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133D40F-849F-4ADD-8507-C6849FCBA0A6}"/>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A7B54BF-1999-4012-A95F-BE5EF5696C30}"/>
                </a:ext>
              </a:extLst>
            </p:cNvPr>
            <p:cNvCxnSpPr>
              <a:cxnSpLocks/>
            </p:cNvCxnSpPr>
            <p:nvPr/>
          </p:nvCxnSpPr>
          <p:spPr bwMode="auto">
            <a:xfrm>
              <a:off x="1594591" y="1907944"/>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59" name="Freeform: Shape 58">
            <a:extLst>
              <a:ext uri="{FF2B5EF4-FFF2-40B4-BE49-F238E27FC236}">
                <a16:creationId xmlns:a16="http://schemas.microsoft.com/office/drawing/2014/main" id="{00135540-F050-4786-B5A6-04F387A5634A}"/>
              </a:ext>
            </a:extLst>
          </p:cNvPr>
          <p:cNvSpPr/>
          <p:nvPr/>
        </p:nvSpPr>
        <p:spPr bwMode="auto">
          <a:xfrm>
            <a:off x="1630680" y="2353736"/>
            <a:ext cx="4419600" cy="2052320"/>
          </a:xfrm>
          <a:custGeom>
            <a:avLst/>
            <a:gdLst>
              <a:gd name="connsiteX0" fmla="*/ 0 w 4419600"/>
              <a:gd name="connsiteY0" fmla="*/ 0 h 2052320"/>
              <a:gd name="connsiteX1" fmla="*/ 81280 w 4419600"/>
              <a:gd name="connsiteY1" fmla="*/ 30480 h 2052320"/>
              <a:gd name="connsiteX2" fmla="*/ 101600 w 4419600"/>
              <a:gd name="connsiteY2" fmla="*/ 45720 h 2052320"/>
              <a:gd name="connsiteX3" fmla="*/ 127000 w 4419600"/>
              <a:gd name="connsiteY3" fmla="*/ 45720 h 2052320"/>
              <a:gd name="connsiteX4" fmla="*/ 127000 w 4419600"/>
              <a:gd name="connsiteY4" fmla="*/ 45720 h 2052320"/>
              <a:gd name="connsiteX5" fmla="*/ 198120 w 4419600"/>
              <a:gd name="connsiteY5" fmla="*/ 121920 h 2052320"/>
              <a:gd name="connsiteX6" fmla="*/ 228600 w 4419600"/>
              <a:gd name="connsiteY6" fmla="*/ 132080 h 2052320"/>
              <a:gd name="connsiteX7" fmla="*/ 264160 w 4419600"/>
              <a:gd name="connsiteY7" fmla="*/ 137160 h 2052320"/>
              <a:gd name="connsiteX8" fmla="*/ 314960 w 4419600"/>
              <a:gd name="connsiteY8" fmla="*/ 137160 h 2052320"/>
              <a:gd name="connsiteX9" fmla="*/ 330200 w 4419600"/>
              <a:gd name="connsiteY9" fmla="*/ 152400 h 2052320"/>
              <a:gd name="connsiteX10" fmla="*/ 365760 w 4419600"/>
              <a:gd name="connsiteY10" fmla="*/ 152400 h 2052320"/>
              <a:gd name="connsiteX11" fmla="*/ 391160 w 4419600"/>
              <a:gd name="connsiteY11" fmla="*/ 167640 h 2052320"/>
              <a:gd name="connsiteX12" fmla="*/ 416560 w 4419600"/>
              <a:gd name="connsiteY12" fmla="*/ 203200 h 2052320"/>
              <a:gd name="connsiteX13" fmla="*/ 447040 w 4419600"/>
              <a:gd name="connsiteY13" fmla="*/ 208280 h 2052320"/>
              <a:gd name="connsiteX14" fmla="*/ 492760 w 4419600"/>
              <a:gd name="connsiteY14" fmla="*/ 213360 h 2052320"/>
              <a:gd name="connsiteX15" fmla="*/ 538480 w 4419600"/>
              <a:gd name="connsiteY15" fmla="*/ 238760 h 2052320"/>
              <a:gd name="connsiteX16" fmla="*/ 553720 w 4419600"/>
              <a:gd name="connsiteY16" fmla="*/ 254000 h 2052320"/>
              <a:gd name="connsiteX17" fmla="*/ 589280 w 4419600"/>
              <a:gd name="connsiteY17" fmla="*/ 269240 h 2052320"/>
              <a:gd name="connsiteX18" fmla="*/ 635000 w 4419600"/>
              <a:gd name="connsiteY18" fmla="*/ 294640 h 2052320"/>
              <a:gd name="connsiteX19" fmla="*/ 635000 w 4419600"/>
              <a:gd name="connsiteY19" fmla="*/ 309880 h 2052320"/>
              <a:gd name="connsiteX20" fmla="*/ 660400 w 4419600"/>
              <a:gd name="connsiteY20" fmla="*/ 314960 h 2052320"/>
              <a:gd name="connsiteX21" fmla="*/ 695960 w 4419600"/>
              <a:gd name="connsiteY21" fmla="*/ 345440 h 2052320"/>
              <a:gd name="connsiteX22" fmla="*/ 711200 w 4419600"/>
              <a:gd name="connsiteY22" fmla="*/ 360680 h 2052320"/>
              <a:gd name="connsiteX23" fmla="*/ 756920 w 4419600"/>
              <a:gd name="connsiteY23" fmla="*/ 365760 h 2052320"/>
              <a:gd name="connsiteX24" fmla="*/ 792480 w 4419600"/>
              <a:gd name="connsiteY24" fmla="*/ 375920 h 2052320"/>
              <a:gd name="connsiteX25" fmla="*/ 843280 w 4419600"/>
              <a:gd name="connsiteY25" fmla="*/ 401320 h 2052320"/>
              <a:gd name="connsiteX26" fmla="*/ 894080 w 4419600"/>
              <a:gd name="connsiteY26" fmla="*/ 411480 h 2052320"/>
              <a:gd name="connsiteX27" fmla="*/ 929640 w 4419600"/>
              <a:gd name="connsiteY27" fmla="*/ 452120 h 2052320"/>
              <a:gd name="connsiteX28" fmla="*/ 990600 w 4419600"/>
              <a:gd name="connsiteY28" fmla="*/ 457200 h 2052320"/>
              <a:gd name="connsiteX29" fmla="*/ 990600 w 4419600"/>
              <a:gd name="connsiteY29" fmla="*/ 457200 h 2052320"/>
              <a:gd name="connsiteX30" fmla="*/ 1026160 w 4419600"/>
              <a:gd name="connsiteY30" fmla="*/ 502920 h 2052320"/>
              <a:gd name="connsiteX31" fmla="*/ 1041400 w 4419600"/>
              <a:gd name="connsiteY31" fmla="*/ 513080 h 2052320"/>
              <a:gd name="connsiteX32" fmla="*/ 1066800 w 4419600"/>
              <a:gd name="connsiteY32" fmla="*/ 518160 h 2052320"/>
              <a:gd name="connsiteX33" fmla="*/ 1097280 w 4419600"/>
              <a:gd name="connsiteY33" fmla="*/ 543560 h 2052320"/>
              <a:gd name="connsiteX34" fmla="*/ 1097280 w 4419600"/>
              <a:gd name="connsiteY34" fmla="*/ 543560 h 2052320"/>
              <a:gd name="connsiteX35" fmla="*/ 1153160 w 4419600"/>
              <a:gd name="connsiteY35" fmla="*/ 568960 h 2052320"/>
              <a:gd name="connsiteX36" fmla="*/ 1168400 w 4419600"/>
              <a:gd name="connsiteY36" fmla="*/ 568960 h 2052320"/>
              <a:gd name="connsiteX37" fmla="*/ 1188720 w 4419600"/>
              <a:gd name="connsiteY37" fmla="*/ 589280 h 2052320"/>
              <a:gd name="connsiteX38" fmla="*/ 1203960 w 4419600"/>
              <a:gd name="connsiteY38" fmla="*/ 589280 h 2052320"/>
              <a:gd name="connsiteX39" fmla="*/ 1244600 w 4419600"/>
              <a:gd name="connsiteY39" fmla="*/ 624840 h 2052320"/>
              <a:gd name="connsiteX40" fmla="*/ 1270000 w 4419600"/>
              <a:gd name="connsiteY40" fmla="*/ 624840 h 2052320"/>
              <a:gd name="connsiteX41" fmla="*/ 1295400 w 4419600"/>
              <a:gd name="connsiteY41" fmla="*/ 640080 h 2052320"/>
              <a:gd name="connsiteX42" fmla="*/ 1330960 w 4419600"/>
              <a:gd name="connsiteY42" fmla="*/ 655320 h 2052320"/>
              <a:gd name="connsiteX43" fmla="*/ 1371600 w 4419600"/>
              <a:gd name="connsiteY43" fmla="*/ 685800 h 2052320"/>
              <a:gd name="connsiteX44" fmla="*/ 1361440 w 4419600"/>
              <a:gd name="connsiteY44" fmla="*/ 701040 h 2052320"/>
              <a:gd name="connsiteX45" fmla="*/ 1412240 w 4419600"/>
              <a:gd name="connsiteY45" fmla="*/ 741680 h 2052320"/>
              <a:gd name="connsiteX46" fmla="*/ 1447800 w 4419600"/>
              <a:gd name="connsiteY46" fmla="*/ 777240 h 2052320"/>
              <a:gd name="connsiteX47" fmla="*/ 1473200 w 4419600"/>
              <a:gd name="connsiteY47" fmla="*/ 787400 h 2052320"/>
              <a:gd name="connsiteX48" fmla="*/ 1524000 w 4419600"/>
              <a:gd name="connsiteY48" fmla="*/ 822960 h 2052320"/>
              <a:gd name="connsiteX49" fmla="*/ 1569720 w 4419600"/>
              <a:gd name="connsiteY49" fmla="*/ 848360 h 2052320"/>
              <a:gd name="connsiteX50" fmla="*/ 1701800 w 4419600"/>
              <a:gd name="connsiteY50" fmla="*/ 894080 h 2052320"/>
              <a:gd name="connsiteX51" fmla="*/ 1747520 w 4419600"/>
              <a:gd name="connsiteY51" fmla="*/ 904240 h 2052320"/>
              <a:gd name="connsiteX52" fmla="*/ 1767840 w 4419600"/>
              <a:gd name="connsiteY52" fmla="*/ 919480 h 2052320"/>
              <a:gd name="connsiteX53" fmla="*/ 1808480 w 4419600"/>
              <a:gd name="connsiteY53" fmla="*/ 960120 h 2052320"/>
              <a:gd name="connsiteX54" fmla="*/ 1889760 w 4419600"/>
              <a:gd name="connsiteY54" fmla="*/ 985520 h 2052320"/>
              <a:gd name="connsiteX55" fmla="*/ 1894840 w 4419600"/>
              <a:gd name="connsiteY55" fmla="*/ 1000760 h 2052320"/>
              <a:gd name="connsiteX56" fmla="*/ 1905000 w 4419600"/>
              <a:gd name="connsiteY56" fmla="*/ 1026160 h 2052320"/>
              <a:gd name="connsiteX57" fmla="*/ 1996440 w 4419600"/>
              <a:gd name="connsiteY57" fmla="*/ 1061720 h 2052320"/>
              <a:gd name="connsiteX58" fmla="*/ 2021840 w 4419600"/>
              <a:gd name="connsiteY58" fmla="*/ 1061720 h 2052320"/>
              <a:gd name="connsiteX59" fmla="*/ 2052320 w 4419600"/>
              <a:gd name="connsiteY59" fmla="*/ 1097280 h 2052320"/>
              <a:gd name="connsiteX60" fmla="*/ 2098040 w 4419600"/>
              <a:gd name="connsiteY60" fmla="*/ 1127760 h 2052320"/>
              <a:gd name="connsiteX61" fmla="*/ 2148840 w 4419600"/>
              <a:gd name="connsiteY61" fmla="*/ 1183640 h 2052320"/>
              <a:gd name="connsiteX62" fmla="*/ 2184400 w 4419600"/>
              <a:gd name="connsiteY62" fmla="*/ 1188720 h 2052320"/>
              <a:gd name="connsiteX63" fmla="*/ 2230120 w 4419600"/>
              <a:gd name="connsiteY63" fmla="*/ 1198880 h 2052320"/>
              <a:gd name="connsiteX64" fmla="*/ 2230120 w 4419600"/>
              <a:gd name="connsiteY64" fmla="*/ 1214120 h 2052320"/>
              <a:gd name="connsiteX65" fmla="*/ 2255520 w 4419600"/>
              <a:gd name="connsiteY65" fmla="*/ 1214120 h 2052320"/>
              <a:gd name="connsiteX66" fmla="*/ 2301240 w 4419600"/>
              <a:gd name="connsiteY66" fmla="*/ 1244600 h 2052320"/>
              <a:gd name="connsiteX67" fmla="*/ 2331720 w 4419600"/>
              <a:gd name="connsiteY67" fmla="*/ 1280160 h 2052320"/>
              <a:gd name="connsiteX68" fmla="*/ 2367280 w 4419600"/>
              <a:gd name="connsiteY68" fmla="*/ 1310640 h 2052320"/>
              <a:gd name="connsiteX69" fmla="*/ 2367280 w 4419600"/>
              <a:gd name="connsiteY69" fmla="*/ 1310640 h 2052320"/>
              <a:gd name="connsiteX70" fmla="*/ 2489200 w 4419600"/>
              <a:gd name="connsiteY70" fmla="*/ 1330960 h 2052320"/>
              <a:gd name="connsiteX71" fmla="*/ 2514600 w 4419600"/>
              <a:gd name="connsiteY71" fmla="*/ 1341120 h 2052320"/>
              <a:gd name="connsiteX72" fmla="*/ 2540000 w 4419600"/>
              <a:gd name="connsiteY72" fmla="*/ 1361440 h 2052320"/>
              <a:gd name="connsiteX73" fmla="*/ 2580640 w 4419600"/>
              <a:gd name="connsiteY73" fmla="*/ 1376680 h 2052320"/>
              <a:gd name="connsiteX74" fmla="*/ 2626360 w 4419600"/>
              <a:gd name="connsiteY74" fmla="*/ 1417320 h 2052320"/>
              <a:gd name="connsiteX75" fmla="*/ 2641600 w 4419600"/>
              <a:gd name="connsiteY75" fmla="*/ 1432560 h 2052320"/>
              <a:gd name="connsiteX76" fmla="*/ 2641600 w 4419600"/>
              <a:gd name="connsiteY76" fmla="*/ 1432560 h 2052320"/>
              <a:gd name="connsiteX77" fmla="*/ 2702560 w 4419600"/>
              <a:gd name="connsiteY77" fmla="*/ 1452880 h 2052320"/>
              <a:gd name="connsiteX78" fmla="*/ 2788920 w 4419600"/>
              <a:gd name="connsiteY78" fmla="*/ 1503680 h 2052320"/>
              <a:gd name="connsiteX79" fmla="*/ 2854960 w 4419600"/>
              <a:gd name="connsiteY79" fmla="*/ 1529080 h 2052320"/>
              <a:gd name="connsiteX80" fmla="*/ 2926080 w 4419600"/>
              <a:gd name="connsiteY80" fmla="*/ 1534160 h 2052320"/>
              <a:gd name="connsiteX81" fmla="*/ 2956560 w 4419600"/>
              <a:gd name="connsiteY81" fmla="*/ 1559560 h 2052320"/>
              <a:gd name="connsiteX82" fmla="*/ 2997200 w 4419600"/>
              <a:gd name="connsiteY82" fmla="*/ 1615440 h 2052320"/>
              <a:gd name="connsiteX83" fmla="*/ 3088640 w 4419600"/>
              <a:gd name="connsiteY83" fmla="*/ 1661160 h 2052320"/>
              <a:gd name="connsiteX84" fmla="*/ 3134360 w 4419600"/>
              <a:gd name="connsiteY84" fmla="*/ 1671320 h 2052320"/>
              <a:gd name="connsiteX85" fmla="*/ 3215640 w 4419600"/>
              <a:gd name="connsiteY85" fmla="*/ 1681480 h 2052320"/>
              <a:gd name="connsiteX86" fmla="*/ 3230880 w 4419600"/>
              <a:gd name="connsiteY86" fmla="*/ 1696720 h 2052320"/>
              <a:gd name="connsiteX87" fmla="*/ 3281680 w 4419600"/>
              <a:gd name="connsiteY87" fmla="*/ 1717040 h 2052320"/>
              <a:gd name="connsiteX88" fmla="*/ 3312160 w 4419600"/>
              <a:gd name="connsiteY88" fmla="*/ 1717040 h 2052320"/>
              <a:gd name="connsiteX89" fmla="*/ 3362960 w 4419600"/>
              <a:gd name="connsiteY89" fmla="*/ 1717040 h 2052320"/>
              <a:gd name="connsiteX90" fmla="*/ 3378200 w 4419600"/>
              <a:gd name="connsiteY90" fmla="*/ 1722120 h 2052320"/>
              <a:gd name="connsiteX91" fmla="*/ 3439160 w 4419600"/>
              <a:gd name="connsiteY91" fmla="*/ 1737360 h 2052320"/>
              <a:gd name="connsiteX92" fmla="*/ 3535680 w 4419600"/>
              <a:gd name="connsiteY92" fmla="*/ 1778000 h 2052320"/>
              <a:gd name="connsiteX93" fmla="*/ 3550920 w 4419600"/>
              <a:gd name="connsiteY93" fmla="*/ 1793240 h 2052320"/>
              <a:gd name="connsiteX94" fmla="*/ 3601720 w 4419600"/>
              <a:gd name="connsiteY94" fmla="*/ 1788160 h 2052320"/>
              <a:gd name="connsiteX95" fmla="*/ 3688080 w 4419600"/>
              <a:gd name="connsiteY95" fmla="*/ 1823720 h 2052320"/>
              <a:gd name="connsiteX96" fmla="*/ 3738880 w 4419600"/>
              <a:gd name="connsiteY96" fmla="*/ 1854200 h 2052320"/>
              <a:gd name="connsiteX97" fmla="*/ 3764280 w 4419600"/>
              <a:gd name="connsiteY97" fmla="*/ 1879600 h 2052320"/>
              <a:gd name="connsiteX98" fmla="*/ 3810000 w 4419600"/>
              <a:gd name="connsiteY98" fmla="*/ 1869440 h 2052320"/>
              <a:gd name="connsiteX99" fmla="*/ 3855720 w 4419600"/>
              <a:gd name="connsiteY99" fmla="*/ 1879600 h 2052320"/>
              <a:gd name="connsiteX100" fmla="*/ 3881120 w 4419600"/>
              <a:gd name="connsiteY100" fmla="*/ 1884680 h 2052320"/>
              <a:gd name="connsiteX101" fmla="*/ 3901440 w 4419600"/>
              <a:gd name="connsiteY101" fmla="*/ 1905000 h 2052320"/>
              <a:gd name="connsiteX102" fmla="*/ 4018280 w 4419600"/>
              <a:gd name="connsiteY102" fmla="*/ 1910080 h 2052320"/>
              <a:gd name="connsiteX103" fmla="*/ 4058920 w 4419600"/>
              <a:gd name="connsiteY103" fmla="*/ 1930400 h 2052320"/>
              <a:gd name="connsiteX104" fmla="*/ 4074160 w 4419600"/>
              <a:gd name="connsiteY104" fmla="*/ 1940560 h 2052320"/>
              <a:gd name="connsiteX105" fmla="*/ 4094480 w 4419600"/>
              <a:gd name="connsiteY105" fmla="*/ 1945640 h 2052320"/>
              <a:gd name="connsiteX106" fmla="*/ 4114800 w 4419600"/>
              <a:gd name="connsiteY106" fmla="*/ 1971040 h 2052320"/>
              <a:gd name="connsiteX107" fmla="*/ 4348480 w 4419600"/>
              <a:gd name="connsiteY107" fmla="*/ 1950720 h 2052320"/>
              <a:gd name="connsiteX108" fmla="*/ 4394200 w 4419600"/>
              <a:gd name="connsiteY108" fmla="*/ 2011680 h 2052320"/>
              <a:gd name="connsiteX109" fmla="*/ 4414520 w 4419600"/>
              <a:gd name="connsiteY109" fmla="*/ 2042160 h 2052320"/>
              <a:gd name="connsiteX110" fmla="*/ 4419600 w 4419600"/>
              <a:gd name="connsiteY110" fmla="*/ 2052320 h 205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419600" h="2052320">
                <a:moveTo>
                  <a:pt x="0" y="0"/>
                </a:moveTo>
                <a:lnTo>
                  <a:pt x="81280" y="30480"/>
                </a:lnTo>
                <a:lnTo>
                  <a:pt x="101600" y="45720"/>
                </a:lnTo>
                <a:lnTo>
                  <a:pt x="127000" y="45720"/>
                </a:lnTo>
                <a:lnTo>
                  <a:pt x="127000" y="45720"/>
                </a:lnTo>
                <a:lnTo>
                  <a:pt x="198120" y="121920"/>
                </a:lnTo>
                <a:lnTo>
                  <a:pt x="228600" y="132080"/>
                </a:lnTo>
                <a:lnTo>
                  <a:pt x="264160" y="137160"/>
                </a:lnTo>
                <a:lnTo>
                  <a:pt x="314960" y="137160"/>
                </a:lnTo>
                <a:lnTo>
                  <a:pt x="330200" y="152400"/>
                </a:lnTo>
                <a:lnTo>
                  <a:pt x="365760" y="152400"/>
                </a:lnTo>
                <a:lnTo>
                  <a:pt x="391160" y="167640"/>
                </a:lnTo>
                <a:lnTo>
                  <a:pt x="416560" y="203200"/>
                </a:lnTo>
                <a:lnTo>
                  <a:pt x="447040" y="208280"/>
                </a:lnTo>
                <a:lnTo>
                  <a:pt x="492760" y="213360"/>
                </a:lnTo>
                <a:lnTo>
                  <a:pt x="538480" y="238760"/>
                </a:lnTo>
                <a:lnTo>
                  <a:pt x="553720" y="254000"/>
                </a:lnTo>
                <a:lnTo>
                  <a:pt x="589280" y="269240"/>
                </a:lnTo>
                <a:lnTo>
                  <a:pt x="635000" y="294640"/>
                </a:lnTo>
                <a:lnTo>
                  <a:pt x="635000" y="309880"/>
                </a:lnTo>
                <a:lnTo>
                  <a:pt x="660400" y="314960"/>
                </a:lnTo>
                <a:lnTo>
                  <a:pt x="695960" y="345440"/>
                </a:lnTo>
                <a:lnTo>
                  <a:pt x="711200" y="360680"/>
                </a:lnTo>
                <a:lnTo>
                  <a:pt x="756920" y="365760"/>
                </a:lnTo>
                <a:lnTo>
                  <a:pt x="792480" y="375920"/>
                </a:lnTo>
                <a:lnTo>
                  <a:pt x="843280" y="401320"/>
                </a:lnTo>
                <a:lnTo>
                  <a:pt x="894080" y="411480"/>
                </a:lnTo>
                <a:lnTo>
                  <a:pt x="929640" y="452120"/>
                </a:lnTo>
                <a:lnTo>
                  <a:pt x="990600" y="457200"/>
                </a:lnTo>
                <a:lnTo>
                  <a:pt x="990600" y="457200"/>
                </a:lnTo>
                <a:lnTo>
                  <a:pt x="1026160" y="502920"/>
                </a:lnTo>
                <a:lnTo>
                  <a:pt x="1041400" y="513080"/>
                </a:lnTo>
                <a:lnTo>
                  <a:pt x="1066800" y="518160"/>
                </a:lnTo>
                <a:lnTo>
                  <a:pt x="1097280" y="543560"/>
                </a:lnTo>
                <a:lnTo>
                  <a:pt x="1097280" y="543560"/>
                </a:lnTo>
                <a:lnTo>
                  <a:pt x="1153160" y="568960"/>
                </a:lnTo>
                <a:lnTo>
                  <a:pt x="1168400" y="568960"/>
                </a:lnTo>
                <a:lnTo>
                  <a:pt x="1188720" y="589280"/>
                </a:lnTo>
                <a:lnTo>
                  <a:pt x="1203960" y="589280"/>
                </a:lnTo>
                <a:lnTo>
                  <a:pt x="1244600" y="624840"/>
                </a:lnTo>
                <a:lnTo>
                  <a:pt x="1270000" y="624840"/>
                </a:lnTo>
                <a:lnTo>
                  <a:pt x="1295400" y="640080"/>
                </a:lnTo>
                <a:lnTo>
                  <a:pt x="1330960" y="655320"/>
                </a:lnTo>
                <a:lnTo>
                  <a:pt x="1371600" y="685800"/>
                </a:lnTo>
                <a:lnTo>
                  <a:pt x="1361440" y="701040"/>
                </a:lnTo>
                <a:lnTo>
                  <a:pt x="1412240" y="741680"/>
                </a:lnTo>
                <a:lnTo>
                  <a:pt x="1447800" y="777240"/>
                </a:lnTo>
                <a:lnTo>
                  <a:pt x="1473200" y="787400"/>
                </a:lnTo>
                <a:lnTo>
                  <a:pt x="1524000" y="822960"/>
                </a:lnTo>
                <a:lnTo>
                  <a:pt x="1569720" y="848360"/>
                </a:lnTo>
                <a:lnTo>
                  <a:pt x="1701800" y="894080"/>
                </a:lnTo>
                <a:lnTo>
                  <a:pt x="1747520" y="904240"/>
                </a:lnTo>
                <a:lnTo>
                  <a:pt x="1767840" y="919480"/>
                </a:lnTo>
                <a:lnTo>
                  <a:pt x="1808480" y="960120"/>
                </a:lnTo>
                <a:lnTo>
                  <a:pt x="1889760" y="985520"/>
                </a:lnTo>
                <a:lnTo>
                  <a:pt x="1894840" y="1000760"/>
                </a:lnTo>
                <a:lnTo>
                  <a:pt x="1905000" y="1026160"/>
                </a:lnTo>
                <a:lnTo>
                  <a:pt x="1996440" y="1061720"/>
                </a:lnTo>
                <a:lnTo>
                  <a:pt x="2021840" y="1061720"/>
                </a:lnTo>
                <a:lnTo>
                  <a:pt x="2052320" y="1097280"/>
                </a:lnTo>
                <a:lnTo>
                  <a:pt x="2098040" y="1127760"/>
                </a:lnTo>
                <a:lnTo>
                  <a:pt x="2148840" y="1183640"/>
                </a:lnTo>
                <a:lnTo>
                  <a:pt x="2184400" y="1188720"/>
                </a:lnTo>
                <a:lnTo>
                  <a:pt x="2230120" y="1198880"/>
                </a:lnTo>
                <a:lnTo>
                  <a:pt x="2230120" y="1214120"/>
                </a:lnTo>
                <a:lnTo>
                  <a:pt x="2255520" y="1214120"/>
                </a:lnTo>
                <a:lnTo>
                  <a:pt x="2301240" y="1244600"/>
                </a:lnTo>
                <a:lnTo>
                  <a:pt x="2331720" y="1280160"/>
                </a:lnTo>
                <a:lnTo>
                  <a:pt x="2367280" y="1310640"/>
                </a:lnTo>
                <a:lnTo>
                  <a:pt x="2367280" y="1310640"/>
                </a:lnTo>
                <a:lnTo>
                  <a:pt x="2489200" y="1330960"/>
                </a:lnTo>
                <a:lnTo>
                  <a:pt x="2514600" y="1341120"/>
                </a:lnTo>
                <a:lnTo>
                  <a:pt x="2540000" y="1361440"/>
                </a:lnTo>
                <a:lnTo>
                  <a:pt x="2580640" y="1376680"/>
                </a:lnTo>
                <a:lnTo>
                  <a:pt x="2626360" y="1417320"/>
                </a:lnTo>
                <a:lnTo>
                  <a:pt x="2641600" y="1432560"/>
                </a:lnTo>
                <a:lnTo>
                  <a:pt x="2641600" y="1432560"/>
                </a:lnTo>
                <a:lnTo>
                  <a:pt x="2702560" y="1452880"/>
                </a:lnTo>
                <a:lnTo>
                  <a:pt x="2788920" y="1503680"/>
                </a:lnTo>
                <a:lnTo>
                  <a:pt x="2854960" y="1529080"/>
                </a:lnTo>
                <a:lnTo>
                  <a:pt x="2926080" y="1534160"/>
                </a:lnTo>
                <a:lnTo>
                  <a:pt x="2956560" y="1559560"/>
                </a:lnTo>
                <a:lnTo>
                  <a:pt x="2997200" y="1615440"/>
                </a:lnTo>
                <a:lnTo>
                  <a:pt x="3088640" y="1661160"/>
                </a:lnTo>
                <a:lnTo>
                  <a:pt x="3134360" y="1671320"/>
                </a:lnTo>
                <a:lnTo>
                  <a:pt x="3215640" y="1681480"/>
                </a:lnTo>
                <a:lnTo>
                  <a:pt x="3230880" y="1696720"/>
                </a:lnTo>
                <a:lnTo>
                  <a:pt x="3281680" y="1717040"/>
                </a:lnTo>
                <a:lnTo>
                  <a:pt x="3312160" y="1717040"/>
                </a:lnTo>
                <a:lnTo>
                  <a:pt x="3362960" y="1717040"/>
                </a:lnTo>
                <a:lnTo>
                  <a:pt x="3378200" y="1722120"/>
                </a:lnTo>
                <a:lnTo>
                  <a:pt x="3439160" y="1737360"/>
                </a:lnTo>
                <a:lnTo>
                  <a:pt x="3535680" y="1778000"/>
                </a:lnTo>
                <a:lnTo>
                  <a:pt x="3550920" y="1793240"/>
                </a:lnTo>
                <a:lnTo>
                  <a:pt x="3601720" y="1788160"/>
                </a:lnTo>
                <a:lnTo>
                  <a:pt x="3688080" y="1823720"/>
                </a:lnTo>
                <a:lnTo>
                  <a:pt x="3738880" y="1854200"/>
                </a:lnTo>
                <a:lnTo>
                  <a:pt x="3764280" y="1879600"/>
                </a:lnTo>
                <a:lnTo>
                  <a:pt x="3810000" y="1869440"/>
                </a:lnTo>
                <a:lnTo>
                  <a:pt x="3855720" y="1879600"/>
                </a:lnTo>
                <a:lnTo>
                  <a:pt x="3881120" y="1884680"/>
                </a:lnTo>
                <a:lnTo>
                  <a:pt x="3901440" y="1905000"/>
                </a:lnTo>
                <a:lnTo>
                  <a:pt x="4018280" y="1910080"/>
                </a:lnTo>
                <a:lnTo>
                  <a:pt x="4058920" y="1930400"/>
                </a:lnTo>
                <a:lnTo>
                  <a:pt x="4074160" y="1940560"/>
                </a:lnTo>
                <a:lnTo>
                  <a:pt x="4094480" y="1945640"/>
                </a:lnTo>
                <a:lnTo>
                  <a:pt x="4114800" y="1971040"/>
                </a:lnTo>
                <a:lnTo>
                  <a:pt x="4348480" y="1950720"/>
                </a:lnTo>
                <a:lnTo>
                  <a:pt x="4394200" y="2011680"/>
                </a:lnTo>
                <a:lnTo>
                  <a:pt x="4414520" y="2042160"/>
                </a:lnTo>
                <a:lnTo>
                  <a:pt x="4419600" y="2052320"/>
                </a:lnTo>
              </a:path>
            </a:pathLst>
          </a:custGeom>
          <a:noFill/>
          <a:ln w="28575">
            <a:solidFill>
              <a:schemeClr val="accent1"/>
            </a:solidFill>
            <a:miter lim="800000"/>
            <a:headEnd/>
            <a:tailEnd/>
          </a:ln>
        </p:spPr>
        <p:txBody>
          <a:bodyPr rtlCol="0" anchor="ctr"/>
          <a:lstStyle/>
          <a:p>
            <a:pPr algn="ctr"/>
            <a:endParaRPr lang="en-US" dirty="0"/>
          </a:p>
        </p:txBody>
      </p:sp>
      <p:sp>
        <p:nvSpPr>
          <p:cNvPr id="60" name="Freeform: Shape 59">
            <a:extLst>
              <a:ext uri="{FF2B5EF4-FFF2-40B4-BE49-F238E27FC236}">
                <a16:creationId xmlns:a16="http://schemas.microsoft.com/office/drawing/2014/main" id="{45A75793-FC7A-4EF3-B580-9505A28ACB98}"/>
              </a:ext>
            </a:extLst>
          </p:cNvPr>
          <p:cNvSpPr/>
          <p:nvPr/>
        </p:nvSpPr>
        <p:spPr bwMode="auto">
          <a:xfrm>
            <a:off x="1640840" y="2343576"/>
            <a:ext cx="4424680" cy="2082800"/>
          </a:xfrm>
          <a:custGeom>
            <a:avLst/>
            <a:gdLst>
              <a:gd name="connsiteX0" fmla="*/ 4424680 w 4424680"/>
              <a:gd name="connsiteY0" fmla="*/ 2082800 h 2082800"/>
              <a:gd name="connsiteX1" fmla="*/ 4307840 w 4424680"/>
              <a:gd name="connsiteY1" fmla="*/ 2052320 h 2082800"/>
              <a:gd name="connsiteX2" fmla="*/ 4262120 w 4424680"/>
              <a:gd name="connsiteY2" fmla="*/ 2026920 h 2082800"/>
              <a:gd name="connsiteX3" fmla="*/ 4196080 w 4424680"/>
              <a:gd name="connsiteY3" fmla="*/ 2011680 h 2082800"/>
              <a:gd name="connsiteX4" fmla="*/ 4094480 w 4424680"/>
              <a:gd name="connsiteY4" fmla="*/ 1991360 h 2082800"/>
              <a:gd name="connsiteX5" fmla="*/ 4043680 w 4424680"/>
              <a:gd name="connsiteY5" fmla="*/ 1986280 h 2082800"/>
              <a:gd name="connsiteX6" fmla="*/ 3952240 w 4424680"/>
              <a:gd name="connsiteY6" fmla="*/ 1965960 h 2082800"/>
              <a:gd name="connsiteX7" fmla="*/ 3865880 w 4424680"/>
              <a:gd name="connsiteY7" fmla="*/ 1965960 h 2082800"/>
              <a:gd name="connsiteX8" fmla="*/ 3799840 w 4424680"/>
              <a:gd name="connsiteY8" fmla="*/ 1960880 h 2082800"/>
              <a:gd name="connsiteX9" fmla="*/ 3723640 w 4424680"/>
              <a:gd name="connsiteY9" fmla="*/ 1925320 h 2082800"/>
              <a:gd name="connsiteX10" fmla="*/ 3683000 w 4424680"/>
              <a:gd name="connsiteY10" fmla="*/ 1884680 h 2082800"/>
              <a:gd name="connsiteX11" fmla="*/ 3515360 w 4424680"/>
              <a:gd name="connsiteY11" fmla="*/ 1859280 h 2082800"/>
              <a:gd name="connsiteX12" fmla="*/ 3383280 w 4424680"/>
              <a:gd name="connsiteY12" fmla="*/ 1808480 h 2082800"/>
              <a:gd name="connsiteX13" fmla="*/ 3215640 w 4424680"/>
              <a:gd name="connsiteY13" fmla="*/ 1767840 h 2082800"/>
              <a:gd name="connsiteX14" fmla="*/ 3139440 w 4424680"/>
              <a:gd name="connsiteY14" fmla="*/ 1706880 h 2082800"/>
              <a:gd name="connsiteX15" fmla="*/ 2976880 w 4424680"/>
              <a:gd name="connsiteY15" fmla="*/ 1661160 h 2082800"/>
              <a:gd name="connsiteX16" fmla="*/ 2844800 w 4424680"/>
              <a:gd name="connsiteY16" fmla="*/ 1625600 h 2082800"/>
              <a:gd name="connsiteX17" fmla="*/ 2717800 w 4424680"/>
              <a:gd name="connsiteY17" fmla="*/ 1549400 h 2082800"/>
              <a:gd name="connsiteX18" fmla="*/ 2585720 w 4424680"/>
              <a:gd name="connsiteY18" fmla="*/ 1493520 h 2082800"/>
              <a:gd name="connsiteX19" fmla="*/ 2504440 w 4424680"/>
              <a:gd name="connsiteY19" fmla="*/ 1473200 h 2082800"/>
              <a:gd name="connsiteX20" fmla="*/ 2458720 w 4424680"/>
              <a:gd name="connsiteY20" fmla="*/ 1407160 h 2082800"/>
              <a:gd name="connsiteX21" fmla="*/ 2407920 w 4424680"/>
              <a:gd name="connsiteY21" fmla="*/ 1381760 h 2082800"/>
              <a:gd name="connsiteX22" fmla="*/ 2321560 w 4424680"/>
              <a:gd name="connsiteY22" fmla="*/ 1351280 h 2082800"/>
              <a:gd name="connsiteX23" fmla="*/ 2209800 w 4424680"/>
              <a:gd name="connsiteY23" fmla="*/ 1290320 h 2082800"/>
              <a:gd name="connsiteX24" fmla="*/ 2103120 w 4424680"/>
              <a:gd name="connsiteY24" fmla="*/ 1290320 h 2082800"/>
              <a:gd name="connsiteX25" fmla="*/ 2001520 w 4424680"/>
              <a:gd name="connsiteY25" fmla="*/ 1203960 h 2082800"/>
              <a:gd name="connsiteX26" fmla="*/ 1798320 w 4424680"/>
              <a:gd name="connsiteY26" fmla="*/ 1071880 h 2082800"/>
              <a:gd name="connsiteX27" fmla="*/ 1696720 w 4424680"/>
              <a:gd name="connsiteY27" fmla="*/ 1010920 h 2082800"/>
              <a:gd name="connsiteX28" fmla="*/ 1620520 w 4424680"/>
              <a:gd name="connsiteY28" fmla="*/ 975360 h 2082800"/>
              <a:gd name="connsiteX29" fmla="*/ 1544320 w 4424680"/>
              <a:gd name="connsiteY29" fmla="*/ 955040 h 2082800"/>
              <a:gd name="connsiteX30" fmla="*/ 1391920 w 4424680"/>
              <a:gd name="connsiteY30" fmla="*/ 868680 h 2082800"/>
              <a:gd name="connsiteX31" fmla="*/ 1295400 w 4424680"/>
              <a:gd name="connsiteY31" fmla="*/ 782320 h 2082800"/>
              <a:gd name="connsiteX32" fmla="*/ 1168400 w 4424680"/>
              <a:gd name="connsiteY32" fmla="*/ 716280 h 2082800"/>
              <a:gd name="connsiteX33" fmla="*/ 980440 w 4424680"/>
              <a:gd name="connsiteY33" fmla="*/ 614680 h 2082800"/>
              <a:gd name="connsiteX34" fmla="*/ 772160 w 4424680"/>
              <a:gd name="connsiteY34" fmla="*/ 528320 h 2082800"/>
              <a:gd name="connsiteX35" fmla="*/ 665480 w 4424680"/>
              <a:gd name="connsiteY35" fmla="*/ 457200 h 2082800"/>
              <a:gd name="connsiteX36" fmla="*/ 513080 w 4424680"/>
              <a:gd name="connsiteY36" fmla="*/ 365760 h 2082800"/>
              <a:gd name="connsiteX37" fmla="*/ 386080 w 4424680"/>
              <a:gd name="connsiteY37" fmla="*/ 314960 h 2082800"/>
              <a:gd name="connsiteX38" fmla="*/ 299720 w 4424680"/>
              <a:gd name="connsiteY38" fmla="*/ 259080 h 2082800"/>
              <a:gd name="connsiteX39" fmla="*/ 162560 w 4424680"/>
              <a:gd name="connsiteY39" fmla="*/ 172720 h 2082800"/>
              <a:gd name="connsiteX40" fmla="*/ 50800 w 4424680"/>
              <a:gd name="connsiteY40" fmla="*/ 45720 h 2082800"/>
              <a:gd name="connsiteX41" fmla="*/ 0 w 4424680"/>
              <a:gd name="connsiteY41" fmla="*/ 0 h 20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424680" h="2082800">
                <a:moveTo>
                  <a:pt x="4424680" y="2082800"/>
                </a:moveTo>
                <a:lnTo>
                  <a:pt x="4307840" y="2052320"/>
                </a:lnTo>
                <a:lnTo>
                  <a:pt x="4262120" y="2026920"/>
                </a:lnTo>
                <a:lnTo>
                  <a:pt x="4196080" y="2011680"/>
                </a:lnTo>
                <a:lnTo>
                  <a:pt x="4094480" y="1991360"/>
                </a:lnTo>
                <a:lnTo>
                  <a:pt x="4043680" y="1986280"/>
                </a:lnTo>
                <a:lnTo>
                  <a:pt x="3952240" y="1965960"/>
                </a:lnTo>
                <a:lnTo>
                  <a:pt x="3865880" y="1965960"/>
                </a:lnTo>
                <a:lnTo>
                  <a:pt x="3799840" y="1960880"/>
                </a:lnTo>
                <a:lnTo>
                  <a:pt x="3723640" y="1925320"/>
                </a:lnTo>
                <a:lnTo>
                  <a:pt x="3683000" y="1884680"/>
                </a:lnTo>
                <a:lnTo>
                  <a:pt x="3515360" y="1859280"/>
                </a:lnTo>
                <a:lnTo>
                  <a:pt x="3383280" y="1808480"/>
                </a:lnTo>
                <a:lnTo>
                  <a:pt x="3215640" y="1767840"/>
                </a:lnTo>
                <a:lnTo>
                  <a:pt x="3139440" y="1706880"/>
                </a:lnTo>
                <a:lnTo>
                  <a:pt x="2976880" y="1661160"/>
                </a:lnTo>
                <a:lnTo>
                  <a:pt x="2844800" y="1625600"/>
                </a:lnTo>
                <a:lnTo>
                  <a:pt x="2717800" y="1549400"/>
                </a:lnTo>
                <a:lnTo>
                  <a:pt x="2585720" y="1493520"/>
                </a:lnTo>
                <a:lnTo>
                  <a:pt x="2504440" y="1473200"/>
                </a:lnTo>
                <a:lnTo>
                  <a:pt x="2458720" y="1407160"/>
                </a:lnTo>
                <a:lnTo>
                  <a:pt x="2407920" y="1381760"/>
                </a:lnTo>
                <a:lnTo>
                  <a:pt x="2321560" y="1351280"/>
                </a:lnTo>
                <a:lnTo>
                  <a:pt x="2209800" y="1290320"/>
                </a:lnTo>
                <a:lnTo>
                  <a:pt x="2103120" y="1290320"/>
                </a:lnTo>
                <a:lnTo>
                  <a:pt x="2001520" y="1203960"/>
                </a:lnTo>
                <a:lnTo>
                  <a:pt x="1798320" y="1071880"/>
                </a:lnTo>
                <a:lnTo>
                  <a:pt x="1696720" y="1010920"/>
                </a:lnTo>
                <a:lnTo>
                  <a:pt x="1620520" y="975360"/>
                </a:lnTo>
                <a:lnTo>
                  <a:pt x="1544320" y="955040"/>
                </a:lnTo>
                <a:lnTo>
                  <a:pt x="1391920" y="868680"/>
                </a:lnTo>
                <a:lnTo>
                  <a:pt x="1295400" y="782320"/>
                </a:lnTo>
                <a:lnTo>
                  <a:pt x="1168400" y="716280"/>
                </a:lnTo>
                <a:lnTo>
                  <a:pt x="980440" y="614680"/>
                </a:lnTo>
                <a:lnTo>
                  <a:pt x="772160" y="528320"/>
                </a:lnTo>
                <a:lnTo>
                  <a:pt x="665480" y="457200"/>
                </a:lnTo>
                <a:lnTo>
                  <a:pt x="513080" y="365760"/>
                </a:lnTo>
                <a:lnTo>
                  <a:pt x="386080" y="314960"/>
                </a:lnTo>
                <a:lnTo>
                  <a:pt x="299720" y="259080"/>
                </a:lnTo>
                <a:lnTo>
                  <a:pt x="162560" y="172720"/>
                </a:lnTo>
                <a:lnTo>
                  <a:pt x="50800" y="4572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548AE49C-6406-47E1-8553-2ECC0906D24D}"/>
              </a:ext>
            </a:extLst>
          </p:cNvPr>
          <p:cNvSpPr/>
          <p:nvPr/>
        </p:nvSpPr>
        <p:spPr bwMode="auto">
          <a:xfrm>
            <a:off x="1640840" y="2338496"/>
            <a:ext cx="4368800" cy="2133600"/>
          </a:xfrm>
          <a:custGeom>
            <a:avLst/>
            <a:gdLst>
              <a:gd name="connsiteX0" fmla="*/ 4368800 w 4368800"/>
              <a:gd name="connsiteY0" fmla="*/ 2133600 h 2133600"/>
              <a:gd name="connsiteX1" fmla="*/ 4267200 w 4368800"/>
              <a:gd name="connsiteY1" fmla="*/ 2098040 h 2133600"/>
              <a:gd name="connsiteX2" fmla="*/ 4216400 w 4368800"/>
              <a:gd name="connsiteY2" fmla="*/ 2082800 h 2133600"/>
              <a:gd name="connsiteX3" fmla="*/ 4155440 w 4368800"/>
              <a:gd name="connsiteY3" fmla="*/ 2087880 h 2133600"/>
              <a:gd name="connsiteX4" fmla="*/ 4119880 w 4368800"/>
              <a:gd name="connsiteY4" fmla="*/ 2092960 h 2133600"/>
              <a:gd name="connsiteX5" fmla="*/ 3992880 w 4368800"/>
              <a:gd name="connsiteY5" fmla="*/ 2032000 h 2133600"/>
              <a:gd name="connsiteX6" fmla="*/ 3855720 w 4368800"/>
              <a:gd name="connsiteY6" fmla="*/ 2026920 h 2133600"/>
              <a:gd name="connsiteX7" fmla="*/ 3652520 w 4368800"/>
              <a:gd name="connsiteY7" fmla="*/ 1996440 h 2133600"/>
              <a:gd name="connsiteX8" fmla="*/ 3403600 w 4368800"/>
              <a:gd name="connsiteY8" fmla="*/ 1935480 h 2133600"/>
              <a:gd name="connsiteX9" fmla="*/ 3342640 w 4368800"/>
              <a:gd name="connsiteY9" fmla="*/ 1915160 h 2133600"/>
              <a:gd name="connsiteX10" fmla="*/ 3307080 w 4368800"/>
              <a:gd name="connsiteY10" fmla="*/ 1884680 h 2133600"/>
              <a:gd name="connsiteX11" fmla="*/ 3230880 w 4368800"/>
              <a:gd name="connsiteY11" fmla="*/ 1854200 h 2133600"/>
              <a:gd name="connsiteX12" fmla="*/ 3129280 w 4368800"/>
              <a:gd name="connsiteY12" fmla="*/ 1838960 h 2133600"/>
              <a:gd name="connsiteX13" fmla="*/ 3058160 w 4368800"/>
              <a:gd name="connsiteY13" fmla="*/ 1798320 h 2133600"/>
              <a:gd name="connsiteX14" fmla="*/ 2997200 w 4368800"/>
              <a:gd name="connsiteY14" fmla="*/ 1788160 h 2133600"/>
              <a:gd name="connsiteX15" fmla="*/ 2849880 w 4368800"/>
              <a:gd name="connsiteY15" fmla="*/ 1737360 h 2133600"/>
              <a:gd name="connsiteX16" fmla="*/ 2748280 w 4368800"/>
              <a:gd name="connsiteY16" fmla="*/ 1686560 h 2133600"/>
              <a:gd name="connsiteX17" fmla="*/ 2565400 w 4368800"/>
              <a:gd name="connsiteY17" fmla="*/ 1605280 h 2133600"/>
              <a:gd name="connsiteX18" fmla="*/ 2463800 w 4368800"/>
              <a:gd name="connsiteY18" fmla="*/ 1529080 h 2133600"/>
              <a:gd name="connsiteX19" fmla="*/ 2311400 w 4368800"/>
              <a:gd name="connsiteY19" fmla="*/ 1493520 h 2133600"/>
              <a:gd name="connsiteX20" fmla="*/ 2219960 w 4368800"/>
              <a:gd name="connsiteY20" fmla="*/ 1442720 h 2133600"/>
              <a:gd name="connsiteX21" fmla="*/ 2042160 w 4368800"/>
              <a:gd name="connsiteY21" fmla="*/ 1397000 h 2133600"/>
              <a:gd name="connsiteX22" fmla="*/ 1976120 w 4368800"/>
              <a:gd name="connsiteY22" fmla="*/ 1325880 h 2133600"/>
              <a:gd name="connsiteX23" fmla="*/ 1813560 w 4368800"/>
              <a:gd name="connsiteY23" fmla="*/ 1264920 h 2133600"/>
              <a:gd name="connsiteX24" fmla="*/ 1696720 w 4368800"/>
              <a:gd name="connsiteY24" fmla="*/ 1173480 h 2133600"/>
              <a:gd name="connsiteX25" fmla="*/ 1595120 w 4368800"/>
              <a:gd name="connsiteY25" fmla="*/ 1137920 h 2133600"/>
              <a:gd name="connsiteX26" fmla="*/ 1422400 w 4368800"/>
              <a:gd name="connsiteY26" fmla="*/ 1046480 h 2133600"/>
              <a:gd name="connsiteX27" fmla="*/ 1336040 w 4368800"/>
              <a:gd name="connsiteY27" fmla="*/ 985520 h 2133600"/>
              <a:gd name="connsiteX28" fmla="*/ 1229360 w 4368800"/>
              <a:gd name="connsiteY28" fmla="*/ 894080 h 2133600"/>
              <a:gd name="connsiteX29" fmla="*/ 1137920 w 4368800"/>
              <a:gd name="connsiteY29" fmla="*/ 843280 h 2133600"/>
              <a:gd name="connsiteX30" fmla="*/ 889000 w 4368800"/>
              <a:gd name="connsiteY30" fmla="*/ 746760 h 2133600"/>
              <a:gd name="connsiteX31" fmla="*/ 767080 w 4368800"/>
              <a:gd name="connsiteY31" fmla="*/ 685800 h 2133600"/>
              <a:gd name="connsiteX32" fmla="*/ 655320 w 4368800"/>
              <a:gd name="connsiteY32" fmla="*/ 614680 h 2133600"/>
              <a:gd name="connsiteX33" fmla="*/ 477520 w 4368800"/>
              <a:gd name="connsiteY33" fmla="*/ 518160 h 2133600"/>
              <a:gd name="connsiteX34" fmla="*/ 396240 w 4368800"/>
              <a:gd name="connsiteY34" fmla="*/ 487680 h 2133600"/>
              <a:gd name="connsiteX35" fmla="*/ 299720 w 4368800"/>
              <a:gd name="connsiteY35" fmla="*/ 462280 h 2133600"/>
              <a:gd name="connsiteX36" fmla="*/ 228600 w 4368800"/>
              <a:gd name="connsiteY36" fmla="*/ 386080 h 2133600"/>
              <a:gd name="connsiteX37" fmla="*/ 116840 w 4368800"/>
              <a:gd name="connsiteY37" fmla="*/ 264160 h 2133600"/>
              <a:gd name="connsiteX38" fmla="*/ 45720 w 4368800"/>
              <a:gd name="connsiteY38" fmla="*/ 182880 h 2133600"/>
              <a:gd name="connsiteX39" fmla="*/ 0 w 4368800"/>
              <a:gd name="connsiteY39" fmla="*/ 0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68800" h="2133600">
                <a:moveTo>
                  <a:pt x="4368800" y="2133600"/>
                </a:moveTo>
                <a:lnTo>
                  <a:pt x="4267200" y="2098040"/>
                </a:lnTo>
                <a:lnTo>
                  <a:pt x="4216400" y="2082800"/>
                </a:lnTo>
                <a:lnTo>
                  <a:pt x="4155440" y="2087880"/>
                </a:lnTo>
                <a:lnTo>
                  <a:pt x="4119880" y="2092960"/>
                </a:lnTo>
                <a:lnTo>
                  <a:pt x="3992880" y="2032000"/>
                </a:lnTo>
                <a:lnTo>
                  <a:pt x="3855720" y="2026920"/>
                </a:lnTo>
                <a:lnTo>
                  <a:pt x="3652520" y="1996440"/>
                </a:lnTo>
                <a:lnTo>
                  <a:pt x="3403600" y="1935480"/>
                </a:lnTo>
                <a:lnTo>
                  <a:pt x="3342640" y="1915160"/>
                </a:lnTo>
                <a:lnTo>
                  <a:pt x="3307080" y="1884680"/>
                </a:lnTo>
                <a:lnTo>
                  <a:pt x="3230880" y="1854200"/>
                </a:lnTo>
                <a:lnTo>
                  <a:pt x="3129280" y="1838960"/>
                </a:lnTo>
                <a:lnTo>
                  <a:pt x="3058160" y="1798320"/>
                </a:lnTo>
                <a:lnTo>
                  <a:pt x="2997200" y="1788160"/>
                </a:lnTo>
                <a:lnTo>
                  <a:pt x="2849880" y="1737360"/>
                </a:lnTo>
                <a:lnTo>
                  <a:pt x="2748280" y="1686560"/>
                </a:lnTo>
                <a:lnTo>
                  <a:pt x="2565400" y="1605280"/>
                </a:lnTo>
                <a:lnTo>
                  <a:pt x="2463800" y="1529080"/>
                </a:lnTo>
                <a:lnTo>
                  <a:pt x="2311400" y="1493520"/>
                </a:lnTo>
                <a:lnTo>
                  <a:pt x="2219960" y="1442720"/>
                </a:lnTo>
                <a:lnTo>
                  <a:pt x="2042160" y="1397000"/>
                </a:lnTo>
                <a:lnTo>
                  <a:pt x="1976120" y="1325880"/>
                </a:lnTo>
                <a:lnTo>
                  <a:pt x="1813560" y="1264920"/>
                </a:lnTo>
                <a:lnTo>
                  <a:pt x="1696720" y="1173480"/>
                </a:lnTo>
                <a:lnTo>
                  <a:pt x="1595120" y="1137920"/>
                </a:lnTo>
                <a:lnTo>
                  <a:pt x="1422400" y="1046480"/>
                </a:lnTo>
                <a:lnTo>
                  <a:pt x="1336040" y="985520"/>
                </a:lnTo>
                <a:lnTo>
                  <a:pt x="1229360" y="894080"/>
                </a:lnTo>
                <a:lnTo>
                  <a:pt x="1137920" y="843280"/>
                </a:lnTo>
                <a:lnTo>
                  <a:pt x="889000" y="746760"/>
                </a:lnTo>
                <a:lnTo>
                  <a:pt x="767080" y="685800"/>
                </a:lnTo>
                <a:lnTo>
                  <a:pt x="655320" y="614680"/>
                </a:lnTo>
                <a:lnTo>
                  <a:pt x="477520" y="518160"/>
                </a:lnTo>
                <a:lnTo>
                  <a:pt x="396240" y="487680"/>
                </a:lnTo>
                <a:lnTo>
                  <a:pt x="299720" y="462280"/>
                </a:lnTo>
                <a:lnTo>
                  <a:pt x="228600" y="386080"/>
                </a:lnTo>
                <a:lnTo>
                  <a:pt x="116840" y="264160"/>
                </a:lnTo>
                <a:lnTo>
                  <a:pt x="45720" y="18288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C1C4DCF0-32C2-40F0-A4A6-084A090085A2}"/>
              </a:ext>
            </a:extLst>
          </p:cNvPr>
          <p:cNvSpPr/>
          <p:nvPr/>
        </p:nvSpPr>
        <p:spPr bwMode="auto">
          <a:xfrm>
            <a:off x="1630680" y="2323256"/>
            <a:ext cx="4465320" cy="2392680"/>
          </a:xfrm>
          <a:custGeom>
            <a:avLst/>
            <a:gdLst>
              <a:gd name="connsiteX0" fmla="*/ 4465320 w 4465320"/>
              <a:gd name="connsiteY0" fmla="*/ 2392680 h 2392680"/>
              <a:gd name="connsiteX1" fmla="*/ 4251960 w 4465320"/>
              <a:gd name="connsiteY1" fmla="*/ 2362200 h 2392680"/>
              <a:gd name="connsiteX2" fmla="*/ 3881120 w 4465320"/>
              <a:gd name="connsiteY2" fmla="*/ 2291080 h 2392680"/>
              <a:gd name="connsiteX3" fmla="*/ 3413760 w 4465320"/>
              <a:gd name="connsiteY3" fmla="*/ 2164080 h 2392680"/>
              <a:gd name="connsiteX4" fmla="*/ 2824480 w 4465320"/>
              <a:gd name="connsiteY4" fmla="*/ 1991360 h 2392680"/>
              <a:gd name="connsiteX5" fmla="*/ 2321560 w 4465320"/>
              <a:gd name="connsiteY5" fmla="*/ 1818640 h 2392680"/>
              <a:gd name="connsiteX6" fmla="*/ 1762760 w 4465320"/>
              <a:gd name="connsiteY6" fmla="*/ 1569720 h 2392680"/>
              <a:gd name="connsiteX7" fmla="*/ 1605280 w 4465320"/>
              <a:gd name="connsiteY7" fmla="*/ 1488440 h 2392680"/>
              <a:gd name="connsiteX8" fmla="*/ 1198880 w 4465320"/>
              <a:gd name="connsiteY8" fmla="*/ 1295400 h 2392680"/>
              <a:gd name="connsiteX9" fmla="*/ 792480 w 4465320"/>
              <a:gd name="connsiteY9" fmla="*/ 1026160 h 2392680"/>
              <a:gd name="connsiteX10" fmla="*/ 472440 w 4465320"/>
              <a:gd name="connsiteY10" fmla="*/ 833120 h 2392680"/>
              <a:gd name="connsiteX11" fmla="*/ 289560 w 4465320"/>
              <a:gd name="connsiteY11" fmla="*/ 685800 h 2392680"/>
              <a:gd name="connsiteX12" fmla="*/ 213360 w 4465320"/>
              <a:gd name="connsiteY12" fmla="*/ 624840 h 2392680"/>
              <a:gd name="connsiteX13" fmla="*/ 137160 w 4465320"/>
              <a:gd name="connsiteY13" fmla="*/ 502920 h 2392680"/>
              <a:gd name="connsiteX14" fmla="*/ 66040 w 4465320"/>
              <a:gd name="connsiteY14" fmla="*/ 299720 h 2392680"/>
              <a:gd name="connsiteX15" fmla="*/ 0 w 4465320"/>
              <a:gd name="connsiteY15" fmla="*/ 0 h 239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65320" h="2392680">
                <a:moveTo>
                  <a:pt x="4465320" y="2392680"/>
                </a:moveTo>
                <a:lnTo>
                  <a:pt x="4251960" y="2362200"/>
                </a:lnTo>
                <a:lnTo>
                  <a:pt x="3881120" y="2291080"/>
                </a:lnTo>
                <a:lnTo>
                  <a:pt x="3413760" y="2164080"/>
                </a:lnTo>
                <a:lnTo>
                  <a:pt x="2824480" y="1991360"/>
                </a:lnTo>
                <a:lnTo>
                  <a:pt x="2321560" y="1818640"/>
                </a:lnTo>
                <a:lnTo>
                  <a:pt x="1762760" y="1569720"/>
                </a:lnTo>
                <a:lnTo>
                  <a:pt x="1605280" y="1488440"/>
                </a:lnTo>
                <a:lnTo>
                  <a:pt x="1198880" y="1295400"/>
                </a:lnTo>
                <a:lnTo>
                  <a:pt x="792480" y="1026160"/>
                </a:lnTo>
                <a:lnTo>
                  <a:pt x="472440" y="833120"/>
                </a:lnTo>
                <a:lnTo>
                  <a:pt x="289560" y="685800"/>
                </a:lnTo>
                <a:lnTo>
                  <a:pt x="213360" y="624840"/>
                </a:lnTo>
                <a:lnTo>
                  <a:pt x="137160" y="502920"/>
                </a:lnTo>
                <a:lnTo>
                  <a:pt x="66040" y="299720"/>
                </a:lnTo>
                <a:lnTo>
                  <a:pt x="0" y="0"/>
                </a:lnTo>
              </a:path>
            </a:pathLst>
          </a:custGeom>
          <a:noFill/>
          <a:ln w="28575">
            <a:solidFill>
              <a:schemeClr val="accent6"/>
            </a:solidFill>
            <a:miter lim="800000"/>
            <a:headEnd/>
            <a:tailEnd/>
          </a:ln>
        </p:spPr>
        <p:txBody>
          <a:bodyPr rtlCol="0" anchor="ctr"/>
          <a:lstStyle/>
          <a:p>
            <a:pPr algn="ctr"/>
            <a:endParaRPr lang="en-US" dirty="0"/>
          </a:p>
        </p:txBody>
      </p:sp>
      <p:grpSp>
        <p:nvGrpSpPr>
          <p:cNvPr id="63" name="Group 62">
            <a:extLst>
              <a:ext uri="{FF2B5EF4-FFF2-40B4-BE49-F238E27FC236}">
                <a16:creationId xmlns:a16="http://schemas.microsoft.com/office/drawing/2014/main" id="{394AF331-06AA-4F1C-AC6B-AB01197AB3A1}"/>
              </a:ext>
            </a:extLst>
          </p:cNvPr>
          <p:cNvGrpSpPr/>
          <p:nvPr/>
        </p:nvGrpSpPr>
        <p:grpSpPr>
          <a:xfrm>
            <a:off x="1768218" y="4366241"/>
            <a:ext cx="2982672" cy="1077218"/>
            <a:chOff x="1768218" y="4366241"/>
            <a:chExt cx="2982672" cy="1077218"/>
          </a:xfrm>
        </p:grpSpPr>
        <p:sp>
          <p:nvSpPr>
            <p:cNvPr id="64" name="TextBox 63">
              <a:extLst>
                <a:ext uri="{FF2B5EF4-FFF2-40B4-BE49-F238E27FC236}">
                  <a16:creationId xmlns:a16="http://schemas.microsoft.com/office/drawing/2014/main" id="{837B3925-74DA-44E6-B5E3-64CDED2C81D6}"/>
                </a:ext>
              </a:extLst>
            </p:cNvPr>
            <p:cNvSpPr txBox="1"/>
            <p:nvPr/>
          </p:nvSpPr>
          <p:spPr bwMode="auto">
            <a:xfrm>
              <a:off x="2149087" y="4366241"/>
              <a:ext cx="260180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HV hospital and HV physician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LV hospital and HV physician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HV hospital and LV physician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LV hospital and LV physician</a:t>
              </a:r>
            </a:p>
          </p:txBody>
        </p:sp>
        <p:grpSp>
          <p:nvGrpSpPr>
            <p:cNvPr id="65" name="Group 64">
              <a:extLst>
                <a:ext uri="{FF2B5EF4-FFF2-40B4-BE49-F238E27FC236}">
                  <a16:creationId xmlns:a16="http://schemas.microsoft.com/office/drawing/2014/main" id="{E236673C-4153-4C10-9247-5405EB502F18}"/>
                </a:ext>
              </a:extLst>
            </p:cNvPr>
            <p:cNvGrpSpPr/>
            <p:nvPr/>
          </p:nvGrpSpPr>
          <p:grpSpPr>
            <a:xfrm>
              <a:off x="1768218" y="4530110"/>
              <a:ext cx="427376" cy="724679"/>
              <a:chOff x="1768218" y="4530110"/>
              <a:chExt cx="427376" cy="724679"/>
            </a:xfrm>
          </p:grpSpPr>
          <p:cxnSp>
            <p:nvCxnSpPr>
              <p:cNvPr id="66" name="Straight Connector 65">
                <a:extLst>
                  <a:ext uri="{FF2B5EF4-FFF2-40B4-BE49-F238E27FC236}">
                    <a16:creationId xmlns:a16="http://schemas.microsoft.com/office/drawing/2014/main" id="{06AF9F52-E896-40C7-9A72-B71ADF3AEC34}"/>
                  </a:ext>
                </a:extLst>
              </p:cNvPr>
              <p:cNvCxnSpPr>
                <a:cxnSpLocks/>
              </p:cNvCxnSpPr>
              <p:nvPr/>
            </p:nvCxnSpPr>
            <p:spPr bwMode="auto">
              <a:xfrm>
                <a:off x="1768218" y="4530110"/>
                <a:ext cx="427376"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C6E4CC9-4647-4D18-B2A0-0B70CF4ABEF0}"/>
                  </a:ext>
                </a:extLst>
              </p:cNvPr>
              <p:cNvCxnSpPr>
                <a:cxnSpLocks/>
              </p:cNvCxnSpPr>
              <p:nvPr/>
            </p:nvCxnSpPr>
            <p:spPr bwMode="auto">
              <a:xfrm>
                <a:off x="1768218" y="4771670"/>
                <a:ext cx="427376" cy="0"/>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3ACD71A-0B48-4216-A8B7-4686BC5C4EA6}"/>
                  </a:ext>
                </a:extLst>
              </p:cNvPr>
              <p:cNvCxnSpPr>
                <a:cxnSpLocks/>
              </p:cNvCxnSpPr>
              <p:nvPr/>
            </p:nvCxnSpPr>
            <p:spPr bwMode="auto">
              <a:xfrm>
                <a:off x="1768218" y="5013230"/>
                <a:ext cx="427376" cy="0"/>
              </a:xfrm>
              <a:prstGeom prst="line">
                <a:avLst/>
              </a:prstGeom>
              <a:noFill/>
              <a:ln w="28575"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B76DEC4-0135-4B9B-8483-59851B18B2A8}"/>
                  </a:ext>
                </a:extLst>
              </p:cNvPr>
              <p:cNvCxnSpPr>
                <a:cxnSpLocks/>
              </p:cNvCxnSpPr>
              <p:nvPr/>
            </p:nvCxnSpPr>
            <p:spPr bwMode="auto">
              <a:xfrm>
                <a:off x="1768218" y="5254789"/>
                <a:ext cx="427376" cy="0"/>
              </a:xfrm>
              <a:prstGeom prst="line">
                <a:avLst/>
              </a:prstGeom>
              <a:noFill/>
              <a:ln w="28575" cap="flat" cmpd="sng" algn="ctr">
                <a:solidFill>
                  <a:schemeClr val="accent6"/>
                </a:solidFill>
                <a:prstDash val="solid"/>
                <a:round/>
                <a:headEnd type="none" w="med" len="med"/>
                <a:tailEnd type="none" w="med" len="med"/>
              </a:ln>
              <a:effectLst/>
            </p:spPr>
          </p:cxnSp>
        </p:grpSp>
      </p:grpSp>
    </p:spTree>
    <p:extLst>
      <p:ext uri="{BB962C8B-B14F-4D97-AF65-F5344CB8AC3E}">
        <p14:creationId xmlns:p14="http://schemas.microsoft.com/office/powerpoint/2010/main" val="4127891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p:txBody>
          <a:bodyPr/>
          <a:lstStyle/>
          <a:p>
            <a:r>
              <a:rPr lang="en-US" dirty="0"/>
              <a:t>Patients With Ovarian Cancer Who Do Not Receive Guideline-Recommended Care Have Poor Outcomes</a:t>
            </a:r>
          </a:p>
        </p:txBody>
      </p:sp>
      <p:sp>
        <p:nvSpPr>
          <p:cNvPr id="3" name="Content Placeholder 2">
            <a:extLst>
              <a:ext uri="{FF2B5EF4-FFF2-40B4-BE49-F238E27FC236}">
                <a16:creationId xmlns:a16="http://schemas.microsoft.com/office/drawing/2014/main" id="{39300F07-6BD0-48C5-A946-71590E8A9D31}"/>
              </a:ext>
            </a:extLst>
          </p:cNvPr>
          <p:cNvSpPr>
            <a:spLocks noGrp="1"/>
          </p:cNvSpPr>
          <p:nvPr>
            <p:ph sz="half" idx="1"/>
          </p:nvPr>
        </p:nvSpPr>
        <p:spPr/>
        <p:txBody>
          <a:bodyPr/>
          <a:lstStyle/>
          <a:p>
            <a:r>
              <a:rPr lang="en-US" sz="2400" dirty="0"/>
              <a:t>56% of patients with ovarian cancer do not receive guideline-based care</a:t>
            </a:r>
            <a:r>
              <a:rPr lang="en-US" sz="2400" baseline="30000" dirty="0"/>
              <a:t>1</a:t>
            </a:r>
          </a:p>
          <a:p>
            <a:pPr lvl="1"/>
            <a:r>
              <a:rPr lang="en-US" sz="2200" dirty="0"/>
              <a:t>25% of patients with OC received care at low-volume centers </a:t>
            </a:r>
          </a:p>
          <a:p>
            <a:pPr lvl="1"/>
            <a:r>
              <a:rPr lang="en-US" sz="2200" dirty="0"/>
              <a:t>Treatment at low volume centers was independent predictor of worse disease-specific OS</a:t>
            </a:r>
          </a:p>
          <a:p>
            <a:r>
              <a:rPr lang="en-US" sz="2400" b="0" dirty="0">
                <a:solidFill>
                  <a:schemeClr val="bg1"/>
                </a:solidFill>
                <a:latin typeface="Calibri" panose="020F0502020204030204" pitchFamily="34" charset="0"/>
                <a:cs typeface="Calibri" panose="020F0502020204030204" pitchFamily="34" charset="0"/>
              </a:rPr>
              <a:t>Black </a:t>
            </a:r>
            <a:r>
              <a:rPr lang="en-US" sz="2400" dirty="0">
                <a:cs typeface="Calibri" panose="020F0502020204030204" pitchFamily="34" charset="0"/>
              </a:rPr>
              <a:t>patients</a:t>
            </a:r>
            <a:r>
              <a:rPr lang="en-US" sz="2400" b="0" dirty="0">
                <a:solidFill>
                  <a:schemeClr val="bg1"/>
                </a:solidFill>
                <a:latin typeface="Calibri" panose="020F0502020204030204" pitchFamily="34" charset="0"/>
                <a:cs typeface="Calibri" panose="020F0502020204030204" pitchFamily="34" charset="0"/>
              </a:rPr>
              <a:t> are likely to have reduction in dose of chemotherapy, delay in treatment, or early discontinuation of therapy</a:t>
            </a:r>
            <a:r>
              <a:rPr lang="en-US" sz="2400" b="0" baseline="30000" dirty="0">
                <a:solidFill>
                  <a:schemeClr val="bg1"/>
                </a:solidFill>
                <a:latin typeface="Calibri" panose="020F0502020204030204" pitchFamily="34" charset="0"/>
                <a:cs typeface="Calibri" panose="020F0502020204030204" pitchFamily="34" charset="0"/>
              </a:rPr>
              <a:t>2</a:t>
            </a:r>
          </a:p>
          <a:p>
            <a:pPr lvl="1"/>
            <a:endParaRPr lang="en-US" sz="2000" dirty="0"/>
          </a:p>
          <a:p>
            <a:endParaRPr lang="en-US" dirty="0"/>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39974" y="6363363"/>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rgbClr val="455560"/>
                </a:solidFill>
                <a:latin typeface="Calibri" panose="020F0502020204030204" pitchFamily="34" charset="0"/>
                <a:cs typeface="Calibri" panose="020F0502020204030204" pitchFamily="34" charset="0"/>
              </a:rPr>
              <a:t>1. Chatterjee. Front Oncol. 2016;6:36. 2. Bandera. Clin Cancer Res. 2016;22:5909.</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9" name="Content Placeholder 5">
            <a:extLst>
              <a:ext uri="{FF2B5EF4-FFF2-40B4-BE49-F238E27FC236}">
                <a16:creationId xmlns:a16="http://schemas.microsoft.com/office/drawing/2014/main" id="{75160E93-61CD-494B-9E9E-D7172344A991}"/>
              </a:ext>
            </a:extLst>
          </p:cNvPr>
          <p:cNvGraphicFramePr>
            <a:graphicFrameLocks/>
          </p:cNvGraphicFramePr>
          <p:nvPr/>
        </p:nvGraphicFramePr>
        <p:xfrm>
          <a:off x="6096000" y="1600200"/>
          <a:ext cx="5386388" cy="2114508"/>
        </p:xfrm>
        <a:graphic>
          <a:graphicData uri="http://schemas.openxmlformats.org/drawingml/2006/table">
            <a:tbl>
              <a:tblPr firstRow="1" bandRow="1">
                <a:effectLst/>
                <a:tableStyleId>{5940675A-B579-460E-94D1-54222C63F5DA}</a:tableStyleId>
              </a:tblPr>
              <a:tblGrid>
                <a:gridCol w="3438293">
                  <a:extLst>
                    <a:ext uri="{9D8B030D-6E8A-4147-A177-3AD203B41FA5}">
                      <a16:colId xmlns:a16="http://schemas.microsoft.com/office/drawing/2014/main" val="20000"/>
                    </a:ext>
                  </a:extLst>
                </a:gridCol>
                <a:gridCol w="1948095">
                  <a:extLst>
                    <a:ext uri="{9D8B030D-6E8A-4147-A177-3AD203B41FA5}">
                      <a16:colId xmlns:a16="http://schemas.microsoft.com/office/drawing/2014/main" val="20001"/>
                    </a:ext>
                  </a:extLst>
                </a:gridCol>
              </a:tblGrid>
              <a:tr h="712428">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Parameter, HR (95% CI)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HR for Disease-Specific OS</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1630">
                <a:tc>
                  <a:txBody>
                    <a:bodyPr/>
                    <a:lstStyle/>
                    <a:p>
                      <a:r>
                        <a:rPr lang="en-US" sz="2000" dirty="0">
                          <a:solidFill>
                            <a:schemeClr val="bg1"/>
                          </a:solidFill>
                          <a:latin typeface="Calibri" panose="020F0502020204030204" pitchFamily="34" charset="0"/>
                          <a:cs typeface="Calibri" panose="020F0502020204030204" pitchFamily="34" charset="0"/>
                        </a:rPr>
                        <a:t>Deviation from NCCN guideline-recommended care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1.33 </a:t>
                      </a:r>
                    </a:p>
                    <a:p>
                      <a:pPr algn="ctr"/>
                      <a:r>
                        <a:rPr lang="en-US" sz="2000" dirty="0">
                          <a:solidFill>
                            <a:schemeClr val="bg1"/>
                          </a:solidFill>
                          <a:latin typeface="Calibri" panose="020F0502020204030204" pitchFamily="34" charset="0"/>
                          <a:cs typeface="Calibri" panose="020F0502020204030204" pitchFamily="34" charset="0"/>
                        </a:rPr>
                        <a:t>(1.26-1.41) </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320045">
                <a:tc>
                  <a:txBody>
                    <a:bodyPr/>
                    <a:lstStyle/>
                    <a:p>
                      <a:r>
                        <a:rPr lang="en-US" sz="2000" dirty="0">
                          <a:solidFill>
                            <a:schemeClr val="bg1"/>
                          </a:solidFill>
                          <a:latin typeface="Calibri" panose="020F0502020204030204" pitchFamily="34" charset="0"/>
                          <a:cs typeface="Calibri" panose="020F0502020204030204" pitchFamily="34" charset="0"/>
                        </a:rPr>
                        <a:t>Treatment at low-volume institution</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1.08</a:t>
                      </a:r>
                    </a:p>
                    <a:p>
                      <a:pPr algn="ctr"/>
                      <a:r>
                        <a:rPr lang="en-US" sz="2000" dirty="0">
                          <a:solidFill>
                            <a:schemeClr val="bg1"/>
                          </a:solidFill>
                          <a:latin typeface="Calibri" panose="020F0502020204030204" pitchFamily="34" charset="0"/>
                          <a:cs typeface="Calibri" panose="020F0502020204030204" pitchFamily="34" charset="0"/>
                        </a:rPr>
                        <a:t>(1.01-1.16)</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14447084"/>
                  </a:ext>
                </a:extLst>
              </a:tr>
            </a:tbl>
          </a:graphicData>
        </a:graphic>
      </p:graphicFrame>
    </p:spTree>
    <p:extLst>
      <p:ext uri="{BB962C8B-B14F-4D97-AF65-F5344CB8AC3E}">
        <p14:creationId xmlns:p14="http://schemas.microsoft.com/office/powerpoint/2010/main" val="1729023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8">
            <a:extLst>
              <a:ext uri="{FF2B5EF4-FFF2-40B4-BE49-F238E27FC236}">
                <a16:creationId xmlns:a16="http://schemas.microsoft.com/office/drawing/2014/main" id="{8EDEE6D2-BD16-4CDD-B51D-9A8ACAE86004}"/>
              </a:ext>
            </a:extLst>
          </p:cNvPr>
          <p:cNvSpPr>
            <a:spLocks noGrp="1"/>
          </p:cNvSpPr>
          <p:nvPr>
            <p:ph type="title"/>
          </p:nvPr>
        </p:nvSpPr>
        <p:spPr/>
        <p:txBody>
          <a:bodyPr/>
          <a:lstStyle/>
          <a:p>
            <a:r>
              <a:rPr lang="en-US" dirty="0"/>
              <a:t>Expanded Participation in Clinical Trials </a:t>
            </a:r>
            <a:br>
              <a:rPr lang="en-US" dirty="0"/>
            </a:br>
            <a:r>
              <a:rPr lang="en-US" dirty="0"/>
              <a:t>May Overcome Health Disparities in Ovarian Cancer</a:t>
            </a:r>
          </a:p>
        </p:txBody>
      </p:sp>
      <p:sp>
        <p:nvSpPr>
          <p:cNvPr id="22" name="Content Placeholder 9">
            <a:extLst>
              <a:ext uri="{FF2B5EF4-FFF2-40B4-BE49-F238E27FC236}">
                <a16:creationId xmlns:a16="http://schemas.microsoft.com/office/drawing/2014/main" id="{919D598D-E58F-4D1C-996D-F06A682D98A2}"/>
              </a:ext>
            </a:extLst>
          </p:cNvPr>
          <p:cNvSpPr>
            <a:spLocks noGrp="1"/>
          </p:cNvSpPr>
          <p:nvPr>
            <p:ph idx="1"/>
          </p:nvPr>
        </p:nvSpPr>
        <p:spPr/>
        <p:txBody>
          <a:bodyPr/>
          <a:lstStyle/>
          <a:p>
            <a:r>
              <a:rPr lang="en-US" sz="2200" dirty="0"/>
              <a:t>A retrospective study showed that White race was associated with significantly better OS but that more participation by underrepresented racial and ethnic minority women on clinical trials could overcome this health disparity</a:t>
            </a:r>
          </a:p>
        </p:txBody>
      </p:sp>
      <p:sp>
        <p:nvSpPr>
          <p:cNvPr id="26" name="TextBox 25">
            <a:extLst>
              <a:ext uri="{FF2B5EF4-FFF2-40B4-BE49-F238E27FC236}">
                <a16:creationId xmlns:a16="http://schemas.microsoft.com/office/drawing/2014/main" id="{64A59228-C7AF-43C7-BA6F-3516A5436296}"/>
              </a:ext>
            </a:extLst>
          </p:cNvPr>
          <p:cNvSpPr txBox="1"/>
          <p:nvPr/>
        </p:nvSpPr>
        <p:spPr bwMode="auto">
          <a:xfrm>
            <a:off x="439974" y="6368091"/>
            <a:ext cx="804362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Patel. SGO 2018. Abstr 6.</a:t>
            </a:r>
            <a:endParaRPr lang="en-US" sz="1200" b="0" kern="1200" dirty="0">
              <a:solidFill>
                <a:srgbClr val="FF0000"/>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A0AAC45B-6E3D-41F9-BBC5-BB9A25724FF0}"/>
              </a:ext>
            </a:extLst>
          </p:cNvPr>
          <p:cNvSpPr txBox="1"/>
          <p:nvPr/>
        </p:nvSpPr>
        <p:spPr bwMode="auto">
          <a:xfrm>
            <a:off x="2153253" y="2479354"/>
            <a:ext cx="24422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in Patients Never Enrolled on Clinical Trial</a:t>
            </a:r>
          </a:p>
        </p:txBody>
      </p:sp>
      <p:sp>
        <p:nvSpPr>
          <p:cNvPr id="28" name="TextBox 27">
            <a:extLst>
              <a:ext uri="{FF2B5EF4-FFF2-40B4-BE49-F238E27FC236}">
                <a16:creationId xmlns:a16="http://schemas.microsoft.com/office/drawing/2014/main" id="{FC2486BF-F5E0-456F-9454-291E28B280A4}"/>
              </a:ext>
            </a:extLst>
          </p:cNvPr>
          <p:cNvSpPr txBox="1"/>
          <p:nvPr/>
        </p:nvSpPr>
        <p:spPr bwMode="auto">
          <a:xfrm>
            <a:off x="7215500" y="2426114"/>
            <a:ext cx="3778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in Patients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Enrolled on ≥1 Clinical Trial</a:t>
            </a:r>
          </a:p>
        </p:txBody>
      </p:sp>
      <p:sp>
        <p:nvSpPr>
          <p:cNvPr id="30" name="TextBox 29">
            <a:extLst>
              <a:ext uri="{FF2B5EF4-FFF2-40B4-BE49-F238E27FC236}">
                <a16:creationId xmlns:a16="http://schemas.microsoft.com/office/drawing/2014/main" id="{85DECAE4-32F9-4A06-8807-BBB65DE5E122}"/>
              </a:ext>
            </a:extLst>
          </p:cNvPr>
          <p:cNvSpPr txBox="1"/>
          <p:nvPr/>
        </p:nvSpPr>
        <p:spPr bwMode="auto">
          <a:xfrm rot="16200000">
            <a:off x="-285793" y="3810672"/>
            <a:ext cx="210659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31" name="TextBox 30">
            <a:extLst>
              <a:ext uri="{FF2B5EF4-FFF2-40B4-BE49-F238E27FC236}">
                <a16:creationId xmlns:a16="http://schemas.microsoft.com/office/drawing/2014/main" id="{C79615DE-8024-4E48-A229-147CE0072B0D}"/>
              </a:ext>
            </a:extLst>
          </p:cNvPr>
          <p:cNvSpPr txBox="1"/>
          <p:nvPr/>
        </p:nvSpPr>
        <p:spPr bwMode="auto">
          <a:xfrm rot="16200000">
            <a:off x="5144032" y="3810672"/>
            <a:ext cx="210659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32" name="TextBox 31">
            <a:extLst>
              <a:ext uri="{FF2B5EF4-FFF2-40B4-BE49-F238E27FC236}">
                <a16:creationId xmlns:a16="http://schemas.microsoft.com/office/drawing/2014/main" id="{81E1753F-8452-4783-A8FC-A8B914DB70BF}"/>
              </a:ext>
            </a:extLst>
          </p:cNvPr>
          <p:cNvSpPr txBox="1"/>
          <p:nvPr/>
        </p:nvSpPr>
        <p:spPr bwMode="auto">
          <a:xfrm>
            <a:off x="2355195" y="5434746"/>
            <a:ext cx="210659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3" name="TextBox 32">
            <a:extLst>
              <a:ext uri="{FF2B5EF4-FFF2-40B4-BE49-F238E27FC236}">
                <a16:creationId xmlns:a16="http://schemas.microsoft.com/office/drawing/2014/main" id="{FC1FCE21-C802-450C-BEF5-7276A551B130}"/>
              </a:ext>
            </a:extLst>
          </p:cNvPr>
          <p:cNvSpPr txBox="1"/>
          <p:nvPr/>
        </p:nvSpPr>
        <p:spPr bwMode="auto">
          <a:xfrm>
            <a:off x="1013254" y="5631288"/>
            <a:ext cx="508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when controlling for age and commute distance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for White patients vs racial and ethnic minority patients: 0.398 (95% CI: 0.216-0.732)</a:t>
            </a:r>
          </a:p>
        </p:txBody>
      </p:sp>
      <p:sp>
        <p:nvSpPr>
          <p:cNvPr id="34" name="TextBox 33">
            <a:extLst>
              <a:ext uri="{FF2B5EF4-FFF2-40B4-BE49-F238E27FC236}">
                <a16:creationId xmlns:a16="http://schemas.microsoft.com/office/drawing/2014/main" id="{08BD51DF-8325-467C-854D-8E18E5E97075}"/>
              </a:ext>
            </a:extLst>
          </p:cNvPr>
          <p:cNvSpPr txBox="1"/>
          <p:nvPr/>
        </p:nvSpPr>
        <p:spPr bwMode="auto">
          <a:xfrm>
            <a:off x="7988461" y="5433883"/>
            <a:ext cx="210659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5" name="TextBox 34">
            <a:extLst>
              <a:ext uri="{FF2B5EF4-FFF2-40B4-BE49-F238E27FC236}">
                <a16:creationId xmlns:a16="http://schemas.microsoft.com/office/drawing/2014/main" id="{CA23294B-6C19-4554-9236-4FCA7D3194A5}"/>
              </a:ext>
            </a:extLst>
          </p:cNvPr>
          <p:cNvSpPr txBox="1"/>
          <p:nvPr/>
        </p:nvSpPr>
        <p:spPr bwMode="auto">
          <a:xfrm>
            <a:off x="6393612" y="5631288"/>
            <a:ext cx="508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when controlling for age and commute distance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for White patients vs racial and ethnic minority patients: 0.841 (95% CI: 0.505-1.401)</a:t>
            </a:r>
          </a:p>
        </p:txBody>
      </p:sp>
      <p:grpSp>
        <p:nvGrpSpPr>
          <p:cNvPr id="36" name="Group 35">
            <a:extLst>
              <a:ext uri="{FF2B5EF4-FFF2-40B4-BE49-F238E27FC236}">
                <a16:creationId xmlns:a16="http://schemas.microsoft.com/office/drawing/2014/main" id="{7E736353-45DE-4DE1-ACAC-217FC75F72FA}"/>
              </a:ext>
            </a:extLst>
          </p:cNvPr>
          <p:cNvGrpSpPr/>
          <p:nvPr/>
        </p:nvGrpSpPr>
        <p:grpSpPr>
          <a:xfrm>
            <a:off x="915671" y="2809804"/>
            <a:ext cx="497251" cy="2567817"/>
            <a:chOff x="1054558" y="2224487"/>
            <a:chExt cx="497251" cy="2818929"/>
          </a:xfrm>
        </p:grpSpPr>
        <p:sp>
          <p:nvSpPr>
            <p:cNvPr id="37" name="TextBox 36">
              <a:extLst>
                <a:ext uri="{FF2B5EF4-FFF2-40B4-BE49-F238E27FC236}">
                  <a16:creationId xmlns:a16="http://schemas.microsoft.com/office/drawing/2014/main" id="{48EE64DE-0EC5-4701-B85E-B4E4B50EE958}"/>
                </a:ext>
              </a:extLst>
            </p:cNvPr>
            <p:cNvSpPr txBox="1"/>
            <p:nvPr/>
          </p:nvSpPr>
          <p:spPr bwMode="auto">
            <a:xfrm>
              <a:off x="1262948" y="4721059"/>
              <a:ext cx="288861"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D4E930BD-0A93-4E0B-9965-3788687C4F12}"/>
                </a:ext>
              </a:extLst>
            </p:cNvPr>
            <p:cNvSpPr txBox="1"/>
            <p:nvPr/>
          </p:nvSpPr>
          <p:spPr bwMode="auto">
            <a:xfrm>
              <a:off x="1158753" y="4221743"/>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C30547F3-0CA4-4A09-BC35-F726376E5472}"/>
                </a:ext>
              </a:extLst>
            </p:cNvPr>
            <p:cNvSpPr txBox="1"/>
            <p:nvPr/>
          </p:nvSpPr>
          <p:spPr bwMode="auto">
            <a:xfrm>
              <a:off x="1158753" y="3722429"/>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CA327C9F-1C9C-4B5B-84F2-1149B4607467}"/>
                </a:ext>
              </a:extLst>
            </p:cNvPr>
            <p:cNvSpPr txBox="1"/>
            <p:nvPr/>
          </p:nvSpPr>
          <p:spPr bwMode="auto">
            <a:xfrm>
              <a:off x="1158753" y="3223115"/>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48F04AE7-EBDE-4719-941B-A612642B32E8}"/>
                </a:ext>
              </a:extLst>
            </p:cNvPr>
            <p:cNvSpPr txBox="1"/>
            <p:nvPr/>
          </p:nvSpPr>
          <p:spPr bwMode="auto">
            <a:xfrm>
              <a:off x="1158753" y="2723801"/>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9AE2EC41-42BE-436E-851F-00F6321DED23}"/>
                </a:ext>
              </a:extLst>
            </p:cNvPr>
            <p:cNvSpPr txBox="1"/>
            <p:nvPr/>
          </p:nvSpPr>
          <p:spPr bwMode="auto">
            <a:xfrm>
              <a:off x="1054558" y="2224487"/>
              <a:ext cx="497251"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43" name="Group 42">
            <a:extLst>
              <a:ext uri="{FF2B5EF4-FFF2-40B4-BE49-F238E27FC236}">
                <a16:creationId xmlns:a16="http://schemas.microsoft.com/office/drawing/2014/main" id="{A744CC06-D8A6-4608-B902-319B2252A9AD}"/>
              </a:ext>
            </a:extLst>
          </p:cNvPr>
          <p:cNvGrpSpPr/>
          <p:nvPr/>
        </p:nvGrpSpPr>
        <p:grpSpPr>
          <a:xfrm>
            <a:off x="1373820" y="2975101"/>
            <a:ext cx="106512" cy="2266016"/>
            <a:chOff x="1594589" y="2418111"/>
            <a:chExt cx="351051" cy="2487614"/>
          </a:xfrm>
        </p:grpSpPr>
        <p:cxnSp>
          <p:nvCxnSpPr>
            <p:cNvPr id="44" name="Straight Connector 43">
              <a:extLst>
                <a:ext uri="{FF2B5EF4-FFF2-40B4-BE49-F238E27FC236}">
                  <a16:creationId xmlns:a16="http://schemas.microsoft.com/office/drawing/2014/main" id="{DF21CE3E-FC39-4E4E-A525-2211D84077D5}"/>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61763D7-753B-4645-BF60-560650F2B04C}"/>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1244679-97CD-4E2E-88A0-D9845F55C124}"/>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0CBC392-D263-42DE-8379-4CAA0CBC640B}"/>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0D88E9F-2561-4EEF-BAF6-0AB8F9B48DAD}"/>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D006304-F1D2-4B19-B330-227AEB23D8A0}"/>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F1F4DC1-F71C-47A7-A4CA-B7375A639399}"/>
              </a:ext>
            </a:extLst>
          </p:cNvPr>
          <p:cNvGrpSpPr/>
          <p:nvPr/>
        </p:nvGrpSpPr>
        <p:grpSpPr>
          <a:xfrm>
            <a:off x="1323105" y="5265322"/>
            <a:ext cx="4704172" cy="338554"/>
            <a:chOff x="1420901" y="5583060"/>
            <a:chExt cx="6491240" cy="338554"/>
          </a:xfrm>
        </p:grpSpPr>
        <p:sp>
          <p:nvSpPr>
            <p:cNvPr id="51" name="TextBox 50">
              <a:extLst>
                <a:ext uri="{FF2B5EF4-FFF2-40B4-BE49-F238E27FC236}">
                  <a16:creationId xmlns:a16="http://schemas.microsoft.com/office/drawing/2014/main" id="{FA453D7C-48E2-4A9A-9A3C-4FC3D56998B3}"/>
                </a:ext>
              </a:extLst>
            </p:cNvPr>
            <p:cNvSpPr txBox="1"/>
            <p:nvPr/>
          </p:nvSpPr>
          <p:spPr bwMode="auto">
            <a:xfrm>
              <a:off x="1420901" y="5583060"/>
              <a:ext cx="39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486A6525-6466-45B8-80DA-00C897401EB8}"/>
                </a:ext>
              </a:extLst>
            </p:cNvPr>
            <p:cNvSpPr txBox="1"/>
            <p:nvPr/>
          </p:nvSpPr>
          <p:spPr bwMode="auto">
            <a:xfrm>
              <a:off x="2841954"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3" name="TextBox 52">
              <a:extLst>
                <a:ext uri="{FF2B5EF4-FFF2-40B4-BE49-F238E27FC236}">
                  <a16:creationId xmlns:a16="http://schemas.microsoft.com/office/drawing/2014/main" id="{1BFB8057-F806-45A2-9BB5-FF4F12077EBB}"/>
                </a:ext>
              </a:extLst>
            </p:cNvPr>
            <p:cNvSpPr txBox="1"/>
            <p:nvPr/>
          </p:nvSpPr>
          <p:spPr bwMode="auto">
            <a:xfrm>
              <a:off x="4270672"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1EED7C1B-49C9-4E6B-90B5-BF027070C791}"/>
                </a:ext>
              </a:extLst>
            </p:cNvPr>
            <p:cNvSpPr txBox="1"/>
            <p:nvPr/>
          </p:nvSpPr>
          <p:spPr bwMode="auto">
            <a:xfrm>
              <a:off x="5707765"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55" name="TextBox 54">
              <a:extLst>
                <a:ext uri="{FF2B5EF4-FFF2-40B4-BE49-F238E27FC236}">
                  <a16:creationId xmlns:a16="http://schemas.microsoft.com/office/drawing/2014/main" id="{F6217347-6D2E-4D83-86A2-FE8C647CF25F}"/>
                </a:ext>
              </a:extLst>
            </p:cNvPr>
            <p:cNvSpPr txBox="1"/>
            <p:nvPr/>
          </p:nvSpPr>
          <p:spPr bwMode="auto">
            <a:xfrm>
              <a:off x="2102314"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56" name="TextBox 55">
              <a:extLst>
                <a:ext uri="{FF2B5EF4-FFF2-40B4-BE49-F238E27FC236}">
                  <a16:creationId xmlns:a16="http://schemas.microsoft.com/office/drawing/2014/main" id="{753CF425-1ACC-48E7-A0B8-051465262FE4}"/>
                </a:ext>
              </a:extLst>
            </p:cNvPr>
            <p:cNvSpPr txBox="1"/>
            <p:nvPr/>
          </p:nvSpPr>
          <p:spPr bwMode="auto">
            <a:xfrm>
              <a:off x="4975708"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125</a:t>
              </a:r>
            </a:p>
          </p:txBody>
        </p:sp>
        <p:sp>
          <p:nvSpPr>
            <p:cNvPr id="57" name="TextBox 56">
              <a:extLst>
                <a:ext uri="{FF2B5EF4-FFF2-40B4-BE49-F238E27FC236}">
                  <a16:creationId xmlns:a16="http://schemas.microsoft.com/office/drawing/2014/main" id="{89582E17-160D-4925-B633-754B45A09B08}"/>
                </a:ext>
              </a:extLst>
            </p:cNvPr>
            <p:cNvSpPr txBox="1"/>
            <p:nvPr/>
          </p:nvSpPr>
          <p:spPr bwMode="auto">
            <a:xfrm>
              <a:off x="3586226"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58" name="TextBox 57">
              <a:extLst>
                <a:ext uri="{FF2B5EF4-FFF2-40B4-BE49-F238E27FC236}">
                  <a16:creationId xmlns:a16="http://schemas.microsoft.com/office/drawing/2014/main" id="{E5794A18-F558-4494-BE69-33CCAB9130D8}"/>
                </a:ext>
              </a:extLst>
            </p:cNvPr>
            <p:cNvSpPr txBox="1"/>
            <p:nvPr/>
          </p:nvSpPr>
          <p:spPr bwMode="auto">
            <a:xfrm>
              <a:off x="6482173" y="5583060"/>
              <a:ext cx="686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175</a:t>
              </a:r>
            </a:p>
          </p:txBody>
        </p:sp>
        <p:sp>
          <p:nvSpPr>
            <p:cNvPr id="59" name="TextBox 58">
              <a:extLst>
                <a:ext uri="{FF2B5EF4-FFF2-40B4-BE49-F238E27FC236}">
                  <a16:creationId xmlns:a16="http://schemas.microsoft.com/office/drawing/2014/main" id="{BB81758F-9697-4121-A9F4-61C7E32B64AD}"/>
                </a:ext>
              </a:extLst>
            </p:cNvPr>
            <p:cNvSpPr txBox="1"/>
            <p:nvPr/>
          </p:nvSpPr>
          <p:spPr bwMode="auto">
            <a:xfrm>
              <a:off x="7225988" y="5583060"/>
              <a:ext cx="686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grpSp>
      <p:grpSp>
        <p:nvGrpSpPr>
          <p:cNvPr id="60" name="Group 59">
            <a:extLst>
              <a:ext uri="{FF2B5EF4-FFF2-40B4-BE49-F238E27FC236}">
                <a16:creationId xmlns:a16="http://schemas.microsoft.com/office/drawing/2014/main" id="{08456A25-6B6A-4832-B6C7-13B35DDF2C52}"/>
              </a:ext>
            </a:extLst>
          </p:cNvPr>
          <p:cNvGrpSpPr/>
          <p:nvPr/>
        </p:nvGrpSpPr>
        <p:grpSpPr>
          <a:xfrm rot="5400000">
            <a:off x="3579470" y="3132882"/>
            <a:ext cx="88514" cy="4309848"/>
            <a:chOff x="1594589" y="902608"/>
            <a:chExt cx="351057" cy="4003117"/>
          </a:xfrm>
        </p:grpSpPr>
        <p:cxnSp>
          <p:nvCxnSpPr>
            <p:cNvPr id="61" name="Straight Connector 60">
              <a:extLst>
                <a:ext uri="{FF2B5EF4-FFF2-40B4-BE49-F238E27FC236}">
                  <a16:creationId xmlns:a16="http://schemas.microsoft.com/office/drawing/2014/main" id="{39EDC376-26D3-4D73-9227-093A0CB1F579}"/>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30BB8AE-7178-4CC5-AF50-3A575D96DB66}"/>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7FC6581-8CF0-41F5-B315-1777BF572436}"/>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FC72B03-06EC-48AC-BB4B-9FA5E1D42CE7}"/>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FC9C499-7615-4582-A67F-495C2A7880D8}"/>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C0C5EF0-C8CD-43A4-9139-3C92F96FBBB1}"/>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22F8731-992E-469B-A190-3450BF9D3267}"/>
                </a:ext>
              </a:extLst>
            </p:cNvPr>
            <p:cNvCxnSpPr>
              <a:cxnSpLocks/>
            </p:cNvCxnSpPr>
            <p:nvPr/>
          </p:nvCxnSpPr>
          <p:spPr bwMode="auto">
            <a:xfrm>
              <a:off x="1594591" y="19079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174B36F-8B41-44E0-92D9-AD47677151DF}"/>
                </a:ext>
              </a:extLst>
            </p:cNvPr>
            <p:cNvCxnSpPr>
              <a:cxnSpLocks/>
            </p:cNvCxnSpPr>
            <p:nvPr/>
          </p:nvCxnSpPr>
          <p:spPr bwMode="auto">
            <a:xfrm>
              <a:off x="1594592" y="14125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EDF47DF-E9AE-4C9E-A732-6709C3E66313}"/>
                </a:ext>
              </a:extLst>
            </p:cNvPr>
            <p:cNvCxnSpPr>
              <a:cxnSpLocks/>
            </p:cNvCxnSpPr>
            <p:nvPr/>
          </p:nvCxnSpPr>
          <p:spPr bwMode="auto">
            <a:xfrm>
              <a:off x="1594597" y="902608"/>
              <a:ext cx="351049" cy="0"/>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BA939202-131A-4F4F-983A-B4C8D2A2A345}"/>
              </a:ext>
            </a:extLst>
          </p:cNvPr>
          <p:cNvSpPr txBox="1"/>
          <p:nvPr/>
        </p:nvSpPr>
        <p:spPr bwMode="auto">
          <a:xfrm>
            <a:off x="1536609" y="4881218"/>
            <a:ext cx="954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.0591</a:t>
            </a:r>
          </a:p>
        </p:txBody>
      </p:sp>
      <p:grpSp>
        <p:nvGrpSpPr>
          <p:cNvPr id="71" name="Group 70">
            <a:extLst>
              <a:ext uri="{FF2B5EF4-FFF2-40B4-BE49-F238E27FC236}">
                <a16:creationId xmlns:a16="http://schemas.microsoft.com/office/drawing/2014/main" id="{BE0CE874-2FBC-4CC9-B921-0B57FC3609E8}"/>
              </a:ext>
            </a:extLst>
          </p:cNvPr>
          <p:cNvGrpSpPr/>
          <p:nvPr/>
        </p:nvGrpSpPr>
        <p:grpSpPr>
          <a:xfrm>
            <a:off x="3537063" y="2968692"/>
            <a:ext cx="2247339" cy="851951"/>
            <a:chOff x="3537063" y="2968692"/>
            <a:chExt cx="2247339" cy="851951"/>
          </a:xfrm>
        </p:grpSpPr>
        <p:sp>
          <p:nvSpPr>
            <p:cNvPr id="72" name="TextBox 71">
              <a:extLst>
                <a:ext uri="{FF2B5EF4-FFF2-40B4-BE49-F238E27FC236}">
                  <a16:creationId xmlns:a16="http://schemas.microsoft.com/office/drawing/2014/main" id="{E1A082CA-7FDC-433D-8237-C2EF8503E976}"/>
                </a:ext>
              </a:extLst>
            </p:cNvPr>
            <p:cNvSpPr txBox="1"/>
            <p:nvPr/>
          </p:nvSpPr>
          <p:spPr bwMode="auto">
            <a:xfrm>
              <a:off x="3852783" y="3189701"/>
              <a:ext cx="193161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White	             71.4</a:t>
              </a:r>
            </a:p>
            <a:p>
              <a:pPr>
                <a:spcBef>
                  <a:spcPct val="50000"/>
                </a:spcBef>
              </a:pPr>
              <a:r>
                <a:rPr lang="en-US" sz="1400" b="0" dirty="0">
                  <a:solidFill>
                    <a:schemeClr val="bg1"/>
                  </a:solidFill>
                  <a:latin typeface="Calibri" panose="020F0502020204030204" pitchFamily="34" charset="0"/>
                </a:rPr>
                <a:t>Underrepresented  24.5</a:t>
              </a:r>
            </a:p>
          </p:txBody>
        </p:sp>
        <p:sp>
          <p:nvSpPr>
            <p:cNvPr id="73" name="TextBox 72">
              <a:extLst>
                <a:ext uri="{FF2B5EF4-FFF2-40B4-BE49-F238E27FC236}">
                  <a16:creationId xmlns:a16="http://schemas.microsoft.com/office/drawing/2014/main" id="{14AAC8C7-EA62-4D9B-9E9B-8BC95CB39651}"/>
                </a:ext>
              </a:extLst>
            </p:cNvPr>
            <p:cNvSpPr txBox="1"/>
            <p:nvPr/>
          </p:nvSpPr>
          <p:spPr bwMode="auto">
            <a:xfrm>
              <a:off x="4345118" y="2968692"/>
              <a:ext cx="13436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OS, Mo</a:t>
              </a:r>
            </a:p>
          </p:txBody>
        </p:sp>
        <p:grpSp>
          <p:nvGrpSpPr>
            <p:cNvPr id="74" name="Group 73">
              <a:extLst>
                <a:ext uri="{FF2B5EF4-FFF2-40B4-BE49-F238E27FC236}">
                  <a16:creationId xmlns:a16="http://schemas.microsoft.com/office/drawing/2014/main" id="{30307A92-B17D-4361-B14A-7B20F0DFBC8E}"/>
                </a:ext>
              </a:extLst>
            </p:cNvPr>
            <p:cNvGrpSpPr/>
            <p:nvPr/>
          </p:nvGrpSpPr>
          <p:grpSpPr>
            <a:xfrm>
              <a:off x="3537063" y="3356056"/>
              <a:ext cx="334962" cy="306596"/>
              <a:chOff x="3537063" y="3356056"/>
              <a:chExt cx="334962" cy="306596"/>
            </a:xfrm>
          </p:grpSpPr>
          <p:cxnSp>
            <p:nvCxnSpPr>
              <p:cNvPr id="75" name="Straight Connector 74">
                <a:extLst>
                  <a:ext uri="{FF2B5EF4-FFF2-40B4-BE49-F238E27FC236}">
                    <a16:creationId xmlns:a16="http://schemas.microsoft.com/office/drawing/2014/main" id="{C88D493F-E1A2-49A7-96A3-F97D48B0FAA5}"/>
                  </a:ext>
                </a:extLst>
              </p:cNvPr>
              <p:cNvCxnSpPr/>
              <p:nvPr/>
            </p:nvCxnSpPr>
            <p:spPr bwMode="auto">
              <a:xfrm>
                <a:off x="3537063" y="3356056"/>
                <a:ext cx="334962" cy="0"/>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6812E0A-9505-4CBA-BD30-A6BD71C20D1B}"/>
                  </a:ext>
                </a:extLst>
              </p:cNvPr>
              <p:cNvCxnSpPr/>
              <p:nvPr/>
            </p:nvCxnSpPr>
            <p:spPr bwMode="auto">
              <a:xfrm>
                <a:off x="3537063" y="3662652"/>
                <a:ext cx="33496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77" name="Freeform: Shape 76">
            <a:extLst>
              <a:ext uri="{FF2B5EF4-FFF2-40B4-BE49-F238E27FC236}">
                <a16:creationId xmlns:a16="http://schemas.microsoft.com/office/drawing/2014/main" id="{C85FC23A-FD41-475D-B0D6-E1ED203D49EC}"/>
              </a:ext>
            </a:extLst>
          </p:cNvPr>
          <p:cNvSpPr/>
          <p:nvPr/>
        </p:nvSpPr>
        <p:spPr bwMode="auto">
          <a:xfrm>
            <a:off x="1468120" y="2971800"/>
            <a:ext cx="4310380" cy="2270760"/>
          </a:xfrm>
          <a:custGeom>
            <a:avLst/>
            <a:gdLst>
              <a:gd name="connsiteX0" fmla="*/ 0 w 4389120"/>
              <a:gd name="connsiteY0" fmla="*/ 0 h 2311400"/>
              <a:gd name="connsiteX1" fmla="*/ 0 w 4389120"/>
              <a:gd name="connsiteY1" fmla="*/ 2311400 h 2311400"/>
              <a:gd name="connsiteX2" fmla="*/ 4389120 w 4389120"/>
              <a:gd name="connsiteY2" fmla="*/ 2311400 h 2311400"/>
            </a:gdLst>
            <a:ahLst/>
            <a:cxnLst>
              <a:cxn ang="0">
                <a:pos x="connsiteX0" y="connsiteY0"/>
              </a:cxn>
              <a:cxn ang="0">
                <a:pos x="connsiteX1" y="connsiteY1"/>
              </a:cxn>
              <a:cxn ang="0">
                <a:pos x="connsiteX2" y="connsiteY2"/>
              </a:cxn>
            </a:cxnLst>
            <a:rect l="l" t="t" r="r" b="b"/>
            <a:pathLst>
              <a:path w="4389120" h="2311400">
                <a:moveTo>
                  <a:pt x="0" y="0"/>
                </a:moveTo>
                <a:lnTo>
                  <a:pt x="0" y="2311400"/>
                </a:lnTo>
                <a:lnTo>
                  <a:pt x="4389120" y="2311400"/>
                </a:lnTo>
              </a:path>
            </a:pathLst>
          </a:custGeom>
          <a:noFill/>
          <a:ln w="28575">
            <a:solidFill>
              <a:schemeClr val="bg1"/>
            </a:solidFill>
            <a:miter lim="800000"/>
            <a:headEnd/>
            <a:tailEnd/>
          </a:ln>
        </p:spPr>
        <p:txBody>
          <a:bodyPr rtlCol="0" anchor="ctr"/>
          <a:lstStyle/>
          <a:p>
            <a:pPr algn="ctr"/>
            <a:endParaRPr lang="en-US" dirty="0"/>
          </a:p>
        </p:txBody>
      </p:sp>
      <p:grpSp>
        <p:nvGrpSpPr>
          <p:cNvPr id="78" name="Group 77">
            <a:extLst>
              <a:ext uri="{FF2B5EF4-FFF2-40B4-BE49-F238E27FC236}">
                <a16:creationId xmlns:a16="http://schemas.microsoft.com/office/drawing/2014/main" id="{35ECF9FA-896E-4E2B-B4DC-187EF5F38905}"/>
              </a:ext>
            </a:extLst>
          </p:cNvPr>
          <p:cNvGrpSpPr/>
          <p:nvPr/>
        </p:nvGrpSpPr>
        <p:grpSpPr>
          <a:xfrm>
            <a:off x="6464089" y="2816154"/>
            <a:ext cx="497251" cy="2567817"/>
            <a:chOff x="1054558" y="2224487"/>
            <a:chExt cx="497251" cy="2818929"/>
          </a:xfrm>
        </p:grpSpPr>
        <p:sp>
          <p:nvSpPr>
            <p:cNvPr id="79" name="TextBox 78">
              <a:extLst>
                <a:ext uri="{FF2B5EF4-FFF2-40B4-BE49-F238E27FC236}">
                  <a16:creationId xmlns:a16="http://schemas.microsoft.com/office/drawing/2014/main" id="{A7CF8FC2-7EB7-40D3-A869-7B06D2B816E8}"/>
                </a:ext>
              </a:extLst>
            </p:cNvPr>
            <p:cNvSpPr txBox="1"/>
            <p:nvPr/>
          </p:nvSpPr>
          <p:spPr bwMode="auto">
            <a:xfrm>
              <a:off x="1262948" y="4721059"/>
              <a:ext cx="288861"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81C53A48-0EE3-46FD-ABF3-E2F3320871E1}"/>
                </a:ext>
              </a:extLst>
            </p:cNvPr>
            <p:cNvSpPr txBox="1"/>
            <p:nvPr/>
          </p:nvSpPr>
          <p:spPr bwMode="auto">
            <a:xfrm>
              <a:off x="1158753" y="4221743"/>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B603AB72-543A-423B-A3D8-95FC80C93938}"/>
                </a:ext>
              </a:extLst>
            </p:cNvPr>
            <p:cNvSpPr txBox="1"/>
            <p:nvPr/>
          </p:nvSpPr>
          <p:spPr bwMode="auto">
            <a:xfrm>
              <a:off x="1158753" y="3722429"/>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82" name="TextBox 81">
              <a:extLst>
                <a:ext uri="{FF2B5EF4-FFF2-40B4-BE49-F238E27FC236}">
                  <a16:creationId xmlns:a16="http://schemas.microsoft.com/office/drawing/2014/main" id="{F119D1A1-FB1E-4945-B4D7-B0278BCA49D4}"/>
                </a:ext>
              </a:extLst>
            </p:cNvPr>
            <p:cNvSpPr txBox="1"/>
            <p:nvPr/>
          </p:nvSpPr>
          <p:spPr bwMode="auto">
            <a:xfrm>
              <a:off x="1158753" y="3223115"/>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3" name="TextBox 82">
              <a:extLst>
                <a:ext uri="{FF2B5EF4-FFF2-40B4-BE49-F238E27FC236}">
                  <a16:creationId xmlns:a16="http://schemas.microsoft.com/office/drawing/2014/main" id="{D000C7CB-D671-45B2-8220-795EFDFEEB1A}"/>
                </a:ext>
              </a:extLst>
            </p:cNvPr>
            <p:cNvSpPr txBox="1"/>
            <p:nvPr/>
          </p:nvSpPr>
          <p:spPr bwMode="auto">
            <a:xfrm>
              <a:off x="1158753" y="2723801"/>
              <a:ext cx="393056"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84" name="TextBox 83">
              <a:extLst>
                <a:ext uri="{FF2B5EF4-FFF2-40B4-BE49-F238E27FC236}">
                  <a16:creationId xmlns:a16="http://schemas.microsoft.com/office/drawing/2014/main" id="{F179E31B-31F0-497D-ADFB-B86FA4A9FA41}"/>
                </a:ext>
              </a:extLst>
            </p:cNvPr>
            <p:cNvSpPr txBox="1"/>
            <p:nvPr/>
          </p:nvSpPr>
          <p:spPr bwMode="auto">
            <a:xfrm>
              <a:off x="1054558" y="2224487"/>
              <a:ext cx="497251" cy="32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85" name="Group 84">
            <a:extLst>
              <a:ext uri="{FF2B5EF4-FFF2-40B4-BE49-F238E27FC236}">
                <a16:creationId xmlns:a16="http://schemas.microsoft.com/office/drawing/2014/main" id="{4EF4F12F-4F04-4393-B761-F2BB063B14DC}"/>
              </a:ext>
            </a:extLst>
          </p:cNvPr>
          <p:cNvGrpSpPr/>
          <p:nvPr/>
        </p:nvGrpSpPr>
        <p:grpSpPr>
          <a:xfrm>
            <a:off x="6922238" y="2981451"/>
            <a:ext cx="106512" cy="2266016"/>
            <a:chOff x="1594589" y="2418111"/>
            <a:chExt cx="351051" cy="2487614"/>
          </a:xfrm>
        </p:grpSpPr>
        <p:cxnSp>
          <p:nvCxnSpPr>
            <p:cNvPr id="86" name="Straight Connector 85">
              <a:extLst>
                <a:ext uri="{FF2B5EF4-FFF2-40B4-BE49-F238E27FC236}">
                  <a16:creationId xmlns:a16="http://schemas.microsoft.com/office/drawing/2014/main" id="{1086D28A-C578-456F-A232-BD96D21F7164}"/>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57A4349-E1EA-46A6-A53E-0F8B79B7FAB3}"/>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112E255-07CA-4299-B214-D594166EB4D8}"/>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7025936-41BD-43A4-8238-A885A14B6CB6}"/>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3874CB5-CCC3-47A8-9E71-E6810CE88960}"/>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048E658-9B71-4088-9D34-967A3077959F}"/>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17855263-9CD4-4C79-8048-687A706940BB}"/>
              </a:ext>
            </a:extLst>
          </p:cNvPr>
          <p:cNvGrpSpPr/>
          <p:nvPr/>
        </p:nvGrpSpPr>
        <p:grpSpPr>
          <a:xfrm>
            <a:off x="6872793" y="5265322"/>
            <a:ext cx="4165133" cy="338554"/>
            <a:chOff x="1420901" y="5583060"/>
            <a:chExt cx="5747425" cy="338554"/>
          </a:xfrm>
        </p:grpSpPr>
        <p:sp>
          <p:nvSpPr>
            <p:cNvPr id="93" name="TextBox 92">
              <a:extLst>
                <a:ext uri="{FF2B5EF4-FFF2-40B4-BE49-F238E27FC236}">
                  <a16:creationId xmlns:a16="http://schemas.microsoft.com/office/drawing/2014/main" id="{286BFFA5-54FD-48D2-A6F6-5265B272AFD6}"/>
                </a:ext>
              </a:extLst>
            </p:cNvPr>
            <p:cNvSpPr txBox="1"/>
            <p:nvPr/>
          </p:nvSpPr>
          <p:spPr bwMode="auto">
            <a:xfrm>
              <a:off x="1420901" y="5583060"/>
              <a:ext cx="39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70EC4937-C0AD-4346-BC1C-58223F245AA2}"/>
                </a:ext>
              </a:extLst>
            </p:cNvPr>
            <p:cNvSpPr txBox="1"/>
            <p:nvPr/>
          </p:nvSpPr>
          <p:spPr bwMode="auto">
            <a:xfrm>
              <a:off x="2841954"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95" name="TextBox 94">
              <a:extLst>
                <a:ext uri="{FF2B5EF4-FFF2-40B4-BE49-F238E27FC236}">
                  <a16:creationId xmlns:a16="http://schemas.microsoft.com/office/drawing/2014/main" id="{EC23D65B-744E-4A5C-9C13-24577B1A5EA8}"/>
                </a:ext>
              </a:extLst>
            </p:cNvPr>
            <p:cNvSpPr txBox="1"/>
            <p:nvPr/>
          </p:nvSpPr>
          <p:spPr bwMode="auto">
            <a:xfrm>
              <a:off x="4270672"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6" name="TextBox 95">
              <a:extLst>
                <a:ext uri="{FF2B5EF4-FFF2-40B4-BE49-F238E27FC236}">
                  <a16:creationId xmlns:a16="http://schemas.microsoft.com/office/drawing/2014/main" id="{94F9DCAB-71F9-476B-B6AB-F4F6AFA381B1}"/>
                </a:ext>
              </a:extLst>
            </p:cNvPr>
            <p:cNvSpPr txBox="1"/>
            <p:nvPr/>
          </p:nvSpPr>
          <p:spPr bwMode="auto">
            <a:xfrm>
              <a:off x="5707765"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97" name="TextBox 96">
              <a:extLst>
                <a:ext uri="{FF2B5EF4-FFF2-40B4-BE49-F238E27FC236}">
                  <a16:creationId xmlns:a16="http://schemas.microsoft.com/office/drawing/2014/main" id="{E9ED104A-E093-40BF-AC64-CA83AF460C69}"/>
                </a:ext>
              </a:extLst>
            </p:cNvPr>
            <p:cNvSpPr txBox="1"/>
            <p:nvPr/>
          </p:nvSpPr>
          <p:spPr bwMode="auto">
            <a:xfrm>
              <a:off x="2102314"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98" name="TextBox 97">
              <a:extLst>
                <a:ext uri="{FF2B5EF4-FFF2-40B4-BE49-F238E27FC236}">
                  <a16:creationId xmlns:a16="http://schemas.microsoft.com/office/drawing/2014/main" id="{7DA55605-8A4E-4E41-9FB8-B9D29691DED8}"/>
                </a:ext>
              </a:extLst>
            </p:cNvPr>
            <p:cNvSpPr txBox="1"/>
            <p:nvPr/>
          </p:nvSpPr>
          <p:spPr bwMode="auto">
            <a:xfrm>
              <a:off x="4975708" y="5583060"/>
              <a:ext cx="676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125</a:t>
              </a:r>
            </a:p>
          </p:txBody>
        </p:sp>
        <p:sp>
          <p:nvSpPr>
            <p:cNvPr id="99" name="TextBox 98">
              <a:extLst>
                <a:ext uri="{FF2B5EF4-FFF2-40B4-BE49-F238E27FC236}">
                  <a16:creationId xmlns:a16="http://schemas.microsoft.com/office/drawing/2014/main" id="{A31BBF08-1F51-4AE4-A129-490096424FD0}"/>
                </a:ext>
              </a:extLst>
            </p:cNvPr>
            <p:cNvSpPr txBox="1"/>
            <p:nvPr/>
          </p:nvSpPr>
          <p:spPr bwMode="auto">
            <a:xfrm>
              <a:off x="3586226" y="5583060"/>
              <a:ext cx="534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100" name="TextBox 99">
              <a:extLst>
                <a:ext uri="{FF2B5EF4-FFF2-40B4-BE49-F238E27FC236}">
                  <a16:creationId xmlns:a16="http://schemas.microsoft.com/office/drawing/2014/main" id="{40877DC2-463A-4E88-9991-B7A0CA5E18B5}"/>
                </a:ext>
              </a:extLst>
            </p:cNvPr>
            <p:cNvSpPr txBox="1"/>
            <p:nvPr/>
          </p:nvSpPr>
          <p:spPr bwMode="auto">
            <a:xfrm>
              <a:off x="6482173" y="5583060"/>
              <a:ext cx="686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175</a:t>
              </a:r>
            </a:p>
          </p:txBody>
        </p:sp>
      </p:grpSp>
      <p:grpSp>
        <p:nvGrpSpPr>
          <p:cNvPr id="101" name="Group 100">
            <a:extLst>
              <a:ext uri="{FF2B5EF4-FFF2-40B4-BE49-F238E27FC236}">
                <a16:creationId xmlns:a16="http://schemas.microsoft.com/office/drawing/2014/main" id="{A172DAA3-D0CD-4A84-B899-BD33D19934A6}"/>
              </a:ext>
            </a:extLst>
          </p:cNvPr>
          <p:cNvGrpSpPr/>
          <p:nvPr/>
        </p:nvGrpSpPr>
        <p:grpSpPr>
          <a:xfrm rot="5400000">
            <a:off x="8854672" y="3407367"/>
            <a:ext cx="88513" cy="3760875"/>
            <a:chOff x="1594589" y="1412511"/>
            <a:chExt cx="351054" cy="3493214"/>
          </a:xfrm>
        </p:grpSpPr>
        <p:cxnSp>
          <p:nvCxnSpPr>
            <p:cNvPr id="102" name="Straight Connector 101">
              <a:extLst>
                <a:ext uri="{FF2B5EF4-FFF2-40B4-BE49-F238E27FC236}">
                  <a16:creationId xmlns:a16="http://schemas.microsoft.com/office/drawing/2014/main" id="{84E6E860-98CC-41F7-83B4-55DE93CC2262}"/>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3BE98D5-B3C2-489F-8477-577B198CEEF3}"/>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DBB59DA-00D0-4DF2-9904-061DF93E4FD2}"/>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68A3BE0-00E7-4A92-A143-2FC6DCFA2FC4}"/>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C007B6C-2F24-4E6F-B0E4-39502598C12B}"/>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CEBBCA7-7FB9-4FB3-9627-ED5AD31DC1FB}"/>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4AC09E1-44D2-43CE-96ED-40899A298F2D}"/>
                </a:ext>
              </a:extLst>
            </p:cNvPr>
            <p:cNvCxnSpPr>
              <a:cxnSpLocks/>
            </p:cNvCxnSpPr>
            <p:nvPr/>
          </p:nvCxnSpPr>
          <p:spPr bwMode="auto">
            <a:xfrm>
              <a:off x="1594591" y="19079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711D50E-DD35-4D60-B12A-477C0DDE7C21}"/>
                </a:ext>
              </a:extLst>
            </p:cNvPr>
            <p:cNvCxnSpPr>
              <a:cxnSpLocks/>
            </p:cNvCxnSpPr>
            <p:nvPr/>
          </p:nvCxnSpPr>
          <p:spPr bwMode="auto">
            <a:xfrm>
              <a:off x="1594592" y="1412511"/>
              <a:ext cx="351051" cy="0"/>
            </a:xfrm>
            <a:prstGeom prst="line">
              <a:avLst/>
            </a:prstGeom>
            <a:noFill/>
            <a:ln w="28575" cap="flat" cmpd="sng" algn="ctr">
              <a:solidFill>
                <a:schemeClr val="bg1"/>
              </a:solidFill>
              <a:prstDash val="solid"/>
              <a:round/>
              <a:headEnd type="none" w="med" len="med"/>
              <a:tailEnd type="none" w="med" len="med"/>
            </a:ln>
            <a:effectLst/>
          </p:spPr>
        </p:cxnSp>
      </p:grpSp>
      <p:sp>
        <p:nvSpPr>
          <p:cNvPr id="110" name="TextBox 109">
            <a:extLst>
              <a:ext uri="{FF2B5EF4-FFF2-40B4-BE49-F238E27FC236}">
                <a16:creationId xmlns:a16="http://schemas.microsoft.com/office/drawing/2014/main" id="{96AA7B50-BE7F-467E-AFFC-44639E7521D1}"/>
              </a:ext>
            </a:extLst>
          </p:cNvPr>
          <p:cNvSpPr txBox="1"/>
          <p:nvPr/>
        </p:nvSpPr>
        <p:spPr bwMode="auto">
          <a:xfrm>
            <a:off x="7096979" y="4881218"/>
            <a:ext cx="954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.6269</a:t>
            </a:r>
          </a:p>
        </p:txBody>
      </p:sp>
      <p:grpSp>
        <p:nvGrpSpPr>
          <p:cNvPr id="111" name="Group 110">
            <a:extLst>
              <a:ext uri="{FF2B5EF4-FFF2-40B4-BE49-F238E27FC236}">
                <a16:creationId xmlns:a16="http://schemas.microsoft.com/office/drawing/2014/main" id="{B654A7E0-43F0-4F7E-84D6-1E31A21A34E3}"/>
              </a:ext>
            </a:extLst>
          </p:cNvPr>
          <p:cNvGrpSpPr/>
          <p:nvPr/>
        </p:nvGrpSpPr>
        <p:grpSpPr>
          <a:xfrm>
            <a:off x="8932876" y="2968692"/>
            <a:ext cx="2407639" cy="851951"/>
            <a:chOff x="3537063" y="2968692"/>
            <a:chExt cx="2407639" cy="851951"/>
          </a:xfrm>
        </p:grpSpPr>
        <p:sp>
          <p:nvSpPr>
            <p:cNvPr id="112" name="TextBox 111">
              <a:extLst>
                <a:ext uri="{FF2B5EF4-FFF2-40B4-BE49-F238E27FC236}">
                  <a16:creationId xmlns:a16="http://schemas.microsoft.com/office/drawing/2014/main" id="{435FB0CA-448F-4F30-8F54-485173CC14C2}"/>
                </a:ext>
              </a:extLst>
            </p:cNvPr>
            <p:cNvSpPr txBox="1"/>
            <p:nvPr/>
          </p:nvSpPr>
          <p:spPr bwMode="auto">
            <a:xfrm>
              <a:off x="3852783" y="3189701"/>
              <a:ext cx="209191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White	                53.5</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Underrepresented      50.9</a:t>
              </a:r>
            </a:p>
          </p:txBody>
        </p:sp>
        <p:sp>
          <p:nvSpPr>
            <p:cNvPr id="113" name="TextBox 112">
              <a:extLst>
                <a:ext uri="{FF2B5EF4-FFF2-40B4-BE49-F238E27FC236}">
                  <a16:creationId xmlns:a16="http://schemas.microsoft.com/office/drawing/2014/main" id="{1AE00F3A-A764-462F-981D-B0CF2AE0B167}"/>
                </a:ext>
              </a:extLst>
            </p:cNvPr>
            <p:cNvSpPr txBox="1"/>
            <p:nvPr/>
          </p:nvSpPr>
          <p:spPr bwMode="auto">
            <a:xfrm>
              <a:off x="4368871" y="2968692"/>
              <a:ext cx="13436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OS, Mo</a:t>
              </a:r>
            </a:p>
          </p:txBody>
        </p:sp>
        <p:grpSp>
          <p:nvGrpSpPr>
            <p:cNvPr id="114" name="Group 113">
              <a:extLst>
                <a:ext uri="{FF2B5EF4-FFF2-40B4-BE49-F238E27FC236}">
                  <a16:creationId xmlns:a16="http://schemas.microsoft.com/office/drawing/2014/main" id="{D15E4DCB-73D4-4B4B-9F28-3411C17692CF}"/>
                </a:ext>
              </a:extLst>
            </p:cNvPr>
            <p:cNvGrpSpPr/>
            <p:nvPr/>
          </p:nvGrpSpPr>
          <p:grpSpPr>
            <a:xfrm>
              <a:off x="3537063" y="3356056"/>
              <a:ext cx="334962" cy="306596"/>
              <a:chOff x="3537063" y="3356056"/>
              <a:chExt cx="334962" cy="306596"/>
            </a:xfrm>
          </p:grpSpPr>
          <p:cxnSp>
            <p:nvCxnSpPr>
              <p:cNvPr id="115" name="Straight Connector 114">
                <a:extLst>
                  <a:ext uri="{FF2B5EF4-FFF2-40B4-BE49-F238E27FC236}">
                    <a16:creationId xmlns:a16="http://schemas.microsoft.com/office/drawing/2014/main" id="{7C1F28BC-A29A-4D74-8FFE-C9D22803E2B3}"/>
                  </a:ext>
                </a:extLst>
              </p:cNvPr>
              <p:cNvCxnSpPr/>
              <p:nvPr/>
            </p:nvCxnSpPr>
            <p:spPr bwMode="auto">
              <a:xfrm>
                <a:off x="3537063" y="3356056"/>
                <a:ext cx="334962"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ABB69B4-6D01-48C6-A4DC-4D161C445595}"/>
                  </a:ext>
                </a:extLst>
              </p:cNvPr>
              <p:cNvCxnSpPr/>
              <p:nvPr/>
            </p:nvCxnSpPr>
            <p:spPr bwMode="auto">
              <a:xfrm>
                <a:off x="3537063" y="3662652"/>
                <a:ext cx="334962"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17" name="Group 116">
            <a:extLst>
              <a:ext uri="{FF2B5EF4-FFF2-40B4-BE49-F238E27FC236}">
                <a16:creationId xmlns:a16="http://schemas.microsoft.com/office/drawing/2014/main" id="{4D7FC2F1-707E-49BD-B739-E58CC7E99B3D}"/>
              </a:ext>
            </a:extLst>
          </p:cNvPr>
          <p:cNvGrpSpPr/>
          <p:nvPr/>
        </p:nvGrpSpPr>
        <p:grpSpPr>
          <a:xfrm>
            <a:off x="1454944" y="2981325"/>
            <a:ext cx="4314042" cy="1822219"/>
            <a:chOff x="1526064" y="2955925"/>
            <a:chExt cx="4314042" cy="1822219"/>
          </a:xfrm>
        </p:grpSpPr>
        <p:sp>
          <p:nvSpPr>
            <p:cNvPr id="118" name="Oval 117">
              <a:extLst>
                <a:ext uri="{FF2B5EF4-FFF2-40B4-BE49-F238E27FC236}">
                  <a16:creationId xmlns:a16="http://schemas.microsoft.com/office/drawing/2014/main" id="{837297F8-C537-4C77-8E3E-105755291547}"/>
                </a:ext>
              </a:extLst>
            </p:cNvPr>
            <p:cNvSpPr/>
            <p:nvPr/>
          </p:nvSpPr>
          <p:spPr bwMode="auto">
            <a:xfrm>
              <a:off x="1878892" y="346591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CE847605-E20D-4F7D-BABB-F69E8157D7C2}"/>
                </a:ext>
              </a:extLst>
            </p:cNvPr>
            <p:cNvSpPr/>
            <p:nvPr/>
          </p:nvSpPr>
          <p:spPr bwMode="auto">
            <a:xfrm>
              <a:off x="1911850" y="358010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61EA4C32-7E37-462F-8EAD-8FEBDD089594}"/>
                </a:ext>
              </a:extLst>
            </p:cNvPr>
            <p:cNvSpPr/>
            <p:nvPr/>
          </p:nvSpPr>
          <p:spPr bwMode="auto">
            <a:xfrm>
              <a:off x="1836544" y="3529898"/>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C6058933-4A9D-4936-9A57-808D5932A62C}"/>
                </a:ext>
              </a:extLst>
            </p:cNvPr>
            <p:cNvSpPr/>
            <p:nvPr/>
          </p:nvSpPr>
          <p:spPr bwMode="auto">
            <a:xfrm>
              <a:off x="1973554" y="3839086"/>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59AADD6C-0B4A-44EB-9350-30D433642424}"/>
                </a:ext>
              </a:extLst>
            </p:cNvPr>
            <p:cNvSpPr/>
            <p:nvPr/>
          </p:nvSpPr>
          <p:spPr bwMode="auto">
            <a:xfrm>
              <a:off x="1996413" y="3837611"/>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0A9C79A0-397B-4961-8000-52C50BD2D14D}"/>
                </a:ext>
              </a:extLst>
            </p:cNvPr>
            <p:cNvSpPr/>
            <p:nvPr/>
          </p:nvSpPr>
          <p:spPr bwMode="auto">
            <a:xfrm>
              <a:off x="1973553" y="363979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3F890B2-3F6C-4277-A89E-5E4E24903DBF}"/>
                </a:ext>
              </a:extLst>
            </p:cNvPr>
            <p:cNvSpPr/>
            <p:nvPr/>
          </p:nvSpPr>
          <p:spPr bwMode="auto">
            <a:xfrm>
              <a:off x="1995007" y="368980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CE0C04E8-4F57-4555-AEE4-001E9B4000F3}"/>
                </a:ext>
              </a:extLst>
            </p:cNvPr>
            <p:cNvSpPr/>
            <p:nvPr/>
          </p:nvSpPr>
          <p:spPr bwMode="auto">
            <a:xfrm>
              <a:off x="2003639" y="3757111"/>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C646856A-D10E-42CE-BFA0-DA6B99DF3788}"/>
                </a:ext>
              </a:extLst>
            </p:cNvPr>
            <p:cNvSpPr/>
            <p:nvPr/>
          </p:nvSpPr>
          <p:spPr bwMode="auto">
            <a:xfrm>
              <a:off x="2167930" y="379073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BE743078-1939-4090-AFC5-046296EBC3A5}"/>
                </a:ext>
              </a:extLst>
            </p:cNvPr>
            <p:cNvSpPr/>
            <p:nvPr/>
          </p:nvSpPr>
          <p:spPr bwMode="auto">
            <a:xfrm>
              <a:off x="2198015" y="3793115"/>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AE25EBD2-CFFA-4A07-A664-1CDC1CD8033C}"/>
                </a:ext>
              </a:extLst>
            </p:cNvPr>
            <p:cNvSpPr/>
            <p:nvPr/>
          </p:nvSpPr>
          <p:spPr bwMode="auto">
            <a:xfrm>
              <a:off x="2242329" y="3834796"/>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B468C0ED-FD66-4E5F-A8F9-0A557D8F3A4B}"/>
                </a:ext>
              </a:extLst>
            </p:cNvPr>
            <p:cNvSpPr/>
            <p:nvPr/>
          </p:nvSpPr>
          <p:spPr bwMode="auto">
            <a:xfrm>
              <a:off x="2271009" y="387924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E105144C-3EBB-4AFF-8212-7AFA07C27822}"/>
                </a:ext>
              </a:extLst>
            </p:cNvPr>
            <p:cNvSpPr/>
            <p:nvPr/>
          </p:nvSpPr>
          <p:spPr bwMode="auto">
            <a:xfrm>
              <a:off x="2499886" y="3918841"/>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E2203AC3-A543-4DC6-891C-36A49C9E97E4}"/>
                </a:ext>
              </a:extLst>
            </p:cNvPr>
            <p:cNvSpPr/>
            <p:nvPr/>
          </p:nvSpPr>
          <p:spPr bwMode="auto">
            <a:xfrm>
              <a:off x="1778220" y="3298405"/>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C4928FD5-C2EE-4EE2-9A4A-C19E29053746}"/>
                </a:ext>
              </a:extLst>
            </p:cNvPr>
            <p:cNvSpPr/>
            <p:nvPr/>
          </p:nvSpPr>
          <p:spPr bwMode="auto">
            <a:xfrm>
              <a:off x="2521340" y="396889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A02DC263-7871-483B-A88B-D92445FCED5C}"/>
                </a:ext>
              </a:extLst>
            </p:cNvPr>
            <p:cNvSpPr/>
            <p:nvPr/>
          </p:nvSpPr>
          <p:spPr bwMode="auto">
            <a:xfrm>
              <a:off x="2675327" y="406221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1915625D-2F4A-4AB1-8277-3CA0F87EEC64}"/>
                </a:ext>
              </a:extLst>
            </p:cNvPr>
            <p:cNvSpPr/>
            <p:nvPr/>
          </p:nvSpPr>
          <p:spPr bwMode="auto">
            <a:xfrm>
              <a:off x="2733977" y="406221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B2138FFA-4524-44C4-AF29-6CE99D27C51E}"/>
                </a:ext>
              </a:extLst>
            </p:cNvPr>
            <p:cNvSpPr/>
            <p:nvPr/>
          </p:nvSpPr>
          <p:spPr bwMode="auto">
            <a:xfrm>
              <a:off x="2787865" y="406221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8B7F549B-FF99-41CD-AFA0-3C263C98DE40}"/>
                </a:ext>
              </a:extLst>
            </p:cNvPr>
            <p:cNvSpPr/>
            <p:nvPr/>
          </p:nvSpPr>
          <p:spPr bwMode="auto">
            <a:xfrm>
              <a:off x="2275528" y="4577902"/>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30FEA7CD-5364-4E42-9F3D-C42718E5A60C}"/>
                </a:ext>
              </a:extLst>
            </p:cNvPr>
            <p:cNvSpPr/>
            <p:nvPr/>
          </p:nvSpPr>
          <p:spPr bwMode="auto">
            <a:xfrm>
              <a:off x="2316728" y="4732425"/>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6F81DFC4-7D29-4FB5-BF5F-CFD45C24F3C4}"/>
                </a:ext>
              </a:extLst>
            </p:cNvPr>
            <p:cNvSpPr/>
            <p:nvPr/>
          </p:nvSpPr>
          <p:spPr bwMode="auto">
            <a:xfrm>
              <a:off x="2951728" y="4732425"/>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6E673629-DD84-4614-871B-E480D7848763}"/>
                </a:ext>
              </a:extLst>
            </p:cNvPr>
            <p:cNvSpPr/>
            <p:nvPr/>
          </p:nvSpPr>
          <p:spPr bwMode="auto">
            <a:xfrm>
              <a:off x="2997447" y="406221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1DA096D1-B652-4F82-8C97-6C6977E11674}"/>
                </a:ext>
              </a:extLst>
            </p:cNvPr>
            <p:cNvSpPr/>
            <p:nvPr/>
          </p:nvSpPr>
          <p:spPr bwMode="auto">
            <a:xfrm>
              <a:off x="3060963" y="412306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1EA2BC9F-F95C-4411-B295-AB12332C529D}"/>
                </a:ext>
              </a:extLst>
            </p:cNvPr>
            <p:cNvSpPr/>
            <p:nvPr/>
          </p:nvSpPr>
          <p:spPr bwMode="auto">
            <a:xfrm>
              <a:off x="3367704" y="4268436"/>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79F2617A-F892-46D1-B45D-0F1272FD22F6}"/>
                </a:ext>
              </a:extLst>
            </p:cNvPr>
            <p:cNvSpPr/>
            <p:nvPr/>
          </p:nvSpPr>
          <p:spPr bwMode="auto">
            <a:xfrm>
              <a:off x="3453305" y="4268436"/>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18415663-9431-4745-92BB-CCF164ED536E}"/>
                </a:ext>
              </a:extLst>
            </p:cNvPr>
            <p:cNvSpPr/>
            <p:nvPr/>
          </p:nvSpPr>
          <p:spPr bwMode="auto">
            <a:xfrm>
              <a:off x="3690217" y="4459055"/>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7E4D544D-570E-4588-B8F8-140653AD7A4D}"/>
                </a:ext>
              </a:extLst>
            </p:cNvPr>
            <p:cNvSpPr/>
            <p:nvPr/>
          </p:nvSpPr>
          <p:spPr bwMode="auto">
            <a:xfrm>
              <a:off x="3779896" y="445905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05446866-EB73-4C5D-9DF4-81E6B64B6CB9}"/>
                </a:ext>
              </a:extLst>
            </p:cNvPr>
            <p:cNvSpPr/>
            <p:nvPr/>
          </p:nvSpPr>
          <p:spPr bwMode="auto">
            <a:xfrm>
              <a:off x="4599046" y="4584858"/>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3F7A40C8-D811-4791-B1DA-EEC2DB484C12}"/>
                </a:ext>
              </a:extLst>
            </p:cNvPr>
            <p:cNvSpPr/>
            <p:nvPr/>
          </p:nvSpPr>
          <p:spPr bwMode="auto">
            <a:xfrm>
              <a:off x="4968242" y="4584858"/>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50647C5E-B60C-494A-9AC8-B2517EF31487}"/>
                </a:ext>
              </a:extLst>
            </p:cNvPr>
            <p:cNvSpPr/>
            <p:nvPr/>
          </p:nvSpPr>
          <p:spPr bwMode="auto">
            <a:xfrm>
              <a:off x="5337438" y="4582668"/>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4DBFE2B9-10E0-4B23-A1F0-772CF2E6348F}"/>
                </a:ext>
              </a:extLst>
            </p:cNvPr>
            <p:cNvSpPr/>
            <p:nvPr/>
          </p:nvSpPr>
          <p:spPr bwMode="auto">
            <a:xfrm>
              <a:off x="5427117" y="458081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07A0B52C-B5F3-412F-9D8D-6F8A5D6BBEBF}"/>
                </a:ext>
              </a:extLst>
            </p:cNvPr>
            <p:cNvSpPr/>
            <p:nvPr/>
          </p:nvSpPr>
          <p:spPr bwMode="auto">
            <a:xfrm>
              <a:off x="5481565" y="457790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47E2F33B-C72C-400F-91C6-087A35E57ADE}"/>
                </a:ext>
              </a:extLst>
            </p:cNvPr>
            <p:cNvSpPr/>
            <p:nvPr/>
          </p:nvSpPr>
          <p:spPr bwMode="auto">
            <a:xfrm>
              <a:off x="5794387" y="4732425"/>
              <a:ext cx="45719" cy="45719"/>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Freeform: Shape 150">
              <a:extLst>
                <a:ext uri="{FF2B5EF4-FFF2-40B4-BE49-F238E27FC236}">
                  <a16:creationId xmlns:a16="http://schemas.microsoft.com/office/drawing/2014/main" id="{DBC3ADB1-EEB0-49F2-B343-1114778D0827}"/>
                </a:ext>
              </a:extLst>
            </p:cNvPr>
            <p:cNvSpPr/>
            <p:nvPr/>
          </p:nvSpPr>
          <p:spPr bwMode="auto">
            <a:xfrm>
              <a:off x="1526064" y="2956470"/>
              <a:ext cx="4264025" cy="1806575"/>
            </a:xfrm>
            <a:custGeom>
              <a:avLst/>
              <a:gdLst>
                <a:gd name="connsiteX0" fmla="*/ 0 w 4286250"/>
                <a:gd name="connsiteY0" fmla="*/ 0 h 1806575"/>
                <a:gd name="connsiteX1" fmla="*/ 76200 w 4286250"/>
                <a:gd name="connsiteY1" fmla="*/ 0 h 1806575"/>
                <a:gd name="connsiteX2" fmla="*/ 76200 w 4286250"/>
                <a:gd name="connsiteY2" fmla="*/ 200025 h 1806575"/>
                <a:gd name="connsiteX3" fmla="*/ 168275 w 4286250"/>
                <a:gd name="connsiteY3" fmla="*/ 200025 h 1806575"/>
                <a:gd name="connsiteX4" fmla="*/ 168275 w 4286250"/>
                <a:gd name="connsiteY4" fmla="*/ 295275 h 1806575"/>
                <a:gd name="connsiteX5" fmla="*/ 180975 w 4286250"/>
                <a:gd name="connsiteY5" fmla="*/ 295275 h 1806575"/>
                <a:gd name="connsiteX6" fmla="*/ 180975 w 4286250"/>
                <a:gd name="connsiteY6" fmla="*/ 400050 h 1806575"/>
                <a:gd name="connsiteX7" fmla="*/ 260350 w 4286250"/>
                <a:gd name="connsiteY7" fmla="*/ 400050 h 1806575"/>
                <a:gd name="connsiteX8" fmla="*/ 260350 w 4286250"/>
                <a:gd name="connsiteY8" fmla="*/ 485775 h 1806575"/>
                <a:gd name="connsiteX9" fmla="*/ 260350 w 4286250"/>
                <a:gd name="connsiteY9" fmla="*/ 485775 h 1806575"/>
                <a:gd name="connsiteX10" fmla="*/ 288925 w 4286250"/>
                <a:gd name="connsiteY10" fmla="*/ 485775 h 1806575"/>
                <a:gd name="connsiteX11" fmla="*/ 288925 w 4286250"/>
                <a:gd name="connsiteY11" fmla="*/ 596900 h 1806575"/>
                <a:gd name="connsiteX12" fmla="*/ 346075 w 4286250"/>
                <a:gd name="connsiteY12" fmla="*/ 596900 h 1806575"/>
                <a:gd name="connsiteX13" fmla="*/ 346075 w 4286250"/>
                <a:gd name="connsiteY13" fmla="*/ 685800 h 1806575"/>
                <a:gd name="connsiteX14" fmla="*/ 406400 w 4286250"/>
                <a:gd name="connsiteY14" fmla="*/ 685800 h 1806575"/>
                <a:gd name="connsiteX15" fmla="*/ 406400 w 4286250"/>
                <a:gd name="connsiteY15" fmla="*/ 793750 h 1806575"/>
                <a:gd name="connsiteX16" fmla="*/ 444500 w 4286250"/>
                <a:gd name="connsiteY16" fmla="*/ 793750 h 1806575"/>
                <a:gd name="connsiteX17" fmla="*/ 444500 w 4286250"/>
                <a:gd name="connsiteY17" fmla="*/ 904875 h 1806575"/>
                <a:gd name="connsiteX18" fmla="*/ 508000 w 4286250"/>
                <a:gd name="connsiteY18" fmla="*/ 904875 h 1806575"/>
                <a:gd name="connsiteX19" fmla="*/ 508000 w 4286250"/>
                <a:gd name="connsiteY19" fmla="*/ 1025525 h 1806575"/>
                <a:gd name="connsiteX20" fmla="*/ 508000 w 4286250"/>
                <a:gd name="connsiteY20" fmla="*/ 1025525 h 1806575"/>
                <a:gd name="connsiteX21" fmla="*/ 530225 w 4286250"/>
                <a:gd name="connsiteY21" fmla="*/ 1025525 h 1806575"/>
                <a:gd name="connsiteX22" fmla="*/ 530225 w 4286250"/>
                <a:gd name="connsiteY22" fmla="*/ 1273175 h 1806575"/>
                <a:gd name="connsiteX23" fmla="*/ 660400 w 4286250"/>
                <a:gd name="connsiteY23" fmla="*/ 1273175 h 1806575"/>
                <a:gd name="connsiteX24" fmla="*/ 660400 w 4286250"/>
                <a:gd name="connsiteY24" fmla="*/ 1393825 h 1806575"/>
                <a:gd name="connsiteX25" fmla="*/ 730250 w 4286250"/>
                <a:gd name="connsiteY25" fmla="*/ 1393825 h 1806575"/>
                <a:gd name="connsiteX26" fmla="*/ 730250 w 4286250"/>
                <a:gd name="connsiteY26" fmla="*/ 1530350 h 1806575"/>
                <a:gd name="connsiteX27" fmla="*/ 768350 w 4286250"/>
                <a:gd name="connsiteY27" fmla="*/ 1530350 h 1806575"/>
                <a:gd name="connsiteX28" fmla="*/ 768350 w 4286250"/>
                <a:gd name="connsiteY28" fmla="*/ 1644650 h 1806575"/>
                <a:gd name="connsiteX29" fmla="*/ 796925 w 4286250"/>
                <a:gd name="connsiteY29" fmla="*/ 1644650 h 1806575"/>
                <a:gd name="connsiteX30" fmla="*/ 796925 w 4286250"/>
                <a:gd name="connsiteY30" fmla="*/ 1806575 h 1806575"/>
                <a:gd name="connsiteX31" fmla="*/ 4264025 w 4286250"/>
                <a:gd name="connsiteY31" fmla="*/ 1806575 h 1806575"/>
                <a:gd name="connsiteX32" fmla="*/ 4286250 w 4286250"/>
                <a:gd name="connsiteY32" fmla="*/ 1784350 h 1806575"/>
                <a:gd name="connsiteX33" fmla="*/ 4286250 w 4286250"/>
                <a:gd name="connsiteY33" fmla="*/ 1784350 h 1806575"/>
                <a:gd name="connsiteX0" fmla="*/ 0 w 4286250"/>
                <a:gd name="connsiteY0" fmla="*/ 0 h 1806575"/>
                <a:gd name="connsiteX1" fmla="*/ 76200 w 4286250"/>
                <a:gd name="connsiteY1" fmla="*/ 0 h 1806575"/>
                <a:gd name="connsiteX2" fmla="*/ 76200 w 4286250"/>
                <a:gd name="connsiteY2" fmla="*/ 200025 h 1806575"/>
                <a:gd name="connsiteX3" fmla="*/ 168275 w 4286250"/>
                <a:gd name="connsiteY3" fmla="*/ 200025 h 1806575"/>
                <a:gd name="connsiteX4" fmla="*/ 168275 w 4286250"/>
                <a:gd name="connsiteY4" fmla="*/ 295275 h 1806575"/>
                <a:gd name="connsiteX5" fmla="*/ 180975 w 4286250"/>
                <a:gd name="connsiteY5" fmla="*/ 295275 h 1806575"/>
                <a:gd name="connsiteX6" fmla="*/ 180975 w 4286250"/>
                <a:gd name="connsiteY6" fmla="*/ 400050 h 1806575"/>
                <a:gd name="connsiteX7" fmla="*/ 260350 w 4286250"/>
                <a:gd name="connsiteY7" fmla="*/ 400050 h 1806575"/>
                <a:gd name="connsiteX8" fmla="*/ 260350 w 4286250"/>
                <a:gd name="connsiteY8" fmla="*/ 485775 h 1806575"/>
                <a:gd name="connsiteX9" fmla="*/ 260350 w 4286250"/>
                <a:gd name="connsiteY9" fmla="*/ 485775 h 1806575"/>
                <a:gd name="connsiteX10" fmla="*/ 288925 w 4286250"/>
                <a:gd name="connsiteY10" fmla="*/ 485775 h 1806575"/>
                <a:gd name="connsiteX11" fmla="*/ 288925 w 4286250"/>
                <a:gd name="connsiteY11" fmla="*/ 596900 h 1806575"/>
                <a:gd name="connsiteX12" fmla="*/ 346075 w 4286250"/>
                <a:gd name="connsiteY12" fmla="*/ 596900 h 1806575"/>
                <a:gd name="connsiteX13" fmla="*/ 346075 w 4286250"/>
                <a:gd name="connsiteY13" fmla="*/ 685800 h 1806575"/>
                <a:gd name="connsiteX14" fmla="*/ 406400 w 4286250"/>
                <a:gd name="connsiteY14" fmla="*/ 685800 h 1806575"/>
                <a:gd name="connsiteX15" fmla="*/ 406400 w 4286250"/>
                <a:gd name="connsiteY15" fmla="*/ 793750 h 1806575"/>
                <a:gd name="connsiteX16" fmla="*/ 444500 w 4286250"/>
                <a:gd name="connsiteY16" fmla="*/ 793750 h 1806575"/>
                <a:gd name="connsiteX17" fmla="*/ 444500 w 4286250"/>
                <a:gd name="connsiteY17" fmla="*/ 904875 h 1806575"/>
                <a:gd name="connsiteX18" fmla="*/ 508000 w 4286250"/>
                <a:gd name="connsiteY18" fmla="*/ 904875 h 1806575"/>
                <a:gd name="connsiteX19" fmla="*/ 508000 w 4286250"/>
                <a:gd name="connsiteY19" fmla="*/ 1025525 h 1806575"/>
                <a:gd name="connsiteX20" fmla="*/ 508000 w 4286250"/>
                <a:gd name="connsiteY20" fmla="*/ 1025525 h 1806575"/>
                <a:gd name="connsiteX21" fmla="*/ 530225 w 4286250"/>
                <a:gd name="connsiteY21" fmla="*/ 1025525 h 1806575"/>
                <a:gd name="connsiteX22" fmla="*/ 530225 w 4286250"/>
                <a:gd name="connsiteY22" fmla="*/ 1273175 h 1806575"/>
                <a:gd name="connsiteX23" fmla="*/ 660400 w 4286250"/>
                <a:gd name="connsiteY23" fmla="*/ 1273175 h 1806575"/>
                <a:gd name="connsiteX24" fmla="*/ 660400 w 4286250"/>
                <a:gd name="connsiteY24" fmla="*/ 1393825 h 1806575"/>
                <a:gd name="connsiteX25" fmla="*/ 730250 w 4286250"/>
                <a:gd name="connsiteY25" fmla="*/ 1393825 h 1806575"/>
                <a:gd name="connsiteX26" fmla="*/ 730250 w 4286250"/>
                <a:gd name="connsiteY26" fmla="*/ 1530350 h 1806575"/>
                <a:gd name="connsiteX27" fmla="*/ 768350 w 4286250"/>
                <a:gd name="connsiteY27" fmla="*/ 1530350 h 1806575"/>
                <a:gd name="connsiteX28" fmla="*/ 768350 w 4286250"/>
                <a:gd name="connsiteY28" fmla="*/ 1644650 h 1806575"/>
                <a:gd name="connsiteX29" fmla="*/ 796925 w 4286250"/>
                <a:gd name="connsiteY29" fmla="*/ 1644650 h 1806575"/>
                <a:gd name="connsiteX30" fmla="*/ 796925 w 4286250"/>
                <a:gd name="connsiteY30" fmla="*/ 1806575 h 1806575"/>
                <a:gd name="connsiteX31" fmla="*/ 4264025 w 4286250"/>
                <a:gd name="connsiteY31" fmla="*/ 1806575 h 1806575"/>
                <a:gd name="connsiteX32" fmla="*/ 4286250 w 4286250"/>
                <a:gd name="connsiteY32" fmla="*/ 1784350 h 1806575"/>
                <a:gd name="connsiteX0" fmla="*/ 0 w 4264025"/>
                <a:gd name="connsiteY0" fmla="*/ 0 h 1806575"/>
                <a:gd name="connsiteX1" fmla="*/ 76200 w 4264025"/>
                <a:gd name="connsiteY1" fmla="*/ 0 h 1806575"/>
                <a:gd name="connsiteX2" fmla="*/ 76200 w 4264025"/>
                <a:gd name="connsiteY2" fmla="*/ 200025 h 1806575"/>
                <a:gd name="connsiteX3" fmla="*/ 168275 w 4264025"/>
                <a:gd name="connsiteY3" fmla="*/ 200025 h 1806575"/>
                <a:gd name="connsiteX4" fmla="*/ 168275 w 4264025"/>
                <a:gd name="connsiteY4" fmla="*/ 295275 h 1806575"/>
                <a:gd name="connsiteX5" fmla="*/ 180975 w 4264025"/>
                <a:gd name="connsiteY5" fmla="*/ 295275 h 1806575"/>
                <a:gd name="connsiteX6" fmla="*/ 180975 w 4264025"/>
                <a:gd name="connsiteY6" fmla="*/ 400050 h 1806575"/>
                <a:gd name="connsiteX7" fmla="*/ 260350 w 4264025"/>
                <a:gd name="connsiteY7" fmla="*/ 400050 h 1806575"/>
                <a:gd name="connsiteX8" fmla="*/ 260350 w 4264025"/>
                <a:gd name="connsiteY8" fmla="*/ 485775 h 1806575"/>
                <a:gd name="connsiteX9" fmla="*/ 260350 w 4264025"/>
                <a:gd name="connsiteY9" fmla="*/ 485775 h 1806575"/>
                <a:gd name="connsiteX10" fmla="*/ 288925 w 4264025"/>
                <a:gd name="connsiteY10" fmla="*/ 485775 h 1806575"/>
                <a:gd name="connsiteX11" fmla="*/ 288925 w 4264025"/>
                <a:gd name="connsiteY11" fmla="*/ 596900 h 1806575"/>
                <a:gd name="connsiteX12" fmla="*/ 346075 w 4264025"/>
                <a:gd name="connsiteY12" fmla="*/ 596900 h 1806575"/>
                <a:gd name="connsiteX13" fmla="*/ 346075 w 4264025"/>
                <a:gd name="connsiteY13" fmla="*/ 685800 h 1806575"/>
                <a:gd name="connsiteX14" fmla="*/ 406400 w 4264025"/>
                <a:gd name="connsiteY14" fmla="*/ 685800 h 1806575"/>
                <a:gd name="connsiteX15" fmla="*/ 406400 w 4264025"/>
                <a:gd name="connsiteY15" fmla="*/ 793750 h 1806575"/>
                <a:gd name="connsiteX16" fmla="*/ 444500 w 4264025"/>
                <a:gd name="connsiteY16" fmla="*/ 793750 h 1806575"/>
                <a:gd name="connsiteX17" fmla="*/ 444500 w 4264025"/>
                <a:gd name="connsiteY17" fmla="*/ 904875 h 1806575"/>
                <a:gd name="connsiteX18" fmla="*/ 508000 w 4264025"/>
                <a:gd name="connsiteY18" fmla="*/ 904875 h 1806575"/>
                <a:gd name="connsiteX19" fmla="*/ 508000 w 4264025"/>
                <a:gd name="connsiteY19" fmla="*/ 1025525 h 1806575"/>
                <a:gd name="connsiteX20" fmla="*/ 508000 w 4264025"/>
                <a:gd name="connsiteY20" fmla="*/ 1025525 h 1806575"/>
                <a:gd name="connsiteX21" fmla="*/ 530225 w 4264025"/>
                <a:gd name="connsiteY21" fmla="*/ 1025525 h 1806575"/>
                <a:gd name="connsiteX22" fmla="*/ 530225 w 4264025"/>
                <a:gd name="connsiteY22" fmla="*/ 1273175 h 1806575"/>
                <a:gd name="connsiteX23" fmla="*/ 660400 w 4264025"/>
                <a:gd name="connsiteY23" fmla="*/ 1273175 h 1806575"/>
                <a:gd name="connsiteX24" fmla="*/ 660400 w 4264025"/>
                <a:gd name="connsiteY24" fmla="*/ 1393825 h 1806575"/>
                <a:gd name="connsiteX25" fmla="*/ 730250 w 4264025"/>
                <a:gd name="connsiteY25" fmla="*/ 1393825 h 1806575"/>
                <a:gd name="connsiteX26" fmla="*/ 730250 w 4264025"/>
                <a:gd name="connsiteY26" fmla="*/ 1530350 h 1806575"/>
                <a:gd name="connsiteX27" fmla="*/ 768350 w 4264025"/>
                <a:gd name="connsiteY27" fmla="*/ 1530350 h 1806575"/>
                <a:gd name="connsiteX28" fmla="*/ 768350 w 4264025"/>
                <a:gd name="connsiteY28" fmla="*/ 1644650 h 1806575"/>
                <a:gd name="connsiteX29" fmla="*/ 796925 w 4264025"/>
                <a:gd name="connsiteY29" fmla="*/ 1644650 h 1806575"/>
                <a:gd name="connsiteX30" fmla="*/ 796925 w 4264025"/>
                <a:gd name="connsiteY30" fmla="*/ 1806575 h 1806575"/>
                <a:gd name="connsiteX31" fmla="*/ 4264025 w 4264025"/>
                <a:gd name="connsiteY31" fmla="*/ 1806575 h 180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64025" h="1806575">
                  <a:moveTo>
                    <a:pt x="0" y="0"/>
                  </a:moveTo>
                  <a:lnTo>
                    <a:pt x="76200" y="0"/>
                  </a:lnTo>
                  <a:lnTo>
                    <a:pt x="76200" y="200025"/>
                  </a:lnTo>
                  <a:lnTo>
                    <a:pt x="168275" y="200025"/>
                  </a:lnTo>
                  <a:lnTo>
                    <a:pt x="168275" y="295275"/>
                  </a:lnTo>
                  <a:lnTo>
                    <a:pt x="180975" y="295275"/>
                  </a:lnTo>
                  <a:lnTo>
                    <a:pt x="180975" y="400050"/>
                  </a:lnTo>
                  <a:lnTo>
                    <a:pt x="260350" y="400050"/>
                  </a:lnTo>
                  <a:lnTo>
                    <a:pt x="260350" y="485775"/>
                  </a:lnTo>
                  <a:lnTo>
                    <a:pt x="260350" y="485775"/>
                  </a:lnTo>
                  <a:lnTo>
                    <a:pt x="288925" y="485775"/>
                  </a:lnTo>
                  <a:lnTo>
                    <a:pt x="288925" y="596900"/>
                  </a:lnTo>
                  <a:lnTo>
                    <a:pt x="346075" y="596900"/>
                  </a:lnTo>
                  <a:lnTo>
                    <a:pt x="346075" y="685800"/>
                  </a:lnTo>
                  <a:lnTo>
                    <a:pt x="406400" y="685800"/>
                  </a:lnTo>
                  <a:lnTo>
                    <a:pt x="406400" y="793750"/>
                  </a:lnTo>
                  <a:lnTo>
                    <a:pt x="444500" y="793750"/>
                  </a:lnTo>
                  <a:lnTo>
                    <a:pt x="444500" y="904875"/>
                  </a:lnTo>
                  <a:lnTo>
                    <a:pt x="508000" y="904875"/>
                  </a:lnTo>
                  <a:lnTo>
                    <a:pt x="508000" y="1025525"/>
                  </a:lnTo>
                  <a:lnTo>
                    <a:pt x="508000" y="1025525"/>
                  </a:lnTo>
                  <a:lnTo>
                    <a:pt x="530225" y="1025525"/>
                  </a:lnTo>
                  <a:lnTo>
                    <a:pt x="530225" y="1273175"/>
                  </a:lnTo>
                  <a:lnTo>
                    <a:pt x="660400" y="1273175"/>
                  </a:lnTo>
                  <a:lnTo>
                    <a:pt x="660400" y="1393825"/>
                  </a:lnTo>
                  <a:lnTo>
                    <a:pt x="730250" y="1393825"/>
                  </a:lnTo>
                  <a:lnTo>
                    <a:pt x="730250" y="1530350"/>
                  </a:lnTo>
                  <a:lnTo>
                    <a:pt x="768350" y="1530350"/>
                  </a:lnTo>
                  <a:lnTo>
                    <a:pt x="768350" y="1644650"/>
                  </a:lnTo>
                  <a:lnTo>
                    <a:pt x="796925" y="1644650"/>
                  </a:lnTo>
                  <a:lnTo>
                    <a:pt x="796925" y="1806575"/>
                  </a:lnTo>
                  <a:lnTo>
                    <a:pt x="4264025" y="1806575"/>
                  </a:lnTo>
                </a:path>
              </a:pathLst>
            </a:custGeom>
            <a:noFill/>
            <a:ln w="28575">
              <a:solidFill>
                <a:schemeClr val="accent3"/>
              </a:solidFill>
              <a:miter lim="800000"/>
              <a:headEnd/>
              <a:tailEnd/>
            </a:ln>
          </p:spPr>
          <p:txBody>
            <a:bodyPr rtlCol="0" anchor="ctr"/>
            <a:lstStyle/>
            <a:p>
              <a:pPr algn="ctr"/>
              <a:endParaRPr lang="en-US" dirty="0"/>
            </a:p>
          </p:txBody>
        </p:sp>
        <p:sp>
          <p:nvSpPr>
            <p:cNvPr id="152" name="Freeform: Shape 151">
              <a:extLst>
                <a:ext uri="{FF2B5EF4-FFF2-40B4-BE49-F238E27FC236}">
                  <a16:creationId xmlns:a16="http://schemas.microsoft.com/office/drawing/2014/main" id="{691B86FB-B87B-4789-89D5-68B5B5A34EDE}"/>
                </a:ext>
              </a:extLst>
            </p:cNvPr>
            <p:cNvSpPr/>
            <p:nvPr/>
          </p:nvSpPr>
          <p:spPr bwMode="auto">
            <a:xfrm>
              <a:off x="1530350" y="2955925"/>
              <a:ext cx="3965575" cy="1641475"/>
            </a:xfrm>
            <a:custGeom>
              <a:avLst/>
              <a:gdLst>
                <a:gd name="connsiteX0" fmla="*/ 3965575 w 3965575"/>
                <a:gd name="connsiteY0" fmla="*/ 1641475 h 1641475"/>
                <a:gd name="connsiteX1" fmla="*/ 2476500 w 3965575"/>
                <a:gd name="connsiteY1" fmla="*/ 1641475 h 1641475"/>
                <a:gd name="connsiteX2" fmla="*/ 2476500 w 3965575"/>
                <a:gd name="connsiteY2" fmla="*/ 1524000 h 1641475"/>
                <a:gd name="connsiteX3" fmla="*/ 2022475 w 3965575"/>
                <a:gd name="connsiteY3" fmla="*/ 1524000 h 1641475"/>
                <a:gd name="connsiteX4" fmla="*/ 2022475 w 3965575"/>
                <a:gd name="connsiteY4" fmla="*/ 1438275 h 1641475"/>
                <a:gd name="connsiteX5" fmla="*/ 1955800 w 3965575"/>
                <a:gd name="connsiteY5" fmla="*/ 1438275 h 1641475"/>
                <a:gd name="connsiteX6" fmla="*/ 1955800 w 3965575"/>
                <a:gd name="connsiteY6" fmla="*/ 1333500 h 1641475"/>
                <a:gd name="connsiteX7" fmla="*/ 1854200 w 3965575"/>
                <a:gd name="connsiteY7" fmla="*/ 1333500 h 1641475"/>
                <a:gd name="connsiteX8" fmla="*/ 1822450 w 3965575"/>
                <a:gd name="connsiteY8" fmla="*/ 1333500 h 1641475"/>
                <a:gd name="connsiteX9" fmla="*/ 1822450 w 3965575"/>
                <a:gd name="connsiteY9" fmla="*/ 1263650 h 1641475"/>
                <a:gd name="connsiteX10" fmla="*/ 1657350 w 3965575"/>
                <a:gd name="connsiteY10" fmla="*/ 1263650 h 1641475"/>
                <a:gd name="connsiteX11" fmla="*/ 1657350 w 3965575"/>
                <a:gd name="connsiteY11" fmla="*/ 1203325 h 1641475"/>
                <a:gd name="connsiteX12" fmla="*/ 1552575 w 3965575"/>
                <a:gd name="connsiteY12" fmla="*/ 1203325 h 1641475"/>
                <a:gd name="connsiteX13" fmla="*/ 1552575 w 3965575"/>
                <a:gd name="connsiteY13" fmla="*/ 1123950 h 1641475"/>
                <a:gd name="connsiteX14" fmla="*/ 1101725 w 3965575"/>
                <a:gd name="connsiteY14" fmla="*/ 1123950 h 1641475"/>
                <a:gd name="connsiteX15" fmla="*/ 1101725 w 3965575"/>
                <a:gd name="connsiteY15" fmla="*/ 1085850 h 1641475"/>
                <a:gd name="connsiteX16" fmla="*/ 1022350 w 3965575"/>
                <a:gd name="connsiteY16" fmla="*/ 1085850 h 1641475"/>
                <a:gd name="connsiteX17" fmla="*/ 1022350 w 3965575"/>
                <a:gd name="connsiteY17" fmla="*/ 1012825 h 1641475"/>
                <a:gd name="connsiteX18" fmla="*/ 1003300 w 3965575"/>
                <a:gd name="connsiteY18" fmla="*/ 1012825 h 1641475"/>
                <a:gd name="connsiteX19" fmla="*/ 1003300 w 3965575"/>
                <a:gd name="connsiteY19" fmla="*/ 984250 h 1641475"/>
                <a:gd name="connsiteX20" fmla="*/ 758825 w 3965575"/>
                <a:gd name="connsiteY20" fmla="*/ 984250 h 1641475"/>
                <a:gd name="connsiteX21" fmla="*/ 758825 w 3965575"/>
                <a:gd name="connsiteY21" fmla="*/ 923925 h 1641475"/>
                <a:gd name="connsiteX22" fmla="*/ 730250 w 3965575"/>
                <a:gd name="connsiteY22" fmla="*/ 923925 h 1641475"/>
                <a:gd name="connsiteX23" fmla="*/ 730250 w 3965575"/>
                <a:gd name="connsiteY23" fmla="*/ 869950 h 1641475"/>
                <a:gd name="connsiteX24" fmla="*/ 688975 w 3965575"/>
                <a:gd name="connsiteY24" fmla="*/ 869950 h 1641475"/>
                <a:gd name="connsiteX25" fmla="*/ 688975 w 3965575"/>
                <a:gd name="connsiteY25" fmla="*/ 863600 h 1641475"/>
                <a:gd name="connsiteX26" fmla="*/ 520700 w 3965575"/>
                <a:gd name="connsiteY26" fmla="*/ 863600 h 1641475"/>
                <a:gd name="connsiteX27" fmla="*/ 520700 w 3965575"/>
                <a:gd name="connsiteY27" fmla="*/ 815975 h 1641475"/>
                <a:gd name="connsiteX28" fmla="*/ 495300 w 3965575"/>
                <a:gd name="connsiteY28" fmla="*/ 815975 h 1641475"/>
                <a:gd name="connsiteX29" fmla="*/ 495300 w 3965575"/>
                <a:gd name="connsiteY29" fmla="*/ 746125 h 1641475"/>
                <a:gd name="connsiteX30" fmla="*/ 473075 w 3965575"/>
                <a:gd name="connsiteY30" fmla="*/ 746125 h 1641475"/>
                <a:gd name="connsiteX31" fmla="*/ 473075 w 3965575"/>
                <a:gd name="connsiteY31" fmla="*/ 679450 h 1641475"/>
                <a:gd name="connsiteX32" fmla="*/ 425450 w 3965575"/>
                <a:gd name="connsiteY32" fmla="*/ 679450 h 1641475"/>
                <a:gd name="connsiteX33" fmla="*/ 425450 w 3965575"/>
                <a:gd name="connsiteY33" fmla="*/ 641350 h 1641475"/>
                <a:gd name="connsiteX34" fmla="*/ 387350 w 3965575"/>
                <a:gd name="connsiteY34" fmla="*/ 641350 h 1641475"/>
                <a:gd name="connsiteX35" fmla="*/ 387350 w 3965575"/>
                <a:gd name="connsiteY35" fmla="*/ 577850 h 1641475"/>
                <a:gd name="connsiteX36" fmla="*/ 358775 w 3965575"/>
                <a:gd name="connsiteY36" fmla="*/ 577850 h 1641475"/>
                <a:gd name="connsiteX37" fmla="*/ 358775 w 3965575"/>
                <a:gd name="connsiteY37" fmla="*/ 469900 h 1641475"/>
                <a:gd name="connsiteX38" fmla="*/ 301625 w 3965575"/>
                <a:gd name="connsiteY38" fmla="*/ 469900 h 1641475"/>
                <a:gd name="connsiteX39" fmla="*/ 301625 w 3965575"/>
                <a:gd name="connsiteY39" fmla="*/ 406400 h 1641475"/>
                <a:gd name="connsiteX40" fmla="*/ 269875 w 3965575"/>
                <a:gd name="connsiteY40" fmla="*/ 406400 h 1641475"/>
                <a:gd name="connsiteX41" fmla="*/ 269875 w 3965575"/>
                <a:gd name="connsiteY41" fmla="*/ 358775 h 1641475"/>
                <a:gd name="connsiteX42" fmla="*/ 257175 w 3965575"/>
                <a:gd name="connsiteY42" fmla="*/ 358775 h 1641475"/>
                <a:gd name="connsiteX43" fmla="*/ 257175 w 3965575"/>
                <a:gd name="connsiteY43" fmla="*/ 301625 h 1641475"/>
                <a:gd name="connsiteX44" fmla="*/ 209550 w 3965575"/>
                <a:gd name="connsiteY44" fmla="*/ 301625 h 1641475"/>
                <a:gd name="connsiteX45" fmla="*/ 209550 w 3965575"/>
                <a:gd name="connsiteY45" fmla="*/ 269875 h 1641475"/>
                <a:gd name="connsiteX46" fmla="*/ 209550 w 3965575"/>
                <a:gd name="connsiteY46" fmla="*/ 238125 h 1641475"/>
                <a:gd name="connsiteX47" fmla="*/ 209550 w 3965575"/>
                <a:gd name="connsiteY47" fmla="*/ 238125 h 1641475"/>
                <a:gd name="connsiteX48" fmla="*/ 187325 w 3965575"/>
                <a:gd name="connsiteY48" fmla="*/ 215900 h 1641475"/>
                <a:gd name="connsiteX49" fmla="*/ 187325 w 3965575"/>
                <a:gd name="connsiteY49" fmla="*/ 165100 h 1641475"/>
                <a:gd name="connsiteX50" fmla="*/ 165100 w 3965575"/>
                <a:gd name="connsiteY50" fmla="*/ 165100 h 1641475"/>
                <a:gd name="connsiteX51" fmla="*/ 165100 w 3965575"/>
                <a:gd name="connsiteY51" fmla="*/ 133350 h 1641475"/>
                <a:gd name="connsiteX52" fmla="*/ 130175 w 3965575"/>
                <a:gd name="connsiteY52" fmla="*/ 133350 h 1641475"/>
                <a:gd name="connsiteX53" fmla="*/ 130175 w 3965575"/>
                <a:gd name="connsiteY53" fmla="*/ 101600 h 1641475"/>
                <a:gd name="connsiteX54" fmla="*/ 73025 w 3965575"/>
                <a:gd name="connsiteY54" fmla="*/ 101600 h 1641475"/>
                <a:gd name="connsiteX55" fmla="*/ 73025 w 3965575"/>
                <a:gd name="connsiteY55" fmla="*/ 34925 h 1641475"/>
                <a:gd name="connsiteX56" fmla="*/ 25400 w 3965575"/>
                <a:gd name="connsiteY56" fmla="*/ 34925 h 1641475"/>
                <a:gd name="connsiteX57" fmla="*/ 25400 w 3965575"/>
                <a:gd name="connsiteY57" fmla="*/ 0 h 1641475"/>
                <a:gd name="connsiteX58" fmla="*/ 0 w 3965575"/>
                <a:gd name="connsiteY58" fmla="*/ 0 h 164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575" h="1641475">
                  <a:moveTo>
                    <a:pt x="3965575" y="1641475"/>
                  </a:moveTo>
                  <a:lnTo>
                    <a:pt x="2476500" y="1641475"/>
                  </a:lnTo>
                  <a:lnTo>
                    <a:pt x="2476500" y="1524000"/>
                  </a:lnTo>
                  <a:lnTo>
                    <a:pt x="2022475" y="1524000"/>
                  </a:lnTo>
                  <a:lnTo>
                    <a:pt x="2022475" y="1438275"/>
                  </a:lnTo>
                  <a:lnTo>
                    <a:pt x="1955800" y="1438275"/>
                  </a:lnTo>
                  <a:lnTo>
                    <a:pt x="1955800" y="1333500"/>
                  </a:lnTo>
                  <a:lnTo>
                    <a:pt x="1854200" y="1333500"/>
                  </a:lnTo>
                  <a:lnTo>
                    <a:pt x="1822450" y="1333500"/>
                  </a:lnTo>
                  <a:lnTo>
                    <a:pt x="1822450" y="1263650"/>
                  </a:lnTo>
                  <a:lnTo>
                    <a:pt x="1657350" y="1263650"/>
                  </a:lnTo>
                  <a:lnTo>
                    <a:pt x="1657350" y="1203325"/>
                  </a:lnTo>
                  <a:lnTo>
                    <a:pt x="1552575" y="1203325"/>
                  </a:lnTo>
                  <a:lnTo>
                    <a:pt x="1552575" y="1123950"/>
                  </a:lnTo>
                  <a:lnTo>
                    <a:pt x="1101725" y="1123950"/>
                  </a:lnTo>
                  <a:lnTo>
                    <a:pt x="1101725" y="1085850"/>
                  </a:lnTo>
                  <a:lnTo>
                    <a:pt x="1022350" y="1085850"/>
                  </a:lnTo>
                  <a:lnTo>
                    <a:pt x="1022350" y="1012825"/>
                  </a:lnTo>
                  <a:lnTo>
                    <a:pt x="1003300" y="1012825"/>
                  </a:lnTo>
                  <a:lnTo>
                    <a:pt x="1003300" y="984250"/>
                  </a:lnTo>
                  <a:lnTo>
                    <a:pt x="758825" y="984250"/>
                  </a:lnTo>
                  <a:lnTo>
                    <a:pt x="758825" y="923925"/>
                  </a:lnTo>
                  <a:lnTo>
                    <a:pt x="730250" y="923925"/>
                  </a:lnTo>
                  <a:lnTo>
                    <a:pt x="730250" y="869950"/>
                  </a:lnTo>
                  <a:lnTo>
                    <a:pt x="688975" y="869950"/>
                  </a:lnTo>
                  <a:lnTo>
                    <a:pt x="688975" y="863600"/>
                  </a:lnTo>
                  <a:lnTo>
                    <a:pt x="520700" y="863600"/>
                  </a:lnTo>
                  <a:lnTo>
                    <a:pt x="520700" y="815975"/>
                  </a:lnTo>
                  <a:lnTo>
                    <a:pt x="495300" y="815975"/>
                  </a:lnTo>
                  <a:lnTo>
                    <a:pt x="495300" y="746125"/>
                  </a:lnTo>
                  <a:lnTo>
                    <a:pt x="473075" y="746125"/>
                  </a:lnTo>
                  <a:lnTo>
                    <a:pt x="473075" y="679450"/>
                  </a:lnTo>
                  <a:lnTo>
                    <a:pt x="425450" y="679450"/>
                  </a:lnTo>
                  <a:lnTo>
                    <a:pt x="425450" y="641350"/>
                  </a:lnTo>
                  <a:lnTo>
                    <a:pt x="387350" y="641350"/>
                  </a:lnTo>
                  <a:lnTo>
                    <a:pt x="387350" y="577850"/>
                  </a:lnTo>
                  <a:lnTo>
                    <a:pt x="358775" y="577850"/>
                  </a:lnTo>
                  <a:lnTo>
                    <a:pt x="358775" y="469900"/>
                  </a:lnTo>
                  <a:lnTo>
                    <a:pt x="301625" y="469900"/>
                  </a:lnTo>
                  <a:lnTo>
                    <a:pt x="301625" y="406400"/>
                  </a:lnTo>
                  <a:lnTo>
                    <a:pt x="269875" y="406400"/>
                  </a:lnTo>
                  <a:lnTo>
                    <a:pt x="269875" y="358775"/>
                  </a:lnTo>
                  <a:lnTo>
                    <a:pt x="257175" y="358775"/>
                  </a:lnTo>
                  <a:lnTo>
                    <a:pt x="257175" y="301625"/>
                  </a:lnTo>
                  <a:lnTo>
                    <a:pt x="209550" y="301625"/>
                  </a:lnTo>
                  <a:lnTo>
                    <a:pt x="209550" y="269875"/>
                  </a:lnTo>
                  <a:lnTo>
                    <a:pt x="209550" y="238125"/>
                  </a:lnTo>
                  <a:lnTo>
                    <a:pt x="209550" y="238125"/>
                  </a:lnTo>
                  <a:lnTo>
                    <a:pt x="187325" y="215900"/>
                  </a:lnTo>
                  <a:lnTo>
                    <a:pt x="187325" y="165100"/>
                  </a:lnTo>
                  <a:lnTo>
                    <a:pt x="165100" y="165100"/>
                  </a:lnTo>
                  <a:lnTo>
                    <a:pt x="165100" y="133350"/>
                  </a:lnTo>
                  <a:lnTo>
                    <a:pt x="130175" y="133350"/>
                  </a:lnTo>
                  <a:lnTo>
                    <a:pt x="130175" y="101600"/>
                  </a:lnTo>
                  <a:lnTo>
                    <a:pt x="73025" y="101600"/>
                  </a:lnTo>
                  <a:lnTo>
                    <a:pt x="73025" y="34925"/>
                  </a:lnTo>
                  <a:lnTo>
                    <a:pt x="25400" y="34925"/>
                  </a:lnTo>
                  <a:lnTo>
                    <a:pt x="25400"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153" name="TextBox 152">
            <a:extLst>
              <a:ext uri="{FF2B5EF4-FFF2-40B4-BE49-F238E27FC236}">
                <a16:creationId xmlns:a16="http://schemas.microsoft.com/office/drawing/2014/main" id="{7CCD70D6-3BCD-4A7A-8A12-9EFF9C532419}"/>
              </a:ext>
            </a:extLst>
          </p:cNvPr>
          <p:cNvSpPr txBox="1"/>
          <p:nvPr/>
        </p:nvSpPr>
        <p:spPr bwMode="auto">
          <a:xfrm>
            <a:off x="2242875" y="4474333"/>
            <a:ext cx="1814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Underrepresented</a:t>
            </a:r>
            <a:endParaRPr lang="en-US" sz="1400" dirty="0"/>
          </a:p>
        </p:txBody>
      </p:sp>
      <p:sp>
        <p:nvSpPr>
          <p:cNvPr id="154" name="TextBox 153">
            <a:extLst>
              <a:ext uri="{FF2B5EF4-FFF2-40B4-BE49-F238E27FC236}">
                <a16:creationId xmlns:a16="http://schemas.microsoft.com/office/drawing/2014/main" id="{5A7000AF-69D0-4938-A241-AD83383DE346}"/>
              </a:ext>
            </a:extLst>
          </p:cNvPr>
          <p:cNvSpPr txBox="1"/>
          <p:nvPr/>
        </p:nvSpPr>
        <p:spPr bwMode="auto">
          <a:xfrm>
            <a:off x="3099521" y="3924203"/>
            <a:ext cx="922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White</a:t>
            </a:r>
            <a:endParaRPr lang="en-US" sz="1400" dirty="0"/>
          </a:p>
        </p:txBody>
      </p:sp>
      <p:sp>
        <p:nvSpPr>
          <p:cNvPr id="155" name="Freeform: Shape 154">
            <a:extLst>
              <a:ext uri="{FF2B5EF4-FFF2-40B4-BE49-F238E27FC236}">
                <a16:creationId xmlns:a16="http://schemas.microsoft.com/office/drawing/2014/main" id="{264E5CE8-7722-4625-9C2C-014BB095CC39}"/>
              </a:ext>
            </a:extLst>
          </p:cNvPr>
          <p:cNvSpPr/>
          <p:nvPr/>
        </p:nvSpPr>
        <p:spPr bwMode="auto">
          <a:xfrm>
            <a:off x="7016538" y="2965450"/>
            <a:ext cx="3778462" cy="2277110"/>
          </a:xfrm>
          <a:custGeom>
            <a:avLst/>
            <a:gdLst>
              <a:gd name="connsiteX0" fmla="*/ 0 w 4389120"/>
              <a:gd name="connsiteY0" fmla="*/ 0 h 2311400"/>
              <a:gd name="connsiteX1" fmla="*/ 0 w 4389120"/>
              <a:gd name="connsiteY1" fmla="*/ 2311400 h 2311400"/>
              <a:gd name="connsiteX2" fmla="*/ 4389120 w 4389120"/>
              <a:gd name="connsiteY2" fmla="*/ 2311400 h 2311400"/>
            </a:gdLst>
            <a:ahLst/>
            <a:cxnLst>
              <a:cxn ang="0">
                <a:pos x="connsiteX0" y="connsiteY0"/>
              </a:cxn>
              <a:cxn ang="0">
                <a:pos x="connsiteX1" y="connsiteY1"/>
              </a:cxn>
              <a:cxn ang="0">
                <a:pos x="connsiteX2" y="connsiteY2"/>
              </a:cxn>
            </a:cxnLst>
            <a:rect l="l" t="t" r="r" b="b"/>
            <a:pathLst>
              <a:path w="4389120" h="2311400">
                <a:moveTo>
                  <a:pt x="0" y="0"/>
                </a:moveTo>
                <a:lnTo>
                  <a:pt x="0" y="2311400"/>
                </a:lnTo>
                <a:lnTo>
                  <a:pt x="4389120" y="2311400"/>
                </a:lnTo>
              </a:path>
            </a:pathLst>
          </a:custGeom>
          <a:noFill/>
          <a:ln w="28575">
            <a:solidFill>
              <a:schemeClr val="bg1"/>
            </a:solidFill>
            <a:miter lim="800000"/>
            <a:headEnd/>
            <a:tailEnd/>
          </a:ln>
        </p:spPr>
        <p:txBody>
          <a:bodyPr rtlCol="0" anchor="ctr"/>
          <a:lstStyle/>
          <a:p>
            <a:pPr algn="ctr"/>
            <a:endParaRPr lang="en-US" dirty="0"/>
          </a:p>
        </p:txBody>
      </p:sp>
      <p:grpSp>
        <p:nvGrpSpPr>
          <p:cNvPr id="156" name="Group 155">
            <a:extLst>
              <a:ext uri="{FF2B5EF4-FFF2-40B4-BE49-F238E27FC236}">
                <a16:creationId xmlns:a16="http://schemas.microsoft.com/office/drawing/2014/main" id="{3D0E9DE5-EEE8-4B2E-82B5-E01FA94613F7}"/>
              </a:ext>
            </a:extLst>
          </p:cNvPr>
          <p:cNvGrpSpPr/>
          <p:nvPr/>
        </p:nvGrpSpPr>
        <p:grpSpPr>
          <a:xfrm>
            <a:off x="7004050" y="2967901"/>
            <a:ext cx="3717925" cy="2270849"/>
            <a:chOff x="7073900" y="2936151"/>
            <a:chExt cx="3717925" cy="2270849"/>
          </a:xfrm>
        </p:grpSpPr>
        <p:sp>
          <p:nvSpPr>
            <p:cNvPr id="157" name="Oval 156">
              <a:extLst>
                <a:ext uri="{FF2B5EF4-FFF2-40B4-BE49-F238E27FC236}">
                  <a16:creationId xmlns:a16="http://schemas.microsoft.com/office/drawing/2014/main" id="{501476E8-1E0B-4B14-9A78-AD383909B0AA}"/>
                </a:ext>
              </a:extLst>
            </p:cNvPr>
            <p:cNvSpPr/>
            <p:nvPr/>
          </p:nvSpPr>
          <p:spPr bwMode="auto">
            <a:xfrm>
              <a:off x="7176571" y="2936151"/>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590AADE-AF36-4A8B-8E15-A62DF87EB6EF}"/>
                </a:ext>
              </a:extLst>
            </p:cNvPr>
            <p:cNvSpPr/>
            <p:nvPr/>
          </p:nvSpPr>
          <p:spPr bwMode="auto">
            <a:xfrm>
              <a:off x="7212362" y="2936151"/>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51C6F209-8CAA-42C5-9600-A699968E7833}"/>
                </a:ext>
              </a:extLst>
            </p:cNvPr>
            <p:cNvSpPr/>
            <p:nvPr/>
          </p:nvSpPr>
          <p:spPr bwMode="auto">
            <a:xfrm>
              <a:off x="7260229" y="302545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45F8A0E1-2748-4D75-AC66-FD36D5BFD402}"/>
                </a:ext>
              </a:extLst>
            </p:cNvPr>
            <p:cNvSpPr/>
            <p:nvPr/>
          </p:nvSpPr>
          <p:spPr bwMode="auto">
            <a:xfrm>
              <a:off x="7296020" y="306608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577967D-94F7-432E-9213-9315B0E52921}"/>
                </a:ext>
              </a:extLst>
            </p:cNvPr>
            <p:cNvSpPr/>
            <p:nvPr/>
          </p:nvSpPr>
          <p:spPr bwMode="auto">
            <a:xfrm>
              <a:off x="7339605" y="310933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99D67EE1-2620-488A-96D9-8AD60F52AB6B}"/>
                </a:ext>
              </a:extLst>
            </p:cNvPr>
            <p:cNvSpPr/>
            <p:nvPr/>
          </p:nvSpPr>
          <p:spPr bwMode="auto">
            <a:xfrm>
              <a:off x="7447053" y="319884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2A27C34D-B7F4-4E53-88E6-A925E2091154}"/>
                </a:ext>
              </a:extLst>
            </p:cNvPr>
            <p:cNvSpPr/>
            <p:nvPr/>
          </p:nvSpPr>
          <p:spPr bwMode="auto">
            <a:xfrm>
              <a:off x="7577881" y="332380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47E54B8D-7B20-4116-8CEB-3A8E731E4434}"/>
                </a:ext>
              </a:extLst>
            </p:cNvPr>
            <p:cNvSpPr/>
            <p:nvPr/>
          </p:nvSpPr>
          <p:spPr bwMode="auto">
            <a:xfrm>
              <a:off x="7657683" y="3409101"/>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409BC58B-4C05-4558-B99C-AC812332358A}"/>
                </a:ext>
              </a:extLst>
            </p:cNvPr>
            <p:cNvSpPr/>
            <p:nvPr/>
          </p:nvSpPr>
          <p:spPr bwMode="auto">
            <a:xfrm>
              <a:off x="7858540" y="360550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32AA1780-8454-4A9E-9D36-C130AC852BDA}"/>
                </a:ext>
              </a:extLst>
            </p:cNvPr>
            <p:cNvSpPr/>
            <p:nvPr/>
          </p:nvSpPr>
          <p:spPr bwMode="auto">
            <a:xfrm>
              <a:off x="7868761" y="3666490"/>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8D9C7BE6-3DCF-47B4-B0F0-3BD4199ABB35}"/>
                </a:ext>
              </a:extLst>
            </p:cNvPr>
            <p:cNvSpPr/>
            <p:nvPr/>
          </p:nvSpPr>
          <p:spPr bwMode="auto">
            <a:xfrm>
              <a:off x="7938815" y="366519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3EF97E54-664C-40AC-8BB2-14875A7607C6}"/>
                </a:ext>
              </a:extLst>
            </p:cNvPr>
            <p:cNvSpPr/>
            <p:nvPr/>
          </p:nvSpPr>
          <p:spPr bwMode="auto">
            <a:xfrm>
              <a:off x="7972474" y="3694482"/>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6B59E97A-2C56-45E1-95D5-A432474E5FDA}"/>
                </a:ext>
              </a:extLst>
            </p:cNvPr>
            <p:cNvSpPr/>
            <p:nvPr/>
          </p:nvSpPr>
          <p:spPr bwMode="auto">
            <a:xfrm>
              <a:off x="8021161" y="377047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58E3D5D0-E360-4FF6-A021-5226F9F397F7}"/>
                </a:ext>
              </a:extLst>
            </p:cNvPr>
            <p:cNvSpPr/>
            <p:nvPr/>
          </p:nvSpPr>
          <p:spPr bwMode="auto">
            <a:xfrm>
              <a:off x="8039448" y="3868250"/>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AEA03975-561E-41CD-BC3B-177D47C5AD30}"/>
                </a:ext>
              </a:extLst>
            </p:cNvPr>
            <p:cNvSpPr/>
            <p:nvPr/>
          </p:nvSpPr>
          <p:spPr bwMode="auto">
            <a:xfrm>
              <a:off x="8062307" y="392481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976E654B-37FB-4FDD-951E-BBD5C732BBF8}"/>
                </a:ext>
              </a:extLst>
            </p:cNvPr>
            <p:cNvSpPr/>
            <p:nvPr/>
          </p:nvSpPr>
          <p:spPr bwMode="auto">
            <a:xfrm>
              <a:off x="8115300" y="3951620"/>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35BBD69A-90D0-4A1D-97B0-675170B1C432}"/>
                </a:ext>
              </a:extLst>
            </p:cNvPr>
            <p:cNvSpPr/>
            <p:nvPr/>
          </p:nvSpPr>
          <p:spPr bwMode="auto">
            <a:xfrm>
              <a:off x="8163489" y="3951620"/>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D69621C1-9886-4AE3-BEBB-1025BE2F65C4}"/>
                </a:ext>
              </a:extLst>
            </p:cNvPr>
            <p:cNvSpPr/>
            <p:nvPr/>
          </p:nvSpPr>
          <p:spPr bwMode="auto">
            <a:xfrm>
              <a:off x="8260465" y="412414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BCE6834A-011E-451D-8B1F-57214023AA23}"/>
                </a:ext>
              </a:extLst>
            </p:cNvPr>
            <p:cNvSpPr/>
            <p:nvPr/>
          </p:nvSpPr>
          <p:spPr bwMode="auto">
            <a:xfrm>
              <a:off x="8343234" y="412306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A80585BB-9746-455E-BDD8-DFE83E9097EF}"/>
                </a:ext>
              </a:extLst>
            </p:cNvPr>
            <p:cNvSpPr/>
            <p:nvPr/>
          </p:nvSpPr>
          <p:spPr bwMode="auto">
            <a:xfrm>
              <a:off x="8509274" y="4310275"/>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5EA94053-6BFA-4075-BE6E-1D45C323E6B4}"/>
                </a:ext>
              </a:extLst>
            </p:cNvPr>
            <p:cNvSpPr/>
            <p:nvPr/>
          </p:nvSpPr>
          <p:spPr bwMode="auto">
            <a:xfrm>
              <a:off x="8554993" y="438231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ED0A8D7A-5238-4E24-8F73-201C850AE156}"/>
                </a:ext>
              </a:extLst>
            </p:cNvPr>
            <p:cNvSpPr/>
            <p:nvPr/>
          </p:nvSpPr>
          <p:spPr bwMode="auto">
            <a:xfrm>
              <a:off x="8683481" y="438231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96D3491C-B04A-474D-9C2A-95C2B440DB15}"/>
                </a:ext>
              </a:extLst>
            </p:cNvPr>
            <p:cNvSpPr/>
            <p:nvPr/>
          </p:nvSpPr>
          <p:spPr bwMode="auto">
            <a:xfrm>
              <a:off x="8719272" y="4382314"/>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E8035A40-8B10-41B6-9DD7-CD912A4BCD59}"/>
                </a:ext>
              </a:extLst>
            </p:cNvPr>
            <p:cNvSpPr/>
            <p:nvPr/>
          </p:nvSpPr>
          <p:spPr bwMode="auto">
            <a:xfrm>
              <a:off x="8996038" y="4484453"/>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4D944E5C-B2E3-4CCB-8489-4AAB96600EC6}"/>
                </a:ext>
              </a:extLst>
            </p:cNvPr>
            <p:cNvSpPr/>
            <p:nvPr/>
          </p:nvSpPr>
          <p:spPr bwMode="auto">
            <a:xfrm>
              <a:off x="9032995" y="4481997"/>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50716DDE-7ED4-4A13-AD77-F8C2EC9D9EDE}"/>
                </a:ext>
              </a:extLst>
            </p:cNvPr>
            <p:cNvSpPr/>
            <p:nvPr/>
          </p:nvSpPr>
          <p:spPr bwMode="auto">
            <a:xfrm>
              <a:off x="9194384" y="4591625"/>
              <a:ext cx="45719" cy="45719"/>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5E6947ED-5E6B-44AC-8F65-E4871496C276}"/>
                </a:ext>
              </a:extLst>
            </p:cNvPr>
            <p:cNvSpPr/>
            <p:nvPr/>
          </p:nvSpPr>
          <p:spPr bwMode="auto">
            <a:xfrm>
              <a:off x="9280630" y="4649422"/>
              <a:ext cx="45719" cy="484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C33160CD-2C6C-48F9-A975-5D371098E545}"/>
                </a:ext>
              </a:extLst>
            </p:cNvPr>
            <p:cNvSpPr/>
            <p:nvPr/>
          </p:nvSpPr>
          <p:spPr bwMode="auto">
            <a:xfrm>
              <a:off x="9316421" y="4649422"/>
              <a:ext cx="45719" cy="484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DF52F5CF-3AED-4754-AE70-4B676A94F0C6}"/>
                </a:ext>
              </a:extLst>
            </p:cNvPr>
            <p:cNvSpPr/>
            <p:nvPr/>
          </p:nvSpPr>
          <p:spPr bwMode="auto">
            <a:xfrm>
              <a:off x="9545021" y="4822614"/>
              <a:ext cx="45719" cy="484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84E66B8F-68B4-498D-8461-D6C762122203}"/>
                </a:ext>
              </a:extLst>
            </p:cNvPr>
            <p:cNvSpPr/>
            <p:nvPr/>
          </p:nvSpPr>
          <p:spPr bwMode="auto">
            <a:xfrm>
              <a:off x="9850970" y="4822613"/>
              <a:ext cx="45719" cy="484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DB9E28A2-9DEC-4F51-8263-434DF6D25B43}"/>
                </a:ext>
              </a:extLst>
            </p:cNvPr>
            <p:cNvSpPr/>
            <p:nvPr/>
          </p:nvSpPr>
          <p:spPr bwMode="auto">
            <a:xfrm>
              <a:off x="10623255" y="4822613"/>
              <a:ext cx="45719" cy="484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B5D6291B-65E5-4B0D-BB9C-4E3DA30CD206}"/>
                </a:ext>
              </a:extLst>
            </p:cNvPr>
            <p:cNvSpPr/>
            <p:nvPr/>
          </p:nvSpPr>
          <p:spPr bwMode="auto">
            <a:xfrm>
              <a:off x="10627621" y="4786794"/>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A3674F12-AFF3-4545-9482-1C84594C60A4}"/>
                </a:ext>
              </a:extLst>
            </p:cNvPr>
            <p:cNvSpPr/>
            <p:nvPr/>
          </p:nvSpPr>
          <p:spPr bwMode="auto">
            <a:xfrm>
              <a:off x="9700358" y="4786794"/>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F884D7D7-0FB5-4C84-BB02-C6B91F010F6A}"/>
                </a:ext>
              </a:extLst>
            </p:cNvPr>
            <p:cNvSpPr/>
            <p:nvPr/>
          </p:nvSpPr>
          <p:spPr bwMode="auto">
            <a:xfrm>
              <a:off x="8893563" y="4601484"/>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D83E120C-7123-4A0F-A88D-FEC9E1613ACA}"/>
                </a:ext>
              </a:extLst>
            </p:cNvPr>
            <p:cNvSpPr/>
            <p:nvPr/>
          </p:nvSpPr>
          <p:spPr bwMode="auto">
            <a:xfrm>
              <a:off x="8345153" y="4310275"/>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67BDCA6D-35A5-4F51-97AC-C7DED597710C}"/>
                </a:ext>
              </a:extLst>
            </p:cNvPr>
            <p:cNvSpPr/>
            <p:nvPr/>
          </p:nvSpPr>
          <p:spPr bwMode="auto">
            <a:xfrm>
              <a:off x="8255692" y="4187041"/>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6BB24E7-05ED-4A98-A562-F7FA3C9C7EF8}"/>
                </a:ext>
              </a:extLst>
            </p:cNvPr>
            <p:cNvSpPr/>
            <p:nvPr/>
          </p:nvSpPr>
          <p:spPr bwMode="auto">
            <a:xfrm>
              <a:off x="8185159" y="4088125"/>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7C940118-341F-42BC-9BD0-1431E174FC8A}"/>
                </a:ext>
              </a:extLst>
            </p:cNvPr>
            <p:cNvSpPr/>
            <p:nvPr/>
          </p:nvSpPr>
          <p:spPr bwMode="auto">
            <a:xfrm>
              <a:off x="8085351" y="3997339"/>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D2C1ED81-EF3D-407D-A8C7-CE0C121BF2EA}"/>
                </a:ext>
              </a:extLst>
            </p:cNvPr>
            <p:cNvSpPr/>
            <p:nvPr/>
          </p:nvSpPr>
          <p:spPr bwMode="auto">
            <a:xfrm>
              <a:off x="7748577" y="3587435"/>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1CF73E59-71B1-495B-AD4C-6A266EF246C0}"/>
                </a:ext>
              </a:extLst>
            </p:cNvPr>
            <p:cNvSpPr/>
            <p:nvPr/>
          </p:nvSpPr>
          <p:spPr bwMode="auto">
            <a:xfrm>
              <a:off x="7585814" y="3421520"/>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A04DFA25-E5C8-47A9-BF84-F81E3487480F}"/>
                </a:ext>
              </a:extLst>
            </p:cNvPr>
            <p:cNvSpPr/>
            <p:nvPr/>
          </p:nvSpPr>
          <p:spPr bwMode="auto">
            <a:xfrm>
              <a:off x="7446632" y="3114362"/>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AAF81F9D-FAAE-4DC3-9436-6E677AC30E95}"/>
                </a:ext>
              </a:extLst>
            </p:cNvPr>
            <p:cNvSpPr/>
            <p:nvPr/>
          </p:nvSpPr>
          <p:spPr bwMode="auto">
            <a:xfrm>
              <a:off x="7305371" y="3118233"/>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38607A7F-1249-42E0-8C1E-4FBEDF049894}"/>
                </a:ext>
              </a:extLst>
            </p:cNvPr>
            <p:cNvSpPr/>
            <p:nvPr/>
          </p:nvSpPr>
          <p:spPr bwMode="auto">
            <a:xfrm>
              <a:off x="7227411" y="2971778"/>
              <a:ext cx="45719" cy="484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TextBox 199">
              <a:extLst>
                <a:ext uri="{FF2B5EF4-FFF2-40B4-BE49-F238E27FC236}">
                  <a16:creationId xmlns:a16="http://schemas.microsoft.com/office/drawing/2014/main" id="{877BA5F5-D804-449F-8D00-B71035D709B7}"/>
                </a:ext>
              </a:extLst>
            </p:cNvPr>
            <p:cNvSpPr txBox="1"/>
            <p:nvPr/>
          </p:nvSpPr>
          <p:spPr bwMode="auto">
            <a:xfrm>
              <a:off x="7306120" y="4594411"/>
              <a:ext cx="1657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Underrepresented</a:t>
              </a:r>
              <a:endParaRPr lang="en-US" sz="1400" dirty="0"/>
            </a:p>
          </p:txBody>
        </p:sp>
        <p:sp>
          <p:nvSpPr>
            <p:cNvPr id="201" name="TextBox 200">
              <a:extLst>
                <a:ext uri="{FF2B5EF4-FFF2-40B4-BE49-F238E27FC236}">
                  <a16:creationId xmlns:a16="http://schemas.microsoft.com/office/drawing/2014/main" id="{8900211E-0B10-4427-8510-B658F1569DAF}"/>
                </a:ext>
              </a:extLst>
            </p:cNvPr>
            <p:cNvSpPr txBox="1"/>
            <p:nvPr/>
          </p:nvSpPr>
          <p:spPr bwMode="auto">
            <a:xfrm>
              <a:off x="8021911" y="3547871"/>
              <a:ext cx="922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White</a:t>
              </a:r>
              <a:endParaRPr lang="en-US" sz="1400" dirty="0"/>
            </a:p>
          </p:txBody>
        </p:sp>
        <p:sp>
          <p:nvSpPr>
            <p:cNvPr id="202" name="Freeform: Shape 201">
              <a:extLst>
                <a:ext uri="{FF2B5EF4-FFF2-40B4-BE49-F238E27FC236}">
                  <a16:creationId xmlns:a16="http://schemas.microsoft.com/office/drawing/2014/main" id="{024AD003-1399-4195-82AA-E09DD6717F94}"/>
                </a:ext>
              </a:extLst>
            </p:cNvPr>
            <p:cNvSpPr/>
            <p:nvPr/>
          </p:nvSpPr>
          <p:spPr bwMode="auto">
            <a:xfrm>
              <a:off x="7073900" y="2936875"/>
              <a:ext cx="3584575" cy="1879600"/>
            </a:xfrm>
            <a:custGeom>
              <a:avLst/>
              <a:gdLst>
                <a:gd name="connsiteX0" fmla="*/ 0 w 3584575"/>
                <a:gd name="connsiteY0" fmla="*/ 0 h 1879600"/>
                <a:gd name="connsiteX1" fmla="*/ 120650 w 3584575"/>
                <a:gd name="connsiteY1" fmla="*/ 0 h 1879600"/>
                <a:gd name="connsiteX2" fmla="*/ 120650 w 3584575"/>
                <a:gd name="connsiteY2" fmla="*/ 47625 h 1879600"/>
                <a:gd name="connsiteX3" fmla="*/ 161925 w 3584575"/>
                <a:gd name="connsiteY3" fmla="*/ 47625 h 1879600"/>
                <a:gd name="connsiteX4" fmla="*/ 174625 w 3584575"/>
                <a:gd name="connsiteY4" fmla="*/ 60325 h 1879600"/>
                <a:gd name="connsiteX5" fmla="*/ 196850 w 3584575"/>
                <a:gd name="connsiteY5" fmla="*/ 73025 h 1879600"/>
                <a:gd name="connsiteX6" fmla="*/ 196850 w 3584575"/>
                <a:gd name="connsiteY6" fmla="*/ 98425 h 1879600"/>
                <a:gd name="connsiteX7" fmla="*/ 225425 w 3584575"/>
                <a:gd name="connsiteY7" fmla="*/ 101600 h 1879600"/>
                <a:gd name="connsiteX8" fmla="*/ 225425 w 3584575"/>
                <a:gd name="connsiteY8" fmla="*/ 158750 h 1879600"/>
                <a:gd name="connsiteX9" fmla="*/ 254000 w 3584575"/>
                <a:gd name="connsiteY9" fmla="*/ 158750 h 1879600"/>
                <a:gd name="connsiteX10" fmla="*/ 254000 w 3584575"/>
                <a:gd name="connsiteY10" fmla="*/ 190500 h 1879600"/>
                <a:gd name="connsiteX11" fmla="*/ 304800 w 3584575"/>
                <a:gd name="connsiteY11" fmla="*/ 190500 h 1879600"/>
                <a:gd name="connsiteX12" fmla="*/ 393700 w 3584575"/>
                <a:gd name="connsiteY12" fmla="*/ 190500 h 1879600"/>
                <a:gd name="connsiteX13" fmla="*/ 393700 w 3584575"/>
                <a:gd name="connsiteY13" fmla="*/ 273050 h 1879600"/>
                <a:gd name="connsiteX14" fmla="*/ 441325 w 3584575"/>
                <a:gd name="connsiteY14" fmla="*/ 273050 h 1879600"/>
                <a:gd name="connsiteX15" fmla="*/ 441325 w 3584575"/>
                <a:gd name="connsiteY15" fmla="*/ 355600 h 1879600"/>
                <a:gd name="connsiteX16" fmla="*/ 511175 w 3584575"/>
                <a:gd name="connsiteY16" fmla="*/ 355600 h 1879600"/>
                <a:gd name="connsiteX17" fmla="*/ 511175 w 3584575"/>
                <a:gd name="connsiteY17" fmla="*/ 520700 h 1879600"/>
                <a:gd name="connsiteX18" fmla="*/ 609600 w 3584575"/>
                <a:gd name="connsiteY18" fmla="*/ 520700 h 1879600"/>
                <a:gd name="connsiteX19" fmla="*/ 609600 w 3584575"/>
                <a:gd name="connsiteY19" fmla="*/ 663575 h 1879600"/>
                <a:gd name="connsiteX20" fmla="*/ 714375 w 3584575"/>
                <a:gd name="connsiteY20" fmla="*/ 663575 h 1879600"/>
                <a:gd name="connsiteX21" fmla="*/ 714375 w 3584575"/>
                <a:gd name="connsiteY21" fmla="*/ 717550 h 1879600"/>
                <a:gd name="connsiteX22" fmla="*/ 733425 w 3584575"/>
                <a:gd name="connsiteY22" fmla="*/ 717550 h 1879600"/>
                <a:gd name="connsiteX23" fmla="*/ 733425 w 3584575"/>
                <a:gd name="connsiteY23" fmla="*/ 917575 h 1879600"/>
                <a:gd name="connsiteX24" fmla="*/ 787400 w 3584575"/>
                <a:gd name="connsiteY24" fmla="*/ 917575 h 1879600"/>
                <a:gd name="connsiteX25" fmla="*/ 787400 w 3584575"/>
                <a:gd name="connsiteY25" fmla="*/ 1003300 h 1879600"/>
                <a:gd name="connsiteX26" fmla="*/ 882650 w 3584575"/>
                <a:gd name="connsiteY26" fmla="*/ 1003300 h 1879600"/>
                <a:gd name="connsiteX27" fmla="*/ 882650 w 3584575"/>
                <a:gd name="connsiteY27" fmla="*/ 1092200 h 1879600"/>
                <a:gd name="connsiteX28" fmla="*/ 1130300 w 3584575"/>
                <a:gd name="connsiteY28" fmla="*/ 1092200 h 1879600"/>
                <a:gd name="connsiteX29" fmla="*/ 1130300 w 3584575"/>
                <a:gd name="connsiteY29" fmla="*/ 1181100 h 1879600"/>
                <a:gd name="connsiteX30" fmla="*/ 1174750 w 3584575"/>
                <a:gd name="connsiteY30" fmla="*/ 1181100 h 1879600"/>
                <a:gd name="connsiteX31" fmla="*/ 1174750 w 3584575"/>
                <a:gd name="connsiteY31" fmla="*/ 1266825 h 1879600"/>
                <a:gd name="connsiteX32" fmla="*/ 1270000 w 3584575"/>
                <a:gd name="connsiteY32" fmla="*/ 1266825 h 1879600"/>
                <a:gd name="connsiteX33" fmla="*/ 1270000 w 3584575"/>
                <a:gd name="connsiteY33" fmla="*/ 1400175 h 1879600"/>
                <a:gd name="connsiteX34" fmla="*/ 1320800 w 3584575"/>
                <a:gd name="connsiteY34" fmla="*/ 1400175 h 1879600"/>
                <a:gd name="connsiteX35" fmla="*/ 1320800 w 3584575"/>
                <a:gd name="connsiteY35" fmla="*/ 1552575 h 1879600"/>
                <a:gd name="connsiteX36" fmla="*/ 1403350 w 3584575"/>
                <a:gd name="connsiteY36" fmla="*/ 1552575 h 1879600"/>
                <a:gd name="connsiteX37" fmla="*/ 1403350 w 3584575"/>
                <a:gd name="connsiteY37" fmla="*/ 1685925 h 1879600"/>
                <a:gd name="connsiteX38" fmla="*/ 2460625 w 3584575"/>
                <a:gd name="connsiteY38" fmla="*/ 1685925 h 1879600"/>
                <a:gd name="connsiteX39" fmla="*/ 2460625 w 3584575"/>
                <a:gd name="connsiteY39" fmla="*/ 1879600 h 1879600"/>
                <a:gd name="connsiteX40" fmla="*/ 3584575 w 3584575"/>
                <a:gd name="connsiteY40" fmla="*/ 187960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84575" h="1879600">
                  <a:moveTo>
                    <a:pt x="0" y="0"/>
                  </a:moveTo>
                  <a:lnTo>
                    <a:pt x="120650" y="0"/>
                  </a:lnTo>
                  <a:lnTo>
                    <a:pt x="120650" y="47625"/>
                  </a:lnTo>
                  <a:lnTo>
                    <a:pt x="161925" y="47625"/>
                  </a:lnTo>
                  <a:lnTo>
                    <a:pt x="174625" y="60325"/>
                  </a:lnTo>
                  <a:lnTo>
                    <a:pt x="196850" y="73025"/>
                  </a:lnTo>
                  <a:lnTo>
                    <a:pt x="196850" y="98425"/>
                  </a:lnTo>
                  <a:lnTo>
                    <a:pt x="225425" y="101600"/>
                  </a:lnTo>
                  <a:lnTo>
                    <a:pt x="225425" y="158750"/>
                  </a:lnTo>
                  <a:lnTo>
                    <a:pt x="254000" y="158750"/>
                  </a:lnTo>
                  <a:lnTo>
                    <a:pt x="254000" y="190500"/>
                  </a:lnTo>
                  <a:lnTo>
                    <a:pt x="304800" y="190500"/>
                  </a:lnTo>
                  <a:lnTo>
                    <a:pt x="393700" y="190500"/>
                  </a:lnTo>
                  <a:lnTo>
                    <a:pt x="393700" y="273050"/>
                  </a:lnTo>
                  <a:lnTo>
                    <a:pt x="441325" y="273050"/>
                  </a:lnTo>
                  <a:lnTo>
                    <a:pt x="441325" y="355600"/>
                  </a:lnTo>
                  <a:lnTo>
                    <a:pt x="511175" y="355600"/>
                  </a:lnTo>
                  <a:lnTo>
                    <a:pt x="511175" y="520700"/>
                  </a:lnTo>
                  <a:lnTo>
                    <a:pt x="609600" y="520700"/>
                  </a:lnTo>
                  <a:lnTo>
                    <a:pt x="609600" y="663575"/>
                  </a:lnTo>
                  <a:lnTo>
                    <a:pt x="714375" y="663575"/>
                  </a:lnTo>
                  <a:lnTo>
                    <a:pt x="714375" y="717550"/>
                  </a:lnTo>
                  <a:lnTo>
                    <a:pt x="733425" y="717550"/>
                  </a:lnTo>
                  <a:lnTo>
                    <a:pt x="733425" y="917575"/>
                  </a:lnTo>
                  <a:lnTo>
                    <a:pt x="787400" y="917575"/>
                  </a:lnTo>
                  <a:lnTo>
                    <a:pt x="787400" y="1003300"/>
                  </a:lnTo>
                  <a:lnTo>
                    <a:pt x="882650" y="1003300"/>
                  </a:lnTo>
                  <a:lnTo>
                    <a:pt x="882650" y="1092200"/>
                  </a:lnTo>
                  <a:lnTo>
                    <a:pt x="1130300" y="1092200"/>
                  </a:lnTo>
                  <a:lnTo>
                    <a:pt x="1130300" y="1181100"/>
                  </a:lnTo>
                  <a:lnTo>
                    <a:pt x="1174750" y="1181100"/>
                  </a:lnTo>
                  <a:lnTo>
                    <a:pt x="1174750" y="1266825"/>
                  </a:lnTo>
                  <a:lnTo>
                    <a:pt x="1270000" y="1266825"/>
                  </a:lnTo>
                  <a:lnTo>
                    <a:pt x="1270000" y="1400175"/>
                  </a:lnTo>
                  <a:lnTo>
                    <a:pt x="1320800" y="1400175"/>
                  </a:lnTo>
                  <a:lnTo>
                    <a:pt x="1320800" y="1552575"/>
                  </a:lnTo>
                  <a:lnTo>
                    <a:pt x="1403350" y="1552575"/>
                  </a:lnTo>
                  <a:lnTo>
                    <a:pt x="1403350" y="1685925"/>
                  </a:lnTo>
                  <a:lnTo>
                    <a:pt x="2460625" y="1685925"/>
                  </a:lnTo>
                  <a:lnTo>
                    <a:pt x="2460625" y="1879600"/>
                  </a:lnTo>
                  <a:lnTo>
                    <a:pt x="3584575" y="1879600"/>
                  </a:lnTo>
                </a:path>
              </a:pathLst>
            </a:custGeom>
            <a:noFill/>
            <a:ln w="28575">
              <a:solidFill>
                <a:schemeClr val="accent3"/>
              </a:solidFill>
              <a:miter lim="800000"/>
              <a:headEnd/>
              <a:tailEnd/>
            </a:ln>
          </p:spPr>
          <p:txBody>
            <a:bodyPr rtlCol="0" anchor="ctr"/>
            <a:lstStyle/>
            <a:p>
              <a:pPr algn="ctr"/>
              <a:endParaRPr lang="en-US" dirty="0"/>
            </a:p>
          </p:txBody>
        </p:sp>
        <p:sp>
          <p:nvSpPr>
            <p:cNvPr id="203" name="Freeform: Shape 202">
              <a:extLst>
                <a:ext uri="{FF2B5EF4-FFF2-40B4-BE49-F238E27FC236}">
                  <a16:creationId xmlns:a16="http://schemas.microsoft.com/office/drawing/2014/main" id="{483D2939-1535-4BEE-A110-6DC80377D79C}"/>
                </a:ext>
              </a:extLst>
            </p:cNvPr>
            <p:cNvSpPr/>
            <p:nvPr/>
          </p:nvSpPr>
          <p:spPr bwMode="auto">
            <a:xfrm>
              <a:off x="7073900" y="2936875"/>
              <a:ext cx="3717925" cy="2270125"/>
            </a:xfrm>
            <a:custGeom>
              <a:avLst/>
              <a:gdLst>
                <a:gd name="connsiteX0" fmla="*/ 0 w 3717925"/>
                <a:gd name="connsiteY0" fmla="*/ 0 h 2057400"/>
                <a:gd name="connsiteX1" fmla="*/ 133350 w 3717925"/>
                <a:gd name="connsiteY1" fmla="*/ 0 h 2057400"/>
                <a:gd name="connsiteX2" fmla="*/ 133350 w 3717925"/>
                <a:gd name="connsiteY2" fmla="*/ 44450 h 2057400"/>
                <a:gd name="connsiteX3" fmla="*/ 187325 w 3717925"/>
                <a:gd name="connsiteY3" fmla="*/ 44450 h 2057400"/>
                <a:gd name="connsiteX4" fmla="*/ 187325 w 3717925"/>
                <a:gd name="connsiteY4" fmla="*/ 107950 h 2057400"/>
                <a:gd name="connsiteX5" fmla="*/ 225425 w 3717925"/>
                <a:gd name="connsiteY5" fmla="*/ 107950 h 2057400"/>
                <a:gd name="connsiteX6" fmla="*/ 225425 w 3717925"/>
                <a:gd name="connsiteY6" fmla="*/ 190500 h 2057400"/>
                <a:gd name="connsiteX7" fmla="*/ 352425 w 3717925"/>
                <a:gd name="connsiteY7" fmla="*/ 190500 h 2057400"/>
                <a:gd name="connsiteX8" fmla="*/ 352425 w 3717925"/>
                <a:gd name="connsiteY8" fmla="*/ 225425 h 2057400"/>
                <a:gd name="connsiteX9" fmla="*/ 355600 w 3717925"/>
                <a:gd name="connsiteY9" fmla="*/ 225425 h 2057400"/>
                <a:gd name="connsiteX10" fmla="*/ 355600 w 3717925"/>
                <a:gd name="connsiteY10" fmla="*/ 273050 h 2057400"/>
                <a:gd name="connsiteX11" fmla="*/ 393700 w 3717925"/>
                <a:gd name="connsiteY11" fmla="*/ 273050 h 2057400"/>
                <a:gd name="connsiteX12" fmla="*/ 393700 w 3717925"/>
                <a:gd name="connsiteY12" fmla="*/ 307975 h 2057400"/>
                <a:gd name="connsiteX13" fmla="*/ 463550 w 3717925"/>
                <a:gd name="connsiteY13" fmla="*/ 307975 h 2057400"/>
                <a:gd name="connsiteX14" fmla="*/ 463550 w 3717925"/>
                <a:gd name="connsiteY14" fmla="*/ 387350 h 2057400"/>
                <a:gd name="connsiteX15" fmla="*/ 492125 w 3717925"/>
                <a:gd name="connsiteY15" fmla="*/ 387350 h 2057400"/>
                <a:gd name="connsiteX16" fmla="*/ 479425 w 3717925"/>
                <a:gd name="connsiteY16" fmla="*/ 400050 h 2057400"/>
                <a:gd name="connsiteX17" fmla="*/ 574675 w 3717925"/>
                <a:gd name="connsiteY17" fmla="*/ 400050 h 2057400"/>
                <a:gd name="connsiteX18" fmla="*/ 574675 w 3717925"/>
                <a:gd name="connsiteY18" fmla="*/ 425450 h 2057400"/>
                <a:gd name="connsiteX19" fmla="*/ 574675 w 3717925"/>
                <a:gd name="connsiteY19" fmla="*/ 463550 h 2057400"/>
                <a:gd name="connsiteX20" fmla="*/ 603250 w 3717925"/>
                <a:gd name="connsiteY20" fmla="*/ 463550 h 2057400"/>
                <a:gd name="connsiteX21" fmla="*/ 603250 w 3717925"/>
                <a:gd name="connsiteY21" fmla="*/ 508000 h 2057400"/>
                <a:gd name="connsiteX22" fmla="*/ 635000 w 3717925"/>
                <a:gd name="connsiteY22" fmla="*/ 508000 h 2057400"/>
                <a:gd name="connsiteX23" fmla="*/ 635000 w 3717925"/>
                <a:gd name="connsiteY23" fmla="*/ 549275 h 2057400"/>
                <a:gd name="connsiteX24" fmla="*/ 666750 w 3717925"/>
                <a:gd name="connsiteY24" fmla="*/ 549275 h 2057400"/>
                <a:gd name="connsiteX25" fmla="*/ 666750 w 3717925"/>
                <a:gd name="connsiteY25" fmla="*/ 571500 h 2057400"/>
                <a:gd name="connsiteX26" fmla="*/ 714375 w 3717925"/>
                <a:gd name="connsiteY26" fmla="*/ 571500 h 2057400"/>
                <a:gd name="connsiteX27" fmla="*/ 714375 w 3717925"/>
                <a:gd name="connsiteY27" fmla="*/ 590550 h 2057400"/>
                <a:gd name="connsiteX28" fmla="*/ 730250 w 3717925"/>
                <a:gd name="connsiteY28" fmla="*/ 590550 h 2057400"/>
                <a:gd name="connsiteX29" fmla="*/ 730250 w 3717925"/>
                <a:gd name="connsiteY29" fmla="*/ 644525 h 2057400"/>
                <a:gd name="connsiteX30" fmla="*/ 768350 w 3717925"/>
                <a:gd name="connsiteY30" fmla="*/ 644525 h 2057400"/>
                <a:gd name="connsiteX31" fmla="*/ 768350 w 3717925"/>
                <a:gd name="connsiteY31" fmla="*/ 673100 h 2057400"/>
                <a:gd name="connsiteX32" fmla="*/ 812800 w 3717925"/>
                <a:gd name="connsiteY32" fmla="*/ 673100 h 2057400"/>
                <a:gd name="connsiteX33" fmla="*/ 812800 w 3717925"/>
                <a:gd name="connsiteY33" fmla="*/ 749300 h 2057400"/>
                <a:gd name="connsiteX34" fmla="*/ 892175 w 3717925"/>
                <a:gd name="connsiteY34" fmla="*/ 749300 h 2057400"/>
                <a:gd name="connsiteX35" fmla="*/ 892175 w 3717925"/>
                <a:gd name="connsiteY35" fmla="*/ 774700 h 2057400"/>
                <a:gd name="connsiteX36" fmla="*/ 923925 w 3717925"/>
                <a:gd name="connsiteY36" fmla="*/ 774700 h 2057400"/>
                <a:gd name="connsiteX37" fmla="*/ 923925 w 3717925"/>
                <a:gd name="connsiteY37" fmla="*/ 796925 h 2057400"/>
                <a:gd name="connsiteX38" fmla="*/ 955675 w 3717925"/>
                <a:gd name="connsiteY38" fmla="*/ 796925 h 2057400"/>
                <a:gd name="connsiteX39" fmla="*/ 955675 w 3717925"/>
                <a:gd name="connsiteY39" fmla="*/ 854075 h 2057400"/>
                <a:gd name="connsiteX40" fmla="*/ 984250 w 3717925"/>
                <a:gd name="connsiteY40" fmla="*/ 854075 h 2057400"/>
                <a:gd name="connsiteX41" fmla="*/ 984250 w 3717925"/>
                <a:gd name="connsiteY41" fmla="*/ 965200 h 2057400"/>
                <a:gd name="connsiteX42" fmla="*/ 1009650 w 3717925"/>
                <a:gd name="connsiteY42" fmla="*/ 965200 h 2057400"/>
                <a:gd name="connsiteX43" fmla="*/ 1009650 w 3717925"/>
                <a:gd name="connsiteY43" fmla="*/ 1016000 h 2057400"/>
                <a:gd name="connsiteX44" fmla="*/ 1114425 w 3717925"/>
                <a:gd name="connsiteY44" fmla="*/ 1016000 h 2057400"/>
                <a:gd name="connsiteX45" fmla="*/ 1114425 w 3717925"/>
                <a:gd name="connsiteY45" fmla="*/ 1069975 h 2057400"/>
                <a:gd name="connsiteX46" fmla="*/ 1149350 w 3717925"/>
                <a:gd name="connsiteY46" fmla="*/ 1069975 h 2057400"/>
                <a:gd name="connsiteX47" fmla="*/ 1149350 w 3717925"/>
                <a:gd name="connsiteY47" fmla="*/ 1108075 h 2057400"/>
                <a:gd name="connsiteX48" fmla="*/ 1177925 w 3717925"/>
                <a:gd name="connsiteY48" fmla="*/ 1108075 h 2057400"/>
                <a:gd name="connsiteX49" fmla="*/ 1177925 w 3717925"/>
                <a:gd name="connsiteY49" fmla="*/ 1136650 h 2057400"/>
                <a:gd name="connsiteX50" fmla="*/ 1206500 w 3717925"/>
                <a:gd name="connsiteY50" fmla="*/ 1136650 h 2057400"/>
                <a:gd name="connsiteX51" fmla="*/ 1206500 w 3717925"/>
                <a:gd name="connsiteY51" fmla="*/ 1209675 h 2057400"/>
                <a:gd name="connsiteX52" fmla="*/ 1285875 w 3717925"/>
                <a:gd name="connsiteY52" fmla="*/ 1209675 h 2057400"/>
                <a:gd name="connsiteX53" fmla="*/ 1285875 w 3717925"/>
                <a:gd name="connsiteY53" fmla="*/ 1241425 h 2057400"/>
                <a:gd name="connsiteX54" fmla="*/ 1317625 w 3717925"/>
                <a:gd name="connsiteY54" fmla="*/ 1241425 h 2057400"/>
                <a:gd name="connsiteX55" fmla="*/ 1317625 w 3717925"/>
                <a:gd name="connsiteY55" fmla="*/ 1292225 h 2057400"/>
                <a:gd name="connsiteX56" fmla="*/ 1343025 w 3717925"/>
                <a:gd name="connsiteY56" fmla="*/ 1292225 h 2057400"/>
                <a:gd name="connsiteX57" fmla="*/ 1343025 w 3717925"/>
                <a:gd name="connsiteY57" fmla="*/ 1292225 h 2057400"/>
                <a:gd name="connsiteX58" fmla="*/ 1343025 w 3717925"/>
                <a:gd name="connsiteY58" fmla="*/ 1323975 h 2057400"/>
                <a:gd name="connsiteX59" fmla="*/ 1397000 w 3717925"/>
                <a:gd name="connsiteY59" fmla="*/ 1323975 h 2057400"/>
                <a:gd name="connsiteX60" fmla="*/ 1397000 w 3717925"/>
                <a:gd name="connsiteY60" fmla="*/ 1355725 h 2057400"/>
                <a:gd name="connsiteX61" fmla="*/ 1431925 w 3717925"/>
                <a:gd name="connsiteY61" fmla="*/ 1355725 h 2057400"/>
                <a:gd name="connsiteX62" fmla="*/ 1431925 w 3717925"/>
                <a:gd name="connsiteY62" fmla="*/ 1406525 h 2057400"/>
                <a:gd name="connsiteX63" fmla="*/ 1482725 w 3717925"/>
                <a:gd name="connsiteY63" fmla="*/ 1406525 h 2057400"/>
                <a:gd name="connsiteX64" fmla="*/ 1482725 w 3717925"/>
                <a:gd name="connsiteY64" fmla="*/ 1470025 h 2057400"/>
                <a:gd name="connsiteX65" fmla="*/ 1774825 w 3717925"/>
                <a:gd name="connsiteY65" fmla="*/ 1470025 h 2057400"/>
                <a:gd name="connsiteX66" fmla="*/ 1774825 w 3717925"/>
                <a:gd name="connsiteY66" fmla="*/ 1504950 h 2057400"/>
                <a:gd name="connsiteX67" fmla="*/ 1885950 w 3717925"/>
                <a:gd name="connsiteY67" fmla="*/ 1504950 h 2057400"/>
                <a:gd name="connsiteX68" fmla="*/ 1885950 w 3717925"/>
                <a:gd name="connsiteY68" fmla="*/ 1558925 h 2057400"/>
                <a:gd name="connsiteX69" fmla="*/ 2047875 w 3717925"/>
                <a:gd name="connsiteY69" fmla="*/ 1558925 h 2057400"/>
                <a:gd name="connsiteX70" fmla="*/ 2047875 w 3717925"/>
                <a:gd name="connsiteY70" fmla="*/ 1612900 h 2057400"/>
                <a:gd name="connsiteX71" fmla="*/ 2070100 w 3717925"/>
                <a:gd name="connsiteY71" fmla="*/ 1612900 h 2057400"/>
                <a:gd name="connsiteX72" fmla="*/ 2070100 w 3717925"/>
                <a:gd name="connsiteY72" fmla="*/ 1670050 h 2057400"/>
                <a:gd name="connsiteX73" fmla="*/ 2155825 w 3717925"/>
                <a:gd name="connsiteY73" fmla="*/ 1670050 h 2057400"/>
                <a:gd name="connsiteX74" fmla="*/ 2155825 w 3717925"/>
                <a:gd name="connsiteY74" fmla="*/ 1739900 h 2057400"/>
                <a:gd name="connsiteX75" fmla="*/ 2327275 w 3717925"/>
                <a:gd name="connsiteY75" fmla="*/ 1739900 h 2057400"/>
                <a:gd name="connsiteX76" fmla="*/ 2327275 w 3717925"/>
                <a:gd name="connsiteY76" fmla="*/ 1816100 h 2057400"/>
                <a:gd name="connsiteX77" fmla="*/ 2359025 w 3717925"/>
                <a:gd name="connsiteY77" fmla="*/ 1816100 h 2057400"/>
                <a:gd name="connsiteX78" fmla="*/ 2359025 w 3717925"/>
                <a:gd name="connsiteY78" fmla="*/ 1905000 h 2057400"/>
                <a:gd name="connsiteX79" fmla="*/ 3714750 w 3717925"/>
                <a:gd name="connsiteY79" fmla="*/ 1905000 h 2057400"/>
                <a:gd name="connsiteX80" fmla="*/ 3717925 w 3717925"/>
                <a:gd name="connsiteY80" fmla="*/ 1933575 h 2057400"/>
                <a:gd name="connsiteX81" fmla="*/ 3717925 w 3717925"/>
                <a:gd name="connsiteY81" fmla="*/ 2057400 h 2057400"/>
                <a:gd name="connsiteX0" fmla="*/ 0 w 3717925"/>
                <a:gd name="connsiteY0" fmla="*/ 0 h 2270125"/>
                <a:gd name="connsiteX1" fmla="*/ 133350 w 3717925"/>
                <a:gd name="connsiteY1" fmla="*/ 0 h 2270125"/>
                <a:gd name="connsiteX2" fmla="*/ 133350 w 3717925"/>
                <a:gd name="connsiteY2" fmla="*/ 44450 h 2270125"/>
                <a:gd name="connsiteX3" fmla="*/ 187325 w 3717925"/>
                <a:gd name="connsiteY3" fmla="*/ 44450 h 2270125"/>
                <a:gd name="connsiteX4" fmla="*/ 187325 w 3717925"/>
                <a:gd name="connsiteY4" fmla="*/ 107950 h 2270125"/>
                <a:gd name="connsiteX5" fmla="*/ 225425 w 3717925"/>
                <a:gd name="connsiteY5" fmla="*/ 107950 h 2270125"/>
                <a:gd name="connsiteX6" fmla="*/ 225425 w 3717925"/>
                <a:gd name="connsiteY6" fmla="*/ 190500 h 2270125"/>
                <a:gd name="connsiteX7" fmla="*/ 352425 w 3717925"/>
                <a:gd name="connsiteY7" fmla="*/ 190500 h 2270125"/>
                <a:gd name="connsiteX8" fmla="*/ 352425 w 3717925"/>
                <a:gd name="connsiteY8" fmla="*/ 225425 h 2270125"/>
                <a:gd name="connsiteX9" fmla="*/ 355600 w 3717925"/>
                <a:gd name="connsiteY9" fmla="*/ 225425 h 2270125"/>
                <a:gd name="connsiteX10" fmla="*/ 355600 w 3717925"/>
                <a:gd name="connsiteY10" fmla="*/ 273050 h 2270125"/>
                <a:gd name="connsiteX11" fmla="*/ 393700 w 3717925"/>
                <a:gd name="connsiteY11" fmla="*/ 273050 h 2270125"/>
                <a:gd name="connsiteX12" fmla="*/ 393700 w 3717925"/>
                <a:gd name="connsiteY12" fmla="*/ 307975 h 2270125"/>
                <a:gd name="connsiteX13" fmla="*/ 463550 w 3717925"/>
                <a:gd name="connsiteY13" fmla="*/ 307975 h 2270125"/>
                <a:gd name="connsiteX14" fmla="*/ 463550 w 3717925"/>
                <a:gd name="connsiteY14" fmla="*/ 387350 h 2270125"/>
                <a:gd name="connsiteX15" fmla="*/ 492125 w 3717925"/>
                <a:gd name="connsiteY15" fmla="*/ 387350 h 2270125"/>
                <a:gd name="connsiteX16" fmla="*/ 479425 w 3717925"/>
                <a:gd name="connsiteY16" fmla="*/ 400050 h 2270125"/>
                <a:gd name="connsiteX17" fmla="*/ 574675 w 3717925"/>
                <a:gd name="connsiteY17" fmla="*/ 400050 h 2270125"/>
                <a:gd name="connsiteX18" fmla="*/ 574675 w 3717925"/>
                <a:gd name="connsiteY18" fmla="*/ 425450 h 2270125"/>
                <a:gd name="connsiteX19" fmla="*/ 574675 w 3717925"/>
                <a:gd name="connsiteY19" fmla="*/ 463550 h 2270125"/>
                <a:gd name="connsiteX20" fmla="*/ 603250 w 3717925"/>
                <a:gd name="connsiteY20" fmla="*/ 463550 h 2270125"/>
                <a:gd name="connsiteX21" fmla="*/ 603250 w 3717925"/>
                <a:gd name="connsiteY21" fmla="*/ 508000 h 2270125"/>
                <a:gd name="connsiteX22" fmla="*/ 635000 w 3717925"/>
                <a:gd name="connsiteY22" fmla="*/ 508000 h 2270125"/>
                <a:gd name="connsiteX23" fmla="*/ 635000 w 3717925"/>
                <a:gd name="connsiteY23" fmla="*/ 549275 h 2270125"/>
                <a:gd name="connsiteX24" fmla="*/ 666750 w 3717925"/>
                <a:gd name="connsiteY24" fmla="*/ 549275 h 2270125"/>
                <a:gd name="connsiteX25" fmla="*/ 666750 w 3717925"/>
                <a:gd name="connsiteY25" fmla="*/ 571500 h 2270125"/>
                <a:gd name="connsiteX26" fmla="*/ 714375 w 3717925"/>
                <a:gd name="connsiteY26" fmla="*/ 571500 h 2270125"/>
                <a:gd name="connsiteX27" fmla="*/ 714375 w 3717925"/>
                <a:gd name="connsiteY27" fmla="*/ 590550 h 2270125"/>
                <a:gd name="connsiteX28" fmla="*/ 730250 w 3717925"/>
                <a:gd name="connsiteY28" fmla="*/ 590550 h 2270125"/>
                <a:gd name="connsiteX29" fmla="*/ 730250 w 3717925"/>
                <a:gd name="connsiteY29" fmla="*/ 644525 h 2270125"/>
                <a:gd name="connsiteX30" fmla="*/ 768350 w 3717925"/>
                <a:gd name="connsiteY30" fmla="*/ 644525 h 2270125"/>
                <a:gd name="connsiteX31" fmla="*/ 768350 w 3717925"/>
                <a:gd name="connsiteY31" fmla="*/ 673100 h 2270125"/>
                <a:gd name="connsiteX32" fmla="*/ 812800 w 3717925"/>
                <a:gd name="connsiteY32" fmla="*/ 673100 h 2270125"/>
                <a:gd name="connsiteX33" fmla="*/ 812800 w 3717925"/>
                <a:gd name="connsiteY33" fmla="*/ 749300 h 2270125"/>
                <a:gd name="connsiteX34" fmla="*/ 892175 w 3717925"/>
                <a:gd name="connsiteY34" fmla="*/ 749300 h 2270125"/>
                <a:gd name="connsiteX35" fmla="*/ 892175 w 3717925"/>
                <a:gd name="connsiteY35" fmla="*/ 774700 h 2270125"/>
                <a:gd name="connsiteX36" fmla="*/ 923925 w 3717925"/>
                <a:gd name="connsiteY36" fmla="*/ 774700 h 2270125"/>
                <a:gd name="connsiteX37" fmla="*/ 923925 w 3717925"/>
                <a:gd name="connsiteY37" fmla="*/ 796925 h 2270125"/>
                <a:gd name="connsiteX38" fmla="*/ 955675 w 3717925"/>
                <a:gd name="connsiteY38" fmla="*/ 796925 h 2270125"/>
                <a:gd name="connsiteX39" fmla="*/ 955675 w 3717925"/>
                <a:gd name="connsiteY39" fmla="*/ 854075 h 2270125"/>
                <a:gd name="connsiteX40" fmla="*/ 984250 w 3717925"/>
                <a:gd name="connsiteY40" fmla="*/ 854075 h 2270125"/>
                <a:gd name="connsiteX41" fmla="*/ 984250 w 3717925"/>
                <a:gd name="connsiteY41" fmla="*/ 965200 h 2270125"/>
                <a:gd name="connsiteX42" fmla="*/ 1009650 w 3717925"/>
                <a:gd name="connsiteY42" fmla="*/ 965200 h 2270125"/>
                <a:gd name="connsiteX43" fmla="*/ 1009650 w 3717925"/>
                <a:gd name="connsiteY43" fmla="*/ 1016000 h 2270125"/>
                <a:gd name="connsiteX44" fmla="*/ 1114425 w 3717925"/>
                <a:gd name="connsiteY44" fmla="*/ 1016000 h 2270125"/>
                <a:gd name="connsiteX45" fmla="*/ 1114425 w 3717925"/>
                <a:gd name="connsiteY45" fmla="*/ 1069975 h 2270125"/>
                <a:gd name="connsiteX46" fmla="*/ 1149350 w 3717925"/>
                <a:gd name="connsiteY46" fmla="*/ 1069975 h 2270125"/>
                <a:gd name="connsiteX47" fmla="*/ 1149350 w 3717925"/>
                <a:gd name="connsiteY47" fmla="*/ 1108075 h 2270125"/>
                <a:gd name="connsiteX48" fmla="*/ 1177925 w 3717925"/>
                <a:gd name="connsiteY48" fmla="*/ 1108075 h 2270125"/>
                <a:gd name="connsiteX49" fmla="*/ 1177925 w 3717925"/>
                <a:gd name="connsiteY49" fmla="*/ 1136650 h 2270125"/>
                <a:gd name="connsiteX50" fmla="*/ 1206500 w 3717925"/>
                <a:gd name="connsiteY50" fmla="*/ 1136650 h 2270125"/>
                <a:gd name="connsiteX51" fmla="*/ 1206500 w 3717925"/>
                <a:gd name="connsiteY51" fmla="*/ 1209675 h 2270125"/>
                <a:gd name="connsiteX52" fmla="*/ 1285875 w 3717925"/>
                <a:gd name="connsiteY52" fmla="*/ 1209675 h 2270125"/>
                <a:gd name="connsiteX53" fmla="*/ 1285875 w 3717925"/>
                <a:gd name="connsiteY53" fmla="*/ 1241425 h 2270125"/>
                <a:gd name="connsiteX54" fmla="*/ 1317625 w 3717925"/>
                <a:gd name="connsiteY54" fmla="*/ 1241425 h 2270125"/>
                <a:gd name="connsiteX55" fmla="*/ 1317625 w 3717925"/>
                <a:gd name="connsiteY55" fmla="*/ 1292225 h 2270125"/>
                <a:gd name="connsiteX56" fmla="*/ 1343025 w 3717925"/>
                <a:gd name="connsiteY56" fmla="*/ 1292225 h 2270125"/>
                <a:gd name="connsiteX57" fmla="*/ 1343025 w 3717925"/>
                <a:gd name="connsiteY57" fmla="*/ 1292225 h 2270125"/>
                <a:gd name="connsiteX58" fmla="*/ 1343025 w 3717925"/>
                <a:gd name="connsiteY58" fmla="*/ 1323975 h 2270125"/>
                <a:gd name="connsiteX59" fmla="*/ 1397000 w 3717925"/>
                <a:gd name="connsiteY59" fmla="*/ 1323975 h 2270125"/>
                <a:gd name="connsiteX60" fmla="*/ 1397000 w 3717925"/>
                <a:gd name="connsiteY60" fmla="*/ 1355725 h 2270125"/>
                <a:gd name="connsiteX61" fmla="*/ 1431925 w 3717925"/>
                <a:gd name="connsiteY61" fmla="*/ 1355725 h 2270125"/>
                <a:gd name="connsiteX62" fmla="*/ 1431925 w 3717925"/>
                <a:gd name="connsiteY62" fmla="*/ 1406525 h 2270125"/>
                <a:gd name="connsiteX63" fmla="*/ 1482725 w 3717925"/>
                <a:gd name="connsiteY63" fmla="*/ 1406525 h 2270125"/>
                <a:gd name="connsiteX64" fmla="*/ 1482725 w 3717925"/>
                <a:gd name="connsiteY64" fmla="*/ 1470025 h 2270125"/>
                <a:gd name="connsiteX65" fmla="*/ 1774825 w 3717925"/>
                <a:gd name="connsiteY65" fmla="*/ 1470025 h 2270125"/>
                <a:gd name="connsiteX66" fmla="*/ 1774825 w 3717925"/>
                <a:gd name="connsiteY66" fmla="*/ 1504950 h 2270125"/>
                <a:gd name="connsiteX67" fmla="*/ 1885950 w 3717925"/>
                <a:gd name="connsiteY67" fmla="*/ 1504950 h 2270125"/>
                <a:gd name="connsiteX68" fmla="*/ 1885950 w 3717925"/>
                <a:gd name="connsiteY68" fmla="*/ 1558925 h 2270125"/>
                <a:gd name="connsiteX69" fmla="*/ 2047875 w 3717925"/>
                <a:gd name="connsiteY69" fmla="*/ 1558925 h 2270125"/>
                <a:gd name="connsiteX70" fmla="*/ 2047875 w 3717925"/>
                <a:gd name="connsiteY70" fmla="*/ 1612900 h 2270125"/>
                <a:gd name="connsiteX71" fmla="*/ 2070100 w 3717925"/>
                <a:gd name="connsiteY71" fmla="*/ 1612900 h 2270125"/>
                <a:gd name="connsiteX72" fmla="*/ 2070100 w 3717925"/>
                <a:gd name="connsiteY72" fmla="*/ 1670050 h 2270125"/>
                <a:gd name="connsiteX73" fmla="*/ 2155825 w 3717925"/>
                <a:gd name="connsiteY73" fmla="*/ 1670050 h 2270125"/>
                <a:gd name="connsiteX74" fmla="*/ 2155825 w 3717925"/>
                <a:gd name="connsiteY74" fmla="*/ 1739900 h 2270125"/>
                <a:gd name="connsiteX75" fmla="*/ 2327275 w 3717925"/>
                <a:gd name="connsiteY75" fmla="*/ 1739900 h 2270125"/>
                <a:gd name="connsiteX76" fmla="*/ 2327275 w 3717925"/>
                <a:gd name="connsiteY76" fmla="*/ 1816100 h 2270125"/>
                <a:gd name="connsiteX77" fmla="*/ 2359025 w 3717925"/>
                <a:gd name="connsiteY77" fmla="*/ 1816100 h 2270125"/>
                <a:gd name="connsiteX78" fmla="*/ 2359025 w 3717925"/>
                <a:gd name="connsiteY78" fmla="*/ 1905000 h 2270125"/>
                <a:gd name="connsiteX79" fmla="*/ 3714750 w 3717925"/>
                <a:gd name="connsiteY79" fmla="*/ 1905000 h 2270125"/>
                <a:gd name="connsiteX80" fmla="*/ 3717925 w 3717925"/>
                <a:gd name="connsiteY80" fmla="*/ 1933575 h 2270125"/>
                <a:gd name="connsiteX81" fmla="*/ 3717925 w 3717925"/>
                <a:gd name="connsiteY81" fmla="*/ 2270125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717925" h="2270125">
                  <a:moveTo>
                    <a:pt x="0" y="0"/>
                  </a:moveTo>
                  <a:lnTo>
                    <a:pt x="133350" y="0"/>
                  </a:lnTo>
                  <a:lnTo>
                    <a:pt x="133350" y="44450"/>
                  </a:lnTo>
                  <a:lnTo>
                    <a:pt x="187325" y="44450"/>
                  </a:lnTo>
                  <a:lnTo>
                    <a:pt x="187325" y="107950"/>
                  </a:lnTo>
                  <a:lnTo>
                    <a:pt x="225425" y="107950"/>
                  </a:lnTo>
                  <a:lnTo>
                    <a:pt x="225425" y="190500"/>
                  </a:lnTo>
                  <a:lnTo>
                    <a:pt x="352425" y="190500"/>
                  </a:lnTo>
                  <a:lnTo>
                    <a:pt x="352425" y="225425"/>
                  </a:lnTo>
                  <a:lnTo>
                    <a:pt x="355600" y="225425"/>
                  </a:lnTo>
                  <a:lnTo>
                    <a:pt x="355600" y="273050"/>
                  </a:lnTo>
                  <a:lnTo>
                    <a:pt x="393700" y="273050"/>
                  </a:lnTo>
                  <a:lnTo>
                    <a:pt x="393700" y="307975"/>
                  </a:lnTo>
                  <a:lnTo>
                    <a:pt x="463550" y="307975"/>
                  </a:lnTo>
                  <a:lnTo>
                    <a:pt x="463550" y="387350"/>
                  </a:lnTo>
                  <a:lnTo>
                    <a:pt x="492125" y="387350"/>
                  </a:lnTo>
                  <a:lnTo>
                    <a:pt x="479425" y="400050"/>
                  </a:lnTo>
                  <a:lnTo>
                    <a:pt x="574675" y="400050"/>
                  </a:lnTo>
                  <a:lnTo>
                    <a:pt x="574675" y="425450"/>
                  </a:lnTo>
                  <a:lnTo>
                    <a:pt x="574675" y="463550"/>
                  </a:lnTo>
                  <a:lnTo>
                    <a:pt x="603250" y="463550"/>
                  </a:lnTo>
                  <a:lnTo>
                    <a:pt x="603250" y="508000"/>
                  </a:lnTo>
                  <a:lnTo>
                    <a:pt x="635000" y="508000"/>
                  </a:lnTo>
                  <a:lnTo>
                    <a:pt x="635000" y="549275"/>
                  </a:lnTo>
                  <a:lnTo>
                    <a:pt x="666750" y="549275"/>
                  </a:lnTo>
                  <a:lnTo>
                    <a:pt x="666750" y="571500"/>
                  </a:lnTo>
                  <a:lnTo>
                    <a:pt x="714375" y="571500"/>
                  </a:lnTo>
                  <a:lnTo>
                    <a:pt x="714375" y="590550"/>
                  </a:lnTo>
                  <a:lnTo>
                    <a:pt x="730250" y="590550"/>
                  </a:lnTo>
                  <a:lnTo>
                    <a:pt x="730250" y="644525"/>
                  </a:lnTo>
                  <a:lnTo>
                    <a:pt x="768350" y="644525"/>
                  </a:lnTo>
                  <a:lnTo>
                    <a:pt x="768350" y="673100"/>
                  </a:lnTo>
                  <a:lnTo>
                    <a:pt x="812800" y="673100"/>
                  </a:lnTo>
                  <a:lnTo>
                    <a:pt x="812800" y="749300"/>
                  </a:lnTo>
                  <a:lnTo>
                    <a:pt x="892175" y="749300"/>
                  </a:lnTo>
                  <a:lnTo>
                    <a:pt x="892175" y="774700"/>
                  </a:lnTo>
                  <a:lnTo>
                    <a:pt x="923925" y="774700"/>
                  </a:lnTo>
                  <a:lnTo>
                    <a:pt x="923925" y="796925"/>
                  </a:lnTo>
                  <a:lnTo>
                    <a:pt x="955675" y="796925"/>
                  </a:lnTo>
                  <a:lnTo>
                    <a:pt x="955675" y="854075"/>
                  </a:lnTo>
                  <a:lnTo>
                    <a:pt x="984250" y="854075"/>
                  </a:lnTo>
                  <a:lnTo>
                    <a:pt x="984250" y="965200"/>
                  </a:lnTo>
                  <a:lnTo>
                    <a:pt x="1009650" y="965200"/>
                  </a:lnTo>
                  <a:lnTo>
                    <a:pt x="1009650" y="1016000"/>
                  </a:lnTo>
                  <a:lnTo>
                    <a:pt x="1114425" y="1016000"/>
                  </a:lnTo>
                  <a:lnTo>
                    <a:pt x="1114425" y="1069975"/>
                  </a:lnTo>
                  <a:lnTo>
                    <a:pt x="1149350" y="1069975"/>
                  </a:lnTo>
                  <a:lnTo>
                    <a:pt x="1149350" y="1108075"/>
                  </a:lnTo>
                  <a:lnTo>
                    <a:pt x="1177925" y="1108075"/>
                  </a:lnTo>
                  <a:lnTo>
                    <a:pt x="1177925" y="1136650"/>
                  </a:lnTo>
                  <a:lnTo>
                    <a:pt x="1206500" y="1136650"/>
                  </a:lnTo>
                  <a:lnTo>
                    <a:pt x="1206500" y="1209675"/>
                  </a:lnTo>
                  <a:lnTo>
                    <a:pt x="1285875" y="1209675"/>
                  </a:lnTo>
                  <a:lnTo>
                    <a:pt x="1285875" y="1241425"/>
                  </a:lnTo>
                  <a:lnTo>
                    <a:pt x="1317625" y="1241425"/>
                  </a:lnTo>
                  <a:lnTo>
                    <a:pt x="1317625" y="1292225"/>
                  </a:lnTo>
                  <a:lnTo>
                    <a:pt x="1343025" y="1292225"/>
                  </a:lnTo>
                  <a:lnTo>
                    <a:pt x="1343025" y="1292225"/>
                  </a:lnTo>
                  <a:lnTo>
                    <a:pt x="1343025" y="1323975"/>
                  </a:lnTo>
                  <a:lnTo>
                    <a:pt x="1397000" y="1323975"/>
                  </a:lnTo>
                  <a:lnTo>
                    <a:pt x="1397000" y="1355725"/>
                  </a:lnTo>
                  <a:lnTo>
                    <a:pt x="1431925" y="1355725"/>
                  </a:lnTo>
                  <a:lnTo>
                    <a:pt x="1431925" y="1406525"/>
                  </a:lnTo>
                  <a:lnTo>
                    <a:pt x="1482725" y="1406525"/>
                  </a:lnTo>
                  <a:lnTo>
                    <a:pt x="1482725" y="1470025"/>
                  </a:lnTo>
                  <a:lnTo>
                    <a:pt x="1774825" y="1470025"/>
                  </a:lnTo>
                  <a:lnTo>
                    <a:pt x="1774825" y="1504950"/>
                  </a:lnTo>
                  <a:lnTo>
                    <a:pt x="1885950" y="1504950"/>
                  </a:lnTo>
                  <a:lnTo>
                    <a:pt x="1885950" y="1558925"/>
                  </a:lnTo>
                  <a:lnTo>
                    <a:pt x="2047875" y="1558925"/>
                  </a:lnTo>
                  <a:lnTo>
                    <a:pt x="2047875" y="1612900"/>
                  </a:lnTo>
                  <a:lnTo>
                    <a:pt x="2070100" y="1612900"/>
                  </a:lnTo>
                  <a:lnTo>
                    <a:pt x="2070100" y="1670050"/>
                  </a:lnTo>
                  <a:lnTo>
                    <a:pt x="2155825" y="1670050"/>
                  </a:lnTo>
                  <a:lnTo>
                    <a:pt x="2155825" y="1739900"/>
                  </a:lnTo>
                  <a:lnTo>
                    <a:pt x="2327275" y="1739900"/>
                  </a:lnTo>
                  <a:lnTo>
                    <a:pt x="2327275" y="1816100"/>
                  </a:lnTo>
                  <a:lnTo>
                    <a:pt x="2359025" y="1816100"/>
                  </a:lnTo>
                  <a:lnTo>
                    <a:pt x="2359025" y="1905000"/>
                  </a:lnTo>
                  <a:lnTo>
                    <a:pt x="3714750" y="1905000"/>
                  </a:lnTo>
                  <a:lnTo>
                    <a:pt x="3717925" y="1933575"/>
                  </a:lnTo>
                  <a:lnTo>
                    <a:pt x="3717925" y="2270125"/>
                  </a:lnTo>
                </a:path>
              </a:pathLst>
            </a:custGeom>
            <a:noFill/>
            <a:ln w="28575">
              <a:solidFill>
                <a:schemeClr val="accent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1010900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F2B278-C454-4346-ADFF-E6D0ABBC134C}"/>
              </a:ext>
            </a:extLst>
          </p:cNvPr>
          <p:cNvSpPr>
            <a:spLocks noGrp="1"/>
          </p:cNvSpPr>
          <p:nvPr>
            <p:ph type="title"/>
          </p:nvPr>
        </p:nvSpPr>
        <p:spPr/>
        <p:txBody>
          <a:bodyPr/>
          <a:lstStyle/>
          <a:p>
            <a:r>
              <a:rPr lang="en-US" sz="4000" dirty="0"/>
              <a:t>Risk Factors, Screening, and </a:t>
            </a:r>
            <a:br>
              <a:rPr lang="en-US" sz="4000" dirty="0"/>
            </a:br>
            <a:r>
              <a:rPr lang="en-US" sz="4000" dirty="0"/>
              <a:t>Molecular Testing in Ovarian Cancer</a:t>
            </a:r>
            <a:endParaRPr lang="en-US" dirty="0"/>
          </a:p>
        </p:txBody>
      </p:sp>
    </p:spTree>
    <p:extLst>
      <p:ext uri="{BB962C8B-B14F-4D97-AF65-F5344CB8AC3E}">
        <p14:creationId xmlns:p14="http://schemas.microsoft.com/office/powerpoint/2010/main" val="3762856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12AA9-E21C-3972-FAAA-8211A1FD1165}"/>
              </a:ext>
            </a:extLst>
          </p:cNvPr>
          <p:cNvSpPr>
            <a:spLocks noGrp="1"/>
          </p:cNvSpPr>
          <p:nvPr>
            <p:ph type="title"/>
          </p:nvPr>
        </p:nvSpPr>
        <p:spPr/>
        <p:txBody>
          <a:bodyPr/>
          <a:lstStyle/>
          <a:p>
            <a:r>
              <a:rPr lang="en-US" dirty="0"/>
              <a:t>Genetic Testing in Ovarian Cancer: </a:t>
            </a:r>
            <a:br>
              <a:rPr lang="en-US" dirty="0"/>
            </a:br>
            <a:r>
              <a:rPr lang="en-US" dirty="0"/>
              <a:t>Who Should Be Tested?</a:t>
            </a:r>
          </a:p>
        </p:txBody>
      </p:sp>
      <p:sp>
        <p:nvSpPr>
          <p:cNvPr id="7" name="TextBox 6">
            <a:extLst>
              <a:ext uri="{FF2B5EF4-FFF2-40B4-BE49-F238E27FC236}">
                <a16:creationId xmlns:a16="http://schemas.microsoft.com/office/drawing/2014/main" id="{08291966-E459-0CCD-6DA0-239315BF88EE}"/>
              </a:ext>
            </a:extLst>
          </p:cNvPr>
          <p:cNvSpPr txBox="1"/>
          <p:nvPr/>
        </p:nvSpPr>
        <p:spPr bwMode="auto">
          <a:xfrm>
            <a:off x="436373" y="6011547"/>
            <a:ext cx="881244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defTabSz="914400" fontAlgn="auto">
              <a:spcBef>
                <a:spcPts val="0"/>
              </a:spcBef>
              <a:spcAft>
                <a:spcPts val="0"/>
              </a:spcAft>
              <a:defRPr/>
            </a:pPr>
            <a:r>
              <a:rPr lang="en-US" sz="1200" b="0" kern="1200" dirty="0">
                <a:solidFill>
                  <a:srgbClr val="455560"/>
                </a:solidFill>
                <a:latin typeface="Calibri" panose="020F0502020204030204" pitchFamily="34" charset="0"/>
                <a:cs typeface="Calibri" panose="020F0502020204030204" pitchFamily="34" charset="0"/>
              </a:rPr>
              <a:t>1. NCCN. Clinical practice guidelines in oncology: ovarian cancer. v.1.2023. nccn.org</a:t>
            </a:r>
            <a:r>
              <a:rPr lang="en-US" sz="1200" b="0" dirty="0">
                <a:solidFill>
                  <a:srgbClr val="455560"/>
                </a:solidFill>
                <a:latin typeface="Calibri" panose="020F0502020204030204"/>
                <a:cs typeface="Arial" panose="020B0604020202020204" pitchFamily="34" charset="0"/>
              </a:rPr>
              <a:t>. 2. SGO. Clinical practice guidelines: </a:t>
            </a:r>
            <a:br>
              <a:rPr lang="en-US" sz="1200" b="0" dirty="0">
                <a:solidFill>
                  <a:srgbClr val="455560"/>
                </a:solidFill>
                <a:latin typeface="Calibri" panose="020F0502020204030204"/>
                <a:cs typeface="Arial" panose="020B0604020202020204" pitchFamily="34" charset="0"/>
              </a:rPr>
            </a:br>
            <a:r>
              <a:rPr lang="en-US" sz="1200" b="0" dirty="0">
                <a:solidFill>
                  <a:srgbClr val="455560"/>
                </a:solidFill>
                <a:latin typeface="Calibri" panose="020F0502020204030204"/>
                <a:cs typeface="Arial" panose="020B0604020202020204" pitchFamily="34" charset="0"/>
              </a:rPr>
              <a:t>genetic testing for ovarian cancer. 2014.</a:t>
            </a:r>
            <a:r>
              <a:rPr lang="en-US" sz="1200" b="0" dirty="0">
                <a:solidFill>
                  <a:schemeClr val="bg1"/>
                </a:solidFill>
                <a:latin typeface="Calibri"/>
                <a:cs typeface="Arial"/>
              </a:rPr>
              <a:t> </a:t>
            </a:r>
            <a:r>
              <a:rPr lang="en-US" sz="1200" b="0" dirty="0">
                <a:solidFill>
                  <a:srgbClr val="455560"/>
                </a:solidFill>
                <a:latin typeface="Calibri" panose="020F0502020204030204"/>
                <a:cs typeface="Arial" panose="020B0604020202020204" pitchFamily="34" charset="0"/>
              </a:rPr>
              <a:t>3</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ASCO genetics toolkit. 2021. 4. ESMO newly diagnosed and relapsed epithelial </a:t>
            </a:r>
            <a:b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ovarian carcinoma treatment recommendations. 2020. </a:t>
            </a:r>
            <a:r>
              <a:rPr lang="en-US" sz="1200" b="0" dirty="0">
                <a:solidFill>
                  <a:srgbClr val="455560"/>
                </a:solidFill>
                <a:latin typeface="Calibri" panose="020F0502020204030204"/>
                <a:cs typeface="Arial" panose="020B0604020202020204" pitchFamily="34" charset="0"/>
              </a:rPr>
              <a:t>5. </a:t>
            </a:r>
            <a:r>
              <a:rPr lang="en-US" sz="1200" b="0" dirty="0">
                <a:solidFill>
                  <a:srgbClr val="455560"/>
                </a:solidFill>
                <a:latin typeface="Calibri" panose="020F0502020204030204" pitchFamily="34" charset="0"/>
                <a:cs typeface="Calibri" panose="020F0502020204030204" pitchFamily="34" charset="0"/>
              </a:rPr>
              <a:t>Huang. Gynecol Oncol. 2019;153:297.</a:t>
            </a:r>
            <a:endPar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8" name="object 5">
            <a:extLst>
              <a:ext uri="{FF2B5EF4-FFF2-40B4-BE49-F238E27FC236}">
                <a16:creationId xmlns:a16="http://schemas.microsoft.com/office/drawing/2014/main" id="{93F49F5C-81E3-E484-F36F-5C1866808BB8}"/>
              </a:ext>
            </a:extLst>
          </p:cNvPr>
          <p:cNvSpPr/>
          <p:nvPr/>
        </p:nvSpPr>
        <p:spPr>
          <a:xfrm>
            <a:off x="893863" y="4586988"/>
            <a:ext cx="10260212" cy="593110"/>
          </a:xfrm>
          <a:custGeom>
            <a:avLst/>
            <a:gdLst/>
            <a:ahLst/>
            <a:cxnLst/>
            <a:rect l="l" t="t" r="r" b="b"/>
            <a:pathLst>
              <a:path w="9753600" h="702945">
                <a:moveTo>
                  <a:pt x="9636506" y="0"/>
                </a:moveTo>
                <a:lnTo>
                  <a:pt x="117093" y="0"/>
                </a:lnTo>
                <a:lnTo>
                  <a:pt x="71516" y="9205"/>
                </a:lnTo>
                <a:lnTo>
                  <a:pt x="34296" y="34305"/>
                </a:lnTo>
                <a:lnTo>
                  <a:pt x="9201" y="71526"/>
                </a:lnTo>
                <a:lnTo>
                  <a:pt x="0" y="117093"/>
                </a:lnTo>
                <a:lnTo>
                  <a:pt x="0" y="585469"/>
                </a:lnTo>
                <a:lnTo>
                  <a:pt x="9201" y="631047"/>
                </a:lnTo>
                <a:lnTo>
                  <a:pt x="34296" y="668267"/>
                </a:lnTo>
                <a:lnTo>
                  <a:pt x="71516" y="693362"/>
                </a:lnTo>
                <a:lnTo>
                  <a:pt x="117093" y="702563"/>
                </a:lnTo>
                <a:lnTo>
                  <a:pt x="9636506" y="702563"/>
                </a:lnTo>
                <a:lnTo>
                  <a:pt x="9682073" y="693362"/>
                </a:lnTo>
                <a:lnTo>
                  <a:pt x="9719294" y="668267"/>
                </a:lnTo>
                <a:lnTo>
                  <a:pt x="9744394" y="631047"/>
                </a:lnTo>
                <a:lnTo>
                  <a:pt x="9753600" y="585469"/>
                </a:lnTo>
                <a:lnTo>
                  <a:pt x="9753600" y="117093"/>
                </a:lnTo>
                <a:lnTo>
                  <a:pt x="9744394" y="71526"/>
                </a:lnTo>
                <a:lnTo>
                  <a:pt x="9719294" y="34305"/>
                </a:lnTo>
                <a:lnTo>
                  <a:pt x="9682073" y="9205"/>
                </a:lnTo>
                <a:lnTo>
                  <a:pt x="9636506" y="0"/>
                </a:lnTo>
                <a:close/>
              </a:path>
            </a:pathLst>
          </a:custGeom>
          <a:solidFill>
            <a:schemeClr val="accent3"/>
          </a:solidFill>
        </p:spPr>
        <p:txBody>
          <a:bodyPr wrap="square" lIns="0" tIns="0" rIns="0" bIns="0" rtlCol="0" anchor="ctr"/>
          <a:lstStyle/>
          <a:p>
            <a:pPr algn="ctr">
              <a:defRPr/>
            </a:pPr>
            <a:r>
              <a:rPr lang="en-US" sz="2400" spc="-4" dirty="0">
                <a:solidFill>
                  <a:srgbClr val="FFFFFF"/>
                </a:solidFill>
                <a:latin typeface="Calibri" panose="020F0502020204030204" pitchFamily="34" charset="0"/>
                <a:cs typeface="Calibri" panose="020F0502020204030204" pitchFamily="34" charset="0"/>
              </a:rPr>
              <a:t>Leading </a:t>
            </a:r>
            <a:r>
              <a:rPr lang="en-US" sz="2400" dirty="0">
                <a:solidFill>
                  <a:srgbClr val="FFFFFF"/>
                </a:solidFill>
                <a:latin typeface="Calibri" panose="020F0502020204030204" pitchFamily="34" charset="0"/>
                <a:cs typeface="Calibri" panose="020F0502020204030204" pitchFamily="34" charset="0"/>
              </a:rPr>
              <a:t>oncology </a:t>
            </a:r>
            <a:r>
              <a:rPr lang="en-US" sz="2400" spc="-4" dirty="0">
                <a:solidFill>
                  <a:srgbClr val="FFFFFF"/>
                </a:solidFill>
                <a:latin typeface="Calibri" panose="020F0502020204030204" pitchFamily="34" charset="0"/>
                <a:cs typeface="Calibri" panose="020F0502020204030204" pitchFamily="34" charset="0"/>
              </a:rPr>
              <a:t>societies recommend testing ALL </a:t>
            </a:r>
            <a:r>
              <a:rPr lang="en-US" sz="2400" spc="4" dirty="0">
                <a:solidFill>
                  <a:srgbClr val="FFFFFF"/>
                </a:solidFill>
                <a:latin typeface="Calibri" panose="020F0502020204030204" pitchFamily="34" charset="0"/>
                <a:cs typeface="Calibri" panose="020F0502020204030204" pitchFamily="34" charset="0"/>
              </a:rPr>
              <a:t>women with </a:t>
            </a:r>
            <a:r>
              <a:rPr lang="en-US" sz="2400" spc="-9" dirty="0">
                <a:solidFill>
                  <a:srgbClr val="FFFFFF"/>
                </a:solidFill>
                <a:latin typeface="Calibri" panose="020F0502020204030204" pitchFamily="34" charset="0"/>
                <a:cs typeface="Calibri" panose="020F0502020204030204" pitchFamily="34" charset="0"/>
              </a:rPr>
              <a:t>ovarian</a:t>
            </a:r>
            <a:r>
              <a:rPr lang="en-US" sz="2400" spc="30" dirty="0">
                <a:solidFill>
                  <a:srgbClr val="FFFFFF"/>
                </a:solidFill>
                <a:latin typeface="Calibri" panose="020F0502020204030204" pitchFamily="34" charset="0"/>
                <a:cs typeface="Calibri" panose="020F0502020204030204" pitchFamily="34" charset="0"/>
              </a:rPr>
              <a:t> </a:t>
            </a:r>
            <a:r>
              <a:rPr lang="en-US" sz="2400" spc="-4" dirty="0">
                <a:solidFill>
                  <a:srgbClr val="FFFFFF"/>
                </a:solidFill>
                <a:latin typeface="Calibri" panose="020F0502020204030204" pitchFamily="34" charset="0"/>
                <a:cs typeface="Calibri" panose="020F0502020204030204" pitchFamily="34" charset="0"/>
              </a:rPr>
              <a:t>cancer</a:t>
            </a:r>
            <a:endParaRPr lang="en-US" sz="2400" b="0" dirty="0">
              <a:solidFill>
                <a:prstClr val="black"/>
              </a:solidFill>
              <a:latin typeface="Calibri" panose="020F0502020204030204" pitchFamily="34" charset="0"/>
              <a:cs typeface="Calibri" panose="020F0502020204030204" pitchFamily="34" charset="0"/>
            </a:endParaRPr>
          </a:p>
        </p:txBody>
      </p:sp>
      <p:sp>
        <p:nvSpPr>
          <p:cNvPr id="9" name="object 7">
            <a:extLst>
              <a:ext uri="{FF2B5EF4-FFF2-40B4-BE49-F238E27FC236}">
                <a16:creationId xmlns:a16="http://schemas.microsoft.com/office/drawing/2014/main" id="{417A6D12-9254-7461-AEB8-2C4250E27985}"/>
              </a:ext>
            </a:extLst>
          </p:cNvPr>
          <p:cNvSpPr txBox="1"/>
          <p:nvPr/>
        </p:nvSpPr>
        <p:spPr>
          <a:xfrm>
            <a:off x="1071227" y="1966454"/>
            <a:ext cx="2108835" cy="2484005"/>
          </a:xfrm>
          <a:prstGeom prst="rect">
            <a:avLst/>
          </a:prstGeom>
          <a:solidFill>
            <a:schemeClr val="bg2"/>
          </a:solidFill>
        </p:spPr>
        <p:txBody>
          <a:bodyPr vert="horz" wrap="square" lIns="0" tIns="4822" rIns="0" bIns="0" rtlCol="0" anchor="ctr">
            <a:noAutofit/>
          </a:bodyPr>
          <a:lstStyle/>
          <a:p>
            <a:pPr marL="89479" marR="83585" indent="-1607" algn="ctr" defTabSz="771571" eaLnBrk="1" fontAlgn="auto" hangingPunct="1">
              <a:spcBef>
                <a:spcPts val="13"/>
              </a:spcBef>
              <a:spcAft>
                <a:spcPts val="0"/>
              </a:spcAft>
              <a:defRPr/>
            </a:pPr>
            <a:r>
              <a:rPr sz="1600" dirty="0">
                <a:solidFill>
                  <a:srgbClr val="FFFFFF"/>
                </a:solidFill>
                <a:latin typeface="Calibri" panose="020F0502020204030204" pitchFamily="34" charset="0"/>
                <a:cs typeface="Calibri" panose="020F0502020204030204" pitchFamily="34" charset="0"/>
              </a:rPr>
              <a:t>Genetic counseling and testing should be  considered </a:t>
            </a:r>
            <a:r>
              <a:rPr sz="1600" spc="-4" dirty="0">
                <a:solidFill>
                  <a:srgbClr val="FFFFFF"/>
                </a:solidFill>
                <a:latin typeface="Calibri" panose="020F0502020204030204" pitchFamily="34" charset="0"/>
                <a:cs typeface="Calibri" panose="020F0502020204030204" pitchFamily="34" charset="0"/>
              </a:rPr>
              <a:t>in </a:t>
            </a:r>
            <a:r>
              <a:rPr sz="1600" spc="4" dirty="0">
                <a:solidFill>
                  <a:srgbClr val="FFFFFF"/>
                </a:solidFill>
                <a:latin typeface="Calibri" panose="020F0502020204030204" pitchFamily="34" charset="0"/>
                <a:cs typeface="Calibri" panose="020F0502020204030204" pitchFamily="34" charset="0"/>
              </a:rPr>
              <a:t>women with</a:t>
            </a:r>
            <a:r>
              <a:rPr sz="1600" spc="-139"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 history of ovarian carcinoma, fallopian tube </a:t>
            </a:r>
            <a:r>
              <a:rPr sz="1600" spc="-9" dirty="0">
                <a:solidFill>
                  <a:srgbClr val="FFFFFF"/>
                </a:solidFill>
                <a:latin typeface="Calibri" panose="020F0502020204030204" pitchFamily="34" charset="0"/>
                <a:cs typeface="Calibri" panose="020F0502020204030204" pitchFamily="34" charset="0"/>
              </a:rPr>
              <a:t>cancer, </a:t>
            </a:r>
            <a:r>
              <a:rPr sz="1600" dirty="0">
                <a:solidFill>
                  <a:srgbClr val="FFFFFF"/>
                </a:solidFill>
                <a:latin typeface="Calibri" panose="020F0502020204030204" pitchFamily="34" charset="0"/>
                <a:cs typeface="Calibri" panose="020F0502020204030204" pitchFamily="34" charset="0"/>
              </a:rPr>
              <a:t>or primary peritoneal</a:t>
            </a:r>
            <a:r>
              <a:rPr sz="1600" spc="-3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cancer</a:t>
            </a:r>
            <a:r>
              <a:rPr sz="1600" baseline="24691" dirty="0">
                <a:solidFill>
                  <a:srgbClr val="FFFFFF"/>
                </a:solidFill>
                <a:latin typeface="Calibri" panose="020F0502020204030204" pitchFamily="34" charset="0"/>
                <a:cs typeface="Calibri" panose="020F0502020204030204" pitchFamily="34" charset="0"/>
              </a:rPr>
              <a:t>1</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10" name="object 8">
            <a:extLst>
              <a:ext uri="{FF2B5EF4-FFF2-40B4-BE49-F238E27FC236}">
                <a16:creationId xmlns:a16="http://schemas.microsoft.com/office/drawing/2014/main" id="{D65EEB1A-6F8A-47BA-18C8-95E077B46FAF}"/>
              </a:ext>
            </a:extLst>
          </p:cNvPr>
          <p:cNvSpPr txBox="1"/>
          <p:nvPr/>
        </p:nvSpPr>
        <p:spPr>
          <a:xfrm>
            <a:off x="3608258" y="1966454"/>
            <a:ext cx="2184105" cy="2484005"/>
          </a:xfrm>
          <a:prstGeom prst="rect">
            <a:avLst/>
          </a:prstGeom>
          <a:solidFill>
            <a:schemeClr val="accent1"/>
          </a:solidFill>
        </p:spPr>
        <p:txBody>
          <a:bodyPr vert="horz" wrap="square" lIns="0" tIns="536" rIns="0" bIns="0" rtlCol="0" anchor="ctr">
            <a:noAutofit/>
          </a:bodyPr>
          <a:lstStyle/>
          <a:p>
            <a:pPr marL="79375" indent="-22225" algn="ctr" defTabSz="771571" eaLnBrk="1" fontAlgn="auto" hangingPunct="1">
              <a:spcBef>
                <a:spcPts val="4"/>
              </a:spcBef>
              <a:spcAft>
                <a:spcPts val="0"/>
              </a:spcAft>
              <a:defRPr/>
            </a:pPr>
            <a:r>
              <a:rPr sz="1600" spc="-4" dirty="0">
                <a:solidFill>
                  <a:srgbClr val="FFFFFF"/>
                </a:solidFill>
                <a:latin typeface="Calibri" panose="020F0502020204030204" pitchFamily="34" charset="0"/>
                <a:cs typeface="Calibri" panose="020F0502020204030204" pitchFamily="34" charset="0"/>
              </a:rPr>
              <a:t>Women </a:t>
            </a:r>
            <a:r>
              <a:rPr sz="1600" dirty="0">
                <a:solidFill>
                  <a:srgbClr val="FFFFFF"/>
                </a:solidFill>
                <a:latin typeface="Calibri" panose="020F0502020204030204" pitchFamily="34" charset="0"/>
                <a:cs typeface="Calibri" panose="020F0502020204030204" pitchFamily="34" charset="0"/>
              </a:rPr>
              <a:t>diagnosed</a:t>
            </a:r>
            <a:r>
              <a:rPr sz="1600" spc="-60"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with</a:t>
            </a:r>
            <a:r>
              <a:rPr lang="en-US" sz="1600" spc="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epithelial ovarian, tubal,</a:t>
            </a:r>
            <a:r>
              <a:rPr sz="1600" spc="-9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and peritoneal cancers should receive genetic counseling and be offered genetic testing, even </a:t>
            </a:r>
            <a:r>
              <a:rPr sz="1600" spc="-4" dirty="0">
                <a:solidFill>
                  <a:srgbClr val="FFFFFF"/>
                </a:solidFill>
                <a:latin typeface="Calibri" panose="020F0502020204030204" pitchFamily="34" charset="0"/>
                <a:cs typeface="Calibri" panose="020F0502020204030204" pitchFamily="34" charset="0"/>
              </a:rPr>
              <a:t>in </a:t>
            </a:r>
            <a:r>
              <a:rPr sz="1600" dirty="0">
                <a:solidFill>
                  <a:srgbClr val="FFFFFF"/>
                </a:solidFill>
                <a:latin typeface="Calibri" panose="020F0502020204030204" pitchFamily="34" charset="0"/>
                <a:cs typeface="Calibri" panose="020F0502020204030204" pitchFamily="34" charset="0"/>
              </a:rPr>
              <a:t>the</a:t>
            </a:r>
            <a:r>
              <a:rPr sz="1600" spc="-80"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absence of </a:t>
            </a:r>
            <a:r>
              <a:rPr sz="1600" spc="-4" dirty="0">
                <a:solidFill>
                  <a:srgbClr val="FFFFFF"/>
                </a:solidFill>
                <a:latin typeface="Calibri" panose="020F0502020204030204" pitchFamily="34" charset="0"/>
                <a:cs typeface="Calibri" panose="020F0502020204030204" pitchFamily="34" charset="0"/>
              </a:rPr>
              <a:t>family</a:t>
            </a:r>
            <a:r>
              <a:rPr sz="1600" spc="-26"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history</a:t>
            </a:r>
            <a:r>
              <a:rPr sz="1600" spc="-6" baseline="24691" dirty="0">
                <a:solidFill>
                  <a:srgbClr val="FFFFFF"/>
                </a:solidFill>
                <a:latin typeface="Calibri" panose="020F0502020204030204" pitchFamily="34" charset="0"/>
                <a:cs typeface="Calibri" panose="020F0502020204030204" pitchFamily="34" charset="0"/>
              </a:rPr>
              <a:t>2</a:t>
            </a:r>
            <a:endParaRPr lang="en-US" sz="1600" b="0" baseline="24691" dirty="0">
              <a:solidFill>
                <a:prstClr val="black"/>
              </a:solidFill>
              <a:latin typeface="Calibri" panose="020F0502020204030204" pitchFamily="34" charset="0"/>
              <a:cs typeface="Calibri" panose="020F0502020204030204" pitchFamily="34" charset="0"/>
            </a:endParaRPr>
          </a:p>
        </p:txBody>
      </p:sp>
      <p:sp>
        <p:nvSpPr>
          <p:cNvPr id="11" name="object 9">
            <a:extLst>
              <a:ext uri="{FF2B5EF4-FFF2-40B4-BE49-F238E27FC236}">
                <a16:creationId xmlns:a16="http://schemas.microsoft.com/office/drawing/2014/main" id="{0E322298-5A07-4CE4-5AEE-24F7626D04F5}"/>
              </a:ext>
            </a:extLst>
          </p:cNvPr>
          <p:cNvSpPr txBox="1"/>
          <p:nvPr/>
        </p:nvSpPr>
        <p:spPr>
          <a:xfrm>
            <a:off x="6145289" y="1966410"/>
            <a:ext cx="2311619" cy="2485235"/>
          </a:xfrm>
          <a:prstGeom prst="rect">
            <a:avLst/>
          </a:prstGeom>
          <a:solidFill>
            <a:schemeClr val="accent2"/>
          </a:solidFill>
        </p:spPr>
        <p:txBody>
          <a:bodyPr vert="horz" wrap="square" lIns="0" tIns="536" rIns="0" bIns="0" rtlCol="0" anchor="ctr">
            <a:noAutofit/>
          </a:bodyPr>
          <a:lstStyle/>
          <a:p>
            <a:pPr marL="455430" indent="-217535" defTabSz="771571" eaLnBrk="1" fontAlgn="auto" hangingPunct="1">
              <a:spcBef>
                <a:spcPts val="4"/>
              </a:spcBef>
              <a:spcAft>
                <a:spcPts val="0"/>
              </a:spcAft>
              <a:defRPr/>
            </a:pPr>
            <a:r>
              <a:rPr sz="1600" dirty="0">
                <a:solidFill>
                  <a:srgbClr val="FFFFFF"/>
                </a:solidFill>
                <a:latin typeface="Calibri" panose="020F0502020204030204" pitchFamily="34" charset="0"/>
                <a:cs typeface="Calibri" panose="020F0502020204030204" pitchFamily="34" charset="0"/>
              </a:rPr>
              <a:t>Genetic counseling</a:t>
            </a:r>
            <a:r>
              <a:rPr sz="1600" spc="-68"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and</a:t>
            </a:r>
            <a:endParaRPr sz="1600" b="0" dirty="0">
              <a:solidFill>
                <a:prstClr val="black"/>
              </a:solidFill>
              <a:latin typeface="Calibri" panose="020F0502020204030204" pitchFamily="34" charset="0"/>
              <a:cs typeface="Calibri" panose="020F0502020204030204" pitchFamily="34" charset="0"/>
            </a:endParaRPr>
          </a:p>
          <a:p>
            <a:pPr marL="113054" marR="106089" indent="-1072" algn="ctr" defTabSz="771571" eaLnBrk="1" fontAlgn="auto" hangingPunct="1">
              <a:spcBef>
                <a:spcPts val="13"/>
              </a:spcBef>
              <a:spcAft>
                <a:spcPts val="0"/>
              </a:spcAft>
              <a:defRPr/>
            </a:pPr>
            <a:r>
              <a:rPr sz="1600" dirty="0">
                <a:solidFill>
                  <a:srgbClr val="FFFFFF"/>
                </a:solidFill>
                <a:latin typeface="Calibri" panose="020F0502020204030204" pitchFamily="34" charset="0"/>
                <a:cs typeface="Calibri" panose="020F0502020204030204" pitchFamily="34" charset="0"/>
              </a:rPr>
              <a:t>testing should be  considered </a:t>
            </a:r>
            <a:r>
              <a:rPr sz="1600" spc="-4" dirty="0">
                <a:solidFill>
                  <a:srgbClr val="FFFFFF"/>
                </a:solidFill>
                <a:latin typeface="Calibri" panose="020F0502020204030204" pitchFamily="34" charset="0"/>
                <a:cs typeface="Calibri" panose="020F0502020204030204" pitchFamily="34" charset="0"/>
              </a:rPr>
              <a:t>in </a:t>
            </a:r>
            <a:r>
              <a:rPr sz="1600" spc="4" dirty="0">
                <a:solidFill>
                  <a:srgbClr val="FFFFFF"/>
                </a:solidFill>
                <a:latin typeface="Calibri" panose="020F0502020204030204" pitchFamily="34" charset="0"/>
                <a:cs typeface="Calibri" panose="020F0502020204030204" pitchFamily="34" charset="0"/>
              </a:rPr>
              <a:t>women with </a:t>
            </a:r>
            <a:r>
              <a:rPr sz="1600" dirty="0">
                <a:solidFill>
                  <a:srgbClr val="FFFFFF"/>
                </a:solidFill>
                <a:latin typeface="Calibri" panose="020F0502020204030204" pitchFamily="34" charset="0"/>
                <a:cs typeface="Calibri" panose="020F0502020204030204" pitchFamily="34" charset="0"/>
              </a:rPr>
              <a:t>epithelial ovarian, fallopian tube, or primary peritoneal  cancer even </a:t>
            </a:r>
            <a:r>
              <a:rPr sz="1600" spc="-4" dirty="0">
                <a:solidFill>
                  <a:srgbClr val="FFFFFF"/>
                </a:solidFill>
                <a:latin typeface="Calibri" panose="020F0502020204030204" pitchFamily="34" charset="0"/>
                <a:cs typeface="Calibri" panose="020F0502020204030204" pitchFamily="34" charset="0"/>
              </a:rPr>
              <a:t>in </a:t>
            </a:r>
            <a:r>
              <a:rPr sz="1600" dirty="0">
                <a:solidFill>
                  <a:srgbClr val="FFFFFF"/>
                </a:solidFill>
                <a:latin typeface="Calibri" panose="020F0502020204030204" pitchFamily="34" charset="0"/>
                <a:cs typeface="Calibri" panose="020F0502020204030204" pitchFamily="34" charset="0"/>
              </a:rPr>
              <a:t>the</a:t>
            </a:r>
            <a:r>
              <a:rPr sz="1600" spc="-80"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absence of </a:t>
            </a:r>
            <a:r>
              <a:rPr sz="1600" spc="-4" dirty="0">
                <a:solidFill>
                  <a:srgbClr val="FFFFFF"/>
                </a:solidFill>
                <a:latin typeface="Calibri" panose="020F0502020204030204" pitchFamily="34" charset="0"/>
                <a:cs typeface="Calibri" panose="020F0502020204030204" pitchFamily="34" charset="0"/>
              </a:rPr>
              <a:t>family</a:t>
            </a:r>
            <a:r>
              <a:rPr sz="1600" spc="-26"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history</a:t>
            </a:r>
            <a:r>
              <a:rPr sz="1600" spc="-6" baseline="24691" dirty="0">
                <a:solidFill>
                  <a:srgbClr val="FFFFFF"/>
                </a:solidFill>
                <a:latin typeface="Calibri" panose="020F0502020204030204" pitchFamily="34" charset="0"/>
                <a:cs typeface="Calibri" panose="020F0502020204030204" pitchFamily="34" charset="0"/>
              </a:rPr>
              <a:t>3</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12" name="object 10">
            <a:extLst>
              <a:ext uri="{FF2B5EF4-FFF2-40B4-BE49-F238E27FC236}">
                <a16:creationId xmlns:a16="http://schemas.microsoft.com/office/drawing/2014/main" id="{8F73E00D-C89D-9869-19BC-C41F25CADDA3}"/>
              </a:ext>
            </a:extLst>
          </p:cNvPr>
          <p:cNvSpPr txBox="1"/>
          <p:nvPr/>
        </p:nvSpPr>
        <p:spPr>
          <a:xfrm>
            <a:off x="9041316" y="1969712"/>
            <a:ext cx="2184104" cy="2484005"/>
          </a:xfrm>
          <a:prstGeom prst="rect">
            <a:avLst/>
          </a:prstGeom>
          <a:solidFill>
            <a:schemeClr val="accent6"/>
          </a:solidFill>
        </p:spPr>
        <p:txBody>
          <a:bodyPr vert="horz" wrap="square" lIns="0" tIns="0" rIns="0" bIns="0" rtlCol="0" anchor="ctr">
            <a:noAutofit/>
          </a:bodyPr>
          <a:lstStyle/>
          <a:p>
            <a:pPr marL="98051" marR="90014" algn="ctr" defTabSz="771571" eaLnBrk="1" fontAlgn="auto" hangingPunct="1">
              <a:lnSpc>
                <a:spcPct val="100400"/>
              </a:lnSpc>
              <a:spcBef>
                <a:spcPts val="0"/>
              </a:spcBef>
              <a:spcAft>
                <a:spcPts val="0"/>
              </a:spcAft>
              <a:defRPr/>
            </a:pPr>
            <a:r>
              <a:rPr sz="1600" dirty="0">
                <a:solidFill>
                  <a:srgbClr val="FFFFFF"/>
                </a:solidFill>
                <a:latin typeface="Calibri" panose="020F0502020204030204" pitchFamily="34" charset="0"/>
                <a:cs typeface="Calibri" panose="020F0502020204030204" pitchFamily="34" charset="0"/>
              </a:rPr>
              <a:t>Patients </a:t>
            </a:r>
            <a:r>
              <a:rPr sz="1600" spc="4" dirty="0">
                <a:solidFill>
                  <a:srgbClr val="FFFFFF"/>
                </a:solidFill>
                <a:latin typeface="Calibri" panose="020F0502020204030204" pitchFamily="34" charset="0"/>
                <a:cs typeface="Calibri" panose="020F0502020204030204" pitchFamily="34" charset="0"/>
              </a:rPr>
              <a:t>with </a:t>
            </a:r>
            <a:br>
              <a:rPr lang="en-US" sz="1600" spc="4" dirty="0">
                <a:solidFill>
                  <a:srgbClr val="FFFFFF"/>
                </a:solidFill>
                <a:latin typeface="Calibri" panose="020F0502020204030204" pitchFamily="34" charset="0"/>
                <a:cs typeface="Calibri" panose="020F0502020204030204" pitchFamily="34" charset="0"/>
              </a:rPr>
            </a:br>
            <a:r>
              <a:rPr sz="1600" dirty="0">
                <a:solidFill>
                  <a:srgbClr val="FFFFFF"/>
                </a:solidFill>
                <a:latin typeface="Calibri" panose="020F0502020204030204" pitchFamily="34" charset="0"/>
                <a:cs typeface="Calibri" panose="020F0502020204030204" pitchFamily="34" charset="0"/>
              </a:rPr>
              <a:t>high-grade tumors should be tested</a:t>
            </a:r>
            <a:r>
              <a:rPr sz="1600" spc="-105" dirty="0">
                <a:solidFill>
                  <a:srgbClr val="FFFFFF"/>
                </a:solidFill>
                <a:latin typeface="Calibri" panose="020F0502020204030204" pitchFamily="34" charset="0"/>
                <a:cs typeface="Calibri" panose="020F0502020204030204" pitchFamily="34" charset="0"/>
              </a:rPr>
              <a:t> </a:t>
            </a:r>
            <a:br>
              <a:rPr lang="en-US" sz="1600" spc="-105" dirty="0">
                <a:solidFill>
                  <a:srgbClr val="FFFFFF"/>
                </a:solidFill>
                <a:latin typeface="Calibri" panose="020F0502020204030204" pitchFamily="34" charset="0"/>
                <a:cs typeface="Calibri" panose="020F0502020204030204" pitchFamily="34" charset="0"/>
              </a:rPr>
            </a:br>
            <a:r>
              <a:rPr sz="1600" dirty="0">
                <a:solidFill>
                  <a:srgbClr val="FFFFFF"/>
                </a:solidFill>
                <a:latin typeface="Calibri" panose="020F0502020204030204" pitchFamily="34" charset="0"/>
                <a:cs typeface="Calibri" panose="020F0502020204030204" pitchFamily="34" charset="0"/>
              </a:rPr>
              <a:t>for a </a:t>
            </a:r>
            <a:r>
              <a:rPr sz="1600" spc="-4" dirty="0">
                <a:solidFill>
                  <a:srgbClr val="FFFFFF"/>
                </a:solidFill>
                <a:latin typeface="Calibri" panose="020F0502020204030204" pitchFamily="34" charset="0"/>
                <a:cs typeface="Calibri" panose="020F0502020204030204" pitchFamily="34" charset="0"/>
              </a:rPr>
              <a:t>germline </a:t>
            </a:r>
            <a:br>
              <a:rPr lang="en-US" sz="1600" spc="-4" dirty="0">
                <a:solidFill>
                  <a:srgbClr val="FFFFFF"/>
                </a:solidFill>
                <a:latin typeface="Calibri" panose="020F0502020204030204" pitchFamily="34" charset="0"/>
                <a:cs typeface="Calibri" panose="020F0502020204030204" pitchFamily="34" charset="0"/>
              </a:rPr>
            </a:br>
            <a:r>
              <a:rPr lang="en-US" sz="1600" i="1" dirty="0">
                <a:solidFill>
                  <a:srgbClr val="FFFFFF"/>
                </a:solidFill>
                <a:latin typeface="Calibri" panose="020F0502020204030204" pitchFamily="34" charset="0"/>
                <a:cs typeface="Calibri" panose="020F0502020204030204" pitchFamily="34" charset="0"/>
              </a:rPr>
              <a:t>BRCA</a:t>
            </a:r>
            <a:r>
              <a:rPr sz="1600" spc="-111"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mutation</a:t>
            </a:r>
            <a:r>
              <a:rPr lang="en-US" sz="1600" dirty="0">
                <a:solidFill>
                  <a:srgbClr val="FFFFFF"/>
                </a:solidFill>
                <a:latin typeface="Calibri" panose="020F0502020204030204" pitchFamily="34" charset="0"/>
                <a:cs typeface="Calibri" panose="020F0502020204030204" pitchFamily="34" charset="0"/>
              </a:rPr>
              <a:t>;</a:t>
            </a:r>
            <a:endParaRPr sz="1600" b="0" dirty="0">
              <a:solidFill>
                <a:prstClr val="black"/>
              </a:solidFill>
              <a:latin typeface="Calibri" panose="020F0502020204030204" pitchFamily="34" charset="0"/>
              <a:cs typeface="Calibri" panose="020F0502020204030204" pitchFamily="34" charset="0"/>
            </a:endParaRPr>
          </a:p>
          <a:p>
            <a:pPr marL="78763" marR="71261" indent="-1072" algn="ctr" defTabSz="771571" eaLnBrk="1" fontAlgn="auto" hangingPunct="1">
              <a:spcBef>
                <a:spcPts val="0"/>
              </a:spcBef>
              <a:spcAft>
                <a:spcPts val="0"/>
              </a:spcAft>
              <a:defRPr/>
            </a:pPr>
            <a:r>
              <a:rPr lang="en-US" sz="1600" dirty="0">
                <a:solidFill>
                  <a:srgbClr val="FFFFFF"/>
                </a:solidFill>
                <a:latin typeface="Calibri" panose="020F0502020204030204" pitchFamily="34" charset="0"/>
                <a:cs typeface="Calibri" panose="020F0502020204030204" pitchFamily="34" charset="0"/>
              </a:rPr>
              <a:t>consideration </a:t>
            </a:r>
            <a:r>
              <a:rPr sz="1600" dirty="0">
                <a:solidFill>
                  <a:srgbClr val="FFFFFF"/>
                </a:solidFill>
                <a:latin typeface="Calibri" panose="020F0502020204030204" pitchFamily="34" charset="0"/>
                <a:cs typeface="Calibri" panose="020F0502020204030204" pitchFamily="34" charset="0"/>
              </a:rPr>
              <a:t>should </a:t>
            </a:r>
            <a:br>
              <a:rPr lang="en-US" sz="1600" dirty="0">
                <a:solidFill>
                  <a:srgbClr val="FFFFFF"/>
                </a:solidFill>
                <a:latin typeface="Calibri" panose="020F0502020204030204" pitchFamily="34" charset="0"/>
                <a:cs typeface="Calibri" panose="020F0502020204030204" pitchFamily="34" charset="0"/>
              </a:rPr>
            </a:br>
            <a:r>
              <a:rPr sz="1600" dirty="0">
                <a:solidFill>
                  <a:srgbClr val="FFFFFF"/>
                </a:solidFill>
                <a:latin typeface="Calibri" panose="020F0502020204030204" pitchFamily="34" charset="0"/>
                <a:cs typeface="Calibri" panose="020F0502020204030204" pitchFamily="34" charset="0"/>
              </a:rPr>
              <a:t>be  </a:t>
            </a:r>
            <a:r>
              <a:rPr sz="1600" spc="-4" dirty="0">
                <a:solidFill>
                  <a:srgbClr val="FFFFFF"/>
                </a:solidFill>
                <a:latin typeface="Calibri" panose="020F0502020204030204" pitchFamily="34" charset="0"/>
                <a:cs typeface="Calibri" panose="020F0502020204030204" pitchFamily="34" charset="0"/>
              </a:rPr>
              <a:t>given </a:t>
            </a:r>
            <a:r>
              <a:rPr sz="1600" dirty="0">
                <a:solidFill>
                  <a:srgbClr val="FFFFFF"/>
                </a:solidFill>
                <a:latin typeface="Calibri" panose="020F0502020204030204" pitchFamily="34" charset="0"/>
                <a:cs typeface="Calibri" panose="020F0502020204030204" pitchFamily="34" charset="0"/>
              </a:rPr>
              <a:t>to testing tumors for</a:t>
            </a:r>
            <a:r>
              <a:rPr sz="1600" spc="-101"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 somatic </a:t>
            </a:r>
            <a:r>
              <a:rPr sz="1600" i="1" spc="4" dirty="0">
                <a:solidFill>
                  <a:srgbClr val="FFFFFF"/>
                </a:solidFill>
                <a:latin typeface="Calibri" panose="020F0502020204030204" pitchFamily="34" charset="0"/>
                <a:cs typeface="Calibri" panose="020F0502020204030204" pitchFamily="34" charset="0"/>
              </a:rPr>
              <a:t>BRCA</a:t>
            </a:r>
            <a:r>
              <a:rPr sz="1600" i="1" spc="-77"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mutation</a:t>
            </a:r>
            <a:r>
              <a:rPr sz="1600" baseline="24691" dirty="0">
                <a:solidFill>
                  <a:srgbClr val="FFFFFF"/>
                </a:solidFill>
                <a:latin typeface="Calibri" panose="020F0502020204030204" pitchFamily="34" charset="0"/>
                <a:cs typeface="Calibri" panose="020F0502020204030204" pitchFamily="34" charset="0"/>
              </a:rPr>
              <a:t>4</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AC6A0AB-DBBC-2983-5C22-D61CC8C34B32}"/>
              </a:ext>
            </a:extLst>
          </p:cNvPr>
          <p:cNvSpPr txBox="1"/>
          <p:nvPr/>
        </p:nvSpPr>
        <p:spPr bwMode="auto">
          <a:xfrm>
            <a:off x="1436969" y="1355188"/>
            <a:ext cx="1274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dirty="0">
                <a:solidFill>
                  <a:schemeClr val="bg1"/>
                </a:solidFill>
                <a:latin typeface="Calibri" panose="020F0502020204030204" pitchFamily="34" charset="0"/>
              </a:rPr>
              <a:t>NCCN</a:t>
            </a:r>
          </a:p>
        </p:txBody>
      </p:sp>
      <p:sp>
        <p:nvSpPr>
          <p:cNvPr id="14" name="TextBox 13">
            <a:extLst>
              <a:ext uri="{FF2B5EF4-FFF2-40B4-BE49-F238E27FC236}">
                <a16:creationId xmlns:a16="http://schemas.microsoft.com/office/drawing/2014/main" id="{9BF7CBA8-C186-0E72-882B-A59D7D9AB889}"/>
              </a:ext>
            </a:extLst>
          </p:cNvPr>
          <p:cNvSpPr txBox="1"/>
          <p:nvPr/>
        </p:nvSpPr>
        <p:spPr bwMode="auto">
          <a:xfrm>
            <a:off x="4222487" y="1355188"/>
            <a:ext cx="10102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dirty="0">
                <a:solidFill>
                  <a:schemeClr val="bg1"/>
                </a:solidFill>
                <a:latin typeface="Calibri" panose="020F0502020204030204" pitchFamily="34" charset="0"/>
              </a:rPr>
              <a:t>SGO</a:t>
            </a:r>
          </a:p>
        </p:txBody>
      </p:sp>
      <p:sp>
        <p:nvSpPr>
          <p:cNvPr id="15" name="TextBox 14">
            <a:extLst>
              <a:ext uri="{FF2B5EF4-FFF2-40B4-BE49-F238E27FC236}">
                <a16:creationId xmlns:a16="http://schemas.microsoft.com/office/drawing/2014/main" id="{71333885-52D3-A68A-6B22-759CE5FEFD39}"/>
              </a:ext>
            </a:extLst>
          </p:cNvPr>
          <p:cNvSpPr txBox="1"/>
          <p:nvPr/>
        </p:nvSpPr>
        <p:spPr bwMode="auto">
          <a:xfrm>
            <a:off x="6743510" y="1355188"/>
            <a:ext cx="12360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dirty="0">
                <a:solidFill>
                  <a:schemeClr val="bg1"/>
                </a:solidFill>
                <a:latin typeface="Calibri" panose="020F0502020204030204" pitchFamily="34" charset="0"/>
              </a:rPr>
              <a:t>ASCO</a:t>
            </a:r>
          </a:p>
        </p:txBody>
      </p:sp>
      <p:sp>
        <p:nvSpPr>
          <p:cNvPr id="16" name="TextBox 15">
            <a:extLst>
              <a:ext uri="{FF2B5EF4-FFF2-40B4-BE49-F238E27FC236}">
                <a16:creationId xmlns:a16="http://schemas.microsoft.com/office/drawing/2014/main" id="{BD20C4B7-ACD7-845C-73EF-775BB3E73A7E}"/>
              </a:ext>
            </a:extLst>
          </p:cNvPr>
          <p:cNvSpPr txBox="1"/>
          <p:nvPr/>
        </p:nvSpPr>
        <p:spPr bwMode="auto">
          <a:xfrm>
            <a:off x="9490363" y="1355188"/>
            <a:ext cx="1339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dirty="0">
                <a:solidFill>
                  <a:schemeClr val="bg1"/>
                </a:solidFill>
                <a:latin typeface="Calibri" panose="020F0502020204030204" pitchFamily="34" charset="0"/>
              </a:rPr>
              <a:t>ESMO</a:t>
            </a:r>
          </a:p>
        </p:txBody>
      </p:sp>
      <p:sp>
        <p:nvSpPr>
          <p:cNvPr id="17" name="TextBox 16">
            <a:extLst>
              <a:ext uri="{FF2B5EF4-FFF2-40B4-BE49-F238E27FC236}">
                <a16:creationId xmlns:a16="http://schemas.microsoft.com/office/drawing/2014/main" id="{275E741E-8105-6908-5692-92632D6AA35D}"/>
              </a:ext>
            </a:extLst>
          </p:cNvPr>
          <p:cNvSpPr txBox="1"/>
          <p:nvPr/>
        </p:nvSpPr>
        <p:spPr bwMode="auto">
          <a:xfrm>
            <a:off x="532611" y="5327861"/>
            <a:ext cx="108190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800" dirty="0">
                <a:solidFill>
                  <a:schemeClr val="bg1"/>
                </a:solidFill>
                <a:latin typeface="Calibri" panose="020F0502020204030204" pitchFamily="34" charset="0"/>
                <a:cs typeface="Calibri" panose="020F0502020204030204" pitchFamily="34" charset="0"/>
              </a:rPr>
              <a:t>Patients with Medicare or Medicaid may be less likely to receive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germline and/or somatic testing than patients with private insurance</a:t>
            </a:r>
            <a:r>
              <a:rPr lang="en-US" sz="1800" baseline="30000" dirty="0">
                <a:solidFill>
                  <a:schemeClr val="bg1"/>
                </a:solidFill>
                <a:latin typeface="Calibri" panose="020F0502020204030204" pitchFamily="34" charset="0"/>
                <a:cs typeface="Calibri" panose="020F0502020204030204" pitchFamily="34" charset="0"/>
              </a:rPr>
              <a:t>5</a:t>
            </a:r>
          </a:p>
        </p:txBody>
      </p:sp>
    </p:spTree>
    <p:extLst>
      <p:ext uri="{BB962C8B-B14F-4D97-AF65-F5344CB8AC3E}">
        <p14:creationId xmlns:p14="http://schemas.microsoft.com/office/powerpoint/2010/main" val="1838958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p:txBody>
          <a:bodyPr/>
          <a:lstStyle/>
          <a:p>
            <a:r>
              <a:rPr lang="en-US" dirty="0"/>
              <a:t>Genetic Testing in Ovarian Cancer: Current Guidelines</a:t>
            </a:r>
          </a:p>
        </p:txBody>
      </p:sp>
      <p:sp>
        <p:nvSpPr>
          <p:cNvPr id="3" name="Content Placeholder 2">
            <a:extLst>
              <a:ext uri="{FF2B5EF4-FFF2-40B4-BE49-F238E27FC236}">
                <a16:creationId xmlns:a16="http://schemas.microsoft.com/office/drawing/2014/main" id="{39300F07-6BD0-48C5-A946-71590E8A9D31}"/>
              </a:ext>
            </a:extLst>
          </p:cNvPr>
          <p:cNvSpPr>
            <a:spLocks noGrp="1"/>
          </p:cNvSpPr>
          <p:nvPr>
            <p:ph idx="1"/>
          </p:nvPr>
        </p:nvSpPr>
        <p:spPr/>
        <p:txBody>
          <a:bodyPr/>
          <a:lstStyle/>
          <a:p>
            <a:r>
              <a:rPr lang="en-US" sz="2200" b="1" dirty="0"/>
              <a:t>Epithelial ovarian cancer</a:t>
            </a:r>
          </a:p>
          <a:p>
            <a:pPr lvl="1"/>
            <a:r>
              <a:rPr lang="en-US" sz="2000" dirty="0"/>
              <a:t>Germline testing for </a:t>
            </a:r>
            <a:r>
              <a:rPr lang="en-US" sz="2000" i="1" dirty="0"/>
              <a:t>BRCA1, BRCA2</a:t>
            </a:r>
            <a:r>
              <a:rPr lang="en-US" sz="2000" dirty="0"/>
              <a:t>, and other ovarian cancer susceptibility genes </a:t>
            </a:r>
          </a:p>
          <a:p>
            <a:pPr lvl="2">
              <a:buFont typeface="Wingdings" panose="05000000000000000000" pitchFamily="2" charset="2"/>
              <a:buChar char="§"/>
            </a:pPr>
            <a:r>
              <a:rPr lang="en-US" sz="1800" dirty="0"/>
              <a:t>Recommended for all patients at disease diagnosis regardless of family history of ovarian/</a:t>
            </a:r>
            <a:br>
              <a:rPr lang="en-US" sz="1800" dirty="0"/>
            </a:br>
            <a:r>
              <a:rPr lang="en-US" sz="1800" dirty="0"/>
              <a:t>breast cancer</a:t>
            </a:r>
          </a:p>
          <a:p>
            <a:pPr lvl="2">
              <a:buFont typeface="Wingdings" panose="05000000000000000000" pitchFamily="2" charset="2"/>
              <a:buChar char="§"/>
            </a:pPr>
            <a:r>
              <a:rPr lang="en-US" sz="1800" dirty="0"/>
              <a:t>If not performed at initial diagnosis, testing should be offered as soon as possible</a:t>
            </a:r>
          </a:p>
          <a:p>
            <a:pPr lvl="1"/>
            <a:r>
              <a:rPr lang="en-US" sz="2000" dirty="0"/>
              <a:t>Somatic tumor testing for </a:t>
            </a:r>
            <a:r>
              <a:rPr lang="en-US" sz="2000" i="1" dirty="0"/>
              <a:t>BRCA1, BRCA2</a:t>
            </a:r>
            <a:r>
              <a:rPr lang="en-US" sz="2000" dirty="0"/>
              <a:t>,</a:t>
            </a:r>
            <a:r>
              <a:rPr lang="en-US" sz="2000" i="1" dirty="0"/>
              <a:t> </a:t>
            </a:r>
            <a:r>
              <a:rPr lang="en-US" sz="2000" dirty="0"/>
              <a:t>and likely pathogenic variants</a:t>
            </a:r>
          </a:p>
          <a:p>
            <a:pPr lvl="2">
              <a:buFont typeface="Wingdings" panose="05000000000000000000" pitchFamily="2" charset="2"/>
              <a:buChar char="§"/>
            </a:pPr>
            <a:r>
              <a:rPr lang="en-US" sz="1800" dirty="0"/>
              <a:t>Recommended for patients without germline mutations </a:t>
            </a:r>
          </a:p>
          <a:p>
            <a:pPr lvl="2">
              <a:buFont typeface="Wingdings" panose="05000000000000000000" pitchFamily="2" charset="2"/>
              <a:buChar char="§"/>
            </a:pPr>
            <a:r>
              <a:rPr lang="en-US" sz="1800" dirty="0"/>
              <a:t>At disease recurrence, offer somatic tumor testing (</a:t>
            </a:r>
            <a:r>
              <a:rPr lang="en-US" sz="1800" i="1" dirty="0"/>
              <a:t>BRCA1, BRCA2</a:t>
            </a:r>
            <a:r>
              <a:rPr lang="en-US" sz="1800" dirty="0"/>
              <a:t>) and consider dMMR testing</a:t>
            </a:r>
          </a:p>
          <a:p>
            <a:r>
              <a:rPr lang="en-US" sz="2200" dirty="0"/>
              <a:t> </a:t>
            </a:r>
            <a:r>
              <a:rPr lang="en-US" sz="2200" b="1" dirty="0"/>
              <a:t>Clear cell, mucinous, or endometrioid ovarian cancer</a:t>
            </a:r>
          </a:p>
          <a:p>
            <a:pPr lvl="1"/>
            <a:r>
              <a:rPr lang="en-US" sz="2000" dirty="0"/>
              <a:t>Offer somatic tumor testing for dMMR, particularly with recurrent disease</a:t>
            </a:r>
          </a:p>
          <a:p>
            <a:endParaRPr lang="en-US" dirty="0"/>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39974" y="6185368"/>
            <a:ext cx="881244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Konstantinopoulos. JCO. 2020;38:1222. </a:t>
            </a:r>
          </a:p>
        </p:txBody>
      </p:sp>
    </p:spTree>
    <p:extLst>
      <p:ext uri="{BB962C8B-B14F-4D97-AF65-F5344CB8AC3E}">
        <p14:creationId xmlns:p14="http://schemas.microsoft.com/office/powerpoint/2010/main" val="1774775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a:xfrm>
            <a:off x="609759" y="238127"/>
            <a:ext cx="10872629" cy="1103313"/>
          </a:xfrm>
        </p:spPr>
        <p:txBody>
          <a:bodyPr/>
          <a:lstStyle/>
          <a:p>
            <a:r>
              <a:rPr lang="en-US" sz="3600" dirty="0"/>
              <a:t>Alterations in HR Repair Genes in </a:t>
            </a:r>
            <a:br>
              <a:rPr lang="en-US" sz="3600" dirty="0"/>
            </a:br>
            <a:r>
              <a:rPr lang="en-US" sz="3600" dirty="0"/>
              <a:t>High-Grade Serous Ovarian Cancers </a:t>
            </a:r>
            <a:endParaRPr lang="en-US" dirty="0"/>
          </a:p>
        </p:txBody>
      </p:sp>
      <p:sp>
        <p:nvSpPr>
          <p:cNvPr id="3" name="Content Placeholder 2">
            <a:extLst>
              <a:ext uri="{FF2B5EF4-FFF2-40B4-BE49-F238E27FC236}">
                <a16:creationId xmlns:a16="http://schemas.microsoft.com/office/drawing/2014/main" id="{B868E1F8-E11A-47B7-ADE6-134BD7C882F1}"/>
              </a:ext>
            </a:extLst>
          </p:cNvPr>
          <p:cNvSpPr>
            <a:spLocks noGrp="1"/>
          </p:cNvSpPr>
          <p:nvPr>
            <p:ph sz="half" idx="1"/>
          </p:nvPr>
        </p:nvSpPr>
        <p:spPr>
          <a:xfrm>
            <a:off x="601820" y="2543358"/>
            <a:ext cx="3358797" cy="3646110"/>
          </a:xfrm>
        </p:spPr>
        <p:txBody>
          <a:bodyPr/>
          <a:lstStyle/>
          <a:p>
            <a:r>
              <a:rPr lang="en-US" sz="2000" dirty="0"/>
              <a:t>50% of high-grade </a:t>
            </a:r>
            <a:br>
              <a:rPr lang="en-US" sz="2000" dirty="0"/>
            </a:br>
            <a:r>
              <a:rPr lang="en-US" sz="2000" dirty="0"/>
              <a:t>serous ovarian cancers harbor alterations in </a:t>
            </a:r>
            <a:br>
              <a:rPr lang="en-US" sz="2000" dirty="0"/>
            </a:br>
            <a:r>
              <a:rPr lang="en-US" sz="2000" dirty="0"/>
              <a:t>HR repair genes</a:t>
            </a:r>
          </a:p>
          <a:p>
            <a:pPr lvl="1"/>
            <a:r>
              <a:rPr lang="en-US" sz="2000" dirty="0"/>
              <a:t>Mutations</a:t>
            </a:r>
          </a:p>
          <a:p>
            <a:pPr lvl="1"/>
            <a:r>
              <a:rPr lang="en-US" sz="2000" dirty="0"/>
              <a:t>Deletions</a:t>
            </a:r>
          </a:p>
          <a:p>
            <a:pPr lvl="1"/>
            <a:r>
              <a:rPr lang="en-US" sz="2000" dirty="0"/>
              <a:t>Amplifications, or </a:t>
            </a:r>
          </a:p>
          <a:p>
            <a:pPr lvl="1"/>
            <a:r>
              <a:rPr lang="en-US" sz="2000" dirty="0"/>
              <a:t>Promoter methylation</a:t>
            </a:r>
          </a:p>
          <a:p>
            <a:endParaRPr lang="en-US" sz="2000" dirty="0"/>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21709" y="6361472"/>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Konstantinopoulos. Cancer Discov. 2015;5:1137.</a:t>
            </a:r>
          </a:p>
        </p:txBody>
      </p:sp>
      <p:grpSp>
        <p:nvGrpSpPr>
          <p:cNvPr id="124" name="Group 123">
            <a:extLst>
              <a:ext uri="{FF2B5EF4-FFF2-40B4-BE49-F238E27FC236}">
                <a16:creationId xmlns:a16="http://schemas.microsoft.com/office/drawing/2014/main" id="{C10B5723-B76D-4B13-A4E0-F05798D5ECF2}"/>
              </a:ext>
            </a:extLst>
          </p:cNvPr>
          <p:cNvGrpSpPr/>
          <p:nvPr/>
        </p:nvGrpSpPr>
        <p:grpSpPr>
          <a:xfrm>
            <a:off x="2668342" y="1548213"/>
            <a:ext cx="9223680" cy="4641255"/>
            <a:chOff x="1456723" y="1891269"/>
            <a:chExt cx="9223680" cy="4641255"/>
          </a:xfrm>
        </p:grpSpPr>
        <p:sp>
          <p:nvSpPr>
            <p:cNvPr id="125" name="TextBox 124">
              <a:extLst>
                <a:ext uri="{FF2B5EF4-FFF2-40B4-BE49-F238E27FC236}">
                  <a16:creationId xmlns:a16="http://schemas.microsoft.com/office/drawing/2014/main" id="{DA73A0F1-FC80-463B-AEF4-78D37EA015EE}"/>
                </a:ext>
              </a:extLst>
            </p:cNvPr>
            <p:cNvSpPr txBox="1"/>
            <p:nvPr/>
          </p:nvSpPr>
          <p:spPr bwMode="auto">
            <a:xfrm>
              <a:off x="6143713" y="2015012"/>
              <a:ext cx="247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accent1"/>
                  </a:solidFill>
                  <a:latin typeface="Calibri" panose="020F0502020204030204" pitchFamily="34" charset="0"/>
                </a:rPr>
                <a:t>BRCA1</a:t>
              </a:r>
              <a:r>
                <a:rPr lang="en-US" sz="1400" dirty="0">
                  <a:solidFill>
                    <a:schemeClr val="accent1"/>
                  </a:solidFill>
                  <a:latin typeface="Calibri" panose="020F0502020204030204" pitchFamily="34" charset="0"/>
                </a:rPr>
                <a:t> germline mutations 8%</a:t>
              </a:r>
            </a:p>
          </p:txBody>
        </p:sp>
        <p:sp>
          <p:nvSpPr>
            <p:cNvPr id="126" name="TextBox 125">
              <a:extLst>
                <a:ext uri="{FF2B5EF4-FFF2-40B4-BE49-F238E27FC236}">
                  <a16:creationId xmlns:a16="http://schemas.microsoft.com/office/drawing/2014/main" id="{61D4DDC9-68EC-4F19-8243-35BAC92BD6B2}"/>
                </a:ext>
              </a:extLst>
            </p:cNvPr>
            <p:cNvSpPr txBox="1"/>
            <p:nvPr/>
          </p:nvSpPr>
          <p:spPr bwMode="auto">
            <a:xfrm>
              <a:off x="6679793" y="2326175"/>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BRCA1</a:t>
              </a:r>
              <a:r>
                <a:rPr lang="en-US" sz="1400" dirty="0">
                  <a:solidFill>
                    <a:schemeClr val="bg1"/>
                  </a:solidFill>
                  <a:latin typeface="Calibri" panose="020F0502020204030204" pitchFamily="34" charset="0"/>
                </a:rPr>
                <a:t> somatic mutations 3%</a:t>
              </a:r>
            </a:p>
          </p:txBody>
        </p:sp>
        <p:sp>
          <p:nvSpPr>
            <p:cNvPr id="127" name="TextBox 126">
              <a:extLst>
                <a:ext uri="{FF2B5EF4-FFF2-40B4-BE49-F238E27FC236}">
                  <a16:creationId xmlns:a16="http://schemas.microsoft.com/office/drawing/2014/main" id="{2B684DCB-2452-4351-9B66-71E6211097E8}"/>
                </a:ext>
              </a:extLst>
            </p:cNvPr>
            <p:cNvSpPr txBox="1"/>
            <p:nvPr/>
          </p:nvSpPr>
          <p:spPr bwMode="auto">
            <a:xfrm>
              <a:off x="7280771" y="2634338"/>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accent1"/>
                  </a:solidFill>
                  <a:latin typeface="Calibri" panose="020F0502020204030204" pitchFamily="34" charset="0"/>
                </a:rPr>
                <a:t>BRCA2</a:t>
              </a:r>
              <a:r>
                <a:rPr lang="en-US" sz="1400" dirty="0">
                  <a:solidFill>
                    <a:schemeClr val="accent1"/>
                  </a:solidFill>
                  <a:latin typeface="Calibri" panose="020F0502020204030204" pitchFamily="34" charset="0"/>
                </a:rPr>
                <a:t> germline mutations 6%</a:t>
              </a:r>
            </a:p>
          </p:txBody>
        </p:sp>
        <p:sp>
          <p:nvSpPr>
            <p:cNvPr id="128" name="TextBox 127">
              <a:extLst>
                <a:ext uri="{FF2B5EF4-FFF2-40B4-BE49-F238E27FC236}">
                  <a16:creationId xmlns:a16="http://schemas.microsoft.com/office/drawing/2014/main" id="{94F905C9-4965-42BD-BB93-92E064700B6B}"/>
                </a:ext>
              </a:extLst>
            </p:cNvPr>
            <p:cNvSpPr txBox="1"/>
            <p:nvPr/>
          </p:nvSpPr>
          <p:spPr bwMode="auto">
            <a:xfrm>
              <a:off x="7473865" y="3086742"/>
              <a:ext cx="2355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BRCA2</a:t>
              </a:r>
              <a:r>
                <a:rPr lang="en-US" sz="1400" dirty="0">
                  <a:solidFill>
                    <a:schemeClr val="bg1"/>
                  </a:solidFill>
                  <a:latin typeface="Calibri" panose="020F0502020204030204" pitchFamily="34" charset="0"/>
                </a:rPr>
                <a:t> somatic mutations 3%</a:t>
              </a:r>
            </a:p>
          </p:txBody>
        </p:sp>
        <p:sp>
          <p:nvSpPr>
            <p:cNvPr id="129" name="TextBox 128">
              <a:extLst>
                <a:ext uri="{FF2B5EF4-FFF2-40B4-BE49-F238E27FC236}">
                  <a16:creationId xmlns:a16="http://schemas.microsoft.com/office/drawing/2014/main" id="{687DFDEB-A631-4BD8-8075-08AAA5D9A50E}"/>
                </a:ext>
              </a:extLst>
            </p:cNvPr>
            <p:cNvSpPr txBox="1"/>
            <p:nvPr/>
          </p:nvSpPr>
          <p:spPr bwMode="auto">
            <a:xfrm>
              <a:off x="7576295" y="3694459"/>
              <a:ext cx="2891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BRCA1</a:t>
              </a:r>
              <a:r>
                <a:rPr lang="en-US" sz="1400" dirty="0">
                  <a:solidFill>
                    <a:schemeClr val="bg1"/>
                  </a:solidFill>
                  <a:latin typeface="Calibri" panose="020F0502020204030204" pitchFamily="34" charset="0"/>
                </a:rPr>
                <a:t> promoter methylation 10%</a:t>
              </a:r>
            </a:p>
          </p:txBody>
        </p:sp>
        <p:sp>
          <p:nvSpPr>
            <p:cNvPr id="130" name="TextBox 129">
              <a:extLst>
                <a:ext uri="{FF2B5EF4-FFF2-40B4-BE49-F238E27FC236}">
                  <a16:creationId xmlns:a16="http://schemas.microsoft.com/office/drawing/2014/main" id="{9BB2C718-013A-4E29-847B-B245CBFF1AB9}"/>
                </a:ext>
              </a:extLst>
            </p:cNvPr>
            <p:cNvSpPr txBox="1"/>
            <p:nvPr/>
          </p:nvSpPr>
          <p:spPr bwMode="auto">
            <a:xfrm>
              <a:off x="7454052" y="43198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CDK12</a:t>
              </a:r>
              <a:r>
                <a:rPr lang="en-US" sz="1400" dirty="0">
                  <a:solidFill>
                    <a:schemeClr val="bg1"/>
                  </a:solidFill>
                  <a:latin typeface="Calibri" panose="020F0502020204030204" pitchFamily="34" charset="0"/>
                </a:rPr>
                <a:t> mutations 3%</a:t>
              </a:r>
            </a:p>
          </p:txBody>
        </p:sp>
        <p:sp>
          <p:nvSpPr>
            <p:cNvPr id="131" name="TextBox 130">
              <a:extLst>
                <a:ext uri="{FF2B5EF4-FFF2-40B4-BE49-F238E27FC236}">
                  <a16:creationId xmlns:a16="http://schemas.microsoft.com/office/drawing/2014/main" id="{834F8A86-4321-453B-A9CA-E4601DBF776A}"/>
                </a:ext>
              </a:extLst>
            </p:cNvPr>
            <p:cNvSpPr txBox="1"/>
            <p:nvPr/>
          </p:nvSpPr>
          <p:spPr bwMode="auto">
            <a:xfrm>
              <a:off x="7514679" y="4571878"/>
              <a:ext cx="31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RAD51C</a:t>
              </a:r>
              <a:r>
                <a:rPr lang="en-US" sz="1400" dirty="0">
                  <a:solidFill>
                    <a:schemeClr val="bg1"/>
                  </a:solidFill>
                  <a:latin typeface="Calibri" panose="020F0502020204030204" pitchFamily="34" charset="0"/>
                </a:rPr>
                <a:t> promoter methylation 2%</a:t>
              </a:r>
            </a:p>
          </p:txBody>
        </p:sp>
        <p:sp>
          <p:nvSpPr>
            <p:cNvPr id="132" name="TextBox 131">
              <a:extLst>
                <a:ext uri="{FF2B5EF4-FFF2-40B4-BE49-F238E27FC236}">
                  <a16:creationId xmlns:a16="http://schemas.microsoft.com/office/drawing/2014/main" id="{08853B2F-17AB-48E1-A110-AA5A68F86DE6}"/>
                </a:ext>
              </a:extLst>
            </p:cNvPr>
            <p:cNvSpPr txBox="1"/>
            <p:nvPr/>
          </p:nvSpPr>
          <p:spPr bwMode="auto">
            <a:xfrm>
              <a:off x="7370567" y="47913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FA gene mutations 2%</a:t>
              </a:r>
            </a:p>
          </p:txBody>
        </p:sp>
        <p:sp>
          <p:nvSpPr>
            <p:cNvPr id="133" name="TextBox 132">
              <a:extLst>
                <a:ext uri="{FF2B5EF4-FFF2-40B4-BE49-F238E27FC236}">
                  <a16:creationId xmlns:a16="http://schemas.microsoft.com/office/drawing/2014/main" id="{7F5B46AE-1604-43F4-A0C1-0863C3091FE2}"/>
                </a:ext>
              </a:extLst>
            </p:cNvPr>
            <p:cNvSpPr txBox="1"/>
            <p:nvPr/>
          </p:nvSpPr>
          <p:spPr bwMode="auto">
            <a:xfrm>
              <a:off x="7361167" y="5054001"/>
              <a:ext cx="3078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Core </a:t>
              </a:r>
              <a:r>
                <a:rPr lang="en-US" sz="1400" i="1" dirty="0">
                  <a:solidFill>
                    <a:schemeClr val="bg1"/>
                  </a:solidFill>
                  <a:latin typeface="Calibri" panose="020F0502020204030204" pitchFamily="34" charset="0"/>
                </a:rPr>
                <a:t>RAD</a:t>
              </a:r>
              <a:r>
                <a:rPr lang="en-US" sz="1400" dirty="0">
                  <a:solidFill>
                    <a:schemeClr val="bg1"/>
                  </a:solidFill>
                  <a:latin typeface="Calibri" panose="020F0502020204030204" pitchFamily="34" charset="0"/>
                </a:rPr>
                <a:t> gene mutations 1.5%</a:t>
              </a:r>
            </a:p>
          </p:txBody>
        </p:sp>
        <p:sp>
          <p:nvSpPr>
            <p:cNvPr id="134" name="TextBox 133">
              <a:extLst>
                <a:ext uri="{FF2B5EF4-FFF2-40B4-BE49-F238E27FC236}">
                  <a16:creationId xmlns:a16="http://schemas.microsoft.com/office/drawing/2014/main" id="{31A3F19F-8EE7-42A0-BC71-F1F2A73C9619}"/>
                </a:ext>
              </a:extLst>
            </p:cNvPr>
            <p:cNvSpPr txBox="1"/>
            <p:nvPr/>
          </p:nvSpPr>
          <p:spPr bwMode="auto">
            <a:xfrm>
              <a:off x="7310331" y="5319508"/>
              <a:ext cx="3236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DNA-damage gene mutations 2%</a:t>
              </a:r>
            </a:p>
          </p:txBody>
        </p:sp>
        <p:sp>
          <p:nvSpPr>
            <p:cNvPr id="135" name="TextBox 134">
              <a:extLst>
                <a:ext uri="{FF2B5EF4-FFF2-40B4-BE49-F238E27FC236}">
                  <a16:creationId xmlns:a16="http://schemas.microsoft.com/office/drawing/2014/main" id="{3E649DDD-1286-42C1-A645-7DF23205AAE5}"/>
                </a:ext>
              </a:extLst>
            </p:cNvPr>
            <p:cNvSpPr txBox="1"/>
            <p:nvPr/>
          </p:nvSpPr>
          <p:spPr bwMode="auto">
            <a:xfrm>
              <a:off x="2953642" y="5098269"/>
              <a:ext cx="2398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Cyclin E1 amplification 15%</a:t>
              </a:r>
            </a:p>
          </p:txBody>
        </p:sp>
        <p:sp>
          <p:nvSpPr>
            <p:cNvPr id="136" name="TextBox 135">
              <a:extLst>
                <a:ext uri="{FF2B5EF4-FFF2-40B4-BE49-F238E27FC236}">
                  <a16:creationId xmlns:a16="http://schemas.microsoft.com/office/drawing/2014/main" id="{B20F621A-965D-413F-BE0B-66444BC95DE7}"/>
                </a:ext>
              </a:extLst>
            </p:cNvPr>
            <p:cNvSpPr txBox="1"/>
            <p:nvPr/>
          </p:nvSpPr>
          <p:spPr bwMode="auto">
            <a:xfrm>
              <a:off x="2883999" y="4271045"/>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MMR mutations 3%</a:t>
              </a:r>
            </a:p>
          </p:txBody>
        </p:sp>
        <p:sp>
          <p:nvSpPr>
            <p:cNvPr id="137" name="TextBox 136">
              <a:extLst>
                <a:ext uri="{FF2B5EF4-FFF2-40B4-BE49-F238E27FC236}">
                  <a16:creationId xmlns:a16="http://schemas.microsoft.com/office/drawing/2014/main" id="{F39098FC-63A6-4684-9375-D4B0A7F8A689}"/>
                </a:ext>
              </a:extLst>
            </p:cNvPr>
            <p:cNvSpPr txBox="1"/>
            <p:nvPr/>
          </p:nvSpPr>
          <p:spPr bwMode="auto">
            <a:xfrm>
              <a:off x="2363258" y="3713644"/>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NER mutations 4% to 8%</a:t>
              </a:r>
            </a:p>
          </p:txBody>
        </p:sp>
        <p:sp>
          <p:nvSpPr>
            <p:cNvPr id="138" name="TextBox 137">
              <a:extLst>
                <a:ext uri="{FF2B5EF4-FFF2-40B4-BE49-F238E27FC236}">
                  <a16:creationId xmlns:a16="http://schemas.microsoft.com/office/drawing/2014/main" id="{CA50D080-67E1-4B7B-BEF0-A9A5A1A3842D}"/>
                </a:ext>
              </a:extLst>
            </p:cNvPr>
            <p:cNvSpPr txBox="1"/>
            <p:nvPr/>
          </p:nvSpPr>
          <p:spPr bwMode="auto">
            <a:xfrm>
              <a:off x="3968244" y="2405050"/>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Other 21%</a:t>
              </a:r>
            </a:p>
          </p:txBody>
        </p:sp>
        <p:sp>
          <p:nvSpPr>
            <p:cNvPr id="139" name="TextBox 138">
              <a:extLst>
                <a:ext uri="{FF2B5EF4-FFF2-40B4-BE49-F238E27FC236}">
                  <a16:creationId xmlns:a16="http://schemas.microsoft.com/office/drawing/2014/main" id="{79B626DB-FA11-4FE4-A3EB-D6BE23E4F4DC}"/>
                </a:ext>
              </a:extLst>
            </p:cNvPr>
            <p:cNvSpPr txBox="1"/>
            <p:nvPr/>
          </p:nvSpPr>
          <p:spPr>
            <a:xfrm>
              <a:off x="2804862" y="5489419"/>
              <a:ext cx="1804418" cy="226457"/>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HR Proficient</a:t>
              </a:r>
            </a:p>
          </p:txBody>
        </p:sp>
        <p:sp>
          <p:nvSpPr>
            <p:cNvPr id="140" name="TextBox 139">
              <a:extLst>
                <a:ext uri="{FF2B5EF4-FFF2-40B4-BE49-F238E27FC236}">
                  <a16:creationId xmlns:a16="http://schemas.microsoft.com/office/drawing/2014/main" id="{B84C5DBC-643F-44AE-B675-7F19525B0242}"/>
                </a:ext>
              </a:extLst>
            </p:cNvPr>
            <p:cNvSpPr txBox="1"/>
            <p:nvPr/>
          </p:nvSpPr>
          <p:spPr>
            <a:xfrm>
              <a:off x="5567804" y="6260258"/>
              <a:ext cx="2431846" cy="272266"/>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Possibly HR Deficient</a:t>
              </a:r>
            </a:p>
          </p:txBody>
        </p:sp>
        <p:sp>
          <p:nvSpPr>
            <p:cNvPr id="141" name="TextBox 140">
              <a:extLst>
                <a:ext uri="{FF2B5EF4-FFF2-40B4-BE49-F238E27FC236}">
                  <a16:creationId xmlns:a16="http://schemas.microsoft.com/office/drawing/2014/main" id="{81484C8E-9463-40C5-A687-FF013927414C}"/>
                </a:ext>
              </a:extLst>
            </p:cNvPr>
            <p:cNvSpPr txBox="1"/>
            <p:nvPr/>
          </p:nvSpPr>
          <p:spPr>
            <a:xfrm>
              <a:off x="8748500" y="1992578"/>
              <a:ext cx="1885320" cy="291666"/>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HR Deficient</a:t>
              </a:r>
            </a:p>
          </p:txBody>
        </p:sp>
        <p:sp>
          <p:nvSpPr>
            <p:cNvPr id="142" name="TextBox 141">
              <a:extLst>
                <a:ext uri="{FF2B5EF4-FFF2-40B4-BE49-F238E27FC236}">
                  <a16:creationId xmlns:a16="http://schemas.microsoft.com/office/drawing/2014/main" id="{D462404A-E6A6-468D-A715-996B5CDB7A91}"/>
                </a:ext>
              </a:extLst>
            </p:cNvPr>
            <p:cNvSpPr txBox="1"/>
            <p:nvPr/>
          </p:nvSpPr>
          <p:spPr>
            <a:xfrm>
              <a:off x="1456723" y="1891269"/>
              <a:ext cx="4465150" cy="721167"/>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dirty="0">
                  <a:solidFill>
                    <a:srgbClr val="FF8671">
                      <a:lumMod val="75000"/>
                    </a:srgbClr>
                  </a:solidFill>
                  <a:latin typeface="Calibri" panose="020F0502020204030204" pitchFamily="34" charset="0"/>
                  <a:cs typeface="Calibri" panose="020F0502020204030204" pitchFamily="34" charset="0"/>
                </a:rPr>
                <a:t>Other (some may be HR deficient via upregulation</a:t>
              </a:r>
            </a:p>
            <a:p>
              <a:pPr algn="ctr" defTabSz="457119" fontAlgn="auto">
                <a:lnSpc>
                  <a:spcPct val="90000"/>
                </a:lnSpc>
                <a:spcBef>
                  <a:spcPts val="0"/>
                </a:spcBef>
                <a:spcAft>
                  <a:spcPts val="0"/>
                </a:spcAft>
                <a:defRPr/>
              </a:pPr>
              <a:r>
                <a:rPr lang="en-US" sz="1600" dirty="0">
                  <a:solidFill>
                    <a:srgbClr val="FF8671">
                      <a:lumMod val="75000"/>
                    </a:srgbClr>
                  </a:solidFill>
                  <a:latin typeface="Calibri" panose="020F0502020204030204" pitchFamily="34" charset="0"/>
                  <a:cs typeface="Calibri" panose="020F0502020204030204" pitchFamily="34" charset="0"/>
                </a:rPr>
                <a:t>of miRNAs or other mechanisms)</a:t>
              </a:r>
            </a:p>
          </p:txBody>
        </p:sp>
        <p:cxnSp>
          <p:nvCxnSpPr>
            <p:cNvPr id="143" name="Straight Connector 142">
              <a:extLst>
                <a:ext uri="{FF2B5EF4-FFF2-40B4-BE49-F238E27FC236}">
                  <a16:creationId xmlns:a16="http://schemas.microsoft.com/office/drawing/2014/main" id="{95180B82-C444-4893-931C-271FA614923A}"/>
                </a:ext>
              </a:extLst>
            </p:cNvPr>
            <p:cNvCxnSpPr>
              <a:cxnSpLocks/>
            </p:cNvCxnSpPr>
            <p:nvPr/>
          </p:nvCxnSpPr>
          <p:spPr bwMode="auto">
            <a:xfrm flipH="1" flipV="1">
              <a:off x="5020731" y="2627820"/>
              <a:ext cx="185582" cy="233612"/>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74D28D4-F13C-4A6D-A14C-357E7989F683}"/>
                </a:ext>
              </a:extLst>
            </p:cNvPr>
            <p:cNvCxnSpPr>
              <a:cxnSpLocks/>
            </p:cNvCxnSpPr>
            <p:nvPr/>
          </p:nvCxnSpPr>
          <p:spPr bwMode="auto">
            <a:xfrm flipH="1">
              <a:off x="4444178" y="3845059"/>
              <a:ext cx="284664" cy="7085"/>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85DB409-55C1-4E58-AAB1-4E9E5A844856}"/>
                </a:ext>
              </a:extLst>
            </p:cNvPr>
            <p:cNvCxnSpPr>
              <a:cxnSpLocks/>
            </p:cNvCxnSpPr>
            <p:nvPr/>
          </p:nvCxnSpPr>
          <p:spPr bwMode="auto">
            <a:xfrm flipV="1">
              <a:off x="6432690" y="2287574"/>
              <a:ext cx="77442" cy="25351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F5F1DC5-A8DD-4D75-A59B-82B744214A11}"/>
                </a:ext>
              </a:extLst>
            </p:cNvPr>
            <p:cNvCxnSpPr>
              <a:cxnSpLocks/>
            </p:cNvCxnSpPr>
            <p:nvPr/>
          </p:nvCxnSpPr>
          <p:spPr bwMode="auto">
            <a:xfrm flipV="1">
              <a:off x="6853932" y="2553940"/>
              <a:ext cx="131756" cy="21486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9B6C483-21EA-4F34-85DA-2B7250A955DA}"/>
                </a:ext>
              </a:extLst>
            </p:cNvPr>
            <p:cNvCxnSpPr>
              <a:cxnSpLocks/>
            </p:cNvCxnSpPr>
            <p:nvPr/>
          </p:nvCxnSpPr>
          <p:spPr bwMode="auto">
            <a:xfrm flipV="1">
              <a:off x="7117472" y="2847315"/>
              <a:ext cx="180277" cy="145006"/>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85AB20A-DF0B-4D10-AACA-F9A396F5C7C5}"/>
                </a:ext>
              </a:extLst>
            </p:cNvPr>
            <p:cNvCxnSpPr>
              <a:cxnSpLocks/>
            </p:cNvCxnSpPr>
            <p:nvPr/>
          </p:nvCxnSpPr>
          <p:spPr bwMode="auto">
            <a:xfrm flipV="1">
              <a:off x="7303670" y="3256739"/>
              <a:ext cx="229912" cy="82912"/>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D53BCB4-09E3-42A2-A720-A1B00E0F3064}"/>
                </a:ext>
              </a:extLst>
            </p:cNvPr>
            <p:cNvCxnSpPr>
              <a:cxnSpLocks/>
            </p:cNvCxnSpPr>
            <p:nvPr/>
          </p:nvCxnSpPr>
          <p:spPr bwMode="auto">
            <a:xfrm>
              <a:off x="7400989" y="3840754"/>
              <a:ext cx="233592"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ABF1CF2-BEC6-4EBE-91B0-B20E66BD68E5}"/>
                </a:ext>
              </a:extLst>
            </p:cNvPr>
            <p:cNvCxnSpPr>
              <a:cxnSpLocks/>
            </p:cNvCxnSpPr>
            <p:nvPr/>
          </p:nvCxnSpPr>
          <p:spPr bwMode="auto">
            <a:xfrm>
              <a:off x="7319797" y="4378003"/>
              <a:ext cx="197988" cy="68869"/>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EBCC3CE-0BBE-485F-8545-AA5494742836}"/>
                </a:ext>
              </a:extLst>
            </p:cNvPr>
            <p:cNvCxnSpPr>
              <a:cxnSpLocks/>
            </p:cNvCxnSpPr>
            <p:nvPr/>
          </p:nvCxnSpPr>
          <p:spPr bwMode="auto">
            <a:xfrm>
              <a:off x="7219856" y="4537874"/>
              <a:ext cx="313726" cy="167663"/>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8CFF05A-6303-485B-A227-839D751191C4}"/>
                </a:ext>
              </a:extLst>
            </p:cNvPr>
            <p:cNvCxnSpPr>
              <a:cxnSpLocks/>
            </p:cNvCxnSpPr>
            <p:nvPr/>
          </p:nvCxnSpPr>
          <p:spPr bwMode="auto">
            <a:xfrm>
              <a:off x="7110443" y="4650396"/>
              <a:ext cx="301519" cy="201102"/>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7926FEF-DF33-46C1-A467-870B6D8FB23B}"/>
                </a:ext>
              </a:extLst>
            </p:cNvPr>
            <p:cNvCxnSpPr>
              <a:cxnSpLocks/>
            </p:cNvCxnSpPr>
            <p:nvPr/>
          </p:nvCxnSpPr>
          <p:spPr bwMode="auto">
            <a:xfrm>
              <a:off x="7027338" y="4780143"/>
              <a:ext cx="391288" cy="323256"/>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652228A-B4BB-4D59-816E-D2E86A3CDB8C}"/>
                </a:ext>
              </a:extLst>
            </p:cNvPr>
            <p:cNvCxnSpPr>
              <a:cxnSpLocks/>
            </p:cNvCxnSpPr>
            <p:nvPr/>
          </p:nvCxnSpPr>
          <p:spPr bwMode="auto">
            <a:xfrm>
              <a:off x="6926709" y="4871165"/>
              <a:ext cx="406307" cy="483487"/>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08DBB0C-7439-4931-9BFF-B6269D43D06C}"/>
                </a:ext>
              </a:extLst>
            </p:cNvPr>
            <p:cNvCxnSpPr>
              <a:cxnSpLocks/>
            </p:cNvCxnSpPr>
            <p:nvPr/>
          </p:nvCxnSpPr>
          <p:spPr bwMode="auto">
            <a:xfrm>
              <a:off x="6609413" y="5012382"/>
              <a:ext cx="156863" cy="332995"/>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E7D534B-72FB-4DBF-8025-4FBE5589A87E}"/>
                </a:ext>
              </a:extLst>
            </p:cNvPr>
            <p:cNvCxnSpPr>
              <a:cxnSpLocks/>
            </p:cNvCxnSpPr>
            <p:nvPr/>
          </p:nvCxnSpPr>
          <p:spPr bwMode="auto">
            <a:xfrm>
              <a:off x="6143713" y="5144083"/>
              <a:ext cx="0" cy="480169"/>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6FF8D87-A790-40EB-807F-294226B68488}"/>
                </a:ext>
              </a:extLst>
            </p:cNvPr>
            <p:cNvCxnSpPr>
              <a:cxnSpLocks/>
            </p:cNvCxnSpPr>
            <p:nvPr/>
          </p:nvCxnSpPr>
          <p:spPr bwMode="auto">
            <a:xfrm flipH="1">
              <a:off x="5049212" y="4841158"/>
              <a:ext cx="212428" cy="262241"/>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92EC260-0420-434C-8707-BA7982557537}"/>
                </a:ext>
              </a:extLst>
            </p:cNvPr>
            <p:cNvCxnSpPr>
              <a:cxnSpLocks/>
            </p:cNvCxnSpPr>
            <p:nvPr/>
          </p:nvCxnSpPr>
          <p:spPr bwMode="auto">
            <a:xfrm flipH="1">
              <a:off x="4695153" y="4319810"/>
              <a:ext cx="157008" cy="58193"/>
            </a:xfrm>
            <a:prstGeom prst="line">
              <a:avLst/>
            </a:prstGeom>
            <a:noFill/>
            <a:ln w="28575" cap="flat" cmpd="sng" algn="ctr">
              <a:solidFill>
                <a:schemeClr val="bg1"/>
              </a:solidFill>
              <a:prstDash val="solid"/>
              <a:round/>
              <a:headEnd type="none" w="med" len="med"/>
              <a:tailEnd type="none" w="med" len="med"/>
            </a:ln>
            <a:effectLst/>
          </p:spPr>
        </p:cxnSp>
        <p:grpSp>
          <p:nvGrpSpPr>
            <p:cNvPr id="159" name="Group 158">
              <a:extLst>
                <a:ext uri="{FF2B5EF4-FFF2-40B4-BE49-F238E27FC236}">
                  <a16:creationId xmlns:a16="http://schemas.microsoft.com/office/drawing/2014/main" id="{C19AA116-2C3A-4180-9DF7-18C323B42B54}"/>
                </a:ext>
              </a:extLst>
            </p:cNvPr>
            <p:cNvGrpSpPr/>
            <p:nvPr/>
          </p:nvGrpSpPr>
          <p:grpSpPr>
            <a:xfrm>
              <a:off x="4285162" y="1974687"/>
              <a:ext cx="3201262" cy="4090428"/>
              <a:chOff x="4285162" y="1974687"/>
              <a:chExt cx="3201262" cy="4090428"/>
            </a:xfrm>
          </p:grpSpPr>
          <p:sp>
            <p:nvSpPr>
              <p:cNvPr id="162" name="Partial Circle 161">
                <a:extLst>
                  <a:ext uri="{FF2B5EF4-FFF2-40B4-BE49-F238E27FC236}">
                    <a16:creationId xmlns:a16="http://schemas.microsoft.com/office/drawing/2014/main" id="{A2C13AC7-F6C8-49E1-B4E3-3651F4E84327}"/>
                  </a:ext>
                </a:extLst>
              </p:cNvPr>
              <p:cNvSpPr/>
              <p:nvPr/>
            </p:nvSpPr>
            <p:spPr bwMode="auto">
              <a:xfrm>
                <a:off x="4728842" y="2477841"/>
                <a:ext cx="2748606" cy="2748606"/>
              </a:xfrm>
              <a:prstGeom prst="pie">
                <a:avLst>
                  <a:gd name="adj1" fmla="val 11693935"/>
                  <a:gd name="adj2" fmla="val 16200000"/>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Partial Circle 162">
                <a:extLst>
                  <a:ext uri="{FF2B5EF4-FFF2-40B4-BE49-F238E27FC236}">
                    <a16:creationId xmlns:a16="http://schemas.microsoft.com/office/drawing/2014/main" id="{5A4DA620-75A1-4F19-8669-8F9712086CB1}"/>
                  </a:ext>
                </a:extLst>
              </p:cNvPr>
              <p:cNvSpPr/>
              <p:nvPr/>
            </p:nvSpPr>
            <p:spPr bwMode="auto">
              <a:xfrm>
                <a:off x="4728842" y="2477841"/>
                <a:ext cx="2748606" cy="2748606"/>
              </a:xfrm>
              <a:prstGeom prst="pie">
                <a:avLst>
                  <a:gd name="adj1" fmla="val 9932383"/>
                  <a:gd name="adj2" fmla="val 11685410"/>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Partial Circle 163">
                <a:extLst>
                  <a:ext uri="{FF2B5EF4-FFF2-40B4-BE49-F238E27FC236}">
                    <a16:creationId xmlns:a16="http://schemas.microsoft.com/office/drawing/2014/main" id="{DDD1B78A-5609-4AC8-BC6A-2C8A63CB9AAF}"/>
                  </a:ext>
                </a:extLst>
              </p:cNvPr>
              <p:cNvSpPr/>
              <p:nvPr/>
            </p:nvSpPr>
            <p:spPr bwMode="auto">
              <a:xfrm>
                <a:off x="4728842" y="2477841"/>
                <a:ext cx="2748606" cy="2748606"/>
              </a:xfrm>
              <a:prstGeom prst="pie">
                <a:avLst>
                  <a:gd name="adj1" fmla="val 9280895"/>
                  <a:gd name="adj2" fmla="val 9923867"/>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Partial Circle 164">
                <a:extLst>
                  <a:ext uri="{FF2B5EF4-FFF2-40B4-BE49-F238E27FC236}">
                    <a16:creationId xmlns:a16="http://schemas.microsoft.com/office/drawing/2014/main" id="{01DAF162-8E9A-41CF-98F1-EDEFC976A191}"/>
                  </a:ext>
                </a:extLst>
              </p:cNvPr>
              <p:cNvSpPr/>
              <p:nvPr/>
            </p:nvSpPr>
            <p:spPr bwMode="auto">
              <a:xfrm>
                <a:off x="4728842" y="2477841"/>
                <a:ext cx="2748606" cy="2748606"/>
              </a:xfrm>
              <a:prstGeom prst="pie">
                <a:avLst>
                  <a:gd name="adj1" fmla="val 6058132"/>
                  <a:gd name="adj2" fmla="val 9292781"/>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Partial Circle 165">
                <a:extLst>
                  <a:ext uri="{FF2B5EF4-FFF2-40B4-BE49-F238E27FC236}">
                    <a16:creationId xmlns:a16="http://schemas.microsoft.com/office/drawing/2014/main" id="{9C6CCDFE-AF2D-4E7A-AAE0-8BEF890FFEC9}"/>
                  </a:ext>
                </a:extLst>
              </p:cNvPr>
              <p:cNvSpPr/>
              <p:nvPr/>
            </p:nvSpPr>
            <p:spPr bwMode="auto">
              <a:xfrm>
                <a:off x="4728842" y="2477841"/>
                <a:ext cx="2748606" cy="2748606"/>
              </a:xfrm>
              <a:prstGeom prst="pie">
                <a:avLst>
                  <a:gd name="adj1" fmla="val 4573807"/>
                  <a:gd name="adj2" fmla="val 6052198"/>
                </a:avLst>
              </a:prstGeom>
              <a:solidFill>
                <a:schemeClr val="accent4">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Partial Circle 166">
                <a:extLst>
                  <a:ext uri="{FF2B5EF4-FFF2-40B4-BE49-F238E27FC236}">
                    <a16:creationId xmlns:a16="http://schemas.microsoft.com/office/drawing/2014/main" id="{DD00F663-CF4F-4CB0-856C-1639ED324761}"/>
                  </a:ext>
                </a:extLst>
              </p:cNvPr>
              <p:cNvSpPr/>
              <p:nvPr/>
            </p:nvSpPr>
            <p:spPr bwMode="auto">
              <a:xfrm>
                <a:off x="4728842" y="2477841"/>
                <a:ext cx="2748606" cy="2748606"/>
              </a:xfrm>
              <a:prstGeom prst="pie">
                <a:avLst>
                  <a:gd name="adj1" fmla="val 3287152"/>
                  <a:gd name="adj2" fmla="val 4580451"/>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Partial Circle 167">
                <a:extLst>
                  <a:ext uri="{FF2B5EF4-FFF2-40B4-BE49-F238E27FC236}">
                    <a16:creationId xmlns:a16="http://schemas.microsoft.com/office/drawing/2014/main" id="{C682836C-8B6F-40D1-B712-1E9D775B396B}"/>
                  </a:ext>
                </a:extLst>
              </p:cNvPr>
              <p:cNvSpPr/>
              <p:nvPr/>
            </p:nvSpPr>
            <p:spPr bwMode="auto">
              <a:xfrm>
                <a:off x="4728842" y="2477841"/>
                <a:ext cx="2748606" cy="2748606"/>
              </a:xfrm>
              <a:prstGeom prst="pie">
                <a:avLst>
                  <a:gd name="adj1" fmla="val 2873852"/>
                  <a:gd name="adj2" fmla="val 3287588"/>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Partial Circle 168">
                <a:extLst>
                  <a:ext uri="{FF2B5EF4-FFF2-40B4-BE49-F238E27FC236}">
                    <a16:creationId xmlns:a16="http://schemas.microsoft.com/office/drawing/2014/main" id="{F134C836-2B76-4AE9-8DB3-1D232828ACB2}"/>
                  </a:ext>
                </a:extLst>
              </p:cNvPr>
              <p:cNvSpPr/>
              <p:nvPr/>
            </p:nvSpPr>
            <p:spPr bwMode="auto">
              <a:xfrm>
                <a:off x="4728842" y="2477841"/>
                <a:ext cx="2748606" cy="2748606"/>
              </a:xfrm>
              <a:prstGeom prst="pie">
                <a:avLst>
                  <a:gd name="adj1" fmla="val 2515417"/>
                  <a:gd name="adj2" fmla="val 2876424"/>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Partial Circle 169">
                <a:extLst>
                  <a:ext uri="{FF2B5EF4-FFF2-40B4-BE49-F238E27FC236}">
                    <a16:creationId xmlns:a16="http://schemas.microsoft.com/office/drawing/2014/main" id="{77F0ABEE-A958-447E-A88F-3F56B7B7E23C}"/>
                  </a:ext>
                </a:extLst>
              </p:cNvPr>
              <p:cNvSpPr/>
              <p:nvPr/>
            </p:nvSpPr>
            <p:spPr bwMode="auto">
              <a:xfrm>
                <a:off x="4728842" y="2477841"/>
                <a:ext cx="2748606" cy="2748606"/>
              </a:xfrm>
              <a:prstGeom prst="pie">
                <a:avLst>
                  <a:gd name="adj1" fmla="val 2088430"/>
                  <a:gd name="adj2" fmla="val 2523414"/>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Partial Circle 170">
                <a:extLst>
                  <a:ext uri="{FF2B5EF4-FFF2-40B4-BE49-F238E27FC236}">
                    <a16:creationId xmlns:a16="http://schemas.microsoft.com/office/drawing/2014/main" id="{1EE76F2D-4963-4F64-87B2-74D9B23B66BA}"/>
                  </a:ext>
                </a:extLst>
              </p:cNvPr>
              <p:cNvSpPr/>
              <p:nvPr/>
            </p:nvSpPr>
            <p:spPr bwMode="auto">
              <a:xfrm>
                <a:off x="4728842" y="2477841"/>
                <a:ext cx="2748606" cy="2748606"/>
              </a:xfrm>
              <a:prstGeom prst="pie">
                <a:avLst>
                  <a:gd name="adj1" fmla="val 1699351"/>
                  <a:gd name="adj2" fmla="val 2091124"/>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Partial Circle 171">
                <a:extLst>
                  <a:ext uri="{FF2B5EF4-FFF2-40B4-BE49-F238E27FC236}">
                    <a16:creationId xmlns:a16="http://schemas.microsoft.com/office/drawing/2014/main" id="{6C07A0A3-0E5B-49BF-BFD5-F60FF1E6D446}"/>
                  </a:ext>
                </a:extLst>
              </p:cNvPr>
              <p:cNvSpPr/>
              <p:nvPr/>
            </p:nvSpPr>
            <p:spPr bwMode="auto">
              <a:xfrm>
                <a:off x="4728842" y="2477841"/>
                <a:ext cx="2748606" cy="2748606"/>
              </a:xfrm>
              <a:prstGeom prst="pie">
                <a:avLst>
                  <a:gd name="adj1" fmla="val 1071787"/>
                  <a:gd name="adj2" fmla="val 1713608"/>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Partial Circle 172">
                <a:extLst>
                  <a:ext uri="{FF2B5EF4-FFF2-40B4-BE49-F238E27FC236}">
                    <a16:creationId xmlns:a16="http://schemas.microsoft.com/office/drawing/2014/main" id="{68C0D7DB-6373-48A1-AA89-C734EC221B57}"/>
                  </a:ext>
                </a:extLst>
              </p:cNvPr>
              <p:cNvSpPr/>
              <p:nvPr/>
            </p:nvSpPr>
            <p:spPr bwMode="auto">
              <a:xfrm>
                <a:off x="4728842" y="2477841"/>
                <a:ext cx="2748606" cy="2748606"/>
              </a:xfrm>
              <a:prstGeom prst="pie">
                <a:avLst>
                  <a:gd name="adj1" fmla="val 20492675"/>
                  <a:gd name="adj2" fmla="val 107756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Partial Circle 173">
                <a:extLst>
                  <a:ext uri="{FF2B5EF4-FFF2-40B4-BE49-F238E27FC236}">
                    <a16:creationId xmlns:a16="http://schemas.microsoft.com/office/drawing/2014/main" id="{FCEEDF7E-980D-4FD3-8115-328F99ED8866}"/>
                  </a:ext>
                </a:extLst>
              </p:cNvPr>
              <p:cNvSpPr/>
              <p:nvPr/>
            </p:nvSpPr>
            <p:spPr bwMode="auto">
              <a:xfrm>
                <a:off x="4728842" y="2477841"/>
                <a:ext cx="2748606" cy="2748606"/>
              </a:xfrm>
              <a:prstGeom prst="pie">
                <a:avLst>
                  <a:gd name="adj1" fmla="val 19847636"/>
                  <a:gd name="adj2" fmla="val 20494421"/>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Partial Circle 174">
                <a:extLst>
                  <a:ext uri="{FF2B5EF4-FFF2-40B4-BE49-F238E27FC236}">
                    <a16:creationId xmlns:a16="http://schemas.microsoft.com/office/drawing/2014/main" id="{44CB3925-BBB1-4910-B0BD-98A2AF5AA710}"/>
                  </a:ext>
                </a:extLst>
              </p:cNvPr>
              <p:cNvSpPr/>
              <p:nvPr/>
            </p:nvSpPr>
            <p:spPr bwMode="auto">
              <a:xfrm>
                <a:off x="4728842" y="2477841"/>
                <a:ext cx="2748606" cy="2748606"/>
              </a:xfrm>
              <a:prstGeom prst="pie">
                <a:avLst>
                  <a:gd name="adj1" fmla="val 18585910"/>
                  <a:gd name="adj2" fmla="val 1985550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Partial Circle 175">
                <a:extLst>
                  <a:ext uri="{FF2B5EF4-FFF2-40B4-BE49-F238E27FC236}">
                    <a16:creationId xmlns:a16="http://schemas.microsoft.com/office/drawing/2014/main" id="{526A7733-A1E3-4E0E-8081-10AC10D46012}"/>
                  </a:ext>
                </a:extLst>
              </p:cNvPr>
              <p:cNvSpPr/>
              <p:nvPr/>
            </p:nvSpPr>
            <p:spPr bwMode="auto">
              <a:xfrm>
                <a:off x="4728842" y="2477841"/>
                <a:ext cx="2748606" cy="2748606"/>
              </a:xfrm>
              <a:prstGeom prst="pie">
                <a:avLst>
                  <a:gd name="adj1" fmla="val 17907061"/>
                  <a:gd name="adj2" fmla="val 18578996"/>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Partial Circle 176">
                <a:extLst>
                  <a:ext uri="{FF2B5EF4-FFF2-40B4-BE49-F238E27FC236}">
                    <a16:creationId xmlns:a16="http://schemas.microsoft.com/office/drawing/2014/main" id="{9BA2AEB3-9759-4269-8FD5-90E2537DDF7D}"/>
                  </a:ext>
                </a:extLst>
              </p:cNvPr>
              <p:cNvSpPr/>
              <p:nvPr/>
            </p:nvSpPr>
            <p:spPr bwMode="auto">
              <a:xfrm>
                <a:off x="4728842" y="2477841"/>
                <a:ext cx="2748606" cy="2748606"/>
              </a:xfrm>
              <a:prstGeom prst="pie">
                <a:avLst>
                  <a:gd name="adj1" fmla="val 16173526"/>
                  <a:gd name="adj2" fmla="val 17900815"/>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8" name="Straight Connector 177">
                <a:extLst>
                  <a:ext uri="{FF2B5EF4-FFF2-40B4-BE49-F238E27FC236}">
                    <a16:creationId xmlns:a16="http://schemas.microsoft.com/office/drawing/2014/main" id="{50FC52E8-6995-4AA1-A35A-C78DE2F8C470}"/>
                  </a:ext>
                </a:extLst>
              </p:cNvPr>
              <p:cNvCxnSpPr>
                <a:cxnSpLocks/>
              </p:cNvCxnSpPr>
              <p:nvPr/>
            </p:nvCxnSpPr>
            <p:spPr bwMode="auto">
              <a:xfrm>
                <a:off x="6096000" y="1974687"/>
                <a:ext cx="0" cy="1877457"/>
              </a:xfrm>
              <a:prstGeom prst="line">
                <a:avLst/>
              </a:prstGeom>
              <a:noFill/>
              <a:ln w="28575" cap="flat" cmpd="sng" algn="ctr">
                <a:solidFill>
                  <a:schemeClr val="accent5"/>
                </a:solidFill>
                <a:prstDash val="sysDash"/>
                <a:round/>
                <a:headEnd type="none" w="med" len="med"/>
                <a:tailEnd type="none" w="med" len="med"/>
              </a:ln>
              <a:effectLst/>
            </p:spPr>
          </p:cxnSp>
          <p:cxnSp>
            <p:nvCxnSpPr>
              <p:cNvPr id="179" name="Straight Connector 178">
                <a:extLst>
                  <a:ext uri="{FF2B5EF4-FFF2-40B4-BE49-F238E27FC236}">
                    <a16:creationId xmlns:a16="http://schemas.microsoft.com/office/drawing/2014/main" id="{13F0EFC6-D205-44A6-BEDD-F258E5FA39C6}"/>
                  </a:ext>
                </a:extLst>
              </p:cNvPr>
              <p:cNvCxnSpPr>
                <a:cxnSpLocks/>
              </p:cNvCxnSpPr>
              <p:nvPr/>
            </p:nvCxnSpPr>
            <p:spPr bwMode="auto">
              <a:xfrm flipH="1">
                <a:off x="5665984" y="3852144"/>
                <a:ext cx="430016" cy="2212971"/>
              </a:xfrm>
              <a:prstGeom prst="line">
                <a:avLst/>
              </a:prstGeom>
              <a:noFill/>
              <a:ln w="28575" cap="flat" cmpd="sng" algn="ctr">
                <a:solidFill>
                  <a:schemeClr val="accent5"/>
                </a:solidFill>
                <a:prstDash val="sysDash"/>
                <a:round/>
                <a:headEnd type="none" w="med" len="med"/>
                <a:tailEnd type="none" w="med" len="med"/>
              </a:ln>
              <a:effectLst/>
            </p:spPr>
          </p:cxnSp>
          <p:cxnSp>
            <p:nvCxnSpPr>
              <p:cNvPr id="180" name="Straight Connector 179">
                <a:extLst>
                  <a:ext uri="{FF2B5EF4-FFF2-40B4-BE49-F238E27FC236}">
                    <a16:creationId xmlns:a16="http://schemas.microsoft.com/office/drawing/2014/main" id="{5EA2D90B-263B-48EF-B486-771C652ACE5F}"/>
                  </a:ext>
                </a:extLst>
              </p:cNvPr>
              <p:cNvCxnSpPr>
                <a:cxnSpLocks/>
              </p:cNvCxnSpPr>
              <p:nvPr/>
            </p:nvCxnSpPr>
            <p:spPr bwMode="auto">
              <a:xfrm flipH="1">
                <a:off x="4285162" y="3852144"/>
                <a:ext cx="1810840" cy="853918"/>
              </a:xfrm>
              <a:prstGeom prst="line">
                <a:avLst/>
              </a:prstGeom>
              <a:noFill/>
              <a:ln w="28575" cap="flat" cmpd="sng" algn="ctr">
                <a:solidFill>
                  <a:schemeClr val="accent5"/>
                </a:solidFill>
                <a:prstDash val="sysDash"/>
                <a:round/>
                <a:headEnd type="none" w="med" len="med"/>
                <a:tailEnd type="none" w="med" len="med"/>
              </a:ln>
              <a:effectLst/>
            </p:spPr>
          </p:cxnSp>
          <p:cxnSp>
            <p:nvCxnSpPr>
              <p:cNvPr id="181" name="Straight Connector 180">
                <a:extLst>
                  <a:ext uri="{FF2B5EF4-FFF2-40B4-BE49-F238E27FC236}">
                    <a16:creationId xmlns:a16="http://schemas.microsoft.com/office/drawing/2014/main" id="{3DA75222-3595-4398-848D-B26F87A192BF}"/>
                  </a:ext>
                </a:extLst>
              </p:cNvPr>
              <p:cNvCxnSpPr>
                <a:cxnSpLocks/>
              </p:cNvCxnSpPr>
              <p:nvPr/>
            </p:nvCxnSpPr>
            <p:spPr bwMode="auto">
              <a:xfrm>
                <a:off x="6106873" y="3864844"/>
                <a:ext cx="1379551" cy="1955561"/>
              </a:xfrm>
              <a:prstGeom prst="line">
                <a:avLst/>
              </a:prstGeom>
              <a:noFill/>
              <a:ln w="28575" cap="flat" cmpd="sng" algn="ctr">
                <a:solidFill>
                  <a:schemeClr val="accent5"/>
                </a:solidFill>
                <a:prstDash val="sysDash"/>
                <a:round/>
                <a:headEnd type="none" w="med" len="med"/>
                <a:tailEnd type="none" w="med" len="med"/>
              </a:ln>
              <a:effectLst/>
            </p:spPr>
          </p:cxnSp>
        </p:grpSp>
        <p:sp>
          <p:nvSpPr>
            <p:cNvPr id="160" name="TextBox 159">
              <a:extLst>
                <a:ext uri="{FF2B5EF4-FFF2-40B4-BE49-F238E27FC236}">
                  <a16:creationId xmlns:a16="http://schemas.microsoft.com/office/drawing/2014/main" id="{C2B93511-5E12-4B63-AADD-173FCF3B5FEA}"/>
                </a:ext>
              </a:extLst>
            </p:cNvPr>
            <p:cNvSpPr txBox="1"/>
            <p:nvPr/>
          </p:nvSpPr>
          <p:spPr bwMode="auto">
            <a:xfrm>
              <a:off x="6340509" y="5298320"/>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EMSY</a:t>
              </a:r>
              <a:r>
                <a:rPr lang="en-US" sz="1400" dirty="0">
                  <a:solidFill>
                    <a:schemeClr val="bg1"/>
                  </a:solidFill>
                  <a:latin typeface="Calibri" panose="020F0502020204030204" pitchFamily="34" charset="0"/>
                </a:rPr>
                <a:t> amplification 6%</a:t>
              </a:r>
            </a:p>
          </p:txBody>
        </p:sp>
        <p:sp>
          <p:nvSpPr>
            <p:cNvPr id="161" name="TextBox 160">
              <a:extLst>
                <a:ext uri="{FF2B5EF4-FFF2-40B4-BE49-F238E27FC236}">
                  <a16:creationId xmlns:a16="http://schemas.microsoft.com/office/drawing/2014/main" id="{4FAE333A-6974-4BDF-958B-DE15E8742570}"/>
                </a:ext>
              </a:extLst>
            </p:cNvPr>
            <p:cNvSpPr txBox="1"/>
            <p:nvPr/>
          </p:nvSpPr>
          <p:spPr bwMode="auto">
            <a:xfrm>
              <a:off x="5585856" y="5595982"/>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PTEN</a:t>
              </a:r>
              <a:r>
                <a:rPr lang="en-US" sz="1400" dirty="0">
                  <a:solidFill>
                    <a:schemeClr val="bg1"/>
                  </a:solidFill>
                  <a:latin typeface="Calibri" panose="020F0502020204030204" pitchFamily="34" charset="0"/>
                </a:rPr>
                <a:t> homozygous loss 7%</a:t>
              </a:r>
            </a:p>
          </p:txBody>
        </p:sp>
      </p:grpSp>
    </p:spTree>
    <p:extLst>
      <p:ext uri="{BB962C8B-B14F-4D97-AF65-F5344CB8AC3E}">
        <p14:creationId xmlns:p14="http://schemas.microsoft.com/office/powerpoint/2010/main" val="168240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DC62349-06D3-FE47-874B-56EC8CE882AF}"/>
              </a:ext>
            </a:extLst>
          </p:cNvPr>
          <p:cNvGraphicFramePr/>
          <p:nvPr>
            <p:extLst>
              <p:ext uri="{D42A27DB-BD31-4B8C-83A1-F6EECF244321}">
                <p14:modId xmlns:p14="http://schemas.microsoft.com/office/powerpoint/2010/main" val="84119080"/>
              </p:ext>
            </p:extLst>
          </p:nvPr>
        </p:nvGraphicFramePr>
        <p:xfrm>
          <a:off x="2032000" y="1711324"/>
          <a:ext cx="8128000" cy="465684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75A9AC60-D449-4A72-99C3-ACF0C436ED1E}"/>
              </a:ext>
            </a:extLst>
          </p:cNvPr>
          <p:cNvSpPr>
            <a:spLocks noGrp="1"/>
          </p:cNvSpPr>
          <p:nvPr>
            <p:ph type="title"/>
          </p:nvPr>
        </p:nvSpPr>
        <p:spPr/>
        <p:txBody>
          <a:bodyPr/>
          <a:lstStyle/>
          <a:p>
            <a:r>
              <a:rPr lang="en-US" dirty="0"/>
              <a:t>Suboptimal Adoption of Germline </a:t>
            </a:r>
            <a:r>
              <a:rPr lang="en-US" i="1" dirty="0"/>
              <a:t>BRCA1/2</a:t>
            </a:r>
            <a:r>
              <a:rPr lang="en-US" dirty="0"/>
              <a:t> or </a:t>
            </a:r>
            <a:br>
              <a:rPr lang="en-US" dirty="0"/>
            </a:br>
            <a:r>
              <a:rPr lang="en-US" dirty="0"/>
              <a:t>HRD Testing for All Patients With OC</a:t>
            </a:r>
          </a:p>
        </p:txBody>
      </p:sp>
      <p:sp>
        <p:nvSpPr>
          <p:cNvPr id="12" name="TextBox 11">
            <a:extLst>
              <a:ext uri="{FF2B5EF4-FFF2-40B4-BE49-F238E27FC236}">
                <a16:creationId xmlns:a16="http://schemas.microsoft.com/office/drawing/2014/main" id="{80943946-774A-4EA6-810A-C88500DB6D54}"/>
              </a:ext>
            </a:extLst>
          </p:cNvPr>
          <p:cNvSpPr txBox="1"/>
          <p:nvPr/>
        </p:nvSpPr>
        <p:spPr bwMode="auto">
          <a:xfrm>
            <a:off x="412457" y="6376463"/>
            <a:ext cx="86555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Kurian. JCO. 2019;37:1305.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8062830-FD6E-554F-B284-D89E473A1D19}"/>
              </a:ext>
            </a:extLst>
          </p:cNvPr>
          <p:cNvSpPr txBox="1"/>
          <p:nvPr/>
        </p:nvSpPr>
        <p:spPr bwMode="auto">
          <a:xfrm>
            <a:off x="2202306" y="1652404"/>
            <a:ext cx="776302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Guideline-Recommended Genetic Testing in Women With OC According to Race</a:t>
            </a:r>
          </a:p>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(Between 2013 and 2014) </a:t>
            </a:r>
          </a:p>
        </p:txBody>
      </p:sp>
      <p:sp>
        <p:nvSpPr>
          <p:cNvPr id="5" name="TextBox 4">
            <a:extLst>
              <a:ext uri="{FF2B5EF4-FFF2-40B4-BE49-F238E27FC236}">
                <a16:creationId xmlns:a16="http://schemas.microsoft.com/office/drawing/2014/main" id="{84E00043-13B0-3248-9E95-146B96431098}"/>
              </a:ext>
            </a:extLst>
          </p:cNvPr>
          <p:cNvSpPr txBox="1"/>
          <p:nvPr/>
        </p:nvSpPr>
        <p:spPr bwMode="auto">
          <a:xfrm rot="16200000">
            <a:off x="851103" y="3777024"/>
            <a:ext cx="19924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Tested (%)</a:t>
            </a:r>
          </a:p>
        </p:txBody>
      </p:sp>
      <p:sp>
        <p:nvSpPr>
          <p:cNvPr id="6" name="TextBox 5">
            <a:extLst>
              <a:ext uri="{FF2B5EF4-FFF2-40B4-BE49-F238E27FC236}">
                <a16:creationId xmlns:a16="http://schemas.microsoft.com/office/drawing/2014/main" id="{DD0BB663-FA41-244B-8F28-F27F99893718}"/>
              </a:ext>
            </a:extLst>
          </p:cNvPr>
          <p:cNvSpPr txBox="1"/>
          <p:nvPr/>
        </p:nvSpPr>
        <p:spPr bwMode="auto">
          <a:xfrm>
            <a:off x="2592729" y="5731493"/>
            <a:ext cx="1539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Non-Hispanic White Patients</a:t>
            </a:r>
          </a:p>
        </p:txBody>
      </p:sp>
      <p:sp>
        <p:nvSpPr>
          <p:cNvPr id="13" name="TextBox 12">
            <a:extLst>
              <a:ext uri="{FF2B5EF4-FFF2-40B4-BE49-F238E27FC236}">
                <a16:creationId xmlns:a16="http://schemas.microsoft.com/office/drawing/2014/main" id="{EFBB4667-CA98-9948-BE0B-90A7F436B997}"/>
              </a:ext>
            </a:extLst>
          </p:cNvPr>
          <p:cNvSpPr txBox="1"/>
          <p:nvPr/>
        </p:nvSpPr>
        <p:spPr bwMode="auto">
          <a:xfrm>
            <a:off x="3998026" y="5734636"/>
            <a:ext cx="1539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Black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Patients</a:t>
            </a:r>
          </a:p>
        </p:txBody>
      </p:sp>
      <p:sp>
        <p:nvSpPr>
          <p:cNvPr id="14" name="TextBox 13">
            <a:extLst>
              <a:ext uri="{FF2B5EF4-FFF2-40B4-BE49-F238E27FC236}">
                <a16:creationId xmlns:a16="http://schemas.microsoft.com/office/drawing/2014/main" id="{22F6571D-24CF-FF41-9E2E-7116A3A5021A}"/>
              </a:ext>
            </a:extLst>
          </p:cNvPr>
          <p:cNvSpPr txBox="1"/>
          <p:nvPr/>
        </p:nvSpPr>
        <p:spPr bwMode="auto">
          <a:xfrm>
            <a:off x="5461198" y="5728899"/>
            <a:ext cx="1539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Asian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Patients</a:t>
            </a:r>
          </a:p>
        </p:txBody>
      </p:sp>
      <p:sp>
        <p:nvSpPr>
          <p:cNvPr id="15" name="TextBox 14">
            <a:extLst>
              <a:ext uri="{FF2B5EF4-FFF2-40B4-BE49-F238E27FC236}">
                <a16:creationId xmlns:a16="http://schemas.microsoft.com/office/drawing/2014/main" id="{8B19B8D8-ADA8-5447-8BA0-DFCBA33930E6}"/>
              </a:ext>
            </a:extLst>
          </p:cNvPr>
          <p:cNvSpPr txBox="1"/>
          <p:nvPr/>
        </p:nvSpPr>
        <p:spPr bwMode="auto">
          <a:xfrm>
            <a:off x="6910741" y="5735784"/>
            <a:ext cx="1539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Hispanic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Patients</a:t>
            </a:r>
          </a:p>
        </p:txBody>
      </p:sp>
      <p:grpSp>
        <p:nvGrpSpPr>
          <p:cNvPr id="7" name="Group 6">
            <a:extLst>
              <a:ext uri="{FF2B5EF4-FFF2-40B4-BE49-F238E27FC236}">
                <a16:creationId xmlns:a16="http://schemas.microsoft.com/office/drawing/2014/main" id="{E3AD4442-47E5-49D4-8E41-4CF61A1B8782}"/>
              </a:ext>
            </a:extLst>
          </p:cNvPr>
          <p:cNvGrpSpPr/>
          <p:nvPr/>
        </p:nvGrpSpPr>
        <p:grpSpPr>
          <a:xfrm>
            <a:off x="1916137" y="2074333"/>
            <a:ext cx="652829" cy="3911599"/>
            <a:chOff x="958526" y="2156886"/>
            <a:chExt cx="652829" cy="3613149"/>
          </a:xfrm>
        </p:grpSpPr>
        <p:grpSp>
          <p:nvGrpSpPr>
            <p:cNvPr id="17" name="Group 16">
              <a:extLst>
                <a:ext uri="{FF2B5EF4-FFF2-40B4-BE49-F238E27FC236}">
                  <a16:creationId xmlns:a16="http://schemas.microsoft.com/office/drawing/2014/main" id="{F88CD8D0-71F6-4DC9-8930-FA63FF9B8C1D}"/>
                </a:ext>
              </a:extLst>
            </p:cNvPr>
            <p:cNvGrpSpPr/>
            <p:nvPr/>
          </p:nvGrpSpPr>
          <p:grpSpPr>
            <a:xfrm>
              <a:off x="958526" y="2156886"/>
              <a:ext cx="535724" cy="3613149"/>
              <a:chOff x="1016085" y="2224487"/>
              <a:chExt cx="535724" cy="2865904"/>
            </a:xfrm>
          </p:grpSpPr>
          <p:sp>
            <p:nvSpPr>
              <p:cNvPr id="18" name="TextBox 17">
                <a:extLst>
                  <a:ext uri="{FF2B5EF4-FFF2-40B4-BE49-F238E27FC236}">
                    <a16:creationId xmlns:a16="http://schemas.microsoft.com/office/drawing/2014/main" id="{C1782B5E-8A2B-4D85-AE15-3305BF5486B2}"/>
                  </a:ext>
                </a:extLst>
              </p:cNvPr>
              <p:cNvSpPr txBox="1"/>
              <p:nvPr/>
            </p:nvSpPr>
            <p:spPr bwMode="auto">
              <a:xfrm>
                <a:off x="1250123" y="472105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3C1B3488-32D6-45A0-961B-02A9F21D13EE}"/>
                  </a:ext>
                </a:extLst>
              </p:cNvPr>
              <p:cNvSpPr txBox="1"/>
              <p:nvPr/>
            </p:nvSpPr>
            <p:spPr bwMode="auto">
              <a:xfrm>
                <a:off x="1133105" y="42217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3F62AA34-6B68-4B94-A9C7-B8DEB8BE77D3}"/>
                  </a:ext>
                </a:extLst>
              </p:cNvPr>
              <p:cNvSpPr txBox="1"/>
              <p:nvPr/>
            </p:nvSpPr>
            <p:spPr bwMode="auto">
              <a:xfrm>
                <a:off x="1133105" y="3722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6EA2C909-7815-4925-B6BA-BA2CBB143E07}"/>
                  </a:ext>
                </a:extLst>
              </p:cNvPr>
              <p:cNvSpPr txBox="1"/>
              <p:nvPr/>
            </p:nvSpPr>
            <p:spPr bwMode="auto">
              <a:xfrm>
                <a:off x="1133105" y="32231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4F391A3D-35E9-4798-9CA2-B89D46A78C8E}"/>
                  </a:ext>
                </a:extLst>
              </p:cNvPr>
              <p:cNvSpPr txBox="1"/>
              <p:nvPr/>
            </p:nvSpPr>
            <p:spPr bwMode="auto">
              <a:xfrm>
                <a:off x="1133105" y="272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1B924435-1A13-4C9C-92F2-CAE11CD81D21}"/>
                  </a:ext>
                </a:extLst>
              </p:cNvPr>
              <p:cNvSpPr txBox="1"/>
              <p:nvPr/>
            </p:nvSpPr>
            <p:spPr bwMode="auto">
              <a:xfrm>
                <a:off x="1016085" y="2224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24" name="Group 23">
              <a:extLst>
                <a:ext uri="{FF2B5EF4-FFF2-40B4-BE49-F238E27FC236}">
                  <a16:creationId xmlns:a16="http://schemas.microsoft.com/office/drawing/2014/main" id="{280189F6-1B37-469A-86B9-52FF446703D4}"/>
                </a:ext>
              </a:extLst>
            </p:cNvPr>
            <p:cNvGrpSpPr/>
            <p:nvPr/>
          </p:nvGrpSpPr>
          <p:grpSpPr>
            <a:xfrm>
              <a:off x="1504843" y="2358150"/>
              <a:ext cx="106512" cy="3136225"/>
              <a:chOff x="1594589" y="2418111"/>
              <a:chExt cx="351051" cy="2487614"/>
            </a:xfrm>
          </p:grpSpPr>
          <p:cxnSp>
            <p:nvCxnSpPr>
              <p:cNvPr id="25" name="Straight Connector 24">
                <a:extLst>
                  <a:ext uri="{FF2B5EF4-FFF2-40B4-BE49-F238E27FC236}">
                    <a16:creationId xmlns:a16="http://schemas.microsoft.com/office/drawing/2014/main" id="{5252C847-2F99-4981-9330-A788D2D064B0}"/>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427144-7C4D-4C95-AED3-4B81561165BC}"/>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2D7A5AB-F7CE-4E57-99A8-22D18ACF5539}"/>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069BAAA-F277-42E0-90E0-97E75C8615E0}"/>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34B1511-4A05-4B25-A482-DFF8C398F878}"/>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FB7347A-7780-4377-9026-A3EE0FBBF527}"/>
                  </a:ext>
                </a:extLst>
              </p:cNvPr>
              <p:cNvCxnSpPr>
                <a:cxnSpLocks/>
              </p:cNvCxnSpPr>
              <p:nvPr/>
            </p:nvCxnSpPr>
            <p:spPr bwMode="auto">
              <a:xfrm>
                <a:off x="1594589" y="4905725"/>
                <a:ext cx="35105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 name="Freeform: Shape 7">
            <a:extLst>
              <a:ext uri="{FF2B5EF4-FFF2-40B4-BE49-F238E27FC236}">
                <a16:creationId xmlns:a16="http://schemas.microsoft.com/office/drawing/2014/main" id="{C1228E6E-C0AA-42A5-A88B-A89EC3627512}"/>
              </a:ext>
            </a:extLst>
          </p:cNvPr>
          <p:cNvSpPr/>
          <p:nvPr/>
        </p:nvSpPr>
        <p:spPr bwMode="auto">
          <a:xfrm>
            <a:off x="2569945" y="2280921"/>
            <a:ext cx="7234455" cy="3417570"/>
          </a:xfrm>
          <a:custGeom>
            <a:avLst/>
            <a:gdLst>
              <a:gd name="connsiteX0" fmla="*/ 0 w 7372952"/>
              <a:gd name="connsiteY0" fmla="*/ 0 h 3397718"/>
              <a:gd name="connsiteX1" fmla="*/ 0 w 7372952"/>
              <a:gd name="connsiteY1" fmla="*/ 3397718 h 3397718"/>
              <a:gd name="connsiteX2" fmla="*/ 7372952 w 7372952"/>
              <a:gd name="connsiteY2" fmla="*/ 3397718 h 3397718"/>
            </a:gdLst>
            <a:ahLst/>
            <a:cxnLst>
              <a:cxn ang="0">
                <a:pos x="connsiteX0" y="connsiteY0"/>
              </a:cxn>
              <a:cxn ang="0">
                <a:pos x="connsiteX1" y="connsiteY1"/>
              </a:cxn>
              <a:cxn ang="0">
                <a:pos x="connsiteX2" y="connsiteY2"/>
              </a:cxn>
            </a:cxnLst>
            <a:rect l="l" t="t" r="r" b="b"/>
            <a:pathLst>
              <a:path w="7372952" h="3397718">
                <a:moveTo>
                  <a:pt x="0" y="0"/>
                </a:moveTo>
                <a:lnTo>
                  <a:pt x="0" y="3397718"/>
                </a:lnTo>
                <a:lnTo>
                  <a:pt x="7372952" y="3397718"/>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DC3BCE86-7D32-44F4-89AE-4FDF9A8EE5E0}"/>
              </a:ext>
            </a:extLst>
          </p:cNvPr>
          <p:cNvGrpSpPr/>
          <p:nvPr/>
        </p:nvGrpSpPr>
        <p:grpSpPr>
          <a:xfrm rot="16200000">
            <a:off x="6118803" y="2147702"/>
            <a:ext cx="121289" cy="7222864"/>
            <a:chOff x="1594588" y="1894973"/>
            <a:chExt cx="351052" cy="2522171"/>
          </a:xfrm>
        </p:grpSpPr>
        <p:cxnSp>
          <p:nvCxnSpPr>
            <p:cNvPr id="39" name="Straight Connector 38">
              <a:extLst>
                <a:ext uri="{FF2B5EF4-FFF2-40B4-BE49-F238E27FC236}">
                  <a16:creationId xmlns:a16="http://schemas.microsoft.com/office/drawing/2014/main" id="{87BB53BD-47BB-497D-9825-86C397957D1C}"/>
                </a:ext>
              </a:extLst>
            </p:cNvPr>
            <p:cNvCxnSpPr>
              <a:cxnSpLocks/>
            </p:cNvCxnSpPr>
            <p:nvPr/>
          </p:nvCxnSpPr>
          <p:spPr bwMode="auto">
            <a:xfrm>
              <a:off x="1594589" y="241811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9FE7913-D86F-412A-A9E8-E016899041C4}"/>
                </a:ext>
              </a:extLst>
            </p:cNvPr>
            <p:cNvCxnSpPr>
              <a:cxnSpLocks/>
            </p:cNvCxnSpPr>
            <p:nvPr/>
          </p:nvCxnSpPr>
          <p:spPr bwMode="auto">
            <a:xfrm>
              <a:off x="1594589" y="2908467"/>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77E0E31-A32F-4CF5-B32F-EBBCF336A257}"/>
                </a:ext>
              </a:extLst>
            </p:cNvPr>
            <p:cNvCxnSpPr>
              <a:cxnSpLocks/>
            </p:cNvCxnSpPr>
            <p:nvPr/>
          </p:nvCxnSpPr>
          <p:spPr bwMode="auto">
            <a:xfrm>
              <a:off x="1594589" y="3407781"/>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021887E-9F51-4ECC-98DF-2CC72C36C6C3}"/>
                </a:ext>
              </a:extLst>
            </p:cNvPr>
            <p:cNvCxnSpPr>
              <a:cxnSpLocks/>
            </p:cNvCxnSpPr>
            <p:nvPr/>
          </p:nvCxnSpPr>
          <p:spPr bwMode="auto">
            <a:xfrm>
              <a:off x="1594589" y="3907095"/>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339B748-2160-41D6-A582-B8B934E53AFD}"/>
                </a:ext>
              </a:extLst>
            </p:cNvPr>
            <p:cNvCxnSpPr>
              <a:cxnSpLocks/>
            </p:cNvCxnSpPr>
            <p:nvPr/>
          </p:nvCxnSpPr>
          <p:spPr bwMode="auto">
            <a:xfrm>
              <a:off x="1594589" y="4417144"/>
              <a:ext cx="35105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CDC1647-D96C-414F-BFC7-50B098612896}"/>
                </a:ext>
              </a:extLst>
            </p:cNvPr>
            <p:cNvCxnSpPr>
              <a:cxnSpLocks/>
            </p:cNvCxnSpPr>
            <p:nvPr/>
          </p:nvCxnSpPr>
          <p:spPr bwMode="auto">
            <a:xfrm>
              <a:off x="1594588" y="1894973"/>
              <a:ext cx="351052"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528961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4FB66F8E-8B18-43A9-B46C-3E437FB9DE13}"/>
              </a:ext>
            </a:extLst>
          </p:cNvPr>
          <p:cNvSpPr>
            <a:spLocks noGrp="1"/>
          </p:cNvSpPr>
          <p:nvPr>
            <p:ph type="title"/>
          </p:nvPr>
        </p:nvSpPr>
        <p:spPr>
          <a:xfrm>
            <a:off x="609759" y="238127"/>
            <a:ext cx="10872445" cy="1103313"/>
          </a:xfrm>
        </p:spPr>
        <p:txBody>
          <a:bodyPr/>
          <a:lstStyle/>
          <a:p>
            <a:r>
              <a:rPr lang="en-US" sz="3600" dirty="0"/>
              <a:t>Guideline Recommendations for Management </a:t>
            </a:r>
            <a:br>
              <a:rPr lang="en-US" sz="3600" dirty="0"/>
            </a:br>
            <a:r>
              <a:rPr lang="en-US" sz="3600" dirty="0"/>
              <a:t>of Advanced or Recurrent Ovarian Cancer</a:t>
            </a:r>
            <a:endParaRPr lang="en-US" dirty="0"/>
          </a:p>
        </p:txBody>
      </p:sp>
      <p:sp>
        <p:nvSpPr>
          <p:cNvPr id="24" name="TextBox 23">
            <a:extLst>
              <a:ext uri="{FF2B5EF4-FFF2-40B4-BE49-F238E27FC236}">
                <a16:creationId xmlns:a16="http://schemas.microsoft.com/office/drawing/2014/main" id="{A8B44A48-5FC0-4893-BF7C-D260DAD24858}"/>
              </a:ext>
            </a:extLst>
          </p:cNvPr>
          <p:cNvSpPr txBox="1"/>
          <p:nvPr/>
        </p:nvSpPr>
        <p:spPr bwMode="auto">
          <a:xfrm>
            <a:off x="419654" y="6373354"/>
            <a:ext cx="865553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NCCN. Clinical practice guidelines in oncology: ovarian cancer. v.1.2023. nccn.org</a:t>
            </a:r>
            <a:r>
              <a:rPr lang="en-US" sz="1200" b="0" dirty="0">
                <a:solidFill>
                  <a:srgbClr val="455560"/>
                </a:solidFill>
                <a:latin typeface="Calibri" panose="020F0502020204030204" pitchFamily="34" charset="0"/>
                <a:cs typeface="Calibri" panose="020F0502020204030204" pitchFamily="34" charset="0"/>
              </a:rPr>
              <a:t>. 2. Selpercatinib PI. 3. Dostarlimab PI.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2BE9499E-5A1F-4461-81D2-E4DEF2874783}"/>
              </a:ext>
            </a:extLst>
          </p:cNvPr>
          <p:cNvSpPr/>
          <p:nvPr/>
        </p:nvSpPr>
        <p:spPr>
          <a:xfrm>
            <a:off x="603278" y="1601035"/>
            <a:ext cx="3422468" cy="777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rgbClr val="FFFFFF"/>
                </a:solidFill>
                <a:latin typeface="Calibri" panose="020F0502020204030204" pitchFamily="34" charset="0"/>
                <a:cs typeface="Calibri" panose="020F0502020204030204" pitchFamily="34" charset="0"/>
              </a:rPr>
              <a:t>S</a:t>
            </a: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urgery and Adjuvant Chemotherapy</a:t>
            </a:r>
            <a:r>
              <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6" name="Rectangle 25">
            <a:extLst>
              <a:ext uri="{FF2B5EF4-FFF2-40B4-BE49-F238E27FC236}">
                <a16:creationId xmlns:a16="http://schemas.microsoft.com/office/drawing/2014/main" id="{240D5353-B488-4E85-9132-6B8A9779BB7C}"/>
              </a:ext>
            </a:extLst>
          </p:cNvPr>
          <p:cNvSpPr/>
          <p:nvPr/>
        </p:nvSpPr>
        <p:spPr>
          <a:xfrm>
            <a:off x="4307254" y="1601035"/>
            <a:ext cx="3626260" cy="7778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Targeted Therapy</a:t>
            </a:r>
            <a:r>
              <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a:t>
            </a:r>
            <a:endParaRPr kumimoji="0" lang="en-US" sz="22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Rectangle 26">
            <a:extLst>
              <a:ext uri="{FF2B5EF4-FFF2-40B4-BE49-F238E27FC236}">
                <a16:creationId xmlns:a16="http://schemas.microsoft.com/office/drawing/2014/main" id="{FCA056DE-B31C-4459-A510-D3D010865CE7}"/>
              </a:ext>
            </a:extLst>
          </p:cNvPr>
          <p:cNvSpPr/>
          <p:nvPr/>
        </p:nvSpPr>
        <p:spPr>
          <a:xfrm>
            <a:off x="8215022" y="1600200"/>
            <a:ext cx="3317966" cy="77780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Immunotherapy</a:t>
            </a:r>
            <a:r>
              <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a:t>
            </a:r>
            <a:endPar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84174C7D-0287-4622-9243-6C92E04AF404}"/>
              </a:ext>
            </a:extLst>
          </p:cNvPr>
          <p:cNvSpPr txBox="1"/>
          <p:nvPr/>
        </p:nvSpPr>
        <p:spPr>
          <a:xfrm>
            <a:off x="583588" y="2402986"/>
            <a:ext cx="3499733" cy="24155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Platinum doublet</a:t>
            </a: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Other options (single agents or combinations)</a:t>
            </a:r>
          </a:p>
          <a:p>
            <a:pPr marL="349250" marR="0" lvl="2" algn="l" defTabSz="933450" rtl="0" eaLnBrk="1" fontAlgn="auto" latinLnBrk="0" hangingPunct="1">
              <a:lnSpc>
                <a:spcPct val="100000"/>
              </a:lnSpc>
              <a:spcBef>
                <a:spcPct val="0"/>
              </a:spcBef>
              <a:spcAft>
                <a:spcPts val="600"/>
              </a:spcAft>
              <a:buClrTx/>
              <a:buSzTx/>
              <a:tabLst>
                <a:tab pos="738188" algn="l"/>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Gemcitabine</a:t>
            </a:r>
          </a:p>
          <a:p>
            <a:pPr marL="349250" marR="0" lvl="2" algn="l" defTabSz="933450" rtl="0" eaLnBrk="1" fontAlgn="auto" latinLnBrk="0" hangingPunct="1">
              <a:lnSpc>
                <a:spcPct val="100000"/>
              </a:lnSpc>
              <a:spcBef>
                <a:spcPct val="0"/>
              </a:spcBef>
              <a:spcAft>
                <a:spcPts val="600"/>
              </a:spcAft>
              <a:buClrTx/>
              <a:buSzTx/>
              <a:tabLst>
                <a:tab pos="738188" algn="l"/>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Liposomal doxorubicin</a:t>
            </a:r>
          </a:p>
          <a:p>
            <a:pPr marL="349250" marR="0" lvl="2" algn="l" defTabSz="933450" rtl="0" eaLnBrk="1" fontAlgn="auto" latinLnBrk="0" hangingPunct="1">
              <a:lnSpc>
                <a:spcPct val="100000"/>
              </a:lnSpc>
              <a:spcBef>
                <a:spcPct val="0"/>
              </a:spcBef>
              <a:spcAft>
                <a:spcPts val="600"/>
              </a:spcAft>
              <a:buClrTx/>
              <a:buSzTx/>
              <a:tabLst>
                <a:tab pos="738188" algn="l"/>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Topotecan</a:t>
            </a:r>
          </a:p>
        </p:txBody>
      </p:sp>
      <p:sp>
        <p:nvSpPr>
          <p:cNvPr id="29" name="TextBox 28">
            <a:extLst>
              <a:ext uri="{FF2B5EF4-FFF2-40B4-BE49-F238E27FC236}">
                <a16:creationId xmlns:a16="http://schemas.microsoft.com/office/drawing/2014/main" id="{1E9D31B3-FACD-401F-9E4E-88781D7D4B35}"/>
              </a:ext>
            </a:extLst>
          </p:cNvPr>
          <p:cNvSpPr txBox="1"/>
          <p:nvPr/>
        </p:nvSpPr>
        <p:spPr>
          <a:xfrm>
            <a:off x="4307253" y="2402986"/>
            <a:ext cx="3626261" cy="24155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Bevacizumab</a:t>
            </a: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Niraparib</a:t>
            </a: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Olaparib</a:t>
            </a: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Rucaparib</a:t>
            </a:r>
            <a:endParaRPr lang="en-US" sz="2200" dirty="0">
              <a:solidFill>
                <a:schemeClr val="bg1"/>
              </a:solidFill>
              <a:latin typeface="Calibri" panose="020F0502020204030204" pitchFamily="34" charset="0"/>
              <a:cs typeface="Calibri" panose="020F0502020204030204" pitchFamily="34" charset="0"/>
            </a:endParaRP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Entrectinib or larotrectinib (for </a:t>
            </a:r>
            <a:r>
              <a:rPr kumimoji="0" lang="en-US" sz="22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NTRK</a:t>
            </a: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fusion–positive solid tumors)</a:t>
            </a:r>
          </a:p>
          <a:p>
            <a:pPr marL="342900" marR="0" lvl="1" indent="-342900" algn="l" defTabSz="933450" rtl="0" eaLnBrk="1" fontAlgn="auto" latinLnBrk="0" hangingPunct="1">
              <a:lnSpc>
                <a:spcPct val="100000"/>
              </a:lnSpc>
              <a:spcBef>
                <a:spcPct val="0"/>
              </a:spcBef>
              <a:spcAft>
                <a:spcPts val="600"/>
              </a:spcAft>
              <a:buClrTx/>
              <a:buSzTx/>
              <a:buFont typeface="Wingdings" panose="05000000000000000000" pitchFamily="2" charset="2"/>
              <a:buChar char="§"/>
              <a:tabLst/>
              <a:defRPr/>
            </a:pPr>
            <a:r>
              <a:rPr lang="en-US" sz="2200" b="0" dirty="0">
                <a:solidFill>
                  <a:schemeClr val="bg1"/>
                </a:solidFill>
                <a:latin typeface="Calibri" panose="020F0502020204030204" pitchFamily="34" charset="0"/>
                <a:cs typeface="Calibri" panose="020F0502020204030204" pitchFamily="34" charset="0"/>
              </a:rPr>
              <a:t>Selpercatinib in </a:t>
            </a:r>
            <a:r>
              <a:rPr lang="en-US" sz="2200" b="0" i="1" dirty="0">
                <a:solidFill>
                  <a:schemeClr val="bg1"/>
                </a:solidFill>
                <a:latin typeface="Calibri" panose="020F0502020204030204" pitchFamily="34" charset="0"/>
                <a:cs typeface="Calibri" panose="020F0502020204030204" pitchFamily="34" charset="0"/>
              </a:rPr>
              <a:t>RET</a:t>
            </a:r>
            <a:r>
              <a:rPr lang="en-US" sz="2200" b="0" dirty="0">
                <a:solidFill>
                  <a:schemeClr val="bg1"/>
                </a:solidFill>
                <a:latin typeface="Calibri" panose="020F0502020204030204" pitchFamily="34" charset="0"/>
                <a:cs typeface="Calibri" panose="020F0502020204030204" pitchFamily="34" charset="0"/>
              </a:rPr>
              <a:t> gene fusion</a:t>
            </a:r>
            <a:r>
              <a:rPr kumimoji="0" lang="en-US" sz="2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a:r>
            <a:r>
              <a:rPr lang="en-US" sz="2200" b="0" dirty="0">
                <a:solidFill>
                  <a:schemeClr val="bg1"/>
                </a:solidFill>
                <a:latin typeface="Calibri" panose="020F0502020204030204" pitchFamily="34" charset="0"/>
                <a:cs typeface="Calibri" panose="020F0502020204030204" pitchFamily="34" charset="0"/>
              </a:rPr>
              <a:t>positive tumors</a:t>
            </a:r>
            <a:r>
              <a:rPr lang="en-US" sz="2200" b="0" baseline="30000" dirty="0">
                <a:solidFill>
                  <a:schemeClr val="bg1"/>
                </a:solidFill>
                <a:latin typeface="Calibri" panose="020F0502020204030204" pitchFamily="34" charset="0"/>
                <a:cs typeface="Calibri" panose="020F0502020204030204" pitchFamily="34" charset="0"/>
              </a:rPr>
              <a:t>2</a:t>
            </a:r>
            <a:endParaRPr kumimoji="0" lang="en-US" sz="2200" b="0" i="0" u="none" strike="noStrike" kern="120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07BA21D1-D381-4140-95E8-B70E3815CD51}"/>
              </a:ext>
            </a:extLst>
          </p:cNvPr>
          <p:cNvSpPr txBox="1"/>
          <p:nvPr/>
        </p:nvSpPr>
        <p:spPr>
          <a:xfrm>
            <a:off x="8215022" y="2402986"/>
            <a:ext cx="3317966" cy="38136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defPPr>
              <a:defRPr lang="en-US"/>
            </a:defPPr>
            <a:lvl2pPr marL="342900" marR="0" lvl="1" indent="-342900" defTabSz="933450" eaLnBrk="1" fontAlgn="auto" latinLnBrk="0" hangingPunct="1">
              <a:lnSpc>
                <a:spcPct val="100000"/>
              </a:lnSpc>
              <a:spcAft>
                <a:spcPts val="600"/>
              </a:spcAft>
              <a:buClrTx/>
              <a:buSzTx/>
              <a:buFont typeface="Wingdings" panose="05000000000000000000" pitchFamily="2" charset="2"/>
              <a:buChar char="§"/>
              <a:tabLst/>
              <a:defRPr kumimoji="0" sz="2000" b="0" i="0" u="none" strike="noStrike" cap="none" spc="0" normalizeH="0" baseline="0">
                <a:ln>
                  <a:noFill/>
                </a:ln>
                <a:solidFill>
                  <a:schemeClr val="bg1"/>
                </a:solidFill>
                <a:effectLst/>
                <a:uLnTx/>
                <a:uFillTx/>
                <a:latin typeface="Calibri" panose="020F0502020204030204" pitchFamily="34" charset="0"/>
                <a:cs typeface="Calibri" panose="020F0502020204030204" pitchFamily="34" charset="0"/>
              </a:defRPr>
            </a:lvl2pPr>
          </a:lstStyle>
          <a:p>
            <a:pPr lvl="1"/>
            <a:r>
              <a:rPr lang="en-US" sz="2200" dirty="0"/>
              <a:t>Pembrolizumab </a:t>
            </a:r>
            <a:br>
              <a:rPr lang="en-US" sz="2200" dirty="0"/>
            </a:br>
            <a:r>
              <a:rPr lang="en-US" sz="2200" dirty="0"/>
              <a:t>(for MSI-H or dMMR solid tumors or TMB-H tumors ≥10 mutations/ megabase and no other treatment options)</a:t>
            </a:r>
          </a:p>
          <a:p>
            <a:pPr lvl="1"/>
            <a:r>
              <a:rPr lang="en-US" sz="2200" dirty="0"/>
              <a:t>Dostarlimab </a:t>
            </a:r>
            <a:br>
              <a:rPr lang="en-US" sz="2200" dirty="0"/>
            </a:br>
            <a:r>
              <a:rPr lang="en-US" sz="2200" dirty="0"/>
              <a:t>(for dMMR advanced solid tumors)</a:t>
            </a:r>
            <a:r>
              <a:rPr lang="en-US" sz="2200" baseline="30000" dirty="0"/>
              <a:t>3</a:t>
            </a:r>
          </a:p>
        </p:txBody>
      </p:sp>
    </p:spTree>
    <p:extLst>
      <p:ext uri="{BB962C8B-B14F-4D97-AF65-F5344CB8AC3E}">
        <p14:creationId xmlns:p14="http://schemas.microsoft.com/office/powerpoint/2010/main" val="2402956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6A84034-290B-4E51-82C6-8B2266F65230}"/>
              </a:ext>
            </a:extLst>
          </p:cNvPr>
          <p:cNvSpPr>
            <a:spLocks noGrp="1"/>
          </p:cNvSpPr>
          <p:nvPr>
            <p:ph type="title"/>
          </p:nvPr>
        </p:nvSpPr>
        <p:spPr/>
        <p:txBody>
          <a:bodyPr/>
          <a:lstStyle/>
          <a:p>
            <a:r>
              <a:rPr lang="en-US" dirty="0"/>
              <a:t>Current Updates and FDA Approvals for </a:t>
            </a:r>
            <a:br>
              <a:rPr lang="en-US" dirty="0"/>
            </a:br>
            <a:r>
              <a:rPr lang="en-US" dirty="0"/>
              <a:t>PARP Inhibitors in Advanced Ovarian Cancer</a:t>
            </a:r>
          </a:p>
        </p:txBody>
      </p:sp>
      <p:sp>
        <p:nvSpPr>
          <p:cNvPr id="6" name="TextBox 5">
            <a:extLst>
              <a:ext uri="{FF2B5EF4-FFF2-40B4-BE49-F238E27FC236}">
                <a16:creationId xmlns:a16="http://schemas.microsoft.com/office/drawing/2014/main" id="{72716ECA-E33E-4B46-96D3-85A4F4AC3FB0}"/>
              </a:ext>
            </a:extLst>
          </p:cNvPr>
          <p:cNvSpPr txBox="1"/>
          <p:nvPr/>
        </p:nvSpPr>
        <p:spPr bwMode="auto">
          <a:xfrm>
            <a:off x="419654" y="6373354"/>
            <a:ext cx="86555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Niraparib PI. Olaparib PI. Rucaparib PI. </a:t>
            </a:r>
          </a:p>
        </p:txBody>
      </p:sp>
      <p:graphicFrame>
        <p:nvGraphicFramePr>
          <p:cNvPr id="7" name="Table 6">
            <a:extLst>
              <a:ext uri="{FF2B5EF4-FFF2-40B4-BE49-F238E27FC236}">
                <a16:creationId xmlns:a16="http://schemas.microsoft.com/office/drawing/2014/main" id="{040AADD2-58CC-4F86-A477-5E9F01FB2DF6}"/>
              </a:ext>
            </a:extLst>
          </p:cNvPr>
          <p:cNvGraphicFramePr>
            <a:graphicFrameLocks noGrp="1"/>
          </p:cNvGraphicFramePr>
          <p:nvPr>
            <p:extLst>
              <p:ext uri="{D42A27DB-BD31-4B8C-83A1-F6EECF244321}">
                <p14:modId xmlns:p14="http://schemas.microsoft.com/office/powerpoint/2010/main" val="1923234042"/>
              </p:ext>
            </p:extLst>
          </p:nvPr>
        </p:nvGraphicFramePr>
        <p:xfrm>
          <a:off x="722974" y="1599801"/>
          <a:ext cx="10759413" cy="3451860"/>
        </p:xfrm>
        <a:graphic>
          <a:graphicData uri="http://schemas.openxmlformats.org/drawingml/2006/table">
            <a:tbl>
              <a:tblPr bandRow="1">
                <a:effectLst/>
              </a:tblPr>
              <a:tblGrid>
                <a:gridCol w="1698985">
                  <a:extLst>
                    <a:ext uri="{9D8B030D-6E8A-4147-A177-3AD203B41FA5}">
                      <a16:colId xmlns:a16="http://schemas.microsoft.com/office/drawing/2014/main" val="616607807"/>
                    </a:ext>
                  </a:extLst>
                </a:gridCol>
                <a:gridCol w="9060428">
                  <a:extLst>
                    <a:ext uri="{9D8B030D-6E8A-4147-A177-3AD203B41FA5}">
                      <a16:colId xmlns:a16="http://schemas.microsoft.com/office/drawing/2014/main" val="2780387513"/>
                    </a:ext>
                  </a:extLst>
                </a:gridCol>
              </a:tblGrid>
              <a:tr h="774202">
                <a:tc>
                  <a:txBody>
                    <a:bodyPr/>
                    <a:lstStyle/>
                    <a:p>
                      <a:r>
                        <a:rPr lang="en-US" sz="2000" b="1" dirty="0">
                          <a:solidFill>
                            <a:schemeClr val="tx1"/>
                          </a:solidFill>
                          <a:latin typeface="Calibri" panose="020F0502020204030204" pitchFamily="34" charset="0"/>
                          <a:cs typeface="Calibri" panose="020F0502020204030204" pitchFamily="34" charset="0"/>
                        </a:rPr>
                        <a:t>Frontline</a:t>
                      </a:r>
                    </a:p>
                    <a:p>
                      <a:r>
                        <a:rPr lang="en-US" sz="2000" b="1" dirty="0">
                          <a:solidFill>
                            <a:schemeClr val="tx1"/>
                          </a:solidFill>
                          <a:latin typeface="Calibri" panose="020F0502020204030204" pitchFamily="34" charset="0"/>
                          <a:cs typeface="Calibri" panose="020F0502020204030204" pitchFamily="34" charset="0"/>
                        </a:rPr>
                        <a:t>Maintenance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spcAft>
                          <a:spcPts val="300"/>
                        </a:spcAft>
                      </a:pPr>
                      <a:r>
                        <a:rPr lang="en-US" sz="1600" b="0" dirty="0">
                          <a:solidFill>
                            <a:schemeClr val="bg1"/>
                          </a:solidFill>
                          <a:latin typeface="Calibri" panose="020F0502020204030204" pitchFamily="34" charset="0"/>
                          <a:cs typeface="Calibri" panose="020F0502020204030204" pitchFamily="34" charset="0"/>
                        </a:rPr>
                        <a:t>Any </a:t>
                      </a:r>
                      <a:r>
                        <a:rPr lang="en-US" sz="1600" b="0" i="1" dirty="0">
                          <a:solidFill>
                            <a:schemeClr val="bg1"/>
                          </a:solidFill>
                          <a:latin typeface="Calibri" panose="020F0502020204030204" pitchFamily="34" charset="0"/>
                          <a:cs typeface="Calibri" panose="020F0502020204030204" pitchFamily="34" charset="0"/>
                        </a:rPr>
                        <a:t>BRCA</a:t>
                      </a:r>
                      <a:r>
                        <a:rPr lang="en-US" sz="1600" b="0" dirty="0">
                          <a:solidFill>
                            <a:schemeClr val="bg1"/>
                          </a:solidFill>
                          <a:latin typeface="Calibri" panose="020F0502020204030204" pitchFamily="34" charset="0"/>
                          <a:cs typeface="Calibri" panose="020F0502020204030204" pitchFamily="34" charset="0"/>
                        </a:rPr>
                        <a:t> or HRD mutation status, CR or PR to frontline platinum-based chemotherapy:</a:t>
                      </a:r>
                    </a:p>
                    <a:p>
                      <a:pPr marL="285750" indent="-285750">
                        <a:spcAft>
                          <a:spcPts val="300"/>
                        </a:spcAft>
                        <a:buFont typeface="Wingdings" panose="05000000000000000000" pitchFamily="2" charset="2"/>
                        <a:buChar char="§"/>
                      </a:pPr>
                      <a:r>
                        <a:rPr lang="en-US" sz="1600" b="0" dirty="0">
                          <a:solidFill>
                            <a:schemeClr val="bg1"/>
                          </a:solidFill>
                          <a:latin typeface="Calibri" panose="020F0502020204030204" pitchFamily="34" charset="0"/>
                          <a:cs typeface="Calibri" panose="020F0502020204030204" pitchFamily="34" charset="0"/>
                        </a:rPr>
                        <a:t>Niraparib</a:t>
                      </a:r>
                    </a:p>
                    <a:p>
                      <a:pPr>
                        <a:spcAft>
                          <a:spcPts val="300"/>
                        </a:spcAft>
                      </a:pPr>
                      <a:r>
                        <a:rPr lang="en-US" sz="1600" b="0" dirty="0">
                          <a:solidFill>
                            <a:schemeClr val="bg1"/>
                          </a:solidFill>
                          <a:latin typeface="Calibri" panose="020F0502020204030204" pitchFamily="34" charset="0"/>
                          <a:cs typeface="Calibri" panose="020F0502020204030204" pitchFamily="34" charset="0"/>
                        </a:rPr>
                        <a:t>Germline or somatic </a:t>
                      </a:r>
                      <a:r>
                        <a:rPr lang="en-US" sz="1600" b="0" i="1" dirty="0">
                          <a:solidFill>
                            <a:schemeClr val="bg1"/>
                          </a:solidFill>
                          <a:latin typeface="Calibri" panose="020F0502020204030204" pitchFamily="34" charset="0"/>
                          <a:cs typeface="Calibri" panose="020F0502020204030204" pitchFamily="34" charset="0"/>
                        </a:rPr>
                        <a:t>BRCA </a:t>
                      </a:r>
                      <a:r>
                        <a:rPr lang="en-US" sz="1600" b="0" dirty="0">
                          <a:solidFill>
                            <a:schemeClr val="bg1"/>
                          </a:solidFill>
                          <a:latin typeface="Calibri" panose="020F0502020204030204" pitchFamily="34" charset="0"/>
                          <a:cs typeface="Calibri" panose="020F0502020204030204" pitchFamily="34" charset="0"/>
                        </a:rPr>
                        <a:t>mutated, CR or PR to frontline platinum-based chemotherapy:</a:t>
                      </a:r>
                    </a:p>
                    <a:p>
                      <a:pPr marL="285750" indent="-285750">
                        <a:spcAft>
                          <a:spcPts val="300"/>
                        </a:spcAft>
                        <a:buFont typeface="Wingdings" panose="05000000000000000000" pitchFamily="2" charset="2"/>
                        <a:buChar char="§"/>
                      </a:pPr>
                      <a:r>
                        <a:rPr lang="en-US" sz="1600" b="0" dirty="0">
                          <a:solidFill>
                            <a:schemeClr val="bg1"/>
                          </a:solidFill>
                          <a:latin typeface="Calibri" panose="020F0502020204030204" pitchFamily="34" charset="0"/>
                          <a:cs typeface="Calibri" panose="020F0502020204030204" pitchFamily="34" charset="0"/>
                        </a:rPr>
                        <a:t>Olaparib </a:t>
                      </a:r>
                    </a:p>
                    <a:p>
                      <a:pPr>
                        <a:spcAft>
                          <a:spcPts val="300"/>
                        </a:spcAft>
                      </a:pPr>
                      <a:r>
                        <a:rPr lang="en-US" sz="1600" b="0" dirty="0">
                          <a:solidFill>
                            <a:schemeClr val="bg1"/>
                          </a:solidFill>
                          <a:latin typeface="Calibri" panose="020F0502020204030204" pitchFamily="34" charset="0"/>
                          <a:cs typeface="Calibri" panose="020F0502020204030204" pitchFamily="34" charset="0"/>
                        </a:rPr>
                        <a:t>HRD positive, CR or PR to frontline platinum-based chemotherapy:</a:t>
                      </a:r>
                    </a:p>
                    <a:p>
                      <a:pPr marL="285750" indent="-285750">
                        <a:spcAft>
                          <a:spcPts val="300"/>
                        </a:spcAft>
                        <a:buFont typeface="Wingdings" panose="05000000000000000000" pitchFamily="2" charset="2"/>
                        <a:buChar char="§"/>
                      </a:pPr>
                      <a:r>
                        <a:rPr lang="en-US" sz="1600" b="0" dirty="0">
                          <a:solidFill>
                            <a:schemeClr val="bg1"/>
                          </a:solidFill>
                          <a:latin typeface="Calibri" panose="020F0502020204030204" pitchFamily="34" charset="0"/>
                          <a:cs typeface="Calibri" panose="020F0502020204030204" pitchFamily="34" charset="0"/>
                        </a:rPr>
                        <a:t>Olaparib + bevacizumab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43258110"/>
                  </a:ext>
                </a:extLst>
              </a:tr>
              <a:tr h="489954">
                <a:tc>
                  <a:txBody>
                    <a:bodyPr/>
                    <a:lstStyle/>
                    <a:p>
                      <a:r>
                        <a:rPr lang="en-US" sz="2000" b="1" dirty="0">
                          <a:solidFill>
                            <a:schemeClr val="tx1"/>
                          </a:solidFill>
                          <a:latin typeface="Calibri" panose="020F0502020204030204" pitchFamily="34" charset="0"/>
                          <a:cs typeface="Calibri" panose="020F0502020204030204" pitchFamily="34" charset="0"/>
                        </a:rPr>
                        <a:t>Treatment of Recurrence</a:t>
                      </a:r>
                    </a:p>
                    <a:p>
                      <a:r>
                        <a:rPr lang="en-US" sz="2000" b="1" dirty="0">
                          <a:solidFill>
                            <a:schemeClr val="tx1"/>
                          </a:solidFill>
                          <a:latin typeface="Calibri" panose="020F0502020204030204" pitchFamily="34" charset="0"/>
                          <a:cs typeface="Calibri" panose="020F0502020204030204"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spcAft>
                          <a:spcPts val="300"/>
                        </a:spcAft>
                      </a:pPr>
                      <a:r>
                        <a:rPr lang="en-US" sz="1600" b="1" dirty="0">
                          <a:solidFill>
                            <a:schemeClr val="bg1"/>
                          </a:solidFill>
                          <a:latin typeface="Calibri" panose="020F0502020204030204" pitchFamily="34" charset="0"/>
                          <a:cs typeface="Calibri" panose="020F0502020204030204" pitchFamily="34" charset="0"/>
                        </a:rPr>
                        <a:t>Deleterious </a:t>
                      </a:r>
                      <a:r>
                        <a:rPr lang="en-US" sz="1600" b="1" i="1" dirty="0">
                          <a:solidFill>
                            <a:schemeClr val="bg1"/>
                          </a:solidFill>
                          <a:latin typeface="Calibri" panose="020F0502020204030204" pitchFamily="34" charset="0"/>
                          <a:cs typeface="Calibri" panose="020F0502020204030204" pitchFamily="34" charset="0"/>
                        </a:rPr>
                        <a:t>BRCA</a:t>
                      </a:r>
                      <a:r>
                        <a:rPr lang="en-US" sz="1600" b="1" dirty="0">
                          <a:solidFill>
                            <a:schemeClr val="bg1"/>
                          </a:solidFill>
                          <a:latin typeface="Calibri" panose="020F0502020204030204" pitchFamily="34" charset="0"/>
                          <a:cs typeface="Calibri" panose="020F0502020204030204" pitchFamily="34" charset="0"/>
                        </a:rPr>
                        <a:t> mutation (germline and/or somatic) or HRD status, and platinum-sensitive (CR or PR) disease</a:t>
                      </a: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Olaparib (only if fewer than 3 previous chemotherapy regimens)</a:t>
                      </a:r>
                    </a:p>
                    <a:p>
                      <a:pPr marL="285750" indent="-285750">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Rucaparib (only if fewer than 2 previous chemotherapy regimens)</a:t>
                      </a:r>
                    </a:p>
                    <a:p>
                      <a:pPr marL="0" marR="0" lvl="0" indent="0" algn="l" defTabSz="914400" rtl="0" eaLnBrk="1" fontAlgn="auto" latinLnBrk="0" hangingPunct="1">
                        <a:lnSpc>
                          <a:spcPct val="100000"/>
                        </a:lnSpc>
                        <a:spcBef>
                          <a:spcPts val="0"/>
                        </a:spcBef>
                        <a:spcAft>
                          <a:spcPts val="30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Deleterious (or suspected) germline </a:t>
                      </a:r>
                      <a:r>
                        <a:rPr lang="en-US" sz="1600" b="1" i="1" dirty="0">
                          <a:solidFill>
                            <a:schemeClr val="bg1"/>
                          </a:solidFill>
                          <a:latin typeface="Calibri" panose="020F0502020204030204" pitchFamily="34" charset="0"/>
                          <a:cs typeface="Calibri" panose="020F0502020204030204" pitchFamily="34" charset="0"/>
                        </a:rPr>
                        <a:t>BRCA</a:t>
                      </a:r>
                      <a:r>
                        <a:rPr lang="en-US" sz="1600" b="1" dirty="0">
                          <a:solidFill>
                            <a:schemeClr val="bg1"/>
                          </a:solidFill>
                          <a:latin typeface="Calibri" panose="020F0502020204030204" pitchFamily="34" charset="0"/>
                          <a:cs typeface="Calibri" panose="020F0502020204030204" pitchFamily="34" charset="0"/>
                        </a:rPr>
                        <a:t> mutation and platinum-sensitive (CR or PR) disease</a:t>
                      </a:r>
                    </a:p>
                    <a:p>
                      <a:pPr marL="285750" indent="-285750">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Niraparib (only if fewer than 3 previous chemotherapy regimens)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41662215"/>
                  </a:ext>
                </a:extLst>
              </a:tr>
            </a:tbl>
          </a:graphicData>
        </a:graphic>
      </p:graphicFrame>
    </p:spTree>
    <p:extLst>
      <p:ext uri="{BB962C8B-B14F-4D97-AF65-F5344CB8AC3E}">
        <p14:creationId xmlns:p14="http://schemas.microsoft.com/office/powerpoint/2010/main" val="357849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8EBD43-9044-4B03-ABCF-99EAA92F86A8}"/>
              </a:ext>
            </a:extLst>
          </p:cNvPr>
          <p:cNvSpPr>
            <a:spLocks noGrp="1"/>
          </p:cNvSpPr>
          <p:nvPr>
            <p:ph type="title"/>
          </p:nvPr>
        </p:nvSpPr>
        <p:spPr/>
        <p:txBody>
          <a:bodyPr/>
          <a:lstStyle/>
          <a:p>
            <a:r>
              <a:rPr lang="en-US" dirty="0"/>
              <a:t>Clinical Data for PARP Inhibitors </a:t>
            </a:r>
            <a:br>
              <a:rPr lang="en-US" dirty="0"/>
            </a:br>
            <a:r>
              <a:rPr lang="en-US" dirty="0"/>
              <a:t>in Frontline and Recurrent Ovarian Cancer</a:t>
            </a:r>
          </a:p>
        </p:txBody>
      </p:sp>
    </p:spTree>
    <p:extLst>
      <p:ext uri="{BB962C8B-B14F-4D97-AF65-F5344CB8AC3E}">
        <p14:creationId xmlns:p14="http://schemas.microsoft.com/office/powerpoint/2010/main" val="569773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8145711-D3A1-4D7D-8322-8FFA1843CCD0}"/>
              </a:ext>
            </a:extLst>
          </p:cNvPr>
          <p:cNvSpPr>
            <a:spLocks noGrp="1"/>
          </p:cNvSpPr>
          <p:nvPr>
            <p:ph type="title"/>
          </p:nvPr>
        </p:nvSpPr>
        <p:spPr/>
        <p:txBody>
          <a:bodyPr/>
          <a:lstStyle/>
          <a:p>
            <a:r>
              <a:rPr lang="en-US" b="1" dirty="0"/>
              <a:t>Recent Advances With PARP Inhibitor Maintenance in </a:t>
            </a:r>
            <a:r>
              <a:rPr lang="en-US" dirty="0"/>
              <a:t>Patients</a:t>
            </a:r>
            <a:r>
              <a:rPr lang="en-US" b="1" dirty="0"/>
              <a:t> With Newly Diagnosed Ovarian Cancer</a:t>
            </a:r>
          </a:p>
        </p:txBody>
      </p:sp>
      <p:graphicFrame>
        <p:nvGraphicFramePr>
          <p:cNvPr id="6" name="Table 5">
            <a:extLst>
              <a:ext uri="{FF2B5EF4-FFF2-40B4-BE49-F238E27FC236}">
                <a16:creationId xmlns:a16="http://schemas.microsoft.com/office/drawing/2014/main" id="{45DAE8EA-4FAF-DCDD-2336-2EBD7A7C4AFC}"/>
              </a:ext>
            </a:extLst>
          </p:cNvPr>
          <p:cNvGraphicFramePr>
            <a:graphicFrameLocks/>
          </p:cNvGraphicFramePr>
          <p:nvPr>
            <p:extLst>
              <p:ext uri="{D42A27DB-BD31-4B8C-83A1-F6EECF244321}">
                <p14:modId xmlns:p14="http://schemas.microsoft.com/office/powerpoint/2010/main" val="3245610999"/>
              </p:ext>
            </p:extLst>
          </p:nvPr>
        </p:nvGraphicFramePr>
        <p:xfrm>
          <a:off x="410539" y="1363044"/>
          <a:ext cx="11539493" cy="4516894"/>
        </p:xfrm>
        <a:graphic>
          <a:graphicData uri="http://schemas.openxmlformats.org/drawingml/2006/table">
            <a:tbl>
              <a:tblPr firstRow="1" bandRow="1"/>
              <a:tblGrid>
                <a:gridCol w="1503484">
                  <a:extLst>
                    <a:ext uri="{9D8B030D-6E8A-4147-A177-3AD203B41FA5}">
                      <a16:colId xmlns:a16="http://schemas.microsoft.com/office/drawing/2014/main" val="716588130"/>
                    </a:ext>
                  </a:extLst>
                </a:gridCol>
                <a:gridCol w="1503484">
                  <a:extLst>
                    <a:ext uri="{9D8B030D-6E8A-4147-A177-3AD203B41FA5}">
                      <a16:colId xmlns:a16="http://schemas.microsoft.com/office/drawing/2014/main" val="413877704"/>
                    </a:ext>
                  </a:extLst>
                </a:gridCol>
                <a:gridCol w="2518589">
                  <a:extLst>
                    <a:ext uri="{9D8B030D-6E8A-4147-A177-3AD203B41FA5}">
                      <a16:colId xmlns:a16="http://schemas.microsoft.com/office/drawing/2014/main" val="1366441633"/>
                    </a:ext>
                  </a:extLst>
                </a:gridCol>
                <a:gridCol w="1503484">
                  <a:extLst>
                    <a:ext uri="{9D8B030D-6E8A-4147-A177-3AD203B41FA5}">
                      <a16:colId xmlns:a16="http://schemas.microsoft.com/office/drawing/2014/main" val="2118464823"/>
                    </a:ext>
                  </a:extLst>
                </a:gridCol>
                <a:gridCol w="1503484">
                  <a:extLst>
                    <a:ext uri="{9D8B030D-6E8A-4147-A177-3AD203B41FA5}">
                      <a16:colId xmlns:a16="http://schemas.microsoft.com/office/drawing/2014/main" val="1279054090"/>
                    </a:ext>
                  </a:extLst>
                </a:gridCol>
                <a:gridCol w="1503484">
                  <a:extLst>
                    <a:ext uri="{9D8B030D-6E8A-4147-A177-3AD203B41FA5}">
                      <a16:colId xmlns:a16="http://schemas.microsoft.com/office/drawing/2014/main" val="1665948547"/>
                    </a:ext>
                  </a:extLst>
                </a:gridCol>
                <a:gridCol w="1503484">
                  <a:extLst>
                    <a:ext uri="{9D8B030D-6E8A-4147-A177-3AD203B41FA5}">
                      <a16:colId xmlns:a16="http://schemas.microsoft.com/office/drawing/2014/main" val="709477775"/>
                    </a:ext>
                  </a:extLst>
                </a:gridCol>
              </a:tblGrid>
              <a:tr h="47860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90000"/>
                        </a:lnSpc>
                      </a:pPr>
                      <a:r>
                        <a:rPr lang="en-US" sz="1300" dirty="0">
                          <a:latin typeface="Calibri" panose="020F0502020204030204" pitchFamily="34" charset="0"/>
                          <a:cs typeface="Calibri" panose="020F0502020204030204" pitchFamily="34" charset="0"/>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300" dirty="0">
                          <a:latin typeface="Calibri" panose="020F0502020204030204" pitchFamily="34" charset="0"/>
                          <a:cs typeface="Calibri" panose="020F0502020204030204" pitchFamily="34" charset="0"/>
                        </a:rPr>
                        <a:t>PRIMA</a:t>
                      </a:r>
                      <a:r>
                        <a:rPr lang="en-US" sz="1300" baseline="30000" dirty="0">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300" dirty="0">
                          <a:latin typeface="Calibri" panose="020F0502020204030204" pitchFamily="34" charset="0"/>
                          <a:cs typeface="Calibri" panose="020F0502020204030204" pitchFamily="34" charset="0"/>
                        </a:rPr>
                        <a:t>PRIME</a:t>
                      </a:r>
                      <a:r>
                        <a:rPr lang="en-US" sz="1300" baseline="30000" dirty="0">
                          <a:latin typeface="Calibri" panose="020F0502020204030204" pitchFamily="34" charset="0"/>
                          <a:cs typeface="Calibri" panose="020F0502020204030204" pitchFamily="34" charset="0"/>
                        </a:rPr>
                        <a:t>2</a:t>
                      </a:r>
                    </a:p>
                    <a:p>
                      <a:pPr algn="ctr">
                        <a:lnSpc>
                          <a:spcPct val="90000"/>
                        </a:lnSpc>
                      </a:pPr>
                      <a:r>
                        <a:rPr lang="en-US" sz="1300" baseline="0" dirty="0">
                          <a:latin typeface="Calibri" panose="020F0502020204030204" pitchFamily="34" charset="0"/>
                          <a:cs typeface="Calibri" panose="020F0502020204030204" pitchFamily="34" charset="0"/>
                        </a:rPr>
                        <a:t>(Study Performed Only in China)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300" dirty="0">
                          <a:latin typeface="Calibri" panose="020F0502020204030204" pitchFamily="34" charset="0"/>
                          <a:cs typeface="Calibri" panose="020F0502020204030204" pitchFamily="34" charset="0"/>
                        </a:rPr>
                        <a:t>SOLO-1</a:t>
                      </a:r>
                      <a:r>
                        <a:rPr lang="en-US" sz="1300" baseline="30000" dirty="0">
                          <a:latin typeface="Calibri" panose="020F0502020204030204" pitchFamily="34" charset="0"/>
                          <a:cs typeface="Calibri" panose="020F0502020204030204" pitchFamily="34" charset="0"/>
                        </a:rPr>
                        <a:t>3</a:t>
                      </a:r>
                    </a:p>
                    <a:p>
                      <a:pPr algn="ctr">
                        <a:lnSpc>
                          <a:spcPct val="90000"/>
                        </a:lnSpc>
                      </a:pPr>
                      <a:r>
                        <a:rPr lang="en-US" sz="1300" baseline="0" dirty="0">
                          <a:latin typeface="Calibri" panose="020F0502020204030204" pitchFamily="34" charset="0"/>
                          <a:cs typeface="Calibri" panose="020F0502020204030204" pitchFamily="34" charset="0"/>
                        </a:rPr>
                        <a:t>7-Yr Follow-up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300" dirty="0">
                          <a:latin typeface="Calibri" panose="020F0502020204030204" pitchFamily="34" charset="0"/>
                          <a:cs typeface="Calibri" panose="020F0502020204030204" pitchFamily="34" charset="0"/>
                        </a:rPr>
                        <a:t>ATHENA-MONO</a:t>
                      </a:r>
                      <a:r>
                        <a:rPr lang="en-US" sz="1300" baseline="30000" dirty="0">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300" dirty="0">
                          <a:latin typeface="Calibri" panose="020F0502020204030204" pitchFamily="34" charset="0"/>
                          <a:cs typeface="Calibri" panose="020F0502020204030204" pitchFamily="34" charset="0"/>
                        </a:rPr>
                        <a:t>ATHENA-MONO</a:t>
                      </a:r>
                      <a:r>
                        <a:rPr lang="en-US" sz="1300" baseline="30000" dirty="0">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300" dirty="0">
                          <a:latin typeface="Calibri" panose="020F0502020204030204" pitchFamily="34" charset="0"/>
                          <a:cs typeface="Calibri" panose="020F0502020204030204" pitchFamily="34" charset="0"/>
                        </a:rPr>
                        <a:t>PAOLA-1</a:t>
                      </a:r>
                      <a:r>
                        <a:rPr lang="en-US" sz="1300" baseline="30000" dirty="0">
                          <a:latin typeface="Calibri" panose="020F0502020204030204" pitchFamily="34" charset="0"/>
                          <a:cs typeface="Calibri" panose="020F0502020204030204" pitchFamily="34" charset="0"/>
                        </a:rPr>
                        <a:t>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46345667"/>
                  </a:ext>
                </a:extLst>
              </a:tr>
              <a:tr h="32736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dirty="0">
                          <a:solidFill>
                            <a:schemeClr val="bg1"/>
                          </a:solidFill>
                          <a:latin typeface="Calibri" panose="020F0502020204030204" pitchFamily="34" charset="0"/>
                          <a:cs typeface="Calibri" panose="020F0502020204030204" pitchFamily="34" charset="0"/>
                        </a:rPr>
                        <a:t>Treatment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Niraparib vs 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Niraparib vs 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Olaparib vs 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Rucaparib vs 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300" dirty="0">
                          <a:solidFill>
                            <a:schemeClr val="bg1"/>
                          </a:solidFill>
                          <a:latin typeface="Calibri" panose="020F0502020204030204" pitchFamily="34" charset="0"/>
                          <a:cs typeface="Calibri" panose="020F0502020204030204" pitchFamily="34" charset="0"/>
                        </a:rPr>
                        <a:t>Rucaparib vs 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Olaparib-Bev vs Bev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0"/>
                    </a:solidFill>
                  </a:tcPr>
                </a:tc>
                <a:extLst>
                  <a:ext uri="{0D108BD9-81ED-4DB2-BD59-A6C34878D82A}">
                    <a16:rowId xmlns:a16="http://schemas.microsoft.com/office/drawing/2014/main" val="3255974745"/>
                  </a:ext>
                </a:extLst>
              </a:tr>
              <a:tr h="32736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dirty="0">
                          <a:solidFill>
                            <a:schemeClr val="bg1"/>
                          </a:solidFill>
                          <a:latin typeface="Calibri" panose="020F0502020204030204" pitchFamily="34" charset="0"/>
                          <a:cs typeface="Calibri" panose="020F0502020204030204" pitchFamily="34" charset="0"/>
                        </a:rPr>
                        <a:t>BICR or investigator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BICR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BICR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Investigator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Investigator (primary)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BICR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Investigator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430790640"/>
                  </a:ext>
                </a:extLst>
              </a:tr>
              <a:tr h="66589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b="1" dirty="0">
                          <a:solidFill>
                            <a:schemeClr val="bg1"/>
                          </a:solidFill>
                          <a:latin typeface="Calibri" panose="020F0502020204030204" pitchFamily="34" charset="0"/>
                          <a:cs typeface="Calibri" panose="020F0502020204030204" pitchFamily="34" charset="0"/>
                        </a:rPr>
                        <a:t>ITT, N</a:t>
                      </a:r>
                    </a:p>
                    <a:p>
                      <a:pPr>
                        <a:lnSpc>
                          <a:spcPct val="90000"/>
                        </a:lnSpc>
                      </a:pPr>
                      <a:r>
                        <a:rPr lang="es-ES" sz="1300" dirty="0">
                          <a:solidFill>
                            <a:schemeClr val="bg1"/>
                          </a:solidFill>
                          <a:latin typeface="Calibri" panose="020F0502020204030204" pitchFamily="34" charset="0"/>
                          <a:cs typeface="Calibri" panose="020F0502020204030204" pitchFamily="34" charset="0"/>
                        </a:rPr>
                        <a:t>Median PFS, mo (HR)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733</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13.8 vs 8.2</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(0.62) (0.50-0.76)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384</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24.8 vs 8.3</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(0.45)(0.34-0.60)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538</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20.2 vs 9.2</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(0.52) (0.40-0.68)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538</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25.9 vs 9.1</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(0.47) (0.36-0.63)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806</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22.1 vs 16.6</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(0.59) (0.49-0.72)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extLst>
                  <a:ext uri="{0D108BD9-81ED-4DB2-BD59-A6C34878D82A}">
                    <a16:rowId xmlns:a16="http://schemas.microsoft.com/office/drawing/2014/main" val="1605370952"/>
                  </a:ext>
                </a:extLst>
              </a:tr>
              <a:tr h="66589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b="1" i="1" dirty="0">
                          <a:solidFill>
                            <a:schemeClr val="bg1"/>
                          </a:solidFill>
                          <a:latin typeface="Calibri" panose="020F0502020204030204" pitchFamily="34" charset="0"/>
                          <a:cs typeface="Calibri" panose="020F0502020204030204" pitchFamily="34" charset="0"/>
                        </a:rPr>
                        <a:t>BRCA</a:t>
                      </a:r>
                      <a:r>
                        <a:rPr lang="en-US" sz="1300" b="1" i="0" dirty="0">
                          <a:solidFill>
                            <a:schemeClr val="bg1"/>
                          </a:solidFill>
                          <a:latin typeface="Calibri" panose="020F0502020204030204" pitchFamily="34" charset="0"/>
                          <a:cs typeface="Calibri" panose="020F0502020204030204" pitchFamily="34" charset="0"/>
                        </a:rPr>
                        <a:t>wt/HRP, n</a:t>
                      </a:r>
                    </a:p>
                    <a:p>
                      <a:pPr marL="0" marR="0" lvl="0" indent="0" algn="l" defTabSz="914400" rtl="0" eaLnBrk="1" fontAlgn="auto" latinLnBrk="0" hangingPunct="1">
                        <a:lnSpc>
                          <a:spcPct val="90000"/>
                        </a:lnSpc>
                        <a:spcBef>
                          <a:spcPts val="0"/>
                        </a:spcBef>
                        <a:spcAft>
                          <a:spcPts val="0"/>
                        </a:spcAft>
                        <a:buClrTx/>
                        <a:buSzTx/>
                        <a:buFontTx/>
                        <a:buNone/>
                        <a:tabLst/>
                        <a:defRPr/>
                      </a:pPr>
                      <a:r>
                        <a:rPr lang="es-ES" sz="1300" dirty="0">
                          <a:solidFill>
                            <a:schemeClr val="bg1"/>
                          </a:solidFill>
                          <a:latin typeface="Calibri" panose="020F0502020204030204" pitchFamily="34" charset="0"/>
                          <a:cs typeface="Calibri" panose="020F0502020204030204" pitchFamily="34" charset="0"/>
                        </a:rPr>
                        <a:t>Median PFS, mo (HR)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249</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8.1 vs 5.4 </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(0.68) (0.49-0.94)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127*</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14.0 vs 5.5</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(0.41) (0.25-0.65)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238</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12.1 vs 9.1</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(0.65) (0.45-0.95)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238</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12.0 vs 6.4</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(0.60) (0.40-0.89)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277</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16.5 vs 16.2</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(1.00) (0.75-1.35)*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4104336428"/>
                  </a:ext>
                </a:extLst>
              </a:tr>
              <a:tr h="66589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b="1" i="1" dirty="0">
                          <a:solidFill>
                            <a:schemeClr val="bg1"/>
                          </a:solidFill>
                          <a:latin typeface="Calibri" panose="020F0502020204030204" pitchFamily="34" charset="0"/>
                          <a:cs typeface="Calibri" panose="020F0502020204030204" pitchFamily="34" charset="0"/>
                        </a:rPr>
                        <a:t>BRCA</a:t>
                      </a:r>
                      <a:r>
                        <a:rPr lang="en-US" sz="1300" b="1" i="0" dirty="0">
                          <a:solidFill>
                            <a:schemeClr val="bg1"/>
                          </a:solidFill>
                          <a:latin typeface="Calibri" panose="020F0502020204030204" pitchFamily="34" charset="0"/>
                          <a:cs typeface="Calibri" panose="020F0502020204030204" pitchFamily="34" charset="0"/>
                        </a:rPr>
                        <a:t>wt/HRD, n</a:t>
                      </a:r>
                    </a:p>
                    <a:p>
                      <a:pPr marL="0" marR="0" lvl="0" indent="0" algn="l" defTabSz="914400" rtl="0" eaLnBrk="1" fontAlgn="auto" latinLnBrk="0" hangingPunct="1">
                        <a:lnSpc>
                          <a:spcPct val="90000"/>
                        </a:lnSpc>
                        <a:spcBef>
                          <a:spcPts val="0"/>
                        </a:spcBef>
                        <a:spcAft>
                          <a:spcPts val="0"/>
                        </a:spcAft>
                        <a:buClrTx/>
                        <a:buSzTx/>
                        <a:buFontTx/>
                        <a:buNone/>
                        <a:tabLst/>
                        <a:defRPr/>
                      </a:pPr>
                      <a:r>
                        <a:rPr lang="es-ES" sz="1300" dirty="0">
                          <a:solidFill>
                            <a:schemeClr val="bg1"/>
                          </a:solidFill>
                          <a:latin typeface="Calibri" panose="020F0502020204030204" pitchFamily="34" charset="0"/>
                          <a:cs typeface="Calibri" panose="020F0502020204030204" pitchFamily="34" charset="0"/>
                        </a:rPr>
                        <a:t>Median PFS, mo (HR)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150</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19.6 vs 8.2</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(0.50) (0.31-0.83)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132</a:t>
                      </a:r>
                      <a:r>
                        <a:rPr lang="en-US" sz="1300" b="1" baseline="30000" dirty="0">
                          <a:solidFill>
                            <a:schemeClr val="bg1"/>
                          </a:solidFill>
                          <a:latin typeface="Calibri" panose="020F0502020204030204" pitchFamily="34" charset="0"/>
                          <a:cs typeface="Calibri" panose="020F0502020204030204" pitchFamily="34" charset="0"/>
                        </a:rPr>
                        <a:t>†</a:t>
                      </a:r>
                    </a:p>
                    <a:p>
                      <a:pPr algn="ctr">
                        <a:lnSpc>
                          <a:spcPct val="90000"/>
                        </a:lnSpc>
                      </a:pPr>
                      <a:r>
                        <a:rPr lang="en-US" sz="1300" baseline="0" dirty="0">
                          <a:solidFill>
                            <a:schemeClr val="bg1"/>
                          </a:solidFill>
                          <a:latin typeface="Calibri" panose="020F0502020204030204" pitchFamily="34" charset="0"/>
                          <a:cs typeface="Calibri" panose="020F0502020204030204" pitchFamily="34" charset="0"/>
                        </a:rPr>
                        <a:t>24.8 vs 11.1 </a:t>
                      </a:r>
                    </a:p>
                    <a:p>
                      <a:pPr algn="ctr">
                        <a:lnSpc>
                          <a:spcPct val="90000"/>
                        </a:lnSpc>
                      </a:pPr>
                      <a:r>
                        <a:rPr lang="en-US" sz="1300" baseline="0" dirty="0">
                          <a:solidFill>
                            <a:schemeClr val="bg1"/>
                          </a:solidFill>
                          <a:latin typeface="Calibri" panose="020F0502020204030204" pitchFamily="34" charset="0"/>
                          <a:cs typeface="Calibri" panose="020F0502020204030204" pitchFamily="34" charset="0"/>
                        </a:rPr>
                        <a:t>(0.58) (0.36-0.93)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119</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20.3 vs 9.2</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(0.58) (0.33-1.01)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119</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27.8 vs 9.1</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(0.46) (0.26-0.81)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152</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28.1 vs 16.6</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(0.43) (0.28-0.66)*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extLst>
                  <a:ext uri="{0D108BD9-81ED-4DB2-BD59-A6C34878D82A}">
                    <a16:rowId xmlns:a16="http://schemas.microsoft.com/office/drawing/2014/main" val="3445146822"/>
                  </a:ext>
                </a:extLst>
              </a:tr>
              <a:tr h="66589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b="1" i="1" dirty="0">
                          <a:solidFill>
                            <a:schemeClr val="bg1"/>
                          </a:solidFill>
                          <a:latin typeface="Calibri" panose="020F0502020204030204" pitchFamily="34" charset="0"/>
                          <a:cs typeface="Calibri" panose="020F0502020204030204" pitchFamily="34" charset="0"/>
                        </a:rPr>
                        <a:t>BRCA</a:t>
                      </a:r>
                      <a:r>
                        <a:rPr lang="en-US" sz="1300" b="1" i="0" dirty="0">
                          <a:solidFill>
                            <a:schemeClr val="bg1"/>
                          </a:solidFill>
                          <a:latin typeface="Calibri" panose="020F0502020204030204" pitchFamily="34" charset="0"/>
                          <a:cs typeface="Calibri" panose="020F0502020204030204" pitchFamily="34" charset="0"/>
                        </a:rPr>
                        <a:t>m/HRD, n</a:t>
                      </a:r>
                    </a:p>
                    <a:p>
                      <a:pPr marL="0" marR="0" lvl="0" indent="0" algn="l" defTabSz="914400" rtl="0" eaLnBrk="1" fontAlgn="auto" latinLnBrk="0" hangingPunct="1">
                        <a:lnSpc>
                          <a:spcPct val="90000"/>
                        </a:lnSpc>
                        <a:spcBef>
                          <a:spcPts val="0"/>
                        </a:spcBef>
                        <a:spcAft>
                          <a:spcPts val="0"/>
                        </a:spcAft>
                        <a:buClrTx/>
                        <a:buSzTx/>
                        <a:buFontTx/>
                        <a:buNone/>
                        <a:tabLst/>
                        <a:defRPr/>
                      </a:pPr>
                      <a:r>
                        <a:rPr lang="es-ES" sz="1300" dirty="0">
                          <a:solidFill>
                            <a:schemeClr val="bg1"/>
                          </a:solidFill>
                          <a:latin typeface="Calibri" panose="020F0502020204030204" pitchFamily="34" charset="0"/>
                          <a:cs typeface="Calibri" panose="020F0502020204030204" pitchFamily="34" charset="0"/>
                        </a:rPr>
                        <a:t>Median PFS, mo (HR)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223</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22.1 vs 10.9</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(0.40) (0.27-0.62)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125</a:t>
                      </a:r>
                      <a:r>
                        <a:rPr lang="en-US" sz="1300" b="1" baseline="30000" dirty="0">
                          <a:solidFill>
                            <a:schemeClr val="bg1"/>
                          </a:solidFill>
                          <a:latin typeface="Calibri" panose="020F0502020204030204" pitchFamily="34" charset="0"/>
                          <a:cs typeface="Calibri" panose="020F0502020204030204" pitchFamily="34" charset="0"/>
                        </a:rPr>
                        <a:t>‡</a:t>
                      </a:r>
                    </a:p>
                    <a:p>
                      <a:pPr algn="ctr">
                        <a:lnSpc>
                          <a:spcPct val="90000"/>
                        </a:lnSpc>
                      </a:pPr>
                      <a:r>
                        <a:rPr lang="en-US" sz="1300" baseline="0" dirty="0">
                          <a:solidFill>
                            <a:schemeClr val="bg1"/>
                          </a:solidFill>
                          <a:latin typeface="Calibri" panose="020F0502020204030204" pitchFamily="34" charset="0"/>
                          <a:cs typeface="Calibri" panose="020F0502020204030204" pitchFamily="34" charset="0"/>
                        </a:rPr>
                        <a:t>NR vs 10.8 </a:t>
                      </a:r>
                    </a:p>
                    <a:p>
                      <a:pPr algn="ctr">
                        <a:lnSpc>
                          <a:spcPct val="90000"/>
                        </a:lnSpc>
                      </a:pPr>
                      <a:r>
                        <a:rPr lang="en-US" sz="1300" baseline="0" dirty="0">
                          <a:solidFill>
                            <a:schemeClr val="bg1"/>
                          </a:solidFill>
                          <a:latin typeface="Calibri" panose="020F0502020204030204" pitchFamily="34" charset="0"/>
                          <a:cs typeface="Calibri" panose="020F0502020204030204" pitchFamily="34" charset="0"/>
                        </a:rPr>
                        <a:t>(0.40) (0.23-0.68)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391</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56.0 vs 13.8</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(0.33) (0.25-0.43)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115</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NR vs NR</a:t>
                      </a:r>
                    </a:p>
                    <a:p>
                      <a:pPr algn="ctr">
                        <a:lnSpc>
                          <a:spcPct val="90000"/>
                        </a:lnSpc>
                      </a:pPr>
                      <a:r>
                        <a:rPr lang="en-US" sz="1300" dirty="0">
                          <a:solidFill>
                            <a:schemeClr val="bg1"/>
                          </a:solidFill>
                          <a:latin typeface="Calibri" panose="020F0502020204030204" pitchFamily="34" charset="0"/>
                          <a:cs typeface="Calibri" panose="020F0502020204030204" pitchFamily="34" charset="0"/>
                        </a:rPr>
                        <a:t>(0.48) (0.23-1.0)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115</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NR vs NR</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(0.48) (0.23-1.0)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b="1" dirty="0">
                          <a:solidFill>
                            <a:schemeClr val="bg1"/>
                          </a:solidFill>
                          <a:latin typeface="Calibri" panose="020F0502020204030204" pitchFamily="34" charset="0"/>
                          <a:cs typeface="Calibri" panose="020F0502020204030204" pitchFamily="34" charset="0"/>
                        </a:rPr>
                        <a:t>237</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37.2 vs 21.7</a:t>
                      </a:r>
                    </a:p>
                    <a:p>
                      <a:pPr algn="ctr">
                        <a:lnSpc>
                          <a:spcPct val="90000"/>
                        </a:lnSpc>
                      </a:pPr>
                      <a:r>
                        <a:rPr lang="en-US" sz="1300" b="0" dirty="0">
                          <a:solidFill>
                            <a:schemeClr val="bg1"/>
                          </a:solidFill>
                          <a:latin typeface="Calibri" panose="020F0502020204030204" pitchFamily="34" charset="0"/>
                          <a:cs typeface="Calibri" panose="020F0502020204030204" pitchFamily="34" charset="0"/>
                        </a:rPr>
                        <a:t>(0.31) (0.20-0.47)*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77097575"/>
                  </a:ext>
                </a:extLst>
              </a:tr>
              <a:tr h="47860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300" dirty="0">
                          <a:solidFill>
                            <a:schemeClr val="bg1"/>
                          </a:solidFill>
                          <a:latin typeface="Calibri" panose="020F0502020204030204" pitchFamily="34" charset="0"/>
                          <a:cs typeface="Calibri" panose="020F0502020204030204" pitchFamily="34" charset="0"/>
                        </a:rPr>
                        <a:t>Median duration of follow-up,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13.8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27.5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57.6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26.1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26.1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22.9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0"/>
                    </a:solidFill>
                  </a:tcPr>
                </a:tc>
                <a:extLst>
                  <a:ext uri="{0D108BD9-81ED-4DB2-BD59-A6C34878D82A}">
                    <a16:rowId xmlns:a16="http://schemas.microsoft.com/office/drawing/2014/main" val="2519371903"/>
                  </a:ext>
                </a:extLst>
              </a:tr>
            </a:tbl>
          </a:graphicData>
        </a:graphic>
      </p:graphicFrame>
      <p:sp>
        <p:nvSpPr>
          <p:cNvPr id="7" name="TextBox 6">
            <a:extLst>
              <a:ext uri="{FF2B5EF4-FFF2-40B4-BE49-F238E27FC236}">
                <a16:creationId xmlns:a16="http://schemas.microsoft.com/office/drawing/2014/main" id="{67B0DD03-4528-B2C7-7BF9-333DEA740755}"/>
              </a:ext>
            </a:extLst>
          </p:cNvPr>
          <p:cNvSpPr txBox="1"/>
          <p:nvPr/>
        </p:nvSpPr>
        <p:spPr bwMode="auto">
          <a:xfrm>
            <a:off x="368372" y="5901542"/>
            <a:ext cx="7197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*Non-g</a:t>
            </a:r>
            <a:r>
              <a:rPr kumimoji="0" lang="en-US"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BRCA</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m/HRP. </a:t>
            </a:r>
            <a:r>
              <a:rPr kumimoji="0" 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Non-g</a:t>
            </a:r>
            <a:r>
              <a:rPr kumimoji="0" lang="en-US"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BRCA</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m/HRD. </a:t>
            </a:r>
            <a:r>
              <a:rPr kumimoji="0" 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g</a:t>
            </a:r>
            <a:r>
              <a:rPr kumimoji="0" lang="en-US"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BRCA</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 population.</a:t>
            </a:r>
            <a:endParaRPr kumimoji="0" 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p:txBody>
      </p:sp>
      <p:sp>
        <p:nvSpPr>
          <p:cNvPr id="8" name="TextBox 7">
            <a:extLst>
              <a:ext uri="{FF2B5EF4-FFF2-40B4-BE49-F238E27FC236}">
                <a16:creationId xmlns:a16="http://schemas.microsoft.com/office/drawing/2014/main" id="{855C6F0A-4ACB-12E5-4507-AA52C1EDBEE2}"/>
              </a:ext>
            </a:extLst>
          </p:cNvPr>
          <p:cNvSpPr txBox="1"/>
          <p:nvPr/>
        </p:nvSpPr>
        <p:spPr bwMode="auto">
          <a:xfrm>
            <a:off x="421684" y="6195308"/>
            <a:ext cx="90245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200" b="0" dirty="0">
                <a:solidFill>
                  <a:schemeClr val="bg2"/>
                </a:solidFill>
                <a:latin typeface="Calibri" panose="020F0502020204030204" pitchFamily="34" charset="0"/>
              </a:rPr>
              <a:t>1. Gonzalez-Martin. NEJM. 2019;381:2391. 2. Li. SGO 2022. Abstr 244.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3. Banerjee. Lancet Oncol. 2021;22:1721. 4. Monk. JCO. 2022;40:3952. 5. Ray-Coquard. NEJM. 2019;381:2416.</a:t>
            </a:r>
          </a:p>
        </p:txBody>
      </p:sp>
    </p:spTree>
    <p:extLst>
      <p:ext uri="{BB962C8B-B14F-4D97-AF65-F5344CB8AC3E}">
        <p14:creationId xmlns:p14="http://schemas.microsoft.com/office/powerpoint/2010/main" val="3311847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373428B-8AB0-491C-A0E1-75AA77F4FD92}"/>
              </a:ext>
            </a:extLst>
          </p:cNvPr>
          <p:cNvSpPr>
            <a:spLocks noGrp="1"/>
          </p:cNvSpPr>
          <p:nvPr>
            <p:ph type="title"/>
          </p:nvPr>
        </p:nvSpPr>
        <p:spPr/>
        <p:txBody>
          <a:bodyPr/>
          <a:lstStyle/>
          <a:p>
            <a:r>
              <a:rPr lang="en-US" dirty="0"/>
              <a:t>PARP Inhibitor AEs of Interest</a:t>
            </a:r>
            <a:endParaRPr lang="en-US" altLang="en-US" dirty="0"/>
          </a:p>
        </p:txBody>
      </p:sp>
      <p:sp>
        <p:nvSpPr>
          <p:cNvPr id="25949" name="TextBox 25948">
            <a:extLst>
              <a:ext uri="{FF2B5EF4-FFF2-40B4-BE49-F238E27FC236}">
                <a16:creationId xmlns:a16="http://schemas.microsoft.com/office/drawing/2014/main" id="{20AF7CE4-BA41-6E1B-63B0-066F7C4CADEE}"/>
              </a:ext>
            </a:extLst>
          </p:cNvPr>
          <p:cNvSpPr txBox="1"/>
          <p:nvPr/>
        </p:nvSpPr>
        <p:spPr bwMode="auto">
          <a:xfrm>
            <a:off x="8482149"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100</a:t>
            </a:r>
          </a:p>
        </p:txBody>
      </p:sp>
      <p:sp>
        <p:nvSpPr>
          <p:cNvPr id="25950" name="TextBox 25949">
            <a:extLst>
              <a:ext uri="{FF2B5EF4-FFF2-40B4-BE49-F238E27FC236}">
                <a16:creationId xmlns:a16="http://schemas.microsoft.com/office/drawing/2014/main" id="{6D29E168-6CB8-3FAF-039E-0DDFEDC306A2}"/>
              </a:ext>
            </a:extLst>
          </p:cNvPr>
          <p:cNvSpPr txBox="1"/>
          <p:nvPr/>
        </p:nvSpPr>
        <p:spPr bwMode="auto">
          <a:xfrm>
            <a:off x="4137768"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100</a:t>
            </a:r>
          </a:p>
        </p:txBody>
      </p:sp>
      <p:sp>
        <p:nvSpPr>
          <p:cNvPr id="25951" name="TextBox 25950">
            <a:extLst>
              <a:ext uri="{FF2B5EF4-FFF2-40B4-BE49-F238E27FC236}">
                <a16:creationId xmlns:a16="http://schemas.microsoft.com/office/drawing/2014/main" id="{07091283-80AC-7DFF-4CEE-81B7B5E422D4}"/>
              </a:ext>
            </a:extLst>
          </p:cNvPr>
          <p:cNvSpPr txBox="1"/>
          <p:nvPr/>
        </p:nvSpPr>
        <p:spPr bwMode="auto">
          <a:xfrm>
            <a:off x="4572206"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80</a:t>
            </a:r>
          </a:p>
        </p:txBody>
      </p:sp>
      <p:sp>
        <p:nvSpPr>
          <p:cNvPr id="25952" name="TextBox 25951">
            <a:extLst>
              <a:ext uri="{FF2B5EF4-FFF2-40B4-BE49-F238E27FC236}">
                <a16:creationId xmlns:a16="http://schemas.microsoft.com/office/drawing/2014/main" id="{6867ABF4-CEFC-23B0-DA62-ACAD8DBC0D23}"/>
              </a:ext>
            </a:extLst>
          </p:cNvPr>
          <p:cNvSpPr txBox="1"/>
          <p:nvPr/>
        </p:nvSpPr>
        <p:spPr bwMode="auto">
          <a:xfrm>
            <a:off x="5006644"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60</a:t>
            </a:r>
          </a:p>
        </p:txBody>
      </p:sp>
      <p:sp>
        <p:nvSpPr>
          <p:cNvPr id="25953" name="TextBox 25952">
            <a:extLst>
              <a:ext uri="{FF2B5EF4-FFF2-40B4-BE49-F238E27FC236}">
                <a16:creationId xmlns:a16="http://schemas.microsoft.com/office/drawing/2014/main" id="{B7F0DACB-1C4A-245B-4C81-78B38F513DF6}"/>
              </a:ext>
            </a:extLst>
          </p:cNvPr>
          <p:cNvSpPr txBox="1"/>
          <p:nvPr/>
        </p:nvSpPr>
        <p:spPr bwMode="auto">
          <a:xfrm>
            <a:off x="5441082"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40</a:t>
            </a:r>
          </a:p>
        </p:txBody>
      </p:sp>
      <p:sp>
        <p:nvSpPr>
          <p:cNvPr id="25954" name="TextBox 25953">
            <a:extLst>
              <a:ext uri="{FF2B5EF4-FFF2-40B4-BE49-F238E27FC236}">
                <a16:creationId xmlns:a16="http://schemas.microsoft.com/office/drawing/2014/main" id="{9ED6F92E-6E0B-0ACC-FDBA-ABF21FC39153}"/>
              </a:ext>
            </a:extLst>
          </p:cNvPr>
          <p:cNvSpPr txBox="1"/>
          <p:nvPr/>
        </p:nvSpPr>
        <p:spPr bwMode="auto">
          <a:xfrm>
            <a:off x="5875520"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20</a:t>
            </a:r>
          </a:p>
        </p:txBody>
      </p:sp>
      <p:sp>
        <p:nvSpPr>
          <p:cNvPr id="25955" name="TextBox 25954">
            <a:extLst>
              <a:ext uri="{FF2B5EF4-FFF2-40B4-BE49-F238E27FC236}">
                <a16:creationId xmlns:a16="http://schemas.microsoft.com/office/drawing/2014/main" id="{4F18BDAB-EA7C-AE9C-F5B1-54D2D72120EF}"/>
              </a:ext>
            </a:extLst>
          </p:cNvPr>
          <p:cNvSpPr txBox="1"/>
          <p:nvPr/>
        </p:nvSpPr>
        <p:spPr bwMode="auto">
          <a:xfrm>
            <a:off x="6309958"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0</a:t>
            </a:r>
          </a:p>
        </p:txBody>
      </p:sp>
      <p:sp>
        <p:nvSpPr>
          <p:cNvPr id="25956" name="TextBox 25955">
            <a:extLst>
              <a:ext uri="{FF2B5EF4-FFF2-40B4-BE49-F238E27FC236}">
                <a16:creationId xmlns:a16="http://schemas.microsoft.com/office/drawing/2014/main" id="{638A8EFE-55A0-903D-9D08-554DFBD67784}"/>
              </a:ext>
            </a:extLst>
          </p:cNvPr>
          <p:cNvSpPr txBox="1"/>
          <p:nvPr/>
        </p:nvSpPr>
        <p:spPr bwMode="auto">
          <a:xfrm>
            <a:off x="6744396"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20</a:t>
            </a:r>
          </a:p>
        </p:txBody>
      </p:sp>
      <p:sp>
        <p:nvSpPr>
          <p:cNvPr id="25957" name="TextBox 25956">
            <a:extLst>
              <a:ext uri="{FF2B5EF4-FFF2-40B4-BE49-F238E27FC236}">
                <a16:creationId xmlns:a16="http://schemas.microsoft.com/office/drawing/2014/main" id="{93389E2D-0326-AA61-5045-C38E54FC2981}"/>
              </a:ext>
            </a:extLst>
          </p:cNvPr>
          <p:cNvSpPr txBox="1"/>
          <p:nvPr/>
        </p:nvSpPr>
        <p:spPr bwMode="auto">
          <a:xfrm>
            <a:off x="7178834"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40</a:t>
            </a:r>
          </a:p>
        </p:txBody>
      </p:sp>
      <p:sp>
        <p:nvSpPr>
          <p:cNvPr id="25958" name="TextBox 25957">
            <a:extLst>
              <a:ext uri="{FF2B5EF4-FFF2-40B4-BE49-F238E27FC236}">
                <a16:creationId xmlns:a16="http://schemas.microsoft.com/office/drawing/2014/main" id="{098A307E-0915-0194-BDD4-DAA66FCF59F9}"/>
              </a:ext>
            </a:extLst>
          </p:cNvPr>
          <p:cNvSpPr txBox="1"/>
          <p:nvPr/>
        </p:nvSpPr>
        <p:spPr bwMode="auto">
          <a:xfrm>
            <a:off x="7613272"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60</a:t>
            </a:r>
          </a:p>
        </p:txBody>
      </p:sp>
      <p:sp>
        <p:nvSpPr>
          <p:cNvPr id="25959" name="TextBox 25958">
            <a:extLst>
              <a:ext uri="{FF2B5EF4-FFF2-40B4-BE49-F238E27FC236}">
                <a16:creationId xmlns:a16="http://schemas.microsoft.com/office/drawing/2014/main" id="{04F6D9C6-4403-442A-6D2A-F315EEEE9337}"/>
              </a:ext>
            </a:extLst>
          </p:cNvPr>
          <p:cNvSpPr txBox="1"/>
          <p:nvPr/>
        </p:nvSpPr>
        <p:spPr bwMode="auto">
          <a:xfrm>
            <a:off x="8047710" y="6294628"/>
            <a:ext cx="42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200" b="0" dirty="0">
                <a:solidFill>
                  <a:srgbClr val="000000"/>
                </a:solidFill>
                <a:latin typeface="Calibri" panose="020F0502020204030204" pitchFamily="34" charset="0"/>
                <a:cs typeface="+mn-cs"/>
              </a:rPr>
              <a:t>80</a:t>
            </a:r>
          </a:p>
        </p:txBody>
      </p:sp>
      <p:grpSp>
        <p:nvGrpSpPr>
          <p:cNvPr id="25960" name="Group 25959">
            <a:extLst>
              <a:ext uri="{FF2B5EF4-FFF2-40B4-BE49-F238E27FC236}">
                <a16:creationId xmlns:a16="http://schemas.microsoft.com/office/drawing/2014/main" id="{5073910A-A9B7-4CCF-5E06-5388096148CF}"/>
              </a:ext>
            </a:extLst>
          </p:cNvPr>
          <p:cNvGrpSpPr/>
          <p:nvPr/>
        </p:nvGrpSpPr>
        <p:grpSpPr>
          <a:xfrm>
            <a:off x="5678819" y="4906320"/>
            <a:ext cx="1248266" cy="128016"/>
            <a:chOff x="5580448" y="4829353"/>
            <a:chExt cx="1248266" cy="128016"/>
          </a:xfrm>
        </p:grpSpPr>
        <p:sp>
          <p:nvSpPr>
            <p:cNvPr id="25961" name="Rectangle 25960">
              <a:extLst>
                <a:ext uri="{FF2B5EF4-FFF2-40B4-BE49-F238E27FC236}">
                  <a16:creationId xmlns:a16="http://schemas.microsoft.com/office/drawing/2014/main" id="{2B5144EF-967C-B439-AFDE-35D90DCB8E2E}"/>
                </a:ext>
              </a:extLst>
            </p:cNvPr>
            <p:cNvSpPr/>
            <p:nvPr/>
          </p:nvSpPr>
          <p:spPr>
            <a:xfrm>
              <a:off x="5580448" y="4829353"/>
              <a:ext cx="715438"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62" name="Rectangle 25961">
              <a:extLst>
                <a:ext uri="{FF2B5EF4-FFF2-40B4-BE49-F238E27FC236}">
                  <a16:creationId xmlns:a16="http://schemas.microsoft.com/office/drawing/2014/main" id="{7EC314A3-A89D-DBEE-30C6-A6F0F911C339}"/>
                </a:ext>
              </a:extLst>
            </p:cNvPr>
            <p:cNvSpPr/>
            <p:nvPr/>
          </p:nvSpPr>
          <p:spPr>
            <a:xfrm>
              <a:off x="6298205" y="4829353"/>
              <a:ext cx="123363" cy="128016"/>
            </a:xfrm>
            <a:prstGeom prst="rect">
              <a:avLst/>
            </a:prstGeom>
            <a:solidFill>
              <a:srgbClr val="157EC0"/>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63" name="Rectangle 25962">
              <a:extLst>
                <a:ext uri="{FF2B5EF4-FFF2-40B4-BE49-F238E27FC236}">
                  <a16:creationId xmlns:a16="http://schemas.microsoft.com/office/drawing/2014/main" id="{D9C7EB4F-18F6-4C22-25B6-15298A3DA6C9}"/>
                </a:ext>
              </a:extLst>
            </p:cNvPr>
            <p:cNvSpPr/>
            <p:nvPr/>
          </p:nvSpPr>
          <p:spPr>
            <a:xfrm>
              <a:off x="6430334" y="4829353"/>
              <a:ext cx="398380"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64" name="Group 25963">
            <a:extLst>
              <a:ext uri="{FF2B5EF4-FFF2-40B4-BE49-F238E27FC236}">
                <a16:creationId xmlns:a16="http://schemas.microsoft.com/office/drawing/2014/main" id="{A8C87D89-A3D2-D472-14BD-894F7F7A1089}"/>
              </a:ext>
            </a:extLst>
          </p:cNvPr>
          <p:cNvGrpSpPr/>
          <p:nvPr/>
        </p:nvGrpSpPr>
        <p:grpSpPr>
          <a:xfrm>
            <a:off x="5278528" y="4516368"/>
            <a:ext cx="1844704" cy="128016"/>
            <a:chOff x="5180157" y="4439401"/>
            <a:chExt cx="1844704" cy="128016"/>
          </a:xfrm>
        </p:grpSpPr>
        <p:sp>
          <p:nvSpPr>
            <p:cNvPr id="25965" name="Rectangle 25964">
              <a:extLst>
                <a:ext uri="{FF2B5EF4-FFF2-40B4-BE49-F238E27FC236}">
                  <a16:creationId xmlns:a16="http://schemas.microsoft.com/office/drawing/2014/main" id="{B8A8A72A-60CF-03A5-421A-4CABF877DC90}"/>
                </a:ext>
              </a:extLst>
            </p:cNvPr>
            <p:cNvSpPr/>
            <p:nvPr/>
          </p:nvSpPr>
          <p:spPr>
            <a:xfrm>
              <a:off x="5180157" y="4440252"/>
              <a:ext cx="1203468"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66" name="Rectangle 25965">
              <a:extLst>
                <a:ext uri="{FF2B5EF4-FFF2-40B4-BE49-F238E27FC236}">
                  <a16:creationId xmlns:a16="http://schemas.microsoft.com/office/drawing/2014/main" id="{2BA4DF65-2757-13CE-9994-EC9E48306DFA}"/>
                </a:ext>
              </a:extLst>
            </p:cNvPr>
            <p:cNvSpPr/>
            <p:nvPr/>
          </p:nvSpPr>
          <p:spPr>
            <a:xfrm>
              <a:off x="6388510" y="4439401"/>
              <a:ext cx="29150" cy="128016"/>
            </a:xfrm>
            <a:prstGeom prst="rect">
              <a:avLst/>
            </a:prstGeom>
            <a:solidFill>
              <a:srgbClr val="157EC0"/>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67" name="Rectangle 25966">
              <a:extLst>
                <a:ext uri="{FF2B5EF4-FFF2-40B4-BE49-F238E27FC236}">
                  <a16:creationId xmlns:a16="http://schemas.microsoft.com/office/drawing/2014/main" id="{F4ECC832-23C8-C10A-0EC8-07D8C945A596}"/>
                </a:ext>
              </a:extLst>
            </p:cNvPr>
            <p:cNvSpPr/>
            <p:nvPr/>
          </p:nvSpPr>
          <p:spPr>
            <a:xfrm>
              <a:off x="6441865" y="4440252"/>
              <a:ext cx="582996" cy="126315"/>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25968" name="Group 25967">
            <a:extLst>
              <a:ext uri="{FF2B5EF4-FFF2-40B4-BE49-F238E27FC236}">
                <a16:creationId xmlns:a16="http://schemas.microsoft.com/office/drawing/2014/main" id="{D2B97982-6C77-0A52-D7C0-0A6C9E84AD4D}"/>
              </a:ext>
            </a:extLst>
          </p:cNvPr>
          <p:cNvGrpSpPr/>
          <p:nvPr/>
        </p:nvGrpSpPr>
        <p:grpSpPr>
          <a:xfrm>
            <a:off x="5150656" y="4316999"/>
            <a:ext cx="1749538" cy="128016"/>
            <a:chOff x="5052285" y="4271295"/>
            <a:chExt cx="1749538" cy="128016"/>
          </a:xfrm>
        </p:grpSpPr>
        <p:sp>
          <p:nvSpPr>
            <p:cNvPr id="25969" name="Rectangle 25968">
              <a:extLst>
                <a:ext uri="{FF2B5EF4-FFF2-40B4-BE49-F238E27FC236}">
                  <a16:creationId xmlns:a16="http://schemas.microsoft.com/office/drawing/2014/main" id="{B6DB443D-B191-655F-6FC7-6F394458243D}"/>
                </a:ext>
              </a:extLst>
            </p:cNvPr>
            <p:cNvSpPr/>
            <p:nvPr/>
          </p:nvSpPr>
          <p:spPr>
            <a:xfrm>
              <a:off x="5052285" y="4271295"/>
              <a:ext cx="715438"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0" name="Rectangle 25969">
              <a:extLst>
                <a:ext uri="{FF2B5EF4-FFF2-40B4-BE49-F238E27FC236}">
                  <a16:creationId xmlns:a16="http://schemas.microsoft.com/office/drawing/2014/main" id="{BB8D3848-F49D-3CCC-DCC1-D4CFC3B29CDE}"/>
                </a:ext>
              </a:extLst>
            </p:cNvPr>
            <p:cNvSpPr/>
            <p:nvPr/>
          </p:nvSpPr>
          <p:spPr>
            <a:xfrm>
              <a:off x="5772835" y="4271295"/>
              <a:ext cx="643406" cy="128016"/>
            </a:xfrm>
            <a:prstGeom prst="rect">
              <a:avLst/>
            </a:prstGeom>
            <a:solidFill>
              <a:schemeClr val="accent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1" name="Rectangle 25970">
              <a:extLst>
                <a:ext uri="{FF2B5EF4-FFF2-40B4-BE49-F238E27FC236}">
                  <a16:creationId xmlns:a16="http://schemas.microsoft.com/office/drawing/2014/main" id="{725F3F16-C98F-6F89-A1EF-1B4DCDF71931}"/>
                </a:ext>
              </a:extLst>
            </p:cNvPr>
            <p:cNvSpPr/>
            <p:nvPr/>
          </p:nvSpPr>
          <p:spPr>
            <a:xfrm>
              <a:off x="6461742" y="4271295"/>
              <a:ext cx="340081"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2" name="Rectangle 25971">
              <a:extLst>
                <a:ext uri="{FF2B5EF4-FFF2-40B4-BE49-F238E27FC236}">
                  <a16:creationId xmlns:a16="http://schemas.microsoft.com/office/drawing/2014/main" id="{67A47B6B-A0CA-0E7B-2D28-1629E6E3109F}"/>
                </a:ext>
              </a:extLst>
            </p:cNvPr>
            <p:cNvSpPr/>
            <p:nvPr/>
          </p:nvSpPr>
          <p:spPr>
            <a:xfrm>
              <a:off x="6414741" y="4271295"/>
              <a:ext cx="45719" cy="126315"/>
            </a:xfrm>
            <a:prstGeom prst="rect">
              <a:avLst/>
            </a:prstGeom>
            <a:solidFill>
              <a:srgbClr val="8872B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73" name="Group 25972">
            <a:extLst>
              <a:ext uri="{FF2B5EF4-FFF2-40B4-BE49-F238E27FC236}">
                <a16:creationId xmlns:a16="http://schemas.microsoft.com/office/drawing/2014/main" id="{2125474D-8FC1-70DF-D8FF-5D613F684BBC}"/>
              </a:ext>
            </a:extLst>
          </p:cNvPr>
          <p:cNvGrpSpPr/>
          <p:nvPr/>
        </p:nvGrpSpPr>
        <p:grpSpPr>
          <a:xfrm>
            <a:off x="5771443" y="5098265"/>
            <a:ext cx="1387475" cy="128016"/>
            <a:chOff x="5673072" y="5021298"/>
            <a:chExt cx="1387475" cy="128016"/>
          </a:xfrm>
        </p:grpSpPr>
        <p:sp>
          <p:nvSpPr>
            <p:cNvPr id="25974" name="Rectangle 25973">
              <a:extLst>
                <a:ext uri="{FF2B5EF4-FFF2-40B4-BE49-F238E27FC236}">
                  <a16:creationId xmlns:a16="http://schemas.microsoft.com/office/drawing/2014/main" id="{E93E7BDB-247C-623D-9016-DA0B1FEEA514}"/>
                </a:ext>
              </a:extLst>
            </p:cNvPr>
            <p:cNvSpPr/>
            <p:nvPr/>
          </p:nvSpPr>
          <p:spPr>
            <a:xfrm>
              <a:off x="6379717" y="5021298"/>
              <a:ext cx="60346" cy="128016"/>
            </a:xfrm>
            <a:prstGeom prst="rect">
              <a:avLst/>
            </a:prstGeom>
            <a:solidFill>
              <a:srgbClr val="157EC0"/>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5" name="Rectangle 25974">
              <a:extLst>
                <a:ext uri="{FF2B5EF4-FFF2-40B4-BE49-F238E27FC236}">
                  <a16:creationId xmlns:a16="http://schemas.microsoft.com/office/drawing/2014/main" id="{38BE5D9E-E4D7-48C0-2F18-D20AB7533EA1}"/>
                </a:ext>
              </a:extLst>
            </p:cNvPr>
            <p:cNvSpPr/>
            <p:nvPr/>
          </p:nvSpPr>
          <p:spPr>
            <a:xfrm>
              <a:off x="5673072" y="5021298"/>
              <a:ext cx="715438"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6" name="Rectangle 25975">
              <a:extLst>
                <a:ext uri="{FF2B5EF4-FFF2-40B4-BE49-F238E27FC236}">
                  <a16:creationId xmlns:a16="http://schemas.microsoft.com/office/drawing/2014/main" id="{B06F5FC5-0E28-9EC8-9C86-E5DFFCDC877E}"/>
                </a:ext>
              </a:extLst>
            </p:cNvPr>
            <p:cNvSpPr/>
            <p:nvPr/>
          </p:nvSpPr>
          <p:spPr>
            <a:xfrm>
              <a:off x="6440064" y="5021298"/>
              <a:ext cx="620483" cy="126315"/>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25977" name="Group 25976">
            <a:extLst>
              <a:ext uri="{FF2B5EF4-FFF2-40B4-BE49-F238E27FC236}">
                <a16:creationId xmlns:a16="http://schemas.microsoft.com/office/drawing/2014/main" id="{DC1E29D8-0F01-BE79-1AB0-6824C611A795}"/>
              </a:ext>
            </a:extLst>
          </p:cNvPr>
          <p:cNvGrpSpPr/>
          <p:nvPr/>
        </p:nvGrpSpPr>
        <p:grpSpPr>
          <a:xfrm>
            <a:off x="5956002" y="5697525"/>
            <a:ext cx="882289" cy="128016"/>
            <a:chOff x="5857631" y="5620558"/>
            <a:chExt cx="882289" cy="128016"/>
          </a:xfrm>
        </p:grpSpPr>
        <p:sp>
          <p:nvSpPr>
            <p:cNvPr id="25978" name="Rectangle 25977">
              <a:extLst>
                <a:ext uri="{FF2B5EF4-FFF2-40B4-BE49-F238E27FC236}">
                  <a16:creationId xmlns:a16="http://schemas.microsoft.com/office/drawing/2014/main" id="{9EB1C2EB-D9CC-60B0-CD63-95FB39BE2983}"/>
                </a:ext>
              </a:extLst>
            </p:cNvPr>
            <p:cNvSpPr/>
            <p:nvPr/>
          </p:nvSpPr>
          <p:spPr>
            <a:xfrm>
              <a:off x="5857631" y="5620558"/>
              <a:ext cx="552261" cy="128016"/>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79" name="Rectangle 25978">
              <a:extLst>
                <a:ext uri="{FF2B5EF4-FFF2-40B4-BE49-F238E27FC236}">
                  <a16:creationId xmlns:a16="http://schemas.microsoft.com/office/drawing/2014/main" id="{9439D5DC-BC8C-864F-B56B-22640B27A4AD}"/>
                </a:ext>
              </a:extLst>
            </p:cNvPr>
            <p:cNvSpPr/>
            <p:nvPr/>
          </p:nvSpPr>
          <p:spPr>
            <a:xfrm>
              <a:off x="6419767" y="5620558"/>
              <a:ext cx="320153"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80" name="Group 25979">
            <a:extLst>
              <a:ext uri="{FF2B5EF4-FFF2-40B4-BE49-F238E27FC236}">
                <a16:creationId xmlns:a16="http://schemas.microsoft.com/office/drawing/2014/main" id="{32730C9F-9282-66FA-9717-57C9BA234908}"/>
              </a:ext>
            </a:extLst>
          </p:cNvPr>
          <p:cNvGrpSpPr/>
          <p:nvPr/>
        </p:nvGrpSpPr>
        <p:grpSpPr>
          <a:xfrm>
            <a:off x="5990172" y="5885314"/>
            <a:ext cx="836472" cy="129914"/>
            <a:chOff x="5891801" y="5808347"/>
            <a:chExt cx="836472" cy="129914"/>
          </a:xfrm>
        </p:grpSpPr>
        <p:sp>
          <p:nvSpPr>
            <p:cNvPr id="25981" name="Rectangle 25980">
              <a:extLst>
                <a:ext uri="{FF2B5EF4-FFF2-40B4-BE49-F238E27FC236}">
                  <a16:creationId xmlns:a16="http://schemas.microsoft.com/office/drawing/2014/main" id="{BB666A32-3CA7-89FC-21EF-4DF9EE593780}"/>
                </a:ext>
              </a:extLst>
            </p:cNvPr>
            <p:cNvSpPr/>
            <p:nvPr/>
          </p:nvSpPr>
          <p:spPr>
            <a:xfrm>
              <a:off x="5891801" y="5808347"/>
              <a:ext cx="524441" cy="129914"/>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82" name="Rectangle 25981">
              <a:extLst>
                <a:ext uri="{FF2B5EF4-FFF2-40B4-BE49-F238E27FC236}">
                  <a16:creationId xmlns:a16="http://schemas.microsoft.com/office/drawing/2014/main" id="{297AEE56-CDA2-EC13-802A-AD7B340ACC70}"/>
                </a:ext>
              </a:extLst>
            </p:cNvPr>
            <p:cNvSpPr/>
            <p:nvPr/>
          </p:nvSpPr>
          <p:spPr>
            <a:xfrm>
              <a:off x="6436775" y="5808347"/>
              <a:ext cx="291498"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83" name="Group 25982">
            <a:extLst>
              <a:ext uri="{FF2B5EF4-FFF2-40B4-BE49-F238E27FC236}">
                <a16:creationId xmlns:a16="http://schemas.microsoft.com/office/drawing/2014/main" id="{E1DAC75E-85DA-4A02-5647-3CCE9A20F054}"/>
              </a:ext>
            </a:extLst>
          </p:cNvPr>
          <p:cNvGrpSpPr/>
          <p:nvPr/>
        </p:nvGrpSpPr>
        <p:grpSpPr>
          <a:xfrm>
            <a:off x="6032631" y="6088101"/>
            <a:ext cx="740783" cy="128016"/>
            <a:chOff x="5934260" y="6011134"/>
            <a:chExt cx="740783" cy="128016"/>
          </a:xfrm>
        </p:grpSpPr>
        <p:sp>
          <p:nvSpPr>
            <p:cNvPr id="25984" name="Rectangle 25983">
              <a:extLst>
                <a:ext uri="{FF2B5EF4-FFF2-40B4-BE49-F238E27FC236}">
                  <a16:creationId xmlns:a16="http://schemas.microsoft.com/office/drawing/2014/main" id="{5FD72F56-F9AF-346D-4DD4-71F39BB2CD44}"/>
                </a:ext>
              </a:extLst>
            </p:cNvPr>
            <p:cNvSpPr/>
            <p:nvPr/>
          </p:nvSpPr>
          <p:spPr>
            <a:xfrm>
              <a:off x="6381438" y="6011134"/>
              <a:ext cx="29150" cy="128016"/>
            </a:xfrm>
            <a:prstGeom prst="rect">
              <a:avLst/>
            </a:prstGeom>
            <a:solidFill>
              <a:srgbClr val="157EC0"/>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85" name="Rectangle 25984">
              <a:extLst>
                <a:ext uri="{FF2B5EF4-FFF2-40B4-BE49-F238E27FC236}">
                  <a16:creationId xmlns:a16="http://schemas.microsoft.com/office/drawing/2014/main" id="{E4BC8ED7-3A83-04AF-C845-6A51F4F68B72}"/>
                </a:ext>
              </a:extLst>
            </p:cNvPr>
            <p:cNvSpPr/>
            <p:nvPr/>
          </p:nvSpPr>
          <p:spPr>
            <a:xfrm>
              <a:off x="5934260" y="6011134"/>
              <a:ext cx="445459"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86" name="Rectangle 25985">
              <a:extLst>
                <a:ext uri="{FF2B5EF4-FFF2-40B4-BE49-F238E27FC236}">
                  <a16:creationId xmlns:a16="http://schemas.microsoft.com/office/drawing/2014/main" id="{EFB04EEC-EBDB-137F-F115-AF55DD630EFE}"/>
                </a:ext>
              </a:extLst>
            </p:cNvPr>
            <p:cNvSpPr/>
            <p:nvPr/>
          </p:nvSpPr>
          <p:spPr>
            <a:xfrm>
              <a:off x="6432128" y="6011134"/>
              <a:ext cx="242915"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87" name="Group 25986">
            <a:extLst>
              <a:ext uri="{FF2B5EF4-FFF2-40B4-BE49-F238E27FC236}">
                <a16:creationId xmlns:a16="http://schemas.microsoft.com/office/drawing/2014/main" id="{0513AD6C-9F53-41E3-8BC5-632F00315852}"/>
              </a:ext>
            </a:extLst>
          </p:cNvPr>
          <p:cNvGrpSpPr/>
          <p:nvPr/>
        </p:nvGrpSpPr>
        <p:grpSpPr>
          <a:xfrm>
            <a:off x="5527714" y="4712786"/>
            <a:ext cx="1083218" cy="128016"/>
            <a:chOff x="5429343" y="4635819"/>
            <a:chExt cx="1083218" cy="128016"/>
          </a:xfrm>
        </p:grpSpPr>
        <p:sp>
          <p:nvSpPr>
            <p:cNvPr id="25988" name="Rectangle 25987">
              <a:extLst>
                <a:ext uri="{FF2B5EF4-FFF2-40B4-BE49-F238E27FC236}">
                  <a16:creationId xmlns:a16="http://schemas.microsoft.com/office/drawing/2014/main" id="{D48F4A65-8962-DB56-AD05-4B594C7C957A}"/>
                </a:ext>
              </a:extLst>
            </p:cNvPr>
            <p:cNvSpPr/>
            <p:nvPr/>
          </p:nvSpPr>
          <p:spPr>
            <a:xfrm>
              <a:off x="5429343" y="4635819"/>
              <a:ext cx="369231"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89" name="Rectangle 25988">
              <a:extLst>
                <a:ext uri="{FF2B5EF4-FFF2-40B4-BE49-F238E27FC236}">
                  <a16:creationId xmlns:a16="http://schemas.microsoft.com/office/drawing/2014/main" id="{90EDDB2E-E4FF-EF79-796C-73FBF1B7ADA3}"/>
                </a:ext>
              </a:extLst>
            </p:cNvPr>
            <p:cNvSpPr/>
            <p:nvPr/>
          </p:nvSpPr>
          <p:spPr>
            <a:xfrm>
              <a:off x="5789574" y="4635819"/>
              <a:ext cx="638343" cy="126315"/>
            </a:xfrm>
            <a:prstGeom prst="rect">
              <a:avLst/>
            </a:prstGeom>
            <a:solidFill>
              <a:schemeClr val="accent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0" name="Rectangle 25989">
              <a:extLst>
                <a:ext uri="{FF2B5EF4-FFF2-40B4-BE49-F238E27FC236}">
                  <a16:creationId xmlns:a16="http://schemas.microsoft.com/office/drawing/2014/main" id="{01C9F095-57EA-0600-2FE8-C7637DBAE775}"/>
                </a:ext>
              </a:extLst>
            </p:cNvPr>
            <p:cNvSpPr/>
            <p:nvPr/>
          </p:nvSpPr>
          <p:spPr>
            <a:xfrm>
              <a:off x="6425112" y="4635819"/>
              <a:ext cx="87449"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91" name="Group 25990">
            <a:extLst>
              <a:ext uri="{FF2B5EF4-FFF2-40B4-BE49-F238E27FC236}">
                <a16:creationId xmlns:a16="http://schemas.microsoft.com/office/drawing/2014/main" id="{79451755-8CE0-37C6-1D12-2EBE753ABCFB}"/>
              </a:ext>
            </a:extLst>
          </p:cNvPr>
          <p:cNvGrpSpPr/>
          <p:nvPr/>
        </p:nvGrpSpPr>
        <p:grpSpPr>
          <a:xfrm>
            <a:off x="5953007" y="5496190"/>
            <a:ext cx="706335" cy="129604"/>
            <a:chOff x="5854636" y="5419223"/>
            <a:chExt cx="706335" cy="129604"/>
          </a:xfrm>
        </p:grpSpPr>
        <p:sp>
          <p:nvSpPr>
            <p:cNvPr id="25992" name="Rectangle 25991">
              <a:extLst>
                <a:ext uri="{FF2B5EF4-FFF2-40B4-BE49-F238E27FC236}">
                  <a16:creationId xmlns:a16="http://schemas.microsoft.com/office/drawing/2014/main" id="{76622058-A298-EF5F-B961-50A058F10854}"/>
                </a:ext>
              </a:extLst>
            </p:cNvPr>
            <p:cNvSpPr/>
            <p:nvPr/>
          </p:nvSpPr>
          <p:spPr>
            <a:xfrm>
              <a:off x="6143433" y="5420811"/>
              <a:ext cx="283717" cy="128016"/>
            </a:xfrm>
            <a:prstGeom prst="rect">
              <a:avLst/>
            </a:prstGeom>
            <a:solidFill>
              <a:schemeClr val="accent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3" name="Rectangle 25992">
              <a:extLst>
                <a:ext uri="{FF2B5EF4-FFF2-40B4-BE49-F238E27FC236}">
                  <a16:creationId xmlns:a16="http://schemas.microsoft.com/office/drawing/2014/main" id="{8D43E9C3-6E6B-1017-AD81-A71A56C1F601}"/>
                </a:ext>
              </a:extLst>
            </p:cNvPr>
            <p:cNvSpPr/>
            <p:nvPr/>
          </p:nvSpPr>
          <p:spPr>
            <a:xfrm>
              <a:off x="5854636" y="5420811"/>
              <a:ext cx="283717" cy="126315"/>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4" name="Rectangle 25993">
              <a:extLst>
                <a:ext uri="{FF2B5EF4-FFF2-40B4-BE49-F238E27FC236}">
                  <a16:creationId xmlns:a16="http://schemas.microsoft.com/office/drawing/2014/main" id="{B26DEAAF-02C3-457F-C7C4-D2E32DF54E80}"/>
                </a:ext>
              </a:extLst>
            </p:cNvPr>
            <p:cNvSpPr/>
            <p:nvPr/>
          </p:nvSpPr>
          <p:spPr>
            <a:xfrm>
              <a:off x="6461742" y="5419223"/>
              <a:ext cx="99229"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5" name="Rectangle 25994">
              <a:extLst>
                <a:ext uri="{FF2B5EF4-FFF2-40B4-BE49-F238E27FC236}">
                  <a16:creationId xmlns:a16="http://schemas.microsoft.com/office/drawing/2014/main" id="{CEFEA09A-DCF6-C01A-986F-66C1E678BD07}"/>
                </a:ext>
              </a:extLst>
            </p:cNvPr>
            <p:cNvSpPr/>
            <p:nvPr/>
          </p:nvSpPr>
          <p:spPr>
            <a:xfrm>
              <a:off x="6428102" y="5420811"/>
              <a:ext cx="38866" cy="126315"/>
            </a:xfrm>
            <a:prstGeom prst="rect">
              <a:avLst/>
            </a:prstGeom>
            <a:solidFill>
              <a:srgbClr val="8872B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996" name="Group 25995">
            <a:extLst>
              <a:ext uri="{FF2B5EF4-FFF2-40B4-BE49-F238E27FC236}">
                <a16:creationId xmlns:a16="http://schemas.microsoft.com/office/drawing/2014/main" id="{6671F874-A6C6-E16C-A9DF-0EF94854CC76}"/>
              </a:ext>
            </a:extLst>
          </p:cNvPr>
          <p:cNvGrpSpPr/>
          <p:nvPr/>
        </p:nvGrpSpPr>
        <p:grpSpPr>
          <a:xfrm>
            <a:off x="5921254" y="5299799"/>
            <a:ext cx="640057" cy="129500"/>
            <a:chOff x="5822883" y="5222832"/>
            <a:chExt cx="640057" cy="129500"/>
          </a:xfrm>
        </p:grpSpPr>
        <p:sp>
          <p:nvSpPr>
            <p:cNvPr id="25997" name="Rectangle 25996">
              <a:extLst>
                <a:ext uri="{FF2B5EF4-FFF2-40B4-BE49-F238E27FC236}">
                  <a16:creationId xmlns:a16="http://schemas.microsoft.com/office/drawing/2014/main" id="{9CBA0EFE-BAB6-DFD8-CCBB-CA07B5DDA54E}"/>
                </a:ext>
              </a:extLst>
            </p:cNvPr>
            <p:cNvSpPr/>
            <p:nvPr/>
          </p:nvSpPr>
          <p:spPr>
            <a:xfrm>
              <a:off x="6138354" y="5222832"/>
              <a:ext cx="283717" cy="126315"/>
            </a:xfrm>
            <a:prstGeom prst="rect">
              <a:avLst/>
            </a:prstGeom>
            <a:solidFill>
              <a:schemeClr val="accent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8" name="Rectangle 25997">
              <a:extLst>
                <a:ext uri="{FF2B5EF4-FFF2-40B4-BE49-F238E27FC236}">
                  <a16:creationId xmlns:a16="http://schemas.microsoft.com/office/drawing/2014/main" id="{BB8FD903-85CC-01A8-0D74-3C134659F28D}"/>
                </a:ext>
              </a:extLst>
            </p:cNvPr>
            <p:cNvSpPr/>
            <p:nvPr/>
          </p:nvSpPr>
          <p:spPr>
            <a:xfrm>
              <a:off x="5822883" y="5222832"/>
              <a:ext cx="320648" cy="129500"/>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99" name="Rectangle 25998">
              <a:extLst>
                <a:ext uri="{FF2B5EF4-FFF2-40B4-BE49-F238E27FC236}">
                  <a16:creationId xmlns:a16="http://schemas.microsoft.com/office/drawing/2014/main" id="{7A3A6B95-1BC7-FAE5-4B0D-658C6379327E}"/>
                </a:ext>
              </a:extLst>
            </p:cNvPr>
            <p:cNvSpPr/>
            <p:nvPr/>
          </p:nvSpPr>
          <p:spPr>
            <a:xfrm>
              <a:off x="6424074" y="5222832"/>
              <a:ext cx="38866" cy="126315"/>
            </a:xfrm>
            <a:prstGeom prst="rect">
              <a:avLst/>
            </a:prstGeom>
            <a:solidFill>
              <a:srgbClr val="8872B1">
                <a:lumMod val="40000"/>
                <a:lumOff val="60000"/>
              </a:srgb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6002" name="TextBox 26001">
            <a:extLst>
              <a:ext uri="{FF2B5EF4-FFF2-40B4-BE49-F238E27FC236}">
                <a16:creationId xmlns:a16="http://schemas.microsoft.com/office/drawing/2014/main" id="{81D14153-3FE0-38ED-6F00-44ABDF015B65}"/>
              </a:ext>
            </a:extLst>
          </p:cNvPr>
          <p:cNvSpPr txBox="1"/>
          <p:nvPr/>
        </p:nvSpPr>
        <p:spPr>
          <a:xfrm>
            <a:off x="6636169" y="602184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12</a:t>
            </a:r>
          </a:p>
        </p:txBody>
      </p:sp>
      <p:sp>
        <p:nvSpPr>
          <p:cNvPr id="26003" name="TextBox 26002">
            <a:extLst>
              <a:ext uri="{FF2B5EF4-FFF2-40B4-BE49-F238E27FC236}">
                <a16:creationId xmlns:a16="http://schemas.microsoft.com/office/drawing/2014/main" id="{1357E6E5-1218-A91E-A2CD-DF4904E188DA}"/>
              </a:ext>
            </a:extLst>
          </p:cNvPr>
          <p:cNvSpPr txBox="1"/>
          <p:nvPr/>
        </p:nvSpPr>
        <p:spPr>
          <a:xfrm>
            <a:off x="5756124" y="602615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22</a:t>
            </a:r>
          </a:p>
        </p:txBody>
      </p:sp>
      <p:sp>
        <p:nvSpPr>
          <p:cNvPr id="26004" name="TextBox 26003">
            <a:extLst>
              <a:ext uri="{FF2B5EF4-FFF2-40B4-BE49-F238E27FC236}">
                <a16:creationId xmlns:a16="http://schemas.microsoft.com/office/drawing/2014/main" id="{DC76712C-6316-3CE6-3791-900158A86068}"/>
              </a:ext>
            </a:extLst>
          </p:cNvPr>
          <p:cNvSpPr txBox="1"/>
          <p:nvPr/>
        </p:nvSpPr>
        <p:spPr>
          <a:xfrm>
            <a:off x="6255539" y="583569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&lt;1</a:t>
            </a:r>
          </a:p>
        </p:txBody>
      </p:sp>
      <p:sp>
        <p:nvSpPr>
          <p:cNvPr id="26006" name="TextBox 26005">
            <a:extLst>
              <a:ext uri="{FF2B5EF4-FFF2-40B4-BE49-F238E27FC236}">
                <a16:creationId xmlns:a16="http://schemas.microsoft.com/office/drawing/2014/main" id="{41476291-5822-9579-7F77-5CD5EEC6F859}"/>
              </a:ext>
            </a:extLst>
          </p:cNvPr>
          <p:cNvSpPr txBox="1"/>
          <p:nvPr/>
        </p:nvSpPr>
        <p:spPr>
          <a:xfrm>
            <a:off x="6687472" y="582485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14</a:t>
            </a:r>
          </a:p>
        </p:txBody>
      </p:sp>
      <p:sp>
        <p:nvSpPr>
          <p:cNvPr id="26007" name="TextBox 26006">
            <a:extLst>
              <a:ext uri="{FF2B5EF4-FFF2-40B4-BE49-F238E27FC236}">
                <a16:creationId xmlns:a16="http://schemas.microsoft.com/office/drawing/2014/main" id="{F3274D62-9E25-9BB1-FDFC-F4F2D3498A1C}"/>
              </a:ext>
            </a:extLst>
          </p:cNvPr>
          <p:cNvSpPr txBox="1"/>
          <p:nvPr/>
        </p:nvSpPr>
        <p:spPr>
          <a:xfrm>
            <a:off x="5704976" y="5832195"/>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25</a:t>
            </a:r>
          </a:p>
        </p:txBody>
      </p:sp>
      <p:sp>
        <p:nvSpPr>
          <p:cNvPr id="26008" name="TextBox 26007">
            <a:extLst>
              <a:ext uri="{FF2B5EF4-FFF2-40B4-BE49-F238E27FC236}">
                <a16:creationId xmlns:a16="http://schemas.microsoft.com/office/drawing/2014/main" id="{B4333BD2-989F-E308-EA3C-24317BB511B0}"/>
              </a:ext>
            </a:extLst>
          </p:cNvPr>
          <p:cNvSpPr txBox="1"/>
          <p:nvPr/>
        </p:nvSpPr>
        <p:spPr>
          <a:xfrm>
            <a:off x="6249183" y="5639121"/>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&lt;1</a:t>
            </a:r>
          </a:p>
        </p:txBody>
      </p:sp>
      <p:sp>
        <p:nvSpPr>
          <p:cNvPr id="26010" name="TextBox 26009">
            <a:extLst>
              <a:ext uri="{FF2B5EF4-FFF2-40B4-BE49-F238E27FC236}">
                <a16:creationId xmlns:a16="http://schemas.microsoft.com/office/drawing/2014/main" id="{D51467C1-A006-A9F4-B5A0-FF4682B5F05C}"/>
              </a:ext>
            </a:extLst>
          </p:cNvPr>
          <p:cNvSpPr txBox="1"/>
          <p:nvPr/>
        </p:nvSpPr>
        <p:spPr>
          <a:xfrm>
            <a:off x="6708812" y="5633215"/>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15</a:t>
            </a:r>
          </a:p>
        </p:txBody>
      </p:sp>
      <p:sp>
        <p:nvSpPr>
          <p:cNvPr id="26011" name="TextBox 26010">
            <a:extLst>
              <a:ext uri="{FF2B5EF4-FFF2-40B4-BE49-F238E27FC236}">
                <a16:creationId xmlns:a16="http://schemas.microsoft.com/office/drawing/2014/main" id="{D0A2C3B7-8770-B483-6C3D-7722DCED62AA}"/>
              </a:ext>
            </a:extLst>
          </p:cNvPr>
          <p:cNvSpPr txBox="1"/>
          <p:nvPr/>
        </p:nvSpPr>
        <p:spPr>
          <a:xfrm>
            <a:off x="5689173" y="5630222"/>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26</a:t>
            </a:r>
          </a:p>
        </p:txBody>
      </p:sp>
      <p:sp>
        <p:nvSpPr>
          <p:cNvPr id="26012" name="TextBox 26011">
            <a:extLst>
              <a:ext uri="{FF2B5EF4-FFF2-40B4-BE49-F238E27FC236}">
                <a16:creationId xmlns:a16="http://schemas.microsoft.com/office/drawing/2014/main" id="{CDFAD295-31DB-BB0B-4975-D5AB1D3415BF}"/>
              </a:ext>
            </a:extLst>
          </p:cNvPr>
          <p:cNvSpPr txBox="1"/>
          <p:nvPr/>
        </p:nvSpPr>
        <p:spPr>
          <a:xfrm>
            <a:off x="6160053" y="5447977"/>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13</a:t>
            </a:r>
          </a:p>
        </p:txBody>
      </p:sp>
      <p:sp>
        <p:nvSpPr>
          <p:cNvPr id="26013" name="TextBox 26012">
            <a:extLst>
              <a:ext uri="{FF2B5EF4-FFF2-40B4-BE49-F238E27FC236}">
                <a16:creationId xmlns:a16="http://schemas.microsoft.com/office/drawing/2014/main" id="{C91B999B-359B-7E0C-D506-5BBE42F5D2C7}"/>
              </a:ext>
            </a:extLst>
          </p:cNvPr>
          <p:cNvSpPr txBox="1"/>
          <p:nvPr/>
        </p:nvSpPr>
        <p:spPr>
          <a:xfrm>
            <a:off x="6400715" y="543310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a:t>
            </a:r>
          </a:p>
        </p:txBody>
      </p:sp>
      <p:sp>
        <p:nvSpPr>
          <p:cNvPr id="26014" name="TextBox 26013">
            <a:extLst>
              <a:ext uri="{FF2B5EF4-FFF2-40B4-BE49-F238E27FC236}">
                <a16:creationId xmlns:a16="http://schemas.microsoft.com/office/drawing/2014/main" id="{2BE80461-194F-BF8C-0E4A-17FE62BF17EB}"/>
              </a:ext>
            </a:extLst>
          </p:cNvPr>
          <p:cNvSpPr txBox="1"/>
          <p:nvPr/>
        </p:nvSpPr>
        <p:spPr>
          <a:xfrm>
            <a:off x="6494384" y="543176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7</a:t>
            </a:r>
          </a:p>
        </p:txBody>
      </p:sp>
      <p:sp>
        <p:nvSpPr>
          <p:cNvPr id="26015" name="TextBox 26014">
            <a:extLst>
              <a:ext uri="{FF2B5EF4-FFF2-40B4-BE49-F238E27FC236}">
                <a16:creationId xmlns:a16="http://schemas.microsoft.com/office/drawing/2014/main" id="{535A70DC-08FF-FF79-F84D-13AE239F5E19}"/>
              </a:ext>
            </a:extLst>
          </p:cNvPr>
          <p:cNvSpPr txBox="1"/>
          <p:nvPr/>
        </p:nvSpPr>
        <p:spPr>
          <a:xfrm>
            <a:off x="5671845" y="5439280"/>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26</a:t>
            </a:r>
          </a:p>
        </p:txBody>
      </p:sp>
      <p:sp>
        <p:nvSpPr>
          <p:cNvPr id="26016" name="TextBox 26015">
            <a:extLst>
              <a:ext uri="{FF2B5EF4-FFF2-40B4-BE49-F238E27FC236}">
                <a16:creationId xmlns:a16="http://schemas.microsoft.com/office/drawing/2014/main" id="{0C512DF5-B5D4-68E8-4321-7693346BE221}"/>
              </a:ext>
            </a:extLst>
          </p:cNvPr>
          <p:cNvSpPr txBox="1"/>
          <p:nvPr/>
        </p:nvSpPr>
        <p:spPr>
          <a:xfrm>
            <a:off x="6120902" y="5241568"/>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13</a:t>
            </a:r>
          </a:p>
        </p:txBody>
      </p:sp>
      <p:sp>
        <p:nvSpPr>
          <p:cNvPr id="26017" name="TextBox 26016">
            <a:extLst>
              <a:ext uri="{FF2B5EF4-FFF2-40B4-BE49-F238E27FC236}">
                <a16:creationId xmlns:a16="http://schemas.microsoft.com/office/drawing/2014/main" id="{34A1755E-492B-E943-8429-D55D948612B3}"/>
              </a:ext>
            </a:extLst>
          </p:cNvPr>
          <p:cNvSpPr txBox="1"/>
          <p:nvPr/>
        </p:nvSpPr>
        <p:spPr>
          <a:xfrm>
            <a:off x="5646775" y="5237453"/>
            <a:ext cx="368177"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28</a:t>
            </a:r>
          </a:p>
        </p:txBody>
      </p:sp>
      <p:sp>
        <p:nvSpPr>
          <p:cNvPr id="26018" name="TextBox 26017">
            <a:extLst>
              <a:ext uri="{FF2B5EF4-FFF2-40B4-BE49-F238E27FC236}">
                <a16:creationId xmlns:a16="http://schemas.microsoft.com/office/drawing/2014/main" id="{E4249001-3DF9-75AC-6C53-5186798B78D7}"/>
              </a:ext>
            </a:extLst>
          </p:cNvPr>
          <p:cNvSpPr txBox="1"/>
          <p:nvPr/>
        </p:nvSpPr>
        <p:spPr>
          <a:xfrm>
            <a:off x="6412119" y="5243985"/>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a:t>
            </a:r>
          </a:p>
        </p:txBody>
      </p:sp>
      <p:sp>
        <p:nvSpPr>
          <p:cNvPr id="26019" name="TextBox 26018">
            <a:extLst>
              <a:ext uri="{FF2B5EF4-FFF2-40B4-BE49-F238E27FC236}">
                <a16:creationId xmlns:a16="http://schemas.microsoft.com/office/drawing/2014/main" id="{7924BA4F-AD18-AA19-289A-81A1E1F1DCD5}"/>
              </a:ext>
            </a:extLst>
          </p:cNvPr>
          <p:cNvSpPr txBox="1"/>
          <p:nvPr/>
        </p:nvSpPr>
        <p:spPr>
          <a:xfrm>
            <a:off x="6420906" y="5047362"/>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&lt;1</a:t>
            </a:r>
          </a:p>
        </p:txBody>
      </p:sp>
      <p:sp>
        <p:nvSpPr>
          <p:cNvPr id="26020" name="TextBox 26019">
            <a:extLst>
              <a:ext uri="{FF2B5EF4-FFF2-40B4-BE49-F238E27FC236}">
                <a16:creationId xmlns:a16="http://schemas.microsoft.com/office/drawing/2014/main" id="{19D2B59F-21AD-704D-02A6-CDEB6BA8EEC2}"/>
              </a:ext>
            </a:extLst>
          </p:cNvPr>
          <p:cNvSpPr txBox="1"/>
          <p:nvPr/>
        </p:nvSpPr>
        <p:spPr>
          <a:xfrm>
            <a:off x="7065031" y="5042866"/>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30</a:t>
            </a:r>
          </a:p>
        </p:txBody>
      </p:sp>
      <p:sp>
        <p:nvSpPr>
          <p:cNvPr id="26021" name="TextBox 26020">
            <a:extLst>
              <a:ext uri="{FF2B5EF4-FFF2-40B4-BE49-F238E27FC236}">
                <a16:creationId xmlns:a16="http://schemas.microsoft.com/office/drawing/2014/main" id="{D4217F7F-AE9B-9CB4-2661-1EB077EE3D38}"/>
              </a:ext>
            </a:extLst>
          </p:cNvPr>
          <p:cNvSpPr txBox="1"/>
          <p:nvPr/>
        </p:nvSpPr>
        <p:spPr>
          <a:xfrm>
            <a:off x="5488852" y="5050160"/>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35</a:t>
            </a:r>
          </a:p>
        </p:txBody>
      </p:sp>
      <p:sp>
        <p:nvSpPr>
          <p:cNvPr id="26023" name="TextBox 26022">
            <a:extLst>
              <a:ext uri="{FF2B5EF4-FFF2-40B4-BE49-F238E27FC236}">
                <a16:creationId xmlns:a16="http://schemas.microsoft.com/office/drawing/2014/main" id="{00A01421-4459-E004-C413-F736356D29A9}"/>
              </a:ext>
            </a:extLst>
          </p:cNvPr>
          <p:cNvSpPr txBox="1"/>
          <p:nvPr/>
        </p:nvSpPr>
        <p:spPr>
          <a:xfrm>
            <a:off x="5390802" y="484468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39</a:t>
            </a:r>
          </a:p>
        </p:txBody>
      </p:sp>
      <p:sp>
        <p:nvSpPr>
          <p:cNvPr id="26024" name="TextBox 26023">
            <a:extLst>
              <a:ext uri="{FF2B5EF4-FFF2-40B4-BE49-F238E27FC236}">
                <a16:creationId xmlns:a16="http://schemas.microsoft.com/office/drawing/2014/main" id="{4C6C2E7E-C8FE-5F57-558E-BAEFB56CC731}"/>
              </a:ext>
            </a:extLst>
          </p:cNvPr>
          <p:cNvSpPr txBox="1"/>
          <p:nvPr/>
        </p:nvSpPr>
        <p:spPr>
          <a:xfrm>
            <a:off x="5250562" y="4656555"/>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46</a:t>
            </a:r>
          </a:p>
        </p:txBody>
      </p:sp>
      <p:sp>
        <p:nvSpPr>
          <p:cNvPr id="26026" name="TextBox 26025">
            <a:extLst>
              <a:ext uri="{FF2B5EF4-FFF2-40B4-BE49-F238E27FC236}">
                <a16:creationId xmlns:a16="http://schemas.microsoft.com/office/drawing/2014/main" id="{D8669829-F611-0CDB-FE6E-DDB681D0C83B}"/>
              </a:ext>
            </a:extLst>
          </p:cNvPr>
          <p:cNvSpPr txBox="1"/>
          <p:nvPr/>
        </p:nvSpPr>
        <p:spPr>
          <a:xfrm>
            <a:off x="6458726" y="4648340"/>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4</a:t>
            </a:r>
          </a:p>
        </p:txBody>
      </p:sp>
      <p:sp>
        <p:nvSpPr>
          <p:cNvPr id="26027" name="TextBox 26026">
            <a:extLst>
              <a:ext uri="{FF2B5EF4-FFF2-40B4-BE49-F238E27FC236}">
                <a16:creationId xmlns:a16="http://schemas.microsoft.com/office/drawing/2014/main" id="{3148DD2C-3308-FE2D-A625-31E6ECB9CE96}"/>
              </a:ext>
            </a:extLst>
          </p:cNvPr>
          <p:cNvSpPr txBox="1"/>
          <p:nvPr/>
        </p:nvSpPr>
        <p:spPr>
          <a:xfrm>
            <a:off x="6240632" y="445276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1</a:t>
            </a:r>
          </a:p>
        </p:txBody>
      </p:sp>
      <p:sp>
        <p:nvSpPr>
          <p:cNvPr id="26028" name="TextBox 26027">
            <a:extLst>
              <a:ext uri="{FF2B5EF4-FFF2-40B4-BE49-F238E27FC236}">
                <a16:creationId xmlns:a16="http://schemas.microsoft.com/office/drawing/2014/main" id="{50C2136F-3188-17E2-742B-B2735A30490A}"/>
              </a:ext>
            </a:extLst>
          </p:cNvPr>
          <p:cNvSpPr txBox="1"/>
          <p:nvPr/>
        </p:nvSpPr>
        <p:spPr>
          <a:xfrm>
            <a:off x="6449298" y="4448186"/>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a:t>
            </a:r>
          </a:p>
        </p:txBody>
      </p:sp>
      <p:sp>
        <p:nvSpPr>
          <p:cNvPr id="26029" name="TextBox 26028">
            <a:extLst>
              <a:ext uri="{FF2B5EF4-FFF2-40B4-BE49-F238E27FC236}">
                <a16:creationId xmlns:a16="http://schemas.microsoft.com/office/drawing/2014/main" id="{4479A983-4441-E534-0FD8-AD53A18536E5}"/>
              </a:ext>
            </a:extLst>
          </p:cNvPr>
          <p:cNvSpPr txBox="1"/>
          <p:nvPr/>
        </p:nvSpPr>
        <p:spPr>
          <a:xfrm>
            <a:off x="6192909" y="4034906"/>
            <a:ext cx="2049346" cy="276999"/>
          </a:xfrm>
          <a:prstGeom prst="rect">
            <a:avLst/>
          </a:prstGeom>
          <a:noFill/>
        </p:spPr>
        <p:txBody>
          <a:bodyPr wrap="square" rtlCol="0">
            <a:spAutoFit/>
          </a:bodyPr>
          <a:lstStyle/>
          <a:p>
            <a:pPr algn="ctr" defTabSz="457200" eaLnBrk="1" fontAlgn="auto" hangingPunct="1">
              <a:spcBef>
                <a:spcPts val="0"/>
              </a:spcBef>
              <a:spcAft>
                <a:spcPts val="0"/>
              </a:spcAft>
              <a:defRPr/>
            </a:pPr>
            <a:r>
              <a:rPr lang="en-GB" sz="1200" dirty="0">
                <a:solidFill>
                  <a:srgbClr val="000000"/>
                </a:solidFill>
                <a:latin typeface="Calibri" panose="020F0502020204030204" pitchFamily="34" charset="0"/>
                <a:cs typeface="Calibri" panose="020F0502020204030204" pitchFamily="34" charset="0"/>
              </a:rPr>
              <a:t>Placebo</a:t>
            </a:r>
          </a:p>
        </p:txBody>
      </p:sp>
      <p:sp>
        <p:nvSpPr>
          <p:cNvPr id="26030" name="TextBox 26029">
            <a:extLst>
              <a:ext uri="{FF2B5EF4-FFF2-40B4-BE49-F238E27FC236}">
                <a16:creationId xmlns:a16="http://schemas.microsoft.com/office/drawing/2014/main" id="{A93AB9F3-DD82-C362-3A28-7C9544AD3C07}"/>
              </a:ext>
            </a:extLst>
          </p:cNvPr>
          <p:cNvSpPr txBox="1"/>
          <p:nvPr/>
        </p:nvSpPr>
        <p:spPr>
          <a:xfrm>
            <a:off x="5526046" y="425786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31</a:t>
            </a:r>
          </a:p>
        </p:txBody>
      </p:sp>
      <p:sp>
        <p:nvSpPr>
          <p:cNvPr id="26031" name="TextBox 26030">
            <a:extLst>
              <a:ext uri="{FF2B5EF4-FFF2-40B4-BE49-F238E27FC236}">
                <a16:creationId xmlns:a16="http://schemas.microsoft.com/office/drawing/2014/main" id="{DD956B54-1B51-14B4-3440-9F05F27B75D5}"/>
              </a:ext>
            </a:extLst>
          </p:cNvPr>
          <p:cNvSpPr txBox="1"/>
          <p:nvPr/>
        </p:nvSpPr>
        <p:spPr>
          <a:xfrm>
            <a:off x="6448341" y="426142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a:t>
            </a:r>
          </a:p>
        </p:txBody>
      </p:sp>
      <p:sp>
        <p:nvSpPr>
          <p:cNvPr id="26032" name="TextBox 26031">
            <a:extLst>
              <a:ext uri="{FF2B5EF4-FFF2-40B4-BE49-F238E27FC236}">
                <a16:creationId xmlns:a16="http://schemas.microsoft.com/office/drawing/2014/main" id="{1FB53F0B-1CD1-F604-BE68-7548FBB1E7E9}"/>
              </a:ext>
            </a:extLst>
          </p:cNvPr>
          <p:cNvSpPr txBox="1"/>
          <p:nvPr/>
        </p:nvSpPr>
        <p:spPr bwMode="auto">
          <a:xfrm>
            <a:off x="272673" y="1415808"/>
            <a:ext cx="1828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spcBef>
                <a:spcPct val="50000"/>
              </a:spcBef>
              <a:defRPr/>
            </a:pPr>
            <a:r>
              <a:rPr lang="en-US" dirty="0">
                <a:solidFill>
                  <a:srgbClr val="000000"/>
                </a:solidFill>
                <a:latin typeface="Calibri" panose="020F0502020204030204" pitchFamily="34" charset="0"/>
                <a:cs typeface="Calibri" panose="020F0502020204030204" pitchFamily="34" charset="0"/>
              </a:rPr>
              <a:t>SOLO1</a:t>
            </a:r>
            <a:r>
              <a:rPr lang="en-US" baseline="30000" dirty="0">
                <a:solidFill>
                  <a:srgbClr val="000000"/>
                </a:solidFill>
                <a:latin typeface="Calibri" panose="020F0502020204030204" pitchFamily="34" charset="0"/>
                <a:cs typeface="Calibri" panose="020F0502020204030204" pitchFamily="34" charset="0"/>
              </a:rPr>
              <a:t>1</a:t>
            </a:r>
            <a:endParaRPr lang="en-US" dirty="0">
              <a:solidFill>
                <a:srgbClr val="000000"/>
              </a:solidFill>
              <a:latin typeface="Calibri" panose="020F0502020204030204" pitchFamily="34" charset="0"/>
              <a:cs typeface="Calibri" panose="020F0502020204030204" pitchFamily="34" charset="0"/>
            </a:endParaRPr>
          </a:p>
        </p:txBody>
      </p:sp>
      <p:sp>
        <p:nvSpPr>
          <p:cNvPr id="26033" name="TextBox 26032">
            <a:extLst>
              <a:ext uri="{FF2B5EF4-FFF2-40B4-BE49-F238E27FC236}">
                <a16:creationId xmlns:a16="http://schemas.microsoft.com/office/drawing/2014/main" id="{B2C3B6F1-1F3D-5621-EA94-6EEB0CF31C3B}"/>
              </a:ext>
            </a:extLst>
          </p:cNvPr>
          <p:cNvSpPr txBox="1"/>
          <p:nvPr/>
        </p:nvSpPr>
        <p:spPr bwMode="auto">
          <a:xfrm>
            <a:off x="5822740" y="1461478"/>
            <a:ext cx="127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spcBef>
                <a:spcPct val="50000"/>
              </a:spcBef>
              <a:defRPr/>
            </a:pPr>
            <a:r>
              <a:rPr lang="en-US" dirty="0">
                <a:solidFill>
                  <a:srgbClr val="000000"/>
                </a:solidFill>
                <a:latin typeface="Calibri" panose="020F0502020204030204" pitchFamily="34" charset="0"/>
                <a:cs typeface="+mn-cs"/>
              </a:rPr>
              <a:t>PAOLA-1</a:t>
            </a:r>
            <a:r>
              <a:rPr lang="en-US" baseline="30000" dirty="0">
                <a:solidFill>
                  <a:srgbClr val="000000"/>
                </a:solidFill>
                <a:latin typeface="Calibri" panose="020F0502020204030204" pitchFamily="34" charset="0"/>
                <a:cs typeface="+mn-cs"/>
              </a:rPr>
              <a:t>2</a:t>
            </a:r>
            <a:endParaRPr lang="en-US" dirty="0">
              <a:solidFill>
                <a:srgbClr val="000000"/>
              </a:solidFill>
              <a:latin typeface="Calibri" panose="020F0502020204030204" pitchFamily="34" charset="0"/>
              <a:cs typeface="+mn-cs"/>
            </a:endParaRPr>
          </a:p>
        </p:txBody>
      </p:sp>
      <p:sp>
        <p:nvSpPr>
          <p:cNvPr id="26034" name="Text Placeholder 1">
            <a:extLst>
              <a:ext uri="{FF2B5EF4-FFF2-40B4-BE49-F238E27FC236}">
                <a16:creationId xmlns:a16="http://schemas.microsoft.com/office/drawing/2014/main" id="{6938B318-9455-66BA-143D-07D66D3094C5}"/>
              </a:ext>
            </a:extLst>
          </p:cNvPr>
          <p:cNvSpPr txBox="1">
            <a:spLocks/>
          </p:cNvSpPr>
          <p:nvPr/>
        </p:nvSpPr>
        <p:spPr bwMode="auto">
          <a:xfrm>
            <a:off x="432676" y="6001802"/>
            <a:ext cx="28610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marR="0" lvl="0" indent="0" defTabSz="914400" eaLnBrk="1" fontAlgn="auto" latinLnBrk="0" hangingPunct="1">
              <a:lnSpc>
                <a:spcPct val="100000"/>
              </a:lnSpc>
              <a:spcBef>
                <a:spcPct val="50000"/>
              </a:spcBef>
              <a:buClrTx/>
              <a:buSzTx/>
              <a:buFontTx/>
              <a:buNone/>
              <a:tabLst/>
              <a:defRPr sz="1200" b="0">
                <a:solidFill>
                  <a:schemeClr val="bg2"/>
                </a:solidFill>
                <a:latin typeface="Calibri" panose="020F0502020204030204" pitchFamily="34" charset="0"/>
              </a:defRPr>
            </a:lvl1pPr>
          </a:lstStyle>
          <a:p>
            <a:r>
              <a:rPr lang="en-US" dirty="0"/>
              <a:t>1. Moore. NEJM. 2018;379:2495. </a:t>
            </a:r>
            <a:br>
              <a:rPr lang="en-US" dirty="0"/>
            </a:br>
            <a:r>
              <a:rPr lang="en-US" dirty="0"/>
              <a:t>2. Ray-Coquard. NEJM. 2019;381:2416.     3. González-Martín. NEJM. 2019;381:2391. </a:t>
            </a:r>
            <a:br>
              <a:rPr lang="en-US" dirty="0"/>
            </a:br>
            <a:endParaRPr lang="en-US" dirty="0"/>
          </a:p>
        </p:txBody>
      </p:sp>
      <p:sp>
        <p:nvSpPr>
          <p:cNvPr id="26035" name="TextBox 26034">
            <a:extLst>
              <a:ext uri="{FF2B5EF4-FFF2-40B4-BE49-F238E27FC236}">
                <a16:creationId xmlns:a16="http://schemas.microsoft.com/office/drawing/2014/main" id="{931D44CC-BF72-ECA8-D8E4-BA4EB0B5CF46}"/>
              </a:ext>
            </a:extLst>
          </p:cNvPr>
          <p:cNvSpPr txBox="1"/>
          <p:nvPr/>
        </p:nvSpPr>
        <p:spPr>
          <a:xfrm>
            <a:off x="5526046" y="425786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31</a:t>
            </a:r>
          </a:p>
        </p:txBody>
      </p:sp>
      <p:sp>
        <p:nvSpPr>
          <p:cNvPr id="26036" name="TextBox 26035">
            <a:extLst>
              <a:ext uri="{FF2B5EF4-FFF2-40B4-BE49-F238E27FC236}">
                <a16:creationId xmlns:a16="http://schemas.microsoft.com/office/drawing/2014/main" id="{EAA4F593-61C4-6E9A-91EB-8EEBA1AF85ED}"/>
              </a:ext>
            </a:extLst>
          </p:cNvPr>
          <p:cNvSpPr txBox="1"/>
          <p:nvPr/>
        </p:nvSpPr>
        <p:spPr>
          <a:xfrm>
            <a:off x="5626072" y="4644077"/>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29</a:t>
            </a:r>
          </a:p>
        </p:txBody>
      </p:sp>
      <p:sp>
        <p:nvSpPr>
          <p:cNvPr id="26038" name="TextBox 26037">
            <a:extLst>
              <a:ext uri="{FF2B5EF4-FFF2-40B4-BE49-F238E27FC236}">
                <a16:creationId xmlns:a16="http://schemas.microsoft.com/office/drawing/2014/main" id="{B1541275-AE1B-8986-375E-89161BFCF2D8}"/>
              </a:ext>
            </a:extLst>
          </p:cNvPr>
          <p:cNvSpPr txBox="1"/>
          <p:nvPr/>
        </p:nvSpPr>
        <p:spPr>
          <a:xfrm>
            <a:off x="6203533" y="5038319"/>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2</a:t>
            </a:r>
          </a:p>
        </p:txBody>
      </p:sp>
      <p:sp>
        <p:nvSpPr>
          <p:cNvPr id="26039" name="TextBox 26038">
            <a:extLst>
              <a:ext uri="{FF2B5EF4-FFF2-40B4-BE49-F238E27FC236}">
                <a16:creationId xmlns:a16="http://schemas.microsoft.com/office/drawing/2014/main" id="{D6A59571-549A-ECEF-A645-EDFBFA0741D8}"/>
              </a:ext>
            </a:extLst>
          </p:cNvPr>
          <p:cNvSpPr txBox="1"/>
          <p:nvPr/>
        </p:nvSpPr>
        <p:spPr>
          <a:xfrm>
            <a:off x="6448341" y="426142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a:t>
            </a:r>
          </a:p>
        </p:txBody>
      </p:sp>
      <p:sp>
        <p:nvSpPr>
          <p:cNvPr id="26040" name="TextBox 26039">
            <a:extLst>
              <a:ext uri="{FF2B5EF4-FFF2-40B4-BE49-F238E27FC236}">
                <a16:creationId xmlns:a16="http://schemas.microsoft.com/office/drawing/2014/main" id="{0A9649E3-05D4-1AD7-9D36-269320F72C68}"/>
              </a:ext>
            </a:extLst>
          </p:cNvPr>
          <p:cNvSpPr txBox="1"/>
          <p:nvPr/>
        </p:nvSpPr>
        <p:spPr>
          <a:xfrm>
            <a:off x="6420906" y="5047362"/>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&lt;1</a:t>
            </a:r>
          </a:p>
        </p:txBody>
      </p:sp>
      <p:sp>
        <p:nvSpPr>
          <p:cNvPr id="26041" name="TextBox 26040">
            <a:extLst>
              <a:ext uri="{FF2B5EF4-FFF2-40B4-BE49-F238E27FC236}">
                <a16:creationId xmlns:a16="http://schemas.microsoft.com/office/drawing/2014/main" id="{C812A3A6-B195-01C8-339C-F6619CCCBF0C}"/>
              </a:ext>
            </a:extLst>
          </p:cNvPr>
          <p:cNvSpPr txBox="1"/>
          <p:nvPr/>
        </p:nvSpPr>
        <p:spPr>
          <a:xfrm>
            <a:off x="4542557" y="4019734"/>
            <a:ext cx="2169029" cy="276999"/>
          </a:xfrm>
          <a:prstGeom prst="rect">
            <a:avLst/>
          </a:prstGeom>
          <a:noFill/>
        </p:spPr>
        <p:txBody>
          <a:bodyPr wrap="square" rtlCol="0">
            <a:spAutoFit/>
          </a:bodyPr>
          <a:lstStyle/>
          <a:p>
            <a:pPr algn="ctr" defTabSz="457200" eaLnBrk="1" fontAlgn="auto" hangingPunct="1">
              <a:spcBef>
                <a:spcPts val="0"/>
              </a:spcBef>
              <a:spcAft>
                <a:spcPts val="0"/>
              </a:spcAft>
              <a:defRPr/>
            </a:pPr>
            <a:r>
              <a:rPr lang="en-GB" sz="1200" dirty="0">
                <a:solidFill>
                  <a:srgbClr val="000000"/>
                </a:solidFill>
                <a:latin typeface="Calibri" panose="020F0502020204030204" pitchFamily="34" charset="0"/>
                <a:cs typeface="Calibri" panose="020F0502020204030204" pitchFamily="34" charset="0"/>
              </a:rPr>
              <a:t>Niraparib</a:t>
            </a:r>
          </a:p>
        </p:txBody>
      </p:sp>
      <p:sp>
        <p:nvSpPr>
          <p:cNvPr id="26042" name="Rectangle 26041">
            <a:extLst>
              <a:ext uri="{FF2B5EF4-FFF2-40B4-BE49-F238E27FC236}">
                <a16:creationId xmlns:a16="http://schemas.microsoft.com/office/drawing/2014/main" id="{6B6CA5D2-F9B1-6EC9-8B13-2D21D55DFFFD}"/>
              </a:ext>
            </a:extLst>
          </p:cNvPr>
          <p:cNvSpPr/>
          <p:nvPr/>
        </p:nvSpPr>
        <p:spPr>
          <a:xfrm>
            <a:off x="2942674" y="4287358"/>
            <a:ext cx="4309896" cy="195879"/>
          </a:xfrm>
          <a:prstGeom prst="rect">
            <a:avLst/>
          </a:prstGeom>
          <a:noFill/>
          <a:ln w="1905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043" name="Rectangle 26042">
            <a:extLst>
              <a:ext uri="{FF2B5EF4-FFF2-40B4-BE49-F238E27FC236}">
                <a16:creationId xmlns:a16="http://schemas.microsoft.com/office/drawing/2014/main" id="{B46313D5-A5A5-AEE3-3F51-409CEE449CBB}"/>
              </a:ext>
            </a:extLst>
          </p:cNvPr>
          <p:cNvSpPr/>
          <p:nvPr/>
        </p:nvSpPr>
        <p:spPr>
          <a:xfrm>
            <a:off x="2942674" y="4687446"/>
            <a:ext cx="4309896" cy="195879"/>
          </a:xfrm>
          <a:prstGeom prst="rect">
            <a:avLst/>
          </a:prstGeom>
          <a:noFill/>
          <a:ln w="1905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044" name="TextBox 26043">
            <a:extLst>
              <a:ext uri="{FF2B5EF4-FFF2-40B4-BE49-F238E27FC236}">
                <a16:creationId xmlns:a16="http://schemas.microsoft.com/office/drawing/2014/main" id="{5A9EF545-BBF4-4C55-A9FA-C76A9099E8E3}"/>
              </a:ext>
            </a:extLst>
          </p:cNvPr>
          <p:cNvSpPr txBox="1"/>
          <p:nvPr/>
        </p:nvSpPr>
        <p:spPr bwMode="auto">
          <a:xfrm>
            <a:off x="1907153" y="4149785"/>
            <a:ext cx="10525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dirty="0">
                <a:solidFill>
                  <a:srgbClr val="000000"/>
                </a:solidFill>
                <a:latin typeface="Calibri" panose="020F0502020204030204" pitchFamily="34" charset="0"/>
                <a:cs typeface="+mn-cs"/>
              </a:rPr>
              <a:t>PRIMA</a:t>
            </a:r>
            <a:r>
              <a:rPr lang="en-US" baseline="30000" dirty="0">
                <a:solidFill>
                  <a:srgbClr val="000000"/>
                </a:solidFill>
                <a:latin typeface="Calibri" panose="020F0502020204030204" pitchFamily="34" charset="0"/>
                <a:cs typeface="+mn-cs"/>
              </a:rPr>
              <a:t>3</a:t>
            </a:r>
            <a:endParaRPr lang="en-US" dirty="0">
              <a:solidFill>
                <a:srgbClr val="000000"/>
              </a:solidFill>
              <a:latin typeface="Calibri" panose="020F0502020204030204" pitchFamily="34" charset="0"/>
              <a:cs typeface="+mn-cs"/>
            </a:endParaRPr>
          </a:p>
        </p:txBody>
      </p:sp>
      <p:sp>
        <p:nvSpPr>
          <p:cNvPr id="26045" name="TextBox 26044">
            <a:extLst>
              <a:ext uri="{FF2B5EF4-FFF2-40B4-BE49-F238E27FC236}">
                <a16:creationId xmlns:a16="http://schemas.microsoft.com/office/drawing/2014/main" id="{62847B5D-EDA4-4088-8BAF-399572AE5F63}"/>
              </a:ext>
            </a:extLst>
          </p:cNvPr>
          <p:cNvSpPr txBox="1"/>
          <p:nvPr/>
        </p:nvSpPr>
        <p:spPr>
          <a:xfrm>
            <a:off x="4347581" y="6440377"/>
            <a:ext cx="4377954" cy="276999"/>
          </a:xfrm>
          <a:prstGeom prst="rect">
            <a:avLst/>
          </a:prstGeom>
          <a:noFill/>
        </p:spPr>
        <p:txBody>
          <a:bodyPr wrap="square" rtlCol="0">
            <a:spAutoFit/>
          </a:bodyPr>
          <a:lstStyle/>
          <a:p>
            <a:pPr algn="ctr" defTabSz="609570" eaLnBrk="1" fontAlgn="auto" hangingPunct="1">
              <a:spcBef>
                <a:spcPts val="0"/>
              </a:spcBef>
              <a:spcAft>
                <a:spcPts val="0"/>
              </a:spcAft>
              <a:defRPr/>
            </a:pPr>
            <a:r>
              <a:rPr lang="en-GB" sz="1200" dirty="0">
                <a:solidFill>
                  <a:srgbClr val="000000"/>
                </a:solidFill>
                <a:latin typeface="Calibri" panose="020F0502020204030204" pitchFamily="34" charset="0"/>
                <a:ea typeface="Ebrima" panose="02000000000000000000" pitchFamily="2" charset="0"/>
                <a:cs typeface="Calibri" panose="020F0502020204030204" pitchFamily="34" charset="0"/>
              </a:rPr>
              <a:t>AEs (%)</a:t>
            </a:r>
          </a:p>
        </p:txBody>
      </p:sp>
      <p:cxnSp>
        <p:nvCxnSpPr>
          <p:cNvPr id="26046" name="Straight Connector 26045">
            <a:extLst>
              <a:ext uri="{FF2B5EF4-FFF2-40B4-BE49-F238E27FC236}">
                <a16:creationId xmlns:a16="http://schemas.microsoft.com/office/drawing/2014/main" id="{493B443D-45B7-1372-2E25-1557AC59FEF3}"/>
              </a:ext>
            </a:extLst>
          </p:cNvPr>
          <p:cNvCxnSpPr>
            <a:cxnSpLocks/>
          </p:cNvCxnSpPr>
          <p:nvPr/>
        </p:nvCxnSpPr>
        <p:spPr bwMode="auto">
          <a:xfrm>
            <a:off x="4357106" y="6287267"/>
            <a:ext cx="4354140" cy="0"/>
          </a:xfrm>
          <a:prstGeom prst="line">
            <a:avLst/>
          </a:prstGeom>
          <a:noFill/>
          <a:ln w="28575" cap="flat" cmpd="sng" algn="ctr">
            <a:solidFill>
              <a:srgbClr val="000000"/>
            </a:solidFill>
            <a:prstDash val="solid"/>
            <a:round/>
            <a:headEnd type="none" w="med" len="med"/>
            <a:tailEnd type="none" w="med" len="med"/>
          </a:ln>
          <a:effectLst/>
        </p:spPr>
      </p:cxnSp>
      <p:cxnSp>
        <p:nvCxnSpPr>
          <p:cNvPr id="26047" name="Straight Connector 26046">
            <a:extLst>
              <a:ext uri="{FF2B5EF4-FFF2-40B4-BE49-F238E27FC236}">
                <a16:creationId xmlns:a16="http://schemas.microsoft.com/office/drawing/2014/main" id="{389382F4-BF33-A467-811C-5CA0CD65FC7C}"/>
              </a:ext>
            </a:extLst>
          </p:cNvPr>
          <p:cNvCxnSpPr/>
          <p:nvPr/>
        </p:nvCxnSpPr>
        <p:spPr bwMode="auto">
          <a:xfrm flipV="1">
            <a:off x="4357106" y="4226400"/>
            <a:ext cx="0" cy="2060867"/>
          </a:xfrm>
          <a:prstGeom prst="line">
            <a:avLst/>
          </a:prstGeom>
          <a:noFill/>
          <a:ln w="28575" cap="flat" cmpd="sng" algn="ctr">
            <a:solidFill>
              <a:srgbClr val="000000"/>
            </a:solidFill>
            <a:prstDash val="solid"/>
            <a:round/>
            <a:headEnd type="none" w="med" len="med"/>
            <a:tailEnd type="none" w="med" len="med"/>
          </a:ln>
          <a:effectLst/>
        </p:spPr>
      </p:cxnSp>
      <p:cxnSp>
        <p:nvCxnSpPr>
          <p:cNvPr id="26048" name="Straight Connector 26047">
            <a:extLst>
              <a:ext uri="{FF2B5EF4-FFF2-40B4-BE49-F238E27FC236}">
                <a16:creationId xmlns:a16="http://schemas.microsoft.com/office/drawing/2014/main" id="{604D2A60-9B98-7F01-581F-BD073D1E427D}"/>
              </a:ext>
            </a:extLst>
          </p:cNvPr>
          <p:cNvCxnSpPr>
            <a:cxnSpLocks/>
          </p:cNvCxnSpPr>
          <p:nvPr/>
        </p:nvCxnSpPr>
        <p:spPr bwMode="auto">
          <a:xfrm>
            <a:off x="4283944" y="437648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49" name="Straight Connector 26048">
            <a:extLst>
              <a:ext uri="{FF2B5EF4-FFF2-40B4-BE49-F238E27FC236}">
                <a16:creationId xmlns:a16="http://schemas.microsoft.com/office/drawing/2014/main" id="{A0E96988-A1F6-1424-BC48-CC77304FBD34}"/>
              </a:ext>
            </a:extLst>
          </p:cNvPr>
          <p:cNvCxnSpPr>
            <a:cxnSpLocks/>
          </p:cNvCxnSpPr>
          <p:nvPr/>
        </p:nvCxnSpPr>
        <p:spPr bwMode="auto">
          <a:xfrm>
            <a:off x="4283944" y="4573099"/>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0" name="Straight Connector 26049">
            <a:extLst>
              <a:ext uri="{FF2B5EF4-FFF2-40B4-BE49-F238E27FC236}">
                <a16:creationId xmlns:a16="http://schemas.microsoft.com/office/drawing/2014/main" id="{2289729E-9662-A90F-29D1-345A12112BD9}"/>
              </a:ext>
            </a:extLst>
          </p:cNvPr>
          <p:cNvCxnSpPr>
            <a:cxnSpLocks/>
          </p:cNvCxnSpPr>
          <p:nvPr/>
        </p:nvCxnSpPr>
        <p:spPr bwMode="auto">
          <a:xfrm>
            <a:off x="4283944" y="4769710"/>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1" name="Straight Connector 26050">
            <a:extLst>
              <a:ext uri="{FF2B5EF4-FFF2-40B4-BE49-F238E27FC236}">
                <a16:creationId xmlns:a16="http://schemas.microsoft.com/office/drawing/2014/main" id="{4D8605D1-32F7-B5B5-9877-1F23D4B4DCEF}"/>
              </a:ext>
            </a:extLst>
          </p:cNvPr>
          <p:cNvCxnSpPr>
            <a:cxnSpLocks/>
          </p:cNvCxnSpPr>
          <p:nvPr/>
        </p:nvCxnSpPr>
        <p:spPr bwMode="auto">
          <a:xfrm>
            <a:off x="4283944" y="4966321"/>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2" name="Straight Connector 26051">
            <a:extLst>
              <a:ext uri="{FF2B5EF4-FFF2-40B4-BE49-F238E27FC236}">
                <a16:creationId xmlns:a16="http://schemas.microsoft.com/office/drawing/2014/main" id="{7C1143EA-BD43-4E3E-52D1-DC35D688AF69}"/>
              </a:ext>
            </a:extLst>
          </p:cNvPr>
          <p:cNvCxnSpPr>
            <a:cxnSpLocks/>
          </p:cNvCxnSpPr>
          <p:nvPr/>
        </p:nvCxnSpPr>
        <p:spPr bwMode="auto">
          <a:xfrm>
            <a:off x="4283944" y="5162932"/>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3" name="Straight Connector 26052">
            <a:extLst>
              <a:ext uri="{FF2B5EF4-FFF2-40B4-BE49-F238E27FC236}">
                <a16:creationId xmlns:a16="http://schemas.microsoft.com/office/drawing/2014/main" id="{C550B14C-4EA9-0E62-3010-FE8F309A53B3}"/>
              </a:ext>
            </a:extLst>
          </p:cNvPr>
          <p:cNvCxnSpPr>
            <a:cxnSpLocks/>
          </p:cNvCxnSpPr>
          <p:nvPr/>
        </p:nvCxnSpPr>
        <p:spPr bwMode="auto">
          <a:xfrm>
            <a:off x="4283944" y="5359543"/>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4" name="Straight Connector 26053">
            <a:extLst>
              <a:ext uri="{FF2B5EF4-FFF2-40B4-BE49-F238E27FC236}">
                <a16:creationId xmlns:a16="http://schemas.microsoft.com/office/drawing/2014/main" id="{C67C39D5-E29B-E6D0-16D4-BB3FBCCF04F2}"/>
              </a:ext>
            </a:extLst>
          </p:cNvPr>
          <p:cNvCxnSpPr>
            <a:cxnSpLocks/>
          </p:cNvCxnSpPr>
          <p:nvPr/>
        </p:nvCxnSpPr>
        <p:spPr bwMode="auto">
          <a:xfrm>
            <a:off x="4283944" y="5556154"/>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5" name="Straight Connector 26054">
            <a:extLst>
              <a:ext uri="{FF2B5EF4-FFF2-40B4-BE49-F238E27FC236}">
                <a16:creationId xmlns:a16="http://schemas.microsoft.com/office/drawing/2014/main" id="{BFD80C4B-A885-DE32-6840-F45020910C1A}"/>
              </a:ext>
            </a:extLst>
          </p:cNvPr>
          <p:cNvCxnSpPr>
            <a:cxnSpLocks/>
          </p:cNvCxnSpPr>
          <p:nvPr/>
        </p:nvCxnSpPr>
        <p:spPr bwMode="auto">
          <a:xfrm>
            <a:off x="4283944" y="614598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6" name="Straight Connector 26055">
            <a:extLst>
              <a:ext uri="{FF2B5EF4-FFF2-40B4-BE49-F238E27FC236}">
                <a16:creationId xmlns:a16="http://schemas.microsoft.com/office/drawing/2014/main" id="{A10B16A7-2143-1F2F-6342-4B9BFC1DE06F}"/>
              </a:ext>
            </a:extLst>
          </p:cNvPr>
          <p:cNvCxnSpPr>
            <a:cxnSpLocks/>
          </p:cNvCxnSpPr>
          <p:nvPr/>
        </p:nvCxnSpPr>
        <p:spPr bwMode="auto">
          <a:xfrm>
            <a:off x="4283944" y="5752765"/>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7" name="Straight Connector 26056">
            <a:extLst>
              <a:ext uri="{FF2B5EF4-FFF2-40B4-BE49-F238E27FC236}">
                <a16:creationId xmlns:a16="http://schemas.microsoft.com/office/drawing/2014/main" id="{9C0B06C5-24DB-E1B9-2D4F-07E51F94D785}"/>
              </a:ext>
            </a:extLst>
          </p:cNvPr>
          <p:cNvCxnSpPr>
            <a:cxnSpLocks/>
          </p:cNvCxnSpPr>
          <p:nvPr/>
        </p:nvCxnSpPr>
        <p:spPr bwMode="auto">
          <a:xfrm>
            <a:off x="4283944" y="5949376"/>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058" name="Straight Connector 26057">
            <a:extLst>
              <a:ext uri="{FF2B5EF4-FFF2-40B4-BE49-F238E27FC236}">
                <a16:creationId xmlns:a16="http://schemas.microsoft.com/office/drawing/2014/main" id="{780D83C7-E715-BDDD-9DCC-E050A4599D63}"/>
              </a:ext>
            </a:extLst>
          </p:cNvPr>
          <p:cNvCxnSpPr>
            <a:cxnSpLocks/>
          </p:cNvCxnSpPr>
          <p:nvPr/>
        </p:nvCxnSpPr>
        <p:spPr bwMode="auto">
          <a:xfrm>
            <a:off x="4357106"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59" name="Straight Connector 26058">
            <a:extLst>
              <a:ext uri="{FF2B5EF4-FFF2-40B4-BE49-F238E27FC236}">
                <a16:creationId xmlns:a16="http://schemas.microsoft.com/office/drawing/2014/main" id="{8FC4630A-3914-2640-8AE2-59D1A508476A}"/>
              </a:ext>
            </a:extLst>
          </p:cNvPr>
          <p:cNvCxnSpPr>
            <a:cxnSpLocks/>
          </p:cNvCxnSpPr>
          <p:nvPr/>
        </p:nvCxnSpPr>
        <p:spPr bwMode="auto">
          <a:xfrm>
            <a:off x="4790783"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0" name="Straight Connector 26059">
            <a:extLst>
              <a:ext uri="{FF2B5EF4-FFF2-40B4-BE49-F238E27FC236}">
                <a16:creationId xmlns:a16="http://schemas.microsoft.com/office/drawing/2014/main" id="{D8B316D7-A2E0-39B3-B222-F2C61B14B2F2}"/>
              </a:ext>
            </a:extLst>
          </p:cNvPr>
          <p:cNvCxnSpPr>
            <a:cxnSpLocks/>
          </p:cNvCxnSpPr>
          <p:nvPr/>
        </p:nvCxnSpPr>
        <p:spPr bwMode="auto">
          <a:xfrm>
            <a:off x="5224460"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1" name="Straight Connector 26060">
            <a:extLst>
              <a:ext uri="{FF2B5EF4-FFF2-40B4-BE49-F238E27FC236}">
                <a16:creationId xmlns:a16="http://schemas.microsoft.com/office/drawing/2014/main" id="{D8E5C61F-45D7-0A8C-8927-F02CF8546814}"/>
              </a:ext>
            </a:extLst>
          </p:cNvPr>
          <p:cNvCxnSpPr>
            <a:cxnSpLocks/>
          </p:cNvCxnSpPr>
          <p:nvPr/>
        </p:nvCxnSpPr>
        <p:spPr bwMode="auto">
          <a:xfrm>
            <a:off x="5658137"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2" name="Straight Connector 26061">
            <a:extLst>
              <a:ext uri="{FF2B5EF4-FFF2-40B4-BE49-F238E27FC236}">
                <a16:creationId xmlns:a16="http://schemas.microsoft.com/office/drawing/2014/main" id="{DF8647BF-84D7-9CBC-4D42-381A8E092412}"/>
              </a:ext>
            </a:extLst>
          </p:cNvPr>
          <p:cNvCxnSpPr>
            <a:cxnSpLocks/>
          </p:cNvCxnSpPr>
          <p:nvPr/>
        </p:nvCxnSpPr>
        <p:spPr bwMode="auto">
          <a:xfrm>
            <a:off x="6091814"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3" name="Straight Connector 26062">
            <a:extLst>
              <a:ext uri="{FF2B5EF4-FFF2-40B4-BE49-F238E27FC236}">
                <a16:creationId xmlns:a16="http://schemas.microsoft.com/office/drawing/2014/main" id="{751DA2AD-1699-A116-9737-F2B14FB5CB12}"/>
              </a:ext>
            </a:extLst>
          </p:cNvPr>
          <p:cNvCxnSpPr>
            <a:cxnSpLocks/>
          </p:cNvCxnSpPr>
          <p:nvPr/>
        </p:nvCxnSpPr>
        <p:spPr bwMode="auto">
          <a:xfrm>
            <a:off x="6525491"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4" name="Straight Connector 26063">
            <a:extLst>
              <a:ext uri="{FF2B5EF4-FFF2-40B4-BE49-F238E27FC236}">
                <a16:creationId xmlns:a16="http://schemas.microsoft.com/office/drawing/2014/main" id="{4EFC40A9-331C-BBAC-1EFD-363BB6740056}"/>
              </a:ext>
            </a:extLst>
          </p:cNvPr>
          <p:cNvCxnSpPr>
            <a:cxnSpLocks/>
          </p:cNvCxnSpPr>
          <p:nvPr/>
        </p:nvCxnSpPr>
        <p:spPr bwMode="auto">
          <a:xfrm>
            <a:off x="6959168"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5" name="Straight Connector 26064">
            <a:extLst>
              <a:ext uri="{FF2B5EF4-FFF2-40B4-BE49-F238E27FC236}">
                <a16:creationId xmlns:a16="http://schemas.microsoft.com/office/drawing/2014/main" id="{EEE7672C-68BA-6F50-72FC-ECC36A8A8AE4}"/>
              </a:ext>
            </a:extLst>
          </p:cNvPr>
          <p:cNvCxnSpPr>
            <a:cxnSpLocks/>
          </p:cNvCxnSpPr>
          <p:nvPr/>
        </p:nvCxnSpPr>
        <p:spPr bwMode="auto">
          <a:xfrm>
            <a:off x="7392845"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6" name="Straight Connector 26065">
            <a:extLst>
              <a:ext uri="{FF2B5EF4-FFF2-40B4-BE49-F238E27FC236}">
                <a16:creationId xmlns:a16="http://schemas.microsoft.com/office/drawing/2014/main" id="{114702AD-89E1-A3BE-BCAB-79608A0BDBD0}"/>
              </a:ext>
            </a:extLst>
          </p:cNvPr>
          <p:cNvCxnSpPr>
            <a:cxnSpLocks/>
          </p:cNvCxnSpPr>
          <p:nvPr/>
        </p:nvCxnSpPr>
        <p:spPr bwMode="auto">
          <a:xfrm>
            <a:off x="7826522" y="627991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26067" name="Straight Connector 26066">
            <a:extLst>
              <a:ext uri="{FF2B5EF4-FFF2-40B4-BE49-F238E27FC236}">
                <a16:creationId xmlns:a16="http://schemas.microsoft.com/office/drawing/2014/main" id="{4913FF37-13B9-837E-916A-421BE635C7BC}"/>
              </a:ext>
            </a:extLst>
          </p:cNvPr>
          <p:cNvCxnSpPr>
            <a:cxnSpLocks/>
          </p:cNvCxnSpPr>
          <p:nvPr/>
        </p:nvCxnSpPr>
        <p:spPr bwMode="auto">
          <a:xfrm>
            <a:off x="8260199" y="6279919"/>
            <a:ext cx="0" cy="64008"/>
          </a:xfrm>
          <a:prstGeom prst="line">
            <a:avLst/>
          </a:prstGeom>
          <a:noFill/>
          <a:ln w="28575" cap="flat" cmpd="sng" algn="ctr">
            <a:solidFill>
              <a:srgbClr val="000000"/>
            </a:solidFill>
            <a:prstDash val="solid"/>
            <a:round/>
            <a:headEnd type="none" w="med" len="med"/>
            <a:tailEnd type="none" w="med" len="med"/>
          </a:ln>
          <a:effectLst/>
        </p:spPr>
      </p:cxnSp>
      <p:sp>
        <p:nvSpPr>
          <p:cNvPr id="26069" name="TextBox 26068">
            <a:extLst>
              <a:ext uri="{FF2B5EF4-FFF2-40B4-BE49-F238E27FC236}">
                <a16:creationId xmlns:a16="http://schemas.microsoft.com/office/drawing/2014/main" id="{E95BA29D-0088-40CF-E5DF-97B4F50C44BA}"/>
              </a:ext>
            </a:extLst>
          </p:cNvPr>
          <p:cNvSpPr txBox="1"/>
          <p:nvPr/>
        </p:nvSpPr>
        <p:spPr bwMode="auto">
          <a:xfrm>
            <a:off x="2192711" y="4236371"/>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Anemia</a:t>
            </a:r>
          </a:p>
        </p:txBody>
      </p:sp>
      <p:sp>
        <p:nvSpPr>
          <p:cNvPr id="26070" name="TextBox 26069">
            <a:extLst>
              <a:ext uri="{FF2B5EF4-FFF2-40B4-BE49-F238E27FC236}">
                <a16:creationId xmlns:a16="http://schemas.microsoft.com/office/drawing/2014/main" id="{C83E55C2-B35B-5547-95EA-3F8E810597EF}"/>
              </a:ext>
            </a:extLst>
          </p:cNvPr>
          <p:cNvSpPr txBox="1"/>
          <p:nvPr/>
        </p:nvSpPr>
        <p:spPr bwMode="auto">
          <a:xfrm>
            <a:off x="2192711" y="4432530"/>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Nausea</a:t>
            </a:r>
          </a:p>
        </p:txBody>
      </p:sp>
      <p:sp>
        <p:nvSpPr>
          <p:cNvPr id="26071" name="TextBox 26070">
            <a:extLst>
              <a:ext uri="{FF2B5EF4-FFF2-40B4-BE49-F238E27FC236}">
                <a16:creationId xmlns:a16="http://schemas.microsoft.com/office/drawing/2014/main" id="{B6585B8E-7792-1861-448D-FD19C299B425}"/>
              </a:ext>
            </a:extLst>
          </p:cNvPr>
          <p:cNvSpPr txBox="1"/>
          <p:nvPr/>
        </p:nvSpPr>
        <p:spPr bwMode="auto">
          <a:xfrm>
            <a:off x="2192711" y="4628689"/>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Thrombocytopenia</a:t>
            </a:r>
          </a:p>
        </p:txBody>
      </p:sp>
      <p:sp>
        <p:nvSpPr>
          <p:cNvPr id="26072" name="TextBox 26071">
            <a:extLst>
              <a:ext uri="{FF2B5EF4-FFF2-40B4-BE49-F238E27FC236}">
                <a16:creationId xmlns:a16="http://schemas.microsoft.com/office/drawing/2014/main" id="{9934C0D0-440C-D91F-6030-048EC47E924C}"/>
              </a:ext>
            </a:extLst>
          </p:cNvPr>
          <p:cNvSpPr txBox="1"/>
          <p:nvPr/>
        </p:nvSpPr>
        <p:spPr bwMode="auto">
          <a:xfrm>
            <a:off x="2192711" y="4824848"/>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Constipation</a:t>
            </a:r>
          </a:p>
        </p:txBody>
      </p:sp>
      <p:sp>
        <p:nvSpPr>
          <p:cNvPr id="26073" name="TextBox 26072">
            <a:extLst>
              <a:ext uri="{FF2B5EF4-FFF2-40B4-BE49-F238E27FC236}">
                <a16:creationId xmlns:a16="http://schemas.microsoft.com/office/drawing/2014/main" id="{55E98128-4B57-BA20-C827-DE2EBD932C78}"/>
              </a:ext>
            </a:extLst>
          </p:cNvPr>
          <p:cNvSpPr txBox="1"/>
          <p:nvPr/>
        </p:nvSpPr>
        <p:spPr bwMode="auto">
          <a:xfrm>
            <a:off x="2192711" y="5021007"/>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Fatigue</a:t>
            </a:r>
          </a:p>
        </p:txBody>
      </p:sp>
      <p:sp>
        <p:nvSpPr>
          <p:cNvPr id="26074" name="TextBox 26073">
            <a:extLst>
              <a:ext uri="{FF2B5EF4-FFF2-40B4-BE49-F238E27FC236}">
                <a16:creationId xmlns:a16="http://schemas.microsoft.com/office/drawing/2014/main" id="{CE1F91EA-0E07-CCAA-065C-C28E53C1971B}"/>
              </a:ext>
            </a:extLst>
          </p:cNvPr>
          <p:cNvSpPr txBox="1"/>
          <p:nvPr/>
        </p:nvSpPr>
        <p:spPr bwMode="auto">
          <a:xfrm>
            <a:off x="2192711" y="5217166"/>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Platelet Count Decreased</a:t>
            </a:r>
          </a:p>
        </p:txBody>
      </p:sp>
      <p:sp>
        <p:nvSpPr>
          <p:cNvPr id="26075" name="TextBox 26074">
            <a:extLst>
              <a:ext uri="{FF2B5EF4-FFF2-40B4-BE49-F238E27FC236}">
                <a16:creationId xmlns:a16="http://schemas.microsoft.com/office/drawing/2014/main" id="{B2E4FD82-BD17-8927-9180-C0AC277490AD}"/>
              </a:ext>
            </a:extLst>
          </p:cNvPr>
          <p:cNvSpPr txBox="1"/>
          <p:nvPr/>
        </p:nvSpPr>
        <p:spPr bwMode="auto">
          <a:xfrm>
            <a:off x="2192711" y="5413325"/>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Neutropenia</a:t>
            </a:r>
          </a:p>
        </p:txBody>
      </p:sp>
      <p:sp>
        <p:nvSpPr>
          <p:cNvPr id="26076" name="TextBox 26075">
            <a:extLst>
              <a:ext uri="{FF2B5EF4-FFF2-40B4-BE49-F238E27FC236}">
                <a16:creationId xmlns:a16="http://schemas.microsoft.com/office/drawing/2014/main" id="{C4FE556A-5848-814A-1BB6-298EE7E5E73C}"/>
              </a:ext>
            </a:extLst>
          </p:cNvPr>
          <p:cNvSpPr txBox="1"/>
          <p:nvPr/>
        </p:nvSpPr>
        <p:spPr bwMode="auto">
          <a:xfrm>
            <a:off x="2192711" y="5609484"/>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Headache</a:t>
            </a:r>
          </a:p>
        </p:txBody>
      </p:sp>
      <p:sp>
        <p:nvSpPr>
          <p:cNvPr id="26077" name="TextBox 26076">
            <a:extLst>
              <a:ext uri="{FF2B5EF4-FFF2-40B4-BE49-F238E27FC236}">
                <a16:creationId xmlns:a16="http://schemas.microsoft.com/office/drawing/2014/main" id="{4F6DF8A6-3D34-B007-4CC9-CE7411155F6D}"/>
              </a:ext>
            </a:extLst>
          </p:cNvPr>
          <p:cNvSpPr txBox="1"/>
          <p:nvPr/>
        </p:nvSpPr>
        <p:spPr bwMode="auto">
          <a:xfrm>
            <a:off x="2192711" y="5805643"/>
            <a:ext cx="2149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Insomnia</a:t>
            </a:r>
          </a:p>
        </p:txBody>
      </p:sp>
      <p:sp>
        <p:nvSpPr>
          <p:cNvPr id="26078" name="TextBox 26077">
            <a:extLst>
              <a:ext uri="{FF2B5EF4-FFF2-40B4-BE49-F238E27FC236}">
                <a16:creationId xmlns:a16="http://schemas.microsoft.com/office/drawing/2014/main" id="{51FC3F14-ECE2-A933-4A42-85A6303766BB}"/>
              </a:ext>
            </a:extLst>
          </p:cNvPr>
          <p:cNvSpPr txBox="1"/>
          <p:nvPr/>
        </p:nvSpPr>
        <p:spPr bwMode="auto">
          <a:xfrm>
            <a:off x="3293173" y="6001802"/>
            <a:ext cx="10492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200" b="0" dirty="0">
                <a:solidFill>
                  <a:srgbClr val="000000"/>
                </a:solidFill>
                <a:latin typeface="Calibri" panose="020F0502020204030204" pitchFamily="34" charset="0"/>
                <a:cs typeface="+mn-cs"/>
              </a:rPr>
              <a:t>Vomiting</a:t>
            </a:r>
          </a:p>
        </p:txBody>
      </p:sp>
      <p:sp>
        <p:nvSpPr>
          <p:cNvPr id="26079" name="TextBox 26078">
            <a:extLst>
              <a:ext uri="{FF2B5EF4-FFF2-40B4-BE49-F238E27FC236}">
                <a16:creationId xmlns:a16="http://schemas.microsoft.com/office/drawing/2014/main" id="{2E2E50BE-76BA-008B-C4EA-F5B485B51AD8}"/>
              </a:ext>
            </a:extLst>
          </p:cNvPr>
          <p:cNvSpPr txBox="1"/>
          <p:nvPr/>
        </p:nvSpPr>
        <p:spPr bwMode="auto">
          <a:xfrm>
            <a:off x="7915855" y="5398925"/>
            <a:ext cx="90304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lnSpc>
                <a:spcPct val="90000"/>
              </a:lnSpc>
              <a:spcBef>
                <a:spcPct val="50000"/>
              </a:spcBef>
              <a:defRPr/>
            </a:pPr>
            <a:r>
              <a:rPr kumimoji="0" lang="en-NZ" sz="1200" b="0" i="0" u="none" strike="noStrike" kern="0" cap="none" spc="0" normalizeH="0" baseline="0" noProof="0" dirty="0">
                <a:ln>
                  <a:noFill/>
                </a:ln>
                <a:solidFill>
                  <a:srgbClr val="000000"/>
                </a:solidFill>
                <a:effectLst/>
                <a:uLnTx/>
                <a:uFillTx/>
                <a:latin typeface="Calibri"/>
                <a:cs typeface="Calibri" panose="020F0502020204030204" pitchFamily="34" charset="0"/>
              </a:rPr>
              <a:t>All grades</a:t>
            </a:r>
            <a:endParaRPr lang="en-US" sz="1200" b="0" dirty="0">
              <a:solidFill>
                <a:srgbClr val="000000"/>
              </a:solidFill>
              <a:latin typeface="Calibri" panose="020F0502020204030204" pitchFamily="34" charset="0"/>
              <a:cs typeface="+mn-cs"/>
            </a:endParaRPr>
          </a:p>
        </p:txBody>
      </p:sp>
      <p:sp>
        <p:nvSpPr>
          <p:cNvPr id="26080" name="TextBox 26079">
            <a:extLst>
              <a:ext uri="{FF2B5EF4-FFF2-40B4-BE49-F238E27FC236}">
                <a16:creationId xmlns:a16="http://schemas.microsoft.com/office/drawing/2014/main" id="{C710C709-C1C5-6ECB-6CC4-77DE9ECA2BC2}"/>
              </a:ext>
            </a:extLst>
          </p:cNvPr>
          <p:cNvSpPr txBox="1"/>
          <p:nvPr/>
        </p:nvSpPr>
        <p:spPr bwMode="auto">
          <a:xfrm>
            <a:off x="7915855" y="5592174"/>
            <a:ext cx="90304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lnSpc>
                <a:spcPct val="90000"/>
              </a:lnSpc>
              <a:spcBef>
                <a:spcPct val="50000"/>
              </a:spcBef>
              <a:spcAft>
                <a:spcPts val="0"/>
              </a:spcAft>
              <a:defRPr/>
            </a:pPr>
            <a:r>
              <a:rPr kumimoji="0" lang="en-NZ" sz="1200" b="0" i="0" u="none" strike="noStrike" kern="0" cap="none" spc="0" normalizeH="0" baseline="0" noProof="0" dirty="0">
                <a:ln>
                  <a:noFill/>
                </a:ln>
                <a:solidFill>
                  <a:srgbClr val="000000"/>
                </a:solidFill>
                <a:effectLst/>
                <a:uLnTx/>
                <a:uFillTx/>
                <a:latin typeface="Calibri"/>
                <a:cs typeface="Calibri" panose="020F0502020204030204" pitchFamily="34" charset="0"/>
              </a:rPr>
              <a:t>Grade ≥3</a:t>
            </a:r>
            <a:endParaRPr lang="en-US" sz="1200" b="0" dirty="0">
              <a:solidFill>
                <a:srgbClr val="000000"/>
              </a:solidFill>
              <a:latin typeface="Calibri" panose="020F0502020204030204" pitchFamily="34" charset="0"/>
              <a:cs typeface="+mn-cs"/>
            </a:endParaRPr>
          </a:p>
        </p:txBody>
      </p:sp>
      <p:sp>
        <p:nvSpPr>
          <p:cNvPr id="26081" name="TextBox 26080">
            <a:extLst>
              <a:ext uri="{FF2B5EF4-FFF2-40B4-BE49-F238E27FC236}">
                <a16:creationId xmlns:a16="http://schemas.microsoft.com/office/drawing/2014/main" id="{C5BED9C1-C32E-3F44-4907-C6A0D1EC3542}"/>
              </a:ext>
            </a:extLst>
          </p:cNvPr>
          <p:cNvSpPr txBox="1"/>
          <p:nvPr/>
        </p:nvSpPr>
        <p:spPr bwMode="auto">
          <a:xfrm>
            <a:off x="7938815" y="5771519"/>
            <a:ext cx="90304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lnSpc>
                <a:spcPct val="90000"/>
              </a:lnSpc>
              <a:spcBef>
                <a:spcPct val="50000"/>
              </a:spcBef>
              <a:defRPr/>
            </a:pPr>
            <a:r>
              <a:rPr kumimoji="0" lang="en-NZ" sz="1200" b="0" i="0" u="none" strike="noStrike" kern="0" cap="none" spc="0" normalizeH="0" baseline="0" noProof="0" dirty="0">
                <a:ln>
                  <a:noFill/>
                </a:ln>
                <a:solidFill>
                  <a:srgbClr val="000000"/>
                </a:solidFill>
                <a:effectLst/>
                <a:uLnTx/>
                <a:uFillTx/>
                <a:latin typeface="Calibri"/>
                <a:cs typeface="Calibri" panose="020F0502020204030204" pitchFamily="34" charset="0"/>
              </a:rPr>
              <a:t>All grades</a:t>
            </a:r>
            <a:endParaRPr lang="en-US" sz="1200" b="0" dirty="0">
              <a:solidFill>
                <a:srgbClr val="000000"/>
              </a:solidFill>
              <a:latin typeface="Calibri" panose="020F0502020204030204" pitchFamily="34" charset="0"/>
              <a:cs typeface="+mn-cs"/>
            </a:endParaRPr>
          </a:p>
        </p:txBody>
      </p:sp>
      <p:sp>
        <p:nvSpPr>
          <p:cNvPr id="26082" name="TextBox 26081">
            <a:extLst>
              <a:ext uri="{FF2B5EF4-FFF2-40B4-BE49-F238E27FC236}">
                <a16:creationId xmlns:a16="http://schemas.microsoft.com/office/drawing/2014/main" id="{60A57FA6-92C9-1D99-A1F0-38A70A46A61A}"/>
              </a:ext>
            </a:extLst>
          </p:cNvPr>
          <p:cNvSpPr txBox="1"/>
          <p:nvPr/>
        </p:nvSpPr>
        <p:spPr bwMode="auto">
          <a:xfrm>
            <a:off x="7928768" y="5939486"/>
            <a:ext cx="90304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lnSpc>
                <a:spcPct val="90000"/>
              </a:lnSpc>
              <a:spcBef>
                <a:spcPct val="50000"/>
              </a:spcBef>
              <a:spcAft>
                <a:spcPts val="0"/>
              </a:spcAft>
              <a:defRPr/>
            </a:pPr>
            <a:r>
              <a:rPr kumimoji="0" lang="en-NZ" sz="1200" b="0" i="0" u="none" strike="noStrike" kern="0" cap="none" spc="0" normalizeH="0" baseline="0" noProof="0" dirty="0">
                <a:ln>
                  <a:noFill/>
                </a:ln>
                <a:solidFill>
                  <a:srgbClr val="000000"/>
                </a:solidFill>
                <a:effectLst/>
                <a:uLnTx/>
                <a:uFillTx/>
                <a:latin typeface="Calibri"/>
                <a:cs typeface="Calibri" panose="020F0502020204030204" pitchFamily="34" charset="0"/>
              </a:rPr>
              <a:t>Grade ≥3</a:t>
            </a:r>
            <a:endParaRPr lang="en-US" sz="1200" b="0" dirty="0">
              <a:solidFill>
                <a:srgbClr val="000000"/>
              </a:solidFill>
              <a:latin typeface="Calibri" panose="020F0502020204030204" pitchFamily="34" charset="0"/>
              <a:cs typeface="+mn-cs"/>
            </a:endParaRPr>
          </a:p>
        </p:txBody>
      </p:sp>
      <p:sp>
        <p:nvSpPr>
          <p:cNvPr id="26083" name="Rectangle 26082">
            <a:extLst>
              <a:ext uri="{FF2B5EF4-FFF2-40B4-BE49-F238E27FC236}">
                <a16:creationId xmlns:a16="http://schemas.microsoft.com/office/drawing/2014/main" id="{1D58AF95-49C5-A1B2-DB14-1879292A83DE}"/>
              </a:ext>
            </a:extLst>
          </p:cNvPr>
          <p:cNvSpPr/>
          <p:nvPr/>
        </p:nvSpPr>
        <p:spPr bwMode="auto">
          <a:xfrm>
            <a:off x="7840446" y="5466990"/>
            <a:ext cx="110064" cy="110064"/>
          </a:xfrm>
          <a:prstGeom prst="rect">
            <a:avLst/>
          </a:prstGeom>
          <a:solidFill>
            <a:schemeClr val="accent2"/>
          </a:solidFill>
          <a:ln w="9525">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26084" name="Rectangle 26083">
            <a:extLst>
              <a:ext uri="{FF2B5EF4-FFF2-40B4-BE49-F238E27FC236}">
                <a16:creationId xmlns:a16="http://schemas.microsoft.com/office/drawing/2014/main" id="{52FE57BC-AA7E-66B4-3648-BB5B5CA183AF}"/>
              </a:ext>
            </a:extLst>
          </p:cNvPr>
          <p:cNvSpPr/>
          <p:nvPr/>
        </p:nvSpPr>
        <p:spPr bwMode="auto">
          <a:xfrm>
            <a:off x="7840446" y="5653608"/>
            <a:ext cx="110064" cy="110064"/>
          </a:xfrm>
          <a:prstGeom prst="rect">
            <a:avLst/>
          </a:prstGeom>
          <a:solidFill>
            <a:schemeClr val="accent1"/>
          </a:solidFill>
          <a:ln w="9525">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26085" name="Rectangle 26084">
            <a:extLst>
              <a:ext uri="{FF2B5EF4-FFF2-40B4-BE49-F238E27FC236}">
                <a16:creationId xmlns:a16="http://schemas.microsoft.com/office/drawing/2014/main" id="{628BCC3C-8A25-ED74-7154-F54B3C4FD513}"/>
              </a:ext>
            </a:extLst>
          </p:cNvPr>
          <p:cNvSpPr/>
          <p:nvPr/>
        </p:nvSpPr>
        <p:spPr bwMode="auto">
          <a:xfrm>
            <a:off x="7844801" y="5829891"/>
            <a:ext cx="110064" cy="110064"/>
          </a:xfrm>
          <a:prstGeom prst="rect">
            <a:avLst/>
          </a:prstGeom>
          <a:solidFill>
            <a:schemeClr val="accent3">
              <a:lumMod val="60000"/>
              <a:lumOff val="40000"/>
            </a:schemeClr>
          </a:solidFill>
          <a:ln w="9525">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26086" name="Rectangle 26085">
            <a:extLst>
              <a:ext uri="{FF2B5EF4-FFF2-40B4-BE49-F238E27FC236}">
                <a16:creationId xmlns:a16="http://schemas.microsoft.com/office/drawing/2014/main" id="{0F85D819-B0B2-53CF-2BF4-F4C39AC8C9E1}"/>
              </a:ext>
            </a:extLst>
          </p:cNvPr>
          <p:cNvSpPr/>
          <p:nvPr/>
        </p:nvSpPr>
        <p:spPr bwMode="auto">
          <a:xfrm>
            <a:off x="7845527" y="6030468"/>
            <a:ext cx="110064" cy="110064"/>
          </a:xfrm>
          <a:prstGeom prst="rect">
            <a:avLst/>
          </a:prstGeom>
          <a:solidFill>
            <a:schemeClr val="accent3"/>
          </a:solidFill>
          <a:ln w="9525">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26087" name="TextBox 26086">
            <a:extLst>
              <a:ext uri="{FF2B5EF4-FFF2-40B4-BE49-F238E27FC236}">
                <a16:creationId xmlns:a16="http://schemas.microsoft.com/office/drawing/2014/main" id="{13E50549-5302-36AB-C2F8-F3A22D646E56}"/>
              </a:ext>
            </a:extLst>
          </p:cNvPr>
          <p:cNvSpPr txBox="1"/>
          <p:nvPr/>
        </p:nvSpPr>
        <p:spPr>
          <a:xfrm>
            <a:off x="4876804" y="4253377"/>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63</a:t>
            </a:r>
          </a:p>
        </p:txBody>
      </p:sp>
      <p:sp>
        <p:nvSpPr>
          <p:cNvPr id="26088" name="TextBox 26087">
            <a:extLst>
              <a:ext uri="{FF2B5EF4-FFF2-40B4-BE49-F238E27FC236}">
                <a16:creationId xmlns:a16="http://schemas.microsoft.com/office/drawing/2014/main" id="{FC05A9B2-FCBF-6C0D-E96C-C3C64E9C25AC}"/>
              </a:ext>
            </a:extLst>
          </p:cNvPr>
          <p:cNvSpPr txBox="1"/>
          <p:nvPr/>
        </p:nvSpPr>
        <p:spPr>
          <a:xfrm>
            <a:off x="6765511" y="4257774"/>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18</a:t>
            </a:r>
          </a:p>
        </p:txBody>
      </p:sp>
      <p:sp>
        <p:nvSpPr>
          <p:cNvPr id="26089" name="TextBox 26088">
            <a:extLst>
              <a:ext uri="{FF2B5EF4-FFF2-40B4-BE49-F238E27FC236}">
                <a16:creationId xmlns:a16="http://schemas.microsoft.com/office/drawing/2014/main" id="{58604A9C-62D4-2A88-4209-023BF2419287}"/>
              </a:ext>
            </a:extLst>
          </p:cNvPr>
          <p:cNvSpPr txBox="1"/>
          <p:nvPr/>
        </p:nvSpPr>
        <p:spPr>
          <a:xfrm>
            <a:off x="7018519" y="4454022"/>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28</a:t>
            </a:r>
          </a:p>
        </p:txBody>
      </p:sp>
      <p:sp>
        <p:nvSpPr>
          <p:cNvPr id="26090" name="TextBox 26089">
            <a:extLst>
              <a:ext uri="{FF2B5EF4-FFF2-40B4-BE49-F238E27FC236}">
                <a16:creationId xmlns:a16="http://schemas.microsoft.com/office/drawing/2014/main" id="{1B6A81AD-B202-291E-DD6D-4585926A1D24}"/>
              </a:ext>
            </a:extLst>
          </p:cNvPr>
          <p:cNvSpPr txBox="1"/>
          <p:nvPr/>
        </p:nvSpPr>
        <p:spPr>
          <a:xfrm>
            <a:off x="4998515" y="4451555"/>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57</a:t>
            </a:r>
          </a:p>
        </p:txBody>
      </p:sp>
      <p:sp>
        <p:nvSpPr>
          <p:cNvPr id="26091" name="TextBox 26090">
            <a:extLst>
              <a:ext uri="{FF2B5EF4-FFF2-40B4-BE49-F238E27FC236}">
                <a16:creationId xmlns:a16="http://schemas.microsoft.com/office/drawing/2014/main" id="{6DBFC0BD-898F-490F-01C3-BFEAB7A6E208}"/>
              </a:ext>
            </a:extLst>
          </p:cNvPr>
          <p:cNvSpPr txBox="1"/>
          <p:nvPr/>
        </p:nvSpPr>
        <p:spPr>
          <a:xfrm>
            <a:off x="6831539" y="4844683"/>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000000"/>
                </a:solidFill>
                <a:latin typeface="Calibri" panose="020F0502020204030204" pitchFamily="34" charset="0"/>
                <a:cs typeface="Calibri" panose="020F0502020204030204" pitchFamily="34" charset="0"/>
              </a:rPr>
              <a:t>19</a:t>
            </a:r>
          </a:p>
        </p:txBody>
      </p:sp>
      <p:grpSp>
        <p:nvGrpSpPr>
          <p:cNvPr id="26093" name="Group 46">
            <a:extLst>
              <a:ext uri="{FF2B5EF4-FFF2-40B4-BE49-F238E27FC236}">
                <a16:creationId xmlns:a16="http://schemas.microsoft.com/office/drawing/2014/main" id="{4FD7A994-185D-FB9E-CD62-6CB02287B08E}"/>
              </a:ext>
            </a:extLst>
          </p:cNvPr>
          <p:cNvGrpSpPr>
            <a:grpSpLocks noChangeAspect="1"/>
          </p:cNvGrpSpPr>
          <p:nvPr/>
        </p:nvGrpSpPr>
        <p:grpSpPr bwMode="auto">
          <a:xfrm>
            <a:off x="8025901" y="1849635"/>
            <a:ext cx="1008642" cy="1865798"/>
            <a:chOff x="2718" y="992"/>
            <a:chExt cx="1226" cy="2048"/>
          </a:xfrm>
          <a:solidFill>
            <a:schemeClr val="accent2"/>
          </a:solidFill>
        </p:grpSpPr>
        <p:sp>
          <p:nvSpPr>
            <p:cNvPr id="26094" name="Rectangle 47">
              <a:extLst>
                <a:ext uri="{FF2B5EF4-FFF2-40B4-BE49-F238E27FC236}">
                  <a16:creationId xmlns:a16="http://schemas.microsoft.com/office/drawing/2014/main" id="{439912A6-4CF6-F030-84E9-2B7891B6D6BB}"/>
                </a:ext>
              </a:extLst>
            </p:cNvPr>
            <p:cNvSpPr>
              <a:spLocks noChangeArrowheads="1"/>
            </p:cNvSpPr>
            <p:nvPr/>
          </p:nvSpPr>
          <p:spPr bwMode="auto">
            <a:xfrm>
              <a:off x="2718" y="992"/>
              <a:ext cx="1226"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095" name="Rectangle 48">
              <a:extLst>
                <a:ext uri="{FF2B5EF4-FFF2-40B4-BE49-F238E27FC236}">
                  <a16:creationId xmlns:a16="http://schemas.microsoft.com/office/drawing/2014/main" id="{FF4DF3D3-C5F6-36B8-B3B3-65615D4B3622}"/>
                </a:ext>
              </a:extLst>
            </p:cNvPr>
            <p:cNvSpPr>
              <a:spLocks noChangeArrowheads="1"/>
            </p:cNvSpPr>
            <p:nvPr/>
          </p:nvSpPr>
          <p:spPr bwMode="auto">
            <a:xfrm>
              <a:off x="2718" y="992"/>
              <a:ext cx="1226"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096" name="Rectangle 49">
              <a:extLst>
                <a:ext uri="{FF2B5EF4-FFF2-40B4-BE49-F238E27FC236}">
                  <a16:creationId xmlns:a16="http://schemas.microsoft.com/office/drawing/2014/main" id="{08D013AF-C0E3-B2C3-115F-6C428B7454C1}"/>
                </a:ext>
              </a:extLst>
            </p:cNvPr>
            <p:cNvSpPr>
              <a:spLocks noChangeArrowheads="1"/>
            </p:cNvSpPr>
            <p:nvPr/>
          </p:nvSpPr>
          <p:spPr bwMode="auto">
            <a:xfrm>
              <a:off x="2718" y="1168"/>
              <a:ext cx="1226"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097" name="Rectangle 50">
              <a:extLst>
                <a:ext uri="{FF2B5EF4-FFF2-40B4-BE49-F238E27FC236}">
                  <a16:creationId xmlns:a16="http://schemas.microsoft.com/office/drawing/2014/main" id="{78F6C98D-6988-51A7-8CCF-08330A027FA8}"/>
                </a:ext>
              </a:extLst>
            </p:cNvPr>
            <p:cNvSpPr>
              <a:spLocks noChangeArrowheads="1"/>
            </p:cNvSpPr>
            <p:nvPr/>
          </p:nvSpPr>
          <p:spPr bwMode="auto">
            <a:xfrm>
              <a:off x="2718" y="1168"/>
              <a:ext cx="1226"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098" name="Rectangle 51">
              <a:extLst>
                <a:ext uri="{FF2B5EF4-FFF2-40B4-BE49-F238E27FC236}">
                  <a16:creationId xmlns:a16="http://schemas.microsoft.com/office/drawing/2014/main" id="{DFC7A6CA-7FE3-6AAB-9C17-BA0829911B69}"/>
                </a:ext>
              </a:extLst>
            </p:cNvPr>
            <p:cNvSpPr>
              <a:spLocks noChangeArrowheads="1"/>
            </p:cNvSpPr>
            <p:nvPr/>
          </p:nvSpPr>
          <p:spPr bwMode="auto">
            <a:xfrm>
              <a:off x="2879" y="1344"/>
              <a:ext cx="1065"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099" name="Rectangle 52">
              <a:extLst>
                <a:ext uri="{FF2B5EF4-FFF2-40B4-BE49-F238E27FC236}">
                  <a16:creationId xmlns:a16="http://schemas.microsoft.com/office/drawing/2014/main" id="{6F58653A-E491-1ACF-6144-619FD4E18BC7}"/>
                </a:ext>
              </a:extLst>
            </p:cNvPr>
            <p:cNvSpPr>
              <a:spLocks noChangeArrowheads="1"/>
            </p:cNvSpPr>
            <p:nvPr/>
          </p:nvSpPr>
          <p:spPr bwMode="auto">
            <a:xfrm>
              <a:off x="2879" y="1344"/>
              <a:ext cx="1065"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0" name="Rectangle 53">
              <a:extLst>
                <a:ext uri="{FF2B5EF4-FFF2-40B4-BE49-F238E27FC236}">
                  <a16:creationId xmlns:a16="http://schemas.microsoft.com/office/drawing/2014/main" id="{B65AF8FA-98E7-A8D5-47E4-2B5D53B3A726}"/>
                </a:ext>
              </a:extLst>
            </p:cNvPr>
            <p:cNvSpPr>
              <a:spLocks noChangeArrowheads="1"/>
            </p:cNvSpPr>
            <p:nvPr/>
          </p:nvSpPr>
          <p:spPr bwMode="auto">
            <a:xfrm>
              <a:off x="2993" y="1520"/>
              <a:ext cx="951"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1" name="Rectangle 54">
              <a:extLst>
                <a:ext uri="{FF2B5EF4-FFF2-40B4-BE49-F238E27FC236}">
                  <a16:creationId xmlns:a16="http://schemas.microsoft.com/office/drawing/2014/main" id="{F01C1A07-5EE1-8C89-03B7-DA5473E4E70C}"/>
                </a:ext>
              </a:extLst>
            </p:cNvPr>
            <p:cNvSpPr>
              <a:spLocks noChangeArrowheads="1"/>
            </p:cNvSpPr>
            <p:nvPr/>
          </p:nvSpPr>
          <p:spPr bwMode="auto">
            <a:xfrm>
              <a:off x="2993" y="1520"/>
              <a:ext cx="951"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2" name="Rectangle 55">
              <a:extLst>
                <a:ext uri="{FF2B5EF4-FFF2-40B4-BE49-F238E27FC236}">
                  <a16:creationId xmlns:a16="http://schemas.microsoft.com/office/drawing/2014/main" id="{9A481FBB-3DEB-7820-FD44-2D61AB74A21F}"/>
                </a:ext>
              </a:extLst>
            </p:cNvPr>
            <p:cNvSpPr>
              <a:spLocks noChangeArrowheads="1"/>
            </p:cNvSpPr>
            <p:nvPr/>
          </p:nvSpPr>
          <p:spPr bwMode="auto">
            <a:xfrm>
              <a:off x="3387" y="1694"/>
              <a:ext cx="557"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3" name="Rectangle 56">
              <a:extLst>
                <a:ext uri="{FF2B5EF4-FFF2-40B4-BE49-F238E27FC236}">
                  <a16:creationId xmlns:a16="http://schemas.microsoft.com/office/drawing/2014/main" id="{4F1F358B-0C2B-D3F1-E682-E38DC1A04E6A}"/>
                </a:ext>
              </a:extLst>
            </p:cNvPr>
            <p:cNvSpPr>
              <a:spLocks noChangeArrowheads="1"/>
            </p:cNvSpPr>
            <p:nvPr/>
          </p:nvSpPr>
          <p:spPr bwMode="auto">
            <a:xfrm>
              <a:off x="3387" y="1694"/>
              <a:ext cx="557"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4" name="Rectangle 57">
              <a:extLst>
                <a:ext uri="{FF2B5EF4-FFF2-40B4-BE49-F238E27FC236}">
                  <a16:creationId xmlns:a16="http://schemas.microsoft.com/office/drawing/2014/main" id="{12CDB65B-9EAD-071A-13DA-116BC6DE0410}"/>
                </a:ext>
              </a:extLst>
            </p:cNvPr>
            <p:cNvSpPr>
              <a:spLocks noChangeArrowheads="1"/>
            </p:cNvSpPr>
            <p:nvPr/>
          </p:nvSpPr>
          <p:spPr bwMode="auto">
            <a:xfrm>
              <a:off x="3434" y="1870"/>
              <a:ext cx="51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5" name="Rectangle 58">
              <a:extLst>
                <a:ext uri="{FF2B5EF4-FFF2-40B4-BE49-F238E27FC236}">
                  <a16:creationId xmlns:a16="http://schemas.microsoft.com/office/drawing/2014/main" id="{950329D9-44F5-827F-4003-9BD614067011}"/>
                </a:ext>
              </a:extLst>
            </p:cNvPr>
            <p:cNvSpPr>
              <a:spLocks noChangeArrowheads="1"/>
            </p:cNvSpPr>
            <p:nvPr/>
          </p:nvSpPr>
          <p:spPr bwMode="auto">
            <a:xfrm>
              <a:off x="3434" y="1870"/>
              <a:ext cx="51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6" name="Rectangle 59">
              <a:extLst>
                <a:ext uri="{FF2B5EF4-FFF2-40B4-BE49-F238E27FC236}">
                  <a16:creationId xmlns:a16="http://schemas.microsoft.com/office/drawing/2014/main" id="{F1B1DB00-B21B-17AD-5214-AE7CB6194A54}"/>
                </a:ext>
              </a:extLst>
            </p:cNvPr>
            <p:cNvSpPr>
              <a:spLocks noChangeArrowheads="1"/>
            </p:cNvSpPr>
            <p:nvPr/>
          </p:nvSpPr>
          <p:spPr bwMode="auto">
            <a:xfrm>
              <a:off x="3434" y="2046"/>
              <a:ext cx="51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7" name="Rectangle 60">
              <a:extLst>
                <a:ext uri="{FF2B5EF4-FFF2-40B4-BE49-F238E27FC236}">
                  <a16:creationId xmlns:a16="http://schemas.microsoft.com/office/drawing/2014/main" id="{32EB0B24-EADC-280C-7D16-67D4D998FFCE}"/>
                </a:ext>
              </a:extLst>
            </p:cNvPr>
            <p:cNvSpPr>
              <a:spLocks noChangeArrowheads="1"/>
            </p:cNvSpPr>
            <p:nvPr/>
          </p:nvSpPr>
          <p:spPr bwMode="auto">
            <a:xfrm>
              <a:off x="3434" y="2046"/>
              <a:ext cx="51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8" name="Rectangle 61">
              <a:extLst>
                <a:ext uri="{FF2B5EF4-FFF2-40B4-BE49-F238E27FC236}">
                  <a16:creationId xmlns:a16="http://schemas.microsoft.com/office/drawing/2014/main" id="{B0976024-5612-A418-A968-3C82F0383C78}"/>
                </a:ext>
              </a:extLst>
            </p:cNvPr>
            <p:cNvSpPr>
              <a:spLocks noChangeArrowheads="1"/>
            </p:cNvSpPr>
            <p:nvPr/>
          </p:nvSpPr>
          <p:spPr bwMode="auto">
            <a:xfrm>
              <a:off x="3504" y="2222"/>
              <a:ext cx="440"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09" name="Rectangle 62">
              <a:extLst>
                <a:ext uri="{FF2B5EF4-FFF2-40B4-BE49-F238E27FC236}">
                  <a16:creationId xmlns:a16="http://schemas.microsoft.com/office/drawing/2014/main" id="{2DCE227C-F354-8E25-D550-8BFDEBAE86C1}"/>
                </a:ext>
              </a:extLst>
            </p:cNvPr>
            <p:cNvSpPr>
              <a:spLocks noChangeArrowheads="1"/>
            </p:cNvSpPr>
            <p:nvPr/>
          </p:nvSpPr>
          <p:spPr bwMode="auto">
            <a:xfrm>
              <a:off x="3504" y="2222"/>
              <a:ext cx="440"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0" name="Rectangle 63">
              <a:extLst>
                <a:ext uri="{FF2B5EF4-FFF2-40B4-BE49-F238E27FC236}">
                  <a16:creationId xmlns:a16="http://schemas.microsoft.com/office/drawing/2014/main" id="{EAD7FB43-8438-90FA-8606-6221C848F10D}"/>
                </a:ext>
              </a:extLst>
            </p:cNvPr>
            <p:cNvSpPr>
              <a:spLocks noChangeArrowheads="1"/>
            </p:cNvSpPr>
            <p:nvPr/>
          </p:nvSpPr>
          <p:spPr bwMode="auto">
            <a:xfrm>
              <a:off x="3526" y="2396"/>
              <a:ext cx="418"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1" name="Rectangle 64">
              <a:extLst>
                <a:ext uri="{FF2B5EF4-FFF2-40B4-BE49-F238E27FC236}">
                  <a16:creationId xmlns:a16="http://schemas.microsoft.com/office/drawing/2014/main" id="{5184A699-04B4-2839-AAC8-69D10E875AFC}"/>
                </a:ext>
              </a:extLst>
            </p:cNvPr>
            <p:cNvSpPr>
              <a:spLocks noChangeArrowheads="1"/>
            </p:cNvSpPr>
            <p:nvPr/>
          </p:nvSpPr>
          <p:spPr bwMode="auto">
            <a:xfrm>
              <a:off x="3526" y="2396"/>
              <a:ext cx="418"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2" name="Rectangle 65">
              <a:extLst>
                <a:ext uri="{FF2B5EF4-FFF2-40B4-BE49-F238E27FC236}">
                  <a16:creationId xmlns:a16="http://schemas.microsoft.com/office/drawing/2014/main" id="{54F4A8B8-6C0C-1273-9DD5-9A168B387501}"/>
                </a:ext>
              </a:extLst>
            </p:cNvPr>
            <p:cNvSpPr>
              <a:spLocks noChangeArrowheads="1"/>
            </p:cNvSpPr>
            <p:nvPr/>
          </p:nvSpPr>
          <p:spPr bwMode="auto">
            <a:xfrm>
              <a:off x="3526" y="2572"/>
              <a:ext cx="418"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3" name="Rectangle 66">
              <a:extLst>
                <a:ext uri="{FF2B5EF4-FFF2-40B4-BE49-F238E27FC236}">
                  <a16:creationId xmlns:a16="http://schemas.microsoft.com/office/drawing/2014/main" id="{ABDF1A11-D8B4-532B-03AA-E45E9E69FC0A}"/>
                </a:ext>
              </a:extLst>
            </p:cNvPr>
            <p:cNvSpPr>
              <a:spLocks noChangeArrowheads="1"/>
            </p:cNvSpPr>
            <p:nvPr/>
          </p:nvSpPr>
          <p:spPr bwMode="auto">
            <a:xfrm>
              <a:off x="3526" y="2572"/>
              <a:ext cx="418"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4" name="Rectangle 67">
              <a:extLst>
                <a:ext uri="{FF2B5EF4-FFF2-40B4-BE49-F238E27FC236}">
                  <a16:creationId xmlns:a16="http://schemas.microsoft.com/office/drawing/2014/main" id="{8F871BDB-6C46-E3E7-85EF-7E5990126CA3}"/>
                </a:ext>
              </a:extLst>
            </p:cNvPr>
            <p:cNvSpPr>
              <a:spLocks noChangeArrowheads="1"/>
            </p:cNvSpPr>
            <p:nvPr/>
          </p:nvSpPr>
          <p:spPr bwMode="auto">
            <a:xfrm>
              <a:off x="3526" y="2748"/>
              <a:ext cx="418"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5" name="Rectangle 68">
              <a:extLst>
                <a:ext uri="{FF2B5EF4-FFF2-40B4-BE49-F238E27FC236}">
                  <a16:creationId xmlns:a16="http://schemas.microsoft.com/office/drawing/2014/main" id="{2BE79C44-7253-A3AE-840E-C77558520DD1}"/>
                </a:ext>
              </a:extLst>
            </p:cNvPr>
            <p:cNvSpPr>
              <a:spLocks noChangeArrowheads="1"/>
            </p:cNvSpPr>
            <p:nvPr/>
          </p:nvSpPr>
          <p:spPr bwMode="auto">
            <a:xfrm>
              <a:off x="3526" y="2748"/>
              <a:ext cx="418"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6" name="Rectangle 69">
              <a:extLst>
                <a:ext uri="{FF2B5EF4-FFF2-40B4-BE49-F238E27FC236}">
                  <a16:creationId xmlns:a16="http://schemas.microsoft.com/office/drawing/2014/main" id="{E6757400-73D7-0CB8-2E81-9D4B248E061E}"/>
                </a:ext>
              </a:extLst>
            </p:cNvPr>
            <p:cNvSpPr>
              <a:spLocks noChangeArrowheads="1"/>
            </p:cNvSpPr>
            <p:nvPr/>
          </p:nvSpPr>
          <p:spPr bwMode="auto">
            <a:xfrm>
              <a:off x="3596" y="2924"/>
              <a:ext cx="348"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sp>
          <p:nvSpPr>
            <p:cNvPr id="26117" name="Rectangle 70">
              <a:extLst>
                <a:ext uri="{FF2B5EF4-FFF2-40B4-BE49-F238E27FC236}">
                  <a16:creationId xmlns:a16="http://schemas.microsoft.com/office/drawing/2014/main" id="{CF35B216-3E92-1A88-44C7-FEAE01662E7A}"/>
                </a:ext>
              </a:extLst>
            </p:cNvPr>
            <p:cNvSpPr>
              <a:spLocks noChangeArrowheads="1"/>
            </p:cNvSpPr>
            <p:nvPr/>
          </p:nvSpPr>
          <p:spPr bwMode="auto">
            <a:xfrm>
              <a:off x="3596" y="2924"/>
              <a:ext cx="348"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defTabSz="914377" eaLnBrk="1" fontAlgn="auto" hangingPunct="1">
                <a:spcBef>
                  <a:spcPts val="0"/>
                </a:spcBef>
                <a:spcAft>
                  <a:spcPts val="0"/>
                </a:spcAft>
                <a:defRPr/>
              </a:pPr>
              <a:endParaRPr lang="en-GB" sz="1000" b="0" dirty="0">
                <a:solidFill>
                  <a:prstClr val="black"/>
                </a:solidFill>
                <a:latin typeface="Calibri" panose="020F0502020204030204" pitchFamily="34" charset="0"/>
                <a:cs typeface="Calibri" panose="020F0502020204030204" pitchFamily="34" charset="0"/>
              </a:endParaRPr>
            </a:p>
          </p:txBody>
        </p:sp>
      </p:grpSp>
      <p:grpSp>
        <p:nvGrpSpPr>
          <p:cNvPr id="26118" name="Group 4">
            <a:extLst>
              <a:ext uri="{FF2B5EF4-FFF2-40B4-BE49-F238E27FC236}">
                <a16:creationId xmlns:a16="http://schemas.microsoft.com/office/drawing/2014/main" id="{4D4ECC9B-239A-897D-93D0-98BFEE637319}"/>
              </a:ext>
            </a:extLst>
          </p:cNvPr>
          <p:cNvGrpSpPr>
            <a:grpSpLocks noChangeAspect="1"/>
          </p:cNvGrpSpPr>
          <p:nvPr/>
        </p:nvGrpSpPr>
        <p:grpSpPr bwMode="auto">
          <a:xfrm>
            <a:off x="9212245" y="1852373"/>
            <a:ext cx="1132294" cy="1858078"/>
            <a:chOff x="4506" y="995"/>
            <a:chExt cx="1380" cy="2045"/>
          </a:xfrm>
          <a:solidFill>
            <a:schemeClr val="accent3">
              <a:lumMod val="60000"/>
              <a:lumOff val="40000"/>
              <a:alpha val="25098"/>
            </a:schemeClr>
          </a:solidFill>
        </p:grpSpPr>
        <p:sp>
          <p:nvSpPr>
            <p:cNvPr id="26119" name="Rectangle 5">
              <a:extLst>
                <a:ext uri="{FF2B5EF4-FFF2-40B4-BE49-F238E27FC236}">
                  <a16:creationId xmlns:a16="http://schemas.microsoft.com/office/drawing/2014/main" id="{9D9188E0-E8DB-7125-9858-948919962AD5}"/>
                </a:ext>
              </a:extLst>
            </p:cNvPr>
            <p:cNvSpPr>
              <a:spLocks noChangeArrowheads="1"/>
            </p:cNvSpPr>
            <p:nvPr/>
          </p:nvSpPr>
          <p:spPr bwMode="auto">
            <a:xfrm>
              <a:off x="4506" y="995"/>
              <a:ext cx="737"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0" name="Rectangle 26119">
              <a:extLst>
                <a:ext uri="{FF2B5EF4-FFF2-40B4-BE49-F238E27FC236}">
                  <a16:creationId xmlns:a16="http://schemas.microsoft.com/office/drawing/2014/main" id="{9847F6F5-46FC-64F1-9CFF-4AC53EFBDBF5}"/>
                </a:ext>
              </a:extLst>
            </p:cNvPr>
            <p:cNvSpPr>
              <a:spLocks noChangeArrowheads="1"/>
            </p:cNvSpPr>
            <p:nvPr/>
          </p:nvSpPr>
          <p:spPr bwMode="auto">
            <a:xfrm>
              <a:off x="4506" y="995"/>
              <a:ext cx="737"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1" name="Rectangle 26120">
              <a:extLst>
                <a:ext uri="{FF2B5EF4-FFF2-40B4-BE49-F238E27FC236}">
                  <a16:creationId xmlns:a16="http://schemas.microsoft.com/office/drawing/2014/main" id="{C7850D44-F839-CEFB-D469-A90BDE8802D1}"/>
                </a:ext>
              </a:extLst>
            </p:cNvPr>
            <p:cNvSpPr>
              <a:spLocks noChangeArrowheads="1"/>
            </p:cNvSpPr>
            <p:nvPr/>
          </p:nvSpPr>
          <p:spPr bwMode="auto">
            <a:xfrm>
              <a:off x="4506" y="1171"/>
              <a:ext cx="507"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2" name="Rectangle 8">
              <a:extLst>
                <a:ext uri="{FF2B5EF4-FFF2-40B4-BE49-F238E27FC236}">
                  <a16:creationId xmlns:a16="http://schemas.microsoft.com/office/drawing/2014/main" id="{D293B21C-9A55-5ADF-72EF-24D1409F5C64}"/>
                </a:ext>
              </a:extLst>
            </p:cNvPr>
            <p:cNvSpPr>
              <a:spLocks noChangeArrowheads="1"/>
            </p:cNvSpPr>
            <p:nvPr/>
          </p:nvSpPr>
          <p:spPr bwMode="auto">
            <a:xfrm>
              <a:off x="4506" y="1171"/>
              <a:ext cx="507"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3" name="Rectangle 9">
              <a:extLst>
                <a:ext uri="{FF2B5EF4-FFF2-40B4-BE49-F238E27FC236}">
                  <a16:creationId xmlns:a16="http://schemas.microsoft.com/office/drawing/2014/main" id="{9C325BB9-FC44-80A6-81B9-62F3C5987C22}"/>
                </a:ext>
              </a:extLst>
            </p:cNvPr>
            <p:cNvSpPr>
              <a:spLocks noChangeArrowheads="1"/>
            </p:cNvSpPr>
            <p:nvPr/>
          </p:nvSpPr>
          <p:spPr bwMode="auto">
            <a:xfrm>
              <a:off x="4506" y="1346"/>
              <a:ext cx="138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4" name="Rectangle 10">
              <a:extLst>
                <a:ext uri="{FF2B5EF4-FFF2-40B4-BE49-F238E27FC236}">
                  <a16:creationId xmlns:a16="http://schemas.microsoft.com/office/drawing/2014/main" id="{59588885-7A00-C5D3-2D2B-DCD3EAE4A0BB}"/>
                </a:ext>
              </a:extLst>
            </p:cNvPr>
            <p:cNvSpPr>
              <a:spLocks noChangeArrowheads="1"/>
            </p:cNvSpPr>
            <p:nvPr/>
          </p:nvSpPr>
          <p:spPr bwMode="auto">
            <a:xfrm>
              <a:off x="4506" y="1346"/>
              <a:ext cx="138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5" name="Rectangle 11">
              <a:extLst>
                <a:ext uri="{FF2B5EF4-FFF2-40B4-BE49-F238E27FC236}">
                  <a16:creationId xmlns:a16="http://schemas.microsoft.com/office/drawing/2014/main" id="{F652374C-9893-CBC2-593C-89DD3C54D0BE}"/>
                </a:ext>
              </a:extLst>
            </p:cNvPr>
            <p:cNvSpPr>
              <a:spLocks noChangeArrowheads="1"/>
            </p:cNvSpPr>
            <p:nvPr/>
          </p:nvSpPr>
          <p:spPr bwMode="auto">
            <a:xfrm>
              <a:off x="4506" y="1522"/>
              <a:ext cx="23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6" name="Rectangle 12">
              <a:extLst>
                <a:ext uri="{FF2B5EF4-FFF2-40B4-BE49-F238E27FC236}">
                  <a16:creationId xmlns:a16="http://schemas.microsoft.com/office/drawing/2014/main" id="{651CAC50-6554-DF83-5A02-0D99E080CF68}"/>
                </a:ext>
              </a:extLst>
            </p:cNvPr>
            <p:cNvSpPr>
              <a:spLocks noChangeArrowheads="1"/>
            </p:cNvSpPr>
            <p:nvPr/>
          </p:nvSpPr>
          <p:spPr bwMode="auto">
            <a:xfrm>
              <a:off x="4506" y="1522"/>
              <a:ext cx="23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7" name="Rectangle 13">
              <a:extLst>
                <a:ext uri="{FF2B5EF4-FFF2-40B4-BE49-F238E27FC236}">
                  <a16:creationId xmlns:a16="http://schemas.microsoft.com/office/drawing/2014/main" id="{43336A56-2AB0-0652-E8D4-C44A5A0E2797}"/>
                </a:ext>
              </a:extLst>
            </p:cNvPr>
            <p:cNvSpPr>
              <a:spLocks noChangeArrowheads="1"/>
            </p:cNvSpPr>
            <p:nvPr/>
          </p:nvSpPr>
          <p:spPr bwMode="auto">
            <a:xfrm>
              <a:off x="4506" y="1697"/>
              <a:ext cx="206"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8" name="Rectangle 14">
              <a:extLst>
                <a:ext uri="{FF2B5EF4-FFF2-40B4-BE49-F238E27FC236}">
                  <a16:creationId xmlns:a16="http://schemas.microsoft.com/office/drawing/2014/main" id="{2C372D38-E6DA-FA92-B75C-9110A7AEA89B}"/>
                </a:ext>
              </a:extLst>
            </p:cNvPr>
            <p:cNvSpPr>
              <a:spLocks noChangeArrowheads="1"/>
            </p:cNvSpPr>
            <p:nvPr/>
          </p:nvSpPr>
          <p:spPr bwMode="auto">
            <a:xfrm>
              <a:off x="4506" y="1697"/>
              <a:ext cx="206"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29" name="Rectangle 15">
              <a:extLst>
                <a:ext uri="{FF2B5EF4-FFF2-40B4-BE49-F238E27FC236}">
                  <a16:creationId xmlns:a16="http://schemas.microsoft.com/office/drawing/2014/main" id="{7E80CE92-23A6-88E3-340C-5C8C14736710}"/>
                </a:ext>
              </a:extLst>
            </p:cNvPr>
            <p:cNvSpPr>
              <a:spLocks noChangeArrowheads="1"/>
            </p:cNvSpPr>
            <p:nvPr/>
          </p:nvSpPr>
          <p:spPr bwMode="auto">
            <a:xfrm>
              <a:off x="4506" y="1873"/>
              <a:ext cx="551"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0" name="Rectangle 16">
              <a:extLst>
                <a:ext uri="{FF2B5EF4-FFF2-40B4-BE49-F238E27FC236}">
                  <a16:creationId xmlns:a16="http://schemas.microsoft.com/office/drawing/2014/main" id="{1EFCC083-60F2-93CB-0263-7677626F30F2}"/>
                </a:ext>
              </a:extLst>
            </p:cNvPr>
            <p:cNvSpPr>
              <a:spLocks noChangeArrowheads="1"/>
            </p:cNvSpPr>
            <p:nvPr/>
          </p:nvSpPr>
          <p:spPr bwMode="auto">
            <a:xfrm>
              <a:off x="4506" y="1873"/>
              <a:ext cx="551"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1" name="Rectangle 17">
              <a:extLst>
                <a:ext uri="{FF2B5EF4-FFF2-40B4-BE49-F238E27FC236}">
                  <a16:creationId xmlns:a16="http://schemas.microsoft.com/office/drawing/2014/main" id="{A39647C1-A29D-DCA1-8E3A-DD1941113793}"/>
                </a:ext>
              </a:extLst>
            </p:cNvPr>
            <p:cNvSpPr>
              <a:spLocks noChangeArrowheads="1"/>
            </p:cNvSpPr>
            <p:nvPr/>
          </p:nvSpPr>
          <p:spPr bwMode="auto">
            <a:xfrm>
              <a:off x="4506" y="2046"/>
              <a:ext cx="252"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2" name="Rectangle 18">
              <a:extLst>
                <a:ext uri="{FF2B5EF4-FFF2-40B4-BE49-F238E27FC236}">
                  <a16:creationId xmlns:a16="http://schemas.microsoft.com/office/drawing/2014/main" id="{4D3D6D42-2309-C7DA-DD9A-C502ABD73B8E}"/>
                </a:ext>
              </a:extLst>
            </p:cNvPr>
            <p:cNvSpPr>
              <a:spLocks noChangeArrowheads="1"/>
            </p:cNvSpPr>
            <p:nvPr/>
          </p:nvSpPr>
          <p:spPr bwMode="auto">
            <a:xfrm>
              <a:off x="4506" y="2046"/>
              <a:ext cx="252"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3" name="Rectangle 19">
              <a:extLst>
                <a:ext uri="{FF2B5EF4-FFF2-40B4-BE49-F238E27FC236}">
                  <a16:creationId xmlns:a16="http://schemas.microsoft.com/office/drawing/2014/main" id="{E0EB4A3D-1BC9-9CD6-570E-FDE05705DBA7}"/>
                </a:ext>
              </a:extLst>
            </p:cNvPr>
            <p:cNvSpPr>
              <a:spLocks noChangeArrowheads="1"/>
            </p:cNvSpPr>
            <p:nvPr/>
          </p:nvSpPr>
          <p:spPr bwMode="auto">
            <a:xfrm>
              <a:off x="4506" y="2222"/>
              <a:ext cx="461"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4" name="Rectangle 20">
              <a:extLst>
                <a:ext uri="{FF2B5EF4-FFF2-40B4-BE49-F238E27FC236}">
                  <a16:creationId xmlns:a16="http://schemas.microsoft.com/office/drawing/2014/main" id="{32E96CC9-0578-DF1B-8244-7EABFE9FCF26}"/>
                </a:ext>
              </a:extLst>
            </p:cNvPr>
            <p:cNvSpPr>
              <a:spLocks noChangeArrowheads="1"/>
            </p:cNvSpPr>
            <p:nvPr/>
          </p:nvSpPr>
          <p:spPr bwMode="auto">
            <a:xfrm>
              <a:off x="4506" y="2222"/>
              <a:ext cx="461"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5" name="Rectangle 21">
              <a:extLst>
                <a:ext uri="{FF2B5EF4-FFF2-40B4-BE49-F238E27FC236}">
                  <a16:creationId xmlns:a16="http://schemas.microsoft.com/office/drawing/2014/main" id="{93D23264-189B-18CB-6DE4-47CB6B159893}"/>
                </a:ext>
              </a:extLst>
            </p:cNvPr>
            <p:cNvSpPr>
              <a:spLocks noChangeArrowheads="1"/>
            </p:cNvSpPr>
            <p:nvPr/>
          </p:nvSpPr>
          <p:spPr bwMode="auto">
            <a:xfrm>
              <a:off x="4506" y="2398"/>
              <a:ext cx="391"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6" name="Rectangle 22">
              <a:extLst>
                <a:ext uri="{FF2B5EF4-FFF2-40B4-BE49-F238E27FC236}">
                  <a16:creationId xmlns:a16="http://schemas.microsoft.com/office/drawing/2014/main" id="{B455CFF3-DC6B-9666-D95C-2EE64DCC3A47}"/>
                </a:ext>
              </a:extLst>
            </p:cNvPr>
            <p:cNvSpPr>
              <a:spLocks noChangeArrowheads="1"/>
            </p:cNvSpPr>
            <p:nvPr/>
          </p:nvSpPr>
          <p:spPr bwMode="auto">
            <a:xfrm>
              <a:off x="4506" y="2398"/>
              <a:ext cx="391"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7" name="Rectangle 23">
              <a:extLst>
                <a:ext uri="{FF2B5EF4-FFF2-40B4-BE49-F238E27FC236}">
                  <a16:creationId xmlns:a16="http://schemas.microsoft.com/office/drawing/2014/main" id="{C23C55D8-A31D-6C7D-0A9F-99A9B0D56A88}"/>
                </a:ext>
              </a:extLst>
            </p:cNvPr>
            <p:cNvSpPr>
              <a:spLocks noChangeArrowheads="1"/>
            </p:cNvSpPr>
            <p:nvPr/>
          </p:nvSpPr>
          <p:spPr bwMode="auto">
            <a:xfrm>
              <a:off x="4506" y="2573"/>
              <a:ext cx="369"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8" name="Rectangle 24">
              <a:extLst>
                <a:ext uri="{FF2B5EF4-FFF2-40B4-BE49-F238E27FC236}">
                  <a16:creationId xmlns:a16="http://schemas.microsoft.com/office/drawing/2014/main" id="{539ECD19-7695-C466-7288-8403E43FBD79}"/>
                </a:ext>
              </a:extLst>
            </p:cNvPr>
            <p:cNvSpPr>
              <a:spLocks noChangeArrowheads="1"/>
            </p:cNvSpPr>
            <p:nvPr/>
          </p:nvSpPr>
          <p:spPr bwMode="auto">
            <a:xfrm>
              <a:off x="4506" y="2573"/>
              <a:ext cx="369" cy="116"/>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39" name="Rectangle 25">
              <a:extLst>
                <a:ext uri="{FF2B5EF4-FFF2-40B4-BE49-F238E27FC236}">
                  <a16:creationId xmlns:a16="http://schemas.microsoft.com/office/drawing/2014/main" id="{82E29DE5-1CBF-69BC-98EC-4CC2C25D1EEB}"/>
                </a:ext>
              </a:extLst>
            </p:cNvPr>
            <p:cNvSpPr>
              <a:spLocks noChangeArrowheads="1"/>
            </p:cNvSpPr>
            <p:nvPr/>
          </p:nvSpPr>
          <p:spPr bwMode="auto">
            <a:xfrm>
              <a:off x="4506" y="2747"/>
              <a:ext cx="230"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40" name="Rectangle 26">
              <a:extLst>
                <a:ext uri="{FF2B5EF4-FFF2-40B4-BE49-F238E27FC236}">
                  <a16:creationId xmlns:a16="http://schemas.microsoft.com/office/drawing/2014/main" id="{4F626BA4-02C6-B147-469B-145D868F4532}"/>
                </a:ext>
              </a:extLst>
            </p:cNvPr>
            <p:cNvSpPr>
              <a:spLocks noChangeArrowheads="1"/>
            </p:cNvSpPr>
            <p:nvPr/>
          </p:nvSpPr>
          <p:spPr bwMode="auto">
            <a:xfrm>
              <a:off x="4506" y="2747"/>
              <a:ext cx="230" cy="117"/>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41" name="Rectangle 27">
              <a:extLst>
                <a:ext uri="{FF2B5EF4-FFF2-40B4-BE49-F238E27FC236}">
                  <a16:creationId xmlns:a16="http://schemas.microsoft.com/office/drawing/2014/main" id="{52688CB8-0B57-8FAB-7056-CC09EA3E91ED}"/>
                </a:ext>
              </a:extLst>
            </p:cNvPr>
            <p:cNvSpPr>
              <a:spLocks noChangeArrowheads="1"/>
            </p:cNvSpPr>
            <p:nvPr/>
          </p:nvSpPr>
          <p:spPr bwMode="auto">
            <a:xfrm>
              <a:off x="4506" y="2922"/>
              <a:ext cx="23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142" name="Rectangle 28">
              <a:extLst>
                <a:ext uri="{FF2B5EF4-FFF2-40B4-BE49-F238E27FC236}">
                  <a16:creationId xmlns:a16="http://schemas.microsoft.com/office/drawing/2014/main" id="{9E04EFB3-AB86-5CF6-E783-BA42A636F287}"/>
                </a:ext>
              </a:extLst>
            </p:cNvPr>
            <p:cNvSpPr>
              <a:spLocks noChangeArrowheads="1"/>
            </p:cNvSpPr>
            <p:nvPr/>
          </p:nvSpPr>
          <p:spPr bwMode="auto">
            <a:xfrm>
              <a:off x="4506" y="2922"/>
              <a:ext cx="230" cy="11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6143" name="Group 26142">
            <a:extLst>
              <a:ext uri="{FF2B5EF4-FFF2-40B4-BE49-F238E27FC236}">
                <a16:creationId xmlns:a16="http://schemas.microsoft.com/office/drawing/2014/main" id="{64DFADA8-4FF9-F247-8290-3CE2CC2A8BBE}"/>
              </a:ext>
            </a:extLst>
          </p:cNvPr>
          <p:cNvGrpSpPr/>
          <p:nvPr/>
        </p:nvGrpSpPr>
        <p:grpSpPr>
          <a:xfrm>
            <a:off x="7931524" y="1830546"/>
            <a:ext cx="853135" cy="1910368"/>
            <a:chOff x="4132719" y="1541530"/>
            <a:chExt cx="1646209" cy="3328854"/>
          </a:xfrm>
        </p:grpSpPr>
        <p:sp>
          <p:nvSpPr>
            <p:cNvPr id="26144" name="Rectangle 58">
              <a:extLst>
                <a:ext uri="{FF2B5EF4-FFF2-40B4-BE49-F238E27FC236}">
                  <a16:creationId xmlns:a16="http://schemas.microsoft.com/office/drawing/2014/main" id="{8A87CA09-0350-288E-C152-DA5108AD83FC}"/>
                </a:ext>
              </a:extLst>
            </p:cNvPr>
            <p:cNvSpPr>
              <a:spLocks noChangeArrowheads="1"/>
            </p:cNvSpPr>
            <p:nvPr/>
          </p:nvSpPr>
          <p:spPr bwMode="auto">
            <a:xfrm>
              <a:off x="5525290" y="4602231"/>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15</a:t>
              </a:r>
            </a:p>
          </p:txBody>
        </p:sp>
        <p:sp>
          <p:nvSpPr>
            <p:cNvPr id="26145" name="Rectangle 59">
              <a:extLst>
                <a:ext uri="{FF2B5EF4-FFF2-40B4-BE49-F238E27FC236}">
                  <a16:creationId xmlns:a16="http://schemas.microsoft.com/office/drawing/2014/main" id="{C3E57685-C2AA-3B92-9957-C62ED399B912}"/>
                </a:ext>
              </a:extLst>
            </p:cNvPr>
            <p:cNvSpPr>
              <a:spLocks noChangeArrowheads="1"/>
            </p:cNvSpPr>
            <p:nvPr/>
          </p:nvSpPr>
          <p:spPr bwMode="auto">
            <a:xfrm>
              <a:off x="5412518" y="4324418"/>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18</a:t>
              </a:r>
            </a:p>
          </p:txBody>
        </p:sp>
        <p:sp>
          <p:nvSpPr>
            <p:cNvPr id="26146" name="Rectangle 60">
              <a:extLst>
                <a:ext uri="{FF2B5EF4-FFF2-40B4-BE49-F238E27FC236}">
                  <a16:creationId xmlns:a16="http://schemas.microsoft.com/office/drawing/2014/main" id="{BCBBB769-02B6-BE77-601F-A8C6BFFE1179}"/>
                </a:ext>
              </a:extLst>
            </p:cNvPr>
            <p:cNvSpPr>
              <a:spLocks noChangeArrowheads="1"/>
            </p:cNvSpPr>
            <p:nvPr/>
          </p:nvSpPr>
          <p:spPr bwMode="auto">
            <a:xfrm>
              <a:off x="5416638" y="4046603"/>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18</a:t>
              </a:r>
            </a:p>
          </p:txBody>
        </p:sp>
        <p:sp>
          <p:nvSpPr>
            <p:cNvPr id="26147" name="Rectangle 61">
              <a:extLst>
                <a:ext uri="{FF2B5EF4-FFF2-40B4-BE49-F238E27FC236}">
                  <a16:creationId xmlns:a16="http://schemas.microsoft.com/office/drawing/2014/main" id="{C6AA85BF-7793-15AE-9BBC-2CD782A5DB42}"/>
                </a:ext>
              </a:extLst>
            </p:cNvPr>
            <p:cNvSpPr>
              <a:spLocks noChangeArrowheads="1"/>
            </p:cNvSpPr>
            <p:nvPr/>
          </p:nvSpPr>
          <p:spPr bwMode="auto">
            <a:xfrm>
              <a:off x="5412520" y="3759200"/>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18</a:t>
              </a:r>
            </a:p>
          </p:txBody>
        </p:sp>
        <p:sp>
          <p:nvSpPr>
            <p:cNvPr id="26148" name="Rectangle 62">
              <a:extLst>
                <a:ext uri="{FF2B5EF4-FFF2-40B4-BE49-F238E27FC236}">
                  <a16:creationId xmlns:a16="http://schemas.microsoft.com/office/drawing/2014/main" id="{D5A0FDDE-662C-7F18-4324-3E8D590E33D7}"/>
                </a:ext>
              </a:extLst>
            </p:cNvPr>
            <p:cNvSpPr>
              <a:spLocks noChangeArrowheads="1"/>
            </p:cNvSpPr>
            <p:nvPr/>
          </p:nvSpPr>
          <p:spPr bwMode="auto">
            <a:xfrm>
              <a:off x="5386388" y="3480460"/>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19</a:t>
              </a:r>
            </a:p>
          </p:txBody>
        </p:sp>
        <p:sp>
          <p:nvSpPr>
            <p:cNvPr id="26149" name="Rectangle 63">
              <a:extLst>
                <a:ext uri="{FF2B5EF4-FFF2-40B4-BE49-F238E27FC236}">
                  <a16:creationId xmlns:a16="http://schemas.microsoft.com/office/drawing/2014/main" id="{B6069C96-BAF6-D096-E482-01BCC8EF30A5}"/>
                </a:ext>
              </a:extLst>
            </p:cNvPr>
            <p:cNvSpPr>
              <a:spLocks noChangeArrowheads="1"/>
            </p:cNvSpPr>
            <p:nvPr/>
          </p:nvSpPr>
          <p:spPr bwMode="auto">
            <a:xfrm>
              <a:off x="5268109" y="3201561"/>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22</a:t>
              </a:r>
            </a:p>
          </p:txBody>
        </p:sp>
        <p:sp>
          <p:nvSpPr>
            <p:cNvPr id="26150" name="Rectangle 64">
              <a:extLst>
                <a:ext uri="{FF2B5EF4-FFF2-40B4-BE49-F238E27FC236}">
                  <a16:creationId xmlns:a16="http://schemas.microsoft.com/office/drawing/2014/main" id="{16345E3C-DD87-3887-0290-38787D8704D1}"/>
                </a:ext>
              </a:extLst>
            </p:cNvPr>
            <p:cNvSpPr>
              <a:spLocks noChangeArrowheads="1"/>
            </p:cNvSpPr>
            <p:nvPr/>
          </p:nvSpPr>
          <p:spPr bwMode="auto">
            <a:xfrm>
              <a:off x="5264933" y="2923747"/>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22</a:t>
              </a:r>
            </a:p>
          </p:txBody>
        </p:sp>
        <p:sp>
          <p:nvSpPr>
            <p:cNvPr id="26151" name="Rectangle 65">
              <a:extLst>
                <a:ext uri="{FF2B5EF4-FFF2-40B4-BE49-F238E27FC236}">
                  <a16:creationId xmlns:a16="http://schemas.microsoft.com/office/drawing/2014/main" id="{1A2DA71A-C936-6034-9938-257D976AEE85}"/>
                </a:ext>
              </a:extLst>
            </p:cNvPr>
            <p:cNvSpPr>
              <a:spLocks noChangeArrowheads="1"/>
            </p:cNvSpPr>
            <p:nvPr/>
          </p:nvSpPr>
          <p:spPr bwMode="auto">
            <a:xfrm>
              <a:off x="5179440" y="2644474"/>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24</a:t>
              </a:r>
            </a:p>
          </p:txBody>
        </p:sp>
        <p:sp>
          <p:nvSpPr>
            <p:cNvPr id="26152" name="Rectangle 66">
              <a:extLst>
                <a:ext uri="{FF2B5EF4-FFF2-40B4-BE49-F238E27FC236}">
                  <a16:creationId xmlns:a16="http://schemas.microsoft.com/office/drawing/2014/main" id="{5A5EB581-BCA7-E87E-77A8-16275DD55B80}"/>
                </a:ext>
              </a:extLst>
            </p:cNvPr>
            <p:cNvSpPr>
              <a:spLocks noChangeArrowheads="1"/>
            </p:cNvSpPr>
            <p:nvPr/>
          </p:nvSpPr>
          <p:spPr bwMode="auto">
            <a:xfrm>
              <a:off x="4570412" y="2356541"/>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41</a:t>
              </a:r>
            </a:p>
          </p:txBody>
        </p:sp>
        <p:sp>
          <p:nvSpPr>
            <p:cNvPr id="26153" name="Rectangle 67">
              <a:extLst>
                <a:ext uri="{FF2B5EF4-FFF2-40B4-BE49-F238E27FC236}">
                  <a16:creationId xmlns:a16="http://schemas.microsoft.com/office/drawing/2014/main" id="{378D8EA4-6252-2D7E-0F56-2F69D60CBF40}"/>
                </a:ext>
              </a:extLst>
            </p:cNvPr>
            <p:cNvSpPr>
              <a:spLocks noChangeArrowheads="1"/>
            </p:cNvSpPr>
            <p:nvPr/>
          </p:nvSpPr>
          <p:spPr bwMode="auto">
            <a:xfrm>
              <a:off x="4392042" y="2090006"/>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46</a:t>
              </a:r>
            </a:p>
          </p:txBody>
        </p:sp>
        <p:sp>
          <p:nvSpPr>
            <p:cNvPr id="26154" name="Rectangle 68">
              <a:extLst>
                <a:ext uri="{FF2B5EF4-FFF2-40B4-BE49-F238E27FC236}">
                  <a16:creationId xmlns:a16="http://schemas.microsoft.com/office/drawing/2014/main" id="{7BDCFEE6-F82B-FE7E-DFD8-CCE049393715}"/>
                </a:ext>
              </a:extLst>
            </p:cNvPr>
            <p:cNvSpPr>
              <a:spLocks noChangeArrowheads="1"/>
            </p:cNvSpPr>
            <p:nvPr/>
          </p:nvSpPr>
          <p:spPr bwMode="auto">
            <a:xfrm>
              <a:off x="4135411" y="1817756"/>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53</a:t>
              </a:r>
            </a:p>
          </p:txBody>
        </p:sp>
        <p:sp>
          <p:nvSpPr>
            <p:cNvPr id="26155" name="Rectangle 69">
              <a:extLst>
                <a:ext uri="{FF2B5EF4-FFF2-40B4-BE49-F238E27FC236}">
                  <a16:creationId xmlns:a16="http://schemas.microsoft.com/office/drawing/2014/main" id="{3815DEBC-8E5A-26F0-19D0-4C50ADB8E30D}"/>
                </a:ext>
              </a:extLst>
            </p:cNvPr>
            <p:cNvSpPr>
              <a:spLocks noChangeArrowheads="1"/>
            </p:cNvSpPr>
            <p:nvPr/>
          </p:nvSpPr>
          <p:spPr bwMode="auto">
            <a:xfrm>
              <a:off x="4132719" y="1541530"/>
              <a:ext cx="253638" cy="2681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53</a:t>
              </a:r>
            </a:p>
          </p:txBody>
        </p:sp>
      </p:grpSp>
      <p:sp>
        <p:nvSpPr>
          <p:cNvPr id="26156" name="Rectangle 30">
            <a:extLst>
              <a:ext uri="{FF2B5EF4-FFF2-40B4-BE49-F238E27FC236}">
                <a16:creationId xmlns:a16="http://schemas.microsoft.com/office/drawing/2014/main" id="{AFC1DF96-17B1-245F-FE01-7A58EDE0AA63}"/>
              </a:ext>
            </a:extLst>
          </p:cNvPr>
          <p:cNvSpPr>
            <a:spLocks noChangeArrowheads="1"/>
          </p:cNvSpPr>
          <p:nvPr/>
        </p:nvSpPr>
        <p:spPr bwMode="auto">
          <a:xfrm>
            <a:off x="6893710" y="1554584"/>
            <a:ext cx="213622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200" dirty="0">
                <a:solidFill>
                  <a:srgbClr val="000000"/>
                </a:solidFill>
                <a:latin typeface="Calibri" panose="020F0502020204030204" pitchFamily="34" charset="0"/>
                <a:ea typeface="Ebrima" panose="02000000000000000000" pitchFamily="2" charset="0"/>
                <a:cs typeface="Calibri" panose="020F0502020204030204" pitchFamily="34" charset="0"/>
              </a:rPr>
              <a:t>Olaparib + Bevacizumab (n = 535)</a:t>
            </a:r>
          </a:p>
        </p:txBody>
      </p:sp>
      <p:sp>
        <p:nvSpPr>
          <p:cNvPr id="26157" name="Rectangle 31">
            <a:extLst>
              <a:ext uri="{FF2B5EF4-FFF2-40B4-BE49-F238E27FC236}">
                <a16:creationId xmlns:a16="http://schemas.microsoft.com/office/drawing/2014/main" id="{4C5C1F31-644B-AAA8-7D8C-9F7A8E771AF4}"/>
              </a:ext>
            </a:extLst>
          </p:cNvPr>
          <p:cNvSpPr>
            <a:spLocks noChangeArrowheads="1"/>
          </p:cNvSpPr>
          <p:nvPr/>
        </p:nvSpPr>
        <p:spPr bwMode="auto">
          <a:xfrm>
            <a:off x="9214031" y="1557917"/>
            <a:ext cx="208653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40">
              <a:defRPr/>
            </a:pPr>
            <a:r>
              <a:rPr lang="en-US" altLang="en-US" sz="1200" dirty="0">
                <a:solidFill>
                  <a:srgbClr val="000000"/>
                </a:solidFill>
                <a:latin typeface="Calibri" panose="020F0502020204030204" pitchFamily="34" charset="0"/>
                <a:ea typeface="Ebrima" panose="02000000000000000000" pitchFamily="2" charset="0"/>
                <a:cs typeface="Calibri" panose="020F0502020204030204" pitchFamily="34" charset="0"/>
              </a:rPr>
              <a:t>Placebo + Bevacizumab (n = 267)</a:t>
            </a:r>
          </a:p>
        </p:txBody>
      </p:sp>
      <p:sp>
        <p:nvSpPr>
          <p:cNvPr id="26158" name="TextBox 26157">
            <a:extLst>
              <a:ext uri="{FF2B5EF4-FFF2-40B4-BE49-F238E27FC236}">
                <a16:creationId xmlns:a16="http://schemas.microsoft.com/office/drawing/2014/main" id="{D2A55D33-7B41-AC34-5AE4-2ACF79FB4B0D}"/>
              </a:ext>
            </a:extLst>
          </p:cNvPr>
          <p:cNvSpPr txBox="1"/>
          <p:nvPr/>
        </p:nvSpPr>
        <p:spPr>
          <a:xfrm>
            <a:off x="7162176" y="3926888"/>
            <a:ext cx="3956093" cy="276999"/>
          </a:xfrm>
          <a:prstGeom prst="rect">
            <a:avLst/>
          </a:prstGeom>
          <a:noFill/>
        </p:spPr>
        <p:txBody>
          <a:bodyPr wrap="square" rtlCol="0">
            <a:spAutoFit/>
          </a:bodyPr>
          <a:lstStyle/>
          <a:p>
            <a:pPr algn="ctr" defTabSz="609570" eaLnBrk="1" fontAlgn="auto" hangingPunct="1">
              <a:spcBef>
                <a:spcPts val="0"/>
              </a:spcBef>
              <a:spcAft>
                <a:spcPts val="0"/>
              </a:spcAft>
              <a:defRPr/>
            </a:pPr>
            <a:r>
              <a:rPr lang="en-GB" sz="1200" dirty="0">
                <a:solidFill>
                  <a:srgbClr val="000000"/>
                </a:solidFill>
                <a:latin typeface="Calibri" panose="020F0502020204030204" pitchFamily="34" charset="0"/>
                <a:ea typeface="Ebrima" panose="02000000000000000000" pitchFamily="2" charset="0"/>
                <a:cs typeface="Calibri" panose="020F0502020204030204" pitchFamily="34" charset="0"/>
              </a:rPr>
              <a:t>AEs (%)</a:t>
            </a:r>
          </a:p>
        </p:txBody>
      </p:sp>
      <p:sp>
        <p:nvSpPr>
          <p:cNvPr id="26159" name="TextBox 26158">
            <a:extLst>
              <a:ext uri="{FF2B5EF4-FFF2-40B4-BE49-F238E27FC236}">
                <a16:creationId xmlns:a16="http://schemas.microsoft.com/office/drawing/2014/main" id="{4A9B9B14-9375-3CCC-53EA-0DB90115A3D4}"/>
              </a:ext>
            </a:extLst>
          </p:cNvPr>
          <p:cNvSpPr txBox="1"/>
          <p:nvPr/>
        </p:nvSpPr>
        <p:spPr>
          <a:xfrm>
            <a:off x="6947312" y="3795940"/>
            <a:ext cx="381836"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100</a:t>
            </a:r>
          </a:p>
        </p:txBody>
      </p:sp>
      <p:sp>
        <p:nvSpPr>
          <p:cNvPr id="26160" name="TextBox 26159">
            <a:extLst>
              <a:ext uri="{FF2B5EF4-FFF2-40B4-BE49-F238E27FC236}">
                <a16:creationId xmlns:a16="http://schemas.microsoft.com/office/drawing/2014/main" id="{D0BB3E0C-695B-7A39-95AE-7A65541C9706}"/>
              </a:ext>
            </a:extLst>
          </p:cNvPr>
          <p:cNvSpPr txBox="1"/>
          <p:nvPr/>
        </p:nvSpPr>
        <p:spPr>
          <a:xfrm>
            <a:off x="7451741"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75</a:t>
            </a:r>
          </a:p>
        </p:txBody>
      </p:sp>
      <p:sp>
        <p:nvSpPr>
          <p:cNvPr id="26161" name="TextBox 26160">
            <a:extLst>
              <a:ext uri="{FF2B5EF4-FFF2-40B4-BE49-F238E27FC236}">
                <a16:creationId xmlns:a16="http://schemas.microsoft.com/office/drawing/2014/main" id="{63615099-FAA6-E8EA-9C7E-F5C09BDE04F0}"/>
              </a:ext>
            </a:extLst>
          </p:cNvPr>
          <p:cNvSpPr txBox="1"/>
          <p:nvPr/>
        </p:nvSpPr>
        <p:spPr>
          <a:xfrm>
            <a:off x="7928768"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50</a:t>
            </a:r>
          </a:p>
        </p:txBody>
      </p:sp>
      <p:sp>
        <p:nvSpPr>
          <p:cNvPr id="26162" name="TextBox 26161">
            <a:extLst>
              <a:ext uri="{FF2B5EF4-FFF2-40B4-BE49-F238E27FC236}">
                <a16:creationId xmlns:a16="http://schemas.microsoft.com/office/drawing/2014/main" id="{76D822D9-EB60-9CFB-2131-3EA45FC46FDF}"/>
              </a:ext>
            </a:extLst>
          </p:cNvPr>
          <p:cNvSpPr txBox="1"/>
          <p:nvPr/>
        </p:nvSpPr>
        <p:spPr>
          <a:xfrm>
            <a:off x="8400182"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25</a:t>
            </a:r>
          </a:p>
        </p:txBody>
      </p:sp>
      <p:sp>
        <p:nvSpPr>
          <p:cNvPr id="26163" name="TextBox 26162">
            <a:extLst>
              <a:ext uri="{FF2B5EF4-FFF2-40B4-BE49-F238E27FC236}">
                <a16:creationId xmlns:a16="http://schemas.microsoft.com/office/drawing/2014/main" id="{65109F4A-A8C3-EE11-CDA6-ECC6DF9ECB25}"/>
              </a:ext>
            </a:extLst>
          </p:cNvPr>
          <p:cNvSpPr txBox="1"/>
          <p:nvPr/>
        </p:nvSpPr>
        <p:spPr>
          <a:xfrm>
            <a:off x="8904456" y="3795940"/>
            <a:ext cx="250390"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0</a:t>
            </a:r>
          </a:p>
        </p:txBody>
      </p:sp>
      <p:sp>
        <p:nvSpPr>
          <p:cNvPr id="26164" name="TextBox 26163">
            <a:extLst>
              <a:ext uri="{FF2B5EF4-FFF2-40B4-BE49-F238E27FC236}">
                <a16:creationId xmlns:a16="http://schemas.microsoft.com/office/drawing/2014/main" id="{9F50CB69-F4B4-8258-CE94-988896CD997D}"/>
              </a:ext>
            </a:extLst>
          </p:cNvPr>
          <p:cNvSpPr txBox="1"/>
          <p:nvPr/>
        </p:nvSpPr>
        <p:spPr>
          <a:xfrm>
            <a:off x="9083601" y="3795940"/>
            <a:ext cx="250390"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0</a:t>
            </a:r>
          </a:p>
        </p:txBody>
      </p:sp>
      <p:sp>
        <p:nvSpPr>
          <p:cNvPr id="26165" name="TextBox 26164">
            <a:extLst>
              <a:ext uri="{FF2B5EF4-FFF2-40B4-BE49-F238E27FC236}">
                <a16:creationId xmlns:a16="http://schemas.microsoft.com/office/drawing/2014/main" id="{744D6B4F-7F2C-CA20-D5F2-9B9FE2A44442}"/>
              </a:ext>
            </a:extLst>
          </p:cNvPr>
          <p:cNvSpPr txBox="1"/>
          <p:nvPr/>
        </p:nvSpPr>
        <p:spPr>
          <a:xfrm>
            <a:off x="9522158"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25</a:t>
            </a:r>
          </a:p>
        </p:txBody>
      </p:sp>
      <p:sp>
        <p:nvSpPr>
          <p:cNvPr id="26166" name="TextBox 26165">
            <a:extLst>
              <a:ext uri="{FF2B5EF4-FFF2-40B4-BE49-F238E27FC236}">
                <a16:creationId xmlns:a16="http://schemas.microsoft.com/office/drawing/2014/main" id="{E3222216-40F6-E7C1-44FF-54A17D6F8ADD}"/>
              </a:ext>
            </a:extLst>
          </p:cNvPr>
          <p:cNvSpPr txBox="1"/>
          <p:nvPr/>
        </p:nvSpPr>
        <p:spPr>
          <a:xfrm>
            <a:off x="9993571"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50</a:t>
            </a:r>
          </a:p>
        </p:txBody>
      </p:sp>
      <p:sp>
        <p:nvSpPr>
          <p:cNvPr id="26167" name="TextBox 26166">
            <a:extLst>
              <a:ext uri="{FF2B5EF4-FFF2-40B4-BE49-F238E27FC236}">
                <a16:creationId xmlns:a16="http://schemas.microsoft.com/office/drawing/2014/main" id="{39FAC705-C7FA-BBD1-C584-0BD62168D7B0}"/>
              </a:ext>
            </a:extLst>
          </p:cNvPr>
          <p:cNvSpPr txBox="1"/>
          <p:nvPr/>
        </p:nvSpPr>
        <p:spPr>
          <a:xfrm>
            <a:off x="10470596" y="3795940"/>
            <a:ext cx="316112"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75</a:t>
            </a:r>
          </a:p>
        </p:txBody>
      </p:sp>
      <p:sp>
        <p:nvSpPr>
          <p:cNvPr id="26168" name="TextBox 26167">
            <a:extLst>
              <a:ext uri="{FF2B5EF4-FFF2-40B4-BE49-F238E27FC236}">
                <a16:creationId xmlns:a16="http://schemas.microsoft.com/office/drawing/2014/main" id="{47C69410-6BCF-AED4-B233-DC623A66EFD7}"/>
              </a:ext>
            </a:extLst>
          </p:cNvPr>
          <p:cNvSpPr txBox="1"/>
          <p:nvPr/>
        </p:nvSpPr>
        <p:spPr>
          <a:xfrm>
            <a:off x="10907185" y="3802755"/>
            <a:ext cx="381836" cy="246221"/>
          </a:xfrm>
          <a:prstGeom prst="rect">
            <a:avLst/>
          </a:prstGeom>
          <a:noFill/>
          <a:ln>
            <a:noFill/>
          </a:ln>
        </p:spPr>
        <p:txBody>
          <a:bodyPr wrap="none" rtlCol="0">
            <a:spAutoFit/>
          </a:bodyPr>
          <a:lstStyle/>
          <a:p>
            <a:pPr algn="ctr" defTabSz="609570" eaLnBrk="1" fontAlgn="auto" hangingPunct="1">
              <a:spcBef>
                <a:spcPts val="0"/>
              </a:spcBef>
              <a:spcAft>
                <a:spcPts val="0"/>
              </a:spcAft>
              <a:defRPr/>
            </a:pPr>
            <a:r>
              <a:rPr lang="en-GB" sz="1000" b="0" dirty="0">
                <a:solidFill>
                  <a:prstClr val="black"/>
                </a:solidFill>
                <a:latin typeface="Calibri" panose="020F0502020204030204" pitchFamily="34" charset="0"/>
                <a:ea typeface="Ebrima" panose="02000000000000000000" pitchFamily="2" charset="0"/>
                <a:cs typeface="Calibri" panose="020F0502020204030204" pitchFamily="34" charset="0"/>
              </a:rPr>
              <a:t>100</a:t>
            </a:r>
          </a:p>
        </p:txBody>
      </p:sp>
      <p:sp>
        <p:nvSpPr>
          <p:cNvPr id="26169" name="Rectangle 26168">
            <a:extLst>
              <a:ext uri="{FF2B5EF4-FFF2-40B4-BE49-F238E27FC236}">
                <a16:creationId xmlns:a16="http://schemas.microsoft.com/office/drawing/2014/main" id="{279F4CF1-1893-C567-1F23-83080ADF0D7A}"/>
              </a:ext>
            </a:extLst>
          </p:cNvPr>
          <p:cNvSpPr>
            <a:spLocks noChangeArrowheads="1"/>
          </p:cNvSpPr>
          <p:nvPr/>
        </p:nvSpPr>
        <p:spPr bwMode="auto">
          <a:xfrm>
            <a:off x="6379435" y="2772718"/>
            <a:ext cx="677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Vomiting</a:t>
            </a:r>
          </a:p>
        </p:txBody>
      </p:sp>
      <p:sp>
        <p:nvSpPr>
          <p:cNvPr id="26170" name="Rectangle 26169">
            <a:extLst>
              <a:ext uri="{FF2B5EF4-FFF2-40B4-BE49-F238E27FC236}">
                <a16:creationId xmlns:a16="http://schemas.microsoft.com/office/drawing/2014/main" id="{0CB38542-15CE-FBCE-C88D-38392B5DABE5}"/>
              </a:ext>
            </a:extLst>
          </p:cNvPr>
          <p:cNvSpPr>
            <a:spLocks noChangeArrowheads="1"/>
          </p:cNvSpPr>
          <p:nvPr/>
        </p:nvSpPr>
        <p:spPr bwMode="auto">
          <a:xfrm>
            <a:off x="5881609" y="2932851"/>
            <a:ext cx="117542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Abdominal Pain</a:t>
            </a:r>
          </a:p>
        </p:txBody>
      </p:sp>
      <p:sp>
        <p:nvSpPr>
          <p:cNvPr id="26171" name="Rectangle 18">
            <a:extLst>
              <a:ext uri="{FF2B5EF4-FFF2-40B4-BE49-F238E27FC236}">
                <a16:creationId xmlns:a16="http://schemas.microsoft.com/office/drawing/2014/main" id="{6E7BC76F-9BEA-69CD-48B5-6E8A93AAAB11}"/>
              </a:ext>
            </a:extLst>
          </p:cNvPr>
          <p:cNvSpPr>
            <a:spLocks noChangeArrowheads="1"/>
          </p:cNvSpPr>
          <p:nvPr/>
        </p:nvSpPr>
        <p:spPr bwMode="auto">
          <a:xfrm>
            <a:off x="6195055" y="3413250"/>
            <a:ext cx="86197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Leukopenia</a:t>
            </a:r>
          </a:p>
        </p:txBody>
      </p:sp>
      <p:sp>
        <p:nvSpPr>
          <p:cNvPr id="26172" name="Rectangle 6">
            <a:extLst>
              <a:ext uri="{FF2B5EF4-FFF2-40B4-BE49-F238E27FC236}">
                <a16:creationId xmlns:a16="http://schemas.microsoft.com/office/drawing/2014/main" id="{502CA772-4EE6-9E67-5D38-E2BC38530281}"/>
              </a:ext>
            </a:extLst>
          </p:cNvPr>
          <p:cNvSpPr>
            <a:spLocks noChangeArrowheads="1"/>
          </p:cNvSpPr>
          <p:nvPr/>
        </p:nvSpPr>
        <p:spPr bwMode="auto">
          <a:xfrm>
            <a:off x="6553785" y="1972053"/>
            <a:ext cx="5032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Nausea</a:t>
            </a:r>
          </a:p>
        </p:txBody>
      </p:sp>
      <p:sp>
        <p:nvSpPr>
          <p:cNvPr id="26173" name="Rectangle 8">
            <a:extLst>
              <a:ext uri="{FF2B5EF4-FFF2-40B4-BE49-F238E27FC236}">
                <a16:creationId xmlns:a16="http://schemas.microsoft.com/office/drawing/2014/main" id="{B48F00DC-9637-0EE0-6AEB-4983938BFA15}"/>
              </a:ext>
            </a:extLst>
          </p:cNvPr>
          <p:cNvSpPr>
            <a:spLocks noChangeArrowheads="1"/>
          </p:cNvSpPr>
          <p:nvPr/>
        </p:nvSpPr>
        <p:spPr bwMode="auto">
          <a:xfrm>
            <a:off x="5796335" y="1811920"/>
            <a:ext cx="12606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Fatigue/Asthenia</a:t>
            </a:r>
          </a:p>
        </p:txBody>
      </p:sp>
      <p:sp>
        <p:nvSpPr>
          <p:cNvPr id="26174" name="Rectangle 10">
            <a:extLst>
              <a:ext uri="{FF2B5EF4-FFF2-40B4-BE49-F238E27FC236}">
                <a16:creationId xmlns:a16="http://schemas.microsoft.com/office/drawing/2014/main" id="{48DFA842-2278-D107-1945-1AFA35315AB6}"/>
              </a:ext>
            </a:extLst>
          </p:cNvPr>
          <p:cNvSpPr>
            <a:spLocks noChangeArrowheads="1"/>
          </p:cNvSpPr>
          <p:nvPr/>
        </p:nvSpPr>
        <p:spPr bwMode="auto">
          <a:xfrm>
            <a:off x="6047552" y="2132186"/>
            <a:ext cx="100947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Hypertension</a:t>
            </a:r>
          </a:p>
        </p:txBody>
      </p:sp>
      <p:sp>
        <p:nvSpPr>
          <p:cNvPr id="26175" name="Rectangle 11">
            <a:extLst>
              <a:ext uri="{FF2B5EF4-FFF2-40B4-BE49-F238E27FC236}">
                <a16:creationId xmlns:a16="http://schemas.microsoft.com/office/drawing/2014/main" id="{DCE0E4E2-31B8-3265-ECC6-9FD3BA9D2619}"/>
              </a:ext>
            </a:extLst>
          </p:cNvPr>
          <p:cNvSpPr>
            <a:spLocks noChangeArrowheads="1"/>
          </p:cNvSpPr>
          <p:nvPr/>
        </p:nvSpPr>
        <p:spPr bwMode="auto">
          <a:xfrm>
            <a:off x="6119669" y="2452452"/>
            <a:ext cx="9373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Lymphopenia</a:t>
            </a:r>
          </a:p>
        </p:txBody>
      </p:sp>
      <p:sp>
        <p:nvSpPr>
          <p:cNvPr id="26176" name="Rectangle 15">
            <a:extLst>
              <a:ext uri="{FF2B5EF4-FFF2-40B4-BE49-F238E27FC236}">
                <a16:creationId xmlns:a16="http://schemas.microsoft.com/office/drawing/2014/main" id="{DA61627E-ACCC-4DCE-E834-3102B6995A51}"/>
              </a:ext>
            </a:extLst>
          </p:cNvPr>
          <p:cNvSpPr>
            <a:spLocks noChangeArrowheads="1"/>
          </p:cNvSpPr>
          <p:nvPr/>
        </p:nvSpPr>
        <p:spPr bwMode="auto">
          <a:xfrm>
            <a:off x="6409398" y="3092984"/>
            <a:ext cx="64763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Diarrhea</a:t>
            </a:r>
          </a:p>
        </p:txBody>
      </p:sp>
      <p:sp>
        <p:nvSpPr>
          <p:cNvPr id="26177" name="Rectangle 10">
            <a:extLst>
              <a:ext uri="{FF2B5EF4-FFF2-40B4-BE49-F238E27FC236}">
                <a16:creationId xmlns:a16="http://schemas.microsoft.com/office/drawing/2014/main" id="{D0CD0453-D44D-C6C5-5935-1FAE3CD87265}"/>
              </a:ext>
            </a:extLst>
          </p:cNvPr>
          <p:cNvSpPr>
            <a:spLocks noChangeArrowheads="1"/>
          </p:cNvSpPr>
          <p:nvPr/>
        </p:nvSpPr>
        <p:spPr bwMode="auto">
          <a:xfrm>
            <a:off x="6396538" y="2292319"/>
            <a:ext cx="66049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Anemia</a:t>
            </a:r>
          </a:p>
        </p:txBody>
      </p:sp>
      <p:sp>
        <p:nvSpPr>
          <p:cNvPr id="26178" name="Rectangle 18">
            <a:extLst>
              <a:ext uri="{FF2B5EF4-FFF2-40B4-BE49-F238E27FC236}">
                <a16:creationId xmlns:a16="http://schemas.microsoft.com/office/drawing/2014/main" id="{F5F4D4CE-FB62-D1A6-E8A5-E8AE86DCBE3D}"/>
              </a:ext>
            </a:extLst>
          </p:cNvPr>
          <p:cNvSpPr>
            <a:spLocks noChangeArrowheads="1"/>
          </p:cNvSpPr>
          <p:nvPr/>
        </p:nvSpPr>
        <p:spPr bwMode="auto">
          <a:xfrm>
            <a:off x="6109780" y="3253117"/>
            <a:ext cx="9472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Neutropenia</a:t>
            </a:r>
          </a:p>
        </p:txBody>
      </p:sp>
      <p:sp>
        <p:nvSpPr>
          <p:cNvPr id="26179" name="Rectangle 18">
            <a:extLst>
              <a:ext uri="{FF2B5EF4-FFF2-40B4-BE49-F238E27FC236}">
                <a16:creationId xmlns:a16="http://schemas.microsoft.com/office/drawing/2014/main" id="{DF474B1F-C884-5ABE-D9C2-0DBD21533B9B}"/>
              </a:ext>
            </a:extLst>
          </p:cNvPr>
          <p:cNvSpPr>
            <a:spLocks noChangeArrowheads="1"/>
          </p:cNvSpPr>
          <p:nvPr/>
        </p:nvSpPr>
        <p:spPr bwMode="auto">
          <a:xfrm>
            <a:off x="5737357" y="3573383"/>
            <a:ext cx="131967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Urinary Tract Infection</a:t>
            </a:r>
          </a:p>
        </p:txBody>
      </p:sp>
      <p:sp>
        <p:nvSpPr>
          <p:cNvPr id="26180" name="Rectangle 26179">
            <a:extLst>
              <a:ext uri="{FF2B5EF4-FFF2-40B4-BE49-F238E27FC236}">
                <a16:creationId xmlns:a16="http://schemas.microsoft.com/office/drawing/2014/main" id="{F8118A1F-C152-1526-8D83-E60B5B2C582A}"/>
              </a:ext>
            </a:extLst>
          </p:cNvPr>
          <p:cNvSpPr>
            <a:spLocks noChangeArrowheads="1"/>
          </p:cNvSpPr>
          <p:nvPr/>
        </p:nvSpPr>
        <p:spPr bwMode="auto">
          <a:xfrm>
            <a:off x="6317208" y="2612585"/>
            <a:ext cx="7398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1219140">
              <a:defRPr/>
            </a:pPr>
            <a:r>
              <a:rPr lang="en-US" altLang="en-US" sz="1000" b="0" dirty="0">
                <a:solidFill>
                  <a:prstClr val="black"/>
                </a:solidFill>
                <a:latin typeface="Calibri" panose="020F0502020204030204" pitchFamily="34" charset="0"/>
                <a:ea typeface="Ebrima" panose="02000000000000000000" pitchFamily="2" charset="0"/>
                <a:cs typeface="Calibri" panose="020F0502020204030204" pitchFamily="34" charset="0"/>
              </a:rPr>
              <a:t>Arthralgia</a:t>
            </a:r>
          </a:p>
        </p:txBody>
      </p:sp>
      <p:grpSp>
        <p:nvGrpSpPr>
          <p:cNvPr id="26181" name="Group 26180">
            <a:extLst>
              <a:ext uri="{FF2B5EF4-FFF2-40B4-BE49-F238E27FC236}">
                <a16:creationId xmlns:a16="http://schemas.microsoft.com/office/drawing/2014/main" id="{6BE2E795-9474-A6AD-5008-29764AC57538}"/>
              </a:ext>
            </a:extLst>
          </p:cNvPr>
          <p:cNvGrpSpPr/>
          <p:nvPr/>
        </p:nvGrpSpPr>
        <p:grpSpPr>
          <a:xfrm>
            <a:off x="9411609" y="1851162"/>
            <a:ext cx="1099723" cy="1905947"/>
            <a:chOff x="6988735" y="1577461"/>
            <a:chExt cx="2122040" cy="3321164"/>
          </a:xfrm>
        </p:grpSpPr>
        <p:sp>
          <p:nvSpPr>
            <p:cNvPr id="26182" name="Rectangle 8">
              <a:extLst>
                <a:ext uri="{FF2B5EF4-FFF2-40B4-BE49-F238E27FC236}">
                  <a16:creationId xmlns:a16="http://schemas.microsoft.com/office/drawing/2014/main" id="{3B5AD149-104D-B263-B311-377D6A827EA1}"/>
                </a:ext>
              </a:extLst>
            </p:cNvPr>
            <p:cNvSpPr>
              <a:spLocks noChangeArrowheads="1"/>
            </p:cNvSpPr>
            <p:nvPr/>
          </p:nvSpPr>
          <p:spPr bwMode="auto">
            <a:xfrm>
              <a:off x="7014480" y="4630471"/>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10</a:t>
              </a:r>
            </a:p>
          </p:txBody>
        </p:sp>
        <p:sp>
          <p:nvSpPr>
            <p:cNvPr id="26183" name="Rectangle 9">
              <a:extLst>
                <a:ext uri="{FF2B5EF4-FFF2-40B4-BE49-F238E27FC236}">
                  <a16:creationId xmlns:a16="http://schemas.microsoft.com/office/drawing/2014/main" id="{B456C108-CCC5-F129-9C37-8066334F7032}"/>
                </a:ext>
              </a:extLst>
            </p:cNvPr>
            <p:cNvSpPr>
              <a:spLocks noChangeArrowheads="1"/>
            </p:cNvSpPr>
            <p:nvPr/>
          </p:nvSpPr>
          <p:spPr bwMode="auto">
            <a:xfrm>
              <a:off x="7012313" y="4337517"/>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10</a:t>
              </a:r>
            </a:p>
          </p:txBody>
        </p:sp>
        <p:sp>
          <p:nvSpPr>
            <p:cNvPr id="26184" name="Rectangle 10">
              <a:extLst>
                <a:ext uri="{FF2B5EF4-FFF2-40B4-BE49-F238E27FC236}">
                  <a16:creationId xmlns:a16="http://schemas.microsoft.com/office/drawing/2014/main" id="{D9E01501-CFD4-05E5-418D-81E42FAA226D}"/>
                </a:ext>
              </a:extLst>
            </p:cNvPr>
            <p:cNvSpPr>
              <a:spLocks noChangeArrowheads="1"/>
            </p:cNvSpPr>
            <p:nvPr/>
          </p:nvSpPr>
          <p:spPr bwMode="auto">
            <a:xfrm>
              <a:off x="7234803" y="4053764"/>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16</a:t>
              </a:r>
            </a:p>
          </p:txBody>
        </p:sp>
        <p:sp>
          <p:nvSpPr>
            <p:cNvPr id="26185" name="Rectangle 11">
              <a:extLst>
                <a:ext uri="{FF2B5EF4-FFF2-40B4-BE49-F238E27FC236}">
                  <a16:creationId xmlns:a16="http://schemas.microsoft.com/office/drawing/2014/main" id="{816A805A-45EF-0728-C89F-1831A8AA955E}"/>
                </a:ext>
              </a:extLst>
            </p:cNvPr>
            <p:cNvSpPr>
              <a:spLocks noChangeArrowheads="1"/>
            </p:cNvSpPr>
            <p:nvPr/>
          </p:nvSpPr>
          <p:spPr bwMode="auto">
            <a:xfrm>
              <a:off x="7257517" y="3752697"/>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17</a:t>
              </a:r>
            </a:p>
          </p:txBody>
        </p:sp>
        <p:sp>
          <p:nvSpPr>
            <p:cNvPr id="26186" name="Rectangle 12">
              <a:extLst>
                <a:ext uri="{FF2B5EF4-FFF2-40B4-BE49-F238E27FC236}">
                  <a16:creationId xmlns:a16="http://schemas.microsoft.com/office/drawing/2014/main" id="{34C067A5-2EC8-05E9-6B17-5AEBE46BD7E2}"/>
                </a:ext>
              </a:extLst>
            </p:cNvPr>
            <p:cNvSpPr>
              <a:spLocks noChangeArrowheads="1"/>
            </p:cNvSpPr>
            <p:nvPr/>
          </p:nvSpPr>
          <p:spPr bwMode="auto">
            <a:xfrm>
              <a:off x="7384393" y="3479990"/>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20</a:t>
              </a:r>
            </a:p>
          </p:txBody>
        </p:sp>
        <p:sp>
          <p:nvSpPr>
            <p:cNvPr id="26187" name="Rectangle 13">
              <a:extLst>
                <a:ext uri="{FF2B5EF4-FFF2-40B4-BE49-F238E27FC236}">
                  <a16:creationId xmlns:a16="http://schemas.microsoft.com/office/drawing/2014/main" id="{9E874FDC-E3E2-FF40-DA64-7FC826141C82}"/>
                </a:ext>
              </a:extLst>
            </p:cNvPr>
            <p:cNvSpPr>
              <a:spLocks noChangeArrowheads="1"/>
            </p:cNvSpPr>
            <p:nvPr/>
          </p:nvSpPr>
          <p:spPr bwMode="auto">
            <a:xfrm>
              <a:off x="7046359" y="3203707"/>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11</a:t>
              </a:r>
            </a:p>
          </p:txBody>
        </p:sp>
        <p:sp>
          <p:nvSpPr>
            <p:cNvPr id="26188" name="Rectangle 14">
              <a:extLst>
                <a:ext uri="{FF2B5EF4-FFF2-40B4-BE49-F238E27FC236}">
                  <a16:creationId xmlns:a16="http://schemas.microsoft.com/office/drawing/2014/main" id="{EEA8E281-B75A-5257-A2B6-086EACA65A3C}"/>
                </a:ext>
              </a:extLst>
            </p:cNvPr>
            <p:cNvSpPr>
              <a:spLocks noChangeArrowheads="1"/>
            </p:cNvSpPr>
            <p:nvPr/>
          </p:nvSpPr>
          <p:spPr bwMode="auto">
            <a:xfrm>
              <a:off x="7531804" y="2968505"/>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24</a:t>
              </a:r>
            </a:p>
          </p:txBody>
        </p:sp>
        <p:sp>
          <p:nvSpPr>
            <p:cNvPr id="26189" name="Rectangle 15">
              <a:extLst>
                <a:ext uri="{FF2B5EF4-FFF2-40B4-BE49-F238E27FC236}">
                  <a16:creationId xmlns:a16="http://schemas.microsoft.com/office/drawing/2014/main" id="{4CADA600-6632-5BE8-9675-6D8A3C3DF65B}"/>
                </a:ext>
              </a:extLst>
            </p:cNvPr>
            <p:cNvSpPr>
              <a:spLocks noChangeArrowheads="1"/>
            </p:cNvSpPr>
            <p:nvPr/>
          </p:nvSpPr>
          <p:spPr bwMode="auto">
            <a:xfrm>
              <a:off x="6988735" y="2646531"/>
              <a:ext cx="126822"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9</a:t>
              </a:r>
            </a:p>
          </p:txBody>
        </p:sp>
        <p:sp>
          <p:nvSpPr>
            <p:cNvPr id="26190" name="Rectangle 16">
              <a:extLst>
                <a:ext uri="{FF2B5EF4-FFF2-40B4-BE49-F238E27FC236}">
                  <a16:creationId xmlns:a16="http://schemas.microsoft.com/office/drawing/2014/main" id="{23329820-ACA5-69DD-39C8-DF47B3C48609}"/>
                </a:ext>
              </a:extLst>
            </p:cNvPr>
            <p:cNvSpPr>
              <a:spLocks noChangeArrowheads="1"/>
            </p:cNvSpPr>
            <p:nvPr/>
          </p:nvSpPr>
          <p:spPr bwMode="auto">
            <a:xfrm>
              <a:off x="7013206" y="2409868"/>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10</a:t>
              </a:r>
            </a:p>
          </p:txBody>
        </p:sp>
        <p:sp>
          <p:nvSpPr>
            <p:cNvPr id="26191" name="Rectangle 17">
              <a:extLst>
                <a:ext uri="{FF2B5EF4-FFF2-40B4-BE49-F238E27FC236}">
                  <a16:creationId xmlns:a16="http://schemas.microsoft.com/office/drawing/2014/main" id="{2D63FA41-7E8E-6122-91FA-D8B6BD666AF4}"/>
                </a:ext>
              </a:extLst>
            </p:cNvPr>
            <p:cNvSpPr>
              <a:spLocks noChangeArrowheads="1"/>
            </p:cNvSpPr>
            <p:nvPr/>
          </p:nvSpPr>
          <p:spPr bwMode="auto">
            <a:xfrm>
              <a:off x="8857135" y="2125280"/>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60</a:t>
              </a:r>
            </a:p>
          </p:txBody>
        </p:sp>
        <p:sp>
          <p:nvSpPr>
            <p:cNvPr id="26192" name="Rectangle 18">
              <a:extLst>
                <a:ext uri="{FF2B5EF4-FFF2-40B4-BE49-F238E27FC236}">
                  <a16:creationId xmlns:a16="http://schemas.microsoft.com/office/drawing/2014/main" id="{596F6460-153D-2FAB-CEF5-1BE48EF9BDB1}"/>
                </a:ext>
              </a:extLst>
            </p:cNvPr>
            <p:cNvSpPr>
              <a:spLocks noChangeArrowheads="1"/>
            </p:cNvSpPr>
            <p:nvPr/>
          </p:nvSpPr>
          <p:spPr bwMode="auto">
            <a:xfrm>
              <a:off x="7444934" y="1811268"/>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22</a:t>
              </a:r>
            </a:p>
          </p:txBody>
        </p:sp>
        <p:sp>
          <p:nvSpPr>
            <p:cNvPr id="26193" name="Rectangle 19">
              <a:extLst>
                <a:ext uri="{FF2B5EF4-FFF2-40B4-BE49-F238E27FC236}">
                  <a16:creationId xmlns:a16="http://schemas.microsoft.com/office/drawing/2014/main" id="{16F57AE7-D8D9-926B-38F9-123ADE26C74A}"/>
                </a:ext>
              </a:extLst>
            </p:cNvPr>
            <p:cNvSpPr>
              <a:spLocks noChangeArrowheads="1"/>
            </p:cNvSpPr>
            <p:nvPr/>
          </p:nvSpPr>
          <p:spPr bwMode="auto">
            <a:xfrm>
              <a:off x="7825298" y="1577461"/>
              <a:ext cx="25364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prstClr val="black"/>
                  </a:solidFill>
                  <a:latin typeface="Calibri" panose="020F0502020204030204" pitchFamily="34" charset="0"/>
                  <a:cs typeface="Calibri" panose="020F0502020204030204" pitchFamily="34" charset="0"/>
                </a:rPr>
                <a:t>32</a:t>
              </a:r>
            </a:p>
          </p:txBody>
        </p:sp>
      </p:grpSp>
      <p:sp>
        <p:nvSpPr>
          <p:cNvPr id="26194" name="Rectangle 25">
            <a:extLst>
              <a:ext uri="{FF2B5EF4-FFF2-40B4-BE49-F238E27FC236}">
                <a16:creationId xmlns:a16="http://schemas.microsoft.com/office/drawing/2014/main" id="{DA075F4A-435A-B212-4674-D8AEB2B0DEA7}"/>
              </a:ext>
            </a:extLst>
          </p:cNvPr>
          <p:cNvSpPr>
            <a:spLocks noChangeArrowheads="1"/>
          </p:cNvSpPr>
          <p:nvPr/>
        </p:nvSpPr>
        <p:spPr bwMode="auto">
          <a:xfrm>
            <a:off x="9270662" y="3424522"/>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grpSp>
        <p:nvGrpSpPr>
          <p:cNvPr id="26195" name="Group 26194">
            <a:extLst>
              <a:ext uri="{FF2B5EF4-FFF2-40B4-BE49-F238E27FC236}">
                <a16:creationId xmlns:a16="http://schemas.microsoft.com/office/drawing/2014/main" id="{C8CF4892-511A-67AE-9E35-58F21684612F}"/>
              </a:ext>
            </a:extLst>
          </p:cNvPr>
          <p:cNvGrpSpPr/>
          <p:nvPr/>
        </p:nvGrpSpPr>
        <p:grpSpPr>
          <a:xfrm>
            <a:off x="9253414" y="1827525"/>
            <a:ext cx="695828" cy="1907629"/>
            <a:chOff x="6683376" y="1536272"/>
            <a:chExt cx="1342657" cy="3324092"/>
          </a:xfrm>
        </p:grpSpPr>
        <p:sp>
          <p:nvSpPr>
            <p:cNvPr id="26196" name="Rectangle 26">
              <a:extLst>
                <a:ext uri="{FF2B5EF4-FFF2-40B4-BE49-F238E27FC236}">
                  <a16:creationId xmlns:a16="http://schemas.microsoft.com/office/drawing/2014/main" id="{D6697D16-31A7-AC15-512C-6F29F44DF4F6}"/>
                </a:ext>
              </a:extLst>
            </p:cNvPr>
            <p:cNvSpPr>
              <a:spLocks noChangeArrowheads="1"/>
            </p:cNvSpPr>
            <p:nvPr/>
          </p:nvSpPr>
          <p:spPr bwMode="auto">
            <a:xfrm>
              <a:off x="6770115" y="4028500"/>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3</a:t>
              </a:r>
            </a:p>
          </p:txBody>
        </p:sp>
        <p:sp>
          <p:nvSpPr>
            <p:cNvPr id="26197" name="Rectangle 28">
              <a:extLst>
                <a:ext uri="{FF2B5EF4-FFF2-40B4-BE49-F238E27FC236}">
                  <a16:creationId xmlns:a16="http://schemas.microsoft.com/office/drawing/2014/main" id="{F82BC6C1-40CD-05BF-458C-5DAD762F1790}"/>
                </a:ext>
              </a:extLst>
            </p:cNvPr>
            <p:cNvSpPr>
              <a:spLocks noChangeArrowheads="1"/>
            </p:cNvSpPr>
            <p:nvPr/>
          </p:nvSpPr>
          <p:spPr bwMode="auto">
            <a:xfrm>
              <a:off x="6721474" y="3476757"/>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2</a:t>
              </a:r>
            </a:p>
          </p:txBody>
        </p:sp>
        <p:sp>
          <p:nvSpPr>
            <p:cNvPr id="26198" name="Rectangle 31">
              <a:extLst>
                <a:ext uri="{FF2B5EF4-FFF2-40B4-BE49-F238E27FC236}">
                  <a16:creationId xmlns:a16="http://schemas.microsoft.com/office/drawing/2014/main" id="{906D171E-81EB-3A06-77BD-86FF1E502ABC}"/>
                </a:ext>
              </a:extLst>
            </p:cNvPr>
            <p:cNvSpPr>
              <a:spLocks noChangeArrowheads="1"/>
            </p:cNvSpPr>
            <p:nvPr/>
          </p:nvSpPr>
          <p:spPr bwMode="auto">
            <a:xfrm>
              <a:off x="6704015" y="2650695"/>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sp>
          <p:nvSpPr>
            <p:cNvPr id="26199" name="Rectangle 34">
              <a:extLst>
                <a:ext uri="{FF2B5EF4-FFF2-40B4-BE49-F238E27FC236}">
                  <a16:creationId xmlns:a16="http://schemas.microsoft.com/office/drawing/2014/main" id="{786A20F7-9FDC-6E64-34C5-F511C9B61D8A}"/>
                </a:ext>
              </a:extLst>
            </p:cNvPr>
            <p:cNvSpPr>
              <a:spLocks noChangeArrowheads="1"/>
            </p:cNvSpPr>
            <p:nvPr/>
          </p:nvSpPr>
          <p:spPr bwMode="auto">
            <a:xfrm>
              <a:off x="6700841" y="1815674"/>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grpSp>
          <p:nvGrpSpPr>
            <p:cNvPr id="26200" name="Group 26199">
              <a:extLst>
                <a:ext uri="{FF2B5EF4-FFF2-40B4-BE49-F238E27FC236}">
                  <a16:creationId xmlns:a16="http://schemas.microsoft.com/office/drawing/2014/main" id="{43FFE725-1287-B95A-B05E-F3D86C3C73F7}"/>
                </a:ext>
              </a:extLst>
            </p:cNvPr>
            <p:cNvGrpSpPr/>
            <p:nvPr/>
          </p:nvGrpSpPr>
          <p:grpSpPr>
            <a:xfrm>
              <a:off x="6683376" y="1536272"/>
              <a:ext cx="1342657" cy="3324092"/>
              <a:chOff x="6683376" y="1536272"/>
              <a:chExt cx="1342657" cy="3324092"/>
            </a:xfrm>
          </p:grpSpPr>
          <p:sp>
            <p:nvSpPr>
              <p:cNvPr id="26201" name="Rectangle 24">
                <a:extLst>
                  <a:ext uri="{FF2B5EF4-FFF2-40B4-BE49-F238E27FC236}">
                    <a16:creationId xmlns:a16="http://schemas.microsoft.com/office/drawing/2014/main" id="{F19242E3-E7E7-2752-2500-C2AA80ECC5EE}"/>
                  </a:ext>
                </a:extLst>
              </p:cNvPr>
              <p:cNvSpPr>
                <a:spLocks noChangeArrowheads="1"/>
              </p:cNvSpPr>
              <p:nvPr/>
            </p:nvSpPr>
            <p:spPr bwMode="auto">
              <a:xfrm>
                <a:off x="6716711" y="4592210"/>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sp>
            <p:nvSpPr>
              <p:cNvPr id="26202" name="Rectangle 27">
                <a:extLst>
                  <a:ext uri="{FF2B5EF4-FFF2-40B4-BE49-F238E27FC236}">
                    <a16:creationId xmlns:a16="http://schemas.microsoft.com/office/drawing/2014/main" id="{09B41784-83D4-6488-3909-7D94B28C8670}"/>
                  </a:ext>
                </a:extLst>
              </p:cNvPr>
              <p:cNvSpPr>
                <a:spLocks noChangeArrowheads="1"/>
              </p:cNvSpPr>
              <p:nvPr/>
            </p:nvSpPr>
            <p:spPr bwMode="auto">
              <a:xfrm>
                <a:off x="6723623" y="3754087"/>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2</a:t>
                </a:r>
              </a:p>
            </p:txBody>
          </p:sp>
          <p:sp>
            <p:nvSpPr>
              <p:cNvPr id="26203" name="Rectangle 29">
                <a:extLst>
                  <a:ext uri="{FF2B5EF4-FFF2-40B4-BE49-F238E27FC236}">
                    <a16:creationId xmlns:a16="http://schemas.microsoft.com/office/drawing/2014/main" id="{62EB2E15-558F-11B0-F253-61407F42CE0A}"/>
                  </a:ext>
                </a:extLst>
              </p:cNvPr>
              <p:cNvSpPr>
                <a:spLocks noChangeArrowheads="1"/>
              </p:cNvSpPr>
              <p:nvPr/>
            </p:nvSpPr>
            <p:spPr bwMode="auto">
              <a:xfrm>
                <a:off x="6724646" y="3196383"/>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2</a:t>
                </a:r>
              </a:p>
            </p:txBody>
          </p:sp>
          <p:sp>
            <p:nvSpPr>
              <p:cNvPr id="26204" name="Rectangle 30">
                <a:extLst>
                  <a:ext uri="{FF2B5EF4-FFF2-40B4-BE49-F238E27FC236}">
                    <a16:creationId xmlns:a16="http://schemas.microsoft.com/office/drawing/2014/main" id="{D487EB0C-A15C-EFB7-E250-990D38B6B4FB}"/>
                  </a:ext>
                </a:extLst>
              </p:cNvPr>
              <p:cNvSpPr>
                <a:spLocks noChangeArrowheads="1"/>
              </p:cNvSpPr>
              <p:nvPr/>
            </p:nvSpPr>
            <p:spPr bwMode="auto">
              <a:xfrm>
                <a:off x="6702988" y="2925337"/>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sp>
            <p:nvSpPr>
              <p:cNvPr id="26205" name="Rectangle 32">
                <a:extLst>
                  <a:ext uri="{FF2B5EF4-FFF2-40B4-BE49-F238E27FC236}">
                    <a16:creationId xmlns:a16="http://schemas.microsoft.com/office/drawing/2014/main" id="{C2E15CFE-5346-F7A2-3863-A46CDEB5A375}"/>
                  </a:ext>
                </a:extLst>
              </p:cNvPr>
              <p:cNvSpPr>
                <a:spLocks noChangeArrowheads="1"/>
              </p:cNvSpPr>
              <p:nvPr/>
            </p:nvSpPr>
            <p:spPr bwMode="auto">
              <a:xfrm>
                <a:off x="6683376" y="2371297"/>
                <a:ext cx="250545"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&lt;1</a:t>
                </a:r>
              </a:p>
            </p:txBody>
          </p:sp>
          <p:sp>
            <p:nvSpPr>
              <p:cNvPr id="26206" name="Rectangle 33">
                <a:extLst>
                  <a:ext uri="{FF2B5EF4-FFF2-40B4-BE49-F238E27FC236}">
                    <a16:creationId xmlns:a16="http://schemas.microsoft.com/office/drawing/2014/main" id="{605EF526-117C-7E11-0AF5-7EC38B5E42D7}"/>
                  </a:ext>
                </a:extLst>
              </p:cNvPr>
              <p:cNvSpPr>
                <a:spLocks noChangeArrowheads="1"/>
              </p:cNvSpPr>
              <p:nvPr/>
            </p:nvSpPr>
            <p:spPr bwMode="auto">
              <a:xfrm>
                <a:off x="7772397" y="2090156"/>
                <a:ext cx="253636"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30</a:t>
                </a:r>
              </a:p>
            </p:txBody>
          </p:sp>
          <p:sp>
            <p:nvSpPr>
              <p:cNvPr id="26207" name="Rectangle 35">
                <a:extLst>
                  <a:ext uri="{FF2B5EF4-FFF2-40B4-BE49-F238E27FC236}">
                    <a16:creationId xmlns:a16="http://schemas.microsoft.com/office/drawing/2014/main" id="{2FC160FD-F6D7-B326-E8E8-AA376DDD5335}"/>
                  </a:ext>
                </a:extLst>
              </p:cNvPr>
              <p:cNvSpPr>
                <a:spLocks noChangeArrowheads="1"/>
              </p:cNvSpPr>
              <p:nvPr/>
            </p:nvSpPr>
            <p:spPr bwMode="auto">
              <a:xfrm>
                <a:off x="6700841" y="1536272"/>
                <a:ext cx="126820" cy="26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000000"/>
                    </a:solidFill>
                    <a:latin typeface="Calibri" panose="020F0502020204030204" pitchFamily="34" charset="0"/>
                    <a:cs typeface="Calibri" panose="020F0502020204030204" pitchFamily="34" charset="0"/>
                  </a:rPr>
                  <a:t>1</a:t>
                </a:r>
              </a:p>
            </p:txBody>
          </p:sp>
        </p:grpSp>
      </p:grpSp>
      <p:sp>
        <p:nvSpPr>
          <p:cNvPr id="26208" name="Rectangle 40">
            <a:extLst>
              <a:ext uri="{FF2B5EF4-FFF2-40B4-BE49-F238E27FC236}">
                <a16:creationId xmlns:a16="http://schemas.microsoft.com/office/drawing/2014/main" id="{EF947254-3CFB-FBE4-0C4F-676227405BCD}"/>
              </a:ext>
            </a:extLst>
          </p:cNvPr>
          <p:cNvSpPr>
            <a:spLocks noChangeArrowheads="1"/>
          </p:cNvSpPr>
          <p:nvPr/>
        </p:nvSpPr>
        <p:spPr bwMode="auto">
          <a:xfrm>
            <a:off x="8895091" y="3581261"/>
            <a:ext cx="12984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&lt;1</a:t>
            </a:r>
          </a:p>
        </p:txBody>
      </p:sp>
      <p:sp>
        <p:nvSpPr>
          <p:cNvPr id="26209" name="Rectangle 41">
            <a:extLst>
              <a:ext uri="{FF2B5EF4-FFF2-40B4-BE49-F238E27FC236}">
                <a16:creationId xmlns:a16="http://schemas.microsoft.com/office/drawing/2014/main" id="{B0FABF11-FB83-C70F-1820-8C51EED0AA6B}"/>
              </a:ext>
            </a:extLst>
          </p:cNvPr>
          <p:cNvSpPr>
            <a:spLocks noChangeArrowheads="1"/>
          </p:cNvSpPr>
          <p:nvPr/>
        </p:nvSpPr>
        <p:spPr bwMode="auto">
          <a:xfrm>
            <a:off x="8922471" y="3421831"/>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2</a:t>
            </a:r>
          </a:p>
        </p:txBody>
      </p:sp>
      <p:sp>
        <p:nvSpPr>
          <p:cNvPr id="26210" name="Rectangle 42">
            <a:extLst>
              <a:ext uri="{FF2B5EF4-FFF2-40B4-BE49-F238E27FC236}">
                <a16:creationId xmlns:a16="http://schemas.microsoft.com/office/drawing/2014/main" id="{3B0BE4A0-8B84-0835-831F-F21376E7EF48}"/>
              </a:ext>
            </a:extLst>
          </p:cNvPr>
          <p:cNvSpPr>
            <a:spLocks noChangeArrowheads="1"/>
          </p:cNvSpPr>
          <p:nvPr/>
        </p:nvSpPr>
        <p:spPr bwMode="auto">
          <a:xfrm>
            <a:off x="8846783" y="3262401"/>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6</a:t>
            </a:r>
          </a:p>
        </p:txBody>
      </p:sp>
      <p:sp>
        <p:nvSpPr>
          <p:cNvPr id="26211" name="Rectangle 43">
            <a:extLst>
              <a:ext uri="{FF2B5EF4-FFF2-40B4-BE49-F238E27FC236}">
                <a16:creationId xmlns:a16="http://schemas.microsoft.com/office/drawing/2014/main" id="{42303857-08C4-B01C-9D86-9E54F164439F}"/>
              </a:ext>
            </a:extLst>
          </p:cNvPr>
          <p:cNvSpPr>
            <a:spLocks noChangeArrowheads="1"/>
          </p:cNvSpPr>
          <p:nvPr/>
        </p:nvSpPr>
        <p:spPr bwMode="auto">
          <a:xfrm>
            <a:off x="8922471" y="3102969"/>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2</a:t>
            </a:r>
          </a:p>
        </p:txBody>
      </p:sp>
      <p:sp>
        <p:nvSpPr>
          <p:cNvPr id="26212" name="Rectangle 44">
            <a:extLst>
              <a:ext uri="{FF2B5EF4-FFF2-40B4-BE49-F238E27FC236}">
                <a16:creationId xmlns:a16="http://schemas.microsoft.com/office/drawing/2014/main" id="{20719C90-31DC-6F77-BE92-452D4FE31FE0}"/>
              </a:ext>
            </a:extLst>
          </p:cNvPr>
          <p:cNvSpPr>
            <a:spLocks noChangeArrowheads="1"/>
          </p:cNvSpPr>
          <p:nvPr/>
        </p:nvSpPr>
        <p:spPr bwMode="auto">
          <a:xfrm>
            <a:off x="8941395" y="2943539"/>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1</a:t>
            </a:r>
          </a:p>
        </p:txBody>
      </p:sp>
      <p:sp>
        <p:nvSpPr>
          <p:cNvPr id="26213" name="Rectangle 45">
            <a:extLst>
              <a:ext uri="{FF2B5EF4-FFF2-40B4-BE49-F238E27FC236}">
                <a16:creationId xmlns:a16="http://schemas.microsoft.com/office/drawing/2014/main" id="{8A7F5DE7-E659-2E98-ACE9-757AF5C3AB1B}"/>
              </a:ext>
            </a:extLst>
          </p:cNvPr>
          <p:cNvSpPr>
            <a:spLocks noChangeArrowheads="1"/>
          </p:cNvSpPr>
          <p:nvPr/>
        </p:nvSpPr>
        <p:spPr bwMode="auto">
          <a:xfrm>
            <a:off x="8941395" y="2783197"/>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1</a:t>
            </a:r>
          </a:p>
        </p:txBody>
      </p:sp>
      <p:sp>
        <p:nvSpPr>
          <p:cNvPr id="26214" name="Rectangle 46">
            <a:extLst>
              <a:ext uri="{FF2B5EF4-FFF2-40B4-BE49-F238E27FC236}">
                <a16:creationId xmlns:a16="http://schemas.microsoft.com/office/drawing/2014/main" id="{8082A5B8-3722-3E2B-949D-DAC6C5616B72}"/>
              </a:ext>
            </a:extLst>
          </p:cNvPr>
          <p:cNvSpPr>
            <a:spLocks noChangeArrowheads="1"/>
          </p:cNvSpPr>
          <p:nvPr/>
        </p:nvSpPr>
        <p:spPr bwMode="auto">
          <a:xfrm>
            <a:off x="8941395" y="2623766"/>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1</a:t>
            </a:r>
          </a:p>
        </p:txBody>
      </p:sp>
      <p:sp>
        <p:nvSpPr>
          <p:cNvPr id="26215" name="Rectangle 47">
            <a:extLst>
              <a:ext uri="{FF2B5EF4-FFF2-40B4-BE49-F238E27FC236}">
                <a16:creationId xmlns:a16="http://schemas.microsoft.com/office/drawing/2014/main" id="{6BBC9C92-0169-55C8-A12B-D853053950DC}"/>
              </a:ext>
            </a:extLst>
          </p:cNvPr>
          <p:cNvSpPr>
            <a:spLocks noChangeArrowheads="1"/>
          </p:cNvSpPr>
          <p:nvPr/>
        </p:nvSpPr>
        <p:spPr bwMode="auto">
          <a:xfrm>
            <a:off x="8786178" y="2464336"/>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7</a:t>
            </a:r>
          </a:p>
        </p:txBody>
      </p:sp>
      <p:sp>
        <p:nvSpPr>
          <p:cNvPr id="26216" name="Rectangle 48">
            <a:extLst>
              <a:ext uri="{FF2B5EF4-FFF2-40B4-BE49-F238E27FC236}">
                <a16:creationId xmlns:a16="http://schemas.microsoft.com/office/drawing/2014/main" id="{6BF25D32-272E-5C11-4101-D373C02A1FBE}"/>
              </a:ext>
            </a:extLst>
          </p:cNvPr>
          <p:cNvSpPr>
            <a:spLocks noChangeArrowheads="1"/>
          </p:cNvSpPr>
          <p:nvPr/>
        </p:nvSpPr>
        <p:spPr bwMode="auto">
          <a:xfrm>
            <a:off x="8569804" y="2304905"/>
            <a:ext cx="1314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17</a:t>
            </a:r>
          </a:p>
        </p:txBody>
      </p:sp>
      <p:sp>
        <p:nvSpPr>
          <p:cNvPr id="26217" name="Rectangle 49">
            <a:extLst>
              <a:ext uri="{FF2B5EF4-FFF2-40B4-BE49-F238E27FC236}">
                <a16:creationId xmlns:a16="http://schemas.microsoft.com/office/drawing/2014/main" id="{53227E7D-6D5D-4371-5A56-BE94B1823FEB}"/>
              </a:ext>
            </a:extLst>
          </p:cNvPr>
          <p:cNvSpPr>
            <a:spLocks noChangeArrowheads="1"/>
          </p:cNvSpPr>
          <p:nvPr/>
        </p:nvSpPr>
        <p:spPr bwMode="auto">
          <a:xfrm>
            <a:off x="8527446" y="2143652"/>
            <a:ext cx="1314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19</a:t>
            </a:r>
          </a:p>
        </p:txBody>
      </p:sp>
      <p:sp>
        <p:nvSpPr>
          <p:cNvPr id="26218" name="Rectangle 50">
            <a:extLst>
              <a:ext uri="{FF2B5EF4-FFF2-40B4-BE49-F238E27FC236}">
                <a16:creationId xmlns:a16="http://schemas.microsoft.com/office/drawing/2014/main" id="{4F91BA5E-D571-74F8-AC87-E4423DAE3118}"/>
              </a:ext>
            </a:extLst>
          </p:cNvPr>
          <p:cNvSpPr>
            <a:spLocks noChangeArrowheads="1"/>
          </p:cNvSpPr>
          <p:nvPr/>
        </p:nvSpPr>
        <p:spPr bwMode="auto">
          <a:xfrm>
            <a:off x="8870917" y="1979913"/>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2</a:t>
            </a:r>
          </a:p>
        </p:txBody>
      </p:sp>
      <p:sp>
        <p:nvSpPr>
          <p:cNvPr id="26219" name="Rectangle 51">
            <a:extLst>
              <a:ext uri="{FF2B5EF4-FFF2-40B4-BE49-F238E27FC236}">
                <a16:creationId xmlns:a16="http://schemas.microsoft.com/office/drawing/2014/main" id="{BB671704-D09D-AF5F-EF14-DD3DB9D006A7}"/>
              </a:ext>
            </a:extLst>
          </p:cNvPr>
          <p:cNvSpPr>
            <a:spLocks noChangeArrowheads="1"/>
          </p:cNvSpPr>
          <p:nvPr/>
        </p:nvSpPr>
        <p:spPr bwMode="auto">
          <a:xfrm>
            <a:off x="8824023" y="1825702"/>
            <a:ext cx="657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defRPr/>
            </a:pPr>
            <a:r>
              <a:rPr lang="en-US" altLang="en-US" sz="1000" b="0" dirty="0">
                <a:solidFill>
                  <a:srgbClr val="FFFFFF"/>
                </a:solidFill>
                <a:latin typeface="Calibri" panose="020F0502020204030204" pitchFamily="34" charset="0"/>
                <a:cs typeface="Calibri" panose="020F0502020204030204" pitchFamily="34" charset="0"/>
              </a:rPr>
              <a:t>5</a:t>
            </a:r>
          </a:p>
        </p:txBody>
      </p:sp>
      <p:grpSp>
        <p:nvGrpSpPr>
          <p:cNvPr id="26220" name="Group 31">
            <a:extLst>
              <a:ext uri="{FF2B5EF4-FFF2-40B4-BE49-F238E27FC236}">
                <a16:creationId xmlns:a16="http://schemas.microsoft.com/office/drawing/2014/main" id="{F7CADA21-7CB7-A844-FFE1-EC54140842CD}"/>
              </a:ext>
            </a:extLst>
          </p:cNvPr>
          <p:cNvGrpSpPr>
            <a:grpSpLocks noChangeAspect="1"/>
          </p:cNvGrpSpPr>
          <p:nvPr/>
        </p:nvGrpSpPr>
        <p:grpSpPr bwMode="auto">
          <a:xfrm>
            <a:off x="9212212" y="1851667"/>
            <a:ext cx="570133" cy="1858765"/>
            <a:chOff x="4160" y="996"/>
            <a:chExt cx="693" cy="2041"/>
          </a:xfrm>
          <a:solidFill>
            <a:schemeClr val="accent3"/>
          </a:solidFill>
        </p:grpSpPr>
        <p:sp>
          <p:nvSpPr>
            <p:cNvPr id="26221" name="Freeform 32">
              <a:extLst>
                <a:ext uri="{FF2B5EF4-FFF2-40B4-BE49-F238E27FC236}">
                  <a16:creationId xmlns:a16="http://schemas.microsoft.com/office/drawing/2014/main" id="{CC7BD2BC-D97F-CED3-544C-543F201A3DFC}"/>
                </a:ext>
              </a:extLst>
            </p:cNvPr>
            <p:cNvSpPr>
              <a:spLocks/>
            </p:cNvSpPr>
            <p:nvPr/>
          </p:nvSpPr>
          <p:spPr bwMode="auto">
            <a:xfrm>
              <a:off x="4160" y="996"/>
              <a:ext cx="24" cy="118"/>
            </a:xfrm>
            <a:custGeom>
              <a:avLst/>
              <a:gdLst>
                <a:gd name="T0" fmla="*/ 24 w 24"/>
                <a:gd name="T1" fmla="*/ 118 h 118"/>
                <a:gd name="T2" fmla="*/ 0 w 24"/>
                <a:gd name="T3" fmla="*/ 118 h 118"/>
                <a:gd name="T4" fmla="*/ 0 w 24"/>
                <a:gd name="T5" fmla="*/ 0 h 118"/>
                <a:gd name="T6" fmla="*/ 24 w 24"/>
                <a:gd name="T7" fmla="*/ 0 h 118"/>
                <a:gd name="T8" fmla="*/ 24 w 24"/>
                <a:gd name="T9" fmla="*/ 118 h 118"/>
                <a:gd name="T10" fmla="*/ 24 w 24"/>
                <a:gd name="T11" fmla="*/ 118 h 118"/>
              </a:gdLst>
              <a:ahLst/>
              <a:cxnLst>
                <a:cxn ang="0">
                  <a:pos x="T0" y="T1"/>
                </a:cxn>
                <a:cxn ang="0">
                  <a:pos x="T2" y="T3"/>
                </a:cxn>
                <a:cxn ang="0">
                  <a:pos x="T4" y="T5"/>
                </a:cxn>
                <a:cxn ang="0">
                  <a:pos x="T6" y="T7"/>
                </a:cxn>
                <a:cxn ang="0">
                  <a:pos x="T8" y="T9"/>
                </a:cxn>
                <a:cxn ang="0">
                  <a:pos x="T10" y="T11"/>
                </a:cxn>
              </a:cxnLst>
              <a:rect l="0" t="0" r="r" b="b"/>
              <a:pathLst>
                <a:path w="24" h="118">
                  <a:moveTo>
                    <a:pt x="24" y="118"/>
                  </a:moveTo>
                  <a:lnTo>
                    <a:pt x="0" y="118"/>
                  </a:lnTo>
                  <a:lnTo>
                    <a:pt x="0" y="0"/>
                  </a:lnTo>
                  <a:lnTo>
                    <a:pt x="24" y="0"/>
                  </a:lnTo>
                  <a:lnTo>
                    <a:pt x="24" y="118"/>
                  </a:lnTo>
                  <a:lnTo>
                    <a:pt x="24" y="118"/>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2" name="Freeform 33">
              <a:extLst>
                <a:ext uri="{FF2B5EF4-FFF2-40B4-BE49-F238E27FC236}">
                  <a16:creationId xmlns:a16="http://schemas.microsoft.com/office/drawing/2014/main" id="{AD8735FE-48EC-62A9-3651-CE7D443FF37D}"/>
                </a:ext>
              </a:extLst>
            </p:cNvPr>
            <p:cNvSpPr>
              <a:spLocks/>
            </p:cNvSpPr>
            <p:nvPr/>
          </p:nvSpPr>
          <p:spPr bwMode="auto">
            <a:xfrm>
              <a:off x="4160" y="1171"/>
              <a:ext cx="24" cy="118"/>
            </a:xfrm>
            <a:custGeom>
              <a:avLst/>
              <a:gdLst>
                <a:gd name="T0" fmla="*/ 24 w 24"/>
                <a:gd name="T1" fmla="*/ 118 h 118"/>
                <a:gd name="T2" fmla="*/ 0 w 24"/>
                <a:gd name="T3" fmla="*/ 118 h 118"/>
                <a:gd name="T4" fmla="*/ 0 w 24"/>
                <a:gd name="T5" fmla="*/ 0 h 118"/>
                <a:gd name="T6" fmla="*/ 24 w 24"/>
                <a:gd name="T7" fmla="*/ 0 h 118"/>
                <a:gd name="T8" fmla="*/ 24 w 24"/>
                <a:gd name="T9" fmla="*/ 118 h 118"/>
                <a:gd name="T10" fmla="*/ 24 w 24"/>
                <a:gd name="T11" fmla="*/ 118 h 118"/>
              </a:gdLst>
              <a:ahLst/>
              <a:cxnLst>
                <a:cxn ang="0">
                  <a:pos x="T0" y="T1"/>
                </a:cxn>
                <a:cxn ang="0">
                  <a:pos x="T2" y="T3"/>
                </a:cxn>
                <a:cxn ang="0">
                  <a:pos x="T4" y="T5"/>
                </a:cxn>
                <a:cxn ang="0">
                  <a:pos x="T6" y="T7"/>
                </a:cxn>
                <a:cxn ang="0">
                  <a:pos x="T8" y="T9"/>
                </a:cxn>
                <a:cxn ang="0">
                  <a:pos x="T10" y="T11"/>
                </a:cxn>
              </a:cxnLst>
              <a:rect l="0" t="0" r="r" b="b"/>
              <a:pathLst>
                <a:path w="24" h="118">
                  <a:moveTo>
                    <a:pt x="24" y="118"/>
                  </a:moveTo>
                  <a:lnTo>
                    <a:pt x="0" y="118"/>
                  </a:lnTo>
                  <a:lnTo>
                    <a:pt x="0" y="0"/>
                  </a:lnTo>
                  <a:lnTo>
                    <a:pt x="24" y="0"/>
                  </a:lnTo>
                  <a:lnTo>
                    <a:pt x="24" y="118"/>
                  </a:lnTo>
                  <a:lnTo>
                    <a:pt x="24" y="118"/>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3" name="Freeform 34">
              <a:extLst>
                <a:ext uri="{FF2B5EF4-FFF2-40B4-BE49-F238E27FC236}">
                  <a16:creationId xmlns:a16="http://schemas.microsoft.com/office/drawing/2014/main" id="{B01BC0F8-398D-5B84-F9EC-4310B81F0C3F}"/>
                </a:ext>
              </a:extLst>
            </p:cNvPr>
            <p:cNvSpPr>
              <a:spLocks/>
            </p:cNvSpPr>
            <p:nvPr/>
          </p:nvSpPr>
          <p:spPr bwMode="auto">
            <a:xfrm>
              <a:off x="4160" y="1347"/>
              <a:ext cx="693" cy="116"/>
            </a:xfrm>
            <a:custGeom>
              <a:avLst/>
              <a:gdLst>
                <a:gd name="T0" fmla="*/ 693 w 693"/>
                <a:gd name="T1" fmla="*/ 117 h 117"/>
                <a:gd name="T2" fmla="*/ 0 w 693"/>
                <a:gd name="T3" fmla="*/ 117 h 117"/>
                <a:gd name="T4" fmla="*/ 0 w 693"/>
                <a:gd name="T5" fmla="*/ 0 h 117"/>
                <a:gd name="T6" fmla="*/ 693 w 693"/>
                <a:gd name="T7" fmla="*/ 0 h 117"/>
                <a:gd name="T8" fmla="*/ 693 w 693"/>
                <a:gd name="T9" fmla="*/ 117 h 117"/>
                <a:gd name="T10" fmla="*/ 693 w 693"/>
                <a:gd name="T11" fmla="*/ 117 h 117"/>
              </a:gdLst>
              <a:ahLst/>
              <a:cxnLst>
                <a:cxn ang="0">
                  <a:pos x="T0" y="T1"/>
                </a:cxn>
                <a:cxn ang="0">
                  <a:pos x="T2" y="T3"/>
                </a:cxn>
                <a:cxn ang="0">
                  <a:pos x="T4" y="T5"/>
                </a:cxn>
                <a:cxn ang="0">
                  <a:pos x="T6" y="T7"/>
                </a:cxn>
                <a:cxn ang="0">
                  <a:pos x="T8" y="T9"/>
                </a:cxn>
                <a:cxn ang="0">
                  <a:pos x="T10" y="T11"/>
                </a:cxn>
              </a:cxnLst>
              <a:rect l="0" t="0" r="r" b="b"/>
              <a:pathLst>
                <a:path w="693" h="117">
                  <a:moveTo>
                    <a:pt x="693" y="117"/>
                  </a:moveTo>
                  <a:lnTo>
                    <a:pt x="0" y="117"/>
                  </a:lnTo>
                  <a:lnTo>
                    <a:pt x="0" y="0"/>
                  </a:lnTo>
                  <a:lnTo>
                    <a:pt x="693" y="0"/>
                  </a:lnTo>
                  <a:lnTo>
                    <a:pt x="693" y="117"/>
                  </a:lnTo>
                  <a:lnTo>
                    <a:pt x="693" y="117"/>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4" name="Freeform 35">
              <a:extLst>
                <a:ext uri="{FF2B5EF4-FFF2-40B4-BE49-F238E27FC236}">
                  <a16:creationId xmlns:a16="http://schemas.microsoft.com/office/drawing/2014/main" id="{F863A961-6464-8A18-AAD6-52A2EAF8E325}"/>
                </a:ext>
              </a:extLst>
            </p:cNvPr>
            <p:cNvSpPr>
              <a:spLocks/>
            </p:cNvSpPr>
            <p:nvPr/>
          </p:nvSpPr>
          <p:spPr bwMode="auto">
            <a:xfrm>
              <a:off x="4160" y="1521"/>
              <a:ext cx="29" cy="118"/>
            </a:xfrm>
            <a:custGeom>
              <a:avLst/>
              <a:gdLst>
                <a:gd name="T0" fmla="*/ 24 w 24"/>
                <a:gd name="T1" fmla="*/ 117 h 117"/>
                <a:gd name="T2" fmla="*/ 0 w 24"/>
                <a:gd name="T3" fmla="*/ 117 h 117"/>
                <a:gd name="T4" fmla="*/ 0 w 24"/>
                <a:gd name="T5" fmla="*/ 0 h 117"/>
                <a:gd name="T6" fmla="*/ 24 w 24"/>
                <a:gd name="T7" fmla="*/ 0 h 117"/>
                <a:gd name="T8" fmla="*/ 24 w 24"/>
                <a:gd name="T9" fmla="*/ 117 h 117"/>
                <a:gd name="T10" fmla="*/ 24 w 24"/>
                <a:gd name="T11" fmla="*/ 117 h 117"/>
              </a:gdLst>
              <a:ahLst/>
              <a:cxnLst>
                <a:cxn ang="0">
                  <a:pos x="T0" y="T1"/>
                </a:cxn>
                <a:cxn ang="0">
                  <a:pos x="T2" y="T3"/>
                </a:cxn>
                <a:cxn ang="0">
                  <a:pos x="T4" y="T5"/>
                </a:cxn>
                <a:cxn ang="0">
                  <a:pos x="T6" y="T7"/>
                </a:cxn>
                <a:cxn ang="0">
                  <a:pos x="T8" y="T9"/>
                </a:cxn>
                <a:cxn ang="0">
                  <a:pos x="T10" y="T11"/>
                </a:cxn>
              </a:cxnLst>
              <a:rect l="0" t="0" r="r" b="b"/>
              <a:pathLst>
                <a:path w="24" h="117">
                  <a:moveTo>
                    <a:pt x="24" y="117"/>
                  </a:moveTo>
                  <a:lnTo>
                    <a:pt x="0" y="117"/>
                  </a:lnTo>
                  <a:lnTo>
                    <a:pt x="0" y="0"/>
                  </a:lnTo>
                  <a:lnTo>
                    <a:pt x="24" y="0"/>
                  </a:lnTo>
                  <a:lnTo>
                    <a:pt x="24" y="117"/>
                  </a:lnTo>
                  <a:lnTo>
                    <a:pt x="24" y="117"/>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5" name="Freeform 36">
              <a:extLst>
                <a:ext uri="{FF2B5EF4-FFF2-40B4-BE49-F238E27FC236}">
                  <a16:creationId xmlns:a16="http://schemas.microsoft.com/office/drawing/2014/main" id="{5F58C9E8-4869-2D95-470C-9ACFB656B5A8}"/>
                </a:ext>
              </a:extLst>
            </p:cNvPr>
            <p:cNvSpPr>
              <a:spLocks/>
            </p:cNvSpPr>
            <p:nvPr/>
          </p:nvSpPr>
          <p:spPr bwMode="auto">
            <a:xfrm>
              <a:off x="4160" y="1697"/>
              <a:ext cx="24" cy="115"/>
            </a:xfrm>
            <a:custGeom>
              <a:avLst/>
              <a:gdLst>
                <a:gd name="T0" fmla="*/ 24 w 24"/>
                <a:gd name="T1" fmla="*/ 115 h 115"/>
                <a:gd name="T2" fmla="*/ 0 w 24"/>
                <a:gd name="T3" fmla="*/ 115 h 115"/>
                <a:gd name="T4" fmla="*/ 0 w 24"/>
                <a:gd name="T5" fmla="*/ 0 h 115"/>
                <a:gd name="T6" fmla="*/ 24 w 24"/>
                <a:gd name="T7" fmla="*/ 0 h 115"/>
                <a:gd name="T8" fmla="*/ 24 w 24"/>
                <a:gd name="T9" fmla="*/ 115 h 115"/>
                <a:gd name="T10" fmla="*/ 24 w 24"/>
                <a:gd name="T11" fmla="*/ 115 h 115"/>
              </a:gdLst>
              <a:ahLst/>
              <a:cxnLst>
                <a:cxn ang="0">
                  <a:pos x="T0" y="T1"/>
                </a:cxn>
                <a:cxn ang="0">
                  <a:pos x="T2" y="T3"/>
                </a:cxn>
                <a:cxn ang="0">
                  <a:pos x="T4" y="T5"/>
                </a:cxn>
                <a:cxn ang="0">
                  <a:pos x="T6" y="T7"/>
                </a:cxn>
                <a:cxn ang="0">
                  <a:pos x="T8" y="T9"/>
                </a:cxn>
                <a:cxn ang="0">
                  <a:pos x="T10" y="T11"/>
                </a:cxn>
              </a:cxnLst>
              <a:rect l="0" t="0" r="r" b="b"/>
              <a:pathLst>
                <a:path w="24" h="115">
                  <a:moveTo>
                    <a:pt x="24" y="115"/>
                  </a:moveTo>
                  <a:lnTo>
                    <a:pt x="0" y="115"/>
                  </a:lnTo>
                  <a:lnTo>
                    <a:pt x="0" y="0"/>
                  </a:lnTo>
                  <a:lnTo>
                    <a:pt x="24" y="0"/>
                  </a:lnTo>
                  <a:lnTo>
                    <a:pt x="24" y="115"/>
                  </a:lnTo>
                  <a:lnTo>
                    <a:pt x="24" y="115"/>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6" name="Freeform 37">
              <a:extLst>
                <a:ext uri="{FF2B5EF4-FFF2-40B4-BE49-F238E27FC236}">
                  <a16:creationId xmlns:a16="http://schemas.microsoft.com/office/drawing/2014/main" id="{CAF51602-EE84-DEA7-78B4-AB417C6E5CB4}"/>
                </a:ext>
              </a:extLst>
            </p:cNvPr>
            <p:cNvSpPr>
              <a:spLocks/>
            </p:cNvSpPr>
            <p:nvPr/>
          </p:nvSpPr>
          <p:spPr bwMode="auto">
            <a:xfrm>
              <a:off x="4160" y="1872"/>
              <a:ext cx="24" cy="116"/>
            </a:xfrm>
            <a:custGeom>
              <a:avLst/>
              <a:gdLst>
                <a:gd name="T0" fmla="*/ 24 w 24"/>
                <a:gd name="T1" fmla="*/ 116 h 116"/>
                <a:gd name="T2" fmla="*/ 0 w 24"/>
                <a:gd name="T3" fmla="*/ 116 h 116"/>
                <a:gd name="T4" fmla="*/ 0 w 24"/>
                <a:gd name="T5" fmla="*/ 0 h 116"/>
                <a:gd name="T6" fmla="*/ 24 w 24"/>
                <a:gd name="T7" fmla="*/ 0 h 116"/>
                <a:gd name="T8" fmla="*/ 24 w 24"/>
                <a:gd name="T9" fmla="*/ 116 h 116"/>
                <a:gd name="T10" fmla="*/ 24 w 24"/>
                <a:gd name="T11" fmla="*/ 116 h 116"/>
              </a:gdLst>
              <a:ahLst/>
              <a:cxnLst>
                <a:cxn ang="0">
                  <a:pos x="T0" y="T1"/>
                </a:cxn>
                <a:cxn ang="0">
                  <a:pos x="T2" y="T3"/>
                </a:cxn>
                <a:cxn ang="0">
                  <a:pos x="T4" y="T5"/>
                </a:cxn>
                <a:cxn ang="0">
                  <a:pos x="T6" y="T7"/>
                </a:cxn>
                <a:cxn ang="0">
                  <a:pos x="T8" y="T9"/>
                </a:cxn>
                <a:cxn ang="0">
                  <a:pos x="T10" y="T11"/>
                </a:cxn>
              </a:cxnLst>
              <a:rect l="0" t="0" r="r" b="b"/>
              <a:pathLst>
                <a:path w="24" h="116">
                  <a:moveTo>
                    <a:pt x="24" y="116"/>
                  </a:moveTo>
                  <a:lnTo>
                    <a:pt x="0" y="116"/>
                  </a:lnTo>
                  <a:lnTo>
                    <a:pt x="0" y="0"/>
                  </a:lnTo>
                  <a:lnTo>
                    <a:pt x="24" y="0"/>
                  </a:lnTo>
                  <a:lnTo>
                    <a:pt x="24" y="116"/>
                  </a:lnTo>
                  <a:lnTo>
                    <a:pt x="24" y="116"/>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7" name="Freeform 38">
              <a:extLst>
                <a:ext uri="{FF2B5EF4-FFF2-40B4-BE49-F238E27FC236}">
                  <a16:creationId xmlns:a16="http://schemas.microsoft.com/office/drawing/2014/main" id="{56551647-4004-7763-DB6A-AC3459215DF7}"/>
                </a:ext>
              </a:extLst>
            </p:cNvPr>
            <p:cNvSpPr>
              <a:spLocks/>
            </p:cNvSpPr>
            <p:nvPr/>
          </p:nvSpPr>
          <p:spPr bwMode="auto">
            <a:xfrm>
              <a:off x="4160" y="2045"/>
              <a:ext cx="46" cy="118"/>
            </a:xfrm>
            <a:custGeom>
              <a:avLst/>
              <a:gdLst>
                <a:gd name="T0" fmla="*/ 46 w 46"/>
                <a:gd name="T1" fmla="*/ 118 h 118"/>
                <a:gd name="T2" fmla="*/ 0 w 46"/>
                <a:gd name="T3" fmla="*/ 118 h 118"/>
                <a:gd name="T4" fmla="*/ 0 w 46"/>
                <a:gd name="T5" fmla="*/ 0 h 118"/>
                <a:gd name="T6" fmla="*/ 46 w 46"/>
                <a:gd name="T7" fmla="*/ 0 h 118"/>
                <a:gd name="T8" fmla="*/ 46 w 46"/>
                <a:gd name="T9" fmla="*/ 118 h 118"/>
                <a:gd name="T10" fmla="*/ 46 w 46"/>
                <a:gd name="T11" fmla="*/ 118 h 118"/>
              </a:gdLst>
              <a:ahLst/>
              <a:cxnLst>
                <a:cxn ang="0">
                  <a:pos x="T0" y="T1"/>
                </a:cxn>
                <a:cxn ang="0">
                  <a:pos x="T2" y="T3"/>
                </a:cxn>
                <a:cxn ang="0">
                  <a:pos x="T4" y="T5"/>
                </a:cxn>
                <a:cxn ang="0">
                  <a:pos x="T6" y="T7"/>
                </a:cxn>
                <a:cxn ang="0">
                  <a:pos x="T8" y="T9"/>
                </a:cxn>
                <a:cxn ang="0">
                  <a:pos x="T10" y="T11"/>
                </a:cxn>
              </a:cxnLst>
              <a:rect l="0" t="0" r="r" b="b"/>
              <a:pathLst>
                <a:path w="46" h="118">
                  <a:moveTo>
                    <a:pt x="46" y="118"/>
                  </a:moveTo>
                  <a:lnTo>
                    <a:pt x="0" y="118"/>
                  </a:lnTo>
                  <a:lnTo>
                    <a:pt x="0" y="0"/>
                  </a:lnTo>
                  <a:lnTo>
                    <a:pt x="46" y="0"/>
                  </a:lnTo>
                  <a:lnTo>
                    <a:pt x="46" y="118"/>
                  </a:lnTo>
                  <a:lnTo>
                    <a:pt x="46" y="118"/>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8" name="Freeform 39">
              <a:extLst>
                <a:ext uri="{FF2B5EF4-FFF2-40B4-BE49-F238E27FC236}">
                  <a16:creationId xmlns:a16="http://schemas.microsoft.com/office/drawing/2014/main" id="{8B0AAC34-50C3-536D-8F53-09DCD4D36F5A}"/>
                </a:ext>
              </a:extLst>
            </p:cNvPr>
            <p:cNvSpPr>
              <a:spLocks/>
            </p:cNvSpPr>
            <p:nvPr/>
          </p:nvSpPr>
          <p:spPr bwMode="auto">
            <a:xfrm>
              <a:off x="4160" y="2221"/>
              <a:ext cx="46" cy="117"/>
            </a:xfrm>
            <a:custGeom>
              <a:avLst/>
              <a:gdLst>
                <a:gd name="T0" fmla="*/ 46 w 46"/>
                <a:gd name="T1" fmla="*/ 117 h 117"/>
                <a:gd name="T2" fmla="*/ 0 w 46"/>
                <a:gd name="T3" fmla="*/ 117 h 117"/>
                <a:gd name="T4" fmla="*/ 0 w 46"/>
                <a:gd name="T5" fmla="*/ 0 h 117"/>
                <a:gd name="T6" fmla="*/ 46 w 46"/>
                <a:gd name="T7" fmla="*/ 0 h 117"/>
                <a:gd name="T8" fmla="*/ 46 w 46"/>
                <a:gd name="T9" fmla="*/ 117 h 117"/>
                <a:gd name="T10" fmla="*/ 46 w 46"/>
                <a:gd name="T11" fmla="*/ 117 h 117"/>
              </a:gdLst>
              <a:ahLst/>
              <a:cxnLst>
                <a:cxn ang="0">
                  <a:pos x="T0" y="T1"/>
                </a:cxn>
                <a:cxn ang="0">
                  <a:pos x="T2" y="T3"/>
                </a:cxn>
                <a:cxn ang="0">
                  <a:pos x="T4" y="T5"/>
                </a:cxn>
                <a:cxn ang="0">
                  <a:pos x="T6" y="T7"/>
                </a:cxn>
                <a:cxn ang="0">
                  <a:pos x="T8" y="T9"/>
                </a:cxn>
                <a:cxn ang="0">
                  <a:pos x="T10" y="T11"/>
                </a:cxn>
              </a:cxnLst>
              <a:rect l="0" t="0" r="r" b="b"/>
              <a:pathLst>
                <a:path w="46" h="117">
                  <a:moveTo>
                    <a:pt x="46" y="117"/>
                  </a:moveTo>
                  <a:lnTo>
                    <a:pt x="0" y="117"/>
                  </a:lnTo>
                  <a:lnTo>
                    <a:pt x="0" y="0"/>
                  </a:lnTo>
                  <a:lnTo>
                    <a:pt x="46" y="0"/>
                  </a:lnTo>
                  <a:lnTo>
                    <a:pt x="46" y="117"/>
                  </a:lnTo>
                  <a:lnTo>
                    <a:pt x="46" y="117"/>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29" name="Freeform 40">
              <a:extLst>
                <a:ext uri="{FF2B5EF4-FFF2-40B4-BE49-F238E27FC236}">
                  <a16:creationId xmlns:a16="http://schemas.microsoft.com/office/drawing/2014/main" id="{4B72E043-DAF4-5FF5-7935-F4B3774A4A17}"/>
                </a:ext>
              </a:extLst>
            </p:cNvPr>
            <p:cNvSpPr>
              <a:spLocks/>
            </p:cNvSpPr>
            <p:nvPr/>
          </p:nvSpPr>
          <p:spPr bwMode="auto">
            <a:xfrm>
              <a:off x="4160" y="2396"/>
              <a:ext cx="46" cy="117"/>
            </a:xfrm>
            <a:custGeom>
              <a:avLst/>
              <a:gdLst>
                <a:gd name="T0" fmla="*/ 46 w 46"/>
                <a:gd name="T1" fmla="*/ 117 h 117"/>
                <a:gd name="T2" fmla="*/ 0 w 46"/>
                <a:gd name="T3" fmla="*/ 117 h 117"/>
                <a:gd name="T4" fmla="*/ 0 w 46"/>
                <a:gd name="T5" fmla="*/ 0 h 117"/>
                <a:gd name="T6" fmla="*/ 46 w 46"/>
                <a:gd name="T7" fmla="*/ 0 h 117"/>
                <a:gd name="T8" fmla="*/ 46 w 46"/>
                <a:gd name="T9" fmla="*/ 117 h 117"/>
                <a:gd name="T10" fmla="*/ 46 w 46"/>
                <a:gd name="T11" fmla="*/ 117 h 117"/>
              </a:gdLst>
              <a:ahLst/>
              <a:cxnLst>
                <a:cxn ang="0">
                  <a:pos x="T0" y="T1"/>
                </a:cxn>
                <a:cxn ang="0">
                  <a:pos x="T2" y="T3"/>
                </a:cxn>
                <a:cxn ang="0">
                  <a:pos x="T4" y="T5"/>
                </a:cxn>
                <a:cxn ang="0">
                  <a:pos x="T6" y="T7"/>
                </a:cxn>
                <a:cxn ang="0">
                  <a:pos x="T8" y="T9"/>
                </a:cxn>
                <a:cxn ang="0">
                  <a:pos x="T10" y="T11"/>
                </a:cxn>
              </a:cxnLst>
              <a:rect l="0" t="0" r="r" b="b"/>
              <a:pathLst>
                <a:path w="46" h="117">
                  <a:moveTo>
                    <a:pt x="46" y="117"/>
                  </a:moveTo>
                  <a:lnTo>
                    <a:pt x="0" y="117"/>
                  </a:lnTo>
                  <a:lnTo>
                    <a:pt x="0" y="0"/>
                  </a:lnTo>
                  <a:lnTo>
                    <a:pt x="46" y="0"/>
                  </a:lnTo>
                  <a:lnTo>
                    <a:pt x="46" y="117"/>
                  </a:lnTo>
                  <a:lnTo>
                    <a:pt x="46" y="117"/>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0" name="Freeform 41">
              <a:extLst>
                <a:ext uri="{FF2B5EF4-FFF2-40B4-BE49-F238E27FC236}">
                  <a16:creationId xmlns:a16="http://schemas.microsoft.com/office/drawing/2014/main" id="{5CE9F023-7150-B242-705E-29DB793E6C48}"/>
                </a:ext>
              </a:extLst>
            </p:cNvPr>
            <p:cNvSpPr>
              <a:spLocks/>
            </p:cNvSpPr>
            <p:nvPr/>
          </p:nvSpPr>
          <p:spPr bwMode="auto">
            <a:xfrm>
              <a:off x="4160" y="2569"/>
              <a:ext cx="70" cy="118"/>
            </a:xfrm>
            <a:custGeom>
              <a:avLst/>
              <a:gdLst>
                <a:gd name="T0" fmla="*/ 70 w 70"/>
                <a:gd name="T1" fmla="*/ 118 h 118"/>
                <a:gd name="T2" fmla="*/ 0 w 70"/>
                <a:gd name="T3" fmla="*/ 118 h 118"/>
                <a:gd name="T4" fmla="*/ 0 w 70"/>
                <a:gd name="T5" fmla="*/ 0 h 118"/>
                <a:gd name="T6" fmla="*/ 70 w 70"/>
                <a:gd name="T7" fmla="*/ 0 h 118"/>
                <a:gd name="T8" fmla="*/ 70 w 70"/>
                <a:gd name="T9" fmla="*/ 118 h 118"/>
                <a:gd name="T10" fmla="*/ 70 w 70"/>
                <a:gd name="T11" fmla="*/ 118 h 118"/>
              </a:gdLst>
              <a:ahLst/>
              <a:cxnLst>
                <a:cxn ang="0">
                  <a:pos x="T0" y="T1"/>
                </a:cxn>
                <a:cxn ang="0">
                  <a:pos x="T2" y="T3"/>
                </a:cxn>
                <a:cxn ang="0">
                  <a:pos x="T4" y="T5"/>
                </a:cxn>
                <a:cxn ang="0">
                  <a:pos x="T6" y="T7"/>
                </a:cxn>
                <a:cxn ang="0">
                  <a:pos x="T8" y="T9"/>
                </a:cxn>
                <a:cxn ang="0">
                  <a:pos x="T10" y="T11"/>
                </a:cxn>
              </a:cxnLst>
              <a:rect l="0" t="0" r="r" b="b"/>
              <a:pathLst>
                <a:path w="70" h="118">
                  <a:moveTo>
                    <a:pt x="70" y="118"/>
                  </a:moveTo>
                  <a:lnTo>
                    <a:pt x="0" y="118"/>
                  </a:lnTo>
                  <a:lnTo>
                    <a:pt x="0" y="0"/>
                  </a:lnTo>
                  <a:lnTo>
                    <a:pt x="70" y="0"/>
                  </a:lnTo>
                  <a:lnTo>
                    <a:pt x="70" y="118"/>
                  </a:lnTo>
                  <a:lnTo>
                    <a:pt x="70" y="118"/>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1" name="Freeform 42">
              <a:extLst>
                <a:ext uri="{FF2B5EF4-FFF2-40B4-BE49-F238E27FC236}">
                  <a16:creationId xmlns:a16="http://schemas.microsoft.com/office/drawing/2014/main" id="{D9E87191-1797-8D0A-7512-10A082624CBD}"/>
                </a:ext>
              </a:extLst>
            </p:cNvPr>
            <p:cNvSpPr>
              <a:spLocks/>
            </p:cNvSpPr>
            <p:nvPr/>
          </p:nvSpPr>
          <p:spPr bwMode="auto">
            <a:xfrm>
              <a:off x="4160" y="2746"/>
              <a:ext cx="24" cy="116"/>
            </a:xfrm>
            <a:custGeom>
              <a:avLst/>
              <a:gdLst>
                <a:gd name="T0" fmla="*/ 24 w 24"/>
                <a:gd name="T1" fmla="*/ 116 h 116"/>
                <a:gd name="T2" fmla="*/ 0 w 24"/>
                <a:gd name="T3" fmla="*/ 116 h 116"/>
                <a:gd name="T4" fmla="*/ 0 w 24"/>
                <a:gd name="T5" fmla="*/ 0 h 116"/>
                <a:gd name="T6" fmla="*/ 24 w 24"/>
                <a:gd name="T7" fmla="*/ 0 h 116"/>
                <a:gd name="T8" fmla="*/ 24 w 24"/>
                <a:gd name="T9" fmla="*/ 116 h 116"/>
                <a:gd name="T10" fmla="*/ 24 w 24"/>
                <a:gd name="T11" fmla="*/ 116 h 116"/>
              </a:gdLst>
              <a:ahLst/>
              <a:cxnLst>
                <a:cxn ang="0">
                  <a:pos x="T0" y="T1"/>
                </a:cxn>
                <a:cxn ang="0">
                  <a:pos x="T2" y="T3"/>
                </a:cxn>
                <a:cxn ang="0">
                  <a:pos x="T4" y="T5"/>
                </a:cxn>
                <a:cxn ang="0">
                  <a:pos x="T6" y="T7"/>
                </a:cxn>
                <a:cxn ang="0">
                  <a:pos x="T8" y="T9"/>
                </a:cxn>
                <a:cxn ang="0">
                  <a:pos x="T10" y="T11"/>
                </a:cxn>
              </a:cxnLst>
              <a:rect l="0" t="0" r="r" b="b"/>
              <a:pathLst>
                <a:path w="24" h="116">
                  <a:moveTo>
                    <a:pt x="24" y="116"/>
                  </a:moveTo>
                  <a:lnTo>
                    <a:pt x="0" y="116"/>
                  </a:lnTo>
                  <a:lnTo>
                    <a:pt x="0" y="0"/>
                  </a:lnTo>
                  <a:lnTo>
                    <a:pt x="24" y="0"/>
                  </a:lnTo>
                  <a:lnTo>
                    <a:pt x="24" y="116"/>
                  </a:lnTo>
                  <a:lnTo>
                    <a:pt x="24" y="116"/>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2" name="Freeform 43">
              <a:extLst>
                <a:ext uri="{FF2B5EF4-FFF2-40B4-BE49-F238E27FC236}">
                  <a16:creationId xmlns:a16="http://schemas.microsoft.com/office/drawing/2014/main" id="{7B801547-2F4B-45F3-CC55-8A917563F7F6}"/>
                </a:ext>
              </a:extLst>
            </p:cNvPr>
            <p:cNvSpPr>
              <a:spLocks/>
            </p:cNvSpPr>
            <p:nvPr/>
          </p:nvSpPr>
          <p:spPr bwMode="auto">
            <a:xfrm>
              <a:off x="4160" y="2920"/>
              <a:ext cx="24" cy="117"/>
            </a:xfrm>
            <a:custGeom>
              <a:avLst/>
              <a:gdLst>
                <a:gd name="T0" fmla="*/ 24 w 24"/>
                <a:gd name="T1" fmla="*/ 117 h 117"/>
                <a:gd name="T2" fmla="*/ 0 w 24"/>
                <a:gd name="T3" fmla="*/ 117 h 117"/>
                <a:gd name="T4" fmla="*/ 0 w 24"/>
                <a:gd name="T5" fmla="*/ 0 h 117"/>
                <a:gd name="T6" fmla="*/ 24 w 24"/>
                <a:gd name="T7" fmla="*/ 0 h 117"/>
                <a:gd name="T8" fmla="*/ 24 w 24"/>
                <a:gd name="T9" fmla="*/ 117 h 117"/>
                <a:gd name="T10" fmla="*/ 24 w 24"/>
                <a:gd name="T11" fmla="*/ 117 h 117"/>
              </a:gdLst>
              <a:ahLst/>
              <a:cxnLst>
                <a:cxn ang="0">
                  <a:pos x="T0" y="T1"/>
                </a:cxn>
                <a:cxn ang="0">
                  <a:pos x="T2" y="T3"/>
                </a:cxn>
                <a:cxn ang="0">
                  <a:pos x="T4" y="T5"/>
                </a:cxn>
                <a:cxn ang="0">
                  <a:pos x="T6" y="T7"/>
                </a:cxn>
                <a:cxn ang="0">
                  <a:pos x="T8" y="T9"/>
                </a:cxn>
                <a:cxn ang="0">
                  <a:pos x="T10" y="T11"/>
                </a:cxn>
              </a:cxnLst>
              <a:rect l="0" t="0" r="r" b="b"/>
              <a:pathLst>
                <a:path w="24" h="117">
                  <a:moveTo>
                    <a:pt x="24" y="117"/>
                  </a:moveTo>
                  <a:lnTo>
                    <a:pt x="0" y="117"/>
                  </a:lnTo>
                  <a:lnTo>
                    <a:pt x="0" y="0"/>
                  </a:lnTo>
                  <a:lnTo>
                    <a:pt x="24" y="0"/>
                  </a:lnTo>
                  <a:lnTo>
                    <a:pt x="24" y="117"/>
                  </a:lnTo>
                  <a:lnTo>
                    <a:pt x="24" y="117"/>
                  </a:ln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6233" name="Group 73">
            <a:extLst>
              <a:ext uri="{FF2B5EF4-FFF2-40B4-BE49-F238E27FC236}">
                <a16:creationId xmlns:a16="http://schemas.microsoft.com/office/drawing/2014/main" id="{E06619C8-D4F8-DE22-28E7-17C80B21CCAE}"/>
              </a:ext>
            </a:extLst>
          </p:cNvPr>
          <p:cNvGrpSpPr>
            <a:grpSpLocks noChangeAspect="1"/>
          </p:cNvGrpSpPr>
          <p:nvPr/>
        </p:nvGrpSpPr>
        <p:grpSpPr bwMode="auto">
          <a:xfrm>
            <a:off x="8670902" y="1849635"/>
            <a:ext cx="371041" cy="1865798"/>
            <a:chOff x="3502" y="992"/>
            <a:chExt cx="451" cy="2048"/>
          </a:xfrm>
          <a:solidFill>
            <a:schemeClr val="accent1"/>
          </a:solidFill>
        </p:grpSpPr>
        <p:sp>
          <p:nvSpPr>
            <p:cNvPr id="26234" name="Freeform 74">
              <a:extLst>
                <a:ext uri="{FF2B5EF4-FFF2-40B4-BE49-F238E27FC236}">
                  <a16:creationId xmlns:a16="http://schemas.microsoft.com/office/drawing/2014/main" id="{E9589CF4-C213-684C-CE32-780908BE4D20}"/>
                </a:ext>
              </a:extLst>
            </p:cNvPr>
            <p:cNvSpPr>
              <a:spLocks/>
            </p:cNvSpPr>
            <p:nvPr/>
          </p:nvSpPr>
          <p:spPr bwMode="auto">
            <a:xfrm>
              <a:off x="3830" y="992"/>
              <a:ext cx="116" cy="118"/>
            </a:xfrm>
            <a:custGeom>
              <a:avLst/>
              <a:gdLst>
                <a:gd name="T0" fmla="*/ 0 w 116"/>
                <a:gd name="T1" fmla="*/ 116 h 116"/>
                <a:gd name="T2" fmla="*/ 116 w 116"/>
                <a:gd name="T3" fmla="*/ 116 h 116"/>
                <a:gd name="T4" fmla="*/ 116 w 116"/>
                <a:gd name="T5" fmla="*/ 0 h 116"/>
                <a:gd name="T6" fmla="*/ 0 w 116"/>
                <a:gd name="T7" fmla="*/ 0 h 116"/>
                <a:gd name="T8" fmla="*/ 0 w 116"/>
                <a:gd name="T9" fmla="*/ 116 h 116"/>
                <a:gd name="T10" fmla="*/ 0 w 116"/>
                <a:gd name="T11" fmla="*/ 116 h 116"/>
              </a:gdLst>
              <a:ahLst/>
              <a:cxnLst>
                <a:cxn ang="0">
                  <a:pos x="T0" y="T1"/>
                </a:cxn>
                <a:cxn ang="0">
                  <a:pos x="T2" y="T3"/>
                </a:cxn>
                <a:cxn ang="0">
                  <a:pos x="T4" y="T5"/>
                </a:cxn>
                <a:cxn ang="0">
                  <a:pos x="T6" y="T7"/>
                </a:cxn>
                <a:cxn ang="0">
                  <a:pos x="T8" y="T9"/>
                </a:cxn>
                <a:cxn ang="0">
                  <a:pos x="T10" y="T11"/>
                </a:cxn>
              </a:cxnLst>
              <a:rect l="0" t="0" r="r" b="b"/>
              <a:pathLst>
                <a:path w="116" h="116">
                  <a:moveTo>
                    <a:pt x="0" y="116"/>
                  </a:moveTo>
                  <a:lnTo>
                    <a:pt x="116" y="116"/>
                  </a:lnTo>
                  <a:lnTo>
                    <a:pt x="116"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5" name="Freeform 75">
              <a:extLst>
                <a:ext uri="{FF2B5EF4-FFF2-40B4-BE49-F238E27FC236}">
                  <a16:creationId xmlns:a16="http://schemas.microsoft.com/office/drawing/2014/main" id="{49F3EE8D-33C9-67C7-2B9A-1827A957C380}"/>
                </a:ext>
              </a:extLst>
            </p:cNvPr>
            <p:cNvSpPr>
              <a:spLocks/>
            </p:cNvSpPr>
            <p:nvPr/>
          </p:nvSpPr>
          <p:spPr bwMode="auto">
            <a:xfrm>
              <a:off x="3899" y="1168"/>
              <a:ext cx="47" cy="118"/>
            </a:xfrm>
            <a:custGeom>
              <a:avLst/>
              <a:gdLst>
                <a:gd name="T0" fmla="*/ 0 w 47"/>
                <a:gd name="T1" fmla="*/ 116 h 116"/>
                <a:gd name="T2" fmla="*/ 47 w 47"/>
                <a:gd name="T3" fmla="*/ 116 h 116"/>
                <a:gd name="T4" fmla="*/ 47 w 47"/>
                <a:gd name="T5" fmla="*/ 0 h 116"/>
                <a:gd name="T6" fmla="*/ 0 w 47"/>
                <a:gd name="T7" fmla="*/ 0 h 116"/>
                <a:gd name="T8" fmla="*/ 0 w 47"/>
                <a:gd name="T9" fmla="*/ 116 h 116"/>
                <a:gd name="T10" fmla="*/ 0 w 47"/>
                <a:gd name="T11" fmla="*/ 116 h 116"/>
              </a:gdLst>
              <a:ahLst/>
              <a:cxnLst>
                <a:cxn ang="0">
                  <a:pos x="T0" y="T1"/>
                </a:cxn>
                <a:cxn ang="0">
                  <a:pos x="T2" y="T3"/>
                </a:cxn>
                <a:cxn ang="0">
                  <a:pos x="T4" y="T5"/>
                </a:cxn>
                <a:cxn ang="0">
                  <a:pos x="T6" y="T7"/>
                </a:cxn>
                <a:cxn ang="0">
                  <a:pos x="T8" y="T9"/>
                </a:cxn>
                <a:cxn ang="0">
                  <a:pos x="T10" y="T11"/>
                </a:cxn>
              </a:cxnLst>
              <a:rect l="0" t="0" r="r" b="b"/>
              <a:pathLst>
                <a:path w="47" h="116">
                  <a:moveTo>
                    <a:pt x="0" y="116"/>
                  </a:moveTo>
                  <a:lnTo>
                    <a:pt x="47" y="116"/>
                  </a:lnTo>
                  <a:lnTo>
                    <a:pt x="47"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6" name="Freeform 76">
              <a:extLst>
                <a:ext uri="{FF2B5EF4-FFF2-40B4-BE49-F238E27FC236}">
                  <a16:creationId xmlns:a16="http://schemas.microsoft.com/office/drawing/2014/main" id="{3F1B0C54-236A-AB0F-FE63-B1DCE22522FF}"/>
                </a:ext>
              </a:extLst>
            </p:cNvPr>
            <p:cNvSpPr>
              <a:spLocks/>
            </p:cNvSpPr>
            <p:nvPr/>
          </p:nvSpPr>
          <p:spPr bwMode="auto">
            <a:xfrm>
              <a:off x="3502" y="1344"/>
              <a:ext cx="444" cy="118"/>
            </a:xfrm>
            <a:custGeom>
              <a:avLst/>
              <a:gdLst>
                <a:gd name="T0" fmla="*/ 0 w 444"/>
                <a:gd name="T1" fmla="*/ 118 h 118"/>
                <a:gd name="T2" fmla="*/ 444 w 444"/>
                <a:gd name="T3" fmla="*/ 118 h 118"/>
                <a:gd name="T4" fmla="*/ 444 w 444"/>
                <a:gd name="T5" fmla="*/ 0 h 118"/>
                <a:gd name="T6" fmla="*/ 0 w 444"/>
                <a:gd name="T7" fmla="*/ 0 h 118"/>
                <a:gd name="T8" fmla="*/ 0 w 444"/>
                <a:gd name="T9" fmla="*/ 118 h 118"/>
                <a:gd name="T10" fmla="*/ 0 w 444"/>
                <a:gd name="T11" fmla="*/ 118 h 118"/>
              </a:gdLst>
              <a:ahLst/>
              <a:cxnLst>
                <a:cxn ang="0">
                  <a:pos x="T0" y="T1"/>
                </a:cxn>
                <a:cxn ang="0">
                  <a:pos x="T2" y="T3"/>
                </a:cxn>
                <a:cxn ang="0">
                  <a:pos x="T4" y="T5"/>
                </a:cxn>
                <a:cxn ang="0">
                  <a:pos x="T6" y="T7"/>
                </a:cxn>
                <a:cxn ang="0">
                  <a:pos x="T8" y="T9"/>
                </a:cxn>
                <a:cxn ang="0">
                  <a:pos x="T10" y="T11"/>
                </a:cxn>
              </a:cxnLst>
              <a:rect l="0" t="0" r="r" b="b"/>
              <a:pathLst>
                <a:path w="444" h="118">
                  <a:moveTo>
                    <a:pt x="0" y="118"/>
                  </a:moveTo>
                  <a:lnTo>
                    <a:pt x="444" y="118"/>
                  </a:lnTo>
                  <a:lnTo>
                    <a:pt x="444" y="0"/>
                  </a:lnTo>
                  <a:lnTo>
                    <a:pt x="0" y="0"/>
                  </a:lnTo>
                  <a:lnTo>
                    <a:pt x="0" y="118"/>
                  </a:lnTo>
                  <a:lnTo>
                    <a:pt x="0" y="118"/>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7" name="Freeform 77">
              <a:extLst>
                <a:ext uri="{FF2B5EF4-FFF2-40B4-BE49-F238E27FC236}">
                  <a16:creationId xmlns:a16="http://schemas.microsoft.com/office/drawing/2014/main" id="{EEFCAB87-6FE7-32FA-6354-B3201938FE64}"/>
                </a:ext>
              </a:extLst>
            </p:cNvPr>
            <p:cNvSpPr>
              <a:spLocks/>
            </p:cNvSpPr>
            <p:nvPr/>
          </p:nvSpPr>
          <p:spPr bwMode="auto">
            <a:xfrm>
              <a:off x="3549" y="1520"/>
              <a:ext cx="397" cy="116"/>
            </a:xfrm>
            <a:custGeom>
              <a:avLst/>
              <a:gdLst>
                <a:gd name="T0" fmla="*/ 0 w 397"/>
                <a:gd name="T1" fmla="*/ 116 h 116"/>
                <a:gd name="T2" fmla="*/ 397 w 397"/>
                <a:gd name="T3" fmla="*/ 116 h 116"/>
                <a:gd name="T4" fmla="*/ 397 w 397"/>
                <a:gd name="T5" fmla="*/ 0 h 116"/>
                <a:gd name="T6" fmla="*/ 0 w 397"/>
                <a:gd name="T7" fmla="*/ 0 h 116"/>
                <a:gd name="T8" fmla="*/ 0 w 397"/>
                <a:gd name="T9" fmla="*/ 116 h 116"/>
                <a:gd name="T10" fmla="*/ 0 w 397"/>
                <a:gd name="T11" fmla="*/ 116 h 116"/>
              </a:gdLst>
              <a:ahLst/>
              <a:cxnLst>
                <a:cxn ang="0">
                  <a:pos x="T0" y="T1"/>
                </a:cxn>
                <a:cxn ang="0">
                  <a:pos x="T2" y="T3"/>
                </a:cxn>
                <a:cxn ang="0">
                  <a:pos x="T4" y="T5"/>
                </a:cxn>
                <a:cxn ang="0">
                  <a:pos x="T6" y="T7"/>
                </a:cxn>
                <a:cxn ang="0">
                  <a:pos x="T8" y="T9"/>
                </a:cxn>
                <a:cxn ang="0">
                  <a:pos x="T10" y="T11"/>
                </a:cxn>
              </a:cxnLst>
              <a:rect l="0" t="0" r="r" b="b"/>
              <a:pathLst>
                <a:path w="397" h="116">
                  <a:moveTo>
                    <a:pt x="0" y="116"/>
                  </a:moveTo>
                  <a:lnTo>
                    <a:pt x="397" y="116"/>
                  </a:lnTo>
                  <a:lnTo>
                    <a:pt x="397"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8" name="Freeform 78">
              <a:extLst>
                <a:ext uri="{FF2B5EF4-FFF2-40B4-BE49-F238E27FC236}">
                  <a16:creationId xmlns:a16="http://schemas.microsoft.com/office/drawing/2014/main" id="{05289233-89E2-62E1-625A-13AB4ABF8DDE}"/>
                </a:ext>
              </a:extLst>
            </p:cNvPr>
            <p:cNvSpPr>
              <a:spLocks/>
            </p:cNvSpPr>
            <p:nvPr/>
          </p:nvSpPr>
          <p:spPr bwMode="auto">
            <a:xfrm>
              <a:off x="3784" y="1694"/>
              <a:ext cx="162" cy="118"/>
            </a:xfrm>
            <a:custGeom>
              <a:avLst/>
              <a:gdLst>
                <a:gd name="T0" fmla="*/ 0 w 162"/>
                <a:gd name="T1" fmla="*/ 116 h 116"/>
                <a:gd name="T2" fmla="*/ 162 w 162"/>
                <a:gd name="T3" fmla="*/ 116 h 116"/>
                <a:gd name="T4" fmla="*/ 162 w 162"/>
                <a:gd name="T5" fmla="*/ 0 h 116"/>
                <a:gd name="T6" fmla="*/ 0 w 162"/>
                <a:gd name="T7" fmla="*/ 0 h 116"/>
                <a:gd name="T8" fmla="*/ 0 w 162"/>
                <a:gd name="T9" fmla="*/ 116 h 116"/>
                <a:gd name="T10" fmla="*/ 0 w 162"/>
                <a:gd name="T11" fmla="*/ 116 h 116"/>
              </a:gdLst>
              <a:ahLst/>
              <a:cxnLst>
                <a:cxn ang="0">
                  <a:pos x="T0" y="T1"/>
                </a:cxn>
                <a:cxn ang="0">
                  <a:pos x="T2" y="T3"/>
                </a:cxn>
                <a:cxn ang="0">
                  <a:pos x="T4" y="T5"/>
                </a:cxn>
                <a:cxn ang="0">
                  <a:pos x="T6" y="T7"/>
                </a:cxn>
                <a:cxn ang="0">
                  <a:pos x="T8" y="T9"/>
                </a:cxn>
                <a:cxn ang="0">
                  <a:pos x="T10" y="T11"/>
                </a:cxn>
              </a:cxnLst>
              <a:rect l="0" t="0" r="r" b="b"/>
              <a:pathLst>
                <a:path w="162" h="116">
                  <a:moveTo>
                    <a:pt x="0" y="116"/>
                  </a:moveTo>
                  <a:lnTo>
                    <a:pt x="162" y="116"/>
                  </a:lnTo>
                  <a:lnTo>
                    <a:pt x="162"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39" name="Freeform 79">
              <a:extLst>
                <a:ext uri="{FF2B5EF4-FFF2-40B4-BE49-F238E27FC236}">
                  <a16:creationId xmlns:a16="http://schemas.microsoft.com/office/drawing/2014/main" id="{B8E50698-F54B-F7FE-F8EE-FD8658ACCABF}"/>
                </a:ext>
              </a:extLst>
            </p:cNvPr>
            <p:cNvSpPr>
              <a:spLocks/>
            </p:cNvSpPr>
            <p:nvPr/>
          </p:nvSpPr>
          <p:spPr bwMode="auto">
            <a:xfrm>
              <a:off x="3924" y="1870"/>
              <a:ext cx="29" cy="118"/>
            </a:xfrm>
            <a:custGeom>
              <a:avLst/>
              <a:gdLst>
                <a:gd name="T0" fmla="*/ 0 w 22"/>
                <a:gd name="T1" fmla="*/ 116 h 116"/>
                <a:gd name="T2" fmla="*/ 22 w 22"/>
                <a:gd name="T3" fmla="*/ 116 h 116"/>
                <a:gd name="T4" fmla="*/ 22 w 22"/>
                <a:gd name="T5" fmla="*/ 0 h 116"/>
                <a:gd name="T6" fmla="*/ 0 w 22"/>
                <a:gd name="T7" fmla="*/ 0 h 116"/>
                <a:gd name="T8" fmla="*/ 0 w 22"/>
                <a:gd name="T9" fmla="*/ 116 h 116"/>
                <a:gd name="T10" fmla="*/ 0 w 22"/>
                <a:gd name="T11" fmla="*/ 116 h 116"/>
              </a:gdLst>
              <a:ahLst/>
              <a:cxnLst>
                <a:cxn ang="0">
                  <a:pos x="T0" y="T1"/>
                </a:cxn>
                <a:cxn ang="0">
                  <a:pos x="T2" y="T3"/>
                </a:cxn>
                <a:cxn ang="0">
                  <a:pos x="T4" y="T5"/>
                </a:cxn>
                <a:cxn ang="0">
                  <a:pos x="T6" y="T7"/>
                </a:cxn>
                <a:cxn ang="0">
                  <a:pos x="T8" y="T9"/>
                </a:cxn>
                <a:cxn ang="0">
                  <a:pos x="T10" y="T11"/>
                </a:cxn>
              </a:cxnLst>
              <a:rect l="0" t="0" r="r" b="b"/>
              <a:pathLst>
                <a:path w="22" h="116">
                  <a:moveTo>
                    <a:pt x="0" y="116"/>
                  </a:moveTo>
                  <a:lnTo>
                    <a:pt x="22" y="116"/>
                  </a:lnTo>
                  <a:lnTo>
                    <a:pt x="22"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0" name="Freeform 80">
              <a:extLst>
                <a:ext uri="{FF2B5EF4-FFF2-40B4-BE49-F238E27FC236}">
                  <a16:creationId xmlns:a16="http://schemas.microsoft.com/office/drawing/2014/main" id="{E2AF474F-2DD2-DC8F-AFBD-6EFC752B2BF3}"/>
                </a:ext>
              </a:extLst>
            </p:cNvPr>
            <p:cNvSpPr>
              <a:spLocks/>
            </p:cNvSpPr>
            <p:nvPr/>
          </p:nvSpPr>
          <p:spPr bwMode="auto">
            <a:xfrm>
              <a:off x="3924" y="2046"/>
              <a:ext cx="23" cy="118"/>
            </a:xfrm>
            <a:custGeom>
              <a:avLst/>
              <a:gdLst>
                <a:gd name="T0" fmla="*/ 0 w 22"/>
                <a:gd name="T1" fmla="*/ 116 h 116"/>
                <a:gd name="T2" fmla="*/ 22 w 22"/>
                <a:gd name="T3" fmla="*/ 116 h 116"/>
                <a:gd name="T4" fmla="*/ 22 w 22"/>
                <a:gd name="T5" fmla="*/ 0 h 116"/>
                <a:gd name="T6" fmla="*/ 0 w 22"/>
                <a:gd name="T7" fmla="*/ 0 h 116"/>
                <a:gd name="T8" fmla="*/ 0 w 22"/>
                <a:gd name="T9" fmla="*/ 116 h 116"/>
                <a:gd name="T10" fmla="*/ 0 w 22"/>
                <a:gd name="T11" fmla="*/ 116 h 116"/>
              </a:gdLst>
              <a:ahLst/>
              <a:cxnLst>
                <a:cxn ang="0">
                  <a:pos x="T0" y="T1"/>
                </a:cxn>
                <a:cxn ang="0">
                  <a:pos x="T2" y="T3"/>
                </a:cxn>
                <a:cxn ang="0">
                  <a:pos x="T4" y="T5"/>
                </a:cxn>
                <a:cxn ang="0">
                  <a:pos x="T6" y="T7"/>
                </a:cxn>
                <a:cxn ang="0">
                  <a:pos x="T8" y="T9"/>
                </a:cxn>
                <a:cxn ang="0">
                  <a:pos x="T10" y="T11"/>
                </a:cxn>
              </a:cxnLst>
              <a:rect l="0" t="0" r="r" b="b"/>
              <a:pathLst>
                <a:path w="22" h="116">
                  <a:moveTo>
                    <a:pt x="0" y="116"/>
                  </a:moveTo>
                  <a:lnTo>
                    <a:pt x="22" y="116"/>
                  </a:lnTo>
                  <a:lnTo>
                    <a:pt x="22"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1" name="Freeform 81">
              <a:extLst>
                <a:ext uri="{FF2B5EF4-FFF2-40B4-BE49-F238E27FC236}">
                  <a16:creationId xmlns:a16="http://schemas.microsoft.com/office/drawing/2014/main" id="{F70BD4AC-3A67-CDF5-8D7D-7DFA2F44FB25}"/>
                </a:ext>
              </a:extLst>
            </p:cNvPr>
            <p:cNvSpPr>
              <a:spLocks/>
            </p:cNvSpPr>
            <p:nvPr/>
          </p:nvSpPr>
          <p:spPr bwMode="auto">
            <a:xfrm>
              <a:off x="3924" y="2222"/>
              <a:ext cx="22" cy="116"/>
            </a:xfrm>
            <a:custGeom>
              <a:avLst/>
              <a:gdLst>
                <a:gd name="T0" fmla="*/ 0 w 22"/>
                <a:gd name="T1" fmla="*/ 116 h 116"/>
                <a:gd name="T2" fmla="*/ 22 w 22"/>
                <a:gd name="T3" fmla="*/ 116 h 116"/>
                <a:gd name="T4" fmla="*/ 22 w 22"/>
                <a:gd name="T5" fmla="*/ 0 h 116"/>
                <a:gd name="T6" fmla="*/ 0 w 22"/>
                <a:gd name="T7" fmla="*/ 0 h 116"/>
                <a:gd name="T8" fmla="*/ 0 w 22"/>
                <a:gd name="T9" fmla="*/ 116 h 116"/>
                <a:gd name="T10" fmla="*/ 0 w 22"/>
                <a:gd name="T11" fmla="*/ 116 h 116"/>
              </a:gdLst>
              <a:ahLst/>
              <a:cxnLst>
                <a:cxn ang="0">
                  <a:pos x="T0" y="T1"/>
                </a:cxn>
                <a:cxn ang="0">
                  <a:pos x="T2" y="T3"/>
                </a:cxn>
                <a:cxn ang="0">
                  <a:pos x="T4" y="T5"/>
                </a:cxn>
                <a:cxn ang="0">
                  <a:pos x="T6" y="T7"/>
                </a:cxn>
                <a:cxn ang="0">
                  <a:pos x="T8" y="T9"/>
                </a:cxn>
                <a:cxn ang="0">
                  <a:pos x="T10" y="T11"/>
                </a:cxn>
              </a:cxnLst>
              <a:rect l="0" t="0" r="r" b="b"/>
              <a:pathLst>
                <a:path w="22" h="116">
                  <a:moveTo>
                    <a:pt x="0" y="116"/>
                  </a:moveTo>
                  <a:lnTo>
                    <a:pt x="22" y="116"/>
                  </a:lnTo>
                  <a:lnTo>
                    <a:pt x="22"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2" name="Freeform 82">
              <a:extLst>
                <a:ext uri="{FF2B5EF4-FFF2-40B4-BE49-F238E27FC236}">
                  <a16:creationId xmlns:a16="http://schemas.microsoft.com/office/drawing/2014/main" id="{BF6D141E-2F09-B41C-66F0-B715464682FA}"/>
                </a:ext>
              </a:extLst>
            </p:cNvPr>
            <p:cNvSpPr>
              <a:spLocks/>
            </p:cNvSpPr>
            <p:nvPr/>
          </p:nvSpPr>
          <p:spPr bwMode="auto">
            <a:xfrm>
              <a:off x="3899" y="2394"/>
              <a:ext cx="47" cy="120"/>
            </a:xfrm>
            <a:custGeom>
              <a:avLst/>
              <a:gdLst>
                <a:gd name="T0" fmla="*/ 0 w 47"/>
                <a:gd name="T1" fmla="*/ 116 h 116"/>
                <a:gd name="T2" fmla="*/ 47 w 47"/>
                <a:gd name="T3" fmla="*/ 116 h 116"/>
                <a:gd name="T4" fmla="*/ 47 w 47"/>
                <a:gd name="T5" fmla="*/ 0 h 116"/>
                <a:gd name="T6" fmla="*/ 0 w 47"/>
                <a:gd name="T7" fmla="*/ 0 h 116"/>
                <a:gd name="T8" fmla="*/ 0 w 47"/>
                <a:gd name="T9" fmla="*/ 116 h 116"/>
                <a:gd name="T10" fmla="*/ 0 w 47"/>
                <a:gd name="T11" fmla="*/ 116 h 116"/>
              </a:gdLst>
              <a:ahLst/>
              <a:cxnLst>
                <a:cxn ang="0">
                  <a:pos x="T0" y="T1"/>
                </a:cxn>
                <a:cxn ang="0">
                  <a:pos x="T2" y="T3"/>
                </a:cxn>
                <a:cxn ang="0">
                  <a:pos x="T4" y="T5"/>
                </a:cxn>
                <a:cxn ang="0">
                  <a:pos x="T6" y="T7"/>
                </a:cxn>
                <a:cxn ang="0">
                  <a:pos x="T8" y="T9"/>
                </a:cxn>
                <a:cxn ang="0">
                  <a:pos x="T10" y="T11"/>
                </a:cxn>
              </a:cxnLst>
              <a:rect l="0" t="0" r="r" b="b"/>
              <a:pathLst>
                <a:path w="47" h="116">
                  <a:moveTo>
                    <a:pt x="0" y="116"/>
                  </a:moveTo>
                  <a:lnTo>
                    <a:pt x="47" y="116"/>
                  </a:lnTo>
                  <a:lnTo>
                    <a:pt x="47"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3" name="Freeform 83">
              <a:extLst>
                <a:ext uri="{FF2B5EF4-FFF2-40B4-BE49-F238E27FC236}">
                  <a16:creationId xmlns:a16="http://schemas.microsoft.com/office/drawing/2014/main" id="{990A9513-E431-BAF3-F9DB-6B6037E3A417}"/>
                </a:ext>
              </a:extLst>
            </p:cNvPr>
            <p:cNvSpPr>
              <a:spLocks/>
            </p:cNvSpPr>
            <p:nvPr/>
          </p:nvSpPr>
          <p:spPr bwMode="auto">
            <a:xfrm>
              <a:off x="3806" y="2572"/>
              <a:ext cx="140" cy="118"/>
            </a:xfrm>
            <a:custGeom>
              <a:avLst/>
              <a:gdLst>
                <a:gd name="T0" fmla="*/ 0 w 140"/>
                <a:gd name="T1" fmla="*/ 118 h 118"/>
                <a:gd name="T2" fmla="*/ 140 w 140"/>
                <a:gd name="T3" fmla="*/ 118 h 118"/>
                <a:gd name="T4" fmla="*/ 140 w 140"/>
                <a:gd name="T5" fmla="*/ 0 h 118"/>
                <a:gd name="T6" fmla="*/ 0 w 140"/>
                <a:gd name="T7" fmla="*/ 0 h 118"/>
                <a:gd name="T8" fmla="*/ 0 w 140"/>
                <a:gd name="T9" fmla="*/ 118 h 118"/>
                <a:gd name="T10" fmla="*/ 0 w 140"/>
                <a:gd name="T11" fmla="*/ 118 h 118"/>
              </a:gdLst>
              <a:ahLst/>
              <a:cxnLst>
                <a:cxn ang="0">
                  <a:pos x="T0" y="T1"/>
                </a:cxn>
                <a:cxn ang="0">
                  <a:pos x="T2" y="T3"/>
                </a:cxn>
                <a:cxn ang="0">
                  <a:pos x="T4" y="T5"/>
                </a:cxn>
                <a:cxn ang="0">
                  <a:pos x="T6" y="T7"/>
                </a:cxn>
                <a:cxn ang="0">
                  <a:pos x="T8" y="T9"/>
                </a:cxn>
                <a:cxn ang="0">
                  <a:pos x="T10" y="T11"/>
                </a:cxn>
              </a:cxnLst>
              <a:rect l="0" t="0" r="r" b="b"/>
              <a:pathLst>
                <a:path w="140" h="118">
                  <a:moveTo>
                    <a:pt x="0" y="118"/>
                  </a:moveTo>
                  <a:lnTo>
                    <a:pt x="140" y="118"/>
                  </a:lnTo>
                  <a:lnTo>
                    <a:pt x="140" y="0"/>
                  </a:lnTo>
                  <a:lnTo>
                    <a:pt x="0" y="0"/>
                  </a:lnTo>
                  <a:lnTo>
                    <a:pt x="0" y="118"/>
                  </a:lnTo>
                  <a:lnTo>
                    <a:pt x="0" y="118"/>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4" name="Freeform 84">
              <a:extLst>
                <a:ext uri="{FF2B5EF4-FFF2-40B4-BE49-F238E27FC236}">
                  <a16:creationId xmlns:a16="http://schemas.microsoft.com/office/drawing/2014/main" id="{1F300DAC-A8EB-2A0C-4856-ACD992971885}"/>
                </a:ext>
              </a:extLst>
            </p:cNvPr>
            <p:cNvSpPr>
              <a:spLocks/>
            </p:cNvSpPr>
            <p:nvPr/>
          </p:nvSpPr>
          <p:spPr bwMode="auto">
            <a:xfrm>
              <a:off x="3899" y="2748"/>
              <a:ext cx="47" cy="116"/>
            </a:xfrm>
            <a:custGeom>
              <a:avLst/>
              <a:gdLst>
                <a:gd name="T0" fmla="*/ 0 w 47"/>
                <a:gd name="T1" fmla="*/ 116 h 116"/>
                <a:gd name="T2" fmla="*/ 47 w 47"/>
                <a:gd name="T3" fmla="*/ 116 h 116"/>
                <a:gd name="T4" fmla="*/ 47 w 47"/>
                <a:gd name="T5" fmla="*/ 0 h 116"/>
                <a:gd name="T6" fmla="*/ 0 w 47"/>
                <a:gd name="T7" fmla="*/ 0 h 116"/>
                <a:gd name="T8" fmla="*/ 0 w 47"/>
                <a:gd name="T9" fmla="*/ 116 h 116"/>
                <a:gd name="T10" fmla="*/ 0 w 47"/>
                <a:gd name="T11" fmla="*/ 116 h 116"/>
              </a:gdLst>
              <a:ahLst/>
              <a:cxnLst>
                <a:cxn ang="0">
                  <a:pos x="T0" y="T1"/>
                </a:cxn>
                <a:cxn ang="0">
                  <a:pos x="T2" y="T3"/>
                </a:cxn>
                <a:cxn ang="0">
                  <a:pos x="T4" y="T5"/>
                </a:cxn>
                <a:cxn ang="0">
                  <a:pos x="T6" y="T7"/>
                </a:cxn>
                <a:cxn ang="0">
                  <a:pos x="T8" y="T9"/>
                </a:cxn>
                <a:cxn ang="0">
                  <a:pos x="T10" y="T11"/>
                </a:cxn>
              </a:cxnLst>
              <a:rect l="0" t="0" r="r" b="b"/>
              <a:pathLst>
                <a:path w="47" h="116">
                  <a:moveTo>
                    <a:pt x="0" y="116"/>
                  </a:moveTo>
                  <a:lnTo>
                    <a:pt x="47" y="116"/>
                  </a:lnTo>
                  <a:lnTo>
                    <a:pt x="47"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6245" name="Freeform 85">
              <a:extLst>
                <a:ext uri="{FF2B5EF4-FFF2-40B4-BE49-F238E27FC236}">
                  <a16:creationId xmlns:a16="http://schemas.microsoft.com/office/drawing/2014/main" id="{AC4E7EF0-5BC6-510E-B267-C1324D783DAA}"/>
                </a:ext>
              </a:extLst>
            </p:cNvPr>
            <p:cNvSpPr>
              <a:spLocks/>
            </p:cNvSpPr>
            <p:nvPr/>
          </p:nvSpPr>
          <p:spPr bwMode="auto">
            <a:xfrm>
              <a:off x="3924" y="2924"/>
              <a:ext cx="22" cy="116"/>
            </a:xfrm>
            <a:custGeom>
              <a:avLst/>
              <a:gdLst>
                <a:gd name="T0" fmla="*/ 0 w 22"/>
                <a:gd name="T1" fmla="*/ 116 h 116"/>
                <a:gd name="T2" fmla="*/ 22 w 22"/>
                <a:gd name="T3" fmla="*/ 116 h 116"/>
                <a:gd name="T4" fmla="*/ 22 w 22"/>
                <a:gd name="T5" fmla="*/ 0 h 116"/>
                <a:gd name="T6" fmla="*/ 0 w 22"/>
                <a:gd name="T7" fmla="*/ 0 h 116"/>
                <a:gd name="T8" fmla="*/ 0 w 22"/>
                <a:gd name="T9" fmla="*/ 116 h 116"/>
                <a:gd name="T10" fmla="*/ 0 w 22"/>
                <a:gd name="T11" fmla="*/ 116 h 116"/>
              </a:gdLst>
              <a:ahLst/>
              <a:cxnLst>
                <a:cxn ang="0">
                  <a:pos x="T0" y="T1"/>
                </a:cxn>
                <a:cxn ang="0">
                  <a:pos x="T2" y="T3"/>
                </a:cxn>
                <a:cxn ang="0">
                  <a:pos x="T4" y="T5"/>
                </a:cxn>
                <a:cxn ang="0">
                  <a:pos x="T6" y="T7"/>
                </a:cxn>
                <a:cxn ang="0">
                  <a:pos x="T8" y="T9"/>
                </a:cxn>
                <a:cxn ang="0">
                  <a:pos x="T10" y="T11"/>
                </a:cxn>
              </a:cxnLst>
              <a:rect l="0" t="0" r="r" b="b"/>
              <a:pathLst>
                <a:path w="22" h="116">
                  <a:moveTo>
                    <a:pt x="0" y="116"/>
                  </a:moveTo>
                  <a:lnTo>
                    <a:pt x="22" y="116"/>
                  </a:lnTo>
                  <a:lnTo>
                    <a:pt x="22" y="0"/>
                  </a:lnTo>
                  <a:lnTo>
                    <a:pt x="0" y="0"/>
                  </a:lnTo>
                  <a:lnTo>
                    <a:pt x="0" y="116"/>
                  </a:lnTo>
                  <a:lnTo>
                    <a:pt x="0" y="11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6246" name="Rectangle 26245">
            <a:extLst>
              <a:ext uri="{FF2B5EF4-FFF2-40B4-BE49-F238E27FC236}">
                <a16:creationId xmlns:a16="http://schemas.microsoft.com/office/drawing/2014/main" id="{DAA28EAD-F3D2-CBF1-EC44-180C31FBFBAC}"/>
              </a:ext>
            </a:extLst>
          </p:cNvPr>
          <p:cNvSpPr/>
          <p:nvPr/>
        </p:nvSpPr>
        <p:spPr>
          <a:xfrm>
            <a:off x="6144123" y="2141587"/>
            <a:ext cx="4811558" cy="162893"/>
          </a:xfrm>
          <a:prstGeom prst="rect">
            <a:avLst/>
          </a:prstGeom>
          <a:noFill/>
          <a:ln w="1905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Proxima Nova Rg"/>
              <a:ea typeface="+mn-ea"/>
              <a:cs typeface="+mn-cs"/>
            </a:endParaRPr>
          </a:p>
        </p:txBody>
      </p:sp>
      <p:grpSp>
        <p:nvGrpSpPr>
          <p:cNvPr id="26247" name="Group 26246">
            <a:extLst>
              <a:ext uri="{FF2B5EF4-FFF2-40B4-BE49-F238E27FC236}">
                <a16:creationId xmlns:a16="http://schemas.microsoft.com/office/drawing/2014/main" id="{C547EE80-8B0A-9983-7465-24DAD71A5DF0}"/>
              </a:ext>
            </a:extLst>
          </p:cNvPr>
          <p:cNvGrpSpPr/>
          <p:nvPr/>
        </p:nvGrpSpPr>
        <p:grpSpPr>
          <a:xfrm>
            <a:off x="10018690" y="2649420"/>
            <a:ext cx="1941400" cy="880929"/>
            <a:chOff x="4232062" y="2307396"/>
            <a:chExt cx="1941400" cy="880929"/>
          </a:xfrm>
        </p:grpSpPr>
        <p:sp>
          <p:nvSpPr>
            <p:cNvPr id="26248" name="Rectangle 26247">
              <a:extLst>
                <a:ext uri="{FF2B5EF4-FFF2-40B4-BE49-F238E27FC236}">
                  <a16:creationId xmlns:a16="http://schemas.microsoft.com/office/drawing/2014/main" id="{3CE3FC36-84E4-89EB-BA93-D206CC50D806}"/>
                </a:ext>
              </a:extLst>
            </p:cNvPr>
            <p:cNvSpPr/>
            <p:nvPr/>
          </p:nvSpPr>
          <p:spPr>
            <a:xfrm>
              <a:off x="4232062" y="2789530"/>
              <a:ext cx="128016" cy="128016"/>
            </a:xfrm>
            <a:prstGeom prst="rect">
              <a:avLst/>
            </a:prstGeom>
            <a:solidFill>
              <a:schemeClr val="accent3">
                <a:lumMod val="60000"/>
                <a:lumOff val="40000"/>
              </a:schemeClr>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49" name="Rectangle 26248">
              <a:extLst>
                <a:ext uri="{FF2B5EF4-FFF2-40B4-BE49-F238E27FC236}">
                  <a16:creationId xmlns:a16="http://schemas.microsoft.com/office/drawing/2014/main" id="{E85E21DD-B852-F80F-D7F1-8EFC428A51FB}"/>
                </a:ext>
              </a:extLst>
            </p:cNvPr>
            <p:cNvSpPr/>
            <p:nvPr/>
          </p:nvSpPr>
          <p:spPr>
            <a:xfrm>
              <a:off x="4232062" y="2994902"/>
              <a:ext cx="128016" cy="128016"/>
            </a:xfrm>
            <a:prstGeom prst="rect">
              <a:avLst/>
            </a:prstGeom>
            <a:solidFill>
              <a:schemeClr val="accent3"/>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50" name="TextBox 26249">
              <a:extLst>
                <a:ext uri="{FF2B5EF4-FFF2-40B4-BE49-F238E27FC236}">
                  <a16:creationId xmlns:a16="http://schemas.microsoft.com/office/drawing/2014/main" id="{E7E6DABF-75FD-FEE7-E29F-A193404B741D}"/>
                </a:ext>
              </a:extLst>
            </p:cNvPr>
            <p:cNvSpPr txBox="1"/>
            <p:nvPr/>
          </p:nvSpPr>
          <p:spPr>
            <a:xfrm>
              <a:off x="4312401" y="2307396"/>
              <a:ext cx="1861061"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All grades (frequency ≥15%)</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251" name="TextBox 26250">
              <a:extLst>
                <a:ext uri="{FF2B5EF4-FFF2-40B4-BE49-F238E27FC236}">
                  <a16:creationId xmlns:a16="http://schemas.microsoft.com/office/drawing/2014/main" id="{B1C82961-48B4-33F9-8E2B-283E28F02DDE}"/>
                </a:ext>
              </a:extLst>
            </p:cNvPr>
            <p:cNvSpPr txBox="1"/>
            <p:nvPr/>
          </p:nvSpPr>
          <p:spPr>
            <a:xfrm>
              <a:off x="4312401" y="2509299"/>
              <a:ext cx="1709809"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≥3</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252" name="Rectangle 26251">
              <a:extLst>
                <a:ext uri="{FF2B5EF4-FFF2-40B4-BE49-F238E27FC236}">
                  <a16:creationId xmlns:a16="http://schemas.microsoft.com/office/drawing/2014/main" id="{30582708-D31F-8667-A052-E16E34F8EA17}"/>
                </a:ext>
              </a:extLst>
            </p:cNvPr>
            <p:cNvSpPr/>
            <p:nvPr/>
          </p:nvSpPr>
          <p:spPr>
            <a:xfrm>
              <a:off x="4232062" y="2378786"/>
              <a:ext cx="128016" cy="128016"/>
            </a:xfrm>
            <a:prstGeom prst="rect">
              <a:avLst/>
            </a:prstGeom>
            <a:solidFill>
              <a:schemeClr val="accent2"/>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53" name="Rectangle 26252">
              <a:extLst>
                <a:ext uri="{FF2B5EF4-FFF2-40B4-BE49-F238E27FC236}">
                  <a16:creationId xmlns:a16="http://schemas.microsoft.com/office/drawing/2014/main" id="{DC7D93B1-8B36-3655-7697-9D58869A8A6F}"/>
                </a:ext>
              </a:extLst>
            </p:cNvPr>
            <p:cNvSpPr/>
            <p:nvPr/>
          </p:nvSpPr>
          <p:spPr>
            <a:xfrm>
              <a:off x="4232062" y="2584158"/>
              <a:ext cx="128016" cy="128016"/>
            </a:xfrm>
            <a:prstGeom prst="rect">
              <a:avLst/>
            </a:prstGeom>
            <a:solidFill>
              <a:schemeClr val="accent1"/>
            </a:solidFill>
            <a:ln w="9525" cap="flat" cmpd="sng" algn="ctr">
              <a:solidFill>
                <a:srgbClr val="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54" name="TextBox 26253">
              <a:extLst>
                <a:ext uri="{FF2B5EF4-FFF2-40B4-BE49-F238E27FC236}">
                  <a16:creationId xmlns:a16="http://schemas.microsoft.com/office/drawing/2014/main" id="{4351DEAA-1F02-28B2-34B6-625DA297B8D9}"/>
                </a:ext>
              </a:extLst>
            </p:cNvPr>
            <p:cNvSpPr txBox="1"/>
            <p:nvPr/>
          </p:nvSpPr>
          <p:spPr>
            <a:xfrm>
              <a:off x="4312401" y="2722236"/>
              <a:ext cx="1861061"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All grades (frequency ≥15%)</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255" name="TextBox 26254">
              <a:extLst>
                <a:ext uri="{FF2B5EF4-FFF2-40B4-BE49-F238E27FC236}">
                  <a16:creationId xmlns:a16="http://schemas.microsoft.com/office/drawing/2014/main" id="{986E0FC2-712E-DD8E-E50E-7B97D7AF4B80}"/>
                </a:ext>
              </a:extLst>
            </p:cNvPr>
            <p:cNvSpPr txBox="1"/>
            <p:nvPr/>
          </p:nvSpPr>
          <p:spPr>
            <a:xfrm>
              <a:off x="4312401" y="2926715"/>
              <a:ext cx="1709809"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≥3</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6256" name="Group 26255">
            <a:extLst>
              <a:ext uri="{FF2B5EF4-FFF2-40B4-BE49-F238E27FC236}">
                <a16:creationId xmlns:a16="http://schemas.microsoft.com/office/drawing/2014/main" id="{6D82A69F-FF04-CF5B-458D-28196B075F0C}"/>
              </a:ext>
            </a:extLst>
          </p:cNvPr>
          <p:cNvGrpSpPr/>
          <p:nvPr/>
        </p:nvGrpSpPr>
        <p:grpSpPr>
          <a:xfrm>
            <a:off x="7139505" y="3750409"/>
            <a:ext cx="3947251" cy="64446"/>
            <a:chOff x="1227053" y="3343620"/>
            <a:chExt cx="4297225" cy="64446"/>
          </a:xfrm>
        </p:grpSpPr>
        <p:sp>
          <p:nvSpPr>
            <p:cNvPr id="26257" name="Line 210">
              <a:extLst>
                <a:ext uri="{FF2B5EF4-FFF2-40B4-BE49-F238E27FC236}">
                  <a16:creationId xmlns:a16="http://schemas.microsoft.com/office/drawing/2014/main" id="{D1E22533-923A-367F-E960-3054BFEB259F}"/>
                </a:ext>
              </a:extLst>
            </p:cNvPr>
            <p:cNvSpPr>
              <a:spLocks noChangeShapeType="1"/>
            </p:cNvSpPr>
            <p:nvPr/>
          </p:nvSpPr>
          <p:spPr bwMode="auto">
            <a:xfrm>
              <a:off x="1736537"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58" name="Line 211">
              <a:extLst>
                <a:ext uri="{FF2B5EF4-FFF2-40B4-BE49-F238E27FC236}">
                  <a16:creationId xmlns:a16="http://schemas.microsoft.com/office/drawing/2014/main" id="{FDFB8349-11E0-3C5B-E9E1-954469F14CCC}"/>
                </a:ext>
              </a:extLst>
            </p:cNvPr>
            <p:cNvSpPr>
              <a:spLocks noChangeShapeType="1"/>
            </p:cNvSpPr>
            <p:nvPr/>
          </p:nvSpPr>
          <p:spPr bwMode="auto">
            <a:xfrm>
              <a:off x="225406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59" name="Line 212">
              <a:extLst>
                <a:ext uri="{FF2B5EF4-FFF2-40B4-BE49-F238E27FC236}">
                  <a16:creationId xmlns:a16="http://schemas.microsoft.com/office/drawing/2014/main" id="{3F9B1A4D-F99C-6F14-6221-E02500E7C1B7}"/>
                </a:ext>
              </a:extLst>
            </p:cNvPr>
            <p:cNvSpPr>
              <a:spLocks noChangeShapeType="1"/>
            </p:cNvSpPr>
            <p:nvPr/>
          </p:nvSpPr>
          <p:spPr bwMode="auto">
            <a:xfrm>
              <a:off x="276682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0" name="Line 213">
              <a:extLst>
                <a:ext uri="{FF2B5EF4-FFF2-40B4-BE49-F238E27FC236}">
                  <a16:creationId xmlns:a16="http://schemas.microsoft.com/office/drawing/2014/main" id="{5F342EEF-78C2-5547-CAAC-930A7D98C5B5}"/>
                </a:ext>
              </a:extLst>
            </p:cNvPr>
            <p:cNvSpPr>
              <a:spLocks noChangeShapeType="1"/>
            </p:cNvSpPr>
            <p:nvPr/>
          </p:nvSpPr>
          <p:spPr bwMode="auto">
            <a:xfrm>
              <a:off x="3279587"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1" name="Line 217">
              <a:extLst>
                <a:ext uri="{FF2B5EF4-FFF2-40B4-BE49-F238E27FC236}">
                  <a16:creationId xmlns:a16="http://schemas.microsoft.com/office/drawing/2014/main" id="{8035D52F-CA25-BDB8-C828-E8F1252FA634}"/>
                </a:ext>
              </a:extLst>
            </p:cNvPr>
            <p:cNvSpPr>
              <a:spLocks noChangeShapeType="1"/>
            </p:cNvSpPr>
            <p:nvPr/>
          </p:nvSpPr>
          <p:spPr bwMode="auto">
            <a:xfrm>
              <a:off x="347005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2" name="Line 218">
              <a:extLst>
                <a:ext uri="{FF2B5EF4-FFF2-40B4-BE49-F238E27FC236}">
                  <a16:creationId xmlns:a16="http://schemas.microsoft.com/office/drawing/2014/main" id="{0AF21CA0-741A-7101-663B-B42AD231381B}"/>
                </a:ext>
              </a:extLst>
            </p:cNvPr>
            <p:cNvSpPr>
              <a:spLocks noChangeShapeType="1"/>
            </p:cNvSpPr>
            <p:nvPr/>
          </p:nvSpPr>
          <p:spPr bwMode="auto">
            <a:xfrm>
              <a:off x="398599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3" name="Line 219">
              <a:extLst>
                <a:ext uri="{FF2B5EF4-FFF2-40B4-BE49-F238E27FC236}">
                  <a16:creationId xmlns:a16="http://schemas.microsoft.com/office/drawing/2014/main" id="{9C74A0E8-AB7A-41AE-9D6B-74D4B1A096FB}"/>
                </a:ext>
              </a:extLst>
            </p:cNvPr>
            <p:cNvSpPr>
              <a:spLocks noChangeShapeType="1"/>
            </p:cNvSpPr>
            <p:nvPr/>
          </p:nvSpPr>
          <p:spPr bwMode="auto">
            <a:xfrm>
              <a:off x="449875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4" name="Line 220">
              <a:extLst>
                <a:ext uri="{FF2B5EF4-FFF2-40B4-BE49-F238E27FC236}">
                  <a16:creationId xmlns:a16="http://schemas.microsoft.com/office/drawing/2014/main" id="{F203376C-5BD9-3833-DA38-22F8BA42CC81}"/>
                </a:ext>
              </a:extLst>
            </p:cNvPr>
            <p:cNvSpPr>
              <a:spLocks noChangeShapeType="1"/>
            </p:cNvSpPr>
            <p:nvPr/>
          </p:nvSpPr>
          <p:spPr bwMode="auto">
            <a:xfrm>
              <a:off x="501469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5" name="Line 221">
              <a:extLst>
                <a:ext uri="{FF2B5EF4-FFF2-40B4-BE49-F238E27FC236}">
                  <a16:creationId xmlns:a16="http://schemas.microsoft.com/office/drawing/2014/main" id="{A258620C-7F86-ED68-4011-8AEEE83BC4B1}"/>
                </a:ext>
              </a:extLst>
            </p:cNvPr>
            <p:cNvSpPr>
              <a:spLocks noChangeShapeType="1"/>
            </p:cNvSpPr>
            <p:nvPr/>
          </p:nvSpPr>
          <p:spPr bwMode="auto">
            <a:xfrm>
              <a:off x="5521898" y="3343620"/>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sp>
          <p:nvSpPr>
            <p:cNvPr id="26266" name="Line 197">
              <a:extLst>
                <a:ext uri="{FF2B5EF4-FFF2-40B4-BE49-F238E27FC236}">
                  <a16:creationId xmlns:a16="http://schemas.microsoft.com/office/drawing/2014/main" id="{F4A73B6F-F48C-4EFB-513E-EF6D64160A0A}"/>
                </a:ext>
              </a:extLst>
            </p:cNvPr>
            <p:cNvSpPr>
              <a:spLocks noChangeShapeType="1"/>
            </p:cNvSpPr>
            <p:nvPr/>
          </p:nvSpPr>
          <p:spPr bwMode="auto">
            <a:xfrm flipH="1" flipV="1">
              <a:off x="1227053" y="3343620"/>
              <a:ext cx="429722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grpSp>
      <p:sp>
        <p:nvSpPr>
          <p:cNvPr id="26267" name="Line 209">
            <a:extLst>
              <a:ext uri="{FF2B5EF4-FFF2-40B4-BE49-F238E27FC236}">
                <a16:creationId xmlns:a16="http://schemas.microsoft.com/office/drawing/2014/main" id="{7FE930CC-87FA-E0CA-6489-A9478312CA25}"/>
              </a:ext>
            </a:extLst>
          </p:cNvPr>
          <p:cNvSpPr>
            <a:spLocks noChangeShapeType="1"/>
          </p:cNvSpPr>
          <p:nvPr/>
        </p:nvSpPr>
        <p:spPr bwMode="auto">
          <a:xfrm>
            <a:off x="7146875" y="3750409"/>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endParaRPr>
          </a:p>
        </p:txBody>
      </p:sp>
      <p:cxnSp>
        <p:nvCxnSpPr>
          <p:cNvPr id="26268" name="Straight Connector 26267">
            <a:extLst>
              <a:ext uri="{FF2B5EF4-FFF2-40B4-BE49-F238E27FC236}">
                <a16:creationId xmlns:a16="http://schemas.microsoft.com/office/drawing/2014/main" id="{04D15AC4-4E6D-A82A-E4FE-2B0FF2B2C9E3}"/>
              </a:ext>
            </a:extLst>
          </p:cNvPr>
          <p:cNvCxnSpPr>
            <a:cxnSpLocks/>
          </p:cNvCxnSpPr>
          <p:nvPr/>
        </p:nvCxnSpPr>
        <p:spPr bwMode="auto">
          <a:xfrm flipV="1">
            <a:off x="7146873" y="1811466"/>
            <a:ext cx="7370" cy="1938942"/>
          </a:xfrm>
          <a:prstGeom prst="line">
            <a:avLst/>
          </a:prstGeom>
          <a:noFill/>
          <a:ln w="28575" cap="flat" cmpd="sng" algn="ctr">
            <a:solidFill>
              <a:srgbClr val="000000"/>
            </a:solidFill>
            <a:prstDash val="solid"/>
            <a:round/>
            <a:headEnd type="none" w="med" len="med"/>
            <a:tailEnd type="none" w="med" len="med"/>
          </a:ln>
          <a:effectLst/>
        </p:spPr>
      </p:cxnSp>
      <p:cxnSp>
        <p:nvCxnSpPr>
          <p:cNvPr id="26269" name="Straight Connector 26268">
            <a:extLst>
              <a:ext uri="{FF2B5EF4-FFF2-40B4-BE49-F238E27FC236}">
                <a16:creationId xmlns:a16="http://schemas.microsoft.com/office/drawing/2014/main" id="{5F516208-9282-7D03-3FB5-2ED061DD2702}"/>
              </a:ext>
            </a:extLst>
          </p:cNvPr>
          <p:cNvCxnSpPr>
            <a:cxnSpLocks/>
          </p:cNvCxnSpPr>
          <p:nvPr/>
        </p:nvCxnSpPr>
        <p:spPr bwMode="auto">
          <a:xfrm flipH="1">
            <a:off x="7097766" y="1892353"/>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0" name="Straight Connector 26269">
            <a:extLst>
              <a:ext uri="{FF2B5EF4-FFF2-40B4-BE49-F238E27FC236}">
                <a16:creationId xmlns:a16="http://schemas.microsoft.com/office/drawing/2014/main" id="{459DDD9A-B7EE-FF63-076C-BAEA98028FED}"/>
              </a:ext>
            </a:extLst>
          </p:cNvPr>
          <p:cNvCxnSpPr>
            <a:cxnSpLocks/>
          </p:cNvCxnSpPr>
          <p:nvPr/>
        </p:nvCxnSpPr>
        <p:spPr bwMode="auto">
          <a:xfrm flipH="1">
            <a:off x="7097766" y="2053604"/>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1" name="Straight Connector 26270">
            <a:extLst>
              <a:ext uri="{FF2B5EF4-FFF2-40B4-BE49-F238E27FC236}">
                <a16:creationId xmlns:a16="http://schemas.microsoft.com/office/drawing/2014/main" id="{86034741-5FF9-3262-F161-D406116434B0}"/>
              </a:ext>
            </a:extLst>
          </p:cNvPr>
          <p:cNvCxnSpPr>
            <a:cxnSpLocks/>
          </p:cNvCxnSpPr>
          <p:nvPr/>
        </p:nvCxnSpPr>
        <p:spPr bwMode="auto">
          <a:xfrm flipH="1">
            <a:off x="7097766" y="2214855"/>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2" name="Straight Connector 26271">
            <a:extLst>
              <a:ext uri="{FF2B5EF4-FFF2-40B4-BE49-F238E27FC236}">
                <a16:creationId xmlns:a16="http://schemas.microsoft.com/office/drawing/2014/main" id="{A72F01B3-A37F-1270-2D37-BEF44663BB72}"/>
              </a:ext>
            </a:extLst>
          </p:cNvPr>
          <p:cNvCxnSpPr>
            <a:cxnSpLocks/>
          </p:cNvCxnSpPr>
          <p:nvPr/>
        </p:nvCxnSpPr>
        <p:spPr bwMode="auto">
          <a:xfrm flipH="1">
            <a:off x="7097766" y="2376106"/>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3" name="Straight Connector 26272">
            <a:extLst>
              <a:ext uri="{FF2B5EF4-FFF2-40B4-BE49-F238E27FC236}">
                <a16:creationId xmlns:a16="http://schemas.microsoft.com/office/drawing/2014/main" id="{017D87F2-8913-C1C2-513B-FE4DE68A992F}"/>
              </a:ext>
            </a:extLst>
          </p:cNvPr>
          <p:cNvCxnSpPr>
            <a:cxnSpLocks/>
          </p:cNvCxnSpPr>
          <p:nvPr/>
        </p:nvCxnSpPr>
        <p:spPr bwMode="auto">
          <a:xfrm flipH="1">
            <a:off x="7097766" y="2537357"/>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4" name="Straight Connector 26273">
            <a:extLst>
              <a:ext uri="{FF2B5EF4-FFF2-40B4-BE49-F238E27FC236}">
                <a16:creationId xmlns:a16="http://schemas.microsoft.com/office/drawing/2014/main" id="{987E3FDA-DAA6-E0A3-4D5B-5B2052CB87D5}"/>
              </a:ext>
            </a:extLst>
          </p:cNvPr>
          <p:cNvCxnSpPr>
            <a:cxnSpLocks/>
          </p:cNvCxnSpPr>
          <p:nvPr/>
        </p:nvCxnSpPr>
        <p:spPr bwMode="auto">
          <a:xfrm flipH="1">
            <a:off x="7097766" y="2698608"/>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5" name="Straight Connector 26274">
            <a:extLst>
              <a:ext uri="{FF2B5EF4-FFF2-40B4-BE49-F238E27FC236}">
                <a16:creationId xmlns:a16="http://schemas.microsoft.com/office/drawing/2014/main" id="{52FC297C-DD28-946B-ABE2-088E50068336}"/>
              </a:ext>
            </a:extLst>
          </p:cNvPr>
          <p:cNvCxnSpPr>
            <a:cxnSpLocks/>
          </p:cNvCxnSpPr>
          <p:nvPr/>
        </p:nvCxnSpPr>
        <p:spPr bwMode="auto">
          <a:xfrm flipH="1">
            <a:off x="7097766" y="3182361"/>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6" name="Straight Connector 26275">
            <a:extLst>
              <a:ext uri="{FF2B5EF4-FFF2-40B4-BE49-F238E27FC236}">
                <a16:creationId xmlns:a16="http://schemas.microsoft.com/office/drawing/2014/main" id="{82D5C3AD-B2AC-8770-B851-A87A8F4C7723}"/>
              </a:ext>
            </a:extLst>
          </p:cNvPr>
          <p:cNvCxnSpPr>
            <a:cxnSpLocks/>
          </p:cNvCxnSpPr>
          <p:nvPr/>
        </p:nvCxnSpPr>
        <p:spPr bwMode="auto">
          <a:xfrm flipH="1">
            <a:off x="7097766" y="3504863"/>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7" name="Straight Connector 26276">
            <a:extLst>
              <a:ext uri="{FF2B5EF4-FFF2-40B4-BE49-F238E27FC236}">
                <a16:creationId xmlns:a16="http://schemas.microsoft.com/office/drawing/2014/main" id="{6609C1A3-13F1-C5AA-863B-F61D005C7EF0}"/>
              </a:ext>
            </a:extLst>
          </p:cNvPr>
          <p:cNvCxnSpPr>
            <a:cxnSpLocks/>
          </p:cNvCxnSpPr>
          <p:nvPr/>
        </p:nvCxnSpPr>
        <p:spPr bwMode="auto">
          <a:xfrm flipH="1">
            <a:off x="7097766" y="3666109"/>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8" name="Straight Connector 26277">
            <a:extLst>
              <a:ext uri="{FF2B5EF4-FFF2-40B4-BE49-F238E27FC236}">
                <a16:creationId xmlns:a16="http://schemas.microsoft.com/office/drawing/2014/main" id="{3093B39F-00C8-7398-F700-A5CE32A6F097}"/>
              </a:ext>
            </a:extLst>
          </p:cNvPr>
          <p:cNvCxnSpPr>
            <a:cxnSpLocks/>
          </p:cNvCxnSpPr>
          <p:nvPr/>
        </p:nvCxnSpPr>
        <p:spPr bwMode="auto">
          <a:xfrm flipH="1">
            <a:off x="7097766" y="2859859"/>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79" name="Straight Connector 26278">
            <a:extLst>
              <a:ext uri="{FF2B5EF4-FFF2-40B4-BE49-F238E27FC236}">
                <a16:creationId xmlns:a16="http://schemas.microsoft.com/office/drawing/2014/main" id="{E3263665-441C-C405-4261-BE6F86FBD341}"/>
              </a:ext>
            </a:extLst>
          </p:cNvPr>
          <p:cNvCxnSpPr>
            <a:cxnSpLocks/>
          </p:cNvCxnSpPr>
          <p:nvPr/>
        </p:nvCxnSpPr>
        <p:spPr bwMode="auto">
          <a:xfrm flipH="1">
            <a:off x="7097766" y="3021110"/>
            <a:ext cx="58795" cy="0"/>
          </a:xfrm>
          <a:prstGeom prst="line">
            <a:avLst/>
          </a:prstGeom>
          <a:noFill/>
          <a:ln w="28575" cap="flat" cmpd="sng" algn="ctr">
            <a:solidFill>
              <a:srgbClr val="000000"/>
            </a:solidFill>
            <a:prstDash val="solid"/>
            <a:round/>
            <a:headEnd type="none" w="med" len="med"/>
            <a:tailEnd type="none" w="med" len="med"/>
          </a:ln>
          <a:effectLst/>
        </p:spPr>
      </p:cxnSp>
      <p:cxnSp>
        <p:nvCxnSpPr>
          <p:cNvPr id="26280" name="Straight Connector 26279">
            <a:extLst>
              <a:ext uri="{FF2B5EF4-FFF2-40B4-BE49-F238E27FC236}">
                <a16:creationId xmlns:a16="http://schemas.microsoft.com/office/drawing/2014/main" id="{EB154327-15C5-8251-AF37-1A1FA9EB62E7}"/>
              </a:ext>
            </a:extLst>
          </p:cNvPr>
          <p:cNvCxnSpPr>
            <a:cxnSpLocks/>
          </p:cNvCxnSpPr>
          <p:nvPr/>
        </p:nvCxnSpPr>
        <p:spPr bwMode="auto">
          <a:xfrm flipH="1">
            <a:off x="7097766" y="3343612"/>
            <a:ext cx="58795" cy="0"/>
          </a:xfrm>
          <a:prstGeom prst="line">
            <a:avLst/>
          </a:prstGeom>
          <a:noFill/>
          <a:ln w="28575" cap="flat" cmpd="sng" algn="ctr">
            <a:solidFill>
              <a:srgbClr val="000000"/>
            </a:solidFill>
            <a:prstDash val="solid"/>
            <a:round/>
            <a:headEnd type="none" w="med" len="med"/>
            <a:tailEnd type="none" w="med" len="med"/>
          </a:ln>
          <a:effectLst/>
        </p:spPr>
      </p:cxnSp>
      <p:grpSp>
        <p:nvGrpSpPr>
          <p:cNvPr id="26281" name="Group 26280">
            <a:extLst>
              <a:ext uri="{FF2B5EF4-FFF2-40B4-BE49-F238E27FC236}">
                <a16:creationId xmlns:a16="http://schemas.microsoft.com/office/drawing/2014/main" id="{A1A80524-15D9-4EB1-C96A-F0EBBA7A61DE}"/>
              </a:ext>
            </a:extLst>
          </p:cNvPr>
          <p:cNvGrpSpPr/>
          <p:nvPr/>
        </p:nvGrpSpPr>
        <p:grpSpPr>
          <a:xfrm>
            <a:off x="147624" y="1547820"/>
            <a:ext cx="6083589" cy="2519544"/>
            <a:chOff x="249409" y="1308392"/>
            <a:chExt cx="6083589" cy="2519544"/>
          </a:xfrm>
        </p:grpSpPr>
        <p:graphicFrame>
          <p:nvGraphicFramePr>
            <p:cNvPr id="26282" name="Chart 26281">
              <a:extLst>
                <a:ext uri="{FF2B5EF4-FFF2-40B4-BE49-F238E27FC236}">
                  <a16:creationId xmlns:a16="http://schemas.microsoft.com/office/drawing/2014/main" id="{386A9122-4218-0EDE-71D2-F5787F082126}"/>
                </a:ext>
              </a:extLst>
            </p:cNvPr>
            <p:cNvGraphicFramePr/>
            <p:nvPr>
              <p:extLst>
                <p:ext uri="{D42A27DB-BD31-4B8C-83A1-F6EECF244321}">
                  <p14:modId xmlns:p14="http://schemas.microsoft.com/office/powerpoint/2010/main" val="2170984085"/>
                </p:ext>
              </p:extLst>
            </p:nvPr>
          </p:nvGraphicFramePr>
          <p:xfrm>
            <a:off x="3335735" y="1373450"/>
            <a:ext cx="2424863" cy="219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283" name="Chart 26282">
              <a:extLst>
                <a:ext uri="{FF2B5EF4-FFF2-40B4-BE49-F238E27FC236}">
                  <a16:creationId xmlns:a16="http://schemas.microsoft.com/office/drawing/2014/main" id="{2017CE59-A601-15EA-DCA5-C3CE1B1F1EDF}"/>
                </a:ext>
              </a:extLst>
            </p:cNvPr>
            <p:cNvGraphicFramePr/>
            <p:nvPr>
              <p:extLst>
                <p:ext uri="{D42A27DB-BD31-4B8C-83A1-F6EECF244321}">
                  <p14:modId xmlns:p14="http://schemas.microsoft.com/office/powerpoint/2010/main" val="2402030953"/>
                </p:ext>
              </p:extLst>
            </p:nvPr>
          </p:nvGraphicFramePr>
          <p:xfrm>
            <a:off x="982034" y="1373450"/>
            <a:ext cx="2429276" cy="2199000"/>
          </p:xfrm>
          <a:graphic>
            <a:graphicData uri="http://schemas.openxmlformats.org/drawingml/2006/chart">
              <c:chart xmlns:c="http://schemas.openxmlformats.org/drawingml/2006/chart" xmlns:r="http://schemas.openxmlformats.org/officeDocument/2006/relationships" r:id="rId4"/>
            </a:graphicData>
          </a:graphic>
        </p:graphicFrame>
        <p:sp>
          <p:nvSpPr>
            <p:cNvPr id="26286" name="Rectangle 30">
              <a:extLst>
                <a:ext uri="{FF2B5EF4-FFF2-40B4-BE49-F238E27FC236}">
                  <a16:creationId xmlns:a16="http://schemas.microsoft.com/office/drawing/2014/main" id="{074816A3-A251-CD6E-BC15-367CE6360447}"/>
                </a:ext>
              </a:extLst>
            </p:cNvPr>
            <p:cNvSpPr>
              <a:spLocks noChangeArrowheads="1"/>
            </p:cNvSpPr>
            <p:nvPr/>
          </p:nvSpPr>
          <p:spPr bwMode="auto">
            <a:xfrm>
              <a:off x="2167515" y="1308392"/>
              <a:ext cx="11509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20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Olaparib (n = 260)</a:t>
              </a:r>
            </a:p>
          </p:txBody>
        </p:sp>
        <p:sp>
          <p:nvSpPr>
            <p:cNvPr id="26287" name="Rectangle 31">
              <a:extLst>
                <a:ext uri="{FF2B5EF4-FFF2-40B4-BE49-F238E27FC236}">
                  <a16:creationId xmlns:a16="http://schemas.microsoft.com/office/drawing/2014/main" id="{2AB32C47-3A1F-2C03-A966-AB6EABECDA58}"/>
                </a:ext>
              </a:extLst>
            </p:cNvPr>
            <p:cNvSpPr>
              <a:spLocks noChangeArrowheads="1"/>
            </p:cNvSpPr>
            <p:nvPr/>
          </p:nvSpPr>
          <p:spPr bwMode="auto">
            <a:xfrm>
              <a:off x="3428575" y="1311639"/>
              <a:ext cx="11012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70" eaLnBrk="0" fontAlgn="base" latinLnBrk="0" hangingPunct="0">
                <a:lnSpc>
                  <a:spcPct val="100000"/>
                </a:lnSpc>
                <a:spcBef>
                  <a:spcPct val="0"/>
                </a:spcBef>
                <a:spcAft>
                  <a:spcPct val="0"/>
                </a:spcAft>
                <a:buClrTx/>
                <a:buSzTx/>
                <a:buFontTx/>
                <a:buNone/>
                <a:tabLst/>
                <a:defRPr/>
              </a:pPr>
              <a:r>
                <a:rPr kumimoji="0" lang="en-US" altLang="en-US" sz="120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Placebo (n = 130)</a:t>
              </a:r>
            </a:p>
          </p:txBody>
        </p:sp>
        <p:sp>
          <p:nvSpPr>
            <p:cNvPr id="26288" name="Rectangle 26287">
              <a:extLst>
                <a:ext uri="{FF2B5EF4-FFF2-40B4-BE49-F238E27FC236}">
                  <a16:creationId xmlns:a16="http://schemas.microsoft.com/office/drawing/2014/main" id="{B0D0145B-788F-15C9-681F-723BFCF651BF}"/>
                </a:ext>
              </a:extLst>
            </p:cNvPr>
            <p:cNvSpPr>
              <a:spLocks noChangeArrowheads="1"/>
            </p:cNvSpPr>
            <p:nvPr/>
          </p:nvSpPr>
          <p:spPr bwMode="auto">
            <a:xfrm>
              <a:off x="486655" y="2545889"/>
              <a:ext cx="67967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Constipation</a:t>
              </a:r>
            </a:p>
          </p:txBody>
        </p:sp>
        <p:sp>
          <p:nvSpPr>
            <p:cNvPr id="26289" name="Rectangle 26288">
              <a:extLst>
                <a:ext uri="{FF2B5EF4-FFF2-40B4-BE49-F238E27FC236}">
                  <a16:creationId xmlns:a16="http://schemas.microsoft.com/office/drawing/2014/main" id="{111325D1-6555-C540-6132-40B2798C5420}"/>
                </a:ext>
              </a:extLst>
            </p:cNvPr>
            <p:cNvSpPr>
              <a:spLocks noChangeArrowheads="1"/>
            </p:cNvSpPr>
            <p:nvPr/>
          </p:nvSpPr>
          <p:spPr bwMode="auto">
            <a:xfrm>
              <a:off x="634131" y="2754092"/>
              <a:ext cx="5321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Dysgeusia</a:t>
              </a:r>
            </a:p>
          </p:txBody>
        </p:sp>
        <p:sp>
          <p:nvSpPr>
            <p:cNvPr id="26290" name="Rectangle 18">
              <a:extLst>
                <a:ext uri="{FF2B5EF4-FFF2-40B4-BE49-F238E27FC236}">
                  <a16:creationId xmlns:a16="http://schemas.microsoft.com/office/drawing/2014/main" id="{82C41236-2F6A-EB69-32E2-63FD8994DAE8}"/>
                </a:ext>
              </a:extLst>
            </p:cNvPr>
            <p:cNvSpPr>
              <a:spLocks noChangeArrowheads="1"/>
            </p:cNvSpPr>
            <p:nvPr/>
          </p:nvSpPr>
          <p:spPr bwMode="auto">
            <a:xfrm>
              <a:off x="493066" y="3170496"/>
              <a:ext cx="6732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Neutropenia</a:t>
              </a:r>
            </a:p>
          </p:txBody>
        </p:sp>
        <p:sp>
          <p:nvSpPr>
            <p:cNvPr id="26291" name="Rectangle 6">
              <a:extLst>
                <a:ext uri="{FF2B5EF4-FFF2-40B4-BE49-F238E27FC236}">
                  <a16:creationId xmlns:a16="http://schemas.microsoft.com/office/drawing/2014/main" id="{AF0DAD41-569A-6C81-806C-FEDA1AA09BE8}"/>
                </a:ext>
              </a:extLst>
            </p:cNvPr>
            <p:cNvSpPr>
              <a:spLocks noChangeArrowheads="1"/>
            </p:cNvSpPr>
            <p:nvPr/>
          </p:nvSpPr>
          <p:spPr bwMode="auto">
            <a:xfrm>
              <a:off x="637227" y="1499688"/>
              <a:ext cx="52910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Nausea</a:t>
              </a:r>
            </a:p>
          </p:txBody>
        </p:sp>
        <p:sp>
          <p:nvSpPr>
            <p:cNvPr id="26292" name="Rectangle 8">
              <a:extLst>
                <a:ext uri="{FF2B5EF4-FFF2-40B4-BE49-F238E27FC236}">
                  <a16:creationId xmlns:a16="http://schemas.microsoft.com/office/drawing/2014/main" id="{6E7E9E45-BA81-51DE-313D-62CA94FD42EC}"/>
                </a:ext>
              </a:extLst>
            </p:cNvPr>
            <p:cNvSpPr>
              <a:spLocks noChangeArrowheads="1"/>
            </p:cNvSpPr>
            <p:nvPr/>
          </p:nvSpPr>
          <p:spPr bwMode="auto">
            <a:xfrm>
              <a:off x="249409" y="1713076"/>
              <a:ext cx="91691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Fatigue/Asthenia</a:t>
              </a:r>
            </a:p>
          </p:txBody>
        </p:sp>
        <p:sp>
          <p:nvSpPr>
            <p:cNvPr id="26293" name="Rectangle 10">
              <a:extLst>
                <a:ext uri="{FF2B5EF4-FFF2-40B4-BE49-F238E27FC236}">
                  <a16:creationId xmlns:a16="http://schemas.microsoft.com/office/drawing/2014/main" id="{71AC4B3A-513D-1AA5-E894-76C611A1C042}"/>
                </a:ext>
              </a:extLst>
            </p:cNvPr>
            <p:cNvSpPr>
              <a:spLocks noChangeArrowheads="1"/>
            </p:cNvSpPr>
            <p:nvPr/>
          </p:nvSpPr>
          <p:spPr bwMode="auto">
            <a:xfrm>
              <a:off x="679015" y="1921280"/>
              <a:ext cx="48731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Vomiting</a:t>
              </a:r>
            </a:p>
          </p:txBody>
        </p:sp>
        <p:sp>
          <p:nvSpPr>
            <p:cNvPr id="26294" name="Rectangle 11">
              <a:extLst>
                <a:ext uri="{FF2B5EF4-FFF2-40B4-BE49-F238E27FC236}">
                  <a16:creationId xmlns:a16="http://schemas.microsoft.com/office/drawing/2014/main" id="{0CC5D3A3-64BA-484B-F62E-52A2350DFFB2}"/>
                </a:ext>
              </a:extLst>
            </p:cNvPr>
            <p:cNvSpPr>
              <a:spLocks noChangeArrowheads="1"/>
            </p:cNvSpPr>
            <p:nvPr/>
          </p:nvSpPr>
          <p:spPr bwMode="auto">
            <a:xfrm>
              <a:off x="372591" y="2337684"/>
              <a:ext cx="7937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Diarrhea</a:t>
              </a:r>
            </a:p>
          </p:txBody>
        </p:sp>
        <p:sp>
          <p:nvSpPr>
            <p:cNvPr id="26295" name="Rectangle 15">
              <a:extLst>
                <a:ext uri="{FF2B5EF4-FFF2-40B4-BE49-F238E27FC236}">
                  <a16:creationId xmlns:a16="http://schemas.microsoft.com/office/drawing/2014/main" id="{00457478-4B7E-59A5-986F-3F2D3F8B221E}"/>
                </a:ext>
              </a:extLst>
            </p:cNvPr>
            <p:cNvSpPr>
              <a:spLocks noChangeArrowheads="1"/>
            </p:cNvSpPr>
            <p:nvPr/>
          </p:nvSpPr>
          <p:spPr bwMode="auto">
            <a:xfrm>
              <a:off x="635734" y="2962293"/>
              <a:ext cx="53059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Arthralgia</a:t>
              </a:r>
            </a:p>
          </p:txBody>
        </p:sp>
        <p:sp>
          <p:nvSpPr>
            <p:cNvPr id="26296" name="TextBox 26295">
              <a:extLst>
                <a:ext uri="{FF2B5EF4-FFF2-40B4-BE49-F238E27FC236}">
                  <a16:creationId xmlns:a16="http://schemas.microsoft.com/office/drawing/2014/main" id="{B90624CA-39E1-DDCB-120C-9D2B42F232F5}"/>
                </a:ext>
              </a:extLst>
            </p:cNvPr>
            <p:cNvSpPr txBox="1"/>
            <p:nvPr/>
          </p:nvSpPr>
          <p:spPr>
            <a:xfrm>
              <a:off x="1021855" y="3372599"/>
              <a:ext cx="420308"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100</a:t>
              </a:r>
            </a:p>
          </p:txBody>
        </p:sp>
        <p:sp>
          <p:nvSpPr>
            <p:cNvPr id="26297" name="TextBox 26296">
              <a:extLst>
                <a:ext uri="{FF2B5EF4-FFF2-40B4-BE49-F238E27FC236}">
                  <a16:creationId xmlns:a16="http://schemas.microsoft.com/office/drawing/2014/main" id="{6D920C4D-432D-497B-071F-661920C90E3F}"/>
                </a:ext>
              </a:extLst>
            </p:cNvPr>
            <p:cNvSpPr txBox="1"/>
            <p:nvPr/>
          </p:nvSpPr>
          <p:spPr>
            <a:xfrm>
              <a:off x="1565339" y="3372599"/>
              <a:ext cx="341761"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75</a:t>
              </a:r>
            </a:p>
          </p:txBody>
        </p:sp>
        <p:sp>
          <p:nvSpPr>
            <p:cNvPr id="26298" name="TextBox 26297">
              <a:extLst>
                <a:ext uri="{FF2B5EF4-FFF2-40B4-BE49-F238E27FC236}">
                  <a16:creationId xmlns:a16="http://schemas.microsoft.com/office/drawing/2014/main" id="{18A68620-73EF-5C66-3041-6A4886BFF7D0}"/>
                </a:ext>
              </a:extLst>
            </p:cNvPr>
            <p:cNvSpPr txBox="1"/>
            <p:nvPr/>
          </p:nvSpPr>
          <p:spPr>
            <a:xfrm>
              <a:off x="2083501" y="3372599"/>
              <a:ext cx="341760"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50</a:t>
              </a:r>
            </a:p>
          </p:txBody>
        </p:sp>
        <p:sp>
          <p:nvSpPr>
            <p:cNvPr id="26299" name="TextBox 26298">
              <a:extLst>
                <a:ext uri="{FF2B5EF4-FFF2-40B4-BE49-F238E27FC236}">
                  <a16:creationId xmlns:a16="http://schemas.microsoft.com/office/drawing/2014/main" id="{A88CB551-5C30-FCBB-3660-2CA5A2D6631E}"/>
                </a:ext>
              </a:extLst>
            </p:cNvPr>
            <p:cNvSpPr txBox="1"/>
            <p:nvPr/>
          </p:nvSpPr>
          <p:spPr>
            <a:xfrm>
              <a:off x="2595563" y="3372599"/>
              <a:ext cx="341760"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25</a:t>
              </a:r>
            </a:p>
          </p:txBody>
        </p:sp>
        <p:sp>
          <p:nvSpPr>
            <p:cNvPr id="26300" name="TextBox 26299">
              <a:extLst>
                <a:ext uri="{FF2B5EF4-FFF2-40B4-BE49-F238E27FC236}">
                  <a16:creationId xmlns:a16="http://schemas.microsoft.com/office/drawing/2014/main" id="{A13EBD2A-DF99-3D49-6E11-C84376895D6A}"/>
                </a:ext>
              </a:extLst>
            </p:cNvPr>
            <p:cNvSpPr txBox="1"/>
            <p:nvPr/>
          </p:nvSpPr>
          <p:spPr>
            <a:xfrm>
              <a:off x="3146899" y="3372599"/>
              <a:ext cx="263214"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0</a:t>
              </a:r>
            </a:p>
          </p:txBody>
        </p:sp>
        <p:sp>
          <p:nvSpPr>
            <p:cNvPr id="26301" name="TextBox 26300">
              <a:extLst>
                <a:ext uri="{FF2B5EF4-FFF2-40B4-BE49-F238E27FC236}">
                  <a16:creationId xmlns:a16="http://schemas.microsoft.com/office/drawing/2014/main" id="{8B4293F9-692B-6804-8005-8639789A70A1}"/>
                </a:ext>
              </a:extLst>
            </p:cNvPr>
            <p:cNvSpPr txBox="1"/>
            <p:nvPr/>
          </p:nvSpPr>
          <p:spPr>
            <a:xfrm>
              <a:off x="3341492" y="3372599"/>
              <a:ext cx="263214"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0</a:t>
              </a:r>
            </a:p>
          </p:txBody>
        </p:sp>
        <p:sp>
          <p:nvSpPr>
            <p:cNvPr id="26302" name="TextBox 26301">
              <a:extLst>
                <a:ext uri="{FF2B5EF4-FFF2-40B4-BE49-F238E27FC236}">
                  <a16:creationId xmlns:a16="http://schemas.microsoft.com/office/drawing/2014/main" id="{56EF8F53-0849-485E-09EA-2AF0352EA8A2}"/>
                </a:ext>
              </a:extLst>
            </p:cNvPr>
            <p:cNvSpPr txBox="1"/>
            <p:nvPr/>
          </p:nvSpPr>
          <p:spPr>
            <a:xfrm>
              <a:off x="3814286" y="3372599"/>
              <a:ext cx="341760"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25</a:t>
              </a:r>
            </a:p>
          </p:txBody>
        </p:sp>
        <p:sp>
          <p:nvSpPr>
            <p:cNvPr id="26303" name="TextBox 26302">
              <a:extLst>
                <a:ext uri="{FF2B5EF4-FFF2-40B4-BE49-F238E27FC236}">
                  <a16:creationId xmlns:a16="http://schemas.microsoft.com/office/drawing/2014/main" id="{D5878BD2-CD1F-B437-D518-69B6AA8A32A6}"/>
                </a:ext>
              </a:extLst>
            </p:cNvPr>
            <p:cNvSpPr txBox="1"/>
            <p:nvPr/>
          </p:nvSpPr>
          <p:spPr>
            <a:xfrm>
              <a:off x="4326351" y="3372599"/>
              <a:ext cx="341760"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50</a:t>
              </a:r>
            </a:p>
          </p:txBody>
        </p:sp>
        <p:sp>
          <p:nvSpPr>
            <p:cNvPr id="26304" name="TextBox 26303">
              <a:extLst>
                <a:ext uri="{FF2B5EF4-FFF2-40B4-BE49-F238E27FC236}">
                  <a16:creationId xmlns:a16="http://schemas.microsoft.com/office/drawing/2014/main" id="{5A3C8D1F-7381-D489-1483-587A44129A5B}"/>
                </a:ext>
              </a:extLst>
            </p:cNvPr>
            <p:cNvSpPr txBox="1"/>
            <p:nvPr/>
          </p:nvSpPr>
          <p:spPr>
            <a:xfrm>
              <a:off x="4844509" y="3372599"/>
              <a:ext cx="341761"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75</a:t>
              </a:r>
            </a:p>
          </p:txBody>
        </p:sp>
        <p:sp>
          <p:nvSpPr>
            <p:cNvPr id="26305" name="TextBox 26304">
              <a:extLst>
                <a:ext uri="{FF2B5EF4-FFF2-40B4-BE49-F238E27FC236}">
                  <a16:creationId xmlns:a16="http://schemas.microsoft.com/office/drawing/2014/main" id="{A586575B-6B99-64B2-EDE6-3EB6D7FE06D3}"/>
                </a:ext>
              </a:extLst>
            </p:cNvPr>
            <p:cNvSpPr txBox="1"/>
            <p:nvPr/>
          </p:nvSpPr>
          <p:spPr>
            <a:xfrm>
              <a:off x="5317299" y="3372599"/>
              <a:ext cx="420308" cy="276999"/>
            </a:xfrm>
            <a:prstGeom prst="rect">
              <a:avLst/>
            </a:prstGeom>
            <a:noFill/>
            <a:ln w="28575">
              <a:no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100</a:t>
              </a:r>
            </a:p>
          </p:txBody>
        </p:sp>
        <p:grpSp>
          <p:nvGrpSpPr>
            <p:cNvPr id="26306" name="Group 26305">
              <a:extLst>
                <a:ext uri="{FF2B5EF4-FFF2-40B4-BE49-F238E27FC236}">
                  <a16:creationId xmlns:a16="http://schemas.microsoft.com/office/drawing/2014/main" id="{60E5A31B-0ABC-AD4B-C92A-AA16540DADEE}"/>
                </a:ext>
              </a:extLst>
            </p:cNvPr>
            <p:cNvGrpSpPr/>
            <p:nvPr/>
          </p:nvGrpSpPr>
          <p:grpSpPr>
            <a:xfrm>
              <a:off x="1227053" y="3343620"/>
              <a:ext cx="4297225" cy="64446"/>
              <a:chOff x="1227053" y="3343620"/>
              <a:chExt cx="4297225" cy="64446"/>
            </a:xfrm>
          </p:grpSpPr>
          <p:sp>
            <p:nvSpPr>
              <p:cNvPr id="26341" name="Line 210">
                <a:extLst>
                  <a:ext uri="{FF2B5EF4-FFF2-40B4-BE49-F238E27FC236}">
                    <a16:creationId xmlns:a16="http://schemas.microsoft.com/office/drawing/2014/main" id="{3A6C6F23-6848-2B76-67C3-E20CECB5DA27}"/>
                  </a:ext>
                </a:extLst>
              </p:cNvPr>
              <p:cNvSpPr>
                <a:spLocks noChangeShapeType="1"/>
              </p:cNvSpPr>
              <p:nvPr/>
            </p:nvSpPr>
            <p:spPr bwMode="auto">
              <a:xfrm>
                <a:off x="1736537"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2" name="Line 211">
                <a:extLst>
                  <a:ext uri="{FF2B5EF4-FFF2-40B4-BE49-F238E27FC236}">
                    <a16:creationId xmlns:a16="http://schemas.microsoft.com/office/drawing/2014/main" id="{4B02DF68-2C0F-FC3C-4E2E-88DF53A0A81C}"/>
                  </a:ext>
                </a:extLst>
              </p:cNvPr>
              <p:cNvSpPr>
                <a:spLocks noChangeShapeType="1"/>
              </p:cNvSpPr>
              <p:nvPr/>
            </p:nvSpPr>
            <p:spPr bwMode="auto">
              <a:xfrm>
                <a:off x="225406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3" name="Line 212">
                <a:extLst>
                  <a:ext uri="{FF2B5EF4-FFF2-40B4-BE49-F238E27FC236}">
                    <a16:creationId xmlns:a16="http://schemas.microsoft.com/office/drawing/2014/main" id="{BED8D86B-7DEF-96FB-F8B7-46600D90B533}"/>
                  </a:ext>
                </a:extLst>
              </p:cNvPr>
              <p:cNvSpPr>
                <a:spLocks noChangeShapeType="1"/>
              </p:cNvSpPr>
              <p:nvPr/>
            </p:nvSpPr>
            <p:spPr bwMode="auto">
              <a:xfrm>
                <a:off x="276682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4" name="Line 213">
                <a:extLst>
                  <a:ext uri="{FF2B5EF4-FFF2-40B4-BE49-F238E27FC236}">
                    <a16:creationId xmlns:a16="http://schemas.microsoft.com/office/drawing/2014/main" id="{DF0D2B12-98EA-632E-1571-03F9269BE660}"/>
                  </a:ext>
                </a:extLst>
              </p:cNvPr>
              <p:cNvSpPr>
                <a:spLocks noChangeShapeType="1"/>
              </p:cNvSpPr>
              <p:nvPr/>
            </p:nvSpPr>
            <p:spPr bwMode="auto">
              <a:xfrm>
                <a:off x="3279587"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5" name="Line 217">
                <a:extLst>
                  <a:ext uri="{FF2B5EF4-FFF2-40B4-BE49-F238E27FC236}">
                    <a16:creationId xmlns:a16="http://schemas.microsoft.com/office/drawing/2014/main" id="{5FA1C328-760B-F9F2-1F04-F8B89686AB36}"/>
                  </a:ext>
                </a:extLst>
              </p:cNvPr>
              <p:cNvSpPr>
                <a:spLocks noChangeShapeType="1"/>
              </p:cNvSpPr>
              <p:nvPr/>
            </p:nvSpPr>
            <p:spPr bwMode="auto">
              <a:xfrm>
                <a:off x="347005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6" name="Line 218">
                <a:extLst>
                  <a:ext uri="{FF2B5EF4-FFF2-40B4-BE49-F238E27FC236}">
                    <a16:creationId xmlns:a16="http://schemas.microsoft.com/office/drawing/2014/main" id="{8DBE41BE-A384-42DE-AC03-FCD59446436B}"/>
                  </a:ext>
                </a:extLst>
              </p:cNvPr>
              <p:cNvSpPr>
                <a:spLocks noChangeShapeType="1"/>
              </p:cNvSpPr>
              <p:nvPr/>
            </p:nvSpPr>
            <p:spPr bwMode="auto">
              <a:xfrm>
                <a:off x="398599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7" name="Line 219">
                <a:extLst>
                  <a:ext uri="{FF2B5EF4-FFF2-40B4-BE49-F238E27FC236}">
                    <a16:creationId xmlns:a16="http://schemas.microsoft.com/office/drawing/2014/main" id="{1D74B330-F11E-FB5D-3C60-68C896F6D18B}"/>
                  </a:ext>
                </a:extLst>
              </p:cNvPr>
              <p:cNvSpPr>
                <a:spLocks noChangeShapeType="1"/>
              </p:cNvSpPr>
              <p:nvPr/>
            </p:nvSpPr>
            <p:spPr bwMode="auto">
              <a:xfrm>
                <a:off x="4498754"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8" name="Line 220">
                <a:extLst>
                  <a:ext uri="{FF2B5EF4-FFF2-40B4-BE49-F238E27FC236}">
                    <a16:creationId xmlns:a16="http://schemas.microsoft.com/office/drawing/2014/main" id="{7901B9F9-C807-0F96-80FF-E0F398F281C9}"/>
                  </a:ext>
                </a:extLst>
              </p:cNvPr>
              <p:cNvSpPr>
                <a:spLocks noChangeShapeType="1"/>
              </p:cNvSpPr>
              <p:nvPr/>
            </p:nvSpPr>
            <p:spPr bwMode="auto">
              <a:xfrm>
                <a:off x="5014692" y="3344058"/>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49" name="Line 221">
                <a:extLst>
                  <a:ext uri="{FF2B5EF4-FFF2-40B4-BE49-F238E27FC236}">
                    <a16:creationId xmlns:a16="http://schemas.microsoft.com/office/drawing/2014/main" id="{880A9403-C21E-F564-8F22-E283481C3427}"/>
                  </a:ext>
                </a:extLst>
              </p:cNvPr>
              <p:cNvSpPr>
                <a:spLocks noChangeShapeType="1"/>
              </p:cNvSpPr>
              <p:nvPr/>
            </p:nvSpPr>
            <p:spPr bwMode="auto">
              <a:xfrm>
                <a:off x="5521898" y="3343620"/>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sp>
            <p:nvSpPr>
              <p:cNvPr id="26350" name="Line 197">
                <a:extLst>
                  <a:ext uri="{FF2B5EF4-FFF2-40B4-BE49-F238E27FC236}">
                    <a16:creationId xmlns:a16="http://schemas.microsoft.com/office/drawing/2014/main" id="{44411DCB-89B1-DDD5-30A3-64ED8F0B4755}"/>
                  </a:ext>
                </a:extLst>
              </p:cNvPr>
              <p:cNvSpPr>
                <a:spLocks noChangeShapeType="1"/>
              </p:cNvSpPr>
              <p:nvPr/>
            </p:nvSpPr>
            <p:spPr bwMode="auto">
              <a:xfrm flipH="1" flipV="1">
                <a:off x="1227053" y="3343620"/>
                <a:ext cx="429722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grpSp>
        <p:sp>
          <p:nvSpPr>
            <p:cNvPr id="26307" name="Rectangle 10">
              <a:extLst>
                <a:ext uri="{FF2B5EF4-FFF2-40B4-BE49-F238E27FC236}">
                  <a16:creationId xmlns:a16="http://schemas.microsoft.com/office/drawing/2014/main" id="{3005613A-32FD-FCAA-871A-85D8FBB5F0AF}"/>
                </a:ext>
              </a:extLst>
            </p:cNvPr>
            <p:cNvSpPr>
              <a:spLocks noChangeArrowheads="1"/>
            </p:cNvSpPr>
            <p:nvPr/>
          </p:nvSpPr>
          <p:spPr bwMode="auto">
            <a:xfrm>
              <a:off x="372591" y="2129483"/>
              <a:ext cx="7937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alibri" panose="020F0502020204030204" pitchFamily="34" charset="0"/>
                  <a:ea typeface="Ebrima" panose="02000000000000000000" pitchFamily="2" charset="0"/>
                  <a:cs typeface="Calibri" panose="020F0502020204030204" pitchFamily="34" charset="0"/>
                </a:rPr>
                <a:t>Anemia</a:t>
              </a:r>
            </a:p>
          </p:txBody>
        </p:sp>
        <p:sp>
          <p:nvSpPr>
            <p:cNvPr id="26308" name="TextBox 26307">
              <a:extLst>
                <a:ext uri="{FF2B5EF4-FFF2-40B4-BE49-F238E27FC236}">
                  <a16:creationId xmlns:a16="http://schemas.microsoft.com/office/drawing/2014/main" id="{261C6F02-7871-E14A-8D27-34E397904321}"/>
                </a:ext>
              </a:extLst>
            </p:cNvPr>
            <p:cNvSpPr txBox="1"/>
            <p:nvPr/>
          </p:nvSpPr>
          <p:spPr>
            <a:xfrm>
              <a:off x="3081554" y="1494010"/>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0.8</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09" name="TextBox 26308">
              <a:extLst>
                <a:ext uri="{FF2B5EF4-FFF2-40B4-BE49-F238E27FC236}">
                  <a16:creationId xmlns:a16="http://schemas.microsoft.com/office/drawing/2014/main" id="{E328D1E9-892B-7DEF-D862-FBDAC6383D13}"/>
                </a:ext>
              </a:extLst>
            </p:cNvPr>
            <p:cNvSpPr txBox="1"/>
            <p:nvPr/>
          </p:nvSpPr>
          <p:spPr>
            <a:xfrm>
              <a:off x="3019331" y="1686767"/>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3.8</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10" name="TextBox 26309">
              <a:extLst>
                <a:ext uri="{FF2B5EF4-FFF2-40B4-BE49-F238E27FC236}">
                  <a16:creationId xmlns:a16="http://schemas.microsoft.com/office/drawing/2014/main" id="{84112852-7C8F-DCE3-8106-F6ADF4DB3902}"/>
                </a:ext>
              </a:extLst>
            </p:cNvPr>
            <p:cNvSpPr txBox="1"/>
            <p:nvPr/>
          </p:nvSpPr>
          <p:spPr>
            <a:xfrm>
              <a:off x="3058616" y="1904641"/>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0.4</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11" name="TextBox 26310">
              <a:extLst>
                <a:ext uri="{FF2B5EF4-FFF2-40B4-BE49-F238E27FC236}">
                  <a16:creationId xmlns:a16="http://schemas.microsoft.com/office/drawing/2014/main" id="{32565235-A200-E346-40B2-D64080820618}"/>
                </a:ext>
              </a:extLst>
            </p:cNvPr>
            <p:cNvSpPr txBox="1"/>
            <p:nvPr/>
          </p:nvSpPr>
          <p:spPr>
            <a:xfrm>
              <a:off x="2566473" y="2110500"/>
              <a:ext cx="198654"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21.5</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12" name="TextBox 26311">
              <a:extLst>
                <a:ext uri="{FF2B5EF4-FFF2-40B4-BE49-F238E27FC236}">
                  <a16:creationId xmlns:a16="http://schemas.microsoft.com/office/drawing/2014/main" id="{C5644688-33DD-9205-3194-E3AE19395EC6}"/>
                </a:ext>
              </a:extLst>
            </p:cNvPr>
            <p:cNvSpPr txBox="1"/>
            <p:nvPr/>
          </p:nvSpPr>
          <p:spPr>
            <a:xfrm>
              <a:off x="3036748" y="2318680"/>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3.1</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13" name="TextBox 26312">
              <a:extLst>
                <a:ext uri="{FF2B5EF4-FFF2-40B4-BE49-F238E27FC236}">
                  <a16:creationId xmlns:a16="http://schemas.microsoft.com/office/drawing/2014/main" id="{7ED36BCE-57A9-CBAA-CB0E-486703096D31}"/>
                </a:ext>
              </a:extLst>
            </p:cNvPr>
            <p:cNvSpPr txBox="1"/>
            <p:nvPr/>
          </p:nvSpPr>
          <p:spPr>
            <a:xfrm>
              <a:off x="2919487" y="3151393"/>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Calibri"/>
                  <a:cs typeface="Calibri" panose="020F0502020204030204" pitchFamily="34" charset="0"/>
                </a:rPr>
                <a:t>8.5</a:t>
              </a:r>
              <a:endParaRPr kumimoji="0" lang="en-US" sz="1200" b="0" i="0" u="none" strike="noStrike" kern="0" cap="none" spc="0" normalizeH="0" baseline="0" noProof="0" dirty="0">
                <a:ln>
                  <a:noFill/>
                </a:ln>
                <a:solidFill>
                  <a:srgbClr val="FFFFFF"/>
                </a:solidFill>
                <a:effectLst/>
                <a:uLnTx/>
                <a:uFillTx/>
                <a:latin typeface="Calibri"/>
                <a:cs typeface="Calibri" panose="020F0502020204030204" pitchFamily="34" charset="0"/>
              </a:endParaRPr>
            </a:p>
          </p:txBody>
        </p:sp>
        <p:sp>
          <p:nvSpPr>
            <p:cNvPr id="26314" name="TextBox 26313">
              <a:extLst>
                <a:ext uri="{FF2B5EF4-FFF2-40B4-BE49-F238E27FC236}">
                  <a16:creationId xmlns:a16="http://schemas.microsoft.com/office/drawing/2014/main" id="{A6BBF989-58D9-FB9F-DC9C-207B858BB1C0}"/>
                </a:ext>
              </a:extLst>
            </p:cNvPr>
            <p:cNvSpPr txBox="1"/>
            <p:nvPr/>
          </p:nvSpPr>
          <p:spPr>
            <a:xfrm>
              <a:off x="3513963" y="3144340"/>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cs typeface="Calibri" panose="020F0502020204030204" pitchFamily="34" charset="0"/>
                </a:rPr>
                <a:t>4.6</a:t>
              </a:r>
              <a:endParaRPr kumimoji="0" lang="en-US" sz="12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15" name="TextBox 26314">
              <a:extLst>
                <a:ext uri="{FF2B5EF4-FFF2-40B4-BE49-F238E27FC236}">
                  <a16:creationId xmlns:a16="http://schemas.microsoft.com/office/drawing/2014/main" id="{D0789FDE-067C-0D14-35FF-BD2C0D4B6B71}"/>
                </a:ext>
              </a:extLst>
            </p:cNvPr>
            <p:cNvSpPr txBox="1"/>
            <p:nvPr/>
          </p:nvSpPr>
          <p:spPr>
            <a:xfrm>
              <a:off x="3496170" y="2110500"/>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cs typeface="Calibri" panose="020F0502020204030204" pitchFamily="34" charset="0"/>
                </a:rPr>
                <a:t>1.5</a:t>
              </a:r>
              <a:endParaRPr kumimoji="0" lang="en-US" sz="12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16" name="TextBox 26315">
              <a:extLst>
                <a:ext uri="{FF2B5EF4-FFF2-40B4-BE49-F238E27FC236}">
                  <a16:creationId xmlns:a16="http://schemas.microsoft.com/office/drawing/2014/main" id="{E8F6D49B-FF0F-CE96-917C-04FE384C4448}"/>
                </a:ext>
              </a:extLst>
            </p:cNvPr>
            <p:cNvSpPr txBox="1"/>
            <p:nvPr/>
          </p:nvSpPr>
          <p:spPr>
            <a:xfrm>
              <a:off x="3539728" y="1904641"/>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cs typeface="Calibri" panose="020F0502020204030204" pitchFamily="34" charset="0"/>
                </a:rPr>
                <a:t>0.8</a:t>
              </a:r>
              <a:endParaRPr kumimoji="0" lang="en-US" sz="12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17" name="TextBox 26316">
              <a:extLst>
                <a:ext uri="{FF2B5EF4-FFF2-40B4-BE49-F238E27FC236}">
                  <a16:creationId xmlns:a16="http://schemas.microsoft.com/office/drawing/2014/main" id="{10C70254-B22C-C875-2D7E-A07B8076946C}"/>
                </a:ext>
              </a:extLst>
            </p:cNvPr>
            <p:cNvSpPr txBox="1"/>
            <p:nvPr/>
          </p:nvSpPr>
          <p:spPr>
            <a:xfrm>
              <a:off x="3543219" y="1698782"/>
              <a:ext cx="151079" cy="99906"/>
            </a:xfrm>
            <a:prstGeom prst="rect">
              <a:avLst/>
            </a:prstGeom>
            <a:no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a:cs typeface="Calibri" panose="020F0502020204030204" pitchFamily="34" charset="0"/>
                </a:rPr>
                <a:t>1.5</a:t>
              </a:r>
              <a:endParaRPr kumimoji="0" lang="en-US" sz="12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grpSp>
          <p:nvGrpSpPr>
            <p:cNvPr id="26318" name="Group 26317">
              <a:extLst>
                <a:ext uri="{FF2B5EF4-FFF2-40B4-BE49-F238E27FC236}">
                  <a16:creationId xmlns:a16="http://schemas.microsoft.com/office/drawing/2014/main" id="{765D29E9-84A2-D1E3-74D8-277B8FAE676B}"/>
                </a:ext>
              </a:extLst>
            </p:cNvPr>
            <p:cNvGrpSpPr/>
            <p:nvPr/>
          </p:nvGrpSpPr>
          <p:grpSpPr>
            <a:xfrm>
              <a:off x="4390890" y="2440468"/>
              <a:ext cx="1942108" cy="723170"/>
              <a:chOff x="4390890" y="2440468"/>
              <a:chExt cx="1942108" cy="723170"/>
            </a:xfrm>
          </p:grpSpPr>
          <p:sp>
            <p:nvSpPr>
              <p:cNvPr id="26333" name="Rectangle 26332">
                <a:extLst>
                  <a:ext uri="{FF2B5EF4-FFF2-40B4-BE49-F238E27FC236}">
                    <a16:creationId xmlns:a16="http://schemas.microsoft.com/office/drawing/2014/main" id="{6CA278DA-1A69-C44E-8719-39251B951396}"/>
                  </a:ext>
                </a:extLst>
              </p:cNvPr>
              <p:cNvSpPr/>
              <p:nvPr/>
            </p:nvSpPr>
            <p:spPr>
              <a:xfrm>
                <a:off x="4391910" y="2801708"/>
                <a:ext cx="128016" cy="128016"/>
              </a:xfrm>
              <a:prstGeom prst="rect">
                <a:avLst/>
              </a:prstGeom>
              <a:solidFill>
                <a:schemeClr val="accent3">
                  <a:lumMod val="60000"/>
                  <a:lumOff val="40000"/>
                </a:schemeClr>
              </a:solidFill>
              <a:ln w="95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a:cs typeface="Calibri" panose="020F0502020204030204" pitchFamily="34" charset="0"/>
                </a:endParaRPr>
              </a:p>
            </p:txBody>
          </p:sp>
          <p:sp>
            <p:nvSpPr>
              <p:cNvPr id="26334" name="Rectangle 26333">
                <a:extLst>
                  <a:ext uri="{FF2B5EF4-FFF2-40B4-BE49-F238E27FC236}">
                    <a16:creationId xmlns:a16="http://schemas.microsoft.com/office/drawing/2014/main" id="{B91B2710-A614-86F5-1560-C7CE3C1C8341}"/>
                  </a:ext>
                </a:extLst>
              </p:cNvPr>
              <p:cNvSpPr/>
              <p:nvPr/>
            </p:nvSpPr>
            <p:spPr>
              <a:xfrm>
                <a:off x="4392847" y="2974562"/>
                <a:ext cx="128016" cy="128016"/>
              </a:xfrm>
              <a:prstGeom prst="rect">
                <a:avLst/>
              </a:prstGeom>
              <a:solidFill>
                <a:schemeClr val="accent3"/>
              </a:solidFill>
              <a:ln w="95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a:cs typeface="Calibri" panose="020F0502020204030204" pitchFamily="34" charset="0"/>
                </a:endParaRPr>
              </a:p>
            </p:txBody>
          </p:sp>
          <p:sp>
            <p:nvSpPr>
              <p:cNvPr id="26335" name="TextBox 26334">
                <a:extLst>
                  <a:ext uri="{FF2B5EF4-FFF2-40B4-BE49-F238E27FC236}">
                    <a16:creationId xmlns:a16="http://schemas.microsoft.com/office/drawing/2014/main" id="{1245E990-AFC7-A1AE-B07D-270338CE9EA2}"/>
                  </a:ext>
                </a:extLst>
              </p:cNvPr>
              <p:cNvSpPr txBox="1"/>
              <p:nvPr/>
            </p:nvSpPr>
            <p:spPr>
              <a:xfrm>
                <a:off x="4458779" y="2440468"/>
                <a:ext cx="1861061"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a:cs typeface="Calibri" panose="020F0502020204030204" pitchFamily="34" charset="0"/>
                  </a:rPr>
                  <a:t>All grades (frequency ≥25%)</a:t>
                </a:r>
                <a:endParaRPr kumimoji="0" lang="en-US" sz="11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36" name="TextBox 26335">
                <a:extLst>
                  <a:ext uri="{FF2B5EF4-FFF2-40B4-BE49-F238E27FC236}">
                    <a16:creationId xmlns:a16="http://schemas.microsoft.com/office/drawing/2014/main" id="{0530AACD-C494-B5B9-D956-AD3FC27E57B2}"/>
                  </a:ext>
                </a:extLst>
              </p:cNvPr>
              <p:cNvSpPr txBox="1"/>
              <p:nvPr/>
            </p:nvSpPr>
            <p:spPr>
              <a:xfrm>
                <a:off x="4469474" y="2591539"/>
                <a:ext cx="1786414"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a:cs typeface="Calibri" panose="020F0502020204030204" pitchFamily="34" charset="0"/>
                  </a:rPr>
                  <a:t>Grade ≥3 (frequency ≥5%)</a:t>
                </a:r>
                <a:endParaRPr kumimoji="0" lang="en-US" sz="11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37" name="Rectangle 26336">
                <a:extLst>
                  <a:ext uri="{FF2B5EF4-FFF2-40B4-BE49-F238E27FC236}">
                    <a16:creationId xmlns:a16="http://schemas.microsoft.com/office/drawing/2014/main" id="{C175F065-0051-B7B1-D389-6B7D865E0A2F}"/>
                  </a:ext>
                </a:extLst>
              </p:cNvPr>
              <p:cNvSpPr/>
              <p:nvPr/>
            </p:nvSpPr>
            <p:spPr>
              <a:xfrm>
                <a:off x="4390890" y="2499608"/>
                <a:ext cx="128016" cy="128016"/>
              </a:xfrm>
              <a:prstGeom prst="rect">
                <a:avLst/>
              </a:prstGeom>
              <a:solidFill>
                <a:schemeClr val="accent2"/>
              </a:solidFill>
              <a:ln w="95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a:cs typeface="Calibri" panose="020F0502020204030204" pitchFamily="34" charset="0"/>
                </a:endParaRPr>
              </a:p>
            </p:txBody>
          </p:sp>
          <p:sp>
            <p:nvSpPr>
              <p:cNvPr id="26338" name="Rectangle 26337">
                <a:extLst>
                  <a:ext uri="{FF2B5EF4-FFF2-40B4-BE49-F238E27FC236}">
                    <a16:creationId xmlns:a16="http://schemas.microsoft.com/office/drawing/2014/main" id="{40F73998-356C-542B-B46F-9FC692ED5C70}"/>
                  </a:ext>
                </a:extLst>
              </p:cNvPr>
              <p:cNvSpPr/>
              <p:nvPr/>
            </p:nvSpPr>
            <p:spPr>
              <a:xfrm>
                <a:off x="4390890" y="2648069"/>
                <a:ext cx="128016" cy="128016"/>
              </a:xfrm>
              <a:prstGeom prst="rect">
                <a:avLst/>
              </a:prstGeom>
              <a:solidFill>
                <a:schemeClr val="accent1"/>
              </a:solidFill>
              <a:ln w="952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panose="020F0502020204030204"/>
                  <a:cs typeface="Calibri" panose="020F0502020204030204" pitchFamily="34" charset="0"/>
                </a:endParaRPr>
              </a:p>
            </p:txBody>
          </p:sp>
          <p:sp>
            <p:nvSpPr>
              <p:cNvPr id="26339" name="TextBox 26338">
                <a:extLst>
                  <a:ext uri="{FF2B5EF4-FFF2-40B4-BE49-F238E27FC236}">
                    <a16:creationId xmlns:a16="http://schemas.microsoft.com/office/drawing/2014/main" id="{2A245EFB-DD35-404F-5719-D984BC23CDF3}"/>
                  </a:ext>
                </a:extLst>
              </p:cNvPr>
              <p:cNvSpPr txBox="1"/>
              <p:nvPr/>
            </p:nvSpPr>
            <p:spPr>
              <a:xfrm>
                <a:off x="4471937" y="2743598"/>
                <a:ext cx="1861061"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a:cs typeface="Calibri" panose="020F0502020204030204" pitchFamily="34" charset="0"/>
                  </a:rPr>
                  <a:t>All grades (frequency ≥25%)</a:t>
                </a:r>
                <a:endParaRPr kumimoji="0" lang="en-US" sz="11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sp>
            <p:nvSpPr>
              <p:cNvPr id="26340" name="TextBox 26339">
                <a:extLst>
                  <a:ext uri="{FF2B5EF4-FFF2-40B4-BE49-F238E27FC236}">
                    <a16:creationId xmlns:a16="http://schemas.microsoft.com/office/drawing/2014/main" id="{0F6CB3C1-6103-72B0-BC69-E316F59A5EA7}"/>
                  </a:ext>
                </a:extLst>
              </p:cNvPr>
              <p:cNvSpPr txBox="1"/>
              <p:nvPr/>
            </p:nvSpPr>
            <p:spPr>
              <a:xfrm>
                <a:off x="4479020" y="2902028"/>
                <a:ext cx="1795061" cy="261610"/>
              </a:xfrm>
              <a:prstGeom prst="rect">
                <a:avLst/>
              </a:prstGeom>
              <a:noFill/>
            </p:spPr>
            <p:txBody>
              <a:bodyPr wrap="square" rtlCol="0">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en-NZ" sz="1100" b="0" i="0" u="none" strike="noStrike" kern="0" cap="none" spc="0" normalizeH="0" baseline="0" noProof="0" dirty="0">
                    <a:ln>
                      <a:noFill/>
                    </a:ln>
                    <a:solidFill>
                      <a:srgbClr val="000000"/>
                    </a:solidFill>
                    <a:effectLst/>
                    <a:uLnTx/>
                    <a:uFillTx/>
                    <a:latin typeface="Calibri"/>
                    <a:cs typeface="Calibri" panose="020F0502020204030204" pitchFamily="34" charset="0"/>
                  </a:rPr>
                  <a:t>Grade ≥3 (frequency ≥5%)</a:t>
                </a:r>
                <a:endParaRPr kumimoji="0" lang="en-US" sz="1100" b="0" i="0" u="none" strike="noStrike" kern="0" cap="none" spc="0" normalizeH="0" baseline="0" noProof="0" dirty="0">
                  <a:ln>
                    <a:noFill/>
                  </a:ln>
                  <a:solidFill>
                    <a:srgbClr val="000000"/>
                  </a:solidFill>
                  <a:effectLst/>
                  <a:uLnTx/>
                  <a:uFillTx/>
                  <a:latin typeface="Calibri"/>
                  <a:cs typeface="Calibri" panose="020F0502020204030204" pitchFamily="34" charset="0"/>
                </a:endParaRPr>
              </a:p>
            </p:txBody>
          </p:sp>
        </p:grpSp>
        <p:sp>
          <p:nvSpPr>
            <p:cNvPr id="26319" name="TextBox 26318">
              <a:extLst>
                <a:ext uri="{FF2B5EF4-FFF2-40B4-BE49-F238E27FC236}">
                  <a16:creationId xmlns:a16="http://schemas.microsoft.com/office/drawing/2014/main" id="{C6B7BB1C-6CD3-B08F-7657-9F2F6FA94A1E}"/>
                </a:ext>
              </a:extLst>
            </p:cNvPr>
            <p:cNvSpPr txBox="1"/>
            <p:nvPr/>
          </p:nvSpPr>
          <p:spPr>
            <a:xfrm>
              <a:off x="1227053" y="3550937"/>
              <a:ext cx="4237619"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rPr>
                <a:t>AEs (%)</a:t>
              </a:r>
            </a:p>
          </p:txBody>
        </p:sp>
        <p:grpSp>
          <p:nvGrpSpPr>
            <p:cNvPr id="26320" name="Group 26319">
              <a:extLst>
                <a:ext uri="{FF2B5EF4-FFF2-40B4-BE49-F238E27FC236}">
                  <a16:creationId xmlns:a16="http://schemas.microsoft.com/office/drawing/2014/main" id="{36CBC3BC-5E93-C054-3CD8-E633D06D6034}"/>
                </a:ext>
              </a:extLst>
            </p:cNvPr>
            <p:cNvGrpSpPr/>
            <p:nvPr/>
          </p:nvGrpSpPr>
          <p:grpSpPr>
            <a:xfrm>
              <a:off x="1181613" y="1404677"/>
              <a:ext cx="64008" cy="2005376"/>
              <a:chOff x="1181613" y="1404677"/>
              <a:chExt cx="64008" cy="2005376"/>
            </a:xfrm>
          </p:grpSpPr>
          <p:sp>
            <p:nvSpPr>
              <p:cNvPr id="26322" name="Line 209">
                <a:extLst>
                  <a:ext uri="{FF2B5EF4-FFF2-40B4-BE49-F238E27FC236}">
                    <a16:creationId xmlns:a16="http://schemas.microsoft.com/office/drawing/2014/main" id="{58CB7E1A-C63B-E631-B96B-F1EF8745D2CF}"/>
                  </a:ext>
                </a:extLst>
              </p:cNvPr>
              <p:cNvSpPr>
                <a:spLocks noChangeShapeType="1"/>
              </p:cNvSpPr>
              <p:nvPr/>
            </p:nvSpPr>
            <p:spPr bwMode="auto">
              <a:xfrm>
                <a:off x="1235076" y="3346045"/>
                <a:ext cx="0" cy="64008"/>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Calibri"/>
                  <a:ea typeface="Ebrima" panose="02000000000000000000" pitchFamily="2" charset="0"/>
                  <a:cs typeface="Calibri" panose="020F0502020204030204" pitchFamily="34" charset="0"/>
                </a:endParaRPr>
              </a:p>
            </p:txBody>
          </p:sp>
          <p:cxnSp>
            <p:nvCxnSpPr>
              <p:cNvPr id="26323" name="Straight Connector 26322">
                <a:extLst>
                  <a:ext uri="{FF2B5EF4-FFF2-40B4-BE49-F238E27FC236}">
                    <a16:creationId xmlns:a16="http://schemas.microsoft.com/office/drawing/2014/main" id="{D55819F6-7F09-ABAB-9411-C820B7D2ECD6}"/>
                  </a:ext>
                </a:extLst>
              </p:cNvPr>
              <p:cNvCxnSpPr>
                <a:cxnSpLocks/>
              </p:cNvCxnSpPr>
              <p:nvPr/>
            </p:nvCxnSpPr>
            <p:spPr bwMode="auto">
              <a:xfrm flipV="1">
                <a:off x="1235074" y="1404677"/>
                <a:ext cx="8023" cy="1938942"/>
              </a:xfrm>
              <a:prstGeom prst="line">
                <a:avLst/>
              </a:prstGeom>
              <a:noFill/>
              <a:ln w="28575" cap="flat" cmpd="sng" algn="ctr">
                <a:solidFill>
                  <a:srgbClr val="000000"/>
                </a:solidFill>
                <a:prstDash val="solid"/>
                <a:round/>
                <a:headEnd type="none" w="med" len="med"/>
                <a:tailEnd type="none" w="med" len="med"/>
              </a:ln>
              <a:effectLst/>
            </p:spPr>
          </p:cxnSp>
          <p:cxnSp>
            <p:nvCxnSpPr>
              <p:cNvPr id="26324" name="Straight Connector 26323">
                <a:extLst>
                  <a:ext uri="{FF2B5EF4-FFF2-40B4-BE49-F238E27FC236}">
                    <a16:creationId xmlns:a16="http://schemas.microsoft.com/office/drawing/2014/main" id="{28654AB1-70B4-1D0B-A241-544149C9A180}"/>
                  </a:ext>
                </a:extLst>
              </p:cNvPr>
              <p:cNvCxnSpPr>
                <a:cxnSpLocks/>
              </p:cNvCxnSpPr>
              <p:nvPr/>
            </p:nvCxnSpPr>
            <p:spPr bwMode="auto">
              <a:xfrm flipH="1">
                <a:off x="1181613" y="1581816"/>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25" name="Straight Connector 26324">
                <a:extLst>
                  <a:ext uri="{FF2B5EF4-FFF2-40B4-BE49-F238E27FC236}">
                    <a16:creationId xmlns:a16="http://schemas.microsoft.com/office/drawing/2014/main" id="{2DF5886E-AA81-952E-C31E-B5E4EFBF3AEE}"/>
                  </a:ext>
                </a:extLst>
              </p:cNvPr>
              <p:cNvCxnSpPr>
                <a:cxnSpLocks/>
              </p:cNvCxnSpPr>
              <p:nvPr/>
            </p:nvCxnSpPr>
            <p:spPr bwMode="auto">
              <a:xfrm flipH="1">
                <a:off x="1181613" y="1791504"/>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26" name="Straight Connector 26325">
                <a:extLst>
                  <a:ext uri="{FF2B5EF4-FFF2-40B4-BE49-F238E27FC236}">
                    <a16:creationId xmlns:a16="http://schemas.microsoft.com/office/drawing/2014/main" id="{BCCB43F8-1F39-B6EF-0161-45F240294D8B}"/>
                  </a:ext>
                </a:extLst>
              </p:cNvPr>
              <p:cNvCxnSpPr>
                <a:cxnSpLocks/>
              </p:cNvCxnSpPr>
              <p:nvPr/>
            </p:nvCxnSpPr>
            <p:spPr bwMode="auto">
              <a:xfrm flipH="1">
                <a:off x="1181613" y="2003617"/>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27" name="Straight Connector 26326">
                <a:extLst>
                  <a:ext uri="{FF2B5EF4-FFF2-40B4-BE49-F238E27FC236}">
                    <a16:creationId xmlns:a16="http://schemas.microsoft.com/office/drawing/2014/main" id="{A7C810DF-5A60-C75D-3420-18D9D26EEB3F}"/>
                  </a:ext>
                </a:extLst>
              </p:cNvPr>
              <p:cNvCxnSpPr>
                <a:cxnSpLocks/>
              </p:cNvCxnSpPr>
              <p:nvPr/>
            </p:nvCxnSpPr>
            <p:spPr bwMode="auto">
              <a:xfrm flipH="1">
                <a:off x="1181613" y="2213305"/>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28" name="Straight Connector 26327">
                <a:extLst>
                  <a:ext uri="{FF2B5EF4-FFF2-40B4-BE49-F238E27FC236}">
                    <a16:creationId xmlns:a16="http://schemas.microsoft.com/office/drawing/2014/main" id="{AD35BA3D-3E14-D332-5AB4-56F795423E3E}"/>
                  </a:ext>
                </a:extLst>
              </p:cNvPr>
              <p:cNvCxnSpPr>
                <a:cxnSpLocks/>
              </p:cNvCxnSpPr>
              <p:nvPr/>
            </p:nvCxnSpPr>
            <p:spPr bwMode="auto">
              <a:xfrm flipH="1">
                <a:off x="1181613" y="2422993"/>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29" name="Straight Connector 26328">
                <a:extLst>
                  <a:ext uri="{FF2B5EF4-FFF2-40B4-BE49-F238E27FC236}">
                    <a16:creationId xmlns:a16="http://schemas.microsoft.com/office/drawing/2014/main" id="{3651D456-781E-6850-2617-8C7913349376}"/>
                  </a:ext>
                </a:extLst>
              </p:cNvPr>
              <p:cNvCxnSpPr>
                <a:cxnSpLocks/>
              </p:cNvCxnSpPr>
              <p:nvPr/>
            </p:nvCxnSpPr>
            <p:spPr bwMode="auto">
              <a:xfrm flipH="1">
                <a:off x="1181613" y="2632681"/>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30" name="Straight Connector 26329">
                <a:extLst>
                  <a:ext uri="{FF2B5EF4-FFF2-40B4-BE49-F238E27FC236}">
                    <a16:creationId xmlns:a16="http://schemas.microsoft.com/office/drawing/2014/main" id="{EE75E4A8-8D28-6A90-74EB-5C9CC3C5DC20}"/>
                  </a:ext>
                </a:extLst>
              </p:cNvPr>
              <p:cNvCxnSpPr>
                <a:cxnSpLocks/>
              </p:cNvCxnSpPr>
              <p:nvPr/>
            </p:nvCxnSpPr>
            <p:spPr bwMode="auto">
              <a:xfrm flipH="1">
                <a:off x="1181613" y="2842369"/>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31" name="Straight Connector 26330">
                <a:extLst>
                  <a:ext uri="{FF2B5EF4-FFF2-40B4-BE49-F238E27FC236}">
                    <a16:creationId xmlns:a16="http://schemas.microsoft.com/office/drawing/2014/main" id="{06AABBD1-98F0-CC50-1086-D90423AA62B3}"/>
                  </a:ext>
                </a:extLst>
              </p:cNvPr>
              <p:cNvCxnSpPr>
                <a:cxnSpLocks/>
              </p:cNvCxnSpPr>
              <p:nvPr/>
            </p:nvCxnSpPr>
            <p:spPr bwMode="auto">
              <a:xfrm flipH="1">
                <a:off x="1181613" y="3052057"/>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26332" name="Straight Connector 26331">
                <a:extLst>
                  <a:ext uri="{FF2B5EF4-FFF2-40B4-BE49-F238E27FC236}">
                    <a16:creationId xmlns:a16="http://schemas.microsoft.com/office/drawing/2014/main" id="{72BD4413-5541-9CE4-DE3D-A0D5DA7FDEA5}"/>
                  </a:ext>
                </a:extLst>
              </p:cNvPr>
              <p:cNvCxnSpPr>
                <a:cxnSpLocks/>
              </p:cNvCxnSpPr>
              <p:nvPr/>
            </p:nvCxnSpPr>
            <p:spPr bwMode="auto">
              <a:xfrm flipH="1">
                <a:off x="1181613" y="3261745"/>
                <a:ext cx="64008" cy="0"/>
              </a:xfrm>
              <a:prstGeom prst="line">
                <a:avLst/>
              </a:prstGeom>
              <a:noFill/>
              <a:ln w="28575" cap="flat" cmpd="sng" algn="ctr">
                <a:solidFill>
                  <a:srgbClr val="000000"/>
                </a:solidFill>
                <a:prstDash val="solid"/>
                <a:round/>
                <a:headEnd type="none" w="med" len="med"/>
                <a:tailEnd type="none" w="med" len="med"/>
              </a:ln>
              <a:effectLst/>
            </p:spPr>
          </p:cxnSp>
        </p:grpSp>
        <p:sp>
          <p:nvSpPr>
            <p:cNvPr id="26321" name="Rectangle 26320">
              <a:extLst>
                <a:ext uri="{FF2B5EF4-FFF2-40B4-BE49-F238E27FC236}">
                  <a16:creationId xmlns:a16="http://schemas.microsoft.com/office/drawing/2014/main" id="{A12085B4-3D31-CADF-02F7-A3177C30B425}"/>
                </a:ext>
              </a:extLst>
            </p:cNvPr>
            <p:cNvSpPr/>
            <p:nvPr/>
          </p:nvSpPr>
          <p:spPr>
            <a:xfrm>
              <a:off x="580891" y="2121402"/>
              <a:ext cx="4811558" cy="162893"/>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Proxima Nova Rg"/>
                <a:cs typeface="+mn-cs"/>
              </a:endParaRPr>
            </a:p>
          </p:txBody>
        </p:sp>
      </p:grpSp>
      <p:sp>
        <p:nvSpPr>
          <p:cNvPr id="2" name="Rectangle 1">
            <a:extLst>
              <a:ext uri="{FF2B5EF4-FFF2-40B4-BE49-F238E27FC236}">
                <a16:creationId xmlns:a16="http://schemas.microsoft.com/office/drawing/2014/main" id="{5427FAE3-C029-27D3-AEDF-A0B8601A2136}"/>
              </a:ext>
            </a:extLst>
          </p:cNvPr>
          <p:cNvSpPr/>
          <p:nvPr/>
        </p:nvSpPr>
        <p:spPr bwMode="auto">
          <a:xfrm>
            <a:off x="6482965" y="4519942"/>
            <a:ext cx="45719" cy="114733"/>
          </a:xfrm>
          <a:prstGeom prst="rect">
            <a:avLst/>
          </a:prstGeom>
          <a:solidFill>
            <a:schemeClr val="accent1"/>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5" name="Rectangle 4">
            <a:extLst>
              <a:ext uri="{FF2B5EF4-FFF2-40B4-BE49-F238E27FC236}">
                <a16:creationId xmlns:a16="http://schemas.microsoft.com/office/drawing/2014/main" id="{B5C23BDD-2163-E04D-DB0C-64F100570EB6}"/>
              </a:ext>
            </a:extLst>
          </p:cNvPr>
          <p:cNvSpPr/>
          <p:nvPr/>
        </p:nvSpPr>
        <p:spPr bwMode="auto">
          <a:xfrm>
            <a:off x="6379435" y="4912534"/>
            <a:ext cx="128540" cy="114550"/>
          </a:xfrm>
          <a:prstGeom prst="rect">
            <a:avLst/>
          </a:prstGeom>
          <a:solidFill>
            <a:schemeClr val="accent2"/>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6" name="Rectangle 5">
            <a:extLst>
              <a:ext uri="{FF2B5EF4-FFF2-40B4-BE49-F238E27FC236}">
                <a16:creationId xmlns:a16="http://schemas.microsoft.com/office/drawing/2014/main" id="{56E90D12-924C-9195-C198-9F5E56E70CA4}"/>
              </a:ext>
            </a:extLst>
          </p:cNvPr>
          <p:cNvSpPr/>
          <p:nvPr/>
        </p:nvSpPr>
        <p:spPr bwMode="auto">
          <a:xfrm>
            <a:off x="6462255" y="5102160"/>
            <a:ext cx="45719" cy="118627"/>
          </a:xfrm>
          <a:prstGeom prst="rect">
            <a:avLst/>
          </a:prstGeom>
          <a:solidFill>
            <a:schemeClr val="accent1"/>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8" name="Rectangle 7">
            <a:extLst>
              <a:ext uri="{FF2B5EF4-FFF2-40B4-BE49-F238E27FC236}">
                <a16:creationId xmlns:a16="http://schemas.microsoft.com/office/drawing/2014/main" id="{6CC9A1DA-327F-F12F-942F-A621EF56B186}"/>
              </a:ext>
            </a:extLst>
          </p:cNvPr>
          <p:cNvSpPr/>
          <p:nvPr/>
        </p:nvSpPr>
        <p:spPr bwMode="auto">
          <a:xfrm>
            <a:off x="6519044" y="4317822"/>
            <a:ext cx="45719" cy="118627"/>
          </a:xfrm>
          <a:prstGeom prst="rect">
            <a:avLst/>
          </a:prstGeom>
          <a:solidFill>
            <a:schemeClr val="accent3"/>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9" name="Rectangle 8">
            <a:extLst>
              <a:ext uri="{FF2B5EF4-FFF2-40B4-BE49-F238E27FC236}">
                <a16:creationId xmlns:a16="http://schemas.microsoft.com/office/drawing/2014/main" id="{006D6755-5018-E934-2465-8884F6283699}"/>
              </a:ext>
            </a:extLst>
          </p:cNvPr>
          <p:cNvSpPr/>
          <p:nvPr/>
        </p:nvSpPr>
        <p:spPr bwMode="auto">
          <a:xfrm>
            <a:off x="6524140" y="5500863"/>
            <a:ext cx="45719" cy="118627"/>
          </a:xfrm>
          <a:prstGeom prst="rect">
            <a:avLst/>
          </a:prstGeom>
          <a:solidFill>
            <a:schemeClr val="accent3"/>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10" name="Rectangle 9">
            <a:extLst>
              <a:ext uri="{FF2B5EF4-FFF2-40B4-BE49-F238E27FC236}">
                <a16:creationId xmlns:a16="http://schemas.microsoft.com/office/drawing/2014/main" id="{322AA703-80B0-6C32-3AB8-359AB48ED7A2}"/>
              </a:ext>
            </a:extLst>
          </p:cNvPr>
          <p:cNvSpPr/>
          <p:nvPr/>
        </p:nvSpPr>
        <p:spPr bwMode="auto">
          <a:xfrm>
            <a:off x="6518139" y="4518130"/>
            <a:ext cx="45719" cy="118627"/>
          </a:xfrm>
          <a:prstGeom prst="rect">
            <a:avLst/>
          </a:prstGeom>
          <a:solidFill>
            <a:schemeClr val="accent3"/>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11" name="Rectangle 10">
            <a:extLst>
              <a:ext uri="{FF2B5EF4-FFF2-40B4-BE49-F238E27FC236}">
                <a16:creationId xmlns:a16="http://schemas.microsoft.com/office/drawing/2014/main" id="{186DE7DA-FF35-E43D-4999-D733F26F340F}"/>
              </a:ext>
            </a:extLst>
          </p:cNvPr>
          <p:cNvSpPr/>
          <p:nvPr/>
        </p:nvSpPr>
        <p:spPr bwMode="auto">
          <a:xfrm>
            <a:off x="6510602" y="5306403"/>
            <a:ext cx="45719" cy="118627"/>
          </a:xfrm>
          <a:prstGeom prst="rect">
            <a:avLst/>
          </a:prstGeom>
          <a:solidFill>
            <a:schemeClr val="accent3">
              <a:lumMod val="60000"/>
              <a:lumOff val="40000"/>
            </a:schemeClr>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cxnSp>
        <p:nvCxnSpPr>
          <p:cNvPr id="12" name="Straight Connector 11">
            <a:extLst>
              <a:ext uri="{FF2B5EF4-FFF2-40B4-BE49-F238E27FC236}">
                <a16:creationId xmlns:a16="http://schemas.microsoft.com/office/drawing/2014/main" id="{C56817CD-709B-3159-4E1F-4E9E3DFAE563}"/>
              </a:ext>
            </a:extLst>
          </p:cNvPr>
          <p:cNvCxnSpPr>
            <a:cxnSpLocks/>
          </p:cNvCxnSpPr>
          <p:nvPr/>
        </p:nvCxnSpPr>
        <p:spPr bwMode="auto">
          <a:xfrm flipH="1" flipV="1">
            <a:off x="6524631" y="4082425"/>
            <a:ext cx="0" cy="2198720"/>
          </a:xfrm>
          <a:prstGeom prst="line">
            <a:avLst/>
          </a:prstGeom>
          <a:noFill/>
          <a:ln w="28575" cap="flat" cmpd="sng" algn="ctr">
            <a:solidFill>
              <a:srgbClr val="000000"/>
            </a:solidFill>
            <a:prstDash val="solid"/>
            <a:round/>
            <a:headEnd type="none" w="med" len="med"/>
            <a:tailEnd type="none" w="med" len="med"/>
          </a:ln>
          <a:effectLst/>
        </p:spPr>
      </p:cxnSp>
      <p:sp>
        <p:nvSpPr>
          <p:cNvPr id="13" name="Rectangle 12">
            <a:extLst>
              <a:ext uri="{FF2B5EF4-FFF2-40B4-BE49-F238E27FC236}">
                <a16:creationId xmlns:a16="http://schemas.microsoft.com/office/drawing/2014/main" id="{706AC8B2-D868-27DB-B760-4C7DCED01E8D}"/>
              </a:ext>
            </a:extLst>
          </p:cNvPr>
          <p:cNvSpPr/>
          <p:nvPr/>
        </p:nvSpPr>
        <p:spPr bwMode="auto">
          <a:xfrm>
            <a:off x="6376313" y="6093446"/>
            <a:ext cx="128540" cy="114550"/>
          </a:xfrm>
          <a:prstGeom prst="rect">
            <a:avLst/>
          </a:prstGeom>
          <a:solidFill>
            <a:schemeClr val="accent2"/>
          </a:solidFill>
          <a:ln w="9525">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mn-cs"/>
            </a:endParaRPr>
          </a:p>
        </p:txBody>
      </p:sp>
      <p:sp>
        <p:nvSpPr>
          <p:cNvPr id="15" name="TextBox 14">
            <a:extLst>
              <a:ext uri="{FF2B5EF4-FFF2-40B4-BE49-F238E27FC236}">
                <a16:creationId xmlns:a16="http://schemas.microsoft.com/office/drawing/2014/main" id="{C430F385-7FE1-13E8-434E-39635F958BFD}"/>
              </a:ext>
            </a:extLst>
          </p:cNvPr>
          <p:cNvSpPr txBox="1"/>
          <p:nvPr/>
        </p:nvSpPr>
        <p:spPr>
          <a:xfrm>
            <a:off x="6250894" y="6024096"/>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&lt;1</a:t>
            </a:r>
          </a:p>
        </p:txBody>
      </p:sp>
      <p:sp>
        <p:nvSpPr>
          <p:cNvPr id="16" name="TextBox 15">
            <a:extLst>
              <a:ext uri="{FF2B5EF4-FFF2-40B4-BE49-F238E27FC236}">
                <a16:creationId xmlns:a16="http://schemas.microsoft.com/office/drawing/2014/main" id="{191E416A-EBE6-3FC4-178A-1338DDF9257F}"/>
              </a:ext>
            </a:extLst>
          </p:cNvPr>
          <p:cNvSpPr txBox="1"/>
          <p:nvPr/>
        </p:nvSpPr>
        <p:spPr>
          <a:xfrm>
            <a:off x="6415957" y="5824730"/>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&lt;1</a:t>
            </a:r>
          </a:p>
        </p:txBody>
      </p:sp>
      <p:sp>
        <p:nvSpPr>
          <p:cNvPr id="17" name="TextBox 16">
            <a:extLst>
              <a:ext uri="{FF2B5EF4-FFF2-40B4-BE49-F238E27FC236}">
                <a16:creationId xmlns:a16="http://schemas.microsoft.com/office/drawing/2014/main" id="{4B378E8A-6B27-967A-C70E-49E1ACBC233D}"/>
              </a:ext>
            </a:extLst>
          </p:cNvPr>
          <p:cNvSpPr txBox="1"/>
          <p:nvPr/>
        </p:nvSpPr>
        <p:spPr>
          <a:xfrm>
            <a:off x="6406862" y="6019910"/>
            <a:ext cx="389950" cy="246221"/>
          </a:xfrm>
          <a:prstGeom prst="rect">
            <a:avLst/>
          </a:prstGeom>
          <a:noFill/>
        </p:spPr>
        <p:txBody>
          <a:bodyPr wrap="square" rtlCol="0">
            <a:spAutoFit/>
          </a:bodyPr>
          <a:lstStyle/>
          <a:p>
            <a:pPr algn="ctr" defTabSz="457200" eaLnBrk="1" fontAlgn="auto" hangingPunct="1">
              <a:spcBef>
                <a:spcPts val="0"/>
              </a:spcBef>
              <a:spcAft>
                <a:spcPts val="0"/>
              </a:spcAft>
              <a:defRPr/>
            </a:pPr>
            <a:r>
              <a:rPr lang="en-US" sz="1000" b="0" dirty="0">
                <a:solidFill>
                  <a:srgbClr val="FFFFFF"/>
                </a:solidFill>
                <a:latin typeface="Calibri" panose="020F0502020204030204" pitchFamily="34" charset="0"/>
                <a:cs typeface="Calibri" panose="020F0502020204030204" pitchFamily="34" charset="0"/>
              </a:rPr>
              <a:t>&lt;1</a:t>
            </a:r>
          </a:p>
        </p:txBody>
      </p:sp>
      <p:graphicFrame>
        <p:nvGraphicFramePr>
          <p:cNvPr id="18" name="Chart 17">
            <a:extLst>
              <a:ext uri="{FF2B5EF4-FFF2-40B4-BE49-F238E27FC236}">
                <a16:creationId xmlns:a16="http://schemas.microsoft.com/office/drawing/2014/main" id="{672B6A90-9808-D673-6B83-7CFB320BFA44}"/>
              </a:ext>
            </a:extLst>
          </p:cNvPr>
          <p:cNvGraphicFramePr/>
          <p:nvPr>
            <p:extLst>
              <p:ext uri="{D42A27DB-BD31-4B8C-83A1-F6EECF244321}">
                <p14:modId xmlns:p14="http://schemas.microsoft.com/office/powerpoint/2010/main" val="1855524060"/>
              </p:ext>
            </p:extLst>
          </p:nvPr>
        </p:nvGraphicFramePr>
        <p:xfrm>
          <a:off x="1047042" y="1714983"/>
          <a:ext cx="2429276" cy="2199000"/>
        </p:xfrm>
        <a:graphic>
          <a:graphicData uri="http://schemas.openxmlformats.org/drawingml/2006/chart">
            <c:chart xmlns:c="http://schemas.openxmlformats.org/drawingml/2006/chart" xmlns:r="http://schemas.openxmlformats.org/officeDocument/2006/relationships" r:id="rId5"/>
          </a:graphicData>
        </a:graphic>
      </p:graphicFrame>
      <p:cxnSp>
        <p:nvCxnSpPr>
          <p:cNvPr id="19" name="Straight Connector 18">
            <a:extLst>
              <a:ext uri="{FF2B5EF4-FFF2-40B4-BE49-F238E27FC236}">
                <a16:creationId xmlns:a16="http://schemas.microsoft.com/office/drawing/2014/main" id="{180D103A-BD6A-7064-4A85-F50E1EDFD2A0}"/>
              </a:ext>
            </a:extLst>
          </p:cNvPr>
          <p:cNvCxnSpPr>
            <a:cxnSpLocks/>
          </p:cNvCxnSpPr>
          <p:nvPr/>
        </p:nvCxnSpPr>
        <p:spPr bwMode="auto">
          <a:xfrm flipH="1" flipV="1">
            <a:off x="9118987" y="1631640"/>
            <a:ext cx="0" cy="2198720"/>
          </a:xfrm>
          <a:prstGeom prst="line">
            <a:avLst/>
          </a:prstGeom>
          <a:noFill/>
          <a:ln w="28575" cap="flat" cmpd="sng" algn="ctr">
            <a:solidFill>
              <a:srgbClr val="000000"/>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BB9F795-1365-1ED7-C3B5-7F3A20EAE9C5}"/>
              </a:ext>
            </a:extLst>
          </p:cNvPr>
          <p:cNvCxnSpPr>
            <a:cxnSpLocks/>
          </p:cNvCxnSpPr>
          <p:nvPr/>
        </p:nvCxnSpPr>
        <p:spPr bwMode="auto">
          <a:xfrm flipH="1" flipV="1">
            <a:off x="3280405" y="1495449"/>
            <a:ext cx="0" cy="2198720"/>
          </a:xfrm>
          <a:prstGeom prst="line">
            <a:avLst/>
          </a:prstGeom>
          <a:noFill/>
          <a:ln w="28575" cap="flat" cmpd="sng" algn="ctr">
            <a:solidFill>
              <a:srgbClr val="000000"/>
            </a:solidFill>
            <a:prstDash val="solid"/>
            <a:round/>
            <a:headEnd type="none" w="med" len="med"/>
            <a:tailEnd type="none" w="med" len="med"/>
          </a:ln>
          <a:effectLst/>
        </p:spPr>
      </p:cxnSp>
      <p:graphicFrame>
        <p:nvGraphicFramePr>
          <p:cNvPr id="22" name="Chart 21">
            <a:extLst>
              <a:ext uri="{FF2B5EF4-FFF2-40B4-BE49-F238E27FC236}">
                <a16:creationId xmlns:a16="http://schemas.microsoft.com/office/drawing/2014/main" id="{CC9BB1D0-FBDB-E4DE-8CF6-1EA77BE657A9}"/>
              </a:ext>
            </a:extLst>
          </p:cNvPr>
          <p:cNvGraphicFramePr/>
          <p:nvPr>
            <p:extLst>
              <p:ext uri="{D42A27DB-BD31-4B8C-83A1-F6EECF244321}">
                <p14:modId xmlns:p14="http://schemas.microsoft.com/office/powerpoint/2010/main" val="3600306198"/>
              </p:ext>
            </p:extLst>
          </p:nvPr>
        </p:nvGraphicFramePr>
        <p:xfrm>
          <a:off x="3048528" y="1705448"/>
          <a:ext cx="2424863" cy="2199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38841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155">
            <a:extLst>
              <a:ext uri="{FF2B5EF4-FFF2-40B4-BE49-F238E27FC236}">
                <a16:creationId xmlns:a16="http://schemas.microsoft.com/office/drawing/2014/main" id="{EA328935-59BD-4F62-9C6B-B243618481DF}"/>
              </a:ext>
            </a:extLst>
          </p:cNvPr>
          <p:cNvGraphicFramePr>
            <a:graphicFrameLocks/>
          </p:cNvGraphicFramePr>
          <p:nvPr>
            <p:extLst>
              <p:ext uri="{D42A27DB-BD31-4B8C-83A1-F6EECF244321}">
                <p14:modId xmlns:p14="http://schemas.microsoft.com/office/powerpoint/2010/main" val="2733945785"/>
              </p:ext>
            </p:extLst>
          </p:nvPr>
        </p:nvGraphicFramePr>
        <p:xfrm>
          <a:off x="719138" y="1606903"/>
          <a:ext cx="10763250" cy="3292812"/>
        </p:xfrm>
        <a:graphic>
          <a:graphicData uri="http://schemas.openxmlformats.org/drawingml/2006/table">
            <a:tbl>
              <a:tblPr/>
              <a:tblGrid>
                <a:gridCol w="5457582">
                  <a:extLst>
                    <a:ext uri="{9D8B030D-6E8A-4147-A177-3AD203B41FA5}">
                      <a16:colId xmlns:a16="http://schemas.microsoft.com/office/drawing/2014/main" val="20000"/>
                    </a:ext>
                  </a:extLst>
                </a:gridCol>
                <a:gridCol w="1907834">
                  <a:extLst>
                    <a:ext uri="{9D8B030D-6E8A-4147-A177-3AD203B41FA5}">
                      <a16:colId xmlns:a16="http://schemas.microsoft.com/office/drawing/2014/main" val="1238656420"/>
                    </a:ext>
                  </a:extLst>
                </a:gridCol>
                <a:gridCol w="1825157">
                  <a:extLst>
                    <a:ext uri="{9D8B030D-6E8A-4147-A177-3AD203B41FA5}">
                      <a16:colId xmlns:a16="http://schemas.microsoft.com/office/drawing/2014/main" val="3873078834"/>
                    </a:ext>
                  </a:extLst>
                </a:gridCol>
                <a:gridCol w="1572677">
                  <a:extLst>
                    <a:ext uri="{9D8B030D-6E8A-4147-A177-3AD203B41FA5}">
                      <a16:colId xmlns:a16="http://schemas.microsoft.com/office/drawing/2014/main" val="1758049842"/>
                    </a:ext>
                  </a:extLst>
                </a:gridCol>
              </a:tblGrid>
              <a:tr h="140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SOLO-1</a:t>
                      </a:r>
                      <a:r>
                        <a:rPr lang="en-US" sz="1800" b="1" baseline="30000" dirty="0">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0" dirty="0">
                          <a:latin typeface="Calibri" panose="020F0502020204030204" pitchFamily="34" charset="0"/>
                          <a:cs typeface="Calibri" panose="020F0502020204030204" pitchFamily="34" charset="0"/>
                        </a:rPr>
                        <a:t>PRIMA</a:t>
                      </a:r>
                      <a:r>
                        <a:rPr lang="en-US" sz="1800" b="1" i="0" baseline="30000" dirty="0">
                          <a:latin typeface="Calibri" panose="020F0502020204030204" pitchFamily="34" charset="0"/>
                          <a:cs typeface="Calibri" panose="020F050202020403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0" kern="1200" dirty="0">
                          <a:solidFill>
                            <a:schemeClr val="tx1"/>
                          </a:solidFill>
                          <a:latin typeface="Calibri" panose="020F0502020204030204" pitchFamily="34" charset="0"/>
                          <a:ea typeface="+mn-ea"/>
                          <a:cs typeface="Calibri" panose="020F0502020204030204" pitchFamily="34" charset="0"/>
                        </a:rPr>
                        <a:t>PAOLA-1</a:t>
                      </a:r>
                      <a:r>
                        <a:rPr lang="en-US" sz="1800" b="1" i="0" kern="1200" baseline="30000" dirty="0">
                          <a:solidFill>
                            <a:schemeClr val="tx1"/>
                          </a:solidFill>
                          <a:latin typeface="Calibri" panose="020F0502020204030204" pitchFamily="34" charset="0"/>
                          <a:ea typeface="+mn-ea"/>
                          <a:cs typeface="Calibri" panose="020F0502020204030204" pitchFamily="34"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99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&gt;3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leading to dose interruption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leading to dose reduction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leading to treatment discontinuation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36710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MDS/AML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0.8</a:t>
                      </a: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38396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New primary malignancy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4145618"/>
                  </a:ext>
                </a:extLst>
              </a:tr>
            </a:tbl>
          </a:graphicData>
        </a:graphic>
      </p:graphicFrame>
      <p:sp>
        <p:nvSpPr>
          <p:cNvPr id="6" name="Rectangle 5">
            <a:extLst>
              <a:ext uri="{FF2B5EF4-FFF2-40B4-BE49-F238E27FC236}">
                <a16:creationId xmlns:a16="http://schemas.microsoft.com/office/drawing/2014/main" id="{56E0F04B-3722-412D-A9E0-A2388EB53B26}"/>
              </a:ext>
            </a:extLst>
          </p:cNvPr>
          <p:cNvSpPr/>
          <p:nvPr/>
        </p:nvSpPr>
        <p:spPr>
          <a:xfrm>
            <a:off x="409974" y="6376585"/>
            <a:ext cx="6609951" cy="276999"/>
          </a:xfrm>
          <a:prstGeom prst="rect">
            <a:avLst/>
          </a:prstGeom>
        </p:spPr>
        <p:txBody>
          <a:bodyPr wrap="none">
            <a:spAutoFit/>
          </a:bodyPr>
          <a:lstStyle/>
          <a:p>
            <a:pPr eaLnBrk="1" hangingPunct="1">
              <a:defRPr/>
            </a:pPr>
            <a:r>
              <a:rPr lang="en-US" altLang="en-US" sz="1200" b="0" spc="-10" dirty="0">
                <a:solidFill>
                  <a:srgbClr val="455560"/>
                </a:solidFill>
                <a:latin typeface="Calibri" panose="020F0502020204030204" pitchFamily="34" charset="0"/>
              </a:rPr>
              <a:t>1.</a:t>
            </a:r>
            <a:r>
              <a:rPr lang="es-ES" altLang="en-US" sz="1200" b="0" spc="-10" dirty="0">
                <a:solidFill>
                  <a:srgbClr val="455560"/>
                </a:solidFill>
                <a:latin typeface="Calibri" panose="020F0502020204030204" pitchFamily="34" charset="0"/>
              </a:rPr>
              <a:t> Bradley. SGO 2021. Abstr 38. </a:t>
            </a:r>
            <a:r>
              <a:rPr lang="en-US" altLang="en-US" sz="1200" b="0" spc="-10" dirty="0">
                <a:solidFill>
                  <a:srgbClr val="455560"/>
                </a:solidFill>
                <a:latin typeface="Calibri" panose="020F0502020204030204" pitchFamily="34" charset="0"/>
              </a:rPr>
              <a:t>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Gonzalez-Martin. NEJM. 2019;381:2391. </a:t>
            </a:r>
            <a:r>
              <a:rPr lang="en-US" altLang="en-US" sz="1200" b="0" spc="-10" dirty="0">
                <a:solidFill>
                  <a:srgbClr val="455560"/>
                </a:solidFill>
                <a:latin typeface="Calibri" panose="020F050202020403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Olaparib PI. 4. Niraparib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itle 1">
            <a:extLst>
              <a:ext uri="{FF2B5EF4-FFF2-40B4-BE49-F238E27FC236}">
                <a16:creationId xmlns:a16="http://schemas.microsoft.com/office/drawing/2014/main" id="{A17F4602-9EFA-4F10-9463-18BF7AD881D8}"/>
              </a:ext>
            </a:extLst>
          </p:cNvPr>
          <p:cNvSpPr>
            <a:spLocks noGrp="1"/>
          </p:cNvSpPr>
          <p:nvPr>
            <p:ph type="title"/>
          </p:nvPr>
        </p:nvSpPr>
        <p:spPr>
          <a:xfrm>
            <a:off x="609759" y="238127"/>
            <a:ext cx="11141055" cy="1103313"/>
          </a:xfrm>
        </p:spPr>
        <p:txBody>
          <a:bodyPr/>
          <a:lstStyle/>
          <a:p>
            <a:r>
              <a:rPr lang="en-US" dirty="0"/>
              <a:t>PARP Inhibitor AEs in Frontline Maintenance</a:t>
            </a:r>
            <a:endParaRPr lang="en-US" altLang="en-US" dirty="0"/>
          </a:p>
        </p:txBody>
      </p:sp>
      <p:sp>
        <p:nvSpPr>
          <p:cNvPr id="14" name="TextBox 13">
            <a:extLst>
              <a:ext uri="{FF2B5EF4-FFF2-40B4-BE49-F238E27FC236}">
                <a16:creationId xmlns:a16="http://schemas.microsoft.com/office/drawing/2014/main" id="{B86A8182-7248-411B-A27F-E4E3E055B4D3}"/>
              </a:ext>
            </a:extLst>
          </p:cNvPr>
          <p:cNvSpPr txBox="1"/>
          <p:nvPr/>
        </p:nvSpPr>
        <p:spPr bwMode="auto">
          <a:xfrm>
            <a:off x="709612" y="4903082"/>
            <a:ext cx="6817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*Serious AEs in &gt;5% of patients included hypertension (19%) and anemia (17%).</a:t>
            </a:r>
          </a:p>
        </p:txBody>
      </p:sp>
    </p:spTree>
    <p:extLst>
      <p:ext uri="{BB962C8B-B14F-4D97-AF65-F5344CB8AC3E}">
        <p14:creationId xmlns:p14="http://schemas.microsoft.com/office/powerpoint/2010/main" val="1869727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6126B-38B6-4893-8EFF-F4BE30CEB7E5}"/>
              </a:ext>
            </a:extLst>
          </p:cNvPr>
          <p:cNvSpPr>
            <a:spLocks noGrp="1"/>
          </p:cNvSpPr>
          <p:nvPr>
            <p:ph type="title"/>
          </p:nvPr>
        </p:nvSpPr>
        <p:spPr/>
        <p:txBody>
          <a:bodyPr/>
          <a:lstStyle/>
          <a:p>
            <a:r>
              <a:rPr lang="en-US" dirty="0"/>
              <a:t>General Principles for Managing </a:t>
            </a:r>
            <a:r>
              <a:rPr lang="en-US" altLang="en-US" dirty="0"/>
              <a:t>Hematologic AEs </a:t>
            </a:r>
            <a:br>
              <a:rPr lang="en-US" altLang="en-US" dirty="0"/>
            </a:br>
            <a:r>
              <a:rPr lang="en-US" altLang="en-US" dirty="0"/>
              <a:t>With PARP Inhibitors: Anemia, Neutropenia</a:t>
            </a:r>
            <a:endParaRPr lang="en-US" dirty="0"/>
          </a:p>
        </p:txBody>
      </p:sp>
      <p:graphicFrame>
        <p:nvGraphicFramePr>
          <p:cNvPr id="6" name="Group 32">
            <a:extLst>
              <a:ext uri="{FF2B5EF4-FFF2-40B4-BE49-F238E27FC236}">
                <a16:creationId xmlns:a16="http://schemas.microsoft.com/office/drawing/2014/main" id="{551456D9-D855-4AFD-A12E-FBA4F07BBDB3}"/>
              </a:ext>
            </a:extLst>
          </p:cNvPr>
          <p:cNvGraphicFramePr>
            <a:graphicFrameLocks noGrp="1"/>
          </p:cNvGraphicFramePr>
          <p:nvPr>
            <p:extLst>
              <p:ext uri="{D42A27DB-BD31-4B8C-83A1-F6EECF244321}">
                <p14:modId xmlns:p14="http://schemas.microsoft.com/office/powerpoint/2010/main" val="3999309424"/>
              </p:ext>
            </p:extLst>
          </p:nvPr>
        </p:nvGraphicFramePr>
        <p:xfrm>
          <a:off x="719138" y="1600200"/>
          <a:ext cx="10763250" cy="3830308"/>
        </p:xfrm>
        <a:graphic>
          <a:graphicData uri="http://schemas.openxmlformats.org/drawingml/2006/table">
            <a:tbl>
              <a:tblPr>
                <a:effectLst/>
              </a:tblPr>
              <a:tblGrid>
                <a:gridCol w="1444235">
                  <a:extLst>
                    <a:ext uri="{9D8B030D-6E8A-4147-A177-3AD203B41FA5}">
                      <a16:colId xmlns:a16="http://schemas.microsoft.com/office/drawing/2014/main" val="2570165244"/>
                    </a:ext>
                  </a:extLst>
                </a:gridCol>
                <a:gridCol w="1024178">
                  <a:extLst>
                    <a:ext uri="{9D8B030D-6E8A-4147-A177-3AD203B41FA5}">
                      <a16:colId xmlns:a16="http://schemas.microsoft.com/office/drawing/2014/main" val="1279848916"/>
                    </a:ext>
                  </a:extLst>
                </a:gridCol>
                <a:gridCol w="4048867">
                  <a:extLst>
                    <a:ext uri="{9D8B030D-6E8A-4147-A177-3AD203B41FA5}">
                      <a16:colId xmlns:a16="http://schemas.microsoft.com/office/drawing/2014/main" val="3310341409"/>
                    </a:ext>
                  </a:extLst>
                </a:gridCol>
                <a:gridCol w="4245970">
                  <a:extLst>
                    <a:ext uri="{9D8B030D-6E8A-4147-A177-3AD203B41FA5}">
                      <a16:colId xmlns:a16="http://schemas.microsoft.com/office/drawing/2014/main" val="20001"/>
                    </a:ext>
                  </a:extLst>
                </a:gridCol>
              </a:tblGrid>
              <a:tr h="47747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3/4</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68326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and continue</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blood counts weekly until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Hb ≥9 g/dL; then resume at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Hb has not returned to acceptable concentrations after 28 days</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Consider transfusion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Resume at reduced dose; discontinue if already at lowest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Hb has not returned to acceptable concentrations after 28 days</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765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and continue</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blood counts weekly until neutrophil counts ≥1500 cells/</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then resume at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neutrophils have not returned to acceptable concentrations after 28 days</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Resume at reduced dose; discontinue if already at lowest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neutrophils have not returned to acceptable concentrations after 28 days</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4504971"/>
                  </a:ext>
                </a:extLst>
              </a:tr>
            </a:tbl>
          </a:graphicData>
        </a:graphic>
      </p:graphicFrame>
      <p:sp>
        <p:nvSpPr>
          <p:cNvPr id="10" name="TextBox 9">
            <a:extLst>
              <a:ext uri="{FF2B5EF4-FFF2-40B4-BE49-F238E27FC236}">
                <a16:creationId xmlns:a16="http://schemas.microsoft.com/office/drawing/2014/main" id="{8931F8EF-D5E0-48FF-96FA-98325BE3E870}"/>
              </a:ext>
            </a:extLst>
          </p:cNvPr>
          <p:cNvSpPr txBox="1"/>
          <p:nvPr/>
        </p:nvSpPr>
        <p:spPr bwMode="auto">
          <a:xfrm>
            <a:off x="429814" y="6373354"/>
            <a:ext cx="86555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LaFargue. Lancet Oncol. 2019;20:e15. Niraparib PI. Olaparib PI. Rucaparib PI. </a:t>
            </a:r>
          </a:p>
        </p:txBody>
      </p:sp>
    </p:spTree>
    <p:extLst>
      <p:ext uri="{BB962C8B-B14F-4D97-AF65-F5344CB8AC3E}">
        <p14:creationId xmlns:p14="http://schemas.microsoft.com/office/powerpoint/2010/main" val="3177862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6126B-38B6-4893-8EFF-F4BE30CEB7E5}"/>
              </a:ext>
            </a:extLst>
          </p:cNvPr>
          <p:cNvSpPr>
            <a:spLocks noGrp="1"/>
          </p:cNvSpPr>
          <p:nvPr>
            <p:ph type="title"/>
          </p:nvPr>
        </p:nvSpPr>
        <p:spPr/>
        <p:txBody>
          <a:bodyPr/>
          <a:lstStyle/>
          <a:p>
            <a:r>
              <a:rPr lang="en-US" dirty="0"/>
              <a:t>General Principles for Managing </a:t>
            </a:r>
            <a:r>
              <a:rPr lang="en-US" altLang="en-US" dirty="0"/>
              <a:t>Hematologic AEs </a:t>
            </a:r>
            <a:br>
              <a:rPr lang="en-US" altLang="en-US" dirty="0"/>
            </a:br>
            <a:r>
              <a:rPr lang="en-US" altLang="en-US" dirty="0"/>
              <a:t>With PARP Inhibitors: Thrombocytopenia</a:t>
            </a:r>
            <a:endParaRPr lang="en-US" dirty="0"/>
          </a:p>
        </p:txBody>
      </p:sp>
      <p:graphicFrame>
        <p:nvGraphicFramePr>
          <p:cNvPr id="6" name="Group 32">
            <a:extLst>
              <a:ext uri="{FF2B5EF4-FFF2-40B4-BE49-F238E27FC236}">
                <a16:creationId xmlns:a16="http://schemas.microsoft.com/office/drawing/2014/main" id="{551456D9-D855-4AFD-A12E-FBA4F07BBDB3}"/>
              </a:ext>
            </a:extLst>
          </p:cNvPr>
          <p:cNvGraphicFramePr>
            <a:graphicFrameLocks noGrp="1"/>
          </p:cNvGraphicFramePr>
          <p:nvPr>
            <p:extLst>
              <p:ext uri="{D42A27DB-BD31-4B8C-83A1-F6EECF244321}">
                <p14:modId xmlns:p14="http://schemas.microsoft.com/office/powerpoint/2010/main" val="301483153"/>
              </p:ext>
            </p:extLst>
          </p:nvPr>
        </p:nvGraphicFramePr>
        <p:xfrm>
          <a:off x="719138" y="1600200"/>
          <a:ext cx="10763250" cy="4226532"/>
        </p:xfrm>
        <a:graphic>
          <a:graphicData uri="http://schemas.openxmlformats.org/drawingml/2006/table">
            <a:tbl>
              <a:tblPr>
                <a:effectLst/>
              </a:tblPr>
              <a:tblGrid>
                <a:gridCol w="1812304">
                  <a:extLst>
                    <a:ext uri="{9D8B030D-6E8A-4147-A177-3AD203B41FA5}">
                      <a16:colId xmlns:a16="http://schemas.microsoft.com/office/drawing/2014/main" val="2570165244"/>
                    </a:ext>
                  </a:extLst>
                </a:gridCol>
                <a:gridCol w="3696234">
                  <a:extLst>
                    <a:ext uri="{9D8B030D-6E8A-4147-A177-3AD203B41FA5}">
                      <a16:colId xmlns:a16="http://schemas.microsoft.com/office/drawing/2014/main" val="1279848916"/>
                    </a:ext>
                  </a:extLst>
                </a:gridCol>
                <a:gridCol w="2106842">
                  <a:extLst>
                    <a:ext uri="{9D8B030D-6E8A-4147-A177-3AD203B41FA5}">
                      <a16:colId xmlns:a16="http://schemas.microsoft.com/office/drawing/2014/main" val="3310341409"/>
                    </a:ext>
                  </a:extLst>
                </a:gridCol>
                <a:gridCol w="3147870">
                  <a:extLst>
                    <a:ext uri="{9D8B030D-6E8A-4147-A177-3AD203B41FA5}">
                      <a16:colId xmlns:a16="http://schemas.microsoft.com/office/drawing/2014/main" val="20001"/>
                    </a:ext>
                  </a:extLst>
                </a:gridCol>
              </a:tblGrid>
              <a:tr h="47747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3/4</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First occurrence (PLT &lt;100,000/</a:t>
                      </a:r>
                      <a:r>
                        <a:rPr kumimoji="0" lang="el-GR"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CBC at least weekly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 until PLT ≥100,000/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resume at same or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If PLT &lt;75,000/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resume at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reduced dose</a:t>
                      </a:r>
                    </a:p>
                    <a:p>
                      <a:pPr marL="0"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Second occurrence (PLT &lt;100,000/</a:t>
                      </a:r>
                      <a:r>
                        <a:rPr kumimoji="0" lang="el-GR"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CBC weekly until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 ≥100,000/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then resume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PLTs have not returned to acceptable concentrations after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28 days or if already on lowest dose</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maximum of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28 days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Monitor CBC weekly until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 ≥100,000/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then resume at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If PLT &lt;75,000/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reduce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Platelet transfusion if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 &lt;10,000/</a:t>
                      </a:r>
                      <a:r>
                        <a:rPr kumimoji="0" lang="el-GR"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 or bleeding</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Consider withholding anticoagulation and antiplatelet drugs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Resume at reduced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Discontinue if already at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lowest dose</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0" name="TextBox 9">
            <a:extLst>
              <a:ext uri="{FF2B5EF4-FFF2-40B4-BE49-F238E27FC236}">
                <a16:creationId xmlns:a16="http://schemas.microsoft.com/office/drawing/2014/main" id="{8931F8EF-D5E0-48FF-96FA-98325BE3E870}"/>
              </a:ext>
            </a:extLst>
          </p:cNvPr>
          <p:cNvSpPr txBox="1"/>
          <p:nvPr/>
        </p:nvSpPr>
        <p:spPr bwMode="auto">
          <a:xfrm>
            <a:off x="429814" y="6373354"/>
            <a:ext cx="86555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LaFargue. Lancet Oncol. 2019;20:e15. Niraparib PI. Olaparib PI. Rucaparib PI. </a:t>
            </a:r>
          </a:p>
        </p:txBody>
      </p:sp>
    </p:spTree>
    <p:extLst>
      <p:ext uri="{BB962C8B-B14F-4D97-AF65-F5344CB8AC3E}">
        <p14:creationId xmlns:p14="http://schemas.microsoft.com/office/powerpoint/2010/main" val="200799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87A2-E516-54CB-E3D1-41E692B1AAEB}"/>
              </a:ext>
            </a:extLst>
          </p:cNvPr>
          <p:cNvSpPr>
            <a:spLocks noGrp="1"/>
          </p:cNvSpPr>
          <p:nvPr>
            <p:ph type="title"/>
          </p:nvPr>
        </p:nvSpPr>
        <p:spPr/>
        <p:txBody>
          <a:bodyPr/>
          <a:lstStyle/>
          <a:p>
            <a:r>
              <a:rPr lang="en-US" dirty="0"/>
              <a:t>Therapy in Platinum-Refractory/Resistant</a:t>
            </a:r>
            <a:br>
              <a:rPr lang="en-US" dirty="0"/>
            </a:br>
            <a:r>
              <a:rPr lang="en-US" dirty="0"/>
              <a:t>Ovarian Cancer</a:t>
            </a:r>
          </a:p>
        </p:txBody>
      </p:sp>
    </p:spTree>
    <p:extLst>
      <p:ext uri="{BB962C8B-B14F-4D97-AF65-F5344CB8AC3E}">
        <p14:creationId xmlns:p14="http://schemas.microsoft.com/office/powerpoint/2010/main" val="245081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3B31-BFA9-BE2E-43E3-9693E54CB588}"/>
              </a:ext>
            </a:extLst>
          </p:cNvPr>
          <p:cNvSpPr>
            <a:spLocks noGrp="1"/>
          </p:cNvSpPr>
          <p:nvPr>
            <p:ph type="title"/>
          </p:nvPr>
        </p:nvSpPr>
        <p:spPr/>
        <p:txBody>
          <a:bodyPr/>
          <a:lstStyle/>
          <a:p>
            <a:r>
              <a:rPr lang="en-US" dirty="0"/>
              <a:t>Interactive Decision Support Tools for </a:t>
            </a:r>
            <a:br>
              <a:rPr lang="en-US" dirty="0"/>
            </a:br>
            <a:r>
              <a:rPr lang="en-US" dirty="0"/>
              <a:t>Advanced Gynecologic Cancers</a:t>
            </a:r>
          </a:p>
        </p:txBody>
      </p:sp>
      <p:sp>
        <p:nvSpPr>
          <p:cNvPr id="12" name="TextBox 11">
            <a:extLst>
              <a:ext uri="{FF2B5EF4-FFF2-40B4-BE49-F238E27FC236}">
                <a16:creationId xmlns:a16="http://schemas.microsoft.com/office/drawing/2014/main" id="{0E360EE4-ADBB-F338-B7F0-3F4C9D6DED08}"/>
              </a:ext>
            </a:extLst>
          </p:cNvPr>
          <p:cNvSpPr txBox="1"/>
          <p:nvPr/>
        </p:nvSpPr>
        <p:spPr bwMode="auto">
          <a:xfrm>
            <a:off x="719138" y="6143183"/>
            <a:ext cx="9545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i="0" u="none" strike="noStrike" dirty="0">
                <a:solidFill>
                  <a:schemeClr val="bg1"/>
                </a:solidFill>
                <a:effectLst/>
                <a:latin typeface="Calibri" panose="020F0502020204030204" pitchFamily="34" charset="0"/>
                <a:cs typeface="Calibri" panose="020F0502020204030204" pitchFamily="34" charset="0"/>
              </a:rPr>
              <a:t>Tool available at: </a:t>
            </a:r>
            <a:r>
              <a:rPr lang="en-US" sz="1800" b="1" i="0" u="none" strike="noStrike" dirty="0">
                <a:solidFill>
                  <a:schemeClr val="accent3"/>
                </a:solidFill>
                <a:effectLst/>
                <a:latin typeface="Calibri" panose="020F0502020204030204" pitchFamily="34" charset="0"/>
                <a:cs typeface="Calibri" panose="020F0502020204030204" pitchFamily="34" charset="0"/>
                <a:hlinkClick r:id="rId3"/>
              </a:rPr>
              <a:t>https://www.clinicaloptions.com/GYNCI2022tool</a:t>
            </a:r>
            <a:r>
              <a:rPr lang="en-US" sz="1800" b="1" i="0" u="none" strike="noStrike" dirty="0">
                <a:solidFill>
                  <a:schemeClr val="accent3"/>
                </a:solidFill>
                <a:effectLst/>
                <a:latin typeface="Calibri" panose="020F0502020204030204" pitchFamily="34" charset="0"/>
                <a:cs typeface="Calibri" panose="020F0502020204030204" pitchFamily="34" charset="0"/>
              </a:rPr>
              <a:t> </a:t>
            </a:r>
            <a:r>
              <a:rPr kumimoji="0" lang="fr-FR" alt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or as an app in your app </a:t>
            </a:r>
            <a:r>
              <a:rPr lang="fr-FR" altLang="en-US" dirty="0">
                <a:solidFill>
                  <a:schemeClr val="bg1"/>
                </a:solidFill>
                <a:latin typeface="Calibri" panose="020F0502020204030204" pitchFamily="34" charset="0"/>
                <a:cs typeface="Calibri" panose="020F0502020204030204" pitchFamily="34" charset="0"/>
              </a:rPr>
              <a:t>s</a:t>
            </a:r>
            <a:r>
              <a:rPr kumimoji="0" lang="fr-FR" alt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tore</a:t>
            </a:r>
            <a:r>
              <a:rPr lang="en-US" b="1" dirty="0">
                <a:solidFill>
                  <a:schemeClr val="bg1"/>
                </a:solidFill>
                <a:latin typeface="Calibri" panose="020F0502020204030204" pitchFamily="34" charset="0"/>
                <a:cs typeface="Calibri" panose="020F0502020204030204" pitchFamily="34" charset="0"/>
              </a:rPr>
              <a:t> </a:t>
            </a:r>
          </a:p>
        </p:txBody>
      </p:sp>
      <p:pic>
        <p:nvPicPr>
          <p:cNvPr id="5" name="Picture 4" descr="Graphical user interface, text, application&#10;&#10;Description automatically generated">
            <a:extLst>
              <a:ext uri="{FF2B5EF4-FFF2-40B4-BE49-F238E27FC236}">
                <a16:creationId xmlns:a16="http://schemas.microsoft.com/office/drawing/2014/main" id="{992A50C1-FF8C-F014-1191-4617FF6743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758" y="1449901"/>
            <a:ext cx="5126563" cy="3815117"/>
          </a:xfrm>
          <a:prstGeom prst="rect">
            <a:avLst/>
          </a:prstGeom>
        </p:spPr>
      </p:pic>
      <p:sp>
        <p:nvSpPr>
          <p:cNvPr id="6" name="TextBox 5">
            <a:extLst>
              <a:ext uri="{FF2B5EF4-FFF2-40B4-BE49-F238E27FC236}">
                <a16:creationId xmlns:a16="http://schemas.microsoft.com/office/drawing/2014/main" id="{9EFC8311-47F0-9243-79BA-8A2838F04A2F}"/>
              </a:ext>
            </a:extLst>
          </p:cNvPr>
          <p:cNvSpPr txBox="1"/>
          <p:nvPr/>
        </p:nvSpPr>
        <p:spPr bwMode="auto">
          <a:xfrm>
            <a:off x="4827254" y="1341440"/>
            <a:ext cx="2053630" cy="668898"/>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HCP enters patient characteristics</a:t>
            </a:r>
          </a:p>
        </p:txBody>
      </p:sp>
      <p:pic>
        <p:nvPicPr>
          <p:cNvPr id="13" name="Picture 12" descr="Graphical user interface&#10;&#10;Description automatically generated">
            <a:extLst>
              <a:ext uri="{FF2B5EF4-FFF2-40B4-BE49-F238E27FC236}">
                <a16:creationId xmlns:a16="http://schemas.microsoft.com/office/drawing/2014/main" id="{6FF592F5-7159-43D1-353F-3574022BB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240" y="3317133"/>
            <a:ext cx="5370905" cy="2893167"/>
          </a:xfrm>
          <a:prstGeom prst="rect">
            <a:avLst/>
          </a:prstGeom>
        </p:spPr>
      </p:pic>
      <p:sp>
        <p:nvSpPr>
          <p:cNvPr id="4" name="TextBox 3">
            <a:extLst>
              <a:ext uri="{FF2B5EF4-FFF2-40B4-BE49-F238E27FC236}">
                <a16:creationId xmlns:a16="http://schemas.microsoft.com/office/drawing/2014/main" id="{0F25AC95-D437-F5C1-3F5C-B10A9E6A99E5}"/>
              </a:ext>
            </a:extLst>
          </p:cNvPr>
          <p:cNvSpPr txBox="1"/>
          <p:nvPr/>
        </p:nvSpPr>
        <p:spPr bwMode="auto">
          <a:xfrm>
            <a:off x="9604035" y="2847888"/>
            <a:ext cx="2053630" cy="646331"/>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Recommendations from 5 experts</a:t>
            </a:r>
          </a:p>
        </p:txBody>
      </p:sp>
      <p:pic>
        <p:nvPicPr>
          <p:cNvPr id="8" name="Picture 7" descr="Qr code&#10;&#10;Description automatically generated">
            <a:extLst>
              <a:ext uri="{FF2B5EF4-FFF2-40B4-BE49-F238E27FC236}">
                <a16:creationId xmlns:a16="http://schemas.microsoft.com/office/drawing/2014/main" id="{F42BF25D-8378-D83D-23A7-1C370C58E4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7293" y="1341440"/>
            <a:ext cx="1296013" cy="1296013"/>
          </a:xfrm>
          <a:prstGeom prst="rect">
            <a:avLst/>
          </a:prstGeom>
        </p:spPr>
      </p:pic>
      <p:pic>
        <p:nvPicPr>
          <p:cNvPr id="3" name="Picture 2">
            <a:extLst>
              <a:ext uri="{FF2B5EF4-FFF2-40B4-BE49-F238E27FC236}">
                <a16:creationId xmlns:a16="http://schemas.microsoft.com/office/drawing/2014/main" id="{55ED3929-96C0-041F-D2C6-0F4E7C81CFE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073611" y="1423343"/>
            <a:ext cx="1173989" cy="1173989"/>
          </a:xfrm>
          <a:prstGeom prst="rect">
            <a:avLst/>
          </a:prstGeom>
        </p:spPr>
      </p:pic>
      <p:sp>
        <p:nvSpPr>
          <p:cNvPr id="7" name="TextBox 6">
            <a:extLst>
              <a:ext uri="{FF2B5EF4-FFF2-40B4-BE49-F238E27FC236}">
                <a16:creationId xmlns:a16="http://schemas.microsoft.com/office/drawing/2014/main" id="{2A1A966C-C183-D9DE-0712-5F811BFE4CD3}"/>
              </a:ext>
            </a:extLst>
          </p:cNvPr>
          <p:cNvSpPr txBox="1"/>
          <p:nvPr/>
        </p:nvSpPr>
        <p:spPr bwMode="auto">
          <a:xfrm>
            <a:off x="7083927" y="777012"/>
            <a:ext cx="20627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Endometrial/</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ovarian cancer Tool</a:t>
            </a:r>
          </a:p>
        </p:txBody>
      </p:sp>
      <p:sp>
        <p:nvSpPr>
          <p:cNvPr id="9" name="TextBox 8">
            <a:extLst>
              <a:ext uri="{FF2B5EF4-FFF2-40B4-BE49-F238E27FC236}">
                <a16:creationId xmlns:a16="http://schemas.microsoft.com/office/drawing/2014/main" id="{5A236B1F-B68F-A82F-37F1-79A66146DA5D}"/>
              </a:ext>
            </a:extLst>
          </p:cNvPr>
          <p:cNvSpPr txBox="1"/>
          <p:nvPr/>
        </p:nvSpPr>
        <p:spPr bwMode="auto">
          <a:xfrm>
            <a:off x="9571663" y="777011"/>
            <a:ext cx="20522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Cervical cancer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Tool </a:t>
            </a:r>
          </a:p>
        </p:txBody>
      </p:sp>
    </p:spTree>
    <p:extLst>
      <p:ext uri="{BB962C8B-B14F-4D97-AF65-F5344CB8AC3E}">
        <p14:creationId xmlns:p14="http://schemas.microsoft.com/office/powerpoint/2010/main" val="244868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a:extLst>
              <a:ext uri="{FF2B5EF4-FFF2-40B4-BE49-F238E27FC236}">
                <a16:creationId xmlns:a16="http://schemas.microsoft.com/office/drawing/2014/main" id="{5BF12FD7-FEFF-42CF-9145-45A27E10B542}"/>
              </a:ext>
            </a:extLst>
          </p:cNvPr>
          <p:cNvSpPr txBox="1">
            <a:spLocks noChangeArrowheads="1"/>
          </p:cNvSpPr>
          <p:nvPr/>
        </p:nvSpPr>
        <p:spPr bwMode="auto">
          <a:xfrm>
            <a:off x="434017"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 Ann Oncol. 2021;32:757. 2. </a:t>
            </a:r>
            <a:r>
              <a:rPr lang="en-US" altLang="en-US" sz="1200" b="0" spc="-10" dirty="0">
                <a:solidFill>
                  <a:schemeClr val="bg2"/>
                </a:solidFill>
                <a:latin typeface="Calibri" panose="020F0502020204030204" pitchFamily="34" charset="0"/>
              </a:rPr>
              <a:t>Matulonis. JCO.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3F9FC4A2-1712-4EE6-A6BA-C0484E05B20D}"/>
              </a:ext>
            </a:extLst>
          </p:cNvPr>
          <p:cNvSpPr>
            <a:spLocks noGrp="1"/>
          </p:cNvSpPr>
          <p:nvPr>
            <p:ph type="title"/>
          </p:nvPr>
        </p:nvSpPr>
        <p:spPr/>
        <p:txBody>
          <a:bodyPr/>
          <a:lstStyle/>
          <a:p>
            <a:r>
              <a:rPr lang="en-US" dirty="0"/>
              <a:t>Mirvetuximab Soravtansine in Platinum-Resistant OC With High FR</a:t>
            </a:r>
            <a:r>
              <a:rPr lang="el-GR" dirty="0"/>
              <a:t>α</a:t>
            </a:r>
            <a:r>
              <a:rPr lang="en-US" dirty="0"/>
              <a:t> Expression (SORAYA): Study Design</a:t>
            </a:r>
          </a:p>
        </p:txBody>
      </p:sp>
      <p:sp>
        <p:nvSpPr>
          <p:cNvPr id="8" name="Content Placeholder 7">
            <a:extLst>
              <a:ext uri="{FF2B5EF4-FFF2-40B4-BE49-F238E27FC236}">
                <a16:creationId xmlns:a16="http://schemas.microsoft.com/office/drawing/2014/main" id="{451C6234-6E24-4224-AA69-C727909B91FE}"/>
              </a:ext>
            </a:extLst>
          </p:cNvPr>
          <p:cNvSpPr>
            <a:spLocks noGrp="1"/>
          </p:cNvSpPr>
          <p:nvPr>
            <p:ph idx="1"/>
          </p:nvPr>
        </p:nvSpPr>
        <p:spPr/>
        <p:txBody>
          <a:bodyPr/>
          <a:lstStyle/>
          <a:p>
            <a:pPr>
              <a:spcAft>
                <a:spcPts val="500"/>
              </a:spcAft>
            </a:pPr>
            <a:r>
              <a:rPr lang="en-US" sz="2000" dirty="0"/>
              <a:t>Global, single-arm phase III study</a:t>
            </a:r>
            <a:r>
              <a:rPr lang="en-US" sz="2000" baseline="30000" dirty="0"/>
              <a:t>1</a:t>
            </a:r>
            <a:r>
              <a:rPr lang="en-US" sz="2000" dirty="0"/>
              <a:t>  </a:t>
            </a:r>
            <a:endParaRPr lang="en-US" sz="2000" baseline="30000" dirty="0"/>
          </a:p>
          <a:p>
            <a:pPr marL="0" indent="0">
              <a:buNone/>
            </a:pPr>
            <a:endParaRPr lang="en-US" dirty="0"/>
          </a:p>
        </p:txBody>
      </p:sp>
      <p:sp>
        <p:nvSpPr>
          <p:cNvPr id="9" name="Rectangle 49">
            <a:extLst>
              <a:ext uri="{FF2B5EF4-FFF2-40B4-BE49-F238E27FC236}">
                <a16:creationId xmlns:a16="http://schemas.microsoft.com/office/drawing/2014/main" id="{22592564-36C3-44DF-8A36-7F666D01B465}"/>
              </a:ext>
            </a:extLst>
          </p:cNvPr>
          <p:cNvSpPr>
            <a:spLocks noChangeArrowheads="1"/>
          </p:cNvSpPr>
          <p:nvPr/>
        </p:nvSpPr>
        <p:spPr bwMode="auto">
          <a:xfrm>
            <a:off x="5002218" y="2732498"/>
            <a:ext cx="3799833" cy="695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Mirvetuximab Soravtansine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every 3 wk</a:t>
            </a:r>
          </a:p>
        </p:txBody>
      </p:sp>
      <p:sp>
        <p:nvSpPr>
          <p:cNvPr id="10" name="Line 54">
            <a:extLst>
              <a:ext uri="{FF2B5EF4-FFF2-40B4-BE49-F238E27FC236}">
                <a16:creationId xmlns:a16="http://schemas.microsoft.com/office/drawing/2014/main" id="{B5D5312C-0A3E-4EAD-9318-D89DCB8191F7}"/>
              </a:ext>
            </a:extLst>
          </p:cNvPr>
          <p:cNvSpPr>
            <a:spLocks noChangeShapeType="1"/>
          </p:cNvSpPr>
          <p:nvPr/>
        </p:nvSpPr>
        <p:spPr bwMode="auto">
          <a:xfrm flipV="1">
            <a:off x="4360698" y="3429000"/>
            <a:ext cx="58772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45">
            <a:extLst>
              <a:ext uri="{FF2B5EF4-FFF2-40B4-BE49-F238E27FC236}">
                <a16:creationId xmlns:a16="http://schemas.microsoft.com/office/drawing/2014/main" id="{FDA43C55-634F-46BD-8B0D-4879476A7007}"/>
              </a:ext>
            </a:extLst>
          </p:cNvPr>
          <p:cNvSpPr txBox="1">
            <a:spLocks noChangeArrowheads="1"/>
          </p:cNvSpPr>
          <p:nvPr/>
        </p:nvSpPr>
        <p:spPr bwMode="auto">
          <a:xfrm>
            <a:off x="909004" y="2519682"/>
            <a:ext cx="35038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latinum-resistant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ovarian cancer (recurrence within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 after last platinum dose)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 prior regimens; high-grade serous; prior bevacizumab; tumors with high FR</a:t>
            </a:r>
            <a:r>
              <a:rPr kumimoji="0" lang="el-GR"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membrane staining by IHC*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106)</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657F26EE-50EC-4A7D-A74A-BE68E4963698}"/>
              </a:ext>
            </a:extLst>
          </p:cNvPr>
          <p:cNvSpPr/>
          <p:nvPr/>
        </p:nvSpPr>
        <p:spPr bwMode="auto">
          <a:xfrm>
            <a:off x="5020145" y="3435826"/>
            <a:ext cx="3775418" cy="547562"/>
          </a:xfrm>
          <a:prstGeom prst="rect">
            <a:avLst/>
          </a:pr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Mirvetuximab dosing adjusted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 ideal body weight</a:t>
            </a:r>
          </a:p>
        </p:txBody>
      </p:sp>
      <p:sp>
        <p:nvSpPr>
          <p:cNvPr id="15" name="TextBox 14">
            <a:extLst>
              <a:ext uri="{FF2B5EF4-FFF2-40B4-BE49-F238E27FC236}">
                <a16:creationId xmlns:a16="http://schemas.microsoft.com/office/drawing/2014/main" id="{6CD7B973-0C24-41C3-A3E4-41F9E0A72829}"/>
              </a:ext>
            </a:extLst>
          </p:cNvPr>
          <p:cNvSpPr txBox="1"/>
          <p:nvPr/>
        </p:nvSpPr>
        <p:spPr bwMode="auto">
          <a:xfrm>
            <a:off x="9534340" y="2738027"/>
            <a:ext cx="174865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 unacceptable toxicity, physician/patient decision</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Line 54">
            <a:extLst>
              <a:ext uri="{FF2B5EF4-FFF2-40B4-BE49-F238E27FC236}">
                <a16:creationId xmlns:a16="http://schemas.microsoft.com/office/drawing/2014/main" id="{7741F14D-1F90-4ADD-A210-C7E424DF140F}"/>
              </a:ext>
            </a:extLst>
          </p:cNvPr>
          <p:cNvSpPr>
            <a:spLocks noChangeShapeType="1"/>
          </p:cNvSpPr>
          <p:nvPr/>
        </p:nvSpPr>
        <p:spPr bwMode="auto">
          <a:xfrm flipV="1">
            <a:off x="8986767" y="3194205"/>
            <a:ext cx="40605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2">
            <a:extLst>
              <a:ext uri="{FF2B5EF4-FFF2-40B4-BE49-F238E27FC236}">
                <a16:creationId xmlns:a16="http://schemas.microsoft.com/office/drawing/2014/main" id="{E3D92E84-6D7F-4370-9D23-AE3B08042ED4}"/>
              </a:ext>
            </a:extLst>
          </p:cNvPr>
          <p:cNvSpPr txBox="1">
            <a:spLocks/>
          </p:cNvSpPr>
          <p:nvPr/>
        </p:nvSpPr>
        <p:spPr bwMode="auto">
          <a:xfrm>
            <a:off x="709795" y="5450144"/>
            <a:ext cx="5831673" cy="63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ORR by investigator</a:t>
            </a:r>
          </a:p>
        </p:txBody>
      </p:sp>
      <p:sp>
        <p:nvSpPr>
          <p:cNvPr id="26" name="TextBox 25">
            <a:extLst>
              <a:ext uri="{FF2B5EF4-FFF2-40B4-BE49-F238E27FC236}">
                <a16:creationId xmlns:a16="http://schemas.microsoft.com/office/drawing/2014/main" id="{9743B0FE-0171-4731-BAB4-A4804B556F11}"/>
              </a:ext>
            </a:extLst>
          </p:cNvPr>
          <p:cNvSpPr txBox="1"/>
          <p:nvPr/>
        </p:nvSpPr>
        <p:spPr bwMode="auto">
          <a:xfrm>
            <a:off x="1138381" y="4478652"/>
            <a:ext cx="3503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expression defined as ≥75% of cells staining positive with ≥2+ staining intensity.</a:t>
            </a:r>
          </a:p>
        </p:txBody>
      </p:sp>
      <p:sp>
        <p:nvSpPr>
          <p:cNvPr id="6" name="TextBox 5">
            <a:extLst>
              <a:ext uri="{FF2B5EF4-FFF2-40B4-BE49-F238E27FC236}">
                <a16:creationId xmlns:a16="http://schemas.microsoft.com/office/drawing/2014/main" id="{2B9C1DB1-3D6F-9E35-A35D-F432E1D53936}"/>
              </a:ext>
            </a:extLst>
          </p:cNvPr>
          <p:cNvSpPr txBox="1"/>
          <p:nvPr/>
        </p:nvSpPr>
        <p:spPr>
          <a:xfrm>
            <a:off x="6718018" y="1367016"/>
            <a:ext cx="4940735"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Accelerated Approval November 14, 2022</a:t>
            </a:r>
            <a:br>
              <a:rPr lang="en-US" sz="1400" b="0" dirty="0">
                <a:solidFill>
                  <a:prstClr val="black"/>
                </a:solidFill>
                <a:latin typeface="Calibri"/>
                <a:cs typeface="+mn-cs"/>
              </a:rPr>
            </a:br>
            <a:r>
              <a:rPr lang="en-US" sz="1400" b="0" dirty="0">
                <a:solidFill>
                  <a:prstClr val="black"/>
                </a:solidFill>
                <a:latin typeface="Calibri"/>
                <a:cs typeface="+mn-cs"/>
              </a:rPr>
              <a:t>For adult patients with FR</a:t>
            </a:r>
            <a:r>
              <a:rPr lang="el-GR" sz="1400" b="0" dirty="0">
                <a:solidFill>
                  <a:prstClr val="black"/>
                </a:solidFill>
                <a:latin typeface="Calibri"/>
                <a:cs typeface="+mn-cs"/>
              </a:rPr>
              <a:t>α</a:t>
            </a:r>
            <a:r>
              <a:rPr lang="en-US" sz="1400" b="0" dirty="0">
                <a:solidFill>
                  <a:prstClr val="black"/>
                </a:solidFill>
                <a:latin typeface="Calibri"/>
                <a:cs typeface="+mn-cs"/>
              </a:rPr>
              <a:t>-positive ovarian, fallopian tube, or primary peritoneal cancer </a:t>
            </a:r>
            <a:r>
              <a:rPr lang="en-US" sz="1400" i="1" dirty="0">
                <a:solidFill>
                  <a:schemeClr val="accent3"/>
                </a:solidFill>
                <a:latin typeface="Calibri"/>
                <a:cs typeface="+mn-cs"/>
              </a:rPr>
              <a:t>refractory or resistant to platinum-based chemotherapy </a:t>
            </a:r>
            <a:r>
              <a:rPr lang="en-US" sz="1400" dirty="0">
                <a:solidFill>
                  <a:schemeClr val="accent3"/>
                </a:solidFill>
                <a:latin typeface="Calibri"/>
                <a:cs typeface="+mn-cs"/>
              </a:rPr>
              <a:t>and 1-3 previous chemotherapies</a:t>
            </a:r>
          </a:p>
        </p:txBody>
      </p:sp>
      <p:sp>
        <p:nvSpPr>
          <p:cNvPr id="12" name="TextBox 11">
            <a:extLst>
              <a:ext uri="{FF2B5EF4-FFF2-40B4-BE49-F238E27FC236}">
                <a16:creationId xmlns:a16="http://schemas.microsoft.com/office/drawing/2014/main" id="{81ECFD80-42A8-C4BE-F6D6-462D28EECC6D}"/>
              </a:ext>
            </a:extLst>
          </p:cNvPr>
          <p:cNvSpPr txBox="1"/>
          <p:nvPr/>
        </p:nvSpPr>
        <p:spPr bwMode="auto">
          <a:xfrm>
            <a:off x="5503679" y="4103924"/>
            <a:ext cx="5831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kern="0" dirty="0">
                <a:solidFill>
                  <a:srgbClr val="000000"/>
                </a:solidFill>
                <a:latin typeface="Calibri" panose="020F0502020204030204" pitchFamily="34" charset="0"/>
                <a:cs typeface="+mn-cs"/>
              </a:rPr>
              <a:t>Meaningful Activity Seen in Patients With FRα-High PROC</a:t>
            </a:r>
          </a:p>
        </p:txBody>
      </p:sp>
      <p:graphicFrame>
        <p:nvGraphicFramePr>
          <p:cNvPr id="18" name="Group 3">
            <a:extLst>
              <a:ext uri="{FF2B5EF4-FFF2-40B4-BE49-F238E27FC236}">
                <a16:creationId xmlns:a16="http://schemas.microsoft.com/office/drawing/2014/main" id="{87348E07-2C2D-E04E-B1C1-73423489CD1E}"/>
              </a:ext>
            </a:extLst>
          </p:cNvPr>
          <p:cNvGraphicFramePr>
            <a:graphicFrameLocks/>
          </p:cNvGraphicFramePr>
          <p:nvPr>
            <p:extLst>
              <p:ext uri="{D42A27DB-BD31-4B8C-83A1-F6EECF244321}">
                <p14:modId xmlns:p14="http://schemas.microsoft.com/office/powerpoint/2010/main" val="2370519612"/>
              </p:ext>
            </p:extLst>
          </p:nvPr>
        </p:nvGraphicFramePr>
        <p:xfrm>
          <a:off x="5514696" y="4431660"/>
          <a:ext cx="5674003" cy="1684209"/>
        </p:xfrm>
        <a:graphic>
          <a:graphicData uri="http://schemas.openxmlformats.org/drawingml/2006/table">
            <a:tbl>
              <a:tblPr/>
              <a:tblGrid>
                <a:gridCol w="2185516">
                  <a:extLst>
                    <a:ext uri="{9D8B030D-6E8A-4147-A177-3AD203B41FA5}">
                      <a16:colId xmlns:a16="http://schemas.microsoft.com/office/drawing/2014/main" val="20000"/>
                    </a:ext>
                  </a:extLst>
                </a:gridCol>
                <a:gridCol w="1718486">
                  <a:extLst>
                    <a:ext uri="{9D8B030D-6E8A-4147-A177-3AD203B41FA5}">
                      <a16:colId xmlns:a16="http://schemas.microsoft.com/office/drawing/2014/main" val="3366730059"/>
                    </a:ext>
                  </a:extLst>
                </a:gridCol>
                <a:gridCol w="1770001">
                  <a:extLst>
                    <a:ext uri="{9D8B030D-6E8A-4147-A177-3AD203B41FA5}">
                      <a16:colId xmlns:a16="http://schemas.microsoft.com/office/drawing/2014/main" val="3700613755"/>
                    </a:ext>
                  </a:extLst>
                </a:gridCol>
              </a:tblGrid>
              <a:tr h="556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By Investigator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BICR Assessed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8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(23.6-42.2)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(21.3-41.4)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6.9 (5.6-9.7)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 (5.0-NR)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4.3 (3.7-5.2)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5.5 (3.8-6.9)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186909"/>
                  </a:ext>
                </a:extLst>
              </a:tr>
            </a:tbl>
          </a:graphicData>
        </a:graphic>
      </p:graphicFrame>
    </p:spTree>
    <p:extLst>
      <p:ext uri="{BB962C8B-B14F-4D97-AF65-F5344CB8AC3E}">
        <p14:creationId xmlns:p14="http://schemas.microsoft.com/office/powerpoint/2010/main" val="4227780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93322-8DC6-4A26-9809-F1960FDC0930}"/>
              </a:ext>
            </a:extLst>
          </p:cNvPr>
          <p:cNvSpPr>
            <a:spLocks noGrp="1"/>
          </p:cNvSpPr>
          <p:nvPr>
            <p:ph type="title"/>
          </p:nvPr>
        </p:nvSpPr>
        <p:spPr/>
        <p:txBody>
          <a:bodyPr/>
          <a:lstStyle/>
          <a:p>
            <a:r>
              <a:rPr lang="en-US" dirty="0"/>
              <a:t>Phase III SORAYA Study of Mirvetuximab Soravtansine: Safety Summary</a:t>
            </a:r>
          </a:p>
        </p:txBody>
      </p:sp>
      <p:sp>
        <p:nvSpPr>
          <p:cNvPr id="10" name="Content Placeholder 9">
            <a:extLst>
              <a:ext uri="{FF2B5EF4-FFF2-40B4-BE49-F238E27FC236}">
                <a16:creationId xmlns:a16="http://schemas.microsoft.com/office/drawing/2014/main" id="{BC620C26-50EB-495E-A6B6-00868BB6D1FC}"/>
              </a:ext>
            </a:extLst>
          </p:cNvPr>
          <p:cNvSpPr>
            <a:spLocks noGrp="1"/>
          </p:cNvSpPr>
          <p:nvPr>
            <p:ph sz="half" idx="4294967295"/>
          </p:nvPr>
        </p:nvSpPr>
        <p:spPr>
          <a:xfrm>
            <a:off x="7297738" y="1535113"/>
            <a:ext cx="4894262" cy="4843462"/>
          </a:xfrm>
        </p:spPr>
        <p:txBody>
          <a:bodyPr/>
          <a:lstStyle/>
          <a:p>
            <a:pPr>
              <a:spcBef>
                <a:spcPts val="600"/>
              </a:spcBef>
              <a:spcAft>
                <a:spcPts val="300"/>
              </a:spcAft>
            </a:pPr>
            <a:r>
              <a:rPr lang="en-US" sz="2000" b="0" i="0" dirty="0">
                <a:solidFill>
                  <a:srgbClr val="000000"/>
                </a:solidFill>
                <a:effectLst/>
                <a:cs typeface="Calibri" panose="020F0502020204030204" pitchFamily="34" charset="0"/>
              </a:rPr>
              <a:t>Most ocular and GI AEs low grade and reversible</a:t>
            </a:r>
            <a:endParaRPr lang="en-US" sz="2000" dirty="0">
              <a:solidFill>
                <a:srgbClr val="000000"/>
              </a:solidFill>
              <a:cs typeface="Calibri" panose="020F0502020204030204" pitchFamily="34" charset="0"/>
            </a:endParaRPr>
          </a:p>
          <a:p>
            <a:pPr>
              <a:spcBef>
                <a:spcPts val="600"/>
              </a:spcBef>
              <a:spcAft>
                <a:spcPts val="300"/>
              </a:spcAft>
            </a:pPr>
            <a:r>
              <a:rPr lang="en-US" sz="2000" b="0" i="0" dirty="0">
                <a:solidFill>
                  <a:srgbClr val="000000"/>
                </a:solidFill>
                <a:effectLst/>
                <a:cs typeface="Calibri" panose="020F0502020204030204" pitchFamily="34" charset="0"/>
              </a:rPr>
              <a:t>Grade ≥3 TRAEs</a:t>
            </a:r>
          </a:p>
          <a:p>
            <a:pPr lvl="1">
              <a:spcBef>
                <a:spcPts val="600"/>
              </a:spcBef>
              <a:spcAft>
                <a:spcPts val="300"/>
              </a:spcAft>
            </a:pPr>
            <a:r>
              <a:rPr lang="en-US" sz="1800" dirty="0">
                <a:solidFill>
                  <a:srgbClr val="000000"/>
                </a:solidFill>
                <a:cs typeface="Calibri" panose="020F0502020204030204" pitchFamily="34" charset="0"/>
              </a:rPr>
              <a:t>D</a:t>
            </a:r>
            <a:r>
              <a:rPr lang="en-US" sz="1800" b="0" i="0" dirty="0">
                <a:solidFill>
                  <a:srgbClr val="000000"/>
                </a:solidFill>
                <a:effectLst/>
                <a:cs typeface="Calibri" panose="020F0502020204030204" pitchFamily="34" charset="0"/>
              </a:rPr>
              <a:t>ose delay: 33%</a:t>
            </a:r>
          </a:p>
          <a:p>
            <a:pPr lvl="1">
              <a:spcBef>
                <a:spcPts val="600"/>
              </a:spcBef>
              <a:spcAft>
                <a:spcPts val="300"/>
              </a:spcAft>
            </a:pPr>
            <a:r>
              <a:rPr lang="en-US" sz="1800" dirty="0">
                <a:solidFill>
                  <a:srgbClr val="000000"/>
                </a:solidFill>
                <a:cs typeface="Calibri" panose="020F0502020204030204" pitchFamily="34" charset="0"/>
              </a:rPr>
              <a:t>D</a:t>
            </a:r>
            <a:r>
              <a:rPr lang="en-US" sz="1800" b="0" i="0" dirty="0">
                <a:solidFill>
                  <a:srgbClr val="000000"/>
                </a:solidFill>
                <a:effectLst/>
                <a:cs typeface="Calibri" panose="020F0502020204030204" pitchFamily="34" charset="0"/>
              </a:rPr>
              <a:t>ose reduction: </a:t>
            </a:r>
            <a:r>
              <a:rPr lang="en-US" sz="1800" dirty="0">
                <a:solidFill>
                  <a:srgbClr val="000000"/>
                </a:solidFill>
                <a:cs typeface="Calibri" panose="020F0502020204030204" pitchFamily="34" charset="0"/>
              </a:rPr>
              <a:t>20</a:t>
            </a:r>
            <a:r>
              <a:rPr lang="en-US" sz="1800" b="0" i="0" dirty="0">
                <a:solidFill>
                  <a:srgbClr val="000000"/>
                </a:solidFill>
                <a:effectLst/>
                <a:cs typeface="Calibri" panose="020F0502020204030204" pitchFamily="34" charset="0"/>
              </a:rPr>
              <a:t>%</a:t>
            </a:r>
          </a:p>
          <a:p>
            <a:pPr lvl="1">
              <a:spcBef>
                <a:spcPts val="600"/>
              </a:spcBef>
              <a:spcAft>
                <a:spcPts val="300"/>
              </a:spcAft>
            </a:pPr>
            <a:r>
              <a:rPr lang="en-US" sz="1800" b="0" i="0" dirty="0">
                <a:solidFill>
                  <a:srgbClr val="000000"/>
                </a:solidFill>
                <a:effectLst/>
                <a:cs typeface="Calibri" panose="020F0502020204030204" pitchFamily="34" charset="0"/>
              </a:rPr>
              <a:t>Discontinuation: 9%</a:t>
            </a:r>
          </a:p>
          <a:p>
            <a:pPr>
              <a:spcBef>
                <a:spcPts val="600"/>
              </a:spcBef>
              <a:spcAft>
                <a:spcPts val="300"/>
              </a:spcAft>
            </a:pPr>
            <a:r>
              <a:rPr lang="en-US" sz="2000" dirty="0">
                <a:solidFill>
                  <a:srgbClr val="000000"/>
                </a:solidFill>
                <a:cs typeface="Calibri" panose="020F0502020204030204" pitchFamily="34" charset="0"/>
              </a:rPr>
              <a:t>1 death </a:t>
            </a:r>
            <a:r>
              <a:rPr lang="en-US" sz="2000" b="0" i="0" dirty="0">
                <a:solidFill>
                  <a:srgbClr val="000000"/>
                </a:solidFill>
                <a:effectLst/>
                <a:cs typeface="Calibri" panose="020F0502020204030204" pitchFamily="34" charset="0"/>
              </a:rPr>
              <a:t>possibly related to study drug</a:t>
            </a:r>
            <a:endParaRPr lang="en-US" sz="2000" dirty="0">
              <a:solidFill>
                <a:srgbClr val="000000"/>
              </a:solidFill>
              <a:cs typeface="Calibri" panose="020F0502020204030204" pitchFamily="34" charset="0"/>
            </a:endParaRPr>
          </a:p>
          <a:p>
            <a:pPr lvl="1">
              <a:spcBef>
                <a:spcPts val="600"/>
              </a:spcBef>
              <a:spcAft>
                <a:spcPts val="300"/>
              </a:spcAft>
            </a:pPr>
            <a:r>
              <a:rPr lang="en-US" sz="1800" dirty="0">
                <a:solidFill>
                  <a:srgbClr val="000000"/>
                </a:solidFill>
                <a:cs typeface="Calibri" panose="020F0502020204030204" pitchFamily="34" charset="0"/>
              </a:rPr>
              <a:t>Respiratory failure</a:t>
            </a:r>
          </a:p>
          <a:p>
            <a:pPr lvl="1">
              <a:spcBef>
                <a:spcPts val="600"/>
              </a:spcBef>
              <a:spcAft>
                <a:spcPts val="300"/>
              </a:spcAft>
            </a:pPr>
            <a:r>
              <a:rPr lang="en-US" sz="1800" dirty="0">
                <a:solidFill>
                  <a:srgbClr val="000000"/>
                </a:solidFill>
                <a:cs typeface="Calibri" panose="020F0502020204030204" pitchFamily="34" charset="0"/>
              </a:rPr>
              <a:t>Autopsy: </a:t>
            </a:r>
            <a:r>
              <a:rPr lang="en-US" sz="1800" b="0" i="0" dirty="0">
                <a:solidFill>
                  <a:srgbClr val="000000"/>
                </a:solidFill>
                <a:effectLst/>
                <a:cs typeface="Calibri" panose="020F0502020204030204" pitchFamily="34" charset="0"/>
              </a:rPr>
              <a:t>no evidence of drug reaction; lung metastases</a:t>
            </a:r>
            <a:endParaRPr lang="en-US" sz="1800" dirty="0">
              <a:cs typeface="Calibri" panose="020F0502020204030204" pitchFamily="34" charset="0"/>
            </a:endParaRPr>
          </a:p>
          <a:p>
            <a:pPr>
              <a:spcBef>
                <a:spcPts val="600"/>
              </a:spcBef>
              <a:spcAft>
                <a:spcPts val="300"/>
              </a:spcAft>
            </a:pPr>
            <a:r>
              <a:rPr lang="en-US" sz="2000" b="0" i="0" dirty="0">
                <a:solidFill>
                  <a:srgbClr val="000000"/>
                </a:solidFill>
                <a:effectLst/>
                <a:cs typeface="Calibri" panose="020F0502020204030204" pitchFamily="34" charset="0"/>
              </a:rPr>
              <a:t>No appreciable myelosuppression and limited low-grade neuropathy</a:t>
            </a:r>
            <a:r>
              <a:rPr lang="en-US" sz="2000" dirty="0">
                <a:cs typeface="Calibri" panose="020F0502020204030204" pitchFamily="34" charset="0"/>
              </a:rPr>
              <a:t> </a:t>
            </a:r>
          </a:p>
        </p:txBody>
      </p:sp>
      <p:sp>
        <p:nvSpPr>
          <p:cNvPr id="7" name="Text Box 15">
            <a:extLst>
              <a:ext uri="{FF2B5EF4-FFF2-40B4-BE49-F238E27FC236}">
                <a16:creationId xmlns:a16="http://schemas.microsoft.com/office/drawing/2014/main" id="{267264DA-4E62-4207-B4B7-9A4B6BDF3E13}"/>
              </a:ext>
            </a:extLst>
          </p:cNvPr>
          <p:cNvSpPr txBox="1">
            <a:spLocks noChangeArrowheads="1"/>
          </p:cNvSpPr>
          <p:nvPr/>
        </p:nvSpPr>
        <p:spPr bwMode="auto">
          <a:xfrm>
            <a:off x="425471" y="63906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Matulonis. SGO 2022. Abstr 242. Matulonis. JCO. 2023;[Epub].</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469D84D8-59A0-4028-9C94-ACD173C763B9}"/>
              </a:ext>
            </a:extLst>
          </p:cNvPr>
          <p:cNvGraphicFramePr>
            <a:graphicFrameLocks/>
          </p:cNvGraphicFramePr>
          <p:nvPr>
            <p:extLst>
              <p:ext uri="{D42A27DB-BD31-4B8C-83A1-F6EECF244321}">
                <p14:modId xmlns:p14="http://schemas.microsoft.com/office/powerpoint/2010/main" val="2423693248"/>
              </p:ext>
            </p:extLst>
          </p:nvPr>
        </p:nvGraphicFramePr>
        <p:xfrm>
          <a:off x="571500" y="1364158"/>
          <a:ext cx="6490912" cy="5029440"/>
        </p:xfrm>
        <a:graphic>
          <a:graphicData uri="http://schemas.openxmlformats.org/drawingml/2006/table">
            <a:tbl>
              <a:tblPr/>
              <a:tblGrid>
                <a:gridCol w="2218758">
                  <a:extLst>
                    <a:ext uri="{9D8B030D-6E8A-4147-A177-3AD203B41FA5}">
                      <a16:colId xmlns:a16="http://schemas.microsoft.com/office/drawing/2014/main" val="20000"/>
                    </a:ext>
                  </a:extLst>
                </a:gridCol>
                <a:gridCol w="2136077">
                  <a:extLst>
                    <a:ext uri="{9D8B030D-6E8A-4147-A177-3AD203B41FA5}">
                      <a16:colId xmlns:a16="http://schemas.microsoft.com/office/drawing/2014/main" val="20001"/>
                    </a:ext>
                  </a:extLst>
                </a:gridCol>
                <a:gridCol w="2136077">
                  <a:extLst>
                    <a:ext uri="{9D8B030D-6E8A-4147-A177-3AD203B41FA5}">
                      <a16:colId xmlns:a16="http://schemas.microsoft.com/office/drawing/2014/main" val="4000588054"/>
                    </a:ext>
                  </a:extLst>
                </a:gridCol>
              </a:tblGrid>
              <a:tr h="1458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1" i="0" dirty="0">
                          <a:latin typeface="Calibri" panose="020F0502020204030204" pitchFamily="34" charset="0"/>
                          <a:cs typeface="Calibri" panose="020F0502020204030204" pitchFamily="34" charset="0"/>
                        </a:rPr>
                        <a:t>Mirvetuximab Soravtansine</a:t>
                      </a: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458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88015094"/>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Patients with any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91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Blurred vision</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Keratopathy</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7595541"/>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Dry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6985731"/>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31294689"/>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4415980"/>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9650135"/>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Photophobia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334610"/>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Peripheral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8533229"/>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0851940"/>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75026542"/>
                  </a:ext>
                </a:extLst>
              </a:tr>
              <a:tr h="145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5226787"/>
                  </a:ext>
                </a:extLst>
              </a:tr>
            </a:tbl>
          </a:graphicData>
        </a:graphic>
      </p:graphicFrame>
    </p:spTree>
    <p:extLst>
      <p:ext uri="{BB962C8B-B14F-4D97-AF65-F5344CB8AC3E}">
        <p14:creationId xmlns:p14="http://schemas.microsoft.com/office/powerpoint/2010/main" val="1122217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E7919-D3DF-475D-A21E-A2BC9ADBA1A3}"/>
              </a:ext>
            </a:extLst>
          </p:cNvPr>
          <p:cNvSpPr>
            <a:spLocks noGrp="1"/>
          </p:cNvSpPr>
          <p:nvPr>
            <p:ph type="title"/>
          </p:nvPr>
        </p:nvSpPr>
        <p:spPr/>
        <p:txBody>
          <a:bodyPr/>
          <a:lstStyle/>
          <a:p>
            <a:r>
              <a:rPr lang="en-US" dirty="0"/>
              <a:t>Recommended Use of Eye Drops in Patients </a:t>
            </a:r>
            <a:br>
              <a:rPr lang="en-US" dirty="0"/>
            </a:br>
            <a:r>
              <a:rPr lang="en-US" dirty="0"/>
              <a:t>Receiving Mirvetuximab Soravtansine</a:t>
            </a:r>
          </a:p>
        </p:txBody>
      </p:sp>
      <p:sp>
        <p:nvSpPr>
          <p:cNvPr id="3" name="Content Placeholder 2">
            <a:extLst>
              <a:ext uri="{FF2B5EF4-FFF2-40B4-BE49-F238E27FC236}">
                <a16:creationId xmlns:a16="http://schemas.microsoft.com/office/drawing/2014/main" id="{7A094AE3-ADAF-48EC-A62E-82CCB7AC5350}"/>
              </a:ext>
            </a:extLst>
          </p:cNvPr>
          <p:cNvSpPr>
            <a:spLocks noGrp="1"/>
          </p:cNvSpPr>
          <p:nvPr>
            <p:ph idx="1"/>
          </p:nvPr>
        </p:nvSpPr>
        <p:spPr/>
        <p:txBody>
          <a:bodyPr/>
          <a:lstStyle/>
          <a:p>
            <a:pPr lvl="1"/>
            <a:endParaRPr lang="en-US" dirty="0"/>
          </a:p>
          <a:p>
            <a:endParaRPr lang="en-US" dirty="0"/>
          </a:p>
        </p:txBody>
      </p:sp>
      <p:sp>
        <p:nvSpPr>
          <p:cNvPr id="5" name="Text Box 15">
            <a:extLst>
              <a:ext uri="{FF2B5EF4-FFF2-40B4-BE49-F238E27FC236}">
                <a16:creationId xmlns:a16="http://schemas.microsoft.com/office/drawing/2014/main" id="{4FBF0679-BDFD-D99C-01B0-B3100E6A9108}"/>
              </a:ext>
            </a:extLst>
          </p:cNvPr>
          <p:cNvSpPr txBox="1">
            <a:spLocks noChangeArrowheads="1"/>
          </p:cNvSpPr>
          <p:nvPr/>
        </p:nvSpPr>
        <p:spPr bwMode="auto">
          <a:xfrm>
            <a:off x="415105" y="6375926"/>
            <a:ext cx="46131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Mirvetuximab soravtansine PI.</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Table 4">
            <a:extLst>
              <a:ext uri="{FF2B5EF4-FFF2-40B4-BE49-F238E27FC236}">
                <a16:creationId xmlns:a16="http://schemas.microsoft.com/office/drawing/2014/main" id="{622A9D2A-A472-E71D-D423-8A56FE02ABF5}"/>
              </a:ext>
            </a:extLst>
          </p:cNvPr>
          <p:cNvGraphicFramePr>
            <a:graphicFrameLocks noGrp="1"/>
          </p:cNvGraphicFramePr>
          <p:nvPr>
            <p:extLst>
              <p:ext uri="{D42A27DB-BD31-4B8C-83A1-F6EECF244321}">
                <p14:modId xmlns:p14="http://schemas.microsoft.com/office/powerpoint/2010/main" val="2853181588"/>
              </p:ext>
            </p:extLst>
          </p:nvPr>
        </p:nvGraphicFramePr>
        <p:xfrm>
          <a:off x="742070" y="1566925"/>
          <a:ext cx="10554002" cy="4057362"/>
        </p:xfrm>
        <a:graphic>
          <a:graphicData uri="http://schemas.openxmlformats.org/drawingml/2006/table">
            <a:tbl>
              <a:tblPr firstRow="1" bandRow="1">
                <a:tableStyleId>{F5AB1C69-6EDB-4FF4-983F-18BD219EF322}</a:tableStyleId>
              </a:tblPr>
              <a:tblGrid>
                <a:gridCol w="3998369">
                  <a:extLst>
                    <a:ext uri="{9D8B030D-6E8A-4147-A177-3AD203B41FA5}">
                      <a16:colId xmlns:a16="http://schemas.microsoft.com/office/drawing/2014/main" val="713490114"/>
                    </a:ext>
                  </a:extLst>
                </a:gridCol>
                <a:gridCol w="2185211">
                  <a:extLst>
                    <a:ext uri="{9D8B030D-6E8A-4147-A177-3AD203B41FA5}">
                      <a16:colId xmlns:a16="http://schemas.microsoft.com/office/drawing/2014/main" val="1744925658"/>
                    </a:ext>
                  </a:extLst>
                </a:gridCol>
                <a:gridCol w="2185211">
                  <a:extLst>
                    <a:ext uri="{9D8B030D-6E8A-4147-A177-3AD203B41FA5}">
                      <a16:colId xmlns:a16="http://schemas.microsoft.com/office/drawing/2014/main" val="314276886"/>
                    </a:ext>
                  </a:extLst>
                </a:gridCol>
                <a:gridCol w="2185211">
                  <a:extLst>
                    <a:ext uri="{9D8B030D-6E8A-4147-A177-3AD203B41FA5}">
                      <a16:colId xmlns:a16="http://schemas.microsoft.com/office/drawing/2014/main" val="1680607111"/>
                    </a:ext>
                  </a:extLst>
                </a:gridCol>
              </a:tblGrid>
              <a:tr h="651414">
                <a:tc>
                  <a:txBody>
                    <a:bodyPr/>
                    <a:lstStyle/>
                    <a:p>
                      <a:r>
                        <a:rPr lang="en-US" sz="2000" dirty="0">
                          <a:latin typeface="Calibri" panose="020F0502020204030204" pitchFamily="34" charset="0"/>
                          <a:cs typeface="Calibri" panose="020F0502020204030204" pitchFamily="34" charset="0"/>
                        </a:rPr>
                        <a:t>Infusion Cycle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Day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Days 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Days 5-8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22198889"/>
                  </a:ext>
                </a:extLst>
              </a:tr>
              <a:tr h="651414">
                <a:tc>
                  <a:txBody>
                    <a:bodyPr/>
                    <a:lstStyle/>
                    <a:p>
                      <a:pPr lvl="1"/>
                      <a:r>
                        <a:rPr lang="en-US" sz="2000" dirty="0">
                          <a:solidFill>
                            <a:schemeClr val="bg1"/>
                          </a:solidFill>
                          <a:latin typeface="Calibri" panose="020F0502020204030204" pitchFamily="34" charset="0"/>
                          <a:cs typeface="Calibri" panose="020F0502020204030204" pitchFamily="34" charset="0"/>
                        </a:rPr>
                        <a:t>Date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Before infusion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Infusion 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After infusion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42581857"/>
                  </a:ext>
                </a:extLst>
              </a:tr>
              <a:tr h="651414">
                <a:tc>
                  <a:txBody>
                    <a:bodyPr/>
                    <a:lstStyle/>
                    <a:p>
                      <a:pPr lvl="1"/>
                      <a:r>
                        <a:rPr lang="en-US" sz="2000" dirty="0">
                          <a:solidFill>
                            <a:schemeClr val="bg1"/>
                          </a:solidFill>
                          <a:latin typeface="Calibri" panose="020F0502020204030204" pitchFamily="34" charset="0"/>
                          <a:cs typeface="Calibri" panose="020F0502020204030204" pitchFamily="34" charset="0"/>
                        </a:rPr>
                        <a:t>1 drop (per eye) of topical steroid eye drops 6x/day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1594127"/>
                  </a:ext>
                </a:extLst>
              </a:tr>
              <a:tr h="386816">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1 drop (per eye) of topical steroid eye drops 4x/day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02521872"/>
                  </a:ext>
                </a:extLst>
              </a:tr>
              <a:tr h="688712">
                <a:tc>
                  <a:txBody>
                    <a:bodyPr/>
                    <a:lstStyle/>
                    <a:p>
                      <a:pPr lvl="1"/>
                      <a:r>
                        <a:rPr lang="en-US" sz="2000" kern="1200" dirty="0">
                          <a:solidFill>
                            <a:schemeClr val="bg1"/>
                          </a:solidFill>
                          <a:latin typeface="Calibri" panose="020F0502020204030204" pitchFamily="34" charset="0"/>
                          <a:ea typeface="+mn-ea"/>
                          <a:cs typeface="Calibri" panose="020F0502020204030204" pitchFamily="34" charset="0"/>
                        </a:rPr>
                        <a:t>Preservative-free lubricating </a:t>
                      </a:r>
                      <a:br>
                        <a:rPr lang="en-US" sz="2000" kern="1200" dirty="0">
                          <a:solidFill>
                            <a:schemeClr val="bg1"/>
                          </a:solidFill>
                          <a:latin typeface="Calibri" panose="020F0502020204030204" pitchFamily="34" charset="0"/>
                          <a:ea typeface="+mn-ea"/>
                          <a:cs typeface="Calibri" panose="020F0502020204030204" pitchFamily="34" charset="0"/>
                        </a:rPr>
                      </a:br>
                      <a:r>
                        <a:rPr lang="en-US" sz="2000" kern="1200" dirty="0">
                          <a:solidFill>
                            <a:schemeClr val="bg1"/>
                          </a:solidFill>
                          <a:latin typeface="Calibri" panose="020F0502020204030204" pitchFamily="34" charset="0"/>
                          <a:ea typeface="+mn-ea"/>
                          <a:cs typeface="Calibri" panose="020F0502020204030204" pitchFamily="34" charset="0"/>
                        </a:rPr>
                        <a:t>eye drops 4x/day as needed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2000" kern="1200" dirty="0">
                          <a:solidFill>
                            <a:schemeClr val="bg1"/>
                          </a:solidFill>
                          <a:latin typeface="Calibri" panose="020F0502020204030204" pitchFamily="34" charset="0"/>
                          <a:ea typeface="+mn-ea"/>
                          <a:cs typeface="Calibri" panose="020F0502020204030204" pitchFamily="34" charset="0"/>
                        </a:rPr>
                        <a:t>As needed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1934159"/>
                  </a:ext>
                </a:extLst>
              </a:tr>
              <a:tr h="651414">
                <a:tc gridSpan="4">
                  <a:txBody>
                    <a:bodyPr/>
                    <a:lstStyle/>
                    <a:p>
                      <a:pPr lvl="1"/>
                      <a:r>
                        <a:rPr lang="en-US" sz="1800" dirty="0">
                          <a:solidFill>
                            <a:schemeClr val="bg1"/>
                          </a:solidFill>
                          <a:latin typeface="Calibri" panose="020F0502020204030204" pitchFamily="34" charset="0"/>
                          <a:cs typeface="Calibri" panose="020F0502020204030204" pitchFamily="34" charset="0"/>
                        </a:rPr>
                        <a:t>Notes: Counsel patients to use topical steroids ≥10 min before lubricating eye drop use. Eye exams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are</a:t>
                      </a:r>
                      <a:r>
                        <a:rPr lang="en-US" sz="1800" baseline="0" dirty="0">
                          <a:solidFill>
                            <a:schemeClr val="bg1"/>
                          </a:solidFill>
                          <a:latin typeface="Calibri" panose="020F0502020204030204" pitchFamily="34" charset="0"/>
                          <a:cs typeface="Calibri" panose="020F0502020204030204" pitchFamily="34" charset="0"/>
                        </a:rPr>
                        <a:t> recommended at</a:t>
                      </a:r>
                      <a:r>
                        <a:rPr lang="en-US" sz="1800" dirty="0">
                          <a:solidFill>
                            <a:schemeClr val="bg1"/>
                          </a:solidFill>
                          <a:latin typeface="Calibri" panose="020F0502020204030204" pitchFamily="34" charset="0"/>
                          <a:cs typeface="Calibri" panose="020F0502020204030204" pitchFamily="34" charset="0"/>
                        </a:rPr>
                        <a:t> baseline and before cycles 3, 5, 7. Counsel patients to avoid contact lenses.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solidFill>
                      <a:schemeClr val="tx2"/>
                    </a:solidFill>
                  </a:tcPr>
                </a:tc>
                <a:extLst>
                  <a:ext uri="{0D108BD9-81ED-4DB2-BD59-A6C34878D82A}">
                    <a16:rowId xmlns:a16="http://schemas.microsoft.com/office/drawing/2014/main" val="2460421437"/>
                  </a:ext>
                </a:extLst>
              </a:tr>
            </a:tbl>
          </a:graphicData>
        </a:graphic>
      </p:graphicFrame>
      <p:grpSp>
        <p:nvGrpSpPr>
          <p:cNvPr id="56" name="Group 55">
            <a:extLst>
              <a:ext uri="{FF2B5EF4-FFF2-40B4-BE49-F238E27FC236}">
                <a16:creationId xmlns:a16="http://schemas.microsoft.com/office/drawing/2014/main" id="{006617DF-EE40-D3EF-DC4D-4F378E84CB69}"/>
              </a:ext>
            </a:extLst>
          </p:cNvPr>
          <p:cNvGrpSpPr/>
          <p:nvPr/>
        </p:nvGrpSpPr>
        <p:grpSpPr>
          <a:xfrm>
            <a:off x="894463" y="2364851"/>
            <a:ext cx="310976" cy="310975"/>
            <a:chOff x="748884" y="2251961"/>
            <a:chExt cx="310976" cy="310975"/>
          </a:xfrm>
        </p:grpSpPr>
        <p:sp>
          <p:nvSpPr>
            <p:cNvPr id="45" name="Freeform: Shape 44">
              <a:extLst>
                <a:ext uri="{FF2B5EF4-FFF2-40B4-BE49-F238E27FC236}">
                  <a16:creationId xmlns:a16="http://schemas.microsoft.com/office/drawing/2014/main" id="{6B8684E7-A781-72C3-5E01-541C9BF6E02A}"/>
                </a:ext>
              </a:extLst>
            </p:cNvPr>
            <p:cNvSpPr/>
            <p:nvPr/>
          </p:nvSpPr>
          <p:spPr>
            <a:xfrm>
              <a:off x="803762" y="2251961"/>
              <a:ext cx="27439" cy="54878"/>
            </a:xfrm>
            <a:custGeom>
              <a:avLst/>
              <a:gdLst>
                <a:gd name="connsiteX0" fmla="*/ 13720 w 27439"/>
                <a:gd name="connsiteY0" fmla="*/ 54878 h 54878"/>
                <a:gd name="connsiteX1" fmla="*/ 27439 w 27439"/>
                <a:gd name="connsiteY1" fmla="*/ 41159 h 54878"/>
                <a:gd name="connsiteX2" fmla="*/ 27439 w 27439"/>
                <a:gd name="connsiteY2" fmla="*/ 13720 h 54878"/>
                <a:gd name="connsiteX3" fmla="*/ 13720 w 27439"/>
                <a:gd name="connsiteY3" fmla="*/ 0 h 54878"/>
                <a:gd name="connsiteX4" fmla="*/ 0 w 27439"/>
                <a:gd name="connsiteY4" fmla="*/ 13720 h 54878"/>
                <a:gd name="connsiteX5" fmla="*/ 0 w 27439"/>
                <a:gd name="connsiteY5" fmla="*/ 41159 h 54878"/>
                <a:gd name="connsiteX6" fmla="*/ 13720 w 27439"/>
                <a:gd name="connsiteY6" fmla="*/ 54878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39" h="54878">
                  <a:moveTo>
                    <a:pt x="13720" y="54878"/>
                  </a:moveTo>
                  <a:cubicBezTo>
                    <a:pt x="21494" y="54878"/>
                    <a:pt x="27439" y="48933"/>
                    <a:pt x="27439" y="41159"/>
                  </a:cubicBezTo>
                  <a:lnTo>
                    <a:pt x="27439" y="13720"/>
                  </a:lnTo>
                  <a:cubicBezTo>
                    <a:pt x="27439" y="5945"/>
                    <a:pt x="21494" y="0"/>
                    <a:pt x="13720" y="0"/>
                  </a:cubicBezTo>
                  <a:cubicBezTo>
                    <a:pt x="5945" y="0"/>
                    <a:pt x="0" y="5945"/>
                    <a:pt x="0" y="13720"/>
                  </a:cubicBezTo>
                  <a:lnTo>
                    <a:pt x="0" y="41159"/>
                  </a:lnTo>
                  <a:cubicBezTo>
                    <a:pt x="0" y="48933"/>
                    <a:pt x="5945" y="54878"/>
                    <a:pt x="13720" y="54878"/>
                  </a:cubicBezTo>
                  <a:close/>
                </a:path>
              </a:pathLst>
            </a:custGeom>
            <a:solidFill>
              <a:srgbClr val="000000"/>
            </a:solidFill>
            <a:ln w="4564"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D250D0A1-F3CA-962B-7537-F2C333181BC2}"/>
                </a:ext>
              </a:extLst>
            </p:cNvPr>
            <p:cNvSpPr/>
            <p:nvPr/>
          </p:nvSpPr>
          <p:spPr>
            <a:xfrm>
              <a:off x="748884" y="2361717"/>
              <a:ext cx="310976" cy="201219"/>
            </a:xfrm>
            <a:custGeom>
              <a:avLst/>
              <a:gdLst>
                <a:gd name="connsiteX0" fmla="*/ 27439 w 310976"/>
                <a:gd name="connsiteY0" fmla="*/ 27439 h 201219"/>
                <a:gd name="connsiteX1" fmla="*/ 283537 w 310976"/>
                <a:gd name="connsiteY1" fmla="*/ 27439 h 201219"/>
                <a:gd name="connsiteX2" fmla="*/ 283537 w 310976"/>
                <a:gd name="connsiteY2" fmla="*/ 173781 h 201219"/>
                <a:gd name="connsiteX3" fmla="*/ 27439 w 310976"/>
                <a:gd name="connsiteY3" fmla="*/ 173781 h 201219"/>
                <a:gd name="connsiteX4" fmla="*/ 27439 w 310976"/>
                <a:gd name="connsiteY4" fmla="*/ 27439 h 201219"/>
                <a:gd name="connsiteX5" fmla="*/ 0 w 310976"/>
                <a:gd name="connsiteY5" fmla="*/ 201220 h 201219"/>
                <a:gd name="connsiteX6" fmla="*/ 310976 w 310976"/>
                <a:gd name="connsiteY6" fmla="*/ 201220 h 201219"/>
                <a:gd name="connsiteX7" fmla="*/ 310976 w 310976"/>
                <a:gd name="connsiteY7" fmla="*/ 0 h 201219"/>
                <a:gd name="connsiteX8" fmla="*/ 0 w 310976"/>
                <a:gd name="connsiteY8" fmla="*/ 0 h 201219"/>
                <a:gd name="connsiteX9" fmla="*/ 0 w 310976"/>
                <a:gd name="connsiteY9" fmla="*/ 201220 h 20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976" h="201219">
                  <a:moveTo>
                    <a:pt x="27439" y="27439"/>
                  </a:moveTo>
                  <a:lnTo>
                    <a:pt x="283537" y="27439"/>
                  </a:lnTo>
                  <a:lnTo>
                    <a:pt x="283537" y="173781"/>
                  </a:lnTo>
                  <a:lnTo>
                    <a:pt x="27439" y="173781"/>
                  </a:lnTo>
                  <a:lnTo>
                    <a:pt x="27439" y="27439"/>
                  </a:lnTo>
                  <a:close/>
                  <a:moveTo>
                    <a:pt x="0" y="201220"/>
                  </a:moveTo>
                  <a:lnTo>
                    <a:pt x="310976" y="201220"/>
                  </a:lnTo>
                  <a:lnTo>
                    <a:pt x="310976" y="0"/>
                  </a:lnTo>
                  <a:lnTo>
                    <a:pt x="0" y="0"/>
                  </a:lnTo>
                  <a:lnTo>
                    <a:pt x="0" y="201220"/>
                  </a:lnTo>
                  <a:close/>
                </a:path>
              </a:pathLst>
            </a:custGeom>
            <a:solidFill>
              <a:srgbClr val="000000"/>
            </a:solidFill>
            <a:ln w="4564"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10C26742-0F01-2B89-A486-9993DD4F4C77}"/>
                </a:ext>
              </a:extLst>
            </p:cNvPr>
            <p:cNvSpPr/>
            <p:nvPr/>
          </p:nvSpPr>
          <p:spPr>
            <a:xfrm>
              <a:off x="977543" y="2251961"/>
              <a:ext cx="27439" cy="54878"/>
            </a:xfrm>
            <a:custGeom>
              <a:avLst/>
              <a:gdLst>
                <a:gd name="connsiteX0" fmla="*/ 13720 w 27439"/>
                <a:gd name="connsiteY0" fmla="*/ 54878 h 54878"/>
                <a:gd name="connsiteX1" fmla="*/ 27439 w 27439"/>
                <a:gd name="connsiteY1" fmla="*/ 41159 h 54878"/>
                <a:gd name="connsiteX2" fmla="*/ 27439 w 27439"/>
                <a:gd name="connsiteY2" fmla="*/ 13720 h 54878"/>
                <a:gd name="connsiteX3" fmla="*/ 13720 w 27439"/>
                <a:gd name="connsiteY3" fmla="*/ 0 h 54878"/>
                <a:gd name="connsiteX4" fmla="*/ 0 w 27439"/>
                <a:gd name="connsiteY4" fmla="*/ 13720 h 54878"/>
                <a:gd name="connsiteX5" fmla="*/ 0 w 27439"/>
                <a:gd name="connsiteY5" fmla="*/ 41159 h 54878"/>
                <a:gd name="connsiteX6" fmla="*/ 13720 w 27439"/>
                <a:gd name="connsiteY6" fmla="*/ 54878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39" h="54878">
                  <a:moveTo>
                    <a:pt x="13720" y="54878"/>
                  </a:moveTo>
                  <a:cubicBezTo>
                    <a:pt x="21494" y="54878"/>
                    <a:pt x="27439" y="48933"/>
                    <a:pt x="27439" y="41159"/>
                  </a:cubicBezTo>
                  <a:lnTo>
                    <a:pt x="27439" y="13720"/>
                  </a:lnTo>
                  <a:cubicBezTo>
                    <a:pt x="27439" y="5945"/>
                    <a:pt x="21494" y="0"/>
                    <a:pt x="13720" y="0"/>
                  </a:cubicBezTo>
                  <a:cubicBezTo>
                    <a:pt x="5945" y="0"/>
                    <a:pt x="0" y="5945"/>
                    <a:pt x="0" y="13720"/>
                  </a:cubicBezTo>
                  <a:lnTo>
                    <a:pt x="0" y="41159"/>
                  </a:lnTo>
                  <a:cubicBezTo>
                    <a:pt x="0" y="48933"/>
                    <a:pt x="5945" y="54878"/>
                    <a:pt x="13720" y="54878"/>
                  </a:cubicBezTo>
                  <a:close/>
                </a:path>
              </a:pathLst>
            </a:custGeom>
            <a:solidFill>
              <a:srgbClr val="000000"/>
            </a:solidFill>
            <a:ln w="4564"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C85F1258-6D24-CB10-71E2-383C5AA2EBD7}"/>
                </a:ext>
              </a:extLst>
            </p:cNvPr>
            <p:cNvSpPr/>
            <p:nvPr/>
          </p:nvSpPr>
          <p:spPr>
            <a:xfrm>
              <a:off x="748884" y="2279400"/>
              <a:ext cx="310976" cy="64024"/>
            </a:xfrm>
            <a:custGeom>
              <a:avLst/>
              <a:gdLst>
                <a:gd name="connsiteX0" fmla="*/ 274391 w 310976"/>
                <a:gd name="connsiteY0" fmla="*/ 0 h 64024"/>
                <a:gd name="connsiteX1" fmla="*/ 274391 w 310976"/>
                <a:gd name="connsiteY1" fmla="*/ 13720 h 64024"/>
                <a:gd name="connsiteX2" fmla="*/ 242378 w 310976"/>
                <a:gd name="connsiteY2" fmla="*/ 45732 h 64024"/>
                <a:gd name="connsiteX3" fmla="*/ 210366 w 310976"/>
                <a:gd name="connsiteY3" fmla="*/ 13720 h 64024"/>
                <a:gd name="connsiteX4" fmla="*/ 210366 w 310976"/>
                <a:gd name="connsiteY4" fmla="*/ 0 h 64024"/>
                <a:gd name="connsiteX5" fmla="*/ 100610 w 310976"/>
                <a:gd name="connsiteY5" fmla="*/ 0 h 64024"/>
                <a:gd name="connsiteX6" fmla="*/ 100610 w 310976"/>
                <a:gd name="connsiteY6" fmla="*/ 13720 h 64024"/>
                <a:gd name="connsiteX7" fmla="*/ 68598 w 310976"/>
                <a:gd name="connsiteY7" fmla="*/ 45732 h 64024"/>
                <a:gd name="connsiteX8" fmla="*/ 36585 w 310976"/>
                <a:gd name="connsiteY8" fmla="*/ 13720 h 64024"/>
                <a:gd name="connsiteX9" fmla="*/ 36585 w 310976"/>
                <a:gd name="connsiteY9" fmla="*/ 0 h 64024"/>
                <a:gd name="connsiteX10" fmla="*/ 0 w 310976"/>
                <a:gd name="connsiteY10" fmla="*/ 0 h 64024"/>
                <a:gd name="connsiteX11" fmla="*/ 0 w 310976"/>
                <a:gd name="connsiteY11" fmla="*/ 64024 h 64024"/>
                <a:gd name="connsiteX12" fmla="*/ 310976 w 310976"/>
                <a:gd name="connsiteY12" fmla="*/ 64024 h 64024"/>
                <a:gd name="connsiteX13" fmla="*/ 310976 w 310976"/>
                <a:gd name="connsiteY13" fmla="*/ 0 h 64024"/>
                <a:gd name="connsiteX14" fmla="*/ 274391 w 310976"/>
                <a:gd name="connsiteY14" fmla="*/ 0 h 6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976" h="64024">
                  <a:moveTo>
                    <a:pt x="274391" y="0"/>
                  </a:moveTo>
                  <a:lnTo>
                    <a:pt x="274391" y="13720"/>
                  </a:lnTo>
                  <a:cubicBezTo>
                    <a:pt x="274391" y="31555"/>
                    <a:pt x="260214" y="45732"/>
                    <a:pt x="242378" y="45732"/>
                  </a:cubicBezTo>
                  <a:cubicBezTo>
                    <a:pt x="224543" y="45732"/>
                    <a:pt x="210366" y="31555"/>
                    <a:pt x="210366" y="13720"/>
                  </a:cubicBezTo>
                  <a:lnTo>
                    <a:pt x="210366" y="0"/>
                  </a:lnTo>
                  <a:lnTo>
                    <a:pt x="100610" y="0"/>
                  </a:lnTo>
                  <a:lnTo>
                    <a:pt x="100610" y="13720"/>
                  </a:lnTo>
                  <a:cubicBezTo>
                    <a:pt x="100610" y="31555"/>
                    <a:pt x="86433" y="45732"/>
                    <a:pt x="68598" y="45732"/>
                  </a:cubicBezTo>
                  <a:cubicBezTo>
                    <a:pt x="50762" y="45732"/>
                    <a:pt x="36585" y="31555"/>
                    <a:pt x="36585" y="13720"/>
                  </a:cubicBezTo>
                  <a:lnTo>
                    <a:pt x="36585" y="0"/>
                  </a:lnTo>
                  <a:lnTo>
                    <a:pt x="0" y="0"/>
                  </a:lnTo>
                  <a:lnTo>
                    <a:pt x="0" y="64024"/>
                  </a:lnTo>
                  <a:lnTo>
                    <a:pt x="310976" y="64024"/>
                  </a:lnTo>
                  <a:lnTo>
                    <a:pt x="310976" y="0"/>
                  </a:lnTo>
                  <a:lnTo>
                    <a:pt x="274391" y="0"/>
                  </a:lnTo>
                  <a:close/>
                </a:path>
              </a:pathLst>
            </a:custGeom>
            <a:solidFill>
              <a:srgbClr val="000000"/>
            </a:solidFill>
            <a:ln w="4564" cap="flat">
              <a:noFill/>
              <a:prstDash val="solid"/>
              <a:miter/>
            </a:ln>
          </p:spPr>
          <p:txBody>
            <a:bodyPr rtlCol="0" anchor="ctr"/>
            <a:lstStyle/>
            <a:p>
              <a:endParaRPr lang="en-US" dirty="0"/>
            </a:p>
          </p:txBody>
        </p:sp>
      </p:grpSp>
      <p:grpSp>
        <p:nvGrpSpPr>
          <p:cNvPr id="6" name="Group 5">
            <a:extLst>
              <a:ext uri="{FF2B5EF4-FFF2-40B4-BE49-F238E27FC236}">
                <a16:creationId xmlns:a16="http://schemas.microsoft.com/office/drawing/2014/main" id="{BABB9F9E-B40F-1AF5-4B43-E7FEDA103C53}"/>
              </a:ext>
            </a:extLst>
          </p:cNvPr>
          <p:cNvGrpSpPr/>
          <p:nvPr/>
        </p:nvGrpSpPr>
        <p:grpSpPr>
          <a:xfrm>
            <a:off x="856326" y="5124242"/>
            <a:ext cx="340580" cy="340631"/>
            <a:chOff x="710747" y="5088471"/>
            <a:chExt cx="340580" cy="340631"/>
          </a:xfrm>
        </p:grpSpPr>
        <p:sp>
          <p:nvSpPr>
            <p:cNvPr id="50" name="Freeform: Shape 49">
              <a:extLst>
                <a:ext uri="{FF2B5EF4-FFF2-40B4-BE49-F238E27FC236}">
                  <a16:creationId xmlns:a16="http://schemas.microsoft.com/office/drawing/2014/main" id="{2EB22027-2A75-E4CD-5541-70237C8FAC09}"/>
                </a:ext>
              </a:extLst>
            </p:cNvPr>
            <p:cNvSpPr/>
            <p:nvPr/>
          </p:nvSpPr>
          <p:spPr>
            <a:xfrm>
              <a:off x="710747" y="5135249"/>
              <a:ext cx="293853" cy="293853"/>
            </a:xfrm>
            <a:custGeom>
              <a:avLst/>
              <a:gdLst>
                <a:gd name="connsiteX0" fmla="*/ 72294 w 293853"/>
                <a:gd name="connsiteY0" fmla="*/ 221985 h 293853"/>
                <a:gd name="connsiteX1" fmla="*/ 72294 w 293853"/>
                <a:gd name="connsiteY1" fmla="*/ 252178 h 293853"/>
                <a:gd name="connsiteX2" fmla="*/ 36147 w 293853"/>
                <a:gd name="connsiteY2" fmla="*/ 264085 h 293853"/>
                <a:gd name="connsiteX3" fmla="*/ 29768 w 293853"/>
                <a:gd name="connsiteY3" fmla="*/ 257707 h 293853"/>
                <a:gd name="connsiteX4" fmla="*/ 41675 w 293853"/>
                <a:gd name="connsiteY4" fmla="*/ 221560 h 293853"/>
                <a:gd name="connsiteX5" fmla="*/ 72294 w 293853"/>
                <a:gd name="connsiteY5" fmla="*/ 221985 h 293853"/>
                <a:gd name="connsiteX6" fmla="*/ 239420 w 293853"/>
                <a:gd name="connsiteY6" fmla="*/ 0 h 293853"/>
                <a:gd name="connsiteX7" fmla="*/ 26791 w 293853"/>
                <a:gd name="connsiteY7" fmla="*/ 213054 h 293853"/>
                <a:gd name="connsiteX8" fmla="*/ 0 w 293853"/>
                <a:gd name="connsiteY8" fmla="*/ 293854 h 293853"/>
                <a:gd name="connsiteX9" fmla="*/ 81224 w 293853"/>
                <a:gd name="connsiteY9" fmla="*/ 267062 h 293853"/>
                <a:gd name="connsiteX10" fmla="*/ 293854 w 293853"/>
                <a:gd name="connsiteY10" fmla="*/ 54433 h 29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853" h="293853">
                  <a:moveTo>
                    <a:pt x="72294" y="221985"/>
                  </a:moveTo>
                  <a:cubicBezTo>
                    <a:pt x="80799" y="230490"/>
                    <a:pt x="80799" y="243673"/>
                    <a:pt x="72294" y="252178"/>
                  </a:cubicBezTo>
                  <a:lnTo>
                    <a:pt x="36147" y="264085"/>
                  </a:lnTo>
                  <a:lnTo>
                    <a:pt x="29768" y="257707"/>
                  </a:lnTo>
                  <a:lnTo>
                    <a:pt x="41675" y="221560"/>
                  </a:lnTo>
                  <a:cubicBezTo>
                    <a:pt x="50606" y="213480"/>
                    <a:pt x="63789" y="213480"/>
                    <a:pt x="72294" y="221985"/>
                  </a:cubicBezTo>
                  <a:close/>
                  <a:moveTo>
                    <a:pt x="239420" y="0"/>
                  </a:moveTo>
                  <a:lnTo>
                    <a:pt x="26791" y="213054"/>
                  </a:lnTo>
                  <a:lnTo>
                    <a:pt x="0" y="293854"/>
                  </a:lnTo>
                  <a:lnTo>
                    <a:pt x="81224" y="267062"/>
                  </a:lnTo>
                  <a:lnTo>
                    <a:pt x="293854" y="54433"/>
                  </a:lnTo>
                </a:path>
              </a:pathLst>
            </a:custGeom>
            <a:solidFill>
              <a:srgbClr val="000000"/>
            </a:solidFill>
            <a:ln w="4167"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8062C58C-B6D7-4E38-9E25-63373CBA246C}"/>
                </a:ext>
              </a:extLst>
            </p:cNvPr>
            <p:cNvSpPr/>
            <p:nvPr/>
          </p:nvSpPr>
          <p:spPr>
            <a:xfrm>
              <a:off x="962075" y="5088471"/>
              <a:ext cx="89252" cy="88878"/>
            </a:xfrm>
            <a:custGeom>
              <a:avLst/>
              <a:gdLst>
                <a:gd name="connsiteX0" fmla="*/ 84201 w 89252"/>
                <a:gd name="connsiteY0" fmla="*/ 35296 h 88878"/>
                <a:gd name="connsiteX1" fmla="*/ 54008 w 89252"/>
                <a:gd name="connsiteY1" fmla="*/ 5103 h 88878"/>
                <a:gd name="connsiteX2" fmla="*/ 29768 w 89252"/>
                <a:gd name="connsiteY2" fmla="*/ 5103 h 88878"/>
                <a:gd name="connsiteX3" fmla="*/ 0 w 89252"/>
                <a:gd name="connsiteY3" fmla="*/ 34871 h 88878"/>
                <a:gd name="connsiteX4" fmla="*/ 54008 w 89252"/>
                <a:gd name="connsiteY4" fmla="*/ 88879 h 88878"/>
                <a:gd name="connsiteX5" fmla="*/ 83776 w 89252"/>
                <a:gd name="connsiteY5" fmla="*/ 59111 h 88878"/>
                <a:gd name="connsiteX6" fmla="*/ 84201 w 89252"/>
                <a:gd name="connsiteY6" fmla="*/ 35296 h 8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52" h="88878">
                  <a:moveTo>
                    <a:pt x="84201" y="35296"/>
                  </a:moveTo>
                  <a:lnTo>
                    <a:pt x="54008" y="5103"/>
                  </a:lnTo>
                  <a:cubicBezTo>
                    <a:pt x="47204" y="-1701"/>
                    <a:pt x="36572" y="-1701"/>
                    <a:pt x="29768" y="5103"/>
                  </a:cubicBezTo>
                  <a:lnTo>
                    <a:pt x="0" y="34871"/>
                  </a:lnTo>
                  <a:lnTo>
                    <a:pt x="54008" y="88879"/>
                  </a:lnTo>
                  <a:lnTo>
                    <a:pt x="83776" y="59111"/>
                  </a:lnTo>
                  <a:cubicBezTo>
                    <a:pt x="91005" y="52732"/>
                    <a:pt x="91005" y="42101"/>
                    <a:pt x="84201" y="35296"/>
                  </a:cubicBezTo>
                  <a:close/>
                </a:path>
              </a:pathLst>
            </a:custGeom>
            <a:solidFill>
              <a:srgbClr val="000000"/>
            </a:solidFill>
            <a:ln w="4167" cap="flat">
              <a:noFill/>
              <a:prstDash val="solid"/>
              <a:miter/>
            </a:ln>
          </p:spPr>
          <p:txBody>
            <a:bodyPr rtlCol="0" anchor="ctr"/>
            <a:lstStyle/>
            <a:p>
              <a:endParaRPr lang="en-US" dirty="0"/>
            </a:p>
          </p:txBody>
        </p:sp>
      </p:grpSp>
      <p:sp>
        <p:nvSpPr>
          <p:cNvPr id="52" name="Graphic 16" descr="Water with solid fill">
            <a:extLst>
              <a:ext uri="{FF2B5EF4-FFF2-40B4-BE49-F238E27FC236}">
                <a16:creationId xmlns:a16="http://schemas.microsoft.com/office/drawing/2014/main" id="{76A6D7CA-96CC-3F08-1C48-2A5598A6BBEE}"/>
              </a:ext>
            </a:extLst>
          </p:cNvPr>
          <p:cNvSpPr/>
          <p:nvPr/>
        </p:nvSpPr>
        <p:spPr>
          <a:xfrm>
            <a:off x="883731" y="3003902"/>
            <a:ext cx="313711" cy="436487"/>
          </a:xfrm>
          <a:custGeom>
            <a:avLst/>
            <a:gdLst>
              <a:gd name="connsiteX0" fmla="*/ 156856 w 313711"/>
              <a:gd name="connsiteY0" fmla="*/ 0 h 436487"/>
              <a:gd name="connsiteX1" fmla="*/ 0 w 313711"/>
              <a:gd name="connsiteY1" fmla="*/ 292906 h 436487"/>
              <a:gd name="connsiteX2" fmla="*/ 156856 w 313711"/>
              <a:gd name="connsiteY2" fmla="*/ 436487 h 436487"/>
              <a:gd name="connsiteX3" fmla="*/ 313711 w 313711"/>
              <a:gd name="connsiteY3" fmla="*/ 292906 h 436487"/>
              <a:gd name="connsiteX4" fmla="*/ 156856 w 313711"/>
              <a:gd name="connsiteY4" fmla="*/ 0 h 43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711" h="436487">
                <a:moveTo>
                  <a:pt x="156856" y="0"/>
                </a:moveTo>
                <a:cubicBezTo>
                  <a:pt x="156856" y="0"/>
                  <a:pt x="0" y="202162"/>
                  <a:pt x="0" y="292906"/>
                </a:cubicBezTo>
                <a:cubicBezTo>
                  <a:pt x="0" y="372163"/>
                  <a:pt x="70271" y="436487"/>
                  <a:pt x="156856" y="436487"/>
                </a:cubicBezTo>
                <a:cubicBezTo>
                  <a:pt x="243440" y="436487"/>
                  <a:pt x="313711" y="372163"/>
                  <a:pt x="313711" y="292906"/>
                </a:cubicBezTo>
                <a:cubicBezTo>
                  <a:pt x="313711" y="201588"/>
                  <a:pt x="156856" y="0"/>
                  <a:pt x="156856" y="0"/>
                </a:cubicBezTo>
                <a:close/>
              </a:path>
            </a:pathLst>
          </a:custGeom>
          <a:solidFill>
            <a:srgbClr val="000000"/>
          </a:solidFill>
          <a:ln w="6251" cap="flat">
            <a:noFill/>
            <a:prstDash val="solid"/>
            <a:miter/>
          </a:ln>
        </p:spPr>
        <p:txBody>
          <a:bodyPr rtlCol="0" anchor="ctr"/>
          <a:lstStyle/>
          <a:p>
            <a:endParaRPr lang="en-US" dirty="0"/>
          </a:p>
        </p:txBody>
      </p:sp>
      <p:sp>
        <p:nvSpPr>
          <p:cNvPr id="18" name="TextBox 17">
            <a:extLst>
              <a:ext uri="{FF2B5EF4-FFF2-40B4-BE49-F238E27FC236}">
                <a16:creationId xmlns:a16="http://schemas.microsoft.com/office/drawing/2014/main" id="{2F684FC1-0211-487E-956B-524A322E5E58}"/>
              </a:ext>
            </a:extLst>
          </p:cNvPr>
          <p:cNvSpPr txBox="1"/>
          <p:nvPr/>
        </p:nvSpPr>
        <p:spPr bwMode="auto">
          <a:xfrm>
            <a:off x="887649" y="3090764"/>
            <a:ext cx="282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S</a:t>
            </a:r>
          </a:p>
        </p:txBody>
      </p:sp>
      <p:sp>
        <p:nvSpPr>
          <p:cNvPr id="53" name="Graphic 19" descr="Water with solid fill">
            <a:extLst>
              <a:ext uri="{FF2B5EF4-FFF2-40B4-BE49-F238E27FC236}">
                <a16:creationId xmlns:a16="http://schemas.microsoft.com/office/drawing/2014/main" id="{8498A9F7-1F34-666E-5BA1-CD8B481F6ECA}"/>
              </a:ext>
            </a:extLst>
          </p:cNvPr>
          <p:cNvSpPr/>
          <p:nvPr/>
        </p:nvSpPr>
        <p:spPr>
          <a:xfrm>
            <a:off x="878650" y="3704402"/>
            <a:ext cx="313711" cy="436487"/>
          </a:xfrm>
          <a:custGeom>
            <a:avLst/>
            <a:gdLst>
              <a:gd name="connsiteX0" fmla="*/ 156856 w 313711"/>
              <a:gd name="connsiteY0" fmla="*/ 0 h 436487"/>
              <a:gd name="connsiteX1" fmla="*/ 0 w 313711"/>
              <a:gd name="connsiteY1" fmla="*/ 292906 h 436487"/>
              <a:gd name="connsiteX2" fmla="*/ 156856 w 313711"/>
              <a:gd name="connsiteY2" fmla="*/ 436487 h 436487"/>
              <a:gd name="connsiteX3" fmla="*/ 313711 w 313711"/>
              <a:gd name="connsiteY3" fmla="*/ 292906 h 436487"/>
              <a:gd name="connsiteX4" fmla="*/ 156856 w 313711"/>
              <a:gd name="connsiteY4" fmla="*/ 0 h 43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711" h="436487">
                <a:moveTo>
                  <a:pt x="156856" y="0"/>
                </a:moveTo>
                <a:cubicBezTo>
                  <a:pt x="156856" y="0"/>
                  <a:pt x="0" y="202162"/>
                  <a:pt x="0" y="292906"/>
                </a:cubicBezTo>
                <a:cubicBezTo>
                  <a:pt x="0" y="372163"/>
                  <a:pt x="70271" y="436487"/>
                  <a:pt x="156856" y="436487"/>
                </a:cubicBezTo>
                <a:cubicBezTo>
                  <a:pt x="243440" y="436487"/>
                  <a:pt x="313711" y="372163"/>
                  <a:pt x="313711" y="292906"/>
                </a:cubicBezTo>
                <a:cubicBezTo>
                  <a:pt x="313711" y="201588"/>
                  <a:pt x="156856" y="0"/>
                  <a:pt x="156856" y="0"/>
                </a:cubicBezTo>
                <a:close/>
              </a:path>
            </a:pathLst>
          </a:custGeom>
          <a:solidFill>
            <a:srgbClr val="000000"/>
          </a:solidFill>
          <a:ln w="6251" cap="flat">
            <a:noFill/>
            <a:prstDash val="solid"/>
            <a:miter/>
          </a:ln>
        </p:spPr>
        <p:txBody>
          <a:bodyPr rtlCol="0" anchor="ctr"/>
          <a:lstStyle/>
          <a:p>
            <a:endParaRPr lang="en-US" dirty="0"/>
          </a:p>
        </p:txBody>
      </p:sp>
      <p:sp>
        <p:nvSpPr>
          <p:cNvPr id="21" name="TextBox 20">
            <a:extLst>
              <a:ext uri="{FF2B5EF4-FFF2-40B4-BE49-F238E27FC236}">
                <a16:creationId xmlns:a16="http://schemas.microsoft.com/office/drawing/2014/main" id="{562F31F6-2F3D-F74C-7E77-16067353ECBE}"/>
              </a:ext>
            </a:extLst>
          </p:cNvPr>
          <p:cNvSpPr txBox="1"/>
          <p:nvPr/>
        </p:nvSpPr>
        <p:spPr bwMode="auto">
          <a:xfrm>
            <a:off x="887648" y="3802281"/>
            <a:ext cx="282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S</a:t>
            </a:r>
          </a:p>
        </p:txBody>
      </p:sp>
      <p:sp>
        <p:nvSpPr>
          <p:cNvPr id="54" name="Graphic 22" descr="Water with solid fill">
            <a:extLst>
              <a:ext uri="{FF2B5EF4-FFF2-40B4-BE49-F238E27FC236}">
                <a16:creationId xmlns:a16="http://schemas.microsoft.com/office/drawing/2014/main" id="{3DAA63BC-8472-0E1F-CC94-383A16F31822}"/>
              </a:ext>
            </a:extLst>
          </p:cNvPr>
          <p:cNvSpPr/>
          <p:nvPr/>
        </p:nvSpPr>
        <p:spPr>
          <a:xfrm>
            <a:off x="872018" y="4419288"/>
            <a:ext cx="313711" cy="436487"/>
          </a:xfrm>
          <a:custGeom>
            <a:avLst/>
            <a:gdLst>
              <a:gd name="connsiteX0" fmla="*/ 156856 w 313711"/>
              <a:gd name="connsiteY0" fmla="*/ 0 h 436487"/>
              <a:gd name="connsiteX1" fmla="*/ 0 w 313711"/>
              <a:gd name="connsiteY1" fmla="*/ 292906 h 436487"/>
              <a:gd name="connsiteX2" fmla="*/ 156856 w 313711"/>
              <a:gd name="connsiteY2" fmla="*/ 436487 h 436487"/>
              <a:gd name="connsiteX3" fmla="*/ 313711 w 313711"/>
              <a:gd name="connsiteY3" fmla="*/ 292906 h 436487"/>
              <a:gd name="connsiteX4" fmla="*/ 156856 w 313711"/>
              <a:gd name="connsiteY4" fmla="*/ 0 h 436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711" h="436487">
                <a:moveTo>
                  <a:pt x="156856" y="0"/>
                </a:moveTo>
                <a:cubicBezTo>
                  <a:pt x="156856" y="0"/>
                  <a:pt x="0" y="202162"/>
                  <a:pt x="0" y="292906"/>
                </a:cubicBezTo>
                <a:cubicBezTo>
                  <a:pt x="0" y="372163"/>
                  <a:pt x="70271" y="436487"/>
                  <a:pt x="156856" y="436487"/>
                </a:cubicBezTo>
                <a:cubicBezTo>
                  <a:pt x="243440" y="436487"/>
                  <a:pt x="313711" y="372163"/>
                  <a:pt x="313711" y="292906"/>
                </a:cubicBezTo>
                <a:cubicBezTo>
                  <a:pt x="313711" y="201588"/>
                  <a:pt x="156856" y="0"/>
                  <a:pt x="156856" y="0"/>
                </a:cubicBezTo>
                <a:close/>
              </a:path>
            </a:pathLst>
          </a:custGeom>
          <a:solidFill>
            <a:srgbClr val="000000"/>
          </a:solidFill>
          <a:ln w="6251" cap="flat">
            <a:noFill/>
            <a:prstDash val="solid"/>
            <a:miter/>
          </a:ln>
        </p:spPr>
        <p:txBody>
          <a:bodyPr rtlCol="0" anchor="ctr"/>
          <a:lstStyle/>
          <a:p>
            <a:endParaRPr lang="en-US" dirty="0"/>
          </a:p>
        </p:txBody>
      </p:sp>
      <p:sp>
        <p:nvSpPr>
          <p:cNvPr id="24" name="TextBox 23">
            <a:extLst>
              <a:ext uri="{FF2B5EF4-FFF2-40B4-BE49-F238E27FC236}">
                <a16:creationId xmlns:a16="http://schemas.microsoft.com/office/drawing/2014/main" id="{69D9AA32-FFED-19CB-6F18-D005AB72101D}"/>
              </a:ext>
            </a:extLst>
          </p:cNvPr>
          <p:cNvSpPr txBox="1"/>
          <p:nvPr/>
        </p:nvSpPr>
        <p:spPr bwMode="auto">
          <a:xfrm>
            <a:off x="875936" y="4517167"/>
            <a:ext cx="2712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L</a:t>
            </a:r>
          </a:p>
        </p:txBody>
      </p:sp>
      <p:sp>
        <p:nvSpPr>
          <p:cNvPr id="33" name="Oval 32">
            <a:extLst>
              <a:ext uri="{FF2B5EF4-FFF2-40B4-BE49-F238E27FC236}">
                <a16:creationId xmlns:a16="http://schemas.microsoft.com/office/drawing/2014/main" id="{34489D42-485F-DE78-5B5F-4FC5648425DF}"/>
              </a:ext>
            </a:extLst>
          </p:cNvPr>
          <p:cNvSpPr/>
          <p:nvPr/>
        </p:nvSpPr>
        <p:spPr bwMode="auto">
          <a:xfrm>
            <a:off x="5706233" y="3030231"/>
            <a:ext cx="384227" cy="386504"/>
          </a:xfrm>
          <a:prstGeom prst="ellipse">
            <a:avLst/>
          </a:prstGeom>
          <a:solidFill>
            <a:schemeClr val="tx1"/>
          </a:solid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AE0F16B2-55A5-5F2C-1896-CEF54E3D9BA3}"/>
              </a:ext>
            </a:extLst>
          </p:cNvPr>
          <p:cNvSpPr/>
          <p:nvPr/>
        </p:nvSpPr>
        <p:spPr bwMode="auto">
          <a:xfrm>
            <a:off x="7843196" y="3012511"/>
            <a:ext cx="384227" cy="386504"/>
          </a:xfrm>
          <a:prstGeom prst="ellipse">
            <a:avLst/>
          </a:prstGeom>
          <a:solidFill>
            <a:schemeClr val="tx1"/>
          </a:solid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AFBEA10F-E63C-54E6-E322-F7A39177B022}"/>
              </a:ext>
            </a:extLst>
          </p:cNvPr>
          <p:cNvSpPr/>
          <p:nvPr/>
        </p:nvSpPr>
        <p:spPr bwMode="auto">
          <a:xfrm>
            <a:off x="10038818" y="3688206"/>
            <a:ext cx="384227" cy="386504"/>
          </a:xfrm>
          <a:prstGeom prst="ellipse">
            <a:avLst/>
          </a:prstGeom>
          <a:solidFill>
            <a:schemeClr val="tx1"/>
          </a:solid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5101F7A5-00EE-41CA-4A8C-7475B0037828}"/>
              </a:ext>
            </a:extLst>
          </p:cNvPr>
          <p:cNvSpPr txBox="1"/>
          <p:nvPr/>
        </p:nvSpPr>
        <p:spPr bwMode="auto">
          <a:xfrm>
            <a:off x="742070" y="5698982"/>
            <a:ext cx="10464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1800" b="0" i="0" dirty="0">
                <a:solidFill>
                  <a:srgbClr val="242021"/>
                </a:solidFill>
                <a:effectLst/>
                <a:latin typeface="Calibri" panose="020F0502020204030204" pitchFamily="34" charset="0"/>
                <a:cs typeface="Calibri" panose="020F0502020204030204" pitchFamily="34" charset="0"/>
              </a:rPr>
              <a:t>HCPs should facilitate </a:t>
            </a:r>
            <a:r>
              <a:rPr lang="en-US" b="0" dirty="0">
                <a:solidFill>
                  <a:srgbClr val="242021"/>
                </a:solidFill>
                <a:latin typeface="Calibri" panose="020F0502020204030204" pitchFamily="34" charset="0"/>
                <a:cs typeface="Calibri" panose="020F0502020204030204" pitchFamily="34" charset="0"/>
              </a:rPr>
              <a:t>available resources </a:t>
            </a:r>
            <a:r>
              <a:rPr lang="en-US" sz="1800" b="0" i="0" dirty="0">
                <a:solidFill>
                  <a:srgbClr val="242021"/>
                </a:solidFill>
                <a:effectLst/>
                <a:latin typeface="Calibri" panose="020F0502020204030204" pitchFamily="34" charset="0"/>
                <a:cs typeface="Calibri" panose="020F0502020204030204" pitchFamily="34" charset="0"/>
              </a:rPr>
              <a:t>to all patients, particularly those requiring financial assistance for molecular testing or treatment coverage</a:t>
            </a:r>
            <a:endParaRPr lang="en-US"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303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A6A2-533F-2740-CE9A-A81BC3BD3B02}"/>
              </a:ext>
            </a:extLst>
          </p:cNvPr>
          <p:cNvSpPr>
            <a:spLocks noGrp="1"/>
          </p:cNvSpPr>
          <p:nvPr>
            <p:ph type="title"/>
          </p:nvPr>
        </p:nvSpPr>
        <p:spPr>
          <a:xfrm>
            <a:off x="609759" y="238127"/>
            <a:ext cx="11582241" cy="1103313"/>
          </a:xfrm>
        </p:spPr>
        <p:txBody>
          <a:bodyPr/>
          <a:lstStyle/>
          <a:p>
            <a:r>
              <a:rPr lang="en-US" dirty="0"/>
              <a:t>Mirvetuximab Soravtansine vs Investigator’s Choice of Chemotherapy in FR</a:t>
            </a:r>
            <a:r>
              <a:rPr lang="el-GR" dirty="0"/>
              <a:t>α</a:t>
            </a:r>
            <a:r>
              <a:rPr lang="en-US" dirty="0"/>
              <a:t>-High PROC (MIRASOL): Study Design</a:t>
            </a:r>
          </a:p>
        </p:txBody>
      </p:sp>
      <p:sp>
        <p:nvSpPr>
          <p:cNvPr id="11" name="Text Box 15">
            <a:extLst>
              <a:ext uri="{FF2B5EF4-FFF2-40B4-BE49-F238E27FC236}">
                <a16:creationId xmlns:a16="http://schemas.microsoft.com/office/drawing/2014/main" id="{ED4A7383-52E7-BEC1-8733-063120B7809E}"/>
              </a:ext>
            </a:extLst>
          </p:cNvPr>
          <p:cNvSpPr txBox="1">
            <a:spLocks noChangeArrowheads="1"/>
          </p:cNvSpPr>
          <p:nvPr/>
        </p:nvSpPr>
        <p:spPr bwMode="auto">
          <a:xfrm>
            <a:off x="433387" y="63949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NCT04209855.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D2CE210B-6839-D231-CFE4-C7D36890B7FB}"/>
              </a:ext>
            </a:extLst>
          </p:cNvPr>
          <p:cNvSpPr>
            <a:spLocks noChangeArrowheads="1"/>
          </p:cNvSpPr>
          <p:nvPr/>
        </p:nvSpPr>
        <p:spPr bwMode="auto">
          <a:xfrm>
            <a:off x="3993420" y="3636260"/>
            <a:ext cx="4121879" cy="695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of Chemotherapy</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0132C20B-1902-0D96-340C-C302B13AE213}"/>
              </a:ext>
            </a:extLst>
          </p:cNvPr>
          <p:cNvSpPr>
            <a:spLocks noChangeShapeType="1"/>
          </p:cNvSpPr>
          <p:nvPr/>
        </p:nvSpPr>
        <p:spPr bwMode="auto">
          <a:xfrm flipV="1">
            <a:off x="2709870" y="3188377"/>
            <a:ext cx="58772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 Box 45">
            <a:extLst>
              <a:ext uri="{FF2B5EF4-FFF2-40B4-BE49-F238E27FC236}">
                <a16:creationId xmlns:a16="http://schemas.microsoft.com/office/drawing/2014/main" id="{4A0E735C-164C-0527-323F-5D46AEF7DC4F}"/>
              </a:ext>
            </a:extLst>
          </p:cNvPr>
          <p:cNvSpPr txBox="1">
            <a:spLocks noChangeArrowheads="1"/>
          </p:cNvSpPr>
          <p:nvPr/>
        </p:nvSpPr>
        <p:spPr bwMode="auto">
          <a:xfrm>
            <a:off x="202910" y="2760581"/>
            <a:ext cx="262966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platinum-resistant (&lt;6 mo PFI), advanced, high-grade ovarian cancer; prior bevacizumab and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PARP inhibitor allowed; </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430)</a:t>
            </a:r>
            <a:endPar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E6C05B70-BEFC-67FC-F738-4ABC20010A45}"/>
              </a:ext>
            </a:extLst>
          </p:cNvPr>
          <p:cNvSpPr txBox="1">
            <a:spLocks/>
          </p:cNvSpPr>
          <p:nvPr/>
        </p:nvSpPr>
        <p:spPr bwMode="auto">
          <a:xfrm>
            <a:off x="5762118" y="5595698"/>
            <a:ext cx="5054565" cy="33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ORR by investigator, OS, and PROs</a:t>
            </a:r>
          </a:p>
        </p:txBody>
      </p:sp>
      <p:sp>
        <p:nvSpPr>
          <p:cNvPr id="17" name="Rectangle 16">
            <a:extLst>
              <a:ext uri="{FF2B5EF4-FFF2-40B4-BE49-F238E27FC236}">
                <a16:creationId xmlns:a16="http://schemas.microsoft.com/office/drawing/2014/main" id="{759AB97A-B551-DFED-E6B2-89664156BCFE}"/>
              </a:ext>
            </a:extLst>
          </p:cNvPr>
          <p:cNvSpPr/>
          <p:nvPr/>
        </p:nvSpPr>
        <p:spPr bwMode="auto">
          <a:xfrm>
            <a:off x="4011346" y="4332221"/>
            <a:ext cx="4103953" cy="1027174"/>
          </a:xfrm>
          <a:prstGeom prst="rect">
            <a:avLst/>
          </a:pr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Paclitaxel: 80 mg/m</a:t>
            </a:r>
            <a:r>
              <a:rPr kumimoji="0" 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lang="en-US" sz="1600" b="0" i="1" dirty="0">
                <a:solidFill>
                  <a:srgbClr val="000000"/>
                </a:solidFill>
                <a:latin typeface="Calibri" panose="020F0502020204030204" pitchFamily="34" charset="0"/>
                <a:cs typeface="Calibri" panose="020F0502020204030204" pitchFamily="34" charset="0"/>
              </a:rPr>
              <a:t>QW</a:t>
            </a:r>
            <a:endPar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1" dirty="0">
                <a:solidFill>
                  <a:srgbClr val="000000"/>
                </a:solidFill>
                <a:latin typeface="Calibri" panose="020F0502020204030204" pitchFamily="34" charset="0"/>
                <a:cs typeface="Calibri" panose="020F0502020204030204" pitchFamily="34" charset="0"/>
              </a:rPr>
              <a:t>PLD: 40 mg/m</a:t>
            </a:r>
            <a:r>
              <a:rPr lang="en-US" sz="1600" b="0" i="1" baseline="30000" dirty="0">
                <a:solidFill>
                  <a:srgbClr val="000000"/>
                </a:solidFill>
                <a:latin typeface="Calibri" panose="020F0502020204030204" pitchFamily="34" charset="0"/>
                <a:cs typeface="Calibri" panose="020F0502020204030204" pitchFamily="34" charset="0"/>
              </a:rPr>
              <a:t>2</a:t>
            </a:r>
            <a:r>
              <a:rPr lang="en-US" sz="1600" b="0" i="1" dirty="0">
                <a:solidFill>
                  <a:srgbClr val="000000"/>
                </a:solidFill>
                <a:latin typeface="Calibri" panose="020F0502020204030204" pitchFamily="34" charset="0"/>
                <a:cs typeface="Calibri" panose="020F0502020204030204" pitchFamily="34" charset="0"/>
              </a:rPr>
              <a:t> Q4W</a:t>
            </a:r>
            <a:endParaRPr lang="en-US" sz="1600" b="0" i="1" baseline="30000" dirty="0">
              <a:solidFill>
                <a:srgbClr val="000000"/>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Topotecan: 4 mg/m</a:t>
            </a:r>
            <a:r>
              <a:rPr kumimoji="0" 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Days 1, 8, and 15 Q4W </a:t>
            </a:r>
            <a:br>
              <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or 1.25 mg/m</a:t>
            </a:r>
            <a:r>
              <a:rPr kumimoji="0" 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6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Days 1-5 Q3W</a:t>
            </a:r>
            <a:endParaRPr kumimoji="0" 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Content Placeholder 2">
            <a:extLst>
              <a:ext uri="{FF2B5EF4-FFF2-40B4-BE49-F238E27FC236}">
                <a16:creationId xmlns:a16="http://schemas.microsoft.com/office/drawing/2014/main" id="{487CEAC5-38E5-5583-450B-D5A55E362B86}"/>
              </a:ext>
            </a:extLst>
          </p:cNvPr>
          <p:cNvSpPr txBox="1">
            <a:spLocks/>
          </p:cNvSpPr>
          <p:nvPr/>
        </p:nvSpPr>
        <p:spPr bwMode="auto">
          <a:xfrm>
            <a:off x="616225" y="5550449"/>
            <a:ext cx="4923640" cy="657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by investigator (BICR for sensitivity analysis) </a:t>
            </a:r>
          </a:p>
        </p:txBody>
      </p:sp>
      <p:sp>
        <p:nvSpPr>
          <p:cNvPr id="26" name="Rectangle 49">
            <a:extLst>
              <a:ext uri="{FF2B5EF4-FFF2-40B4-BE49-F238E27FC236}">
                <a16:creationId xmlns:a16="http://schemas.microsoft.com/office/drawing/2014/main" id="{603DEDF3-49CF-EFCF-6771-009BBFB6107A}"/>
              </a:ext>
            </a:extLst>
          </p:cNvPr>
          <p:cNvSpPr>
            <a:spLocks noChangeArrowheads="1"/>
          </p:cNvSpPr>
          <p:nvPr/>
        </p:nvSpPr>
        <p:spPr bwMode="auto">
          <a:xfrm>
            <a:off x="4011347" y="2054120"/>
            <a:ext cx="4103952" cy="695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lang="en-US" altLang="en-US" sz="2000" dirty="0">
                <a:solidFill>
                  <a:srgbClr val="FFFFFF"/>
                </a:solidFill>
                <a:latin typeface="Calibri" panose="020F0502020204030204" pitchFamily="34" charset="0"/>
              </a:rPr>
              <a:t>Mirvetuximab Soravtansine </a:t>
            </a:r>
            <a:br>
              <a:rPr lang="en-US" altLang="en-US" sz="2000" dirty="0">
                <a:solidFill>
                  <a:srgbClr val="FFFFFF"/>
                </a:solidFill>
                <a:latin typeface="Calibri" panose="020F0502020204030204" pitchFamily="34" charset="0"/>
              </a:rPr>
            </a:br>
            <a:r>
              <a:rPr lang="en-US" altLang="en-US" sz="2000" dirty="0">
                <a:solidFill>
                  <a:srgbClr val="FFFFFF"/>
                </a:solidFill>
                <a:latin typeface="Calibri" panose="020F0502020204030204" pitchFamily="34" charset="0"/>
              </a:rPr>
              <a:t>6 mg/kg IV Q3W</a:t>
            </a:r>
          </a:p>
        </p:txBody>
      </p:sp>
      <p:sp>
        <p:nvSpPr>
          <p:cNvPr id="27" name="Rectangle 26">
            <a:extLst>
              <a:ext uri="{FF2B5EF4-FFF2-40B4-BE49-F238E27FC236}">
                <a16:creationId xmlns:a16="http://schemas.microsoft.com/office/drawing/2014/main" id="{AA0326DE-05BC-C3D9-59B8-786C57BEEECD}"/>
              </a:ext>
            </a:extLst>
          </p:cNvPr>
          <p:cNvSpPr/>
          <p:nvPr/>
        </p:nvSpPr>
        <p:spPr bwMode="auto">
          <a:xfrm>
            <a:off x="4029273" y="2757448"/>
            <a:ext cx="4086025" cy="671552"/>
          </a:xfrm>
          <a:prstGeom prst="rect">
            <a:avLst/>
          </a:pr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Mirvetuximab dosing adjusted </a:t>
            </a:r>
            <a:br>
              <a:rPr kumimoji="0" 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 ideal body weight</a:t>
            </a:r>
          </a:p>
        </p:txBody>
      </p:sp>
      <p:sp>
        <p:nvSpPr>
          <p:cNvPr id="28" name="Freeform 28">
            <a:extLst>
              <a:ext uri="{FF2B5EF4-FFF2-40B4-BE49-F238E27FC236}">
                <a16:creationId xmlns:a16="http://schemas.microsoft.com/office/drawing/2014/main" id="{69CA3DF0-CD4F-215C-20B8-DC321581A346}"/>
              </a:ext>
            </a:extLst>
          </p:cNvPr>
          <p:cNvSpPr/>
          <p:nvPr/>
        </p:nvSpPr>
        <p:spPr bwMode="auto">
          <a:xfrm>
            <a:off x="3360681" y="2423061"/>
            <a:ext cx="587722" cy="1530632"/>
          </a:xfrm>
          <a:custGeom>
            <a:avLst/>
            <a:gdLst>
              <a:gd name="connsiteX0" fmla="*/ 270344 w 286247"/>
              <a:gd name="connsiteY0" fmla="*/ 0 h 922352"/>
              <a:gd name="connsiteX1" fmla="*/ 0 w 286247"/>
              <a:gd name="connsiteY1" fmla="*/ 0 h 922352"/>
              <a:gd name="connsiteX2" fmla="*/ 0 w 286247"/>
              <a:gd name="connsiteY2" fmla="*/ 922352 h 922352"/>
              <a:gd name="connsiteX3" fmla="*/ 286247 w 286247"/>
              <a:gd name="connsiteY3" fmla="*/ 922352 h 922352"/>
            </a:gdLst>
            <a:ahLst/>
            <a:cxnLst>
              <a:cxn ang="0">
                <a:pos x="connsiteX0" y="connsiteY0"/>
              </a:cxn>
              <a:cxn ang="0">
                <a:pos x="connsiteX1" y="connsiteY1"/>
              </a:cxn>
              <a:cxn ang="0">
                <a:pos x="connsiteX2" y="connsiteY2"/>
              </a:cxn>
              <a:cxn ang="0">
                <a:pos x="connsiteX3" y="connsiteY3"/>
              </a:cxn>
            </a:cxnLst>
            <a:rect l="l" t="t" r="r" b="b"/>
            <a:pathLst>
              <a:path w="286247" h="922352">
                <a:moveTo>
                  <a:pt x="270344" y="0"/>
                </a:moveTo>
                <a:lnTo>
                  <a:pt x="0" y="0"/>
                </a:lnTo>
                <a:lnTo>
                  <a:pt x="0" y="922352"/>
                </a:lnTo>
                <a:lnTo>
                  <a:pt x="286247" y="922352"/>
                </a:lnTo>
              </a:path>
            </a:pathLst>
          </a:custGeom>
          <a:noFill/>
          <a:ln w="28575">
            <a:solidFill>
              <a:schemeClr val="bg1"/>
            </a:solidFill>
            <a:miter lim="800000"/>
            <a:headEnd type="triangl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D63D07A4-4D6C-5FBE-51A7-F39D7686AD70}"/>
              </a:ext>
            </a:extLst>
          </p:cNvPr>
          <p:cNvSpPr txBox="1"/>
          <p:nvPr/>
        </p:nvSpPr>
        <p:spPr bwMode="auto">
          <a:xfrm>
            <a:off x="897089" y="2032598"/>
            <a:ext cx="322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Stratified by chemotherapy choice, no. of prior tx (1 vs 2 vs 3)</a:t>
            </a:r>
          </a:p>
        </p:txBody>
      </p:sp>
      <p:sp>
        <p:nvSpPr>
          <p:cNvPr id="31" name="Content Placeholder 2">
            <a:extLst>
              <a:ext uri="{FF2B5EF4-FFF2-40B4-BE49-F238E27FC236}">
                <a16:creationId xmlns:a16="http://schemas.microsoft.com/office/drawing/2014/main" id="{C5A89272-5966-DA44-581C-6024BF58CCBC}"/>
              </a:ext>
            </a:extLst>
          </p:cNvPr>
          <p:cNvSpPr txBox="1">
            <a:spLocks/>
          </p:cNvSpPr>
          <p:nvPr/>
        </p:nvSpPr>
        <p:spPr bwMode="auto">
          <a:xfrm>
            <a:off x="8427220" y="4406685"/>
            <a:ext cx="3323594" cy="947354"/>
          </a:xfrm>
          <a:prstGeom prst="rect">
            <a:avLst/>
          </a:prstGeom>
          <a:solidFill>
            <a:schemeClr val="tx1">
              <a:lumMod val="95000"/>
            </a:schemeClr>
          </a:solidFill>
          <a:ln>
            <a:solidFill>
              <a:schemeClr val="bg2"/>
            </a:solid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600"/>
              </a:spcBef>
              <a:spcAft>
                <a:spcPts val="0"/>
              </a:spcAft>
              <a:buClr>
                <a:srgbClr val="000000"/>
              </a:buClr>
              <a:buSzTx/>
              <a:buNone/>
              <a:tabLst/>
              <a:defRPr/>
            </a:pPr>
            <a:r>
              <a:rPr kumimoji="0" lang="en-US" sz="1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Statistical Assumptions </a:t>
            </a:r>
          </a:p>
          <a:p>
            <a:pPr marL="171450" lvl="1" indent="-171450">
              <a:lnSpc>
                <a:spcPct val="100000"/>
              </a:lnSpc>
              <a:spcBef>
                <a:spcPts val="600"/>
              </a:spcBef>
              <a:spcAft>
                <a:spcPts val="0"/>
              </a:spcAft>
              <a:buClr>
                <a:srgbClr val="000000"/>
              </a:buClr>
              <a:buFont typeface="Wingdings" panose="05000000000000000000" pitchFamily="2" charset="2"/>
              <a:buChar char="§"/>
              <a:defRPr/>
            </a:pPr>
            <a:r>
              <a:rPr lang="en-US" sz="1200" b="0" kern="0" dirty="0">
                <a:solidFill>
                  <a:srgbClr val="000000"/>
                </a:solidFill>
              </a:rPr>
              <a:t>2 sided α = .05; power = 90%; HR: 0.7; </a:t>
            </a:r>
            <a:br>
              <a:rPr lang="en-US" sz="1200" b="0" kern="0" dirty="0">
                <a:solidFill>
                  <a:srgbClr val="000000"/>
                </a:solidFill>
              </a:rPr>
            </a:br>
            <a:r>
              <a:rPr lang="en-US" sz="1200" b="0" kern="0" dirty="0">
                <a:solidFill>
                  <a:srgbClr val="000000"/>
                </a:solidFill>
              </a:rPr>
              <a:t>control arm median PFS: 3.5 mo</a:t>
            </a:r>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Content Placeholder 2">
            <a:extLst>
              <a:ext uri="{FF2B5EF4-FFF2-40B4-BE49-F238E27FC236}">
                <a16:creationId xmlns:a16="http://schemas.microsoft.com/office/drawing/2014/main" id="{C76CB27E-4A70-62A3-D653-4D42CADCB3B7}"/>
              </a:ext>
            </a:extLst>
          </p:cNvPr>
          <p:cNvSpPr txBox="1">
            <a:spLocks/>
          </p:cNvSpPr>
          <p:nvPr/>
        </p:nvSpPr>
        <p:spPr bwMode="auto">
          <a:xfrm>
            <a:off x="610278" y="1507342"/>
            <a:ext cx="11051881" cy="5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open-label </a:t>
            </a:r>
            <a:r>
              <a:rPr lang="en-US" sz="2000" b="0" kern="0" dirty="0">
                <a:solidFill>
                  <a:srgbClr val="000000"/>
                </a:solidFill>
              </a:rPr>
              <a:t>phase III study using PS2+ scoring in patients with FRα-high PROC </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02119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r>
              <a:rPr lang="en-US" dirty="0"/>
              <a:t>Acknowledging Patient Preferences (Goals) and Promoting Enrollment on Clinical Trials  </a:t>
            </a:r>
            <a:endParaRPr lang="en-US" sz="3600" dirty="0"/>
          </a:p>
        </p:txBody>
      </p:sp>
    </p:spTree>
    <p:extLst>
      <p:ext uri="{BB962C8B-B14F-4D97-AF65-F5344CB8AC3E}">
        <p14:creationId xmlns:p14="http://schemas.microsoft.com/office/powerpoint/2010/main" val="3284454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80AD-B1C7-403E-A374-3677D4A1B90D}"/>
              </a:ext>
            </a:extLst>
          </p:cNvPr>
          <p:cNvSpPr>
            <a:spLocks noGrp="1"/>
          </p:cNvSpPr>
          <p:nvPr>
            <p:ph type="title"/>
          </p:nvPr>
        </p:nvSpPr>
        <p:spPr/>
        <p:txBody>
          <a:bodyPr/>
          <a:lstStyle/>
          <a:p>
            <a:r>
              <a:rPr lang="en-US" dirty="0"/>
              <a:t>Lower Participation of Black vs White Patients on Clinical Trials</a:t>
            </a:r>
          </a:p>
        </p:txBody>
      </p:sp>
      <p:sp>
        <p:nvSpPr>
          <p:cNvPr id="7" name="TextBox 6">
            <a:extLst>
              <a:ext uri="{FF2B5EF4-FFF2-40B4-BE49-F238E27FC236}">
                <a16:creationId xmlns:a16="http://schemas.microsoft.com/office/drawing/2014/main" id="{6D987B24-E258-454A-B054-6383CCD4A10B}"/>
              </a:ext>
            </a:extLst>
          </p:cNvPr>
          <p:cNvSpPr txBox="1"/>
          <p:nvPr/>
        </p:nvSpPr>
        <p:spPr bwMode="auto">
          <a:xfrm>
            <a:off x="427135" y="6380191"/>
            <a:ext cx="56736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Scalici. Gynecol Oncol. 2015;138:441.</a:t>
            </a:r>
          </a:p>
        </p:txBody>
      </p:sp>
      <p:sp>
        <p:nvSpPr>
          <p:cNvPr id="15" name="Content Placeholder 2">
            <a:extLst>
              <a:ext uri="{FF2B5EF4-FFF2-40B4-BE49-F238E27FC236}">
                <a16:creationId xmlns:a16="http://schemas.microsoft.com/office/drawing/2014/main" id="{49B24FFE-F832-A24A-9A46-45AA02DAD252}"/>
              </a:ext>
            </a:extLst>
          </p:cNvPr>
          <p:cNvSpPr txBox="1">
            <a:spLocks/>
          </p:cNvSpPr>
          <p:nvPr/>
        </p:nvSpPr>
        <p:spPr bwMode="auto">
          <a:xfrm>
            <a:off x="609944" y="4491521"/>
            <a:ext cx="10872444" cy="139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kern="0" dirty="0"/>
              <a:t>Despite disproportionately higher rates of healthcare disparities, racial and </a:t>
            </a:r>
            <a:br>
              <a:rPr lang="en-US" sz="2400" b="0" kern="0" dirty="0"/>
            </a:br>
            <a:r>
              <a:rPr lang="en-US" sz="2400" b="0" kern="0" dirty="0"/>
              <a:t>ethnic minority patients remain underrepresented on clinical trials</a:t>
            </a:r>
          </a:p>
        </p:txBody>
      </p:sp>
      <p:graphicFrame>
        <p:nvGraphicFramePr>
          <p:cNvPr id="16" name="Content Placeholder 5">
            <a:extLst>
              <a:ext uri="{FF2B5EF4-FFF2-40B4-BE49-F238E27FC236}">
                <a16:creationId xmlns:a16="http://schemas.microsoft.com/office/drawing/2014/main" id="{CD634E97-359C-BA42-9D2E-570FF43828D0}"/>
              </a:ext>
            </a:extLst>
          </p:cNvPr>
          <p:cNvGraphicFramePr>
            <a:graphicFrameLocks/>
          </p:cNvGraphicFramePr>
          <p:nvPr>
            <p:extLst>
              <p:ext uri="{D42A27DB-BD31-4B8C-83A1-F6EECF244321}">
                <p14:modId xmlns:p14="http://schemas.microsoft.com/office/powerpoint/2010/main" val="2192047638"/>
              </p:ext>
            </p:extLst>
          </p:nvPr>
        </p:nvGraphicFramePr>
        <p:xfrm>
          <a:off x="719139" y="1610360"/>
          <a:ext cx="10763251" cy="2682300"/>
        </p:xfrm>
        <a:graphic>
          <a:graphicData uri="http://schemas.openxmlformats.org/drawingml/2006/table">
            <a:tbl>
              <a:tblPr firstRow="1" bandRow="1">
                <a:effectLst/>
                <a:tableStyleId>{5940675A-B579-460E-94D1-54222C63F5DA}</a:tableStyleId>
              </a:tblPr>
              <a:tblGrid>
                <a:gridCol w="3210850">
                  <a:extLst>
                    <a:ext uri="{9D8B030D-6E8A-4147-A177-3AD203B41FA5}">
                      <a16:colId xmlns:a16="http://schemas.microsoft.com/office/drawing/2014/main" val="20000"/>
                    </a:ext>
                  </a:extLst>
                </a:gridCol>
                <a:gridCol w="1982257">
                  <a:extLst>
                    <a:ext uri="{9D8B030D-6E8A-4147-A177-3AD203B41FA5}">
                      <a16:colId xmlns:a16="http://schemas.microsoft.com/office/drawing/2014/main" val="20001"/>
                    </a:ext>
                  </a:extLst>
                </a:gridCol>
                <a:gridCol w="1982257">
                  <a:extLst>
                    <a:ext uri="{9D8B030D-6E8A-4147-A177-3AD203B41FA5}">
                      <a16:colId xmlns:a16="http://schemas.microsoft.com/office/drawing/2014/main" val="3903185980"/>
                    </a:ext>
                  </a:extLst>
                </a:gridCol>
                <a:gridCol w="1982257">
                  <a:extLst>
                    <a:ext uri="{9D8B030D-6E8A-4147-A177-3AD203B41FA5}">
                      <a16:colId xmlns:a16="http://schemas.microsoft.com/office/drawing/2014/main" val="1955012167"/>
                    </a:ext>
                  </a:extLst>
                </a:gridCol>
                <a:gridCol w="1605630">
                  <a:extLst>
                    <a:ext uri="{9D8B030D-6E8A-4147-A177-3AD203B41FA5}">
                      <a16:colId xmlns:a16="http://schemas.microsoft.com/office/drawing/2014/main" val="2931018517"/>
                    </a:ext>
                  </a:extLst>
                </a:gridCol>
              </a:tblGrid>
              <a:tr h="216849">
                <a:tc row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Participants in GOG Studies Based on Tumor Site</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Race, n (%)</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1"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t>
                      </a: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 Value</a:t>
                      </a:r>
                      <a:endParaRPr kumimoji="0" lang="en-US" altLang="en-US" sz="2000" b="1" i="1"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68638">
                <a:tc vMerge="1">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mn-lt"/>
                          <a:ea typeface="ＭＳ Ｐゴシック" charset="-128"/>
                        </a:rPr>
                        <a:t>Stage</a:t>
                      </a: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37,617)</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3686)</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Other</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3956)</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216849">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Ovary</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23,269 (87)</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1258 (5)</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2290 (8)</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&lt;.001</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216849">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Endometrial</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9289 (87)</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850 (8)</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590 (5)</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&lt;.001</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65078202"/>
                  </a:ext>
                </a:extLst>
              </a:tr>
              <a:tr h="216849">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Cervix</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4421 (65)</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1340 (20)</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1038 (15)</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&lt;.001</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5345018"/>
                  </a:ext>
                </a:extLst>
              </a:tr>
              <a:tr h="237434">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Sarcoma</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638 (70)</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238 (26)</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38 (4)</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&lt;.010</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5874204"/>
                  </a:ext>
                </a:extLst>
              </a:tr>
            </a:tbl>
          </a:graphicData>
        </a:graphic>
      </p:graphicFrame>
    </p:spTree>
    <p:extLst>
      <p:ext uri="{BB962C8B-B14F-4D97-AF65-F5344CB8AC3E}">
        <p14:creationId xmlns:p14="http://schemas.microsoft.com/office/powerpoint/2010/main" val="3169843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081C50-6D5A-4CB4-AB0A-49B3D0E7423B}"/>
              </a:ext>
            </a:extLst>
          </p:cNvPr>
          <p:cNvSpPr>
            <a:spLocks noGrp="1"/>
          </p:cNvSpPr>
          <p:nvPr>
            <p:ph type="title"/>
          </p:nvPr>
        </p:nvSpPr>
        <p:spPr/>
        <p:txBody>
          <a:bodyPr/>
          <a:lstStyle/>
          <a:p>
            <a:r>
              <a:rPr lang="en-US" dirty="0"/>
              <a:t>Lower Enrollment of Black vs White Patients on Clinical Trials</a:t>
            </a:r>
          </a:p>
        </p:txBody>
      </p:sp>
      <p:graphicFrame>
        <p:nvGraphicFramePr>
          <p:cNvPr id="6" name="Content Placeholder 5">
            <a:extLst>
              <a:ext uri="{FF2B5EF4-FFF2-40B4-BE49-F238E27FC236}">
                <a16:creationId xmlns:a16="http://schemas.microsoft.com/office/drawing/2014/main" id="{A55DFB36-5D8C-4ABF-B626-7F931EEC3865}"/>
              </a:ext>
            </a:extLst>
          </p:cNvPr>
          <p:cNvGraphicFramePr>
            <a:graphicFrameLocks/>
          </p:cNvGraphicFramePr>
          <p:nvPr>
            <p:extLst>
              <p:ext uri="{D42A27DB-BD31-4B8C-83A1-F6EECF244321}">
                <p14:modId xmlns:p14="http://schemas.microsoft.com/office/powerpoint/2010/main" val="3363720616"/>
              </p:ext>
            </p:extLst>
          </p:nvPr>
        </p:nvGraphicFramePr>
        <p:xfrm>
          <a:off x="719138" y="1600200"/>
          <a:ext cx="10763066" cy="2682300"/>
        </p:xfrm>
        <a:graphic>
          <a:graphicData uri="http://schemas.openxmlformats.org/drawingml/2006/table">
            <a:tbl>
              <a:tblPr firstRow="1" bandRow="1">
                <a:effectLst/>
                <a:tableStyleId>{5940675A-B579-460E-94D1-54222C63F5DA}</a:tableStyleId>
              </a:tblPr>
              <a:tblGrid>
                <a:gridCol w="4111166">
                  <a:extLst>
                    <a:ext uri="{9D8B030D-6E8A-4147-A177-3AD203B41FA5}">
                      <a16:colId xmlns:a16="http://schemas.microsoft.com/office/drawing/2014/main" val="20000"/>
                    </a:ext>
                  </a:extLst>
                </a:gridCol>
                <a:gridCol w="2160541">
                  <a:extLst>
                    <a:ext uri="{9D8B030D-6E8A-4147-A177-3AD203B41FA5}">
                      <a16:colId xmlns:a16="http://schemas.microsoft.com/office/drawing/2014/main" val="20001"/>
                    </a:ext>
                  </a:extLst>
                </a:gridCol>
                <a:gridCol w="2330818">
                  <a:extLst>
                    <a:ext uri="{9D8B030D-6E8A-4147-A177-3AD203B41FA5}">
                      <a16:colId xmlns:a16="http://schemas.microsoft.com/office/drawing/2014/main" val="3903185980"/>
                    </a:ext>
                  </a:extLst>
                </a:gridCol>
                <a:gridCol w="2160541">
                  <a:extLst>
                    <a:ext uri="{9D8B030D-6E8A-4147-A177-3AD203B41FA5}">
                      <a16:colId xmlns:a16="http://schemas.microsoft.com/office/drawing/2014/main" val="2931018517"/>
                    </a:ext>
                  </a:extLst>
                </a:gridCol>
              </a:tblGrid>
              <a:tr h="251837">
                <a:tc row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Enrollment on GOG Studies </a:t>
                      </a:r>
                      <a:b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Based on Tumor Site</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White:Black Enrollment Ratios Based on </a:t>
                      </a:r>
                      <a:b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Age-Adjusted Incidence of Each Cancer</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Fold Difference in Ratios</a:t>
                      </a: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48141">
                <a:tc vMerge="1">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mn-lt"/>
                          <a:ea typeface="ＭＳ Ｐゴシック" charset="-128"/>
                        </a:rPr>
                        <a:t>Stage</a:t>
                      </a: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Expected</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Observed</a:t>
                      </a:r>
                    </a:p>
                  </a:txBody>
                  <a:tcPr marL="125542" marR="125542" marT="45725" marB="4572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Ovary</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0.74</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0.05</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14.8-fold</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Endometrial</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0.90</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0.09</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9.8-fold</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65078202"/>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Cervix</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1.34</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0.30</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4.5-fold</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5345018"/>
                  </a:ext>
                </a:extLst>
              </a:tr>
              <a:tr h="162204">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Sarcoma</a:t>
                      </a:r>
                    </a:p>
                  </a:txBody>
                  <a:tcPr marL="125542" marR="125542" marT="45725" marB="45725" anchor="ctr" horzOverflow="overflow">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1.94</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1 to 0.37</a:t>
                      </a:r>
                    </a:p>
                  </a:txBody>
                  <a:tcPr marL="125542" marR="125542"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5.2-fold</a:t>
                      </a:r>
                    </a:p>
                  </a:txBody>
                  <a:tcPr marL="125542" marR="125542" marT="45725" marB="45725"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5874204"/>
                  </a:ext>
                </a:extLst>
              </a:tr>
            </a:tbl>
          </a:graphicData>
        </a:graphic>
      </p:graphicFrame>
      <p:sp>
        <p:nvSpPr>
          <p:cNvPr id="7" name="Content Placeholder 2">
            <a:extLst>
              <a:ext uri="{FF2B5EF4-FFF2-40B4-BE49-F238E27FC236}">
                <a16:creationId xmlns:a16="http://schemas.microsoft.com/office/drawing/2014/main" id="{3019EFBA-43BF-4B63-8BEC-BFF3F1B99882}"/>
              </a:ext>
            </a:extLst>
          </p:cNvPr>
          <p:cNvSpPr txBox="1">
            <a:spLocks/>
          </p:cNvSpPr>
          <p:nvPr/>
        </p:nvSpPr>
        <p:spPr bwMode="auto">
          <a:xfrm>
            <a:off x="604675" y="4514634"/>
            <a:ext cx="10877528" cy="133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kern="0" dirty="0"/>
              <a:t>Increasing enrollment of underrepresented racial and ethnic minority patients is important for providing insight into objective racial differences in tumor biology, treatment responses, and survival</a:t>
            </a:r>
          </a:p>
        </p:txBody>
      </p:sp>
      <p:sp>
        <p:nvSpPr>
          <p:cNvPr id="12" name="TextBox 11">
            <a:extLst>
              <a:ext uri="{FF2B5EF4-FFF2-40B4-BE49-F238E27FC236}">
                <a16:creationId xmlns:a16="http://schemas.microsoft.com/office/drawing/2014/main" id="{D9882CF9-C4A7-4F48-8CF8-0E53B5B14C8D}"/>
              </a:ext>
            </a:extLst>
          </p:cNvPr>
          <p:cNvSpPr txBox="1"/>
          <p:nvPr/>
        </p:nvSpPr>
        <p:spPr bwMode="auto">
          <a:xfrm>
            <a:off x="431955" y="6371626"/>
            <a:ext cx="56736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Scalici. Gynecol Oncol. 2015;138:441.</a:t>
            </a:r>
          </a:p>
        </p:txBody>
      </p:sp>
    </p:spTree>
    <p:extLst>
      <p:ext uri="{BB962C8B-B14F-4D97-AF65-F5344CB8AC3E}">
        <p14:creationId xmlns:p14="http://schemas.microsoft.com/office/powerpoint/2010/main" val="4114783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E607C6-9646-4234-AC3F-B0CEEFCC1A5B}"/>
              </a:ext>
            </a:extLst>
          </p:cNvPr>
          <p:cNvSpPr>
            <a:spLocks noGrp="1"/>
          </p:cNvSpPr>
          <p:nvPr>
            <p:ph type="title"/>
          </p:nvPr>
        </p:nvSpPr>
        <p:spPr/>
        <p:txBody>
          <a:bodyPr/>
          <a:lstStyle/>
          <a:p>
            <a:r>
              <a:rPr lang="en-US" dirty="0"/>
              <a:t>Factors Affecting Willingness to </a:t>
            </a:r>
            <a:br>
              <a:rPr lang="en-US" dirty="0"/>
            </a:br>
            <a:r>
              <a:rPr lang="en-US" dirty="0"/>
              <a:t>Participate in Clinical Trials</a:t>
            </a:r>
          </a:p>
        </p:txBody>
      </p:sp>
      <p:sp>
        <p:nvSpPr>
          <p:cNvPr id="4" name="Content Placeholder 3">
            <a:extLst>
              <a:ext uri="{FF2B5EF4-FFF2-40B4-BE49-F238E27FC236}">
                <a16:creationId xmlns:a16="http://schemas.microsoft.com/office/drawing/2014/main" id="{CBF00ABC-9619-43BF-8D28-215D749FC73E}"/>
              </a:ext>
            </a:extLst>
          </p:cNvPr>
          <p:cNvSpPr>
            <a:spLocks noGrp="1"/>
          </p:cNvSpPr>
          <p:nvPr>
            <p:ph sz="half" idx="1"/>
          </p:nvPr>
        </p:nvSpPr>
        <p:spPr/>
        <p:txBody>
          <a:bodyPr/>
          <a:lstStyle/>
          <a:p>
            <a:r>
              <a:rPr lang="en-US" sz="2000" dirty="0"/>
              <a:t>Need for better medical information, including:</a:t>
            </a:r>
          </a:p>
          <a:p>
            <a:pPr lvl="1"/>
            <a:r>
              <a:rPr lang="en-US" sz="1800" dirty="0"/>
              <a:t>Direction/recommendations by HCP</a:t>
            </a:r>
          </a:p>
          <a:p>
            <a:pPr lvl="1"/>
            <a:r>
              <a:rPr lang="en-US" sz="1800" dirty="0"/>
              <a:t>Information about risks/benefits and treatment alternatives</a:t>
            </a:r>
          </a:p>
          <a:p>
            <a:pPr lvl="1"/>
            <a:r>
              <a:rPr lang="en-US" sz="1800" dirty="0"/>
              <a:t>Description of clinical trial process</a:t>
            </a:r>
          </a:p>
          <a:p>
            <a:r>
              <a:rPr lang="en-US" sz="2000" dirty="0"/>
              <a:t>Testimonials from patients like them who participated on clinical trials</a:t>
            </a:r>
          </a:p>
          <a:p>
            <a:r>
              <a:rPr lang="en-US" sz="2000" dirty="0"/>
              <a:t>Help with logistical barriers (eg, transportation, access to dependent care)</a:t>
            </a:r>
          </a:p>
          <a:p>
            <a:r>
              <a:rPr lang="en-US" sz="2000" dirty="0"/>
              <a:t>Emotional support</a:t>
            </a:r>
          </a:p>
          <a:p>
            <a:endParaRPr lang="en-US" dirty="0"/>
          </a:p>
        </p:txBody>
      </p:sp>
      <p:sp>
        <p:nvSpPr>
          <p:cNvPr id="2" name="Content Placeholder 1">
            <a:extLst>
              <a:ext uri="{FF2B5EF4-FFF2-40B4-BE49-F238E27FC236}">
                <a16:creationId xmlns:a16="http://schemas.microsoft.com/office/drawing/2014/main" id="{B5D2994C-B5F1-4F82-A056-3BAA9301A18B}"/>
              </a:ext>
            </a:extLst>
          </p:cNvPr>
          <p:cNvSpPr>
            <a:spLocks noGrp="1"/>
          </p:cNvSpPr>
          <p:nvPr>
            <p:ph sz="half" idx="2"/>
          </p:nvPr>
        </p:nvSpPr>
        <p:spPr/>
        <p:txBody>
          <a:bodyPr/>
          <a:lstStyle/>
          <a:p>
            <a:r>
              <a:rPr lang="en-US" sz="2000" dirty="0"/>
              <a:t>Patients often are not asked about participation in clinical trials</a:t>
            </a:r>
          </a:p>
          <a:p>
            <a:pPr lvl="1"/>
            <a:r>
              <a:rPr lang="en-US" sz="1800" b="1" dirty="0">
                <a:solidFill>
                  <a:schemeClr val="accent3"/>
                </a:solidFill>
              </a:rPr>
              <a:t>Just ASK™ Increasing Diversity in Cancer Clinical Research program</a:t>
            </a:r>
          </a:p>
          <a:p>
            <a:r>
              <a:rPr lang="en-US" sz="2000" dirty="0"/>
              <a:t>Factors found not to be correlated with willingness to participate in clinical trials included:</a:t>
            </a:r>
          </a:p>
          <a:p>
            <a:pPr lvl="1"/>
            <a:r>
              <a:rPr lang="en-US" sz="1800" dirty="0"/>
              <a:t>Race</a:t>
            </a:r>
          </a:p>
          <a:p>
            <a:pPr lvl="1"/>
            <a:r>
              <a:rPr lang="en-US" sz="1800" dirty="0"/>
              <a:t>Psychological stressors </a:t>
            </a:r>
            <a:br>
              <a:rPr lang="en-US" sz="1800" dirty="0"/>
            </a:br>
            <a:r>
              <a:rPr lang="en-US" sz="1800" dirty="0"/>
              <a:t>(anxiety and depression) </a:t>
            </a:r>
          </a:p>
          <a:p>
            <a:pPr marL="0" indent="0">
              <a:buNone/>
            </a:pPr>
            <a:endParaRPr lang="en-US" sz="2400" dirty="0"/>
          </a:p>
        </p:txBody>
      </p:sp>
      <p:sp>
        <p:nvSpPr>
          <p:cNvPr id="8" name="Text Box 15">
            <a:extLst>
              <a:ext uri="{FF2B5EF4-FFF2-40B4-BE49-F238E27FC236}">
                <a16:creationId xmlns:a16="http://schemas.microsoft.com/office/drawing/2014/main" id="{45E1B2D0-3D7A-45DB-BA0B-C6B0D7675DED}"/>
              </a:ext>
            </a:extLst>
          </p:cNvPr>
          <p:cNvSpPr txBox="1">
            <a:spLocks noChangeArrowheads="1"/>
          </p:cNvSpPr>
          <p:nvPr/>
        </p:nvSpPr>
        <p:spPr bwMode="auto">
          <a:xfrm>
            <a:off x="422912" y="6183937"/>
            <a:ext cx="7853363"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Patel. Gynecol Oncol. 2020;157:323. Igwe. Gynecol Oncol. 2016;142:520. Esnaola. ASCO 2021.  dukecancerinstitute.org/news/homegrown-just-ask-program-rolls-out-nationally.</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921237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6B57-A42E-4B23-9308-B66AC4E2B95F}"/>
              </a:ext>
            </a:extLst>
          </p:cNvPr>
          <p:cNvSpPr>
            <a:spLocks noGrp="1"/>
          </p:cNvSpPr>
          <p:nvPr>
            <p:ph type="title"/>
          </p:nvPr>
        </p:nvSpPr>
        <p:spPr/>
        <p:txBody>
          <a:bodyPr/>
          <a:lstStyle/>
          <a:p>
            <a:r>
              <a:rPr lang="en-US" dirty="0"/>
              <a:t>Patient Preferences and Treatment Goals in</a:t>
            </a:r>
            <a:br>
              <a:rPr lang="en-US" dirty="0"/>
            </a:br>
            <a:r>
              <a:rPr lang="en-US" dirty="0"/>
              <a:t>Ovarian Cancer</a:t>
            </a:r>
          </a:p>
        </p:txBody>
      </p:sp>
      <p:sp>
        <p:nvSpPr>
          <p:cNvPr id="8" name="Content Placeholder 7">
            <a:extLst>
              <a:ext uri="{FF2B5EF4-FFF2-40B4-BE49-F238E27FC236}">
                <a16:creationId xmlns:a16="http://schemas.microsoft.com/office/drawing/2014/main" id="{5D832AE6-6B8F-4C6B-89EE-213D48B724C4}"/>
              </a:ext>
            </a:extLst>
          </p:cNvPr>
          <p:cNvSpPr>
            <a:spLocks noGrp="1"/>
          </p:cNvSpPr>
          <p:nvPr>
            <p:ph sz="half" idx="1"/>
          </p:nvPr>
        </p:nvSpPr>
        <p:spPr>
          <a:xfrm>
            <a:off x="601819" y="1510730"/>
            <a:ext cx="5898993" cy="4678738"/>
          </a:xfrm>
        </p:spPr>
        <p:txBody>
          <a:bodyPr/>
          <a:lstStyle/>
          <a:p>
            <a:r>
              <a:rPr lang="en-US" sz="2200" dirty="0"/>
              <a:t>Patient perceptions/preferences</a:t>
            </a:r>
            <a:r>
              <a:rPr lang="en-US" sz="2200" baseline="30000" dirty="0"/>
              <a:t>1,2</a:t>
            </a:r>
          </a:p>
          <a:p>
            <a:pPr lvl="1"/>
            <a:r>
              <a:rPr lang="en-US" sz="2000" dirty="0"/>
              <a:t>Perceived trade-off between quantity and quality of life</a:t>
            </a:r>
          </a:p>
          <a:p>
            <a:pPr lvl="2"/>
            <a:r>
              <a:rPr lang="en-US" sz="1800" dirty="0"/>
              <a:t>Patients with ovarian cancer may feel that life during and after treatment may be worse</a:t>
            </a:r>
          </a:p>
          <a:p>
            <a:pPr lvl="2"/>
            <a:r>
              <a:rPr lang="en-US" sz="1800" dirty="0"/>
              <a:t>Concerns for extra effects on their family</a:t>
            </a:r>
          </a:p>
          <a:p>
            <a:pPr lvl="1"/>
            <a:r>
              <a:rPr lang="en-US" sz="2000" dirty="0"/>
              <a:t>Daily life considerations</a:t>
            </a:r>
          </a:p>
          <a:p>
            <a:pPr lvl="2"/>
            <a:r>
              <a:rPr lang="en-US" sz="1800" dirty="0"/>
              <a:t>Inability to work or take time away from work</a:t>
            </a:r>
          </a:p>
          <a:p>
            <a:pPr lvl="1"/>
            <a:r>
              <a:rPr lang="en-US" sz="2000" dirty="0"/>
              <a:t>Likelihood of benefit from the therapy</a:t>
            </a:r>
          </a:p>
          <a:p>
            <a:pPr lvl="2"/>
            <a:r>
              <a:rPr lang="en-US" sz="1800" dirty="0"/>
              <a:t>Trial appropriateness for serious disease</a:t>
            </a:r>
          </a:p>
        </p:txBody>
      </p:sp>
      <p:sp>
        <p:nvSpPr>
          <p:cNvPr id="9" name="Content Placeholder 8">
            <a:extLst>
              <a:ext uri="{FF2B5EF4-FFF2-40B4-BE49-F238E27FC236}">
                <a16:creationId xmlns:a16="http://schemas.microsoft.com/office/drawing/2014/main" id="{592CB2A9-71D6-4E29-9A90-25D4F745772A}"/>
              </a:ext>
            </a:extLst>
          </p:cNvPr>
          <p:cNvSpPr>
            <a:spLocks noGrp="1"/>
          </p:cNvSpPr>
          <p:nvPr>
            <p:ph sz="half" idx="2"/>
          </p:nvPr>
        </p:nvSpPr>
        <p:spPr/>
        <p:txBody>
          <a:bodyPr/>
          <a:lstStyle/>
          <a:p>
            <a:r>
              <a:rPr lang="en-US" sz="2200" dirty="0"/>
              <a:t>Treatment goals</a:t>
            </a:r>
            <a:r>
              <a:rPr lang="en-US" sz="2200" baseline="30000" dirty="0"/>
              <a:t>1</a:t>
            </a:r>
          </a:p>
          <a:p>
            <a:pPr lvl="1"/>
            <a:r>
              <a:rPr lang="en-US" sz="2000" dirty="0"/>
              <a:t>Achieve MRD or complete tumor resection with surgery</a:t>
            </a:r>
          </a:p>
          <a:p>
            <a:pPr lvl="1"/>
            <a:r>
              <a:rPr lang="en-US" sz="2000" dirty="0"/>
              <a:t>Extending disease remission and/or extending survival, but not at the cost of significant toxicity</a:t>
            </a:r>
          </a:p>
        </p:txBody>
      </p:sp>
      <p:sp>
        <p:nvSpPr>
          <p:cNvPr id="10" name="Content Placeholder 7">
            <a:extLst>
              <a:ext uri="{FF2B5EF4-FFF2-40B4-BE49-F238E27FC236}">
                <a16:creationId xmlns:a16="http://schemas.microsoft.com/office/drawing/2014/main" id="{E419C583-CAA5-41A7-AC6A-83913114D800}"/>
              </a:ext>
            </a:extLst>
          </p:cNvPr>
          <p:cNvSpPr txBox="1">
            <a:spLocks/>
          </p:cNvSpPr>
          <p:nvPr/>
        </p:nvSpPr>
        <p:spPr bwMode="auto">
          <a:xfrm>
            <a:off x="6252818" y="3810724"/>
            <a:ext cx="5229570" cy="2335906"/>
          </a:xfrm>
          <a:prstGeom prst="rect">
            <a:avLst/>
          </a:prstGeom>
          <a:solidFill>
            <a:schemeClr val="accent1"/>
          </a:solidFill>
          <a:ln>
            <a:no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spcBef>
                <a:spcPts val="0"/>
              </a:spcBef>
              <a:spcAft>
                <a:spcPts val="0"/>
              </a:spcAft>
              <a:buClr>
                <a:schemeClr val="tx1"/>
              </a:buClr>
              <a:buFont typeface="Wingdings" panose="05000000000000000000" pitchFamily="2" charset="2"/>
              <a:buNone/>
            </a:pPr>
            <a:r>
              <a:rPr lang="en-US" sz="1600" b="1" kern="0" dirty="0">
                <a:solidFill>
                  <a:schemeClr val="tx1"/>
                </a:solidFill>
              </a:rPr>
              <a:t>Action Items </a:t>
            </a:r>
          </a:p>
          <a:p>
            <a:pPr>
              <a:spcBef>
                <a:spcPts val="600"/>
              </a:spcBef>
              <a:spcAft>
                <a:spcPts val="0"/>
              </a:spcAft>
              <a:buClr>
                <a:schemeClr val="tx1"/>
              </a:buClr>
            </a:pPr>
            <a:r>
              <a:rPr lang="en-US" sz="1600" b="0" kern="0" dirty="0">
                <a:solidFill>
                  <a:schemeClr val="tx1"/>
                </a:solidFill>
              </a:rPr>
              <a:t>Provide patient education to address misconceptions about clinical trials</a:t>
            </a:r>
          </a:p>
          <a:p>
            <a:pPr>
              <a:spcBef>
                <a:spcPts val="600"/>
              </a:spcBef>
              <a:spcAft>
                <a:spcPts val="0"/>
              </a:spcAft>
              <a:buClr>
                <a:schemeClr val="tx1"/>
              </a:buClr>
            </a:pPr>
            <a:r>
              <a:rPr lang="en-US" sz="1600" b="0" kern="0" dirty="0">
                <a:solidFill>
                  <a:schemeClr val="tx1"/>
                </a:solidFill>
              </a:rPr>
              <a:t>Identify patients who do not agree with treatment being chosen at random</a:t>
            </a:r>
          </a:p>
          <a:p>
            <a:pPr>
              <a:spcBef>
                <a:spcPts val="600"/>
              </a:spcBef>
              <a:spcAft>
                <a:spcPts val="0"/>
              </a:spcAft>
              <a:buClr>
                <a:schemeClr val="tx1"/>
              </a:buClr>
            </a:pPr>
            <a:r>
              <a:rPr lang="en-US" sz="1600" b="0" kern="0" dirty="0">
                <a:solidFill>
                  <a:schemeClr val="tx1"/>
                </a:solidFill>
              </a:rPr>
              <a:t>Provide targeted education on likelihood of benefit to increase willingness to participate</a:t>
            </a:r>
          </a:p>
          <a:p>
            <a:pPr>
              <a:spcBef>
                <a:spcPts val="600"/>
              </a:spcBef>
              <a:spcAft>
                <a:spcPts val="0"/>
              </a:spcAft>
              <a:buClr>
                <a:schemeClr val="tx1"/>
              </a:buClr>
            </a:pPr>
            <a:r>
              <a:rPr lang="en-US" sz="1600" b="0" kern="0" dirty="0">
                <a:solidFill>
                  <a:schemeClr val="tx1"/>
                </a:solidFill>
              </a:rPr>
              <a:t>Need to train clinical trial team to ask patients about considering a clinical trial</a:t>
            </a:r>
          </a:p>
        </p:txBody>
      </p:sp>
      <p:sp>
        <p:nvSpPr>
          <p:cNvPr id="11" name="TextBox 10">
            <a:extLst>
              <a:ext uri="{FF2B5EF4-FFF2-40B4-BE49-F238E27FC236}">
                <a16:creationId xmlns:a16="http://schemas.microsoft.com/office/drawing/2014/main" id="{7A955154-15BC-46D7-A851-0DB37558AFA0}"/>
              </a:ext>
            </a:extLst>
          </p:cNvPr>
          <p:cNvSpPr txBox="1"/>
          <p:nvPr/>
        </p:nvSpPr>
        <p:spPr bwMode="auto">
          <a:xfrm>
            <a:off x="429814" y="6373354"/>
            <a:ext cx="865553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1. Oskay-Özcelik. Ann Oncol. 2018;29:910. 2. Nyakudarika. Cancer. 2021;127:3809.</a:t>
            </a:r>
            <a:endParaRPr lang="en-US" sz="1200" b="0" kern="1200" dirty="0">
              <a:solidFill>
                <a:srgbClr val="4555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2259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E607C6-9646-4234-AC3F-B0CEEFCC1A5B}"/>
              </a:ext>
            </a:extLst>
          </p:cNvPr>
          <p:cNvSpPr>
            <a:spLocks noGrp="1"/>
          </p:cNvSpPr>
          <p:nvPr>
            <p:ph type="title"/>
          </p:nvPr>
        </p:nvSpPr>
        <p:spPr/>
        <p:txBody>
          <a:bodyPr/>
          <a:lstStyle/>
          <a:p>
            <a:r>
              <a:rPr lang="en-US" dirty="0"/>
              <a:t>Benefits of Diverse Enrollment on Clinical Trials: Better Data on Health Disparities and Access to SoC Treatments</a:t>
            </a:r>
          </a:p>
        </p:txBody>
      </p:sp>
      <p:sp>
        <p:nvSpPr>
          <p:cNvPr id="4" name="Content Placeholder 3">
            <a:extLst>
              <a:ext uri="{FF2B5EF4-FFF2-40B4-BE49-F238E27FC236}">
                <a16:creationId xmlns:a16="http://schemas.microsoft.com/office/drawing/2014/main" id="{CBF00ABC-9619-43BF-8D28-215D749FC73E}"/>
              </a:ext>
            </a:extLst>
          </p:cNvPr>
          <p:cNvSpPr>
            <a:spLocks noGrp="1"/>
          </p:cNvSpPr>
          <p:nvPr>
            <p:ph idx="1"/>
          </p:nvPr>
        </p:nvSpPr>
        <p:spPr/>
        <p:txBody>
          <a:bodyPr/>
          <a:lstStyle/>
          <a:p>
            <a:r>
              <a:rPr lang="en-US" sz="2400" dirty="0"/>
              <a:t>SoC treatments are established in setting of clinical trials</a:t>
            </a:r>
            <a:r>
              <a:rPr lang="en-US" sz="2400" baseline="30000" dirty="0"/>
              <a:t>1,2</a:t>
            </a:r>
          </a:p>
          <a:p>
            <a:r>
              <a:rPr lang="en-US" sz="2400" dirty="0"/>
              <a:t>Clinical trials may help ensure timely and equitable access to needed </a:t>
            </a:r>
            <a:br>
              <a:rPr lang="en-US" sz="2400" dirty="0"/>
            </a:br>
            <a:r>
              <a:rPr lang="en-US" sz="2400" dirty="0"/>
              <a:t>healthcare services</a:t>
            </a:r>
            <a:r>
              <a:rPr lang="en-US" sz="2400" baseline="30000" dirty="0"/>
              <a:t>1</a:t>
            </a:r>
          </a:p>
          <a:p>
            <a:pPr lvl="1"/>
            <a:r>
              <a:rPr lang="en-US" sz="2200" dirty="0"/>
              <a:t>Increasing access to novel therapies</a:t>
            </a:r>
          </a:p>
          <a:p>
            <a:pPr lvl="1"/>
            <a:r>
              <a:rPr lang="en-US" sz="2200" dirty="0"/>
              <a:t>Increasing adherence to diagnostics/follow-up care</a:t>
            </a:r>
          </a:p>
          <a:p>
            <a:r>
              <a:rPr lang="en-US" sz="2400" dirty="0"/>
              <a:t>Increased enrollment of underrepresented racial and ethnic minority patients on clinical trials is essential for adequately describing true racial difference in gynecologic malignancies</a:t>
            </a:r>
            <a:r>
              <a:rPr lang="en-US" sz="2400" baseline="30000" dirty="0"/>
              <a:t>1,3</a:t>
            </a:r>
          </a:p>
          <a:p>
            <a:pPr lvl="1"/>
            <a:r>
              <a:rPr lang="en-US" sz="2200" dirty="0"/>
              <a:t>Skepticism, lack of encouragement to participate in clinical trial by HCP, and lack of referral procedures for clinical staff remain barriers to enrollment of racial and ethnic minority patients on clinical trials</a:t>
            </a:r>
          </a:p>
        </p:txBody>
      </p:sp>
      <p:sp>
        <p:nvSpPr>
          <p:cNvPr id="8" name="Text Box 15">
            <a:extLst>
              <a:ext uri="{FF2B5EF4-FFF2-40B4-BE49-F238E27FC236}">
                <a16:creationId xmlns:a16="http://schemas.microsoft.com/office/drawing/2014/main" id="{8540613A-FDB5-41FF-B211-A0931C20A485}"/>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a:t>
            </a:r>
            <a:r>
              <a:rPr lang="en-US" sz="1200" b="0" kern="1200" dirty="0">
                <a:solidFill>
                  <a:srgbClr val="455560"/>
                </a:solidFill>
                <a:latin typeface="Calibri" panose="020F0502020204030204" pitchFamily="34" charset="0"/>
                <a:cs typeface="Calibri" panose="020F0502020204030204" pitchFamily="34" charset="0"/>
              </a:rPr>
              <a:t> Scalici. Gynecol Oncol. 2015;138:441. </a:t>
            </a:r>
            <a:r>
              <a:rPr lang="en-US" altLang="en-US" sz="1200" b="0" spc="-10" dirty="0">
                <a:solidFill>
                  <a:schemeClr val="bg2"/>
                </a:solidFill>
                <a:latin typeface="Calibri" panose="020F0502020204030204" pitchFamily="34" charset="0"/>
                <a:cs typeface="+mn-cs"/>
              </a:rPr>
              <a:t>2. Igwe. Gynecol Oncol. 2016;142:520. 3. Durant. Cancer 2014;120:1097.</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254227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092E-0932-4887-8585-E6E09375FC97}"/>
              </a:ext>
            </a:extLst>
          </p:cNvPr>
          <p:cNvSpPr>
            <a:spLocks noGrp="1"/>
          </p:cNvSpPr>
          <p:nvPr>
            <p:ph type="title"/>
          </p:nvPr>
        </p:nvSpPr>
        <p:spPr/>
        <p:txBody>
          <a:bodyPr/>
          <a:lstStyle/>
          <a:p>
            <a:r>
              <a:rPr lang="en-US" dirty="0"/>
              <a:t>Addressing Potential Healthcare Disparities in </a:t>
            </a:r>
            <a:br>
              <a:rPr lang="en-US" dirty="0"/>
            </a:br>
            <a:r>
              <a:rPr lang="en-US" dirty="0"/>
              <a:t>Clinical Trial Enrollment</a:t>
            </a:r>
          </a:p>
        </p:txBody>
      </p:sp>
      <p:sp>
        <p:nvSpPr>
          <p:cNvPr id="3" name="Content Placeholder 2">
            <a:extLst>
              <a:ext uri="{FF2B5EF4-FFF2-40B4-BE49-F238E27FC236}">
                <a16:creationId xmlns:a16="http://schemas.microsoft.com/office/drawing/2014/main" id="{9FB01891-EA21-4395-A081-745361E41BBF}"/>
              </a:ext>
            </a:extLst>
          </p:cNvPr>
          <p:cNvSpPr>
            <a:spLocks noGrp="1"/>
          </p:cNvSpPr>
          <p:nvPr>
            <p:ph sz="half" idx="1"/>
          </p:nvPr>
        </p:nvSpPr>
        <p:spPr>
          <a:xfrm>
            <a:off x="601819" y="1510730"/>
            <a:ext cx="5460521" cy="4678738"/>
          </a:xfrm>
        </p:spPr>
        <p:txBody>
          <a:bodyPr/>
          <a:lstStyle/>
          <a:p>
            <a:r>
              <a:rPr lang="en-US" sz="1800" dirty="0"/>
              <a:t>To address potential disparities in care: </a:t>
            </a:r>
          </a:p>
          <a:p>
            <a:pPr lvl="1"/>
            <a:r>
              <a:rPr lang="en-US" sz="1600" dirty="0"/>
              <a:t>Discuss patients’ satisfaction with treatment (AEs and symptom distress associated with poorer adherence)</a:t>
            </a:r>
          </a:p>
          <a:p>
            <a:pPr lvl="1"/>
            <a:r>
              <a:rPr lang="en-US" sz="1600" dirty="0"/>
              <a:t>Discuss patients’ satisfaction with HCP communication</a:t>
            </a:r>
          </a:p>
          <a:p>
            <a:pPr lvl="2"/>
            <a:r>
              <a:rPr lang="en-US" sz="1400" dirty="0"/>
              <a:t>Feeling understood and respected by their HCPs</a:t>
            </a:r>
          </a:p>
          <a:p>
            <a:pPr lvl="2"/>
            <a:r>
              <a:rPr lang="en-US" sz="1400" dirty="0"/>
              <a:t>Being involved in shared decision-making</a:t>
            </a:r>
          </a:p>
          <a:p>
            <a:pPr lvl="2"/>
            <a:r>
              <a:rPr lang="en-US" sz="1400" dirty="0"/>
              <a:t>Building trust and confidence in their HCPs</a:t>
            </a:r>
          </a:p>
          <a:p>
            <a:pPr lvl="2"/>
            <a:r>
              <a:rPr lang="en-US" sz="1400" dirty="0"/>
              <a:t>Understanding disease and treatment</a:t>
            </a:r>
          </a:p>
          <a:p>
            <a:pPr lvl="1"/>
            <a:r>
              <a:rPr lang="en-US" sz="1600" dirty="0"/>
              <a:t>Discuss patients’ resources, support system, and </a:t>
            </a:r>
            <a:br>
              <a:rPr lang="en-US" sz="1600" dirty="0"/>
            </a:br>
            <a:r>
              <a:rPr lang="en-US" sz="1600" dirty="0"/>
              <a:t>ability to get to and from clinic for visits</a:t>
            </a:r>
          </a:p>
          <a:p>
            <a:pPr lvl="1"/>
            <a:r>
              <a:rPr lang="en-US" sz="1600" dirty="0"/>
              <a:t>Provide patients with help in navigating insurance claims and financial assistance programs for </a:t>
            </a:r>
            <a:br>
              <a:rPr lang="en-US" sz="1600" dirty="0"/>
            </a:br>
            <a:r>
              <a:rPr lang="en-US" sz="1600" dirty="0"/>
              <a:t>prescribed medications</a:t>
            </a:r>
          </a:p>
          <a:p>
            <a:pPr lvl="1"/>
            <a:endParaRPr lang="en-US" sz="1600" dirty="0"/>
          </a:p>
          <a:p>
            <a:endParaRPr lang="en-US" dirty="0"/>
          </a:p>
        </p:txBody>
      </p:sp>
      <p:sp>
        <p:nvSpPr>
          <p:cNvPr id="4" name="Content Placeholder 3">
            <a:extLst>
              <a:ext uri="{FF2B5EF4-FFF2-40B4-BE49-F238E27FC236}">
                <a16:creationId xmlns:a16="http://schemas.microsoft.com/office/drawing/2014/main" id="{6908A7C9-7E80-4770-964A-75196DA33182}"/>
              </a:ext>
            </a:extLst>
          </p:cNvPr>
          <p:cNvSpPr>
            <a:spLocks noGrp="1"/>
          </p:cNvSpPr>
          <p:nvPr>
            <p:ph sz="half" idx="2"/>
          </p:nvPr>
        </p:nvSpPr>
        <p:spPr/>
        <p:txBody>
          <a:bodyPr/>
          <a:lstStyle/>
          <a:p>
            <a:r>
              <a:rPr lang="en-US" sz="1800" dirty="0"/>
              <a:t>Listen to and understand each patient’s goals to help develop manageable plans for achieving healthcare goals</a:t>
            </a:r>
          </a:p>
          <a:p>
            <a:r>
              <a:rPr lang="en-US" altLang="en-US" sz="1600" b="0" dirty="0">
                <a:solidFill>
                  <a:schemeClr val="accent3"/>
                </a:solidFill>
                <a:latin typeface="Calibri" panose="020F0502020204030204" pitchFamily="34" charset="0"/>
                <a:cs typeface="+mn-cs"/>
              </a:rPr>
              <a:t>Visit</a:t>
            </a:r>
            <a:r>
              <a:rPr lang="en-US" altLang="en-US" sz="1600" b="0" dirty="0">
                <a:solidFill>
                  <a:srgbClr val="00B0F0"/>
                </a:solidFill>
                <a:latin typeface="Calibri" panose="020F0502020204030204" pitchFamily="34" charset="0"/>
                <a:cs typeface="+mn-cs"/>
              </a:rPr>
              <a:t> </a:t>
            </a:r>
            <a:r>
              <a:rPr lang="en-US" altLang="en-US" sz="1600" dirty="0">
                <a:solidFill>
                  <a:srgbClr val="00B0F0"/>
                </a:solidFill>
                <a:latin typeface="Calibri" panose="020F0502020204030204" pitchFamily="34" charset="0"/>
                <a:cs typeface="+mn-cs"/>
                <a:hlinkClick r:id="rId3"/>
              </a:rPr>
              <a:t>clinicaltrials.gov</a:t>
            </a:r>
            <a:r>
              <a:rPr lang="en-US" altLang="en-US" sz="1600" dirty="0">
                <a:solidFill>
                  <a:srgbClr val="00B0F0"/>
                </a:solidFill>
                <a:latin typeface="Calibri" panose="020F0502020204030204" pitchFamily="34" charset="0"/>
                <a:cs typeface="+mn-cs"/>
              </a:rPr>
              <a:t> </a:t>
            </a:r>
            <a:r>
              <a:rPr lang="en-US" altLang="en-US" sz="1600" b="0" dirty="0">
                <a:solidFill>
                  <a:schemeClr val="accent3"/>
                </a:solidFill>
                <a:latin typeface="Calibri" panose="020F0502020204030204" pitchFamily="34" charset="0"/>
                <a:cs typeface="+mn-cs"/>
              </a:rPr>
              <a:t>for available clinical trials near you  </a:t>
            </a:r>
          </a:p>
          <a:p>
            <a:endParaRPr lang="en-US" sz="2000" dirty="0"/>
          </a:p>
        </p:txBody>
      </p:sp>
      <p:sp>
        <p:nvSpPr>
          <p:cNvPr id="8" name="TextBox 7">
            <a:extLst>
              <a:ext uri="{FF2B5EF4-FFF2-40B4-BE49-F238E27FC236}">
                <a16:creationId xmlns:a16="http://schemas.microsoft.com/office/drawing/2014/main" id="{F0DE24C1-68E9-4048-9B93-68E762AD727E}"/>
              </a:ext>
            </a:extLst>
          </p:cNvPr>
          <p:cNvSpPr txBox="1"/>
          <p:nvPr/>
        </p:nvSpPr>
        <p:spPr bwMode="auto">
          <a:xfrm>
            <a:off x="429814" y="6195231"/>
            <a:ext cx="70784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altLang="en-US" sz="1200" b="0" spc="-10" dirty="0">
                <a:solidFill>
                  <a:schemeClr val="bg2"/>
                </a:solidFill>
                <a:latin typeface="Calibri" panose="020F0502020204030204" pitchFamily="34" charset="0"/>
              </a:rPr>
              <a:t>Pozzar. Gynecol Oncol. 2017;147:714. Patel. Gynecol Oncol. 2020;157:323.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Igwe. Gynecol Oncol. 2016;142:520. </a:t>
            </a:r>
            <a:r>
              <a:rPr lang="en-US" sz="1200" b="0" dirty="0">
                <a:solidFill>
                  <a:srgbClr val="455560"/>
                </a:solidFill>
                <a:latin typeface="Calibri" panose="020F0502020204030204" pitchFamily="34" charset="0"/>
                <a:cs typeface="Calibri" panose="020F0502020204030204" pitchFamily="34" charset="0"/>
              </a:rPr>
              <a:t>Nyakudarika. Cancer. 2021;127:3809.</a:t>
            </a:r>
            <a:endParaRPr lang="en-US" sz="1200" b="0" kern="1200" dirty="0">
              <a:solidFill>
                <a:srgbClr val="455560"/>
              </a:solidFill>
              <a:latin typeface="Calibri" panose="020F0502020204030204" pitchFamily="34" charset="0"/>
              <a:cs typeface="Calibri" panose="020F0502020204030204" pitchFamily="34" charset="0"/>
            </a:endParaRPr>
          </a:p>
        </p:txBody>
      </p:sp>
      <p:pic>
        <p:nvPicPr>
          <p:cNvPr id="15" name="Picture 14" descr="Table&#10;&#10;Description automatically generated">
            <a:extLst>
              <a:ext uri="{FF2B5EF4-FFF2-40B4-BE49-F238E27FC236}">
                <a16:creationId xmlns:a16="http://schemas.microsoft.com/office/drawing/2014/main" id="{CF20BBE8-5EE5-1CA2-DD0F-656EC7A77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3265" y="2787055"/>
            <a:ext cx="3735705" cy="2130362"/>
          </a:xfrm>
          <a:prstGeom prst="rect">
            <a:avLst/>
          </a:prstGeom>
        </p:spPr>
      </p:pic>
      <p:pic>
        <p:nvPicPr>
          <p:cNvPr id="18" name="Picture 17" descr="Table&#10;&#10;Description automatically generated">
            <a:extLst>
              <a:ext uri="{FF2B5EF4-FFF2-40B4-BE49-F238E27FC236}">
                <a16:creationId xmlns:a16="http://schemas.microsoft.com/office/drawing/2014/main" id="{981A0291-62B1-0C27-8B0B-5D753E66FD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6013" y="3480417"/>
            <a:ext cx="3755898" cy="2103438"/>
          </a:xfrm>
          <a:prstGeom prst="rect">
            <a:avLst/>
          </a:prstGeom>
        </p:spPr>
      </p:pic>
      <p:pic>
        <p:nvPicPr>
          <p:cNvPr id="5" name="Picture 4" descr="Table&#10;&#10;Description automatically generated">
            <a:extLst>
              <a:ext uri="{FF2B5EF4-FFF2-40B4-BE49-F238E27FC236}">
                <a16:creationId xmlns:a16="http://schemas.microsoft.com/office/drawing/2014/main" id="{EA2DD51F-0621-C17C-885C-C5FCD8D02B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1804" y="4186247"/>
            <a:ext cx="3526155" cy="1994535"/>
          </a:xfrm>
          <a:prstGeom prst="rect">
            <a:avLst/>
          </a:prstGeom>
        </p:spPr>
      </p:pic>
    </p:spTree>
    <p:extLst>
      <p:ext uri="{BB962C8B-B14F-4D97-AF65-F5344CB8AC3E}">
        <p14:creationId xmlns:p14="http://schemas.microsoft.com/office/powerpoint/2010/main" val="3908871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3900D04-7B8E-4556-ADEB-66D790B0CDDA}"/>
              </a:ext>
            </a:extLst>
          </p:cNvPr>
          <p:cNvSpPr>
            <a:spLocks noGrp="1"/>
          </p:cNvSpPr>
          <p:nvPr>
            <p:ph type="title"/>
          </p:nvPr>
        </p:nvSpPr>
        <p:spPr/>
        <p:txBody>
          <a:bodyPr/>
          <a:lstStyle/>
          <a:p>
            <a:r>
              <a:rPr lang="en-US" dirty="0"/>
              <a:t>Navigating the Healthcare Ecosystem: </a:t>
            </a:r>
            <a:br>
              <a:rPr lang="en-US" dirty="0"/>
            </a:br>
            <a:r>
              <a:rPr lang="en-US" dirty="0"/>
              <a:t>Addressing </a:t>
            </a:r>
            <a:r>
              <a:rPr lang="en-US"/>
              <a:t>Potential Disparities </a:t>
            </a:r>
            <a:endParaRPr lang="en-US" dirty="0"/>
          </a:p>
        </p:txBody>
      </p:sp>
      <p:sp>
        <p:nvSpPr>
          <p:cNvPr id="18" name="Content Placeholder 7">
            <a:extLst>
              <a:ext uri="{FF2B5EF4-FFF2-40B4-BE49-F238E27FC236}">
                <a16:creationId xmlns:a16="http://schemas.microsoft.com/office/drawing/2014/main" id="{A5F722F1-873B-4A03-A947-A245683223D6}"/>
              </a:ext>
            </a:extLst>
          </p:cNvPr>
          <p:cNvSpPr>
            <a:spLocks noGrp="1"/>
          </p:cNvSpPr>
          <p:nvPr>
            <p:ph idx="1"/>
          </p:nvPr>
        </p:nvSpPr>
        <p:spPr>
          <a:noFill/>
        </p:spPr>
        <p:txBody>
          <a:bodyPr/>
          <a:lstStyle/>
          <a:p>
            <a:pPr marL="0" indent="0">
              <a:buClr>
                <a:schemeClr val="tx1"/>
              </a:buClr>
              <a:buNone/>
            </a:pPr>
            <a:r>
              <a:rPr lang="en-US" sz="1800" b="1" dirty="0"/>
              <a:t>Communication</a:t>
            </a:r>
          </a:p>
          <a:p>
            <a:pPr>
              <a:spcBef>
                <a:spcPts val="500"/>
              </a:spcBef>
              <a:spcAft>
                <a:spcPts val="0"/>
              </a:spcAft>
              <a:buClr>
                <a:schemeClr val="tx1"/>
              </a:buClr>
            </a:pPr>
            <a:r>
              <a:rPr lang="en-US" sz="1800" dirty="0"/>
              <a:t>Improving patient–HCP communication</a:t>
            </a:r>
          </a:p>
          <a:p>
            <a:pPr>
              <a:spcBef>
                <a:spcPts val="500"/>
              </a:spcBef>
              <a:spcAft>
                <a:spcPts val="0"/>
              </a:spcAft>
              <a:buClr>
                <a:schemeClr val="tx1"/>
              </a:buClr>
            </a:pPr>
            <a:r>
              <a:rPr lang="en-US" sz="1800" dirty="0"/>
              <a:t>Acknowledging patient beliefs/values</a:t>
            </a:r>
          </a:p>
          <a:p>
            <a:pPr>
              <a:spcBef>
                <a:spcPts val="500"/>
              </a:spcBef>
              <a:spcAft>
                <a:spcPts val="0"/>
              </a:spcAft>
              <a:buClr>
                <a:schemeClr val="tx1"/>
              </a:buClr>
            </a:pPr>
            <a:r>
              <a:rPr lang="en-US" sz="1800" dirty="0"/>
              <a:t>Minimizing HCP bias</a:t>
            </a:r>
          </a:p>
          <a:p>
            <a:pPr>
              <a:spcBef>
                <a:spcPts val="500"/>
              </a:spcBef>
              <a:spcAft>
                <a:spcPts val="0"/>
              </a:spcAft>
              <a:buClr>
                <a:schemeClr val="tx1"/>
              </a:buClr>
            </a:pPr>
            <a:r>
              <a:rPr lang="en-US" sz="1800" dirty="0"/>
              <a:t>Increasing representation of underrepresented racial and ethnic minority HCPs </a:t>
            </a:r>
            <a:br>
              <a:rPr lang="en-US" sz="1800" dirty="0"/>
            </a:br>
            <a:r>
              <a:rPr lang="en-US" sz="1800" dirty="0"/>
              <a:t>(MDs, NPs, PAs) in oncology workforce</a:t>
            </a:r>
          </a:p>
        </p:txBody>
      </p:sp>
      <p:sp>
        <p:nvSpPr>
          <p:cNvPr id="17" name="Content Placeholder 8">
            <a:extLst>
              <a:ext uri="{FF2B5EF4-FFF2-40B4-BE49-F238E27FC236}">
                <a16:creationId xmlns:a16="http://schemas.microsoft.com/office/drawing/2014/main" id="{658C66FC-AC2B-4759-AEEE-B331BD6821BF}"/>
              </a:ext>
            </a:extLst>
          </p:cNvPr>
          <p:cNvSpPr txBox="1">
            <a:spLocks/>
          </p:cNvSpPr>
          <p:nvPr/>
        </p:nvSpPr>
        <p:spPr>
          <a:xfrm>
            <a:off x="1254752" y="4049585"/>
            <a:ext cx="9682496" cy="1103313"/>
          </a:xfrm>
          <a:prstGeom prst="rect">
            <a:avLst/>
          </a:prstGeom>
          <a:solidFill>
            <a:schemeClr val="accent4"/>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0"/>
              </a:spcAft>
              <a:buFont typeface="Wingdings" panose="05000000000000000000" pitchFamily="2" charset="2"/>
              <a:buNone/>
            </a:pPr>
            <a:r>
              <a:rPr lang="en-US" sz="1800" b="1" kern="0" dirty="0">
                <a:solidFill>
                  <a:schemeClr val="tx1"/>
                </a:solidFill>
              </a:rPr>
              <a:t>Gaps in Outcomes Research </a:t>
            </a:r>
          </a:p>
          <a:p>
            <a:pPr>
              <a:spcBef>
                <a:spcPts val="600"/>
              </a:spcBef>
              <a:spcAft>
                <a:spcPts val="0"/>
              </a:spcAft>
              <a:buClr>
                <a:schemeClr val="tx1"/>
              </a:buClr>
            </a:pPr>
            <a:r>
              <a:rPr lang="en-US" sz="1800" b="0" kern="0" dirty="0">
                <a:solidFill>
                  <a:schemeClr val="tx1"/>
                </a:solidFill>
              </a:rPr>
              <a:t>Increasing representation of underrepresented groups of patients on clinical trials</a:t>
            </a:r>
          </a:p>
          <a:p>
            <a:pPr>
              <a:spcBef>
                <a:spcPts val="600"/>
              </a:spcBef>
              <a:spcAft>
                <a:spcPts val="0"/>
              </a:spcAft>
              <a:buClr>
                <a:schemeClr val="tx1"/>
              </a:buClr>
            </a:pPr>
            <a:r>
              <a:rPr lang="en-US" sz="1800" b="0" kern="0" dirty="0">
                <a:solidFill>
                  <a:schemeClr val="tx1"/>
                </a:solidFill>
              </a:rPr>
              <a:t>Evaluating genetic/molecular differences in tumor biology based on race</a:t>
            </a:r>
          </a:p>
        </p:txBody>
      </p:sp>
      <p:sp>
        <p:nvSpPr>
          <p:cNvPr id="19" name="TextBox 18">
            <a:extLst>
              <a:ext uri="{FF2B5EF4-FFF2-40B4-BE49-F238E27FC236}">
                <a16:creationId xmlns:a16="http://schemas.microsoft.com/office/drawing/2014/main" id="{3EA6B592-9B02-4A30-80D1-5D4F27253406}"/>
              </a:ext>
            </a:extLst>
          </p:cNvPr>
          <p:cNvSpPr txBox="1"/>
          <p:nvPr/>
        </p:nvSpPr>
        <p:spPr bwMode="auto">
          <a:xfrm>
            <a:off x="421794" y="6436175"/>
            <a:ext cx="87095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Esnaola. ASCO 2021. Chatterjee. Front Oncol. 2016;6:36. Binner. J Onc Nav Surviv. 2019;10.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0" name="Content Placeholder 7">
            <a:extLst>
              <a:ext uri="{FF2B5EF4-FFF2-40B4-BE49-F238E27FC236}">
                <a16:creationId xmlns:a16="http://schemas.microsoft.com/office/drawing/2014/main" id="{9C3BEB67-A94A-42A7-BDE5-8C82DAEDC4F3}"/>
              </a:ext>
            </a:extLst>
          </p:cNvPr>
          <p:cNvSpPr txBox="1">
            <a:spLocks/>
          </p:cNvSpPr>
          <p:nvPr/>
        </p:nvSpPr>
        <p:spPr bwMode="auto">
          <a:xfrm>
            <a:off x="6280902" y="1512617"/>
            <a:ext cx="5309278" cy="238899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Clr>
                <a:schemeClr val="tx1"/>
              </a:buClr>
              <a:buNone/>
            </a:pPr>
            <a:r>
              <a:rPr lang="en-US" sz="1800" kern="0" dirty="0">
                <a:solidFill>
                  <a:schemeClr val="tx1"/>
                </a:solidFill>
              </a:rPr>
              <a:t>Cost</a:t>
            </a:r>
          </a:p>
          <a:p>
            <a:pPr>
              <a:buClr>
                <a:schemeClr val="tx1"/>
              </a:buClr>
            </a:pPr>
            <a:r>
              <a:rPr lang="en-US" sz="1800" b="0" kern="0" dirty="0">
                <a:solidFill>
                  <a:schemeClr val="tx1"/>
                </a:solidFill>
              </a:rPr>
              <a:t>Reducing treatment costs with manufacturer grants and assistance programs</a:t>
            </a:r>
          </a:p>
          <a:p>
            <a:pPr>
              <a:buClr>
                <a:schemeClr val="tx1"/>
              </a:buClr>
            </a:pPr>
            <a:r>
              <a:rPr lang="en-US" sz="1800" b="0" kern="0" dirty="0">
                <a:solidFill>
                  <a:schemeClr val="tx1"/>
                </a:solidFill>
              </a:rPr>
              <a:t>Providing grants to cover transportation costs </a:t>
            </a:r>
            <a:br>
              <a:rPr lang="en-US" sz="1800" b="0" kern="0" dirty="0">
                <a:solidFill>
                  <a:schemeClr val="tx1"/>
                </a:solidFill>
              </a:rPr>
            </a:br>
            <a:r>
              <a:rPr lang="en-US" sz="1800" b="0" kern="0" dirty="0">
                <a:solidFill>
                  <a:schemeClr val="tx1"/>
                </a:solidFill>
              </a:rPr>
              <a:t>and dependent care</a:t>
            </a:r>
          </a:p>
        </p:txBody>
      </p:sp>
      <p:pic>
        <p:nvPicPr>
          <p:cNvPr id="21" name="Graphic 20" descr="Questions">
            <a:extLst>
              <a:ext uri="{FF2B5EF4-FFF2-40B4-BE49-F238E27FC236}">
                <a16:creationId xmlns:a16="http://schemas.microsoft.com/office/drawing/2014/main" id="{25F51DDC-3530-476B-A5E9-D91465B24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85562" y="3051464"/>
            <a:ext cx="914400" cy="914400"/>
          </a:xfrm>
          <a:prstGeom prst="rect">
            <a:avLst/>
          </a:prstGeom>
        </p:spPr>
      </p:pic>
      <p:pic>
        <p:nvPicPr>
          <p:cNvPr id="22" name="Graphic 21" descr="Piggy Bank">
            <a:extLst>
              <a:ext uri="{FF2B5EF4-FFF2-40B4-BE49-F238E27FC236}">
                <a16:creationId xmlns:a16="http://schemas.microsoft.com/office/drawing/2014/main" id="{2F95CDC0-5604-4D13-B869-F0E5DD956B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4958" y="3051464"/>
            <a:ext cx="914400" cy="914400"/>
          </a:xfrm>
          <a:prstGeom prst="rect">
            <a:avLst/>
          </a:prstGeom>
        </p:spPr>
      </p:pic>
      <p:pic>
        <p:nvPicPr>
          <p:cNvPr id="23" name="Graphic 22" descr="Microscope">
            <a:extLst>
              <a:ext uri="{FF2B5EF4-FFF2-40B4-BE49-F238E27FC236}">
                <a16:creationId xmlns:a16="http://schemas.microsoft.com/office/drawing/2014/main" id="{B609FB5F-9F38-4193-B5FD-5120FD3795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60470" y="4142757"/>
            <a:ext cx="914400" cy="914400"/>
          </a:xfrm>
          <a:prstGeom prst="rect">
            <a:avLst/>
          </a:prstGeom>
        </p:spPr>
      </p:pic>
      <p:sp>
        <p:nvSpPr>
          <p:cNvPr id="5" name="TextBox 4">
            <a:extLst>
              <a:ext uri="{FF2B5EF4-FFF2-40B4-BE49-F238E27FC236}">
                <a16:creationId xmlns:a16="http://schemas.microsoft.com/office/drawing/2014/main" id="{9FD7AFF0-8DFA-B232-0DFE-9972AB04CB87}"/>
              </a:ext>
            </a:extLst>
          </p:cNvPr>
          <p:cNvSpPr txBox="1"/>
          <p:nvPr/>
        </p:nvSpPr>
        <p:spPr bwMode="auto">
          <a:xfrm>
            <a:off x="835583" y="5208699"/>
            <a:ext cx="110458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Oncology pharmacists, nurses, and patient navigators are integral to oncology treatment and patient care</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Have a key role in empowering patients and their families to take charge of their health</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Can provide education, resources, and healthcare planning advice</a:t>
            </a:r>
          </a:p>
        </p:txBody>
      </p:sp>
    </p:spTree>
    <p:extLst>
      <p:ext uri="{BB962C8B-B14F-4D97-AF65-F5344CB8AC3E}">
        <p14:creationId xmlns:p14="http://schemas.microsoft.com/office/powerpoint/2010/main" val="3436680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DD36-EDA1-3C3D-D45A-D92BD1548084}"/>
              </a:ext>
            </a:extLst>
          </p:cNvPr>
          <p:cNvSpPr>
            <a:spLocks noGrp="1"/>
          </p:cNvSpPr>
          <p:nvPr>
            <p:ph type="title"/>
          </p:nvPr>
        </p:nvSpPr>
        <p:spPr/>
        <p:txBody>
          <a:bodyPr/>
          <a:lstStyle/>
          <a:p>
            <a:r>
              <a:rPr lang="it-IT" dirty="0">
                <a:cs typeface="Calibri" panose="020F0502020204030204" pitchFamily="34" charset="0"/>
              </a:rPr>
              <a:t>Take-home Messages:</a:t>
            </a:r>
            <a:br>
              <a:rPr lang="it-IT" dirty="0">
                <a:latin typeface="Arial" panose="020B0604020202020204" pitchFamily="34" charset="0"/>
                <a:cs typeface="Arial" panose="020B0604020202020204" pitchFamily="34" charset="0"/>
              </a:rPr>
            </a:br>
            <a:r>
              <a:rPr lang="en-US" dirty="0"/>
              <a:t>Achieving Health Equity in Ovarian Cancer</a:t>
            </a:r>
          </a:p>
        </p:txBody>
      </p:sp>
      <p:sp>
        <p:nvSpPr>
          <p:cNvPr id="3" name="Content Placeholder 2">
            <a:extLst>
              <a:ext uri="{FF2B5EF4-FFF2-40B4-BE49-F238E27FC236}">
                <a16:creationId xmlns:a16="http://schemas.microsoft.com/office/drawing/2014/main" id="{78D7E072-B90C-27D1-CA97-2FD7A3B2548F}"/>
              </a:ext>
            </a:extLst>
          </p:cNvPr>
          <p:cNvSpPr>
            <a:spLocks noGrp="1"/>
          </p:cNvSpPr>
          <p:nvPr>
            <p:ph idx="1"/>
          </p:nvPr>
        </p:nvSpPr>
        <p:spPr/>
        <p:txBody>
          <a:bodyPr/>
          <a:lstStyle/>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Inequality in ovarian cancer care leads to Black patients presenting with more advanced disease and receipt of non‒guideline-concordant care, including lower participation in clinical trials</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Timely/equitable access to molecular testing may improve access to targeted therapies and improve outcomes for Black patients</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New therapies, such as PARP inhibitors and the novel antibody‒drug conjugates, </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have improved survival outcomes in frontline and relapsed settings, respectively</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Healthcare professionals should implement strategies to mitigate toxicities associated </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with newer therapies such as mirvetuximab soravtansine</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Black patient education and receipt of treatment at high-volume centers may result </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in improved outcomes, particularly educating patients on potential benefits of </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clinical trial participation</a:t>
            </a:r>
          </a:p>
          <a:p>
            <a:endParaRPr lang="en-US" dirty="0"/>
          </a:p>
        </p:txBody>
      </p:sp>
    </p:spTree>
    <p:extLst>
      <p:ext uri="{BB962C8B-B14F-4D97-AF65-F5344CB8AC3E}">
        <p14:creationId xmlns:p14="http://schemas.microsoft.com/office/powerpoint/2010/main" val="1252222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F5C5750E-27EE-4D2C-A251-93359F725ED6}"/>
              </a:ext>
            </a:extLst>
          </p:cNvPr>
          <p:cNvSpPr>
            <a:spLocks noGrp="1"/>
          </p:cNvSpPr>
          <p:nvPr>
            <p:ph sz="quarter" idx="11"/>
          </p:nvPr>
        </p:nvSpPr>
        <p:spPr>
          <a:xfrm>
            <a:off x="514351" y="4856674"/>
            <a:ext cx="4160391" cy="1490152"/>
          </a:xfrm>
        </p:spPr>
        <p:txBody>
          <a:bodyPr/>
          <a:lstStyle/>
          <a:p>
            <a:r>
              <a:rPr lang="en-US" sz="2000" dirty="0">
                <a:hlinkClick r:id="rId3">
                  <a:extLst>
                    <a:ext uri="{A12FA001-AC4F-418D-AE19-62706E023703}">
                      <ahyp:hlinkClr xmlns:ahyp="http://schemas.microsoft.com/office/drawing/2018/hyperlinkcolor" val="tx"/>
                    </a:ext>
                  </a:extLst>
                </a:hlinkClick>
              </a:rPr>
              <a:t>clinicaloptions.com/oncology</a:t>
            </a:r>
            <a:endParaRPr lang="en-US" sz="2000" dirty="0"/>
          </a:p>
          <a:p>
            <a:r>
              <a:rPr lang="en-US" sz="2000" dirty="0">
                <a:hlinkClick r:id="rId4">
                  <a:extLst>
                    <a:ext uri="{A12FA001-AC4F-418D-AE19-62706E023703}">
                      <ahyp:hlinkClr xmlns:ahyp="http://schemas.microsoft.com/office/drawing/2018/hyperlinkcolor" val="tx"/>
                    </a:ext>
                  </a:extLst>
                </a:hlinkClick>
              </a:rPr>
              <a:t>clinicaloptions.com/GYNCI2022tool</a:t>
            </a:r>
            <a:endParaRPr lang="en-US" sz="2000" dirty="0">
              <a:hlinkClick r:id="" action="ppaction://noaction">
                <a:extLst>
                  <a:ext uri="{A12FA001-AC4F-418D-AE19-62706E023703}">
                    <ahyp:hlinkClr xmlns:ahyp="http://schemas.microsoft.com/office/drawing/2018/hyperlinkcolor" val="tx"/>
                  </a:ext>
                </a:extLst>
              </a:hlinkClick>
            </a:endParaRPr>
          </a:p>
          <a:p>
            <a:endParaRPr lang="en-US" sz="3200" dirty="0"/>
          </a:p>
        </p:txBody>
      </p:sp>
      <p:sp>
        <p:nvSpPr>
          <p:cNvPr id="10" name="Rectangle 10">
            <a:extLst>
              <a:ext uri="{FF2B5EF4-FFF2-40B4-BE49-F238E27FC236}">
                <a16:creationId xmlns:a16="http://schemas.microsoft.com/office/drawing/2014/main" id="{4ACA2418-10B8-49C8-92DE-FE28B2BA6F95}"/>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Gynecologic Malignancies!</a:t>
            </a:r>
          </a:p>
        </p:txBody>
      </p:sp>
      <p:sp>
        <p:nvSpPr>
          <p:cNvPr id="12" name="Rectangle 3">
            <a:extLst>
              <a:ext uri="{FF2B5EF4-FFF2-40B4-BE49-F238E27FC236}">
                <a16:creationId xmlns:a16="http://schemas.microsoft.com/office/drawing/2014/main" id="{CA6B373E-C93B-4F13-96D1-88B2A3DDDCA9}"/>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14" name="Rectangle 2">
            <a:extLst>
              <a:ext uri="{FF2B5EF4-FFF2-40B4-BE49-F238E27FC236}">
                <a16:creationId xmlns:a16="http://schemas.microsoft.com/office/drawing/2014/main" id="{F32942DF-B46C-419A-A22D-492346B298AA}"/>
              </a:ext>
            </a:extLst>
          </p:cNvPr>
          <p:cNvSpPr>
            <a:spLocks noGrp="1" noChangeArrowheads="1"/>
          </p:cNvSpPr>
          <p:nvPr>
            <p:ph sz="quarter" idx="10"/>
          </p:nvPr>
        </p:nvSpPr>
        <p:spPr>
          <a:xfrm>
            <a:off x="609759" y="1895477"/>
            <a:ext cx="10341007" cy="2499234"/>
          </a:xfrm>
        </p:spPr>
        <p:txBody>
          <a:bodyPr rtlCol="0">
            <a:normAutofit/>
          </a:bodyPr>
          <a:lstStyle/>
          <a:p>
            <a:pPr>
              <a:lnSpc>
                <a:spcPct val="100000"/>
              </a:lnSpc>
              <a:buClr>
                <a:schemeClr val="tx2">
                  <a:lumMod val="20000"/>
                  <a:lumOff val="80000"/>
                </a:schemeClr>
              </a:buClr>
              <a:defRPr/>
            </a:pPr>
            <a:r>
              <a:rPr lang="en-US" sz="2200" dirty="0">
                <a:solidFill>
                  <a:srgbClr val="E1471D"/>
                </a:solidFill>
              </a:rPr>
              <a:t>CME/CPE/CNE-certified on-demand webcast </a:t>
            </a:r>
            <a:r>
              <a:rPr lang="en-US" sz="2200" b="0" dirty="0">
                <a:cs typeface="Calibri" panose="020F0502020204030204" pitchFamily="34" charset="0"/>
              </a:rPr>
              <a:t>(</a:t>
            </a:r>
            <a:r>
              <a:rPr lang="en-US" sz="2200" b="0" i="1" dirty="0">
                <a:cs typeface="Calibri" panose="020F0502020204030204" pitchFamily="34" charset="0"/>
              </a:rPr>
              <a:t>coming soon!</a:t>
            </a:r>
            <a:r>
              <a:rPr lang="en-US" sz="2200" b="0" dirty="0">
                <a:cs typeface="Calibri" panose="020F0502020204030204" pitchFamily="34" charset="0"/>
              </a:rPr>
              <a:t>)</a:t>
            </a:r>
          </a:p>
          <a:p>
            <a:pPr>
              <a:buClr>
                <a:schemeClr val="tx2">
                  <a:lumMod val="20000"/>
                  <a:lumOff val="80000"/>
                </a:schemeClr>
              </a:buClr>
              <a:defRPr/>
            </a:pPr>
            <a:r>
              <a:rPr lang="en-US" sz="2200" kern="0" dirty="0">
                <a:solidFill>
                  <a:srgbClr val="E1471D"/>
                </a:solidFill>
              </a:rPr>
              <a:t>ClinicalThought commentaries and PDF resources </a:t>
            </a:r>
            <a:r>
              <a:rPr lang="en-US" sz="2200" b="0" kern="0" dirty="0">
                <a:cs typeface="Calibri" panose="020F0502020204030204" pitchFamily="34" charset="0"/>
              </a:rPr>
              <a:t>for gynecologic cancers that </a:t>
            </a:r>
            <a:br>
              <a:rPr lang="en-US" sz="2200" b="0" kern="0" dirty="0">
                <a:cs typeface="Calibri" panose="020F0502020204030204" pitchFamily="34" charset="0"/>
              </a:rPr>
            </a:br>
            <a:r>
              <a:rPr lang="en-US" sz="2200" b="0" kern="0" dirty="0">
                <a:cs typeface="Calibri" panose="020F0502020204030204" pitchFamily="34" charset="0"/>
              </a:rPr>
              <a:t>may help increase awareness on health disparities and provide additional aid to </a:t>
            </a:r>
            <a:br>
              <a:rPr lang="en-US" sz="2200" b="0" kern="0" dirty="0">
                <a:cs typeface="Calibri" panose="020F0502020204030204" pitchFamily="34" charset="0"/>
              </a:rPr>
            </a:br>
            <a:r>
              <a:rPr lang="en-US" sz="2200" b="0" kern="0" dirty="0">
                <a:cs typeface="Calibri" panose="020F0502020204030204" pitchFamily="34" charset="0"/>
              </a:rPr>
              <a:t>your patients</a:t>
            </a:r>
            <a:endParaRPr lang="en-US" sz="2200" b="0" i="1" kern="0" dirty="0">
              <a:cs typeface="Calibri" panose="020F0502020204030204" pitchFamily="34" charset="0"/>
            </a:endParaRPr>
          </a:p>
          <a:p>
            <a:pPr>
              <a:buClr>
                <a:schemeClr val="tx2">
                  <a:lumMod val="20000"/>
                  <a:lumOff val="80000"/>
                </a:schemeClr>
              </a:buClr>
              <a:defRPr/>
            </a:pPr>
            <a:r>
              <a:rPr lang="en-US" sz="2200" kern="0" dirty="0">
                <a:solidFill>
                  <a:srgbClr val="E1471D"/>
                </a:solidFill>
              </a:rPr>
              <a:t>On-demand CME/CPE/CNE-certified text modules </a:t>
            </a:r>
            <a:r>
              <a:rPr lang="en-US" sz="2200" b="0" kern="0" dirty="0"/>
              <a:t>for endometrial and cervical cancer with healthcare professionals’ insight and commentary </a:t>
            </a:r>
          </a:p>
        </p:txBody>
      </p:sp>
      <p:sp>
        <p:nvSpPr>
          <p:cNvPr id="2" name="Content Placeholder 4">
            <a:extLst>
              <a:ext uri="{FF2B5EF4-FFF2-40B4-BE49-F238E27FC236}">
                <a16:creationId xmlns:a16="http://schemas.microsoft.com/office/drawing/2014/main" id="{CFCEB96D-4C38-6E69-F68C-6DFA14036B23}"/>
              </a:ext>
            </a:extLst>
          </p:cNvPr>
          <p:cNvSpPr txBox="1">
            <a:spLocks/>
          </p:cNvSpPr>
          <p:nvPr/>
        </p:nvSpPr>
        <p:spPr bwMode="auto">
          <a:xfrm>
            <a:off x="4674742" y="4856674"/>
            <a:ext cx="4160391" cy="149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u="sng" kern="0" dirty="0">
                <a:hlinkClick r:id="rId5"/>
              </a:rPr>
              <a:t>clinicaloptions.com/immuneAETool</a:t>
            </a:r>
            <a:endParaRPr lang="en-US" sz="2000" kern="0" dirty="0"/>
          </a:p>
          <a:p>
            <a:r>
              <a:rPr lang="en-US" sz="2000" kern="0" dirty="0">
                <a:hlinkClick r:id="rId6">
                  <a:extLst>
                    <a:ext uri="{A12FA001-AC4F-418D-AE19-62706E023703}">
                      <ahyp:hlinkClr xmlns:ahyp="http://schemas.microsoft.com/office/drawing/2018/hyperlinkcolor" val="tx"/>
                    </a:ext>
                  </a:extLst>
                </a:hlinkClick>
              </a:rPr>
              <a:t>clinicaloptions.com/CervicalTool2022</a:t>
            </a:r>
            <a:endParaRPr lang="en-US" sz="2000" kern="0" dirty="0"/>
          </a:p>
          <a:p>
            <a:endParaRPr lang="en-US" sz="3200" kern="0" dirty="0"/>
          </a:p>
        </p:txBody>
      </p:sp>
    </p:spTree>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7">
    <a:dk1>
      <a:srgbClr val="000000"/>
    </a:dk1>
    <a:lt1>
      <a:srgbClr val="FFFFFF"/>
    </a:lt1>
    <a:dk2>
      <a:srgbClr val="1D2E58"/>
    </a:dk2>
    <a:lt2>
      <a:srgbClr val="669933"/>
    </a:lt2>
    <a:accent1>
      <a:srgbClr val="157EC0"/>
    </a:accent1>
    <a:accent2>
      <a:srgbClr val="F4AB33"/>
    </a:accent2>
    <a:accent3>
      <a:srgbClr val="8872B1"/>
    </a:accent3>
    <a:accent4>
      <a:srgbClr val="9F9FA0"/>
    </a:accent4>
    <a:accent5>
      <a:srgbClr val="525252"/>
    </a:accent5>
    <a:accent6>
      <a:srgbClr val="FFFFFF"/>
    </a:accent6>
    <a:hlink>
      <a:srgbClr val="157EC0"/>
    </a:hlink>
    <a:folHlink>
      <a:srgbClr val="5A667A"/>
    </a:folHlink>
  </a:clrScheme>
  <a:fontScheme name="Custom 1">
    <a:majorFont>
      <a:latin typeface="Century Schoolbook"/>
      <a:ea typeface=""/>
      <a:cs typeface=""/>
    </a:majorFont>
    <a:minorFont>
      <a:latin typeface="Arial"/>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Override>
</file>

<file path=ppt/theme/themeOverride2.xml><?xml version="1.0" encoding="utf-8"?>
<a:themeOverride xmlns:a="http://schemas.openxmlformats.org/drawingml/2006/main">
  <a:clrScheme name="Custom 17">
    <a:dk1>
      <a:srgbClr val="000000"/>
    </a:dk1>
    <a:lt1>
      <a:srgbClr val="FFFFFF"/>
    </a:lt1>
    <a:dk2>
      <a:srgbClr val="1D2E58"/>
    </a:dk2>
    <a:lt2>
      <a:srgbClr val="669933"/>
    </a:lt2>
    <a:accent1>
      <a:srgbClr val="157EC0"/>
    </a:accent1>
    <a:accent2>
      <a:srgbClr val="F4AB33"/>
    </a:accent2>
    <a:accent3>
      <a:srgbClr val="8872B1"/>
    </a:accent3>
    <a:accent4>
      <a:srgbClr val="9F9FA0"/>
    </a:accent4>
    <a:accent5>
      <a:srgbClr val="525252"/>
    </a:accent5>
    <a:accent6>
      <a:srgbClr val="FFFFFF"/>
    </a:accent6>
    <a:hlink>
      <a:srgbClr val="157EC0"/>
    </a:hlink>
    <a:folHlink>
      <a:srgbClr val="5A667A"/>
    </a:folHlink>
  </a:clrScheme>
  <a:fontScheme name="Custom 1">
    <a:majorFont>
      <a:latin typeface="Century Schoolbook"/>
      <a:ea typeface=""/>
      <a:cs typeface=""/>
    </a:majorFont>
    <a:minorFont>
      <a:latin typeface="Arial"/>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Override>
</file>

<file path=ppt/theme/themeOverride3.xml><?xml version="1.0" encoding="utf-8"?>
<a:themeOverride xmlns:a="http://schemas.openxmlformats.org/drawingml/2006/main">
  <a:clrScheme name="Custom 17">
    <a:dk1>
      <a:srgbClr val="000000"/>
    </a:dk1>
    <a:lt1>
      <a:srgbClr val="FFFFFF"/>
    </a:lt1>
    <a:dk2>
      <a:srgbClr val="1D2E58"/>
    </a:dk2>
    <a:lt2>
      <a:srgbClr val="669933"/>
    </a:lt2>
    <a:accent1>
      <a:srgbClr val="157EC0"/>
    </a:accent1>
    <a:accent2>
      <a:srgbClr val="F4AB33"/>
    </a:accent2>
    <a:accent3>
      <a:srgbClr val="8872B1"/>
    </a:accent3>
    <a:accent4>
      <a:srgbClr val="9F9FA0"/>
    </a:accent4>
    <a:accent5>
      <a:srgbClr val="525252"/>
    </a:accent5>
    <a:accent6>
      <a:srgbClr val="FFFFFF"/>
    </a:accent6>
    <a:hlink>
      <a:srgbClr val="157EC0"/>
    </a:hlink>
    <a:folHlink>
      <a:srgbClr val="5A667A"/>
    </a:folHlink>
  </a:clrScheme>
  <a:fontScheme name="Custom 1">
    <a:majorFont>
      <a:latin typeface="Century Schoolbook"/>
      <a:ea typeface=""/>
      <a:cs typeface=""/>
    </a:majorFont>
    <a:minorFont>
      <a:latin typeface="Arial"/>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Override>
</file>

<file path=ppt/theme/themeOverride4.xml><?xml version="1.0" encoding="utf-8"?>
<a:themeOverride xmlns:a="http://schemas.openxmlformats.org/drawingml/2006/main">
  <a:clrScheme name="Custom 17">
    <a:dk1>
      <a:srgbClr val="000000"/>
    </a:dk1>
    <a:lt1>
      <a:srgbClr val="FFFFFF"/>
    </a:lt1>
    <a:dk2>
      <a:srgbClr val="1D2E58"/>
    </a:dk2>
    <a:lt2>
      <a:srgbClr val="669933"/>
    </a:lt2>
    <a:accent1>
      <a:srgbClr val="157EC0"/>
    </a:accent1>
    <a:accent2>
      <a:srgbClr val="F4AB33"/>
    </a:accent2>
    <a:accent3>
      <a:srgbClr val="8872B1"/>
    </a:accent3>
    <a:accent4>
      <a:srgbClr val="9F9FA0"/>
    </a:accent4>
    <a:accent5>
      <a:srgbClr val="525252"/>
    </a:accent5>
    <a:accent6>
      <a:srgbClr val="FFFFFF"/>
    </a:accent6>
    <a:hlink>
      <a:srgbClr val="157EC0"/>
    </a:hlink>
    <a:folHlink>
      <a:srgbClr val="5A667A"/>
    </a:folHlink>
  </a:clrScheme>
  <a:fontScheme name="Custom 1">
    <a:majorFont>
      <a:latin typeface="Century Schoolbook"/>
      <a:ea typeface=""/>
      <a:cs typeface=""/>
    </a:majorFont>
    <a:minorFont>
      <a:latin typeface="Arial"/>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56M7VY3CDVN5-1711369093-5</_dlc_DocId>
    <_dlc_DocIdUrl xmlns="d54cbe69-32bd-412a-b004-9152f949605e">
      <Url>https://intranet.clinicaloptions.com/mews/oncology/ONC_2022_Gynecologic_Health_Equity_SST_LL_CI_(PRP5476)/CME_CE_CPE-Certified_Micro_Module__and_Slides_-__1_-_Ovarian/_layouts/15/DocIdRedir.aspx?ID=56M7VY3CDVN5-1711369093-5</Url>
      <Description>56M7VY3CDVN5-1711369093-5</Description>
    </_dlc_DocIdUrl>
    <Document_x0020_Category xmlns="29ec40c5-d8e6-48af-9243-f3e1dc746f32">Slides - Online (non-CME)</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F4ACCC38D939941A26F1DE316252ED6" ma:contentTypeVersion="1" ma:contentTypeDescription="Create a new document." ma:contentTypeScope="" ma:versionID="6e0916e2179fd3a7bfff4da340118f60">
  <xsd:schema xmlns:xsd="http://www.w3.org/2001/XMLSchema" xmlns:xs="http://www.w3.org/2001/XMLSchema" xmlns:p="http://schemas.microsoft.com/office/2006/metadata/properties" xmlns:ns2="d54cbe69-32bd-412a-b004-9152f949605e" xmlns:ns3="29ec40c5-d8e6-48af-9243-f3e1dc746f32" targetNamespace="http://schemas.microsoft.com/office/2006/metadata/properties" ma:root="true" ma:fieldsID="5e39bacf80cc9791bae76e10108ca501" ns2:_="" ns3:_="">
    <xsd:import namespace="d54cbe69-32bd-412a-b004-9152f949605e"/>
    <xsd:import namespace="29ec40c5-d8e6-48af-9243-f3e1dc746f3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9ec40c5-d8e6-48af-9243-f3e1dc746f3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www.w3.org/XML/1998/namespace"/>
    <ds:schemaRef ds:uri="d54cbe69-32bd-412a-b004-9152f949605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29ec40c5-d8e6-48af-9243-f3e1dc746f32"/>
    <ds:schemaRef ds:uri="http://purl.org/dc/dcmitype/"/>
  </ds:schemaRefs>
</ds:datastoreItem>
</file>

<file path=customXml/itemProps4.xml><?xml version="1.0" encoding="utf-8"?>
<ds:datastoreItem xmlns:ds="http://schemas.openxmlformats.org/officeDocument/2006/customXml" ds:itemID="{D23ADA04-D052-4EEF-B514-143CE54735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9ec40c5-d8e6-48af-9243-f3e1dc746f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FB6A3B72-5A3D-4B1B-BA91-50F10465782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18022</TotalTime>
  <Words>5833</Words>
  <Application>Microsoft Office PowerPoint</Application>
  <PresentationFormat>Widescreen</PresentationFormat>
  <Paragraphs>1002</Paragraphs>
  <Slides>38</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Proxima Nova Rg</vt:lpstr>
      <vt:lpstr>Roboto</vt:lpstr>
      <vt:lpstr>Segoe UI</vt:lpstr>
      <vt:lpstr>System Font Regular</vt:lpstr>
      <vt:lpstr>Times</vt:lpstr>
      <vt:lpstr>Wingdings</vt:lpstr>
      <vt:lpstr>2017_HTAA_Diabetes</vt:lpstr>
      <vt:lpstr>Improving Provider Awareness About Healthcare Equity: Improving All Patients’ Access to Care in Ovarian Cancer</vt:lpstr>
      <vt:lpstr>About These Slides</vt:lpstr>
      <vt:lpstr>Faculty and Disclosures</vt:lpstr>
      <vt:lpstr>Ovarian Cancer: Overview</vt:lpstr>
      <vt:lpstr>Ovarian Cancer: Healthcare Disparities </vt:lpstr>
      <vt:lpstr>Ovarian Cancer: Racial and Ethnic Differences Exist Regarding Risk and Survival for All Histologic Subtypes</vt:lpstr>
      <vt:lpstr>High-Volume Treatment Centers Are Associated With Better Outcomes for Black Patients With Ovarian Cancer</vt:lpstr>
      <vt:lpstr>Patients With Ovarian Cancer Who Do Not Receive Guideline-Recommended Care Have Poor Outcomes</vt:lpstr>
      <vt:lpstr>Expanded Participation in Clinical Trials  May Overcome Health Disparities in Ovarian Cancer</vt:lpstr>
      <vt:lpstr>Risk Factors, Screening, and  Molecular Testing in Ovarian Cancer</vt:lpstr>
      <vt:lpstr>Genetic Testing in Ovarian Cancer:  Who Should Be Tested?</vt:lpstr>
      <vt:lpstr>Genetic Testing in Ovarian Cancer: Current Guidelines</vt:lpstr>
      <vt:lpstr>Alterations in HR Repair Genes in  High-Grade Serous Ovarian Cancers </vt:lpstr>
      <vt:lpstr>Suboptimal Adoption of Germline BRCA1/2 or  HRD Testing for All Patients With OC</vt:lpstr>
      <vt:lpstr>Guideline Recommendations for Management  of Advanced or Recurrent Ovarian Cancer</vt:lpstr>
      <vt:lpstr>Current Updates and FDA Approvals for  PARP Inhibitors in Advanced Ovarian Cancer</vt:lpstr>
      <vt:lpstr>Clinical Data for PARP Inhibitors  in Frontline and Recurrent Ovarian Cancer</vt:lpstr>
      <vt:lpstr>Recent Advances With PARP Inhibitor Maintenance in Patients With Newly Diagnosed Ovarian Cancer</vt:lpstr>
      <vt:lpstr>PARP Inhibitor AEs of Interest</vt:lpstr>
      <vt:lpstr>PARP Inhibitor AEs in Frontline Maintenance</vt:lpstr>
      <vt:lpstr>General Principles for Managing Hematologic AEs  With PARP Inhibitors: Anemia, Neutropenia</vt:lpstr>
      <vt:lpstr>General Principles for Managing Hematologic AEs  With PARP Inhibitors: Thrombocytopenia</vt:lpstr>
      <vt:lpstr>Therapy in Platinum-Refractory/Resistant Ovarian Cancer</vt:lpstr>
      <vt:lpstr>Interactive Decision Support Tools for  Advanced Gynecologic Cancers</vt:lpstr>
      <vt:lpstr>Mirvetuximab Soravtansine in Platinum-Resistant OC With High FRα Expression (SORAYA): Study Design</vt:lpstr>
      <vt:lpstr>Phase III SORAYA Study of Mirvetuximab Soravtansine: Safety Summary</vt:lpstr>
      <vt:lpstr>Recommended Use of Eye Drops in Patients  Receiving Mirvetuximab Soravtansine</vt:lpstr>
      <vt:lpstr>Mirvetuximab Soravtansine vs Investigator’s Choice of Chemotherapy in FRα-High PROC (MIRASOL): Study Design</vt:lpstr>
      <vt:lpstr>Acknowledging Patient Preferences (Goals) and Promoting Enrollment on Clinical Trials  </vt:lpstr>
      <vt:lpstr>Lower Participation of Black vs White Patients on Clinical Trials</vt:lpstr>
      <vt:lpstr>Lower Enrollment of Black vs White Patients on Clinical Trials</vt:lpstr>
      <vt:lpstr>Factors Affecting Willingness to  Participate in Clinical Trials</vt:lpstr>
      <vt:lpstr>Patient Preferences and Treatment Goals in Ovarian Cancer</vt:lpstr>
      <vt:lpstr>Benefits of Diverse Enrollment on Clinical Trials: Better Data on Health Disparities and Access to SoC Treatments</vt:lpstr>
      <vt:lpstr>Addressing Potential Healthcare Disparities in  Clinical Trial Enrollment</vt:lpstr>
      <vt:lpstr>Navigating the Healthcare Ecosystem:  Addressing Potential Disparities </vt:lpstr>
      <vt:lpstr>Take-home Messages: Achieving Health Equity in Ovarian Cancer</vt:lpstr>
      <vt:lpstr>Go Online for More CCO  Coverage of Gynecologic Malignancies!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Provider Awareness About Healthcare Equity: Improving All Patients’ Access to Care in Ovarian Cancer</dc:title>
  <dc:subject/>
  <dc:creator>Preferred User</dc:creator>
  <cp:keywords/>
  <dc:description/>
  <cp:lastModifiedBy>ssingh@cealliance.com</cp:lastModifiedBy>
  <cp:revision>1075</cp:revision>
  <cp:lastPrinted>2016-09-26T20:21:49Z</cp:lastPrinted>
  <dcterms:created xsi:type="dcterms:W3CDTF">2005-05-27T15:08:01Z</dcterms:created>
  <dcterms:modified xsi:type="dcterms:W3CDTF">2023-04-24T05:49:53Z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bae16fed-dca6-4509-adb9-2f3edbab57ef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0x010100DF4ACCC38D939941A26F1DE316252ED6</vt:lpwstr>
  </property>
</Properties>
</file>