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16"/>
  </p:notesMasterIdLst>
  <p:sldIdLst>
    <p:sldId id="321" r:id="rId7"/>
    <p:sldId id="308" r:id="rId8"/>
    <p:sldId id="543" r:id="rId9"/>
    <p:sldId id="1747256607" r:id="rId10"/>
    <p:sldId id="552" r:id="rId11"/>
    <p:sldId id="1747256638" r:id="rId12"/>
    <p:sldId id="1747256641" r:id="rId13"/>
    <p:sldId id="1747256642" r:id="rId14"/>
    <p:sldId id="31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28" userDrawn="1">
          <p15:clr>
            <a:srgbClr val="A4A3A4"/>
          </p15:clr>
        </p15:guide>
        <p15:guide id="2" orient="horz" pos="144" userDrawn="1">
          <p15:clr>
            <a:srgbClr val="A4A3A4"/>
          </p15:clr>
        </p15:guide>
        <p15:guide id="3" orient="horz" pos="256" userDrawn="1">
          <p15:clr>
            <a:srgbClr val="A4A3A4"/>
          </p15:clr>
        </p15:guide>
        <p15:guide id="4" pos="7400" userDrawn="1">
          <p15:clr>
            <a:srgbClr val="A4A3A4"/>
          </p15:clr>
        </p15:guide>
        <p15:guide id="5" orient="horz" pos="1008" userDrawn="1">
          <p15:clr>
            <a:srgbClr val="A4A3A4"/>
          </p15:clr>
        </p15:guide>
        <p15:guide id="6" orient="horz" pos="4152" userDrawn="1">
          <p15:clr>
            <a:srgbClr val="A4A3A4"/>
          </p15:clr>
        </p15:guide>
        <p15:guide id="7" orient="horz" pos="3888" userDrawn="1">
          <p15:clr>
            <a:srgbClr val="A4A3A4"/>
          </p15:clr>
        </p15:guide>
        <p15:guide id="8" orient="horz" pos="4032" userDrawn="1">
          <p15:clr>
            <a:srgbClr val="A4A3A4"/>
          </p15:clr>
        </p15:guide>
        <p15:guide id="9" pos="7224" userDrawn="1">
          <p15:clr>
            <a:srgbClr val="A4A3A4"/>
          </p15:clr>
        </p15:guide>
        <p15:guide id="10" pos="4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risty Seals" initials="CS" lastIdx="2" clrIdx="6">
    <p:extLst>
      <p:ext uri="{19B8F6BF-5375-455C-9EA6-DF929625EA0E}">
        <p15:presenceInfo xmlns:p15="http://schemas.microsoft.com/office/powerpoint/2012/main" userId="S::cseals@clinicaloptions.com::0852e532-1f9e-4bbf-9b56-be19a9543a31" providerId="AD"/>
      </p:ext>
    </p:extLst>
  </p:cmAuthor>
  <p:cmAuthor id="1" name="Gordon Kelley" initials="GK" lastIdx="21" clrIdx="0">
    <p:extLst>
      <p:ext uri="{19B8F6BF-5375-455C-9EA6-DF929625EA0E}">
        <p15:presenceInfo xmlns:p15="http://schemas.microsoft.com/office/powerpoint/2012/main" userId="S::gkelley@clinicaloptions.com::7e3d11cf-7436-4611-80d7-51121a63678e" providerId="AD"/>
      </p:ext>
    </p:extLst>
  </p:cmAuthor>
  <p:cmAuthor id="8" name="Dussadee Royal" initials="DR" lastIdx="1" clrIdx="7">
    <p:extLst>
      <p:ext uri="{19B8F6BF-5375-455C-9EA6-DF929625EA0E}">
        <p15:presenceInfo xmlns:p15="http://schemas.microsoft.com/office/powerpoint/2012/main" userId="S::droyal@clinicaloptions.com::51beead8-6fa0-4b98-aeba-37044af35e17" providerId="AD"/>
      </p:ext>
    </p:extLst>
  </p:cmAuthor>
  <p:cmAuthor id="2" name="Megan Capel" initials="MC" lastIdx="3" clrIdx="1"/>
  <p:cmAuthor id="3" name=" " initials="MAC" lastIdx="1" clrIdx="2"/>
  <p:cmAuthor id="4" name="Taryn Gross" initials="TG" lastIdx="1" clrIdx="3"/>
  <p:cmAuthor id="5" name="Ryan Topping" initials="RT" lastIdx="2" clrIdx="4">
    <p:extLst>
      <p:ext uri="{19B8F6BF-5375-455C-9EA6-DF929625EA0E}">
        <p15:presenceInfo xmlns:p15="http://schemas.microsoft.com/office/powerpoint/2012/main" userId="Ryan Topping" providerId="None"/>
      </p:ext>
    </p:extLst>
  </p:cmAuthor>
  <p:cmAuthor id="6" name="CLINICALOPTIONS\tquill" initials="C" lastIdx="1" clrIdx="5">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28"/>
        <p:guide orient="horz" pos="144"/>
        <p:guide orient="horz" pos="256"/>
        <p:guide pos="7400"/>
        <p:guide orient="horz" pos="1008"/>
        <p:guide orient="horz" pos="4152"/>
        <p:guide orient="horz" pos="3888"/>
        <p:guide orient="horz" pos="4032"/>
        <p:guide pos="7224"/>
        <p:guide pos="456"/>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EBBAA-4954-4E84-B182-5B3E12894704}" type="datetimeFigureOut">
              <a:rPr lang="en-US" smtClean="0"/>
              <a:t>1/30/2023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FC064-2A20-4A46-B79F-E53B14DC96A6}" type="slidenum">
              <a:rPr lang="en-US" smtClean="0"/>
              <a:t>‹#›</a:t>
            </a:fld>
            <a:endParaRPr lang="en-US" dirty="0"/>
          </a:p>
        </p:txBody>
      </p:sp>
    </p:spTree>
    <p:extLst>
      <p:ext uri="{BB962C8B-B14F-4D97-AF65-F5344CB8AC3E}">
        <p14:creationId xmlns:p14="http://schemas.microsoft.com/office/powerpoint/2010/main" val="423389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FC064-2A20-4A46-B79F-E53B14DC96A6}" type="slidenum">
              <a:rPr lang="en-US" smtClean="0"/>
              <a:t>1</a:t>
            </a:fld>
            <a:endParaRPr lang="en-US" dirty="0"/>
          </a:p>
        </p:txBody>
      </p:sp>
    </p:spTree>
    <p:extLst>
      <p:ext uri="{BB962C8B-B14F-4D97-AF65-F5344CB8AC3E}">
        <p14:creationId xmlns:p14="http://schemas.microsoft.com/office/powerpoint/2010/main" val="3163262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GEJ, gastroesophageal junction;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341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CPS, combined positive score; CT, chemotherapy; EAC, esophageal adenocarcinoma; ECOG, Eastern Cooperative Oncology Group;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FOLFOX, leucovorin/fluorouracil/oxaliplatin; </a:t>
            </a:r>
            <a:r>
              <a:rPr lang="en-US" b="0" i="1" dirty="0"/>
              <a:t>GEJ, gastroesophageal junction; PD, progressive disease; PS, performance status; ORR, objective response rate; OS, overall survival; PFS, progression-free survival;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XELOX, capecitabine/oxaliplatin.</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384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CT, chemotherapy; DoR, duration of response; Nivo, nivolumab; ORR, overall response rate;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0481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CT, chemotherapy; MSI, microsatellite instability; MSI, microsatellite instability‒high; MSS, microsatellite stable; Nivo, nivolumab; ORR, overall response rates;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774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Nivo, nivolumab;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725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GEJ, gastroesophageal junction;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635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172715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6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166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251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0250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647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21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11701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19644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19012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480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64196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437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383940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4266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164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7589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6865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70881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4304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247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11804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62454026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649 Update: Phase III Study of </a:t>
            </a:r>
            <a:br>
              <a:rPr lang="en-US" altLang="en-US" sz="4000" dirty="0"/>
            </a:br>
            <a:r>
              <a:rPr lang="en-US" altLang="en-US" sz="4000" dirty="0"/>
              <a:t>First-line Nivolumab + CT vs CT for </a:t>
            </a:r>
            <a:br>
              <a:rPr lang="en-US" altLang="en-US" sz="4000" dirty="0"/>
            </a:br>
            <a:r>
              <a:rPr lang="en-US" altLang="en-US" sz="4000" dirty="0"/>
              <a:t>Advanced Gastric/GEJ Cancer and </a:t>
            </a:r>
            <a:br>
              <a:rPr lang="en-US" altLang="en-US" sz="4000" dirty="0"/>
            </a:br>
            <a:r>
              <a:rPr lang="en-US" altLang="en-US" sz="4000" dirty="0"/>
              <a:t>Esophageal Adenocarcinoma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87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649 Update: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Poor median OS (&lt;1 yr) with first-line chemotherapy for advanced or metastatic HER2-negative gastric/GEJ cancer</a:t>
            </a:r>
            <a:r>
              <a:rPr lang="en-US" altLang="en-US" sz="2400" baseline="30000" dirty="0"/>
              <a:t>1-4</a:t>
            </a:r>
            <a:endParaRPr lang="en-US" altLang="en-US" sz="2400" dirty="0"/>
          </a:p>
          <a:p>
            <a:r>
              <a:rPr lang="en-US" altLang="en-US" sz="2400" dirty="0"/>
              <a:t>Significant OS and PFS benefit observed with nivolumab + chemotherapy vs chemotherapy in patients with advanced gastric/GEJ cancer and esophageal adenocarcinoma in first analysis of phase III CheckMate 649 study</a:t>
            </a:r>
            <a:r>
              <a:rPr lang="en-US" altLang="en-US" sz="2400" baseline="30000" dirty="0"/>
              <a:t>5</a:t>
            </a:r>
            <a:endParaRPr lang="en-US" altLang="en-US" sz="2400" dirty="0"/>
          </a:p>
          <a:p>
            <a:pPr lvl="1"/>
            <a:r>
              <a:rPr lang="en-US" altLang="en-US" sz="2200" dirty="0"/>
              <a:t>These data supported FDA and global approvals of nivolumab + chemotherapy for advanced or metastatic gastric/GEJ cancer and esophageal adenocarcinoma</a:t>
            </a:r>
          </a:p>
          <a:p>
            <a:r>
              <a:rPr lang="en-US" altLang="en-US" sz="2400" dirty="0"/>
              <a:t>Current report describes 3-yr follow-up results from nivolumab + CT vs CT arms of CheckMate 649</a:t>
            </a:r>
            <a:r>
              <a:rPr lang="en-US" altLang="en-US" sz="2400" baseline="30000" dirty="0"/>
              <a:t>6</a:t>
            </a:r>
            <a:endParaRPr lang="en-US" altLang="en-US" sz="2400" dirty="0"/>
          </a:p>
          <a:p>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16949"/>
            <a:ext cx="900255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Lordick. Lancet Oncol. 213;14:490. 2. Catenacci. Lancet Oncol. 2017;18:1467. 3. Shah. JAMA Oncol. 2017;3:620.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4. Fuchs. Lancet Oncol. 2019;20:420. 5. Janjigian. Lancet. 2021;398:27. 6. Janjigian. ASCO GI 2023. Abstr 291.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7471-041E-46C9-BEF2-97FBA8175650}"/>
              </a:ext>
            </a:extLst>
          </p:cNvPr>
          <p:cNvSpPr>
            <a:spLocks noGrp="1"/>
          </p:cNvSpPr>
          <p:nvPr>
            <p:ph type="title"/>
          </p:nvPr>
        </p:nvSpPr>
        <p:spPr/>
        <p:txBody>
          <a:bodyPr/>
          <a:lstStyle/>
          <a:p>
            <a:r>
              <a:rPr lang="en-US" dirty="0"/>
              <a:t>CheckMate 649 Update: Study Design</a:t>
            </a:r>
          </a:p>
        </p:txBody>
      </p:sp>
      <p:sp>
        <p:nvSpPr>
          <p:cNvPr id="3" name="Content Placeholder 2">
            <a:extLst>
              <a:ext uri="{FF2B5EF4-FFF2-40B4-BE49-F238E27FC236}">
                <a16:creationId xmlns:a16="http://schemas.microsoft.com/office/drawing/2014/main" id="{BFD36161-373B-45BC-8F8B-01F6457B3FC6}"/>
              </a:ext>
            </a:extLst>
          </p:cNvPr>
          <p:cNvSpPr>
            <a:spLocks noGrp="1"/>
          </p:cNvSpPr>
          <p:nvPr>
            <p:ph idx="1"/>
          </p:nvPr>
        </p:nvSpPr>
        <p:spPr>
          <a:xfrm>
            <a:off x="607216" y="1475867"/>
            <a:ext cx="10877529" cy="728501"/>
          </a:xfrm>
        </p:spPr>
        <p:txBody>
          <a:bodyPr/>
          <a:lstStyle/>
          <a:p>
            <a:r>
              <a:rPr lang="en-US" sz="2000" dirty="0"/>
              <a:t>Randomized, open-label phase III trial (</a:t>
            </a:r>
            <a:r>
              <a:rPr lang="en-US" sz="2000" dirty="0">
                <a:solidFill>
                  <a:srgbClr val="000000"/>
                </a:solidFill>
              </a:rPr>
              <a:t>m</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edian follow-up: 36.2 mo</a:t>
            </a:r>
            <a:r>
              <a:rPr lang="en-US" sz="2000" dirty="0">
                <a:solidFill>
                  <a:srgbClr val="000000"/>
                </a:solidFill>
              </a:rPr>
              <a:t>; d</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ata cutoff: 2022-05-31)</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000" dirty="0"/>
          </a:p>
        </p:txBody>
      </p:sp>
      <p:sp>
        <p:nvSpPr>
          <p:cNvPr id="10" name="Text Box 23">
            <a:extLst>
              <a:ext uri="{FF2B5EF4-FFF2-40B4-BE49-F238E27FC236}">
                <a16:creationId xmlns:a16="http://schemas.microsoft.com/office/drawing/2014/main" id="{DE00F1BA-D60E-417A-9C52-5404FBD5B148}"/>
              </a:ext>
            </a:extLst>
          </p:cNvPr>
          <p:cNvSpPr txBox="1">
            <a:spLocks noChangeArrowheads="1"/>
          </p:cNvSpPr>
          <p:nvPr/>
        </p:nvSpPr>
        <p:spPr bwMode="auto">
          <a:xfrm>
            <a:off x="555581" y="2628360"/>
            <a:ext cx="294368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unresectable advanced or metastatic gastric cancer, GEJ, or esophageal adenocarcinoma; not known to be HER2 positive;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2031)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4">
            <a:extLst>
              <a:ext uri="{FF2B5EF4-FFF2-40B4-BE49-F238E27FC236}">
                <a16:creationId xmlns:a16="http://schemas.microsoft.com/office/drawing/2014/main" id="{F1EAA55E-8DC0-4462-A03C-67F758C505F5}"/>
              </a:ext>
            </a:extLst>
          </p:cNvPr>
          <p:cNvSpPr>
            <a:spLocks noChangeArrowheads="1"/>
          </p:cNvSpPr>
          <p:nvPr/>
        </p:nvSpPr>
        <p:spPr bwMode="auto">
          <a:xfrm>
            <a:off x="3877919" y="2364131"/>
            <a:ext cx="5507563" cy="794811"/>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360 mg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XELOX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Q3W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240 mg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FOLFOX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789)</a:t>
            </a:r>
          </a:p>
        </p:txBody>
      </p:sp>
      <p:sp>
        <p:nvSpPr>
          <p:cNvPr id="14" name="Rectangle 25">
            <a:extLst>
              <a:ext uri="{FF2B5EF4-FFF2-40B4-BE49-F238E27FC236}">
                <a16:creationId xmlns:a16="http://schemas.microsoft.com/office/drawing/2014/main" id="{B83B172E-B300-4361-A052-75467436CF99}"/>
              </a:ext>
            </a:extLst>
          </p:cNvPr>
          <p:cNvSpPr>
            <a:spLocks noChangeArrowheads="1"/>
          </p:cNvSpPr>
          <p:nvPr/>
        </p:nvSpPr>
        <p:spPr bwMode="auto">
          <a:xfrm>
            <a:off x="3877919" y="4279662"/>
            <a:ext cx="5507563" cy="731520"/>
          </a:xfrm>
          <a:prstGeom prst="rect">
            <a:avLst/>
          </a:prstGeom>
          <a:solidFill>
            <a:schemeClr val="accent4"/>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Ipilimumab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Q3W x 4 followed by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Nivolumab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240 mg Q2W</a:t>
            </a:r>
          </a:p>
        </p:txBody>
      </p:sp>
      <p:sp>
        <p:nvSpPr>
          <p:cNvPr id="16" name="Line 26">
            <a:extLst>
              <a:ext uri="{FF2B5EF4-FFF2-40B4-BE49-F238E27FC236}">
                <a16:creationId xmlns:a16="http://schemas.microsoft.com/office/drawing/2014/main" id="{5DEE8E00-67C8-44C2-9ED0-BC37700BEE2E}"/>
              </a:ext>
            </a:extLst>
          </p:cNvPr>
          <p:cNvSpPr>
            <a:spLocks noChangeShapeType="1"/>
          </p:cNvSpPr>
          <p:nvPr/>
        </p:nvSpPr>
        <p:spPr bwMode="auto">
          <a:xfrm>
            <a:off x="3408393" y="4382184"/>
            <a:ext cx="342862" cy="1928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27">
            <a:extLst>
              <a:ext uri="{FF2B5EF4-FFF2-40B4-BE49-F238E27FC236}">
                <a16:creationId xmlns:a16="http://schemas.microsoft.com/office/drawing/2014/main" id="{ED19D8A7-E66B-4C61-A682-BF59ECD7B4C7}"/>
              </a:ext>
            </a:extLst>
          </p:cNvPr>
          <p:cNvSpPr>
            <a:spLocks noChangeShapeType="1"/>
          </p:cNvSpPr>
          <p:nvPr/>
        </p:nvSpPr>
        <p:spPr bwMode="auto">
          <a:xfrm flipV="1">
            <a:off x="3407855" y="2856182"/>
            <a:ext cx="376312" cy="21755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28">
            <a:extLst>
              <a:ext uri="{FF2B5EF4-FFF2-40B4-BE49-F238E27FC236}">
                <a16:creationId xmlns:a16="http://schemas.microsoft.com/office/drawing/2014/main" id="{61ECBD66-E477-47F8-B78B-3E82CE435D25}"/>
              </a:ext>
            </a:extLst>
          </p:cNvPr>
          <p:cNvSpPr>
            <a:spLocks noChangeArrowheads="1"/>
          </p:cNvSpPr>
          <p:nvPr/>
        </p:nvSpPr>
        <p:spPr bwMode="auto">
          <a:xfrm>
            <a:off x="3877919" y="3291732"/>
            <a:ext cx="5507563" cy="73152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XELOX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Q3W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FOLFOX</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833)</a:t>
            </a:r>
          </a:p>
        </p:txBody>
      </p:sp>
      <p:sp>
        <p:nvSpPr>
          <p:cNvPr id="28" name="Line 32">
            <a:extLst>
              <a:ext uri="{FF2B5EF4-FFF2-40B4-BE49-F238E27FC236}">
                <a16:creationId xmlns:a16="http://schemas.microsoft.com/office/drawing/2014/main" id="{FFA98AC4-4737-4154-9909-20904CFA60BF}"/>
              </a:ext>
            </a:extLst>
          </p:cNvPr>
          <p:cNvSpPr>
            <a:spLocks noChangeShapeType="1"/>
          </p:cNvSpPr>
          <p:nvPr/>
        </p:nvSpPr>
        <p:spPr bwMode="auto">
          <a:xfrm>
            <a:off x="9560149" y="373700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33">
            <a:extLst>
              <a:ext uri="{FF2B5EF4-FFF2-40B4-BE49-F238E27FC236}">
                <a16:creationId xmlns:a16="http://schemas.microsoft.com/office/drawing/2014/main" id="{1A67DA0C-278C-4DF9-8B08-7A29B10FE421}"/>
              </a:ext>
            </a:extLst>
          </p:cNvPr>
          <p:cNvSpPr>
            <a:spLocks noChangeShapeType="1"/>
          </p:cNvSpPr>
          <p:nvPr/>
        </p:nvSpPr>
        <p:spPr bwMode="auto">
          <a:xfrm>
            <a:off x="3402053" y="3729961"/>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Text Box 23">
            <a:extLst>
              <a:ext uri="{FF2B5EF4-FFF2-40B4-BE49-F238E27FC236}">
                <a16:creationId xmlns:a16="http://schemas.microsoft.com/office/drawing/2014/main" id="{AD54B300-6427-4DFA-8AF8-D104F67F6609}"/>
              </a:ext>
            </a:extLst>
          </p:cNvPr>
          <p:cNvSpPr txBox="1">
            <a:spLocks noChangeArrowheads="1"/>
          </p:cNvSpPr>
          <p:nvPr/>
        </p:nvSpPr>
        <p:spPr bwMode="auto">
          <a:xfrm>
            <a:off x="10050020" y="2582847"/>
            <a:ext cx="159541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(treatment beyond PD permitted for nivolumab + CT), unacceptable toxicity, consent withdrawal, or end of study</a:t>
            </a:r>
          </a:p>
        </p:txBody>
      </p:sp>
      <p:sp>
        <p:nvSpPr>
          <p:cNvPr id="36" name="Text Box 23">
            <a:extLst>
              <a:ext uri="{FF2B5EF4-FFF2-40B4-BE49-F238E27FC236}">
                <a16:creationId xmlns:a16="http://schemas.microsoft.com/office/drawing/2014/main" id="{A33652E4-22AF-4C35-8BCA-FE5B41EFA7D7}"/>
              </a:ext>
            </a:extLst>
          </p:cNvPr>
          <p:cNvSpPr txBox="1">
            <a:spLocks noChangeArrowheads="1"/>
          </p:cNvSpPr>
          <p:nvPr/>
        </p:nvSpPr>
        <p:spPr bwMode="auto">
          <a:xfrm>
            <a:off x="1356593" y="1857748"/>
            <a:ext cx="4446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PD-L1 (≥1% vs &lt;1%), region (Asia vs US/Canada vs </a:t>
            </a:r>
            <a:b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rest of world), ECOG PS (0 vs 1), CT (XELOX vs FOLFOX)</a:t>
            </a:r>
          </a:p>
        </p:txBody>
      </p:sp>
      <p:sp>
        <p:nvSpPr>
          <p:cNvPr id="38" name="Line 32">
            <a:extLst>
              <a:ext uri="{FF2B5EF4-FFF2-40B4-BE49-F238E27FC236}">
                <a16:creationId xmlns:a16="http://schemas.microsoft.com/office/drawing/2014/main" id="{FD5D9947-7F23-46BF-A342-FD5904AA7930}"/>
              </a:ext>
            </a:extLst>
          </p:cNvPr>
          <p:cNvSpPr>
            <a:spLocks noChangeShapeType="1"/>
          </p:cNvSpPr>
          <p:nvPr/>
        </p:nvSpPr>
        <p:spPr bwMode="auto">
          <a:xfrm rot="5400000">
            <a:off x="3371100" y="2575430"/>
            <a:ext cx="476545"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41B42526-DEB2-49B5-8C3D-231AC57635C8}"/>
              </a:ext>
            </a:extLst>
          </p:cNvPr>
          <p:cNvSpPr/>
          <p:nvPr/>
        </p:nvSpPr>
        <p:spPr bwMode="auto">
          <a:xfrm>
            <a:off x="3827361" y="2309964"/>
            <a:ext cx="5608677" cy="1762319"/>
          </a:xfrm>
          <a:prstGeom prst="rect">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p:txBody>
      </p:sp>
      <p:sp>
        <p:nvSpPr>
          <p:cNvPr id="21" name="Text Box 15">
            <a:extLst>
              <a:ext uri="{FF2B5EF4-FFF2-40B4-BE49-F238E27FC236}">
                <a16:creationId xmlns:a16="http://schemas.microsoft.com/office/drawing/2014/main" id="{6FC31016-E153-4F18-B43D-A1B08C4AFB36}"/>
              </a:ext>
            </a:extLst>
          </p:cNvPr>
          <p:cNvSpPr txBox="1">
            <a:spLocks noChangeArrowheads="1"/>
          </p:cNvSpPr>
          <p:nvPr/>
        </p:nvSpPr>
        <p:spPr bwMode="auto">
          <a:xfrm>
            <a:off x="424887" y="64221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Janjigian. ASCO GI 2023. Abstr 291.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85B980A6-56B2-4D56-8107-EF08DC140195}"/>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E55828B6-A008-4736-BE27-DFD33E7A4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F28CC58A-6428-4999-8F6B-C6542A5E749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 name="TextBox 3">
            <a:extLst>
              <a:ext uri="{FF2B5EF4-FFF2-40B4-BE49-F238E27FC236}">
                <a16:creationId xmlns:a16="http://schemas.microsoft.com/office/drawing/2014/main" id="{E7A488D4-5B53-4DA5-B7F6-1D03647AE636}"/>
              </a:ext>
            </a:extLst>
          </p:cNvPr>
          <p:cNvSpPr txBox="1"/>
          <p:nvPr/>
        </p:nvSpPr>
        <p:spPr bwMode="auto">
          <a:xfrm>
            <a:off x="5948114" y="1967825"/>
            <a:ext cx="16956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Current Analysis</a:t>
            </a:r>
          </a:p>
        </p:txBody>
      </p:sp>
      <p:sp>
        <p:nvSpPr>
          <p:cNvPr id="25" name="Content Placeholder 2">
            <a:extLst>
              <a:ext uri="{FF2B5EF4-FFF2-40B4-BE49-F238E27FC236}">
                <a16:creationId xmlns:a16="http://schemas.microsoft.com/office/drawing/2014/main" id="{28A84E30-D9DA-4A09-B823-83413B648D7D}"/>
              </a:ext>
            </a:extLst>
          </p:cNvPr>
          <p:cNvSpPr txBox="1">
            <a:spLocks/>
          </p:cNvSpPr>
          <p:nvPr/>
        </p:nvSpPr>
        <p:spPr bwMode="auto">
          <a:xfrm>
            <a:off x="619589" y="5305856"/>
            <a:ext cx="5199653" cy="892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in </a:t>
            </a:r>
            <a:b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patients with PD-L1 CPS ≥5</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Content Placeholder 2">
            <a:extLst>
              <a:ext uri="{FF2B5EF4-FFF2-40B4-BE49-F238E27FC236}">
                <a16:creationId xmlns:a16="http://schemas.microsoft.com/office/drawing/2014/main" id="{5442CB93-B442-4155-9B2E-19D6A5E26911}"/>
              </a:ext>
            </a:extLst>
          </p:cNvPr>
          <p:cNvSpPr txBox="1">
            <a:spLocks/>
          </p:cNvSpPr>
          <p:nvPr/>
        </p:nvSpPr>
        <p:spPr bwMode="auto">
          <a:xfrm>
            <a:off x="5871955" y="5301662"/>
            <a:ext cx="5608677" cy="10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and PFS in all randomized patients and patients with </a:t>
            </a:r>
            <a:b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PD-L1 CPS ≥10 and ≥1, BICR-assessed ORR</a:t>
            </a:r>
          </a:p>
        </p:txBody>
      </p:sp>
      <p:sp>
        <p:nvSpPr>
          <p:cNvPr id="27" name="Content Placeholder 2">
            <a:extLst>
              <a:ext uri="{FF2B5EF4-FFF2-40B4-BE49-F238E27FC236}">
                <a16:creationId xmlns:a16="http://schemas.microsoft.com/office/drawing/2014/main" id="{44464FD7-68E5-4040-8124-CC38D8CBB570}"/>
              </a:ext>
            </a:extLst>
          </p:cNvPr>
          <p:cNvSpPr txBox="1">
            <a:spLocks/>
          </p:cNvSpPr>
          <p:nvPr/>
        </p:nvSpPr>
        <p:spPr bwMode="auto">
          <a:xfrm>
            <a:off x="607216" y="5944931"/>
            <a:ext cx="7439733" cy="18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98468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649 Update: Efficacy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Janjigian. ASCO GI 2023. Abstr 291.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24C4BB18-5EDC-3EC7-7653-2642C40F768A}"/>
              </a:ext>
            </a:extLst>
          </p:cNvPr>
          <p:cNvGraphicFramePr>
            <a:graphicFrameLocks/>
          </p:cNvGraphicFramePr>
          <p:nvPr>
            <p:extLst>
              <p:ext uri="{D42A27DB-BD31-4B8C-83A1-F6EECF244321}">
                <p14:modId xmlns:p14="http://schemas.microsoft.com/office/powerpoint/2010/main" val="2262872314"/>
              </p:ext>
            </p:extLst>
          </p:nvPr>
        </p:nvGraphicFramePr>
        <p:xfrm>
          <a:off x="723900" y="1600200"/>
          <a:ext cx="10758302" cy="4279552"/>
        </p:xfrm>
        <a:graphic>
          <a:graphicData uri="http://schemas.openxmlformats.org/drawingml/2006/table">
            <a:tbl>
              <a:tblPr/>
              <a:tblGrid>
                <a:gridCol w="3353020">
                  <a:extLst>
                    <a:ext uri="{9D8B030D-6E8A-4147-A177-3AD203B41FA5}">
                      <a16:colId xmlns:a16="http://schemas.microsoft.com/office/drawing/2014/main" val="20000"/>
                    </a:ext>
                  </a:extLst>
                </a:gridCol>
                <a:gridCol w="1755094">
                  <a:extLst>
                    <a:ext uri="{9D8B030D-6E8A-4147-A177-3AD203B41FA5}">
                      <a16:colId xmlns:a16="http://schemas.microsoft.com/office/drawing/2014/main" val="1201979264"/>
                    </a:ext>
                  </a:extLst>
                </a:gridCol>
                <a:gridCol w="1923394">
                  <a:extLst>
                    <a:ext uri="{9D8B030D-6E8A-4147-A177-3AD203B41FA5}">
                      <a16:colId xmlns:a16="http://schemas.microsoft.com/office/drawing/2014/main" val="3183645899"/>
                    </a:ext>
                  </a:extLst>
                </a:gridCol>
                <a:gridCol w="2030251">
                  <a:extLst>
                    <a:ext uri="{9D8B030D-6E8A-4147-A177-3AD203B41FA5}">
                      <a16:colId xmlns:a16="http://schemas.microsoft.com/office/drawing/2014/main" val="1184623341"/>
                    </a:ext>
                  </a:extLst>
                </a:gridCol>
                <a:gridCol w="1696543">
                  <a:extLst>
                    <a:ext uri="{9D8B030D-6E8A-4147-A177-3AD203B41FA5}">
                      <a16:colId xmlns:a16="http://schemas.microsoft.com/office/drawing/2014/main" val="3428015055"/>
                    </a:ext>
                  </a:extLst>
                </a:gridCol>
              </a:tblGrid>
              <a:tr h="2535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All Randomized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PD-L1 CPS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99770697"/>
                  </a:ext>
                </a:extLst>
              </a:tr>
              <a:tr h="43786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37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13.7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(12.4-14.5)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11.6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(10.9-12.5)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14.4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(13.1-16.2)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11.1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(10.0-12.1)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7836589"/>
                  </a:ext>
                </a:extLst>
              </a:tr>
              <a:tr h="253504">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0.79 (0.71-0.88)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0.70 (0.61-0.81)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8861246"/>
                  </a:ext>
                </a:extLst>
              </a:tr>
              <a:tr h="253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7.7 (7.1-8.6)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6.9 (6.7-7.2)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8.3 (7.0-9.3)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6.1 (5.6-6.9)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64379425"/>
                  </a:ext>
                </a:extLst>
              </a:tr>
              <a:tr h="253504">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0.79 (0.71-0.89)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0.70 (0.60-0.81)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46299163"/>
                  </a:ext>
                </a:extLst>
              </a:tr>
              <a:tr h="437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607)</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378)</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390)</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70815704"/>
                  </a:ext>
                </a:extLst>
              </a:tr>
              <a:tr h="23506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58 (54-62)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46 (42-50)</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60 (55-65)</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45 (40-50)</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16752681"/>
                  </a:ext>
                </a:extLst>
              </a:tr>
              <a:tr h="437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Duration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176)</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69577496"/>
                  </a:ext>
                </a:extLst>
              </a:tr>
              <a:tr h="23506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8.5 (7.7-9.9)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6.9 (5.8-7.2)</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9.6 (8.2-12.4)</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7.0 (5.6-7.9)</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61604286"/>
                  </a:ext>
                </a:extLst>
              </a:tr>
            </a:tbl>
          </a:graphicData>
        </a:graphic>
      </p:graphicFrame>
    </p:spTree>
    <p:extLst>
      <p:ext uri="{BB962C8B-B14F-4D97-AF65-F5344CB8AC3E}">
        <p14:creationId xmlns:p14="http://schemas.microsoft.com/office/powerpoint/2010/main" val="2784850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649 Update: Efficacy by PD-L1 and MSI Status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Janjigian. ASCO GI 2023. Abstr 291.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3FD4412E-5F58-7E9A-2C0E-C2BA350F77D9}"/>
              </a:ext>
            </a:extLst>
          </p:cNvPr>
          <p:cNvGraphicFramePr>
            <a:graphicFrameLocks/>
          </p:cNvGraphicFramePr>
          <p:nvPr>
            <p:extLst>
              <p:ext uri="{D42A27DB-BD31-4B8C-83A1-F6EECF244321}">
                <p14:modId xmlns:p14="http://schemas.microsoft.com/office/powerpoint/2010/main" val="635356164"/>
              </p:ext>
            </p:extLst>
          </p:nvPr>
        </p:nvGraphicFramePr>
        <p:xfrm>
          <a:off x="532327" y="1362540"/>
          <a:ext cx="5647959" cy="3398568"/>
        </p:xfrm>
        <a:graphic>
          <a:graphicData uri="http://schemas.openxmlformats.org/drawingml/2006/table">
            <a:tbl>
              <a:tblPr/>
              <a:tblGrid>
                <a:gridCol w="1847580">
                  <a:extLst>
                    <a:ext uri="{9D8B030D-6E8A-4147-A177-3AD203B41FA5}">
                      <a16:colId xmlns:a16="http://schemas.microsoft.com/office/drawing/2014/main" val="20000"/>
                    </a:ext>
                  </a:extLst>
                </a:gridCol>
                <a:gridCol w="1158586">
                  <a:extLst>
                    <a:ext uri="{9D8B030D-6E8A-4147-A177-3AD203B41FA5}">
                      <a16:colId xmlns:a16="http://schemas.microsoft.com/office/drawing/2014/main" val="20001"/>
                    </a:ext>
                  </a:extLst>
                </a:gridCol>
                <a:gridCol w="1158586">
                  <a:extLst>
                    <a:ext uri="{9D8B030D-6E8A-4147-A177-3AD203B41FA5}">
                      <a16:colId xmlns:a16="http://schemas.microsoft.com/office/drawing/2014/main" val="1185194655"/>
                    </a:ext>
                  </a:extLst>
                </a:gridCol>
                <a:gridCol w="1483207">
                  <a:extLst>
                    <a:ext uri="{9D8B030D-6E8A-4147-A177-3AD203B41FA5}">
                      <a16:colId xmlns:a16="http://schemas.microsoft.com/office/drawing/2014/main" val="1114391764"/>
                    </a:ext>
                  </a:extLst>
                </a:gridCol>
              </a:tblGrid>
              <a:tr h="4132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Unstratified HR for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28000742"/>
                  </a:ext>
                </a:extLst>
              </a:tr>
              <a:tr h="239256">
                <a:tc>
                  <a:txBody>
                    <a:bodyPr/>
                    <a:lstStyle/>
                    <a:p>
                      <a:pPr marL="0" marR="0" lvl="0" indent="0" algn="l" defTabSz="914400" rtl="0" eaLnBrk="1" fontAlgn="base" latinLnBrk="0" hangingPunct="1">
                        <a:lnSpc>
                          <a:spcPct val="100000"/>
                        </a:lnSpc>
                        <a:spcBef>
                          <a:spcPts val="90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(N = 1581)</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72598">
                <a:tc>
                  <a:txBody>
                    <a:bodyPr/>
                    <a:lstStyle/>
                    <a:p>
                      <a:pPr marL="0" marR="0" lvl="0" indent="0" algn="l" defTabSz="914400" rtl="0" eaLnBrk="1" fontAlgn="base" latinLnBrk="0" hangingPunct="1">
                        <a:lnSpc>
                          <a:spcPct val="100000"/>
                        </a:lnSpc>
                        <a:spcBef>
                          <a:spcPts val="90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CPS</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 (n = 265)</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(n = 1297)</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&lt;5% (n = 607)</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(n = 955)</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&lt;10% (n = 794)</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 (n = 768)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0.91</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5F4348B1-1FF2-C461-0410-0B3896C4F323}"/>
              </a:ext>
            </a:extLst>
          </p:cNvPr>
          <p:cNvGraphicFramePr>
            <a:graphicFrameLocks/>
          </p:cNvGraphicFramePr>
          <p:nvPr>
            <p:extLst>
              <p:ext uri="{D42A27DB-BD31-4B8C-83A1-F6EECF244321}">
                <p14:modId xmlns:p14="http://schemas.microsoft.com/office/powerpoint/2010/main" val="1722904548"/>
              </p:ext>
            </p:extLst>
          </p:nvPr>
        </p:nvGraphicFramePr>
        <p:xfrm>
          <a:off x="6629400" y="1362540"/>
          <a:ext cx="4852805" cy="3154728"/>
        </p:xfrm>
        <a:graphic>
          <a:graphicData uri="http://schemas.openxmlformats.org/drawingml/2006/table">
            <a:tbl>
              <a:tblPr/>
              <a:tblGrid>
                <a:gridCol w="1880755">
                  <a:extLst>
                    <a:ext uri="{9D8B030D-6E8A-4147-A177-3AD203B41FA5}">
                      <a16:colId xmlns:a16="http://schemas.microsoft.com/office/drawing/2014/main" val="20000"/>
                    </a:ext>
                  </a:extLst>
                </a:gridCol>
                <a:gridCol w="1486025">
                  <a:extLst>
                    <a:ext uri="{9D8B030D-6E8A-4147-A177-3AD203B41FA5}">
                      <a16:colId xmlns:a16="http://schemas.microsoft.com/office/drawing/2014/main" val="20001"/>
                    </a:ext>
                  </a:extLst>
                </a:gridCol>
                <a:gridCol w="1486025">
                  <a:extLst>
                    <a:ext uri="{9D8B030D-6E8A-4147-A177-3AD203B41FA5}">
                      <a16:colId xmlns:a16="http://schemas.microsoft.com/office/drawing/2014/main" val="1185194655"/>
                    </a:ext>
                  </a:extLst>
                </a:gridCol>
              </a:tblGrid>
              <a:tr h="2856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28000742"/>
                  </a:ext>
                </a:extLst>
              </a:tr>
              <a:tr h="285605">
                <a:tc>
                  <a:txBody>
                    <a:bodyPr/>
                    <a:lstStyle/>
                    <a:p>
                      <a:pPr marL="0" marR="0" lvl="0" indent="0" algn="l" defTabSz="914400" rtl="0" eaLnBrk="1" fontAlgn="base" latinLnBrk="0" hangingPunct="1">
                        <a:lnSpc>
                          <a:spcPct val="100000"/>
                        </a:lnSpc>
                        <a:spcBef>
                          <a:spcPts val="90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(N = 1209)</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5987">
                <a:tc>
                  <a:txBody>
                    <a:bodyPr/>
                    <a:lstStyle/>
                    <a:p>
                      <a:pPr marL="0" marR="0" lvl="0" indent="0" algn="l" defTabSz="914400" rtl="0" eaLnBrk="1" fontAlgn="base" latinLnBrk="0" hangingPunct="1">
                        <a:lnSpc>
                          <a:spcPct val="100000"/>
                        </a:lnSpc>
                        <a:spcBef>
                          <a:spcPts val="90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CPS</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 (n = 179)</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(n = 1016)</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&lt;5% (n = 427)</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(n = 768)</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&lt;10% (n = 577)</a:t>
                      </a:r>
                    </a:p>
                    <a:p>
                      <a:pPr marL="284163" marR="0" lvl="0" indent="-171450" algn="l" defTabSz="914400" rtl="0" eaLnBrk="1" fontAlgn="base" latinLnBrk="0" hangingPunct="1">
                        <a:lnSpc>
                          <a:spcPct val="100000"/>
                        </a:lnSpc>
                        <a:spcBef>
                          <a:spcPts val="90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 (n = 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ts val="90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2" name="Group 3">
            <a:extLst>
              <a:ext uri="{FF2B5EF4-FFF2-40B4-BE49-F238E27FC236}">
                <a16:creationId xmlns:a16="http://schemas.microsoft.com/office/drawing/2014/main" id="{82F1BD49-C68A-B5D9-DF8D-80C2226562E8}"/>
              </a:ext>
            </a:extLst>
          </p:cNvPr>
          <p:cNvGraphicFramePr>
            <a:graphicFrameLocks/>
          </p:cNvGraphicFramePr>
          <p:nvPr>
            <p:extLst>
              <p:ext uri="{D42A27DB-BD31-4B8C-83A1-F6EECF244321}">
                <p14:modId xmlns:p14="http://schemas.microsoft.com/office/powerpoint/2010/main" val="886710756"/>
              </p:ext>
            </p:extLst>
          </p:nvPr>
        </p:nvGraphicFramePr>
        <p:xfrm>
          <a:off x="520700" y="4842704"/>
          <a:ext cx="10947400" cy="1341184"/>
        </p:xfrm>
        <a:graphic>
          <a:graphicData uri="http://schemas.openxmlformats.org/drawingml/2006/table">
            <a:tbl>
              <a:tblPr/>
              <a:tblGrid>
                <a:gridCol w="2802773">
                  <a:extLst>
                    <a:ext uri="{9D8B030D-6E8A-4147-A177-3AD203B41FA5}">
                      <a16:colId xmlns:a16="http://schemas.microsoft.com/office/drawing/2014/main" val="20000"/>
                    </a:ext>
                  </a:extLst>
                </a:gridCol>
                <a:gridCol w="2395125">
                  <a:extLst>
                    <a:ext uri="{9D8B030D-6E8A-4147-A177-3AD203B41FA5}">
                      <a16:colId xmlns:a16="http://schemas.microsoft.com/office/drawing/2014/main" val="1201979264"/>
                    </a:ext>
                  </a:extLst>
                </a:gridCol>
                <a:gridCol w="1957202">
                  <a:extLst>
                    <a:ext uri="{9D8B030D-6E8A-4147-A177-3AD203B41FA5}">
                      <a16:colId xmlns:a16="http://schemas.microsoft.com/office/drawing/2014/main" val="3183645899"/>
                    </a:ext>
                  </a:extLst>
                </a:gridCol>
                <a:gridCol w="2065937">
                  <a:extLst>
                    <a:ext uri="{9D8B030D-6E8A-4147-A177-3AD203B41FA5}">
                      <a16:colId xmlns:a16="http://schemas.microsoft.com/office/drawing/2014/main" val="1184623341"/>
                    </a:ext>
                  </a:extLst>
                </a:gridCol>
                <a:gridCol w="1726363">
                  <a:extLst>
                    <a:ext uri="{9D8B030D-6E8A-4147-A177-3AD203B41FA5}">
                      <a16:colId xmlns:a16="http://schemas.microsoft.com/office/drawing/2014/main" val="3428015055"/>
                    </a:ext>
                  </a:extLst>
                </a:gridCol>
              </a:tblGrid>
              <a:tr h="25869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OS by MSI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MSI-H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MSS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99770697"/>
                  </a:ext>
                </a:extLst>
              </a:tr>
              <a:tr h="25869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CT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CT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CT (n = 696)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CT (n =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8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38.7 (8.4-NE)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 (4.1-16.5)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 (12.4-14.5)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(10.8-12.5)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7836589"/>
                  </a:ext>
                </a:extLst>
              </a:tr>
              <a:tr h="258696">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0.34 (0.16-0.74)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0.79 (0.71-0.89)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8861246"/>
                  </a:ext>
                </a:extLst>
              </a:tr>
            </a:tbl>
          </a:graphicData>
        </a:graphic>
      </p:graphicFrame>
    </p:spTree>
    <p:extLst>
      <p:ext uri="{BB962C8B-B14F-4D97-AF65-F5344CB8AC3E}">
        <p14:creationId xmlns:p14="http://schemas.microsoft.com/office/powerpoint/2010/main" val="3144976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649 Update: Safety</a:t>
            </a:r>
            <a:endParaRPr lang="en-US" altLang="en-US" dirty="0"/>
          </a:p>
        </p:txBody>
      </p:sp>
      <p:sp>
        <p:nvSpPr>
          <p:cNvPr id="3" name="Content Placeholder 2">
            <a:extLst>
              <a:ext uri="{FF2B5EF4-FFF2-40B4-BE49-F238E27FC236}">
                <a16:creationId xmlns:a16="http://schemas.microsoft.com/office/drawing/2014/main" id="{FD23D3F5-6196-4A89-C2B5-72E25892C4C3}"/>
              </a:ext>
            </a:extLst>
          </p:cNvPr>
          <p:cNvSpPr>
            <a:spLocks noGrp="1"/>
          </p:cNvSpPr>
          <p:nvPr>
            <p:ph idx="1"/>
          </p:nvPr>
        </p:nvSpPr>
        <p:spPr>
          <a:xfrm>
            <a:off x="631863" y="5669524"/>
            <a:ext cx="11103849" cy="527876"/>
          </a:xfrm>
        </p:spPr>
        <p:txBody>
          <a:bodyPr/>
          <a:lstStyle/>
          <a:p>
            <a:r>
              <a:rPr lang="en-US" sz="1600" dirty="0"/>
              <a:t>Most common grade 3/4 TRAEs: nivo + CT: neutropenia (16%), decreased neutrophils (11%), anemia (6%), increased lipase (6%); CT: neutropenia (13%), decreased neutrophils (9%), diarrhea (3%), peripheral neuropathy (3%), anemia (3%), vomiting (3%)</a:t>
            </a:r>
          </a:p>
          <a:p>
            <a:endParaRPr lang="en-US" sz="16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Janjigian. ASCO GI 2023. Abstr 291.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110C6395-AA5D-C6CA-6CF5-887F713170E2}"/>
              </a:ext>
            </a:extLst>
          </p:cNvPr>
          <p:cNvGraphicFramePr>
            <a:graphicFrameLocks/>
          </p:cNvGraphicFramePr>
          <p:nvPr>
            <p:extLst>
              <p:ext uri="{D42A27DB-BD31-4B8C-83A1-F6EECF244321}">
                <p14:modId xmlns:p14="http://schemas.microsoft.com/office/powerpoint/2010/main" val="3560537040"/>
              </p:ext>
            </p:extLst>
          </p:nvPr>
        </p:nvGraphicFramePr>
        <p:xfrm>
          <a:off x="723899" y="1285227"/>
          <a:ext cx="10758304" cy="4358848"/>
        </p:xfrm>
        <a:graphic>
          <a:graphicData uri="http://schemas.openxmlformats.org/drawingml/2006/table">
            <a:tbl>
              <a:tblPr/>
              <a:tblGrid>
                <a:gridCol w="3353020">
                  <a:extLst>
                    <a:ext uri="{9D8B030D-6E8A-4147-A177-3AD203B41FA5}">
                      <a16:colId xmlns:a16="http://schemas.microsoft.com/office/drawing/2014/main" val="20000"/>
                    </a:ext>
                  </a:extLst>
                </a:gridCol>
                <a:gridCol w="1755095">
                  <a:extLst>
                    <a:ext uri="{9D8B030D-6E8A-4147-A177-3AD203B41FA5}">
                      <a16:colId xmlns:a16="http://schemas.microsoft.com/office/drawing/2014/main" val="1201979264"/>
                    </a:ext>
                  </a:extLst>
                </a:gridCol>
                <a:gridCol w="1923395">
                  <a:extLst>
                    <a:ext uri="{9D8B030D-6E8A-4147-A177-3AD203B41FA5}">
                      <a16:colId xmlns:a16="http://schemas.microsoft.com/office/drawing/2014/main" val="3183645899"/>
                    </a:ext>
                  </a:extLst>
                </a:gridCol>
                <a:gridCol w="2030251">
                  <a:extLst>
                    <a:ext uri="{9D8B030D-6E8A-4147-A177-3AD203B41FA5}">
                      <a16:colId xmlns:a16="http://schemas.microsoft.com/office/drawing/2014/main" val="1184623341"/>
                    </a:ext>
                  </a:extLst>
                </a:gridCol>
                <a:gridCol w="1696543">
                  <a:extLst>
                    <a:ext uri="{9D8B030D-6E8A-4147-A177-3AD203B41FA5}">
                      <a16:colId xmlns:a16="http://schemas.microsoft.com/office/drawing/2014/main" val="3428015055"/>
                    </a:ext>
                  </a:extLst>
                </a:gridCol>
              </a:tblGrid>
              <a:tr h="20913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CT (n = 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CT (n = 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99770697"/>
                  </a:ext>
                </a:extLst>
              </a:tr>
              <a:tr h="20913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91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473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682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346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7836589"/>
                  </a:ext>
                </a:extLst>
              </a:tr>
              <a:tr h="2091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7211282"/>
                  </a:ext>
                </a:extLst>
              </a:tr>
              <a:tr h="2091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198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9283555"/>
                  </a:ext>
                </a:extLst>
              </a:tr>
              <a:tr h="2091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9317156"/>
                  </a:ext>
                </a:extLst>
              </a:tr>
              <a:tr h="20913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 with potential immunologic etiology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5451318"/>
                  </a:ext>
                </a:extLst>
              </a:tr>
              <a:tr h="209132">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Endocrine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5229699"/>
                  </a:ext>
                </a:extLst>
              </a:tr>
              <a:tr h="209132">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Gastrointestinal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265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6720430"/>
                  </a:ext>
                </a:extLst>
              </a:tr>
              <a:tr h="209132">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8351868"/>
                  </a:ext>
                </a:extLst>
              </a:tr>
              <a:tr h="209132">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843667"/>
                  </a:ext>
                </a:extLst>
              </a:tr>
              <a:tr h="209132">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46957709"/>
                  </a:ext>
                </a:extLst>
              </a:tr>
              <a:tr h="209132">
                <a:tc>
                  <a: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0334132"/>
                  </a:ext>
                </a:extLst>
              </a:tr>
            </a:tbl>
          </a:graphicData>
        </a:graphic>
      </p:graphicFrame>
    </p:spTree>
    <p:extLst>
      <p:ext uri="{BB962C8B-B14F-4D97-AF65-F5344CB8AC3E}">
        <p14:creationId xmlns:p14="http://schemas.microsoft.com/office/powerpoint/2010/main" val="1677711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649 Update: Investigators’ Conclusions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18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Janjigian. ASCO GI 2023. Abstr 291.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C07AFF7-E6A3-D480-DA77-CF4F8AF40D10}"/>
              </a:ext>
            </a:extLst>
          </p:cNvPr>
          <p:cNvSpPr txBox="1"/>
          <p:nvPr/>
        </p:nvSpPr>
        <p:spPr bwMode="auto">
          <a:xfrm>
            <a:off x="609759" y="1485542"/>
            <a:ext cx="11142626" cy="420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90000"/>
              </a:lnSpc>
              <a:spcBef>
                <a:spcPts val="1000"/>
              </a:spcBef>
              <a:spcAft>
                <a:spcPts val="70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rPr>
              <a:t>In 36-mo follow-up of phase III CheckMate 649 study, addition of nivolumab to chemotherapy continued to </a:t>
            </a:r>
            <a:r>
              <a:rPr lang="en-US" sz="2800" dirty="0">
                <a:solidFill>
                  <a:srgbClr val="000000"/>
                </a:solidFill>
                <a:latin typeface="Calibri" panose="020F0502020204030204" pitchFamily="34" charset="0"/>
              </a:rPr>
              <a:t>be associated with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rPr>
              <a:t>PFS and OS improvements vs </a:t>
            </a:r>
            <a:r>
              <a:rPr lang="en-US" sz="2800" dirty="0">
                <a:solidFill>
                  <a:srgbClr val="000000"/>
                </a:solidFill>
                <a:latin typeface="Calibri" panose="020F0502020204030204" pitchFamily="34" charset="0"/>
              </a:rPr>
              <a:t>chemotherapy alone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rPr>
              <a:t>in patients with previously untreated gastric/GEJ cancer and esophageal adenocarcinoma</a:t>
            </a:r>
          </a:p>
          <a:p>
            <a:pPr marL="742950" lvl="1" indent="-285750">
              <a:lnSpc>
                <a:spcPct val="90000"/>
              </a:lnSpc>
              <a:spcBef>
                <a:spcPts val="1000"/>
              </a:spcBef>
              <a:spcAft>
                <a:spcPts val="700"/>
              </a:spcAft>
              <a:buFont typeface="Wingdings" panose="05000000000000000000" pitchFamily="2" charset="2"/>
              <a:buChar char="§"/>
            </a:pPr>
            <a:r>
              <a:rPr lang="en-US" sz="2600" dirty="0">
                <a:solidFill>
                  <a:srgbClr val="000000"/>
                </a:solidFill>
                <a:latin typeface="Calibri" panose="020F0502020204030204" pitchFamily="34" charset="0"/>
              </a:rPr>
              <a:t>OS benefit seen in all subgroups, enriched at higher PD-L1 CPS cutoffs</a:t>
            </a:r>
          </a:p>
          <a:p>
            <a:pPr marL="285750" indent="-285750">
              <a:lnSpc>
                <a:spcPct val="90000"/>
              </a:lnSpc>
              <a:spcBef>
                <a:spcPts val="1000"/>
              </a:spcBef>
              <a:spcAft>
                <a:spcPts val="700"/>
              </a:spcAft>
              <a:buFont typeface="Wingdings" panose="05000000000000000000" pitchFamily="2" charset="2"/>
              <a:buChar char="§"/>
            </a:pPr>
            <a:r>
              <a:rPr lang="en-US" sz="2800" dirty="0">
                <a:solidFill>
                  <a:srgbClr val="000000"/>
                </a:solidFill>
                <a:latin typeface="Calibri" panose="020F0502020204030204" pitchFamily="34" charset="0"/>
              </a:rPr>
              <a:t>No new safety signals identified in longer follow-up</a:t>
            </a:r>
          </a:p>
          <a:p>
            <a:pPr marL="285750" indent="-285750">
              <a:lnSpc>
                <a:spcPct val="90000"/>
              </a:lnSpc>
              <a:spcBef>
                <a:spcPts val="1000"/>
              </a:spcBef>
              <a:spcAft>
                <a:spcPts val="700"/>
              </a:spcAft>
              <a:buFont typeface="Wingdings" panose="05000000000000000000" pitchFamily="2" charset="2"/>
              <a:buChar cha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rPr>
              <a:t>Investigators concluded that these data support nivolumab + chemotherapy as first-line standard of care in patients with advanced gastric/GEJ cancer and esophageal adenocarcinoma</a:t>
            </a:r>
          </a:p>
        </p:txBody>
      </p:sp>
    </p:spTree>
    <p:extLst>
      <p:ext uri="{BB962C8B-B14F-4D97-AF65-F5344CB8AC3E}">
        <p14:creationId xmlns:p14="http://schemas.microsoft.com/office/powerpoint/2010/main" val="102284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
                <a:schemeClr val="bg2"/>
              </a:buClr>
              <a:buFont typeface="Wingdings" pitchFamily="2" charset="2"/>
              <a:buChar char="§"/>
              <a:defRPr/>
            </a:pPr>
            <a:r>
              <a:rPr lang="en-US" sz="2000" b="0" dirty="0"/>
              <a:t>Gastric and gastroesophageal cancer</a:t>
            </a:r>
          </a:p>
          <a:p>
            <a:pPr marL="342900" indent="-342900">
              <a:spcBef>
                <a:spcPts val="600"/>
              </a:spcBef>
              <a:spcAft>
                <a:spcPts val="0"/>
              </a:spcAft>
              <a:buClr>
                <a:schemeClr val="bg2"/>
              </a:buClr>
              <a:buFont typeface="Wingdings" pitchFamily="2" charset="2"/>
              <a:buChar char="§"/>
              <a:defRPr/>
            </a:pPr>
            <a:r>
              <a:rPr lang="en-US" b="0" dirty="0"/>
              <a:t>Pancreatic cancer</a:t>
            </a:r>
          </a:p>
          <a:p>
            <a:pPr marL="342900" indent="-342900">
              <a:spcBef>
                <a:spcPts val="600"/>
              </a:spcBef>
              <a:spcAft>
                <a:spcPts val="0"/>
              </a:spcAft>
              <a:buClr>
                <a:schemeClr val="bg2"/>
              </a:buClr>
              <a:buFont typeface="Wingdings" pitchFamily="2" charset="2"/>
              <a:buChar char="§"/>
              <a:defRPr/>
            </a:pPr>
            <a:r>
              <a:rPr lang="en-US" sz="2000" b="0" dirty="0"/>
              <a:t>Colorectal cancer</a:t>
            </a:r>
          </a:p>
          <a:p>
            <a:pPr marL="342900" indent="-342900">
              <a:spcBef>
                <a:spcPts val="600"/>
              </a:spcBef>
              <a:spcAft>
                <a:spcPts val="0"/>
              </a:spcAft>
              <a:buClr>
                <a:schemeClr val="bg2"/>
              </a:buClr>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56M7VY3CDVN5-693959845-1</_dlc_DocId>
    <_dlc_DocIdUrl xmlns="d54cbe69-32bd-412a-b004-9152f949605e">
      <Url>https://intranet.clinicaloptions.com/mews/oncology/ONC_2023_ASCO_GI_CF_(PRP5797)/291_Janjigian/_layouts/15/DocIdRedir.aspx?ID=56M7VY3CDVN5-693959845-1</Url>
      <Description>56M7VY3CDVN5-693959845-1</Description>
    </_dlc_DocIdUrl>
    <Document_x0020_Category xmlns="3e94b288-e424-4211-b87b-26da43818b1c">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7631E53CE9204B9594E08C0E3C89CF" ma:contentTypeVersion="1" ma:contentTypeDescription="Create a new document." ma:contentTypeScope="" ma:versionID="1ac0d12fcefb7fc473da28e325d5a976">
  <xsd:schema xmlns:xsd="http://www.w3.org/2001/XMLSchema" xmlns:xs="http://www.w3.org/2001/XMLSchema" xmlns:p="http://schemas.microsoft.com/office/2006/metadata/properties" xmlns:ns2="d54cbe69-32bd-412a-b004-9152f949605e" xmlns:ns3="3e94b288-e424-4211-b87b-26da43818b1c" targetNamespace="http://schemas.microsoft.com/office/2006/metadata/properties" ma:root="true" ma:fieldsID="614fa9bed9f273c293e17880cf15bb3c" ns2:_="" ns3:_="">
    <xsd:import namespace="d54cbe69-32bd-412a-b004-9152f949605e"/>
    <xsd:import namespace="3e94b288-e424-4211-b87b-26da43818b1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e94b288-e424-4211-b87b-26da43818b1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27F8353-CBA2-401D-A359-246F97C5FF53}">
  <ds:schemaRefs>
    <ds:schemaRef ds:uri="d54cbe69-32bd-412a-b004-9152f949605e"/>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purl.org/dc/elements/1.1/"/>
    <ds:schemaRef ds:uri="http://www.w3.org/XML/1998/namespace"/>
    <ds:schemaRef ds:uri="http://schemas.microsoft.com/office/infopath/2007/PartnerControls"/>
    <ds:schemaRef ds:uri="3e94b288-e424-4211-b87b-26da43818b1c"/>
    <ds:schemaRef ds:uri="http://purl.org/dc/terms/"/>
  </ds:schemaRefs>
</ds:datastoreItem>
</file>

<file path=customXml/itemProps2.xml><?xml version="1.0" encoding="utf-8"?>
<ds:datastoreItem xmlns:ds="http://schemas.openxmlformats.org/officeDocument/2006/customXml" ds:itemID="{29177596-CAE5-4D89-9ED3-890A7AE724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e94b288-e424-4211-b87b-26da43818b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2C5DB1-01B1-42D7-A8D7-4FA2E76BE646}">
  <ds:schemaRefs>
    <ds:schemaRef ds:uri="http://schemas.microsoft.com/sharepoint/v3/contenttype/forms"/>
  </ds:schemaRefs>
</ds:datastoreItem>
</file>

<file path=customXml/itemProps4.xml><?xml version="1.0" encoding="utf-8"?>
<ds:datastoreItem xmlns:ds="http://schemas.openxmlformats.org/officeDocument/2006/customXml" ds:itemID="{2A40C336-05D8-4A1B-910C-517928D0674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2911</TotalTime>
  <Words>1759</Words>
  <Application>Microsoft Office PowerPoint</Application>
  <PresentationFormat>Widescreen</PresentationFormat>
  <Paragraphs>251</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CheckMate 649 Update: Phase III Study of  First-line Nivolumab + CT vs CT for  Advanced Gastric/GEJ Cancer and  Esophageal Adenocarcinoma</vt:lpstr>
      <vt:lpstr>About These Slides</vt:lpstr>
      <vt:lpstr>CheckMate 649 Update: Background</vt:lpstr>
      <vt:lpstr>CheckMate 649 Update: Study Design</vt:lpstr>
      <vt:lpstr>CheckMate 649 Update: Efficacy</vt:lpstr>
      <vt:lpstr>CheckMate 649 Update: Efficacy by PD-L1 and MSI Status</vt:lpstr>
      <vt:lpstr>CheckMate 649 Update: Safety</vt:lpstr>
      <vt:lpstr>CheckMate 649 Update: Investigators’ Conclusions</vt:lpstr>
      <vt:lpstr>Go Online for More CCO  Coverage of ASCO GI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SPOTLIGHT: Addition of Zolbetuximab to First-Line mFOLFOX6 in Gastric/GEJ Adenocarcinoma</dc:title>
  <dc:creator>Gordon Kelley</dc:creator>
  <cp:lastModifiedBy>Natalia Kolenko</cp:lastModifiedBy>
  <cp:revision>9</cp:revision>
  <dcterms:created xsi:type="dcterms:W3CDTF">2023-01-20T21:30:37Z</dcterms:created>
  <dcterms:modified xsi:type="dcterms:W3CDTF">2023-01-30T20:01:47Z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0x010100E67631E53CE9204B9594E08C0E3C89CF</vt:lpwstr>
  </property>
  <property fmtid="{D5CDD505-2E9C-101B-9397-08002B2CF9AE}" pid="3" name="_dlc_DocIdItemGuid">
    <vt:lpwstr>b72f6066-1672-42bb-9e01-19df8d7d0da7</vt:lpwstr>
  </property>
</Properties>
</file>