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540" r:id="rId6"/>
    <p:sldId id="308" r:id="rId7"/>
    <p:sldId id="531" r:id="rId8"/>
    <p:sldId id="543" r:id="rId9"/>
    <p:sldId id="544" r:id="rId10"/>
    <p:sldId id="534" r:id="rId11"/>
    <p:sldId id="548" r:id="rId12"/>
    <p:sldId id="551" r:id="rId13"/>
    <p:sldId id="550" r:id="rId14"/>
    <p:sldId id="536" r:id="rId15"/>
    <p:sldId id="541"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10" clrIdx="10">
    <p:extLst>
      <p:ext uri="{19B8F6BF-5375-455C-9EA6-DF929625EA0E}">
        <p15:presenceInfo xmlns:p15="http://schemas.microsoft.com/office/powerpoint/2012/main" userId="S::kmirhudgeons@clinicaloptions.com::988cb7e1-0640-4c3c-b602-3f8e18ce9544" providerId="AD"/>
      </p:ext>
    </p:extLst>
  </p:cmAuthor>
  <p:cmAuthor id="12" name="Colleen Heffner" initials="CH" lastIdx="17" clrIdx="11">
    <p:extLst>
      <p:ext uri="{19B8F6BF-5375-455C-9EA6-DF929625EA0E}">
        <p15:presenceInfo xmlns:p15="http://schemas.microsoft.com/office/powerpoint/2012/main" userId="S::cheffner@clinicaloptions.com::352215da-0857-4a6f-a71f-3cb32459e91e" providerId="AD"/>
      </p:ext>
    </p:extLst>
  </p:cmAuthor>
  <p:cmAuthor id="13" name="Rachael Andrie" initials="RA" lastIdx="17" clrIdx="12">
    <p:extLst>
      <p:ext uri="{19B8F6BF-5375-455C-9EA6-DF929625EA0E}">
        <p15:presenceInfo xmlns:p15="http://schemas.microsoft.com/office/powerpoint/2012/main" userId="Rachael Andrie" providerId="None"/>
      </p:ext>
    </p:extLst>
  </p:cmAuthor>
  <p:cmAuthor id="14" name="Timothy Quill" initials="TQ" lastIdx="3" clrIdx="13">
    <p:extLst>
      <p:ext uri="{19B8F6BF-5375-455C-9EA6-DF929625EA0E}">
        <p15:presenceInfo xmlns:p15="http://schemas.microsoft.com/office/powerpoint/2012/main" userId="S::tquill@clinicaloptions.com::b1dc6efb-2995-45e7-a306-57a2c67aa886" providerId="AD"/>
      </p:ext>
    </p:extLst>
  </p:cmAuthor>
  <p:cmAuthor id="15" name="Rachael Andrie" initials="RA [2]" lastIdx="1" clrIdx="14">
    <p:extLst>
      <p:ext uri="{19B8F6BF-5375-455C-9EA6-DF929625EA0E}">
        <p15:presenceInfo xmlns:p15="http://schemas.microsoft.com/office/powerpoint/2012/main" userId="79583fc5c67eb9b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A3C"/>
    <a:srgbClr val="2D2DD4"/>
    <a:srgbClr val="E1471D"/>
    <a:srgbClr val="4DA1BB"/>
    <a:srgbClr val="015873"/>
    <a:srgbClr val="682E74"/>
    <a:srgbClr val="00823B"/>
    <a:srgbClr val="046376"/>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80000" autoAdjust="0"/>
  </p:normalViewPr>
  <p:slideViewPr>
    <p:cSldViewPr snapToGrid="0" showGuides="1">
      <p:cViewPr varScale="1">
        <p:scale>
          <a:sx n="60" d="100"/>
          <a:sy n="60" d="100"/>
        </p:scale>
        <p:origin x="996" y="56"/>
      </p:cViewPr>
      <p:guideLst>
        <p:guide orient="horz" pos="4128"/>
        <p:guide orient="horz" pos="1008"/>
        <p:guide orient="horz" pos="4032"/>
        <p:guide orient="horz" pos="151"/>
        <p:guide orient="horz" pos="258"/>
        <p:guide orient="horz" pos="3912"/>
        <p:guide orient="horz"/>
        <p:guide pos="329"/>
        <p:guide pos="7392"/>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302549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LRT, locoregional therapy; MBC, </a:t>
            </a:r>
            <a:r>
              <a:rPr lang="en-US" sz="1200" i="1" dirty="0"/>
              <a:t>metastatic breast cancer.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094472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FACT-B TOI, Functional Assessment of Cancer Therapy-Breast Trial Outcome Index; HRQoL, health-related quality of life; MBC, </a:t>
            </a:r>
            <a:r>
              <a:rPr lang="en-US" altLang="en-US" sz="1200" b="0" i="1" dirty="0">
                <a:solidFill>
                  <a:srgbClr val="000000"/>
                </a:solidFill>
                <a:latin typeface="Calibri" panose="020F0502020204030204" pitchFamily="34" charset="0"/>
              </a:rPr>
              <a:t>metastatic breast cancer; PD, progressive disease; </a:t>
            </a:r>
            <a:r>
              <a:rPr lang="en-US" i="1" dirty="0"/>
              <a:t>RT, radiation therapy;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72547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TNBC, triple 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43070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743286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TNBC, triple-negative breast cancer;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5032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37602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FACT-B, Functional Assessment of Cancer Therapy-Breast; HRQoL, health-related quality of life; TOI, Trial Outcome Index.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72921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MBC, metastatic breast cancer; QoL, quality of life</a:t>
            </a:r>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653812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9695-1D42-4543-A90C-016FA2C0D044}"/>
              </a:ext>
            </a:extLst>
          </p:cNvPr>
          <p:cNvSpPr>
            <a:spLocks noGrp="1"/>
          </p:cNvSpPr>
          <p:nvPr>
            <p:ph type="ctrTitle"/>
          </p:nvPr>
        </p:nvSpPr>
        <p:spPr/>
        <p:txBody>
          <a:bodyPr/>
          <a:lstStyle/>
          <a:p>
            <a:r>
              <a:rPr lang="en-US" altLang="en-US" dirty="0"/>
              <a:t>ECOG-ACRIN 2108: Phase III Trial Evaluating the Role of Early Local Therapy for Patients With Metastatic Breast Cancer and an Intact Primary Tumor</a:t>
            </a:r>
            <a:endParaRPr lang="en-US" dirty="0"/>
          </a:p>
        </p:txBody>
      </p:sp>
      <p:sp>
        <p:nvSpPr>
          <p:cNvPr id="3" name="Text Box 21">
            <a:extLst>
              <a:ext uri="{FF2B5EF4-FFF2-40B4-BE49-F238E27FC236}">
                <a16:creationId xmlns:a16="http://schemas.microsoft.com/office/drawing/2014/main" id="{928572CD-C2E9-42D6-8EB0-A415E9AD551E}"/>
              </a:ext>
            </a:extLst>
          </p:cNvPr>
          <p:cNvSpPr txBox="1">
            <a:spLocks noChangeArrowheads="1"/>
          </p:cNvSpPr>
          <p:nvPr/>
        </p:nvSpPr>
        <p:spPr bwMode="auto">
          <a:xfrm>
            <a:off x="423864" y="6049606"/>
            <a:ext cx="58761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buNone/>
              <a:defRPr/>
            </a:pPr>
            <a:r>
              <a:rPr lang="en-US" sz="1200" b="0" dirty="0">
                <a:solidFill>
                  <a:srgbClr val="000000"/>
                </a:solidFill>
                <a:latin typeface="Calibri" panose="020F0502020204030204" pitchFamily="34" charset="0"/>
              </a:rPr>
              <a:t>Supported by educational grants from GlaxoSmithKline LLC, Merck Sharp &amp; Dohme Corp., and Novartis Pharmaceuticals Corporation</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Rectangle 14">
            <a:extLst>
              <a:ext uri="{FF2B5EF4-FFF2-40B4-BE49-F238E27FC236}">
                <a16:creationId xmlns:a16="http://schemas.microsoft.com/office/drawing/2014/main" id="{AE65AFF6-D099-4FF4-98FE-AF1BA64ED3E8}"/>
              </a:ext>
            </a:extLst>
          </p:cNvPr>
          <p:cNvSpPr txBox="1">
            <a:spLocks noChangeArrowheads="1"/>
          </p:cNvSpPr>
          <p:nvPr/>
        </p:nvSpPr>
        <p:spPr bwMode="invGray">
          <a:xfrm>
            <a:off x="704849" y="3221038"/>
            <a:ext cx="6496051"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2020 ASCO Virtual Scientific Program,  May 29- 31, 2020</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5" name="Text Box 10">
            <a:extLst>
              <a:ext uri="{FF2B5EF4-FFF2-40B4-BE49-F238E27FC236}">
                <a16:creationId xmlns:a16="http://schemas.microsoft.com/office/drawing/2014/main" id="{AD453FEA-35C3-4D83-8FEB-59AAB70D1D95}"/>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pic>
        <p:nvPicPr>
          <p:cNvPr id="6" name="Picture 5">
            <a:extLst>
              <a:ext uri="{FF2B5EF4-FFF2-40B4-BE49-F238E27FC236}">
                <a16:creationId xmlns:a16="http://schemas.microsoft.com/office/drawing/2014/main" id="{D6180FA5-CBA2-4A0E-96A9-68BB9F79326F}"/>
              </a:ext>
            </a:extLst>
          </p:cNvPr>
          <p:cNvPicPr>
            <a:picLocks noChangeAspect="1"/>
          </p:cNvPicPr>
          <p:nvPr/>
        </p:nvPicPr>
        <p:blipFill>
          <a:blip r:embed="rId3"/>
          <a:stretch>
            <a:fillRect/>
          </a:stretch>
        </p:blipFill>
        <p:spPr>
          <a:xfrm>
            <a:off x="554599" y="4829978"/>
            <a:ext cx="3158002" cy="810838"/>
          </a:xfrm>
          <a:prstGeom prst="rect">
            <a:avLst/>
          </a:prstGeom>
        </p:spPr>
      </p:pic>
      <p:sp>
        <p:nvSpPr>
          <p:cNvPr id="7" name="Text Box 19">
            <a:extLst>
              <a:ext uri="{FF2B5EF4-FFF2-40B4-BE49-F238E27FC236}">
                <a16:creationId xmlns:a16="http://schemas.microsoft.com/office/drawing/2014/main" id="{A9337B7F-28CC-4CE4-B55D-ECE93D8AEBDD}"/>
              </a:ext>
            </a:extLst>
          </p:cNvPr>
          <p:cNvSpPr txBox="1">
            <a:spLocks noChangeArrowheads="1"/>
          </p:cNvSpPr>
          <p:nvPr/>
        </p:nvSpPr>
        <p:spPr bwMode="auto">
          <a:xfrm>
            <a:off x="423864" y="5665431"/>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This activity is provided by Clinical Care Options, LLC</a:t>
            </a:r>
          </a:p>
        </p:txBody>
      </p:sp>
    </p:spTree>
    <p:extLst>
      <p:ext uri="{BB962C8B-B14F-4D97-AF65-F5344CB8AC3E}">
        <p14:creationId xmlns:p14="http://schemas.microsoft.com/office/powerpoint/2010/main" val="2345468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E2108: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r>
              <a:rPr lang="en-US" dirty="0"/>
              <a:t>5% to 10% of patients with de novo stage IV breast cancer present with an intact primary tumor</a:t>
            </a:r>
            <a:r>
              <a:rPr lang="en-US" baseline="30000" dirty="0"/>
              <a:t>[1] </a:t>
            </a:r>
          </a:p>
          <a:p>
            <a:r>
              <a:rPr lang="en-US" dirty="0"/>
              <a:t>Benefit of locoregional therapy for the treatment of intact primary tumors in patients with MBC remains controversial, with randomized trials reporting conflicting data in this setting</a:t>
            </a:r>
          </a:p>
          <a:p>
            <a:pPr lvl="1"/>
            <a:r>
              <a:rPr lang="en-US" dirty="0">
                <a:ea typeface="+mn-ea"/>
                <a:cs typeface="+mn-cs"/>
              </a:rPr>
              <a:t>Badwe and colleagues reported no survival benefit with early LRT</a:t>
            </a:r>
            <a:r>
              <a:rPr lang="en-US" baseline="30000" dirty="0">
                <a:ea typeface="+mn-ea"/>
                <a:cs typeface="+mn-cs"/>
              </a:rPr>
              <a:t>[2]</a:t>
            </a:r>
          </a:p>
          <a:p>
            <a:pPr lvl="1"/>
            <a:r>
              <a:rPr lang="en-US" dirty="0">
                <a:ea typeface="+mn-ea"/>
                <a:cs typeface="+mn-cs"/>
              </a:rPr>
              <a:t>Soran and colleagues identified a 5-yr OS benefit with LRT of 17%</a:t>
            </a:r>
            <a:r>
              <a:rPr lang="en-US" baseline="30000" dirty="0">
                <a:ea typeface="+mn-ea"/>
                <a:cs typeface="+mn-cs"/>
              </a:rPr>
              <a:t>[3]</a:t>
            </a:r>
          </a:p>
          <a:p>
            <a:r>
              <a:rPr lang="en-US" dirty="0"/>
              <a:t>Current analysis evaluated survival benefit of locoregional therapy in patients with MBC and intact primary tumors</a:t>
            </a:r>
            <a:r>
              <a:rPr lang="en-US" baseline="30000" dirty="0"/>
              <a:t>[4]</a:t>
            </a:r>
          </a:p>
          <a:p>
            <a:endParaRPr lang="en-US" dirty="0"/>
          </a:p>
          <a:p>
            <a:endParaRPr lang="en-US" dirty="0"/>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A08E75EF-55FB-4E20-BEF2-9B5802523589}"/>
              </a:ext>
            </a:extLst>
          </p:cNvPr>
          <p:cNvSpPr txBox="1">
            <a:spLocks noChangeArrowheads="1"/>
          </p:cNvSpPr>
          <p:nvPr/>
        </p:nvSpPr>
        <p:spPr bwMode="auto">
          <a:xfrm>
            <a:off x="412751" y="6204249"/>
            <a:ext cx="493856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Thomas. JAMA Surg. 2016;151:424. 2. Badwe. Lancet Oncol. 2015;16:1380. 3. Soran. Ann Surg Oncol. 2018;25:3141. 4. Khan. ASCO 2020. Abstr LBA2.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2" name="Text Box 23">
            <a:extLst>
              <a:ext uri="{FF2B5EF4-FFF2-40B4-BE49-F238E27FC236}">
                <a16:creationId xmlns:a16="http://schemas.microsoft.com/office/drawing/2014/main" id="{0001B3A0-3832-4D15-A6E8-43BFD85360F8}"/>
              </a:ext>
            </a:extLst>
          </p:cNvPr>
          <p:cNvSpPr txBox="1">
            <a:spLocks noChangeArrowheads="1"/>
          </p:cNvSpPr>
          <p:nvPr/>
        </p:nvSpPr>
        <p:spPr bwMode="auto">
          <a:xfrm>
            <a:off x="1053089" y="2217652"/>
            <a:ext cx="328634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pPr>
            <a:r>
              <a:rPr lang="en-US" altLang="en-US" sz="1800" b="0" dirty="0">
                <a:solidFill>
                  <a:srgbClr val="000000"/>
                </a:solidFill>
                <a:latin typeface="Calibri" panose="020F0502020204030204" pitchFamily="34" charset="0"/>
              </a:rPr>
              <a:t>Patients with de novo MBC without progression of distant disease after 4-8 mos of optimal systemic therapy</a:t>
            </a:r>
          </a:p>
          <a:p>
            <a:pPr lvl="0" algn="ctr">
              <a:lnSpc>
                <a:spcPct val="100000"/>
              </a:lnSpc>
              <a:spcBef>
                <a:spcPct val="0"/>
              </a:spcBef>
              <a:spcAft>
                <a:spcPct val="0"/>
              </a:spcAft>
              <a:buClrTx/>
              <a:buNone/>
            </a:pPr>
            <a:r>
              <a:rPr lang="en-US" altLang="en-US" sz="1800" b="0" dirty="0">
                <a:solidFill>
                  <a:srgbClr val="000000"/>
                </a:solidFill>
                <a:latin typeface="Calibri" panose="020F0502020204030204" pitchFamily="34" charset="0"/>
              </a:rPr>
              <a:t>(N = 258*)</a:t>
            </a:r>
          </a:p>
        </p:txBody>
      </p:sp>
      <p:sp>
        <p:nvSpPr>
          <p:cNvPr id="29" name="Rectangle 28">
            <a:extLst>
              <a:ext uri="{FF2B5EF4-FFF2-40B4-BE49-F238E27FC236}">
                <a16:creationId xmlns:a16="http://schemas.microsoft.com/office/drawing/2014/main" id="{8285A473-8DDA-4B0F-806F-73629AFB0D30}"/>
              </a:ext>
            </a:extLst>
          </p:cNvPr>
          <p:cNvSpPr>
            <a:spLocks noChangeArrowheads="1"/>
          </p:cNvSpPr>
          <p:nvPr/>
        </p:nvSpPr>
        <p:spPr bwMode="auto">
          <a:xfrm>
            <a:off x="8522789" y="2287208"/>
            <a:ext cx="1469210" cy="1477328"/>
          </a:xfrm>
          <a:prstGeom prst="rect">
            <a:avLst/>
          </a:prstGeom>
          <a:solidFill>
            <a:schemeClr val="tx1"/>
          </a:solidFill>
          <a:ln w="9525">
            <a:noFill/>
            <a:miter lim="800000"/>
            <a:headEnd/>
            <a:tailEnd/>
          </a:ln>
        </p:spPr>
        <p:txBody>
          <a:bodyPr wrap="square" anchor="ctr" anchorCtr="1">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i="1" dirty="0">
                <a:solidFill>
                  <a:schemeClr val="bg1"/>
                </a:solidFill>
                <a:latin typeface="Calibri" panose="020F0502020204030204" pitchFamily="34" charset="0"/>
                <a:cs typeface="Arial" charset="0"/>
              </a:rPr>
              <a:t>F</a:t>
            </a:r>
            <a:r>
              <a:rPr kumimoji="0" lang="en-US" i="1" u="none" strike="noStrike" kern="1200" cap="none" spc="0" normalizeH="0" baseline="0" noProof="0" dirty="0">
                <a:ln>
                  <a:noFill/>
                </a:ln>
                <a:solidFill>
                  <a:schemeClr val="bg1"/>
                </a:solidFill>
                <a:effectLst/>
                <a:uLnTx/>
                <a:uFillTx/>
                <a:latin typeface="Calibri" panose="020F0502020204030204" pitchFamily="34" charset="0"/>
                <a:cs typeface="Arial" charset="0"/>
              </a:rPr>
              <a:t>ollow-up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i="1" dirty="0">
                <a:solidFill>
                  <a:schemeClr val="bg1"/>
                </a:solidFill>
                <a:latin typeface="Calibri" panose="020F0502020204030204" pitchFamily="34" charset="0"/>
                <a:cs typeface="Arial" charset="0"/>
              </a:rPr>
              <a:t>for 5 yrs</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i="1" dirty="0">
              <a:solidFill>
                <a:schemeClr val="bg1"/>
              </a:solidFill>
              <a:latin typeface="Calibri" panose="020F0502020204030204" pitchFamily="34"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i="1" dirty="0">
                <a:solidFill>
                  <a:schemeClr val="bg1"/>
                </a:solidFill>
                <a:latin typeface="Calibri" panose="020F0502020204030204" pitchFamily="34" charset="0"/>
                <a:cs typeface="Arial" charset="0"/>
              </a:rPr>
              <a:t>14% crossover</a:t>
            </a:r>
          </a:p>
        </p:txBody>
      </p:sp>
      <p:sp>
        <p:nvSpPr>
          <p:cNvPr id="38" name="Title 1">
            <a:extLst>
              <a:ext uri="{FF2B5EF4-FFF2-40B4-BE49-F238E27FC236}">
                <a16:creationId xmlns:a16="http://schemas.microsoft.com/office/drawing/2014/main" id="{5473F3CA-7320-4E44-920B-B805C6332F8E}"/>
              </a:ext>
            </a:extLst>
          </p:cNvPr>
          <p:cNvSpPr>
            <a:spLocks noGrp="1"/>
          </p:cNvSpPr>
          <p:nvPr>
            <p:ph type="title"/>
          </p:nvPr>
        </p:nvSpPr>
        <p:spPr/>
        <p:txBody>
          <a:bodyPr/>
          <a:lstStyle/>
          <a:p>
            <a:r>
              <a:rPr lang="en-US" dirty="0"/>
              <a:t>E2108: Study Design</a:t>
            </a:r>
          </a:p>
        </p:txBody>
      </p:sp>
      <p:sp>
        <p:nvSpPr>
          <p:cNvPr id="3" name="Content Placeholder 2">
            <a:extLst>
              <a:ext uri="{FF2B5EF4-FFF2-40B4-BE49-F238E27FC236}">
                <a16:creationId xmlns:a16="http://schemas.microsoft.com/office/drawing/2014/main" id="{387DAEC6-F7E0-458C-8516-0EC59A308A18}"/>
              </a:ext>
            </a:extLst>
          </p:cNvPr>
          <p:cNvSpPr>
            <a:spLocks noGrp="1"/>
          </p:cNvSpPr>
          <p:nvPr>
            <p:ph idx="1"/>
          </p:nvPr>
        </p:nvSpPr>
        <p:spPr>
          <a:xfrm>
            <a:off x="604675" y="1513047"/>
            <a:ext cx="10877529" cy="499844"/>
          </a:xfrm>
        </p:spPr>
        <p:txBody>
          <a:bodyPr/>
          <a:lstStyle/>
          <a:p>
            <a:r>
              <a:rPr lang="en-US" sz="2200" dirty="0"/>
              <a:t>Randomized phase III trial (enrollment from 2011-2015)</a:t>
            </a:r>
          </a:p>
        </p:txBody>
      </p:sp>
      <p:sp>
        <p:nvSpPr>
          <p:cNvPr id="39" name="Text Box 15">
            <a:extLst>
              <a:ext uri="{FF2B5EF4-FFF2-40B4-BE49-F238E27FC236}">
                <a16:creationId xmlns:a16="http://schemas.microsoft.com/office/drawing/2014/main" id="{E680598E-B2FA-4C3D-918E-DC5A3A6777BA}"/>
              </a:ext>
            </a:extLst>
          </p:cNvPr>
          <p:cNvSpPr txBox="1">
            <a:spLocks noChangeArrowheads="1"/>
          </p:cNvSpPr>
          <p:nvPr/>
        </p:nvSpPr>
        <p:spPr bwMode="auto">
          <a:xfrm>
            <a:off x="412751" y="637852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Khan. ASCO 2020. Abstr LBA2.</a:t>
            </a:r>
            <a:endParaRPr lang="en-US" altLang="en-US" sz="1200" b="0" dirty="0">
              <a:solidFill>
                <a:schemeClr val="bg2"/>
              </a:solidFill>
              <a:latin typeface="Calibri" panose="020F0502020204030204" pitchFamily="34" charset="0"/>
            </a:endParaRPr>
          </a:p>
        </p:txBody>
      </p:sp>
      <p:sp>
        <p:nvSpPr>
          <p:cNvPr id="46" name="Rectangle 50">
            <a:extLst>
              <a:ext uri="{FF2B5EF4-FFF2-40B4-BE49-F238E27FC236}">
                <a16:creationId xmlns:a16="http://schemas.microsoft.com/office/drawing/2014/main" id="{7E2877F3-2023-48F7-8C64-E1BC8DEC6907}"/>
              </a:ext>
            </a:extLst>
          </p:cNvPr>
          <p:cNvSpPr>
            <a:spLocks noChangeArrowheads="1"/>
          </p:cNvSpPr>
          <p:nvPr/>
        </p:nvSpPr>
        <p:spPr bwMode="auto">
          <a:xfrm>
            <a:off x="5225065" y="3120914"/>
            <a:ext cx="274320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Continuation of Optimal</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 Systemic Therapy</a:t>
            </a:r>
            <a:r>
              <a:rPr lang="en-US" altLang="en-US" sz="18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131)</a:t>
            </a:r>
          </a:p>
        </p:txBody>
      </p:sp>
      <p:sp>
        <p:nvSpPr>
          <p:cNvPr id="49" name="Line 53">
            <a:extLst>
              <a:ext uri="{FF2B5EF4-FFF2-40B4-BE49-F238E27FC236}">
                <a16:creationId xmlns:a16="http://schemas.microsoft.com/office/drawing/2014/main" id="{1BE4C7C0-7937-4F52-B1E8-E2FA0D7E5659}"/>
              </a:ext>
            </a:extLst>
          </p:cNvPr>
          <p:cNvSpPr>
            <a:spLocks noChangeShapeType="1"/>
          </p:cNvSpPr>
          <p:nvPr/>
        </p:nvSpPr>
        <p:spPr bwMode="auto">
          <a:xfrm>
            <a:off x="4380618" y="3323062"/>
            <a:ext cx="611185" cy="19437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50" name="Line 54">
            <a:extLst>
              <a:ext uri="{FF2B5EF4-FFF2-40B4-BE49-F238E27FC236}">
                <a16:creationId xmlns:a16="http://schemas.microsoft.com/office/drawing/2014/main" id="{F8A313DB-E42B-4BB3-A73E-88FBB62A749F}"/>
              </a:ext>
            </a:extLst>
          </p:cNvPr>
          <p:cNvSpPr>
            <a:spLocks noChangeShapeType="1"/>
          </p:cNvSpPr>
          <p:nvPr/>
        </p:nvSpPr>
        <p:spPr bwMode="auto">
          <a:xfrm flipV="1">
            <a:off x="4377877" y="2459703"/>
            <a:ext cx="613926" cy="19924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53" name="Rectangle 50">
            <a:extLst>
              <a:ext uri="{FF2B5EF4-FFF2-40B4-BE49-F238E27FC236}">
                <a16:creationId xmlns:a16="http://schemas.microsoft.com/office/drawing/2014/main" id="{CCE857A6-5D6F-4351-B6DC-2EA1382A2929}"/>
              </a:ext>
            </a:extLst>
          </p:cNvPr>
          <p:cNvSpPr>
            <a:spLocks noChangeArrowheads="1"/>
          </p:cNvSpPr>
          <p:nvPr/>
        </p:nvSpPr>
        <p:spPr bwMode="auto">
          <a:xfrm>
            <a:off x="5218281" y="2061562"/>
            <a:ext cx="2743200" cy="914400"/>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Early Local Therapy</a:t>
            </a:r>
            <a:r>
              <a:rPr lang="en-US" altLang="en-US" sz="1800" baseline="3000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Optimal Systemic Therapy</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125)</a:t>
            </a:r>
          </a:p>
        </p:txBody>
      </p:sp>
      <p:sp>
        <p:nvSpPr>
          <p:cNvPr id="30" name="Content Placeholder 2">
            <a:extLst>
              <a:ext uri="{FF2B5EF4-FFF2-40B4-BE49-F238E27FC236}">
                <a16:creationId xmlns:a16="http://schemas.microsoft.com/office/drawing/2014/main" id="{E8E3ABEA-0510-476A-BC2F-1BFD1787D2A5}"/>
              </a:ext>
            </a:extLst>
          </p:cNvPr>
          <p:cNvSpPr txBox="1">
            <a:spLocks/>
          </p:cNvSpPr>
          <p:nvPr/>
        </p:nvSpPr>
        <p:spPr bwMode="auto">
          <a:xfrm>
            <a:off x="604675" y="4437522"/>
            <a:ext cx="10877529" cy="143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Primary endpoint: OS</a:t>
            </a:r>
          </a:p>
          <a:p>
            <a:pPr lvl="1"/>
            <a:r>
              <a:rPr lang="en-US" sz="2000" b="0" kern="0" dirty="0"/>
              <a:t>Due to slow accrual, statistical design amended in 2013 to detect 19% difference in 3-yr OS rate at 85% power</a:t>
            </a:r>
          </a:p>
          <a:p>
            <a:r>
              <a:rPr lang="en-US" sz="2200" b="0" kern="0" dirty="0"/>
              <a:t>Secondary endpoint: Time to locoregional progression, HRQoL (by FACT-B TOI), circulating tumor cell burden, collection of biologic samples</a:t>
            </a:r>
          </a:p>
        </p:txBody>
      </p:sp>
      <p:sp>
        <p:nvSpPr>
          <p:cNvPr id="35" name="Line 54">
            <a:extLst>
              <a:ext uri="{FF2B5EF4-FFF2-40B4-BE49-F238E27FC236}">
                <a16:creationId xmlns:a16="http://schemas.microsoft.com/office/drawing/2014/main" id="{7B117804-B3D3-4111-97F9-FDC62068F5D5}"/>
              </a:ext>
            </a:extLst>
          </p:cNvPr>
          <p:cNvSpPr>
            <a:spLocks noChangeShapeType="1"/>
          </p:cNvSpPr>
          <p:nvPr/>
        </p:nvSpPr>
        <p:spPr bwMode="auto">
          <a:xfrm flipV="1">
            <a:off x="8130253" y="3029751"/>
            <a:ext cx="55797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633CCA8D-53B0-4207-8D5F-501609EA8952}"/>
              </a:ext>
            </a:extLst>
          </p:cNvPr>
          <p:cNvSpPr txBox="1"/>
          <p:nvPr/>
        </p:nvSpPr>
        <p:spPr bwMode="auto">
          <a:xfrm>
            <a:off x="4163209" y="4061065"/>
            <a:ext cx="630398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eaLnBrk="1" hangingPunct="1">
              <a:defRPr/>
            </a:pPr>
            <a:r>
              <a:rPr lang="en-US" altLang="en-US" sz="1200" b="0" dirty="0">
                <a:solidFill>
                  <a:schemeClr val="bg1"/>
                </a:solidFill>
                <a:latin typeface="Calibri" panose="020F0502020204030204" pitchFamily="34" charset="0"/>
              </a:rPr>
              <a:t>*390 patients registered, with withdrawal prior to randomization attributed to PD (n = 65), withdrawal (n = 25), other (n = 28). </a:t>
            </a:r>
            <a:r>
              <a:rPr lang="en-US" altLang="en-US" sz="120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SoC: complete tumor resection with free surgical margins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and adjuvant RT. n = 109 received surgery, 87 with free surgical margins, 74 needing locoregional RT; n = 14 did not receive surgery. </a:t>
            </a:r>
            <a:r>
              <a:rPr lang="en-US" altLang="en-US" sz="120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n = 25 received surgery during disease course.</a:t>
            </a:r>
            <a:endParaRPr lang="en-US" altLang="en-US" sz="1200" b="0" dirty="0">
              <a:solidFill>
                <a:schemeClr val="bg1"/>
              </a:solidFill>
              <a:latin typeface="Calibri" panose="020F0502020204030204" pitchFamily="34" charset="0"/>
              <a:cs typeface="Arial" charset="0"/>
            </a:endParaRPr>
          </a:p>
          <a:p>
            <a:pPr algn="l">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04544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E2108: Baseline Characteristics</a:t>
            </a: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0DA718FB-3AA7-4A6E-84CC-B444B394FF8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Khan. ASCO 2020. Abstr LBA2.</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49A13FE2-77F4-477B-AFA3-58A443153B0B}"/>
              </a:ext>
            </a:extLst>
          </p:cNvPr>
          <p:cNvGraphicFramePr>
            <a:graphicFrameLocks/>
          </p:cNvGraphicFramePr>
          <p:nvPr>
            <p:extLst>
              <p:ext uri="{D42A27DB-BD31-4B8C-83A1-F6EECF244321}">
                <p14:modId xmlns:p14="http://schemas.microsoft.com/office/powerpoint/2010/main" val="2378105141"/>
              </p:ext>
            </p:extLst>
          </p:nvPr>
        </p:nvGraphicFramePr>
        <p:xfrm>
          <a:off x="710005" y="1600753"/>
          <a:ext cx="11031380" cy="3935642"/>
        </p:xfrm>
        <a:graphic>
          <a:graphicData uri="http://schemas.openxmlformats.org/drawingml/2006/table">
            <a:tbl>
              <a:tblPr/>
              <a:tblGrid>
                <a:gridCol w="4755256">
                  <a:extLst>
                    <a:ext uri="{9D8B030D-6E8A-4147-A177-3AD203B41FA5}">
                      <a16:colId xmlns:a16="http://schemas.microsoft.com/office/drawing/2014/main" val="20000"/>
                    </a:ext>
                  </a:extLst>
                </a:gridCol>
                <a:gridCol w="3123863">
                  <a:extLst>
                    <a:ext uri="{9D8B030D-6E8A-4147-A177-3AD203B41FA5}">
                      <a16:colId xmlns:a16="http://schemas.microsoft.com/office/drawing/2014/main" val="20001"/>
                    </a:ext>
                  </a:extLst>
                </a:gridCol>
                <a:gridCol w="3152261">
                  <a:extLst>
                    <a:ext uri="{9D8B030D-6E8A-4147-A177-3AD203B41FA5}">
                      <a16:colId xmlns:a16="http://schemas.microsoft.com/office/drawing/2014/main" val="3453178918"/>
                    </a:ext>
                  </a:extLst>
                </a:gridCol>
              </a:tblGrid>
              <a:tr h="671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Characteristics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Early Local 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Continued Systemic 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682E74"/>
                    </a:solidFill>
                  </a:tcPr>
                </a:tc>
                <a:extLst>
                  <a:ext uri="{0D108BD9-81ED-4DB2-BD59-A6C34878D82A}">
                    <a16:rowId xmlns:a16="http://schemas.microsoft.com/office/drawing/2014/main" val="4200559347"/>
                  </a:ext>
                </a:extLst>
              </a:tr>
              <a:tr h="3835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Age, median (range), yrs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(30-81)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(25-86)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46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Race/ethnicity,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European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African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Latina</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80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Single organ system involved, %</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46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Breast cancer subtype,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Hormone receptor+/HER2-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TNBC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HER2+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3044402"/>
                  </a:ext>
                </a:extLst>
              </a:tr>
            </a:tbl>
          </a:graphicData>
        </a:graphic>
      </p:graphicFrame>
    </p:spTree>
    <p:extLst>
      <p:ext uri="{BB962C8B-B14F-4D97-AF65-F5344CB8AC3E}">
        <p14:creationId xmlns:p14="http://schemas.microsoft.com/office/powerpoint/2010/main" val="43052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1F3508C0-5A27-464F-B241-71CFA05CAD07}"/>
              </a:ext>
            </a:extLst>
          </p:cNvPr>
          <p:cNvSpPr txBox="1"/>
          <p:nvPr/>
        </p:nvSpPr>
        <p:spPr bwMode="auto">
          <a:xfrm>
            <a:off x="709795" y="5364065"/>
            <a:ext cx="61991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Early local therapy    </a:t>
            </a:r>
            <a:r>
              <a:rPr lang="en-US" sz="1400" b="0" dirty="0">
                <a:solidFill>
                  <a:schemeClr val="bg1"/>
                </a:solidFill>
                <a:latin typeface="Calibri" panose="020F0502020204030204" pitchFamily="34" charset="0"/>
              </a:rPr>
              <a:t>124    111  103   97    91     85    75     70      54     36     8      2 </a:t>
            </a:r>
            <a:r>
              <a:rPr lang="en-US" sz="1400" dirty="0">
                <a:solidFill>
                  <a:schemeClr val="accent3"/>
                </a:solidFill>
                <a:latin typeface="Calibri" panose="020F0502020204030204" pitchFamily="34" charset="0"/>
              </a:rPr>
              <a:t>Continued systemic  </a:t>
            </a:r>
            <a:r>
              <a:rPr lang="en-US" sz="1400" b="0" dirty="0">
                <a:solidFill>
                  <a:schemeClr val="bg1"/>
                </a:solidFill>
                <a:latin typeface="Calibri" panose="020F0502020204030204" pitchFamily="34" charset="0"/>
              </a:rPr>
              <a:t>129    125  115  105   93     87    77     71      58     40    12     3</a:t>
            </a:r>
            <a:br>
              <a:rPr lang="en-US" sz="1400" b="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therapy</a:t>
            </a:r>
          </a:p>
        </p:txBody>
      </p:sp>
      <p:sp>
        <p:nvSpPr>
          <p:cNvPr id="11" name="Freeform: Shape 10">
            <a:extLst>
              <a:ext uri="{FF2B5EF4-FFF2-40B4-BE49-F238E27FC236}">
                <a16:creationId xmlns:a16="http://schemas.microsoft.com/office/drawing/2014/main" id="{BE653876-1B52-4E43-9B8C-35FE5BB87CFC}"/>
              </a:ext>
            </a:extLst>
          </p:cNvPr>
          <p:cNvSpPr/>
          <p:nvPr/>
        </p:nvSpPr>
        <p:spPr bwMode="auto">
          <a:xfrm>
            <a:off x="2409713" y="1748118"/>
            <a:ext cx="3732903" cy="1861073"/>
          </a:xfrm>
          <a:custGeom>
            <a:avLst/>
            <a:gdLst>
              <a:gd name="connsiteX0" fmla="*/ 0 w 3732903"/>
              <a:gd name="connsiteY0" fmla="*/ 0 h 1861073"/>
              <a:gd name="connsiteX1" fmla="*/ 123713 w 3732903"/>
              <a:gd name="connsiteY1" fmla="*/ 0 h 1861073"/>
              <a:gd name="connsiteX2" fmla="*/ 123713 w 3732903"/>
              <a:gd name="connsiteY2" fmla="*/ 26894 h 1861073"/>
              <a:gd name="connsiteX3" fmla="*/ 193638 w 3732903"/>
              <a:gd name="connsiteY3" fmla="*/ 26894 h 1861073"/>
              <a:gd name="connsiteX4" fmla="*/ 193638 w 3732903"/>
              <a:gd name="connsiteY4" fmla="*/ 80682 h 1861073"/>
              <a:gd name="connsiteX5" fmla="*/ 317351 w 3732903"/>
              <a:gd name="connsiteY5" fmla="*/ 80682 h 1861073"/>
              <a:gd name="connsiteX6" fmla="*/ 317351 w 3732903"/>
              <a:gd name="connsiteY6" fmla="*/ 102197 h 1861073"/>
              <a:gd name="connsiteX7" fmla="*/ 419548 w 3732903"/>
              <a:gd name="connsiteY7" fmla="*/ 102197 h 1861073"/>
              <a:gd name="connsiteX8" fmla="*/ 419548 w 3732903"/>
              <a:gd name="connsiteY8" fmla="*/ 129091 h 1861073"/>
              <a:gd name="connsiteX9" fmla="*/ 494852 w 3732903"/>
              <a:gd name="connsiteY9" fmla="*/ 129091 h 1861073"/>
              <a:gd name="connsiteX10" fmla="*/ 494852 w 3732903"/>
              <a:gd name="connsiteY10" fmla="*/ 150607 h 1861073"/>
              <a:gd name="connsiteX11" fmla="*/ 559398 w 3732903"/>
              <a:gd name="connsiteY11" fmla="*/ 150607 h 1861073"/>
              <a:gd name="connsiteX12" fmla="*/ 559398 w 3732903"/>
              <a:gd name="connsiteY12" fmla="*/ 188258 h 1861073"/>
              <a:gd name="connsiteX13" fmla="*/ 618565 w 3732903"/>
              <a:gd name="connsiteY13" fmla="*/ 188258 h 1861073"/>
              <a:gd name="connsiteX14" fmla="*/ 618565 w 3732903"/>
              <a:gd name="connsiteY14" fmla="*/ 231289 h 1861073"/>
              <a:gd name="connsiteX15" fmla="*/ 672353 w 3732903"/>
              <a:gd name="connsiteY15" fmla="*/ 231289 h 1861073"/>
              <a:gd name="connsiteX16" fmla="*/ 672353 w 3732903"/>
              <a:gd name="connsiteY16" fmla="*/ 279698 h 1861073"/>
              <a:gd name="connsiteX17" fmla="*/ 736899 w 3732903"/>
              <a:gd name="connsiteY17" fmla="*/ 279698 h 1861073"/>
              <a:gd name="connsiteX18" fmla="*/ 736899 w 3732903"/>
              <a:gd name="connsiteY18" fmla="*/ 317350 h 1861073"/>
              <a:gd name="connsiteX19" fmla="*/ 822960 w 3732903"/>
              <a:gd name="connsiteY19" fmla="*/ 317350 h 1861073"/>
              <a:gd name="connsiteX20" fmla="*/ 822960 w 3732903"/>
              <a:gd name="connsiteY20" fmla="*/ 365760 h 1861073"/>
              <a:gd name="connsiteX21" fmla="*/ 887506 w 3732903"/>
              <a:gd name="connsiteY21" fmla="*/ 365760 h 1861073"/>
              <a:gd name="connsiteX22" fmla="*/ 1065007 w 3732903"/>
              <a:gd name="connsiteY22" fmla="*/ 365760 h 1861073"/>
              <a:gd name="connsiteX23" fmla="*/ 1065007 w 3732903"/>
              <a:gd name="connsiteY23" fmla="*/ 451821 h 1861073"/>
              <a:gd name="connsiteX24" fmla="*/ 1118795 w 3732903"/>
              <a:gd name="connsiteY24" fmla="*/ 451821 h 1861073"/>
              <a:gd name="connsiteX25" fmla="*/ 1118795 w 3732903"/>
              <a:gd name="connsiteY25" fmla="*/ 527124 h 1861073"/>
              <a:gd name="connsiteX26" fmla="*/ 1156447 w 3732903"/>
              <a:gd name="connsiteY26" fmla="*/ 527124 h 1861073"/>
              <a:gd name="connsiteX27" fmla="*/ 1156447 w 3732903"/>
              <a:gd name="connsiteY27" fmla="*/ 527124 h 1861073"/>
              <a:gd name="connsiteX28" fmla="*/ 1156447 w 3732903"/>
              <a:gd name="connsiteY28" fmla="*/ 564776 h 1861073"/>
              <a:gd name="connsiteX29" fmla="*/ 1403873 w 3732903"/>
              <a:gd name="connsiteY29" fmla="*/ 564776 h 1861073"/>
              <a:gd name="connsiteX30" fmla="*/ 1403873 w 3732903"/>
              <a:gd name="connsiteY30" fmla="*/ 645458 h 1861073"/>
              <a:gd name="connsiteX31" fmla="*/ 1543722 w 3732903"/>
              <a:gd name="connsiteY31" fmla="*/ 645458 h 1861073"/>
              <a:gd name="connsiteX32" fmla="*/ 1543722 w 3732903"/>
              <a:gd name="connsiteY32" fmla="*/ 645458 h 1861073"/>
              <a:gd name="connsiteX33" fmla="*/ 1543722 w 3732903"/>
              <a:gd name="connsiteY33" fmla="*/ 683110 h 1861073"/>
              <a:gd name="connsiteX34" fmla="*/ 1624405 w 3732903"/>
              <a:gd name="connsiteY34" fmla="*/ 683110 h 1861073"/>
              <a:gd name="connsiteX35" fmla="*/ 1624405 w 3732903"/>
              <a:gd name="connsiteY35" fmla="*/ 731520 h 1861073"/>
              <a:gd name="connsiteX36" fmla="*/ 1866452 w 3732903"/>
              <a:gd name="connsiteY36" fmla="*/ 731520 h 1861073"/>
              <a:gd name="connsiteX37" fmla="*/ 1866452 w 3732903"/>
              <a:gd name="connsiteY37" fmla="*/ 796066 h 1861073"/>
              <a:gd name="connsiteX38" fmla="*/ 1936376 w 3732903"/>
              <a:gd name="connsiteY38" fmla="*/ 796066 h 1861073"/>
              <a:gd name="connsiteX39" fmla="*/ 1936376 w 3732903"/>
              <a:gd name="connsiteY39" fmla="*/ 833717 h 1861073"/>
              <a:gd name="connsiteX40" fmla="*/ 2006301 w 3732903"/>
              <a:gd name="connsiteY40" fmla="*/ 833717 h 1861073"/>
              <a:gd name="connsiteX41" fmla="*/ 2006301 w 3732903"/>
              <a:gd name="connsiteY41" fmla="*/ 876748 h 1861073"/>
              <a:gd name="connsiteX42" fmla="*/ 2076226 w 3732903"/>
              <a:gd name="connsiteY42" fmla="*/ 876748 h 1861073"/>
              <a:gd name="connsiteX43" fmla="*/ 2076226 w 3732903"/>
              <a:gd name="connsiteY43" fmla="*/ 952051 h 1861073"/>
              <a:gd name="connsiteX44" fmla="*/ 2199939 w 3732903"/>
              <a:gd name="connsiteY44" fmla="*/ 952051 h 1861073"/>
              <a:gd name="connsiteX45" fmla="*/ 2199939 w 3732903"/>
              <a:gd name="connsiteY45" fmla="*/ 995082 h 1861073"/>
              <a:gd name="connsiteX46" fmla="*/ 2312894 w 3732903"/>
              <a:gd name="connsiteY46" fmla="*/ 995082 h 1861073"/>
              <a:gd name="connsiteX47" fmla="*/ 2312894 w 3732903"/>
              <a:gd name="connsiteY47" fmla="*/ 1032734 h 1861073"/>
              <a:gd name="connsiteX48" fmla="*/ 2382819 w 3732903"/>
              <a:gd name="connsiteY48" fmla="*/ 1032734 h 1861073"/>
              <a:gd name="connsiteX49" fmla="*/ 2382819 w 3732903"/>
              <a:gd name="connsiteY49" fmla="*/ 1081143 h 1861073"/>
              <a:gd name="connsiteX50" fmla="*/ 2662518 w 3732903"/>
              <a:gd name="connsiteY50" fmla="*/ 1081143 h 1861073"/>
              <a:gd name="connsiteX51" fmla="*/ 2662518 w 3732903"/>
              <a:gd name="connsiteY51" fmla="*/ 1129553 h 1861073"/>
              <a:gd name="connsiteX52" fmla="*/ 2700169 w 3732903"/>
              <a:gd name="connsiteY52" fmla="*/ 1129553 h 1861073"/>
              <a:gd name="connsiteX53" fmla="*/ 2700169 w 3732903"/>
              <a:gd name="connsiteY53" fmla="*/ 1199477 h 1861073"/>
              <a:gd name="connsiteX54" fmla="*/ 2802367 w 3732903"/>
              <a:gd name="connsiteY54" fmla="*/ 1199477 h 1861073"/>
              <a:gd name="connsiteX55" fmla="*/ 2802367 w 3732903"/>
              <a:gd name="connsiteY55" fmla="*/ 1269402 h 1861073"/>
              <a:gd name="connsiteX56" fmla="*/ 2888428 w 3732903"/>
              <a:gd name="connsiteY56" fmla="*/ 1269402 h 1861073"/>
              <a:gd name="connsiteX57" fmla="*/ 2888428 w 3732903"/>
              <a:gd name="connsiteY57" fmla="*/ 1307054 h 1861073"/>
              <a:gd name="connsiteX58" fmla="*/ 2947595 w 3732903"/>
              <a:gd name="connsiteY58" fmla="*/ 1307054 h 1861073"/>
              <a:gd name="connsiteX59" fmla="*/ 2947595 w 3732903"/>
              <a:gd name="connsiteY59" fmla="*/ 1387736 h 1861073"/>
              <a:gd name="connsiteX60" fmla="*/ 3108960 w 3732903"/>
              <a:gd name="connsiteY60" fmla="*/ 1387736 h 1861073"/>
              <a:gd name="connsiteX61" fmla="*/ 3108960 w 3732903"/>
              <a:gd name="connsiteY61" fmla="*/ 1430767 h 1861073"/>
              <a:gd name="connsiteX62" fmla="*/ 3168127 w 3732903"/>
              <a:gd name="connsiteY62" fmla="*/ 1430767 h 1861073"/>
              <a:gd name="connsiteX63" fmla="*/ 3168127 w 3732903"/>
              <a:gd name="connsiteY63" fmla="*/ 1522207 h 1861073"/>
              <a:gd name="connsiteX64" fmla="*/ 3216536 w 3732903"/>
              <a:gd name="connsiteY64" fmla="*/ 1522207 h 1861073"/>
              <a:gd name="connsiteX65" fmla="*/ 3383280 w 3732903"/>
              <a:gd name="connsiteY65" fmla="*/ 1522207 h 1861073"/>
              <a:gd name="connsiteX66" fmla="*/ 3383280 w 3732903"/>
              <a:gd name="connsiteY66" fmla="*/ 1624404 h 1861073"/>
              <a:gd name="connsiteX67" fmla="*/ 3485478 w 3732903"/>
              <a:gd name="connsiteY67" fmla="*/ 1624404 h 1861073"/>
              <a:gd name="connsiteX68" fmla="*/ 3485478 w 3732903"/>
              <a:gd name="connsiteY68" fmla="*/ 1678193 h 1861073"/>
              <a:gd name="connsiteX69" fmla="*/ 3657600 w 3732903"/>
              <a:gd name="connsiteY69" fmla="*/ 1678193 h 1861073"/>
              <a:gd name="connsiteX70" fmla="*/ 3657600 w 3732903"/>
              <a:gd name="connsiteY70" fmla="*/ 1861073 h 1861073"/>
              <a:gd name="connsiteX71" fmla="*/ 3732903 w 3732903"/>
              <a:gd name="connsiteY71" fmla="*/ 1861073 h 186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732903" h="1861073">
                <a:moveTo>
                  <a:pt x="0" y="0"/>
                </a:moveTo>
                <a:lnTo>
                  <a:pt x="123713" y="0"/>
                </a:lnTo>
                <a:lnTo>
                  <a:pt x="123713" y="26894"/>
                </a:lnTo>
                <a:lnTo>
                  <a:pt x="193638" y="26894"/>
                </a:lnTo>
                <a:lnTo>
                  <a:pt x="193638" y="80682"/>
                </a:lnTo>
                <a:lnTo>
                  <a:pt x="317351" y="80682"/>
                </a:lnTo>
                <a:lnTo>
                  <a:pt x="317351" y="102197"/>
                </a:lnTo>
                <a:lnTo>
                  <a:pt x="419548" y="102197"/>
                </a:lnTo>
                <a:lnTo>
                  <a:pt x="419548" y="129091"/>
                </a:lnTo>
                <a:lnTo>
                  <a:pt x="494852" y="129091"/>
                </a:lnTo>
                <a:lnTo>
                  <a:pt x="494852" y="150607"/>
                </a:lnTo>
                <a:lnTo>
                  <a:pt x="559398" y="150607"/>
                </a:lnTo>
                <a:lnTo>
                  <a:pt x="559398" y="188258"/>
                </a:lnTo>
                <a:lnTo>
                  <a:pt x="618565" y="188258"/>
                </a:lnTo>
                <a:lnTo>
                  <a:pt x="618565" y="231289"/>
                </a:lnTo>
                <a:lnTo>
                  <a:pt x="672353" y="231289"/>
                </a:lnTo>
                <a:lnTo>
                  <a:pt x="672353" y="279698"/>
                </a:lnTo>
                <a:lnTo>
                  <a:pt x="736899" y="279698"/>
                </a:lnTo>
                <a:lnTo>
                  <a:pt x="736899" y="317350"/>
                </a:lnTo>
                <a:lnTo>
                  <a:pt x="822960" y="317350"/>
                </a:lnTo>
                <a:lnTo>
                  <a:pt x="822960" y="365760"/>
                </a:lnTo>
                <a:lnTo>
                  <a:pt x="887506" y="365760"/>
                </a:lnTo>
                <a:lnTo>
                  <a:pt x="1065007" y="365760"/>
                </a:lnTo>
                <a:lnTo>
                  <a:pt x="1065007" y="451821"/>
                </a:lnTo>
                <a:lnTo>
                  <a:pt x="1118795" y="451821"/>
                </a:lnTo>
                <a:lnTo>
                  <a:pt x="1118795" y="527124"/>
                </a:lnTo>
                <a:lnTo>
                  <a:pt x="1156447" y="527124"/>
                </a:lnTo>
                <a:lnTo>
                  <a:pt x="1156447" y="527124"/>
                </a:lnTo>
                <a:lnTo>
                  <a:pt x="1156447" y="564776"/>
                </a:lnTo>
                <a:lnTo>
                  <a:pt x="1403873" y="564776"/>
                </a:lnTo>
                <a:lnTo>
                  <a:pt x="1403873" y="645458"/>
                </a:lnTo>
                <a:lnTo>
                  <a:pt x="1543722" y="645458"/>
                </a:lnTo>
                <a:lnTo>
                  <a:pt x="1543722" y="645458"/>
                </a:lnTo>
                <a:lnTo>
                  <a:pt x="1543722" y="683110"/>
                </a:lnTo>
                <a:lnTo>
                  <a:pt x="1624405" y="683110"/>
                </a:lnTo>
                <a:lnTo>
                  <a:pt x="1624405" y="731520"/>
                </a:lnTo>
                <a:lnTo>
                  <a:pt x="1866452" y="731520"/>
                </a:lnTo>
                <a:lnTo>
                  <a:pt x="1866452" y="796066"/>
                </a:lnTo>
                <a:lnTo>
                  <a:pt x="1936376" y="796066"/>
                </a:lnTo>
                <a:lnTo>
                  <a:pt x="1936376" y="833717"/>
                </a:lnTo>
                <a:lnTo>
                  <a:pt x="2006301" y="833717"/>
                </a:lnTo>
                <a:lnTo>
                  <a:pt x="2006301" y="876748"/>
                </a:lnTo>
                <a:lnTo>
                  <a:pt x="2076226" y="876748"/>
                </a:lnTo>
                <a:lnTo>
                  <a:pt x="2076226" y="952051"/>
                </a:lnTo>
                <a:lnTo>
                  <a:pt x="2199939" y="952051"/>
                </a:lnTo>
                <a:lnTo>
                  <a:pt x="2199939" y="995082"/>
                </a:lnTo>
                <a:lnTo>
                  <a:pt x="2312894" y="995082"/>
                </a:lnTo>
                <a:lnTo>
                  <a:pt x="2312894" y="1032734"/>
                </a:lnTo>
                <a:lnTo>
                  <a:pt x="2382819" y="1032734"/>
                </a:lnTo>
                <a:lnTo>
                  <a:pt x="2382819" y="1081143"/>
                </a:lnTo>
                <a:lnTo>
                  <a:pt x="2662518" y="1081143"/>
                </a:lnTo>
                <a:lnTo>
                  <a:pt x="2662518" y="1129553"/>
                </a:lnTo>
                <a:lnTo>
                  <a:pt x="2700169" y="1129553"/>
                </a:lnTo>
                <a:lnTo>
                  <a:pt x="2700169" y="1199477"/>
                </a:lnTo>
                <a:lnTo>
                  <a:pt x="2802367" y="1199477"/>
                </a:lnTo>
                <a:lnTo>
                  <a:pt x="2802367" y="1269402"/>
                </a:lnTo>
                <a:lnTo>
                  <a:pt x="2888428" y="1269402"/>
                </a:lnTo>
                <a:lnTo>
                  <a:pt x="2888428" y="1307054"/>
                </a:lnTo>
                <a:lnTo>
                  <a:pt x="2947595" y="1307054"/>
                </a:lnTo>
                <a:lnTo>
                  <a:pt x="2947595" y="1387736"/>
                </a:lnTo>
                <a:lnTo>
                  <a:pt x="3108960" y="1387736"/>
                </a:lnTo>
                <a:lnTo>
                  <a:pt x="3108960" y="1430767"/>
                </a:lnTo>
                <a:lnTo>
                  <a:pt x="3168127" y="1430767"/>
                </a:lnTo>
                <a:lnTo>
                  <a:pt x="3168127" y="1522207"/>
                </a:lnTo>
                <a:lnTo>
                  <a:pt x="3216536" y="1522207"/>
                </a:lnTo>
                <a:lnTo>
                  <a:pt x="3383280" y="1522207"/>
                </a:lnTo>
                <a:lnTo>
                  <a:pt x="3383280" y="1624404"/>
                </a:lnTo>
                <a:lnTo>
                  <a:pt x="3485478" y="1624404"/>
                </a:lnTo>
                <a:lnTo>
                  <a:pt x="3485478" y="1678193"/>
                </a:lnTo>
                <a:lnTo>
                  <a:pt x="3657600" y="1678193"/>
                </a:lnTo>
                <a:lnTo>
                  <a:pt x="3657600" y="1861073"/>
                </a:lnTo>
                <a:lnTo>
                  <a:pt x="3732903" y="1861073"/>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9" name="TextBox 18">
            <a:extLst>
              <a:ext uri="{FF2B5EF4-FFF2-40B4-BE49-F238E27FC236}">
                <a16:creationId xmlns:a16="http://schemas.microsoft.com/office/drawing/2014/main" id="{AE2E82A9-C788-4CF5-B880-956F4C41EB89}"/>
              </a:ext>
            </a:extLst>
          </p:cNvPr>
          <p:cNvSpPr txBox="1"/>
          <p:nvPr/>
        </p:nvSpPr>
        <p:spPr bwMode="auto">
          <a:xfrm>
            <a:off x="4339283" y="1750712"/>
            <a:ext cx="19671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chemeClr val="accent1"/>
                </a:solidFill>
                <a:effectLst/>
                <a:uLnTx/>
                <a:uFillTx/>
                <a:latin typeface="Calibri" panose="020F0502020204030204" pitchFamily="34" charset="0"/>
              </a:rPr>
              <a:t>Early local therapy</a:t>
            </a:r>
            <a:br>
              <a:rPr kumimoji="0" lang="en-US" sz="1600" i="0" u="none" strike="noStrike" kern="1200" cap="none" spc="0" normalizeH="0" baseline="0" noProof="0" dirty="0">
                <a:ln>
                  <a:noFill/>
                </a:ln>
                <a:solidFill>
                  <a:schemeClr val="accent1"/>
                </a:solidFill>
                <a:effectLst/>
                <a:uLnTx/>
                <a:uFillTx/>
                <a:latin typeface="Calibri" panose="020F0502020204030204" pitchFamily="34" charset="0"/>
              </a:rPr>
            </a:br>
            <a:r>
              <a:rPr lang="en-US" sz="1600" dirty="0">
                <a:solidFill>
                  <a:schemeClr val="accent3"/>
                </a:solidFill>
                <a:latin typeface="Calibri" panose="020F0502020204030204" pitchFamily="34" charset="0"/>
              </a:rPr>
              <a:t>Continued systemic</a:t>
            </a:r>
          </a:p>
          <a:p>
            <a:pPr marL="0" marR="0" lvl="0" indent="0"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chemeClr val="accent3"/>
                </a:solidFill>
                <a:effectLst/>
                <a:uLnTx/>
                <a:uFillTx/>
                <a:latin typeface="Calibri" panose="020F0502020204030204" pitchFamily="34" charset="0"/>
              </a:rPr>
              <a:t>therapy</a:t>
            </a: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E2108: OS (Primary Endpoint)</a:t>
            </a:r>
          </a:p>
        </p:txBody>
      </p:sp>
      <p:sp>
        <p:nvSpPr>
          <p:cNvPr id="3" name="Content Placeholder 2">
            <a:extLst>
              <a:ext uri="{FF2B5EF4-FFF2-40B4-BE49-F238E27FC236}">
                <a16:creationId xmlns:a16="http://schemas.microsoft.com/office/drawing/2014/main" id="{58D06FEC-8BCF-4CA6-8DE2-D09F87D93CFD}"/>
              </a:ext>
            </a:extLst>
          </p:cNvPr>
          <p:cNvSpPr>
            <a:spLocks noGrp="1"/>
          </p:cNvSpPr>
          <p:nvPr>
            <p:ph sz="half" idx="2"/>
          </p:nvPr>
        </p:nvSpPr>
        <p:spPr>
          <a:xfrm>
            <a:off x="7938655" y="1510730"/>
            <a:ext cx="3543550" cy="4679462"/>
          </a:xfrm>
        </p:spPr>
        <p:txBody>
          <a:bodyPr/>
          <a:lstStyle/>
          <a:p>
            <a:r>
              <a:rPr lang="en-US" sz="2400" dirty="0"/>
              <a:t>121 deaths by December 2019 (80% </a:t>
            </a:r>
            <a:br>
              <a:rPr lang="en-US" sz="2400" dirty="0"/>
            </a:br>
            <a:r>
              <a:rPr lang="en-US" sz="2400" dirty="0"/>
              <a:t>of full information)</a:t>
            </a:r>
          </a:p>
          <a:p>
            <a:r>
              <a:rPr lang="en-US" sz="2400" dirty="0"/>
              <a:t>Median f/u: 53 mos (range: 0-91) </a:t>
            </a:r>
          </a:p>
          <a:p>
            <a:r>
              <a:rPr lang="en-US" sz="2400" dirty="0"/>
              <a:t>Median survival: 54 mos</a:t>
            </a:r>
          </a:p>
          <a:p>
            <a:r>
              <a:rPr lang="en-US" sz="2400" dirty="0"/>
              <a:t>Also no statistical difference in Kaplan-Meier estimates of PFS (</a:t>
            </a:r>
            <a:r>
              <a:rPr lang="en-US" sz="2400" i="1" dirty="0"/>
              <a:t>P </a:t>
            </a:r>
            <a:r>
              <a:rPr lang="en-US" sz="2400" dirty="0"/>
              <a:t>= .40)</a:t>
            </a: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9620E68D-DF4E-4417-9806-8AAD7EBEAE5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Khan. ASCO 2020. Abstr LBA2. Reproduced with permission. </a:t>
            </a:r>
            <a:endParaRPr lang="en-US" altLang="en-US" sz="1200" b="0" dirty="0">
              <a:solidFill>
                <a:schemeClr val="bg2"/>
              </a:solidFill>
              <a:latin typeface="Calibri" panose="020F0502020204030204" pitchFamily="34" charset="0"/>
            </a:endParaRPr>
          </a:p>
        </p:txBody>
      </p:sp>
      <p:sp>
        <p:nvSpPr>
          <p:cNvPr id="12" name="Rectangle 156">
            <a:extLst>
              <a:ext uri="{FF2B5EF4-FFF2-40B4-BE49-F238E27FC236}">
                <a16:creationId xmlns:a16="http://schemas.microsoft.com/office/drawing/2014/main" id="{3D4A92FD-A0B2-4071-B9A3-FD48196BB67A}"/>
              </a:ext>
            </a:extLst>
          </p:cNvPr>
          <p:cNvSpPr>
            <a:spLocks noChangeArrowheads="1"/>
          </p:cNvSpPr>
          <p:nvPr/>
        </p:nvSpPr>
        <p:spPr bwMode="auto">
          <a:xfrm>
            <a:off x="3162288" y="5332335"/>
            <a:ext cx="2302922" cy="276999"/>
          </a:xfrm>
          <a:prstGeom prst="rect">
            <a:avLst/>
          </a:prstGeom>
          <a:solidFill>
            <a:schemeClr val="tx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Mos</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cxnSp>
        <p:nvCxnSpPr>
          <p:cNvPr id="17" name="Straight Connector 16">
            <a:extLst>
              <a:ext uri="{FF2B5EF4-FFF2-40B4-BE49-F238E27FC236}">
                <a16:creationId xmlns:a16="http://schemas.microsoft.com/office/drawing/2014/main" id="{4CB78595-CC49-4250-83FA-DAE8172344E2}"/>
              </a:ext>
            </a:extLst>
          </p:cNvPr>
          <p:cNvCxnSpPr/>
          <p:nvPr/>
        </p:nvCxnSpPr>
        <p:spPr bwMode="auto">
          <a:xfrm flipH="1">
            <a:off x="4081097" y="1914738"/>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EA15DA4-60DF-4FC7-A207-69EA043C8745}"/>
              </a:ext>
            </a:extLst>
          </p:cNvPr>
          <p:cNvCxnSpPr/>
          <p:nvPr/>
        </p:nvCxnSpPr>
        <p:spPr bwMode="auto">
          <a:xfrm flipH="1">
            <a:off x="4081097" y="2167812"/>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1C73BAF5-01BB-48D1-BDF8-450C8EBAB2C7}"/>
              </a:ext>
            </a:extLst>
          </p:cNvPr>
          <p:cNvSpPr txBox="1"/>
          <p:nvPr/>
        </p:nvSpPr>
        <p:spPr bwMode="auto">
          <a:xfrm>
            <a:off x="5699703" y="1739954"/>
            <a:ext cx="16570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68.4</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rPr>
              <a:t>67.9</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7A422574-D26C-440D-B350-431B890D2EDF}"/>
              </a:ext>
            </a:extLst>
          </p:cNvPr>
          <p:cNvSpPr txBox="1"/>
          <p:nvPr/>
        </p:nvSpPr>
        <p:spPr bwMode="auto">
          <a:xfrm>
            <a:off x="5675402" y="1497053"/>
            <a:ext cx="1657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3-Yr OS, %</a:t>
            </a:r>
          </a:p>
        </p:txBody>
      </p:sp>
      <p:sp>
        <p:nvSpPr>
          <p:cNvPr id="9" name="Rectangle 8">
            <a:extLst>
              <a:ext uri="{FF2B5EF4-FFF2-40B4-BE49-F238E27FC236}">
                <a16:creationId xmlns:a16="http://schemas.microsoft.com/office/drawing/2014/main" id="{F045ABE2-BB6A-4EAC-81F8-663796594059}"/>
              </a:ext>
            </a:extLst>
          </p:cNvPr>
          <p:cNvSpPr/>
          <p:nvPr/>
        </p:nvSpPr>
        <p:spPr>
          <a:xfrm>
            <a:off x="2340480" y="4623497"/>
            <a:ext cx="3904210" cy="338554"/>
          </a:xfrm>
          <a:prstGeom prst="rect">
            <a:avLst/>
          </a:prstGeom>
          <a:noFill/>
        </p:spPr>
        <p:txBody>
          <a:bodyPr wrap="none">
            <a:spAutoFit/>
          </a:bodyPr>
          <a:lstStyle/>
          <a:p>
            <a:pPr marL="0" indent="0">
              <a:buNone/>
            </a:pPr>
            <a:r>
              <a:rPr lang="en-US" sz="1600" b="0" dirty="0">
                <a:solidFill>
                  <a:schemeClr val="bg1"/>
                </a:solidFill>
                <a:latin typeface="Calibri" panose="020F0502020204030204" pitchFamily="34" charset="0"/>
                <a:cs typeface="Calibri" panose="020F0502020204030204" pitchFamily="34" charset="0"/>
              </a:rPr>
              <a:t>HR: 1.09 (90% CI: 0.80-1.49; log-rank </a:t>
            </a:r>
            <a:r>
              <a:rPr lang="en-US" sz="1600" b="0" i="1" dirty="0">
                <a:solidFill>
                  <a:schemeClr val="bg1"/>
                </a:solidFill>
                <a:latin typeface="Calibri" panose="020F0502020204030204" pitchFamily="34" charset="0"/>
                <a:cs typeface="Calibri" panose="020F0502020204030204" pitchFamily="34" charset="0"/>
              </a:rPr>
              <a:t>P </a:t>
            </a:r>
            <a:r>
              <a:rPr lang="en-US" sz="1600" b="0" dirty="0">
                <a:solidFill>
                  <a:schemeClr val="bg1"/>
                </a:solidFill>
                <a:latin typeface="Calibri" panose="020F0502020204030204" pitchFamily="34" charset="0"/>
                <a:cs typeface="Calibri" panose="020F0502020204030204" pitchFamily="34" charset="0"/>
              </a:rPr>
              <a:t>=</a:t>
            </a:r>
            <a:r>
              <a:rPr lang="en-US" sz="1600" b="0" i="1" dirty="0">
                <a:solidFill>
                  <a:schemeClr val="bg1"/>
                </a:solidFill>
                <a:latin typeface="Calibri" panose="020F0502020204030204" pitchFamily="34" charset="0"/>
                <a:cs typeface="Calibri" panose="020F0502020204030204" pitchFamily="34" charset="0"/>
              </a:rPr>
              <a:t> </a:t>
            </a:r>
            <a:r>
              <a:rPr lang="en-US" sz="1600" b="0" dirty="0">
                <a:solidFill>
                  <a:schemeClr val="bg1"/>
                </a:solidFill>
                <a:latin typeface="Calibri" panose="020F0502020204030204" pitchFamily="34" charset="0"/>
                <a:cs typeface="Calibri" panose="020F0502020204030204" pitchFamily="34" charset="0"/>
              </a:rPr>
              <a:t>.63)</a:t>
            </a:r>
          </a:p>
        </p:txBody>
      </p:sp>
      <p:sp>
        <p:nvSpPr>
          <p:cNvPr id="4" name="TextBox 3">
            <a:extLst>
              <a:ext uri="{FF2B5EF4-FFF2-40B4-BE49-F238E27FC236}">
                <a16:creationId xmlns:a16="http://schemas.microsoft.com/office/drawing/2014/main" id="{F274C4AA-95A4-4B21-8C7D-C9FD2C1C44F7}"/>
              </a:ext>
            </a:extLst>
          </p:cNvPr>
          <p:cNvSpPr txBox="1"/>
          <p:nvPr/>
        </p:nvSpPr>
        <p:spPr bwMode="auto">
          <a:xfrm rot="16200000">
            <a:off x="696593" y="3244333"/>
            <a:ext cx="19671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OS</a:t>
            </a:r>
          </a:p>
        </p:txBody>
      </p:sp>
      <p:sp>
        <p:nvSpPr>
          <p:cNvPr id="34" name="Freeform: Shape 33">
            <a:extLst>
              <a:ext uri="{FF2B5EF4-FFF2-40B4-BE49-F238E27FC236}">
                <a16:creationId xmlns:a16="http://schemas.microsoft.com/office/drawing/2014/main" id="{13A0123B-EC79-41EF-8F7C-4C818BE748F5}"/>
              </a:ext>
            </a:extLst>
          </p:cNvPr>
          <p:cNvSpPr/>
          <p:nvPr/>
        </p:nvSpPr>
        <p:spPr bwMode="auto">
          <a:xfrm>
            <a:off x="2307970" y="1739955"/>
            <a:ext cx="4158492" cy="3259144"/>
          </a:xfrm>
          <a:custGeom>
            <a:avLst/>
            <a:gdLst>
              <a:gd name="connsiteX0" fmla="*/ 0 w 5029200"/>
              <a:gd name="connsiteY0" fmla="*/ 0 h 3041374"/>
              <a:gd name="connsiteX1" fmla="*/ 0 w 5029200"/>
              <a:gd name="connsiteY1" fmla="*/ 3041374 h 3041374"/>
              <a:gd name="connsiteX2" fmla="*/ 5029200 w 5029200"/>
              <a:gd name="connsiteY2" fmla="*/ 3041374 h 3041374"/>
            </a:gdLst>
            <a:ahLst/>
            <a:cxnLst>
              <a:cxn ang="0">
                <a:pos x="connsiteX0" y="connsiteY0"/>
              </a:cxn>
              <a:cxn ang="0">
                <a:pos x="connsiteX1" y="connsiteY1"/>
              </a:cxn>
              <a:cxn ang="0">
                <a:pos x="connsiteX2" y="connsiteY2"/>
              </a:cxn>
            </a:cxnLst>
            <a:rect l="l" t="t" r="r" b="b"/>
            <a:pathLst>
              <a:path w="5029200" h="3041374">
                <a:moveTo>
                  <a:pt x="0" y="0"/>
                </a:moveTo>
                <a:lnTo>
                  <a:pt x="0" y="3041374"/>
                </a:lnTo>
                <a:lnTo>
                  <a:pt x="5029200" y="304137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35" name="TextBox 34">
            <a:extLst>
              <a:ext uri="{FF2B5EF4-FFF2-40B4-BE49-F238E27FC236}">
                <a16:creationId xmlns:a16="http://schemas.microsoft.com/office/drawing/2014/main" id="{CCE02CB7-3AD9-482C-B178-A221310546FA}"/>
              </a:ext>
            </a:extLst>
          </p:cNvPr>
          <p:cNvSpPr txBox="1"/>
          <p:nvPr/>
        </p:nvSpPr>
        <p:spPr bwMode="auto">
          <a:xfrm>
            <a:off x="1751324" y="1564890"/>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36023B24-8458-4135-B275-59E593911431}"/>
              </a:ext>
            </a:extLst>
          </p:cNvPr>
          <p:cNvSpPr txBox="1"/>
          <p:nvPr/>
        </p:nvSpPr>
        <p:spPr bwMode="auto">
          <a:xfrm>
            <a:off x="1745339" y="2196086"/>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0.8</a:t>
            </a:r>
          </a:p>
        </p:txBody>
      </p:sp>
      <p:sp>
        <p:nvSpPr>
          <p:cNvPr id="37" name="TextBox 36">
            <a:extLst>
              <a:ext uri="{FF2B5EF4-FFF2-40B4-BE49-F238E27FC236}">
                <a16:creationId xmlns:a16="http://schemas.microsoft.com/office/drawing/2014/main" id="{DCE4F3FF-78A0-4895-9CBC-71833D1CA5C0}"/>
              </a:ext>
            </a:extLst>
          </p:cNvPr>
          <p:cNvSpPr txBox="1"/>
          <p:nvPr/>
        </p:nvSpPr>
        <p:spPr bwMode="auto">
          <a:xfrm>
            <a:off x="1738135" y="2829847"/>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0.6</a:t>
            </a:r>
          </a:p>
        </p:txBody>
      </p:sp>
      <p:sp>
        <p:nvSpPr>
          <p:cNvPr id="38" name="TextBox 37">
            <a:extLst>
              <a:ext uri="{FF2B5EF4-FFF2-40B4-BE49-F238E27FC236}">
                <a16:creationId xmlns:a16="http://schemas.microsoft.com/office/drawing/2014/main" id="{C9CD78F7-34FE-42AF-B938-1A11C73D1459}"/>
              </a:ext>
            </a:extLst>
          </p:cNvPr>
          <p:cNvSpPr txBox="1"/>
          <p:nvPr/>
        </p:nvSpPr>
        <p:spPr bwMode="auto">
          <a:xfrm>
            <a:off x="1745339" y="3456445"/>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0.4</a:t>
            </a:r>
          </a:p>
        </p:txBody>
      </p:sp>
      <p:sp>
        <p:nvSpPr>
          <p:cNvPr id="39" name="TextBox 38">
            <a:extLst>
              <a:ext uri="{FF2B5EF4-FFF2-40B4-BE49-F238E27FC236}">
                <a16:creationId xmlns:a16="http://schemas.microsoft.com/office/drawing/2014/main" id="{7F1717EF-641A-494E-850A-7D0622AE7704}"/>
              </a:ext>
            </a:extLst>
          </p:cNvPr>
          <p:cNvSpPr txBox="1"/>
          <p:nvPr/>
        </p:nvSpPr>
        <p:spPr bwMode="auto">
          <a:xfrm>
            <a:off x="1751324" y="4076448"/>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0.2</a:t>
            </a:r>
          </a:p>
        </p:txBody>
      </p:sp>
      <p:grpSp>
        <p:nvGrpSpPr>
          <p:cNvPr id="40" name="Group 39">
            <a:extLst>
              <a:ext uri="{FF2B5EF4-FFF2-40B4-BE49-F238E27FC236}">
                <a16:creationId xmlns:a16="http://schemas.microsoft.com/office/drawing/2014/main" id="{78A86ABE-34CB-468C-9554-81AA09AB821D}"/>
              </a:ext>
            </a:extLst>
          </p:cNvPr>
          <p:cNvGrpSpPr/>
          <p:nvPr/>
        </p:nvGrpSpPr>
        <p:grpSpPr>
          <a:xfrm>
            <a:off x="2422866" y="4998714"/>
            <a:ext cx="2210197" cy="74204"/>
            <a:chOff x="1654651" y="5083929"/>
            <a:chExt cx="3896916" cy="87733"/>
          </a:xfrm>
        </p:grpSpPr>
        <p:grpSp>
          <p:nvGrpSpPr>
            <p:cNvPr id="41" name="Group 40">
              <a:extLst>
                <a:ext uri="{FF2B5EF4-FFF2-40B4-BE49-F238E27FC236}">
                  <a16:creationId xmlns:a16="http://schemas.microsoft.com/office/drawing/2014/main" id="{BFF03D7E-979A-44B6-8CEA-DAE14CB6C7BF}"/>
                </a:ext>
              </a:extLst>
            </p:cNvPr>
            <p:cNvGrpSpPr/>
            <p:nvPr/>
          </p:nvGrpSpPr>
          <p:grpSpPr>
            <a:xfrm>
              <a:off x="1654651" y="5083929"/>
              <a:ext cx="2602724" cy="87733"/>
              <a:chOff x="1422621" y="4863403"/>
              <a:chExt cx="1853869" cy="87469"/>
            </a:xfrm>
          </p:grpSpPr>
          <p:grpSp>
            <p:nvGrpSpPr>
              <p:cNvPr id="45" name="Group 44">
                <a:extLst>
                  <a:ext uri="{FF2B5EF4-FFF2-40B4-BE49-F238E27FC236}">
                    <a16:creationId xmlns:a16="http://schemas.microsoft.com/office/drawing/2014/main" id="{BE72F2E7-8C8A-4FCA-878C-24419CA537AB}"/>
                  </a:ext>
                </a:extLst>
              </p:cNvPr>
              <p:cNvGrpSpPr/>
              <p:nvPr/>
            </p:nvGrpSpPr>
            <p:grpSpPr>
              <a:xfrm rot="5400000">
                <a:off x="1844342" y="4448041"/>
                <a:ext cx="81110" cy="924551"/>
                <a:chOff x="1411593" y="3694333"/>
                <a:chExt cx="74938" cy="882747"/>
              </a:xfrm>
            </p:grpSpPr>
            <p:cxnSp>
              <p:nvCxnSpPr>
                <p:cNvPr id="49" name="Straight Connector 48">
                  <a:extLst>
                    <a:ext uri="{FF2B5EF4-FFF2-40B4-BE49-F238E27FC236}">
                      <a16:creationId xmlns:a16="http://schemas.microsoft.com/office/drawing/2014/main" id="{46A88EBB-4EA9-4197-8CED-346895D3DCA9}"/>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1DF62F6-2110-4A5F-BB1D-159F0227C71C}"/>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901F681-094F-47D6-B4DA-FD56F872B66E}"/>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B559797C-FB11-4B6B-B37C-7ADBF5B7DD0F}"/>
                  </a:ext>
                </a:extLst>
              </p:cNvPr>
              <p:cNvGrpSpPr/>
              <p:nvPr/>
            </p:nvGrpSpPr>
            <p:grpSpPr>
              <a:xfrm rot="5400000">
                <a:off x="3008175" y="4676197"/>
                <a:ext cx="81110" cy="455521"/>
                <a:chOff x="1411593" y="4142156"/>
                <a:chExt cx="74938" cy="434924"/>
              </a:xfrm>
            </p:grpSpPr>
            <p:cxnSp>
              <p:nvCxnSpPr>
                <p:cNvPr id="47" name="Straight Connector 46">
                  <a:extLst>
                    <a:ext uri="{FF2B5EF4-FFF2-40B4-BE49-F238E27FC236}">
                      <a16:creationId xmlns:a16="http://schemas.microsoft.com/office/drawing/2014/main" id="{7AA007E0-088B-4788-A874-3A6CEACD1960}"/>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3D13135-4E37-4216-8A0F-1E42620A7B6A}"/>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2" name="Group 41">
              <a:extLst>
                <a:ext uri="{FF2B5EF4-FFF2-40B4-BE49-F238E27FC236}">
                  <a16:creationId xmlns:a16="http://schemas.microsoft.com/office/drawing/2014/main" id="{B77F1CEB-8324-4E57-A2A0-8DE3BDDA6EF0}"/>
                </a:ext>
              </a:extLst>
            </p:cNvPr>
            <p:cNvGrpSpPr/>
            <p:nvPr/>
          </p:nvGrpSpPr>
          <p:grpSpPr>
            <a:xfrm>
              <a:off x="4902559" y="5088973"/>
              <a:ext cx="649008" cy="81355"/>
              <a:chOff x="3741806" y="5236328"/>
              <a:chExt cx="649008" cy="81355"/>
            </a:xfrm>
          </p:grpSpPr>
          <p:cxnSp>
            <p:nvCxnSpPr>
              <p:cNvPr id="43" name="Straight Connector 42">
                <a:extLst>
                  <a:ext uri="{FF2B5EF4-FFF2-40B4-BE49-F238E27FC236}">
                    <a16:creationId xmlns:a16="http://schemas.microsoft.com/office/drawing/2014/main" id="{65C5D31B-12AA-4E1C-AE5F-4649E13B3787}"/>
                  </a:ext>
                </a:extLst>
              </p:cNvPr>
              <p:cNvCxnSpPr>
                <a:cxnSpLocks/>
              </p:cNvCxnSpPr>
              <p:nvPr/>
            </p:nvCxnSpPr>
            <p:spPr bwMode="auto">
              <a:xfrm rot="5400000">
                <a:off x="4350136" y="5277006"/>
                <a:ext cx="8135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7896856-265E-4F2C-834F-8865554C0848}"/>
                  </a:ext>
                </a:extLst>
              </p:cNvPr>
              <p:cNvCxnSpPr>
                <a:cxnSpLocks/>
              </p:cNvCxnSpPr>
              <p:nvPr/>
            </p:nvCxnSpPr>
            <p:spPr bwMode="auto">
              <a:xfrm rot="5400000">
                <a:off x="3701128" y="5277006"/>
                <a:ext cx="8135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 name="Group 51">
            <a:extLst>
              <a:ext uri="{FF2B5EF4-FFF2-40B4-BE49-F238E27FC236}">
                <a16:creationId xmlns:a16="http://schemas.microsoft.com/office/drawing/2014/main" id="{D9E4C9FC-C672-4104-BE8C-D47E70BE8D2E}"/>
              </a:ext>
            </a:extLst>
          </p:cNvPr>
          <p:cNvGrpSpPr/>
          <p:nvPr/>
        </p:nvGrpSpPr>
        <p:grpSpPr>
          <a:xfrm>
            <a:off x="2219903" y="1750713"/>
            <a:ext cx="100059" cy="3151274"/>
            <a:chOff x="1462446" y="2000587"/>
            <a:chExt cx="81295" cy="2986605"/>
          </a:xfrm>
        </p:grpSpPr>
        <p:grpSp>
          <p:nvGrpSpPr>
            <p:cNvPr id="53" name="Group 52">
              <a:extLst>
                <a:ext uri="{FF2B5EF4-FFF2-40B4-BE49-F238E27FC236}">
                  <a16:creationId xmlns:a16="http://schemas.microsoft.com/office/drawing/2014/main" id="{AFEEFBB1-5F0C-4A2E-9521-047269212918}"/>
                </a:ext>
              </a:extLst>
            </p:cNvPr>
            <p:cNvGrpSpPr/>
            <p:nvPr/>
          </p:nvGrpSpPr>
          <p:grpSpPr>
            <a:xfrm>
              <a:off x="1462446" y="2610399"/>
              <a:ext cx="73274" cy="2376793"/>
              <a:chOff x="1411593" y="2811587"/>
              <a:chExt cx="74938" cy="1765493"/>
            </a:xfrm>
          </p:grpSpPr>
          <p:cxnSp>
            <p:nvCxnSpPr>
              <p:cNvPr id="55" name="Straight Connector 54">
                <a:extLst>
                  <a:ext uri="{FF2B5EF4-FFF2-40B4-BE49-F238E27FC236}">
                    <a16:creationId xmlns:a16="http://schemas.microsoft.com/office/drawing/2014/main" id="{D8081B90-CE8E-4FCE-ABCF-6C540948D1A2}"/>
                  </a:ext>
                </a:extLst>
              </p:cNvPr>
              <p:cNvCxnSpPr>
                <a:cxnSpLocks/>
              </p:cNvCxnSpPr>
              <p:nvPr/>
            </p:nvCxnSpPr>
            <p:spPr bwMode="auto">
              <a:xfrm>
                <a:off x="1411593" y="2811587"/>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16E6817-7F37-475D-87DB-5B5516E0634B}"/>
                  </a:ext>
                </a:extLst>
              </p:cNvPr>
              <p:cNvCxnSpPr>
                <a:cxnSpLocks/>
              </p:cNvCxnSpPr>
              <p:nvPr/>
            </p:nvCxnSpPr>
            <p:spPr bwMode="auto">
              <a:xfrm>
                <a:off x="1411593" y="3252960"/>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9EEE0AE-4C56-4D20-BC31-729AA17E8C46}"/>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98BCA12-CB62-4968-A155-5C52B855536C}"/>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2D9C4E3-2416-4CCA-82C1-00A44EADE3A3}"/>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cxnSp>
          <p:nvCxnSpPr>
            <p:cNvPr id="54" name="Straight Connector 53">
              <a:extLst>
                <a:ext uri="{FF2B5EF4-FFF2-40B4-BE49-F238E27FC236}">
                  <a16:creationId xmlns:a16="http://schemas.microsoft.com/office/drawing/2014/main" id="{4609480F-3EEE-422B-9047-2FAA9B141EDC}"/>
                </a:ext>
              </a:extLst>
            </p:cNvPr>
            <p:cNvCxnSpPr>
              <a:cxnSpLocks/>
            </p:cNvCxnSpPr>
            <p:nvPr/>
          </p:nvCxnSpPr>
          <p:spPr bwMode="auto">
            <a:xfrm>
              <a:off x="1470467" y="2000587"/>
              <a:ext cx="73274" cy="0"/>
            </a:xfrm>
            <a:prstGeom prst="line">
              <a:avLst/>
            </a:prstGeom>
            <a:noFill/>
            <a:ln w="28575" cap="flat" cmpd="sng" algn="ctr">
              <a:solidFill>
                <a:schemeClr val="bg1"/>
              </a:solidFill>
              <a:prstDash val="solid"/>
              <a:round/>
              <a:headEnd type="none" w="med" len="med"/>
              <a:tailEnd type="none" w="med" len="med"/>
            </a:ln>
            <a:effectLst/>
          </p:spPr>
        </p:cxnSp>
      </p:grpSp>
      <p:sp>
        <p:nvSpPr>
          <p:cNvPr id="60" name="TextBox 59">
            <a:extLst>
              <a:ext uri="{FF2B5EF4-FFF2-40B4-BE49-F238E27FC236}">
                <a16:creationId xmlns:a16="http://schemas.microsoft.com/office/drawing/2014/main" id="{27B9107F-5315-49F0-97A3-7D36069C6049}"/>
              </a:ext>
            </a:extLst>
          </p:cNvPr>
          <p:cNvSpPr txBox="1"/>
          <p:nvPr/>
        </p:nvSpPr>
        <p:spPr bwMode="auto">
          <a:xfrm>
            <a:off x="1739453" y="4703595"/>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grpSp>
        <p:nvGrpSpPr>
          <p:cNvPr id="10" name="Group 9">
            <a:extLst>
              <a:ext uri="{FF2B5EF4-FFF2-40B4-BE49-F238E27FC236}">
                <a16:creationId xmlns:a16="http://schemas.microsoft.com/office/drawing/2014/main" id="{14C5A701-7CCD-4ADB-87A3-B654B02524A5}"/>
              </a:ext>
            </a:extLst>
          </p:cNvPr>
          <p:cNvGrpSpPr/>
          <p:nvPr/>
        </p:nvGrpSpPr>
        <p:grpSpPr>
          <a:xfrm>
            <a:off x="2151540" y="5043585"/>
            <a:ext cx="4259756" cy="369332"/>
            <a:chOff x="2171129" y="5043585"/>
            <a:chExt cx="3767402" cy="369332"/>
          </a:xfrm>
        </p:grpSpPr>
        <p:sp>
          <p:nvSpPr>
            <p:cNvPr id="30" name="TextBox 29">
              <a:extLst>
                <a:ext uri="{FF2B5EF4-FFF2-40B4-BE49-F238E27FC236}">
                  <a16:creationId xmlns:a16="http://schemas.microsoft.com/office/drawing/2014/main" id="{004293ED-89A4-48F9-9FC6-F980A87BA894}"/>
                </a:ext>
              </a:extLst>
            </p:cNvPr>
            <p:cNvSpPr txBox="1"/>
            <p:nvPr/>
          </p:nvSpPr>
          <p:spPr bwMode="auto">
            <a:xfrm>
              <a:off x="2171129" y="5043585"/>
              <a:ext cx="468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C33B77FB-99AE-4A94-85D1-1B56D3543834}"/>
                </a:ext>
              </a:extLst>
            </p:cNvPr>
            <p:cNvSpPr txBox="1"/>
            <p:nvPr/>
          </p:nvSpPr>
          <p:spPr bwMode="auto">
            <a:xfrm>
              <a:off x="2793474" y="5043585"/>
              <a:ext cx="5588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2" name="TextBox 31">
              <a:extLst>
                <a:ext uri="{FF2B5EF4-FFF2-40B4-BE49-F238E27FC236}">
                  <a16:creationId xmlns:a16="http://schemas.microsoft.com/office/drawing/2014/main" id="{C9B5192C-F63D-43DF-BA02-52121694326D}"/>
                </a:ext>
              </a:extLst>
            </p:cNvPr>
            <p:cNvSpPr txBox="1"/>
            <p:nvPr/>
          </p:nvSpPr>
          <p:spPr bwMode="auto">
            <a:xfrm>
              <a:off x="3445285" y="5043585"/>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3" name="TextBox 32">
              <a:extLst>
                <a:ext uri="{FF2B5EF4-FFF2-40B4-BE49-F238E27FC236}">
                  <a16:creationId xmlns:a16="http://schemas.microsoft.com/office/drawing/2014/main" id="{ECD69315-037F-4960-9D13-62A5A0AF5937}"/>
                </a:ext>
              </a:extLst>
            </p:cNvPr>
            <p:cNvSpPr txBox="1"/>
            <p:nvPr/>
          </p:nvSpPr>
          <p:spPr bwMode="auto">
            <a:xfrm>
              <a:off x="4122943" y="5043585"/>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9C066A2A-986E-4C31-849C-2B29B1A52D52}"/>
                </a:ext>
              </a:extLst>
            </p:cNvPr>
            <p:cNvSpPr txBox="1"/>
            <p:nvPr/>
          </p:nvSpPr>
          <p:spPr bwMode="auto">
            <a:xfrm>
              <a:off x="4760463" y="5043585"/>
              <a:ext cx="5588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2" name="TextBox 61">
              <a:extLst>
                <a:ext uri="{FF2B5EF4-FFF2-40B4-BE49-F238E27FC236}">
                  <a16:creationId xmlns:a16="http://schemas.microsoft.com/office/drawing/2014/main" id="{12FB6E88-1A81-4E56-BC00-2ABE110D73CE}"/>
                </a:ext>
              </a:extLst>
            </p:cNvPr>
            <p:cNvSpPr txBox="1"/>
            <p:nvPr/>
          </p:nvSpPr>
          <p:spPr bwMode="auto">
            <a:xfrm>
              <a:off x="5412274" y="5043585"/>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66" name="Group 65">
            <a:extLst>
              <a:ext uri="{FF2B5EF4-FFF2-40B4-BE49-F238E27FC236}">
                <a16:creationId xmlns:a16="http://schemas.microsoft.com/office/drawing/2014/main" id="{9242E1AA-5F00-4398-AB95-1D4305F94956}"/>
              </a:ext>
            </a:extLst>
          </p:cNvPr>
          <p:cNvGrpSpPr/>
          <p:nvPr/>
        </p:nvGrpSpPr>
        <p:grpSpPr>
          <a:xfrm>
            <a:off x="4990285" y="4999753"/>
            <a:ext cx="1476176" cy="74204"/>
            <a:chOff x="1422621" y="4863403"/>
            <a:chExt cx="1853869" cy="87469"/>
          </a:xfrm>
        </p:grpSpPr>
        <p:grpSp>
          <p:nvGrpSpPr>
            <p:cNvPr id="70" name="Group 69">
              <a:extLst>
                <a:ext uri="{FF2B5EF4-FFF2-40B4-BE49-F238E27FC236}">
                  <a16:creationId xmlns:a16="http://schemas.microsoft.com/office/drawing/2014/main" id="{74025720-1165-407B-A734-10E23F8041D6}"/>
                </a:ext>
              </a:extLst>
            </p:cNvPr>
            <p:cNvGrpSpPr/>
            <p:nvPr/>
          </p:nvGrpSpPr>
          <p:grpSpPr>
            <a:xfrm rot="5400000">
              <a:off x="1844342" y="4448041"/>
              <a:ext cx="81110" cy="924551"/>
              <a:chOff x="1411593" y="3694333"/>
              <a:chExt cx="74938" cy="882747"/>
            </a:xfrm>
          </p:grpSpPr>
          <p:cxnSp>
            <p:nvCxnSpPr>
              <p:cNvPr id="74" name="Straight Connector 73">
                <a:extLst>
                  <a:ext uri="{FF2B5EF4-FFF2-40B4-BE49-F238E27FC236}">
                    <a16:creationId xmlns:a16="http://schemas.microsoft.com/office/drawing/2014/main" id="{F0780E9C-32C1-478D-9D6C-D7BE1C927098}"/>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A423563-4B23-4192-A307-56AF9F4F91BA}"/>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84D04AA1-5298-4BD6-BC55-8C03D42695B9}"/>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FE27646F-17F7-4963-BDC1-1428FF87D670}"/>
                </a:ext>
              </a:extLst>
            </p:cNvPr>
            <p:cNvGrpSpPr/>
            <p:nvPr/>
          </p:nvGrpSpPr>
          <p:grpSpPr>
            <a:xfrm rot="5400000">
              <a:off x="3008175" y="4676197"/>
              <a:ext cx="81110" cy="455521"/>
              <a:chOff x="1411593" y="4142156"/>
              <a:chExt cx="74938" cy="434924"/>
            </a:xfrm>
          </p:grpSpPr>
          <p:cxnSp>
            <p:nvCxnSpPr>
              <p:cNvPr id="72" name="Straight Connector 71">
                <a:extLst>
                  <a:ext uri="{FF2B5EF4-FFF2-40B4-BE49-F238E27FC236}">
                    <a16:creationId xmlns:a16="http://schemas.microsoft.com/office/drawing/2014/main" id="{F2C00C2A-FAB9-46FA-92CD-68EC767582D2}"/>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A32D07E-D174-438D-A966-0742D4D39F70}"/>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7" name="Group 76">
            <a:extLst>
              <a:ext uri="{FF2B5EF4-FFF2-40B4-BE49-F238E27FC236}">
                <a16:creationId xmlns:a16="http://schemas.microsoft.com/office/drawing/2014/main" id="{F0A7A052-D847-4BFD-934E-465BC7AE104D}"/>
              </a:ext>
            </a:extLst>
          </p:cNvPr>
          <p:cNvGrpSpPr/>
          <p:nvPr/>
        </p:nvGrpSpPr>
        <p:grpSpPr>
          <a:xfrm>
            <a:off x="2504553" y="5035007"/>
            <a:ext cx="4259756" cy="369332"/>
            <a:chOff x="2171129" y="5043585"/>
            <a:chExt cx="3767402" cy="369332"/>
          </a:xfrm>
        </p:grpSpPr>
        <p:sp>
          <p:nvSpPr>
            <p:cNvPr id="78" name="TextBox 77">
              <a:extLst>
                <a:ext uri="{FF2B5EF4-FFF2-40B4-BE49-F238E27FC236}">
                  <a16:creationId xmlns:a16="http://schemas.microsoft.com/office/drawing/2014/main" id="{D6C1CC11-A18D-4149-BEE7-133231D6CF68}"/>
                </a:ext>
              </a:extLst>
            </p:cNvPr>
            <p:cNvSpPr txBox="1"/>
            <p:nvPr/>
          </p:nvSpPr>
          <p:spPr bwMode="auto">
            <a:xfrm>
              <a:off x="2171129" y="5043585"/>
              <a:ext cx="468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9" name="TextBox 78">
              <a:extLst>
                <a:ext uri="{FF2B5EF4-FFF2-40B4-BE49-F238E27FC236}">
                  <a16:creationId xmlns:a16="http://schemas.microsoft.com/office/drawing/2014/main" id="{A37A6184-6998-44CF-9404-B6DF0FA3A2E4}"/>
                </a:ext>
              </a:extLst>
            </p:cNvPr>
            <p:cNvSpPr txBox="1"/>
            <p:nvPr/>
          </p:nvSpPr>
          <p:spPr bwMode="auto">
            <a:xfrm>
              <a:off x="2793474" y="5043585"/>
              <a:ext cx="5588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80" name="TextBox 79">
              <a:extLst>
                <a:ext uri="{FF2B5EF4-FFF2-40B4-BE49-F238E27FC236}">
                  <a16:creationId xmlns:a16="http://schemas.microsoft.com/office/drawing/2014/main" id="{E987B943-47C9-431D-BB3E-49CE3DD583BB}"/>
                </a:ext>
              </a:extLst>
            </p:cNvPr>
            <p:cNvSpPr txBox="1"/>
            <p:nvPr/>
          </p:nvSpPr>
          <p:spPr bwMode="auto">
            <a:xfrm>
              <a:off x="3445285" y="5043585"/>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81" name="TextBox 80">
              <a:extLst>
                <a:ext uri="{FF2B5EF4-FFF2-40B4-BE49-F238E27FC236}">
                  <a16:creationId xmlns:a16="http://schemas.microsoft.com/office/drawing/2014/main" id="{05C96E48-28E2-44FC-A05E-F4380202F92A}"/>
                </a:ext>
              </a:extLst>
            </p:cNvPr>
            <p:cNvSpPr txBox="1"/>
            <p:nvPr/>
          </p:nvSpPr>
          <p:spPr bwMode="auto">
            <a:xfrm>
              <a:off x="4122943" y="5043585"/>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82" name="TextBox 81">
              <a:extLst>
                <a:ext uri="{FF2B5EF4-FFF2-40B4-BE49-F238E27FC236}">
                  <a16:creationId xmlns:a16="http://schemas.microsoft.com/office/drawing/2014/main" id="{75879E45-7D78-482D-9ECA-474D4366A46A}"/>
                </a:ext>
              </a:extLst>
            </p:cNvPr>
            <p:cNvSpPr txBox="1"/>
            <p:nvPr/>
          </p:nvSpPr>
          <p:spPr bwMode="auto">
            <a:xfrm>
              <a:off x="4760463" y="5043585"/>
              <a:ext cx="5588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83" name="TextBox 82">
              <a:extLst>
                <a:ext uri="{FF2B5EF4-FFF2-40B4-BE49-F238E27FC236}">
                  <a16:creationId xmlns:a16="http://schemas.microsoft.com/office/drawing/2014/main" id="{39C2AFE3-C2CF-4C7E-8C9A-88BD4DBD07BF}"/>
                </a:ext>
              </a:extLst>
            </p:cNvPr>
            <p:cNvSpPr txBox="1"/>
            <p:nvPr/>
          </p:nvSpPr>
          <p:spPr bwMode="auto">
            <a:xfrm>
              <a:off x="5412274" y="5043585"/>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grpSp>
      <p:grpSp>
        <p:nvGrpSpPr>
          <p:cNvPr id="15" name="Group 14">
            <a:extLst>
              <a:ext uri="{FF2B5EF4-FFF2-40B4-BE49-F238E27FC236}">
                <a16:creationId xmlns:a16="http://schemas.microsoft.com/office/drawing/2014/main" id="{C89AA8E4-1EBF-425A-BF6D-1218BDE52FDC}"/>
              </a:ext>
            </a:extLst>
          </p:cNvPr>
          <p:cNvGrpSpPr/>
          <p:nvPr/>
        </p:nvGrpSpPr>
        <p:grpSpPr>
          <a:xfrm>
            <a:off x="2404334" y="1742739"/>
            <a:ext cx="3883511" cy="1807285"/>
            <a:chOff x="2404334" y="1742739"/>
            <a:chExt cx="3883511" cy="1807285"/>
          </a:xfrm>
        </p:grpSpPr>
        <p:sp>
          <p:nvSpPr>
            <p:cNvPr id="13" name="Freeform: Shape 12">
              <a:extLst>
                <a:ext uri="{FF2B5EF4-FFF2-40B4-BE49-F238E27FC236}">
                  <a16:creationId xmlns:a16="http://schemas.microsoft.com/office/drawing/2014/main" id="{CA17991B-2020-4791-A711-FDC024922C06}"/>
                </a:ext>
              </a:extLst>
            </p:cNvPr>
            <p:cNvSpPr/>
            <p:nvPr/>
          </p:nvSpPr>
          <p:spPr bwMode="auto">
            <a:xfrm>
              <a:off x="2404334" y="1742739"/>
              <a:ext cx="1705087" cy="753035"/>
            </a:xfrm>
            <a:custGeom>
              <a:avLst/>
              <a:gdLst>
                <a:gd name="connsiteX0" fmla="*/ 0 w 1705087"/>
                <a:gd name="connsiteY0" fmla="*/ 0 h 753035"/>
                <a:gd name="connsiteX1" fmla="*/ 215153 w 1705087"/>
                <a:gd name="connsiteY1" fmla="*/ 0 h 753035"/>
                <a:gd name="connsiteX2" fmla="*/ 215153 w 1705087"/>
                <a:gd name="connsiteY2" fmla="*/ 26894 h 753035"/>
                <a:gd name="connsiteX3" fmla="*/ 263562 w 1705087"/>
                <a:gd name="connsiteY3" fmla="*/ 26894 h 753035"/>
                <a:gd name="connsiteX4" fmla="*/ 263562 w 1705087"/>
                <a:gd name="connsiteY4" fmla="*/ 59167 h 753035"/>
                <a:gd name="connsiteX5" fmla="*/ 451821 w 1705087"/>
                <a:gd name="connsiteY5" fmla="*/ 59167 h 753035"/>
                <a:gd name="connsiteX6" fmla="*/ 451821 w 1705087"/>
                <a:gd name="connsiteY6" fmla="*/ 118334 h 753035"/>
                <a:gd name="connsiteX7" fmla="*/ 554019 w 1705087"/>
                <a:gd name="connsiteY7" fmla="*/ 118334 h 753035"/>
                <a:gd name="connsiteX8" fmla="*/ 554019 w 1705087"/>
                <a:gd name="connsiteY8" fmla="*/ 155986 h 753035"/>
                <a:gd name="connsiteX9" fmla="*/ 623944 w 1705087"/>
                <a:gd name="connsiteY9" fmla="*/ 155986 h 753035"/>
                <a:gd name="connsiteX10" fmla="*/ 623944 w 1705087"/>
                <a:gd name="connsiteY10" fmla="*/ 188259 h 753035"/>
                <a:gd name="connsiteX11" fmla="*/ 720762 w 1705087"/>
                <a:gd name="connsiteY11" fmla="*/ 188259 h 753035"/>
                <a:gd name="connsiteX12" fmla="*/ 720762 w 1705087"/>
                <a:gd name="connsiteY12" fmla="*/ 242047 h 753035"/>
                <a:gd name="connsiteX13" fmla="*/ 769172 w 1705087"/>
                <a:gd name="connsiteY13" fmla="*/ 242047 h 753035"/>
                <a:gd name="connsiteX14" fmla="*/ 769172 w 1705087"/>
                <a:gd name="connsiteY14" fmla="*/ 274320 h 753035"/>
                <a:gd name="connsiteX15" fmla="*/ 828339 w 1705087"/>
                <a:gd name="connsiteY15" fmla="*/ 274320 h 753035"/>
                <a:gd name="connsiteX16" fmla="*/ 828339 w 1705087"/>
                <a:gd name="connsiteY16" fmla="*/ 371139 h 753035"/>
                <a:gd name="connsiteX17" fmla="*/ 978946 w 1705087"/>
                <a:gd name="connsiteY17" fmla="*/ 371139 h 753035"/>
                <a:gd name="connsiteX18" fmla="*/ 978946 w 1705087"/>
                <a:gd name="connsiteY18" fmla="*/ 419548 h 753035"/>
                <a:gd name="connsiteX19" fmla="*/ 1027355 w 1705087"/>
                <a:gd name="connsiteY19" fmla="*/ 419548 h 753035"/>
                <a:gd name="connsiteX20" fmla="*/ 1027355 w 1705087"/>
                <a:gd name="connsiteY20" fmla="*/ 457200 h 753035"/>
                <a:gd name="connsiteX21" fmla="*/ 1118795 w 1705087"/>
                <a:gd name="connsiteY21" fmla="*/ 457200 h 753035"/>
                <a:gd name="connsiteX22" fmla="*/ 1118795 w 1705087"/>
                <a:gd name="connsiteY22" fmla="*/ 510988 h 753035"/>
                <a:gd name="connsiteX23" fmla="*/ 1167205 w 1705087"/>
                <a:gd name="connsiteY23" fmla="*/ 510988 h 753035"/>
                <a:gd name="connsiteX24" fmla="*/ 1167205 w 1705087"/>
                <a:gd name="connsiteY24" fmla="*/ 559397 h 753035"/>
                <a:gd name="connsiteX25" fmla="*/ 1333948 w 1705087"/>
                <a:gd name="connsiteY25" fmla="*/ 559397 h 753035"/>
                <a:gd name="connsiteX26" fmla="*/ 1333948 w 1705087"/>
                <a:gd name="connsiteY26" fmla="*/ 602428 h 753035"/>
                <a:gd name="connsiteX27" fmla="*/ 1376979 w 1705087"/>
                <a:gd name="connsiteY27" fmla="*/ 602428 h 753035"/>
                <a:gd name="connsiteX28" fmla="*/ 1376979 w 1705087"/>
                <a:gd name="connsiteY28" fmla="*/ 640080 h 753035"/>
                <a:gd name="connsiteX29" fmla="*/ 1420010 w 1705087"/>
                <a:gd name="connsiteY29" fmla="*/ 640080 h 753035"/>
                <a:gd name="connsiteX30" fmla="*/ 1420010 w 1705087"/>
                <a:gd name="connsiteY30" fmla="*/ 677732 h 753035"/>
                <a:gd name="connsiteX31" fmla="*/ 1468419 w 1705087"/>
                <a:gd name="connsiteY31" fmla="*/ 677732 h 753035"/>
                <a:gd name="connsiteX32" fmla="*/ 1554480 w 1705087"/>
                <a:gd name="connsiteY32" fmla="*/ 677732 h 753035"/>
                <a:gd name="connsiteX33" fmla="*/ 1554480 w 1705087"/>
                <a:gd name="connsiteY33" fmla="*/ 710005 h 753035"/>
                <a:gd name="connsiteX34" fmla="*/ 1608268 w 1705087"/>
                <a:gd name="connsiteY34" fmla="*/ 710005 h 753035"/>
                <a:gd name="connsiteX35" fmla="*/ 1608268 w 1705087"/>
                <a:gd name="connsiteY35" fmla="*/ 753035 h 753035"/>
                <a:gd name="connsiteX36" fmla="*/ 1705087 w 1705087"/>
                <a:gd name="connsiteY36" fmla="*/ 753035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705087" h="753035">
                  <a:moveTo>
                    <a:pt x="0" y="0"/>
                  </a:moveTo>
                  <a:lnTo>
                    <a:pt x="215153" y="0"/>
                  </a:lnTo>
                  <a:lnTo>
                    <a:pt x="215153" y="26894"/>
                  </a:lnTo>
                  <a:lnTo>
                    <a:pt x="263562" y="26894"/>
                  </a:lnTo>
                  <a:lnTo>
                    <a:pt x="263562" y="59167"/>
                  </a:lnTo>
                  <a:lnTo>
                    <a:pt x="451821" y="59167"/>
                  </a:lnTo>
                  <a:lnTo>
                    <a:pt x="451821" y="118334"/>
                  </a:lnTo>
                  <a:lnTo>
                    <a:pt x="554019" y="118334"/>
                  </a:lnTo>
                  <a:lnTo>
                    <a:pt x="554019" y="155986"/>
                  </a:lnTo>
                  <a:lnTo>
                    <a:pt x="623944" y="155986"/>
                  </a:lnTo>
                  <a:lnTo>
                    <a:pt x="623944" y="188259"/>
                  </a:lnTo>
                  <a:lnTo>
                    <a:pt x="720762" y="188259"/>
                  </a:lnTo>
                  <a:lnTo>
                    <a:pt x="720762" y="242047"/>
                  </a:lnTo>
                  <a:lnTo>
                    <a:pt x="769172" y="242047"/>
                  </a:lnTo>
                  <a:lnTo>
                    <a:pt x="769172" y="274320"/>
                  </a:lnTo>
                  <a:lnTo>
                    <a:pt x="828339" y="274320"/>
                  </a:lnTo>
                  <a:lnTo>
                    <a:pt x="828339" y="371139"/>
                  </a:lnTo>
                  <a:lnTo>
                    <a:pt x="978946" y="371139"/>
                  </a:lnTo>
                  <a:lnTo>
                    <a:pt x="978946" y="419548"/>
                  </a:lnTo>
                  <a:lnTo>
                    <a:pt x="1027355" y="419548"/>
                  </a:lnTo>
                  <a:lnTo>
                    <a:pt x="1027355" y="457200"/>
                  </a:lnTo>
                  <a:lnTo>
                    <a:pt x="1118795" y="457200"/>
                  </a:lnTo>
                  <a:lnTo>
                    <a:pt x="1118795" y="510988"/>
                  </a:lnTo>
                  <a:lnTo>
                    <a:pt x="1167205" y="510988"/>
                  </a:lnTo>
                  <a:lnTo>
                    <a:pt x="1167205" y="559397"/>
                  </a:lnTo>
                  <a:lnTo>
                    <a:pt x="1333948" y="559397"/>
                  </a:lnTo>
                  <a:lnTo>
                    <a:pt x="1333948" y="602428"/>
                  </a:lnTo>
                  <a:lnTo>
                    <a:pt x="1376979" y="602428"/>
                  </a:lnTo>
                  <a:lnTo>
                    <a:pt x="1376979" y="640080"/>
                  </a:lnTo>
                  <a:lnTo>
                    <a:pt x="1420010" y="640080"/>
                  </a:lnTo>
                  <a:lnTo>
                    <a:pt x="1420010" y="677732"/>
                  </a:lnTo>
                  <a:lnTo>
                    <a:pt x="1468419" y="677732"/>
                  </a:lnTo>
                  <a:lnTo>
                    <a:pt x="1554480" y="677732"/>
                  </a:lnTo>
                  <a:lnTo>
                    <a:pt x="1554480" y="710005"/>
                  </a:lnTo>
                  <a:lnTo>
                    <a:pt x="1608268" y="710005"/>
                  </a:lnTo>
                  <a:lnTo>
                    <a:pt x="1608268" y="753035"/>
                  </a:lnTo>
                  <a:lnTo>
                    <a:pt x="1705087" y="75303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4" name="Freeform: Shape 13">
              <a:extLst>
                <a:ext uri="{FF2B5EF4-FFF2-40B4-BE49-F238E27FC236}">
                  <a16:creationId xmlns:a16="http://schemas.microsoft.com/office/drawing/2014/main" id="{C2558B95-2586-4CCC-B387-24D09AE75D04}"/>
                </a:ext>
              </a:extLst>
            </p:cNvPr>
            <p:cNvSpPr/>
            <p:nvPr/>
          </p:nvSpPr>
          <p:spPr bwMode="auto">
            <a:xfrm>
              <a:off x="4087906" y="2517289"/>
              <a:ext cx="2199939" cy="1032735"/>
            </a:xfrm>
            <a:custGeom>
              <a:avLst/>
              <a:gdLst>
                <a:gd name="connsiteX0" fmla="*/ 0 w 2199939"/>
                <a:gd name="connsiteY0" fmla="*/ 0 h 1032735"/>
                <a:gd name="connsiteX1" fmla="*/ 86061 w 2199939"/>
                <a:gd name="connsiteY1" fmla="*/ 0 h 1032735"/>
                <a:gd name="connsiteX2" fmla="*/ 86061 w 2199939"/>
                <a:gd name="connsiteY2" fmla="*/ 48410 h 1032735"/>
                <a:gd name="connsiteX3" fmla="*/ 285078 w 2199939"/>
                <a:gd name="connsiteY3" fmla="*/ 48410 h 1032735"/>
                <a:gd name="connsiteX4" fmla="*/ 285078 w 2199939"/>
                <a:gd name="connsiteY4" fmla="*/ 129092 h 1032735"/>
                <a:gd name="connsiteX5" fmla="*/ 349623 w 2199939"/>
                <a:gd name="connsiteY5" fmla="*/ 129092 h 1032735"/>
                <a:gd name="connsiteX6" fmla="*/ 349623 w 2199939"/>
                <a:gd name="connsiteY6" fmla="*/ 166744 h 1032735"/>
                <a:gd name="connsiteX7" fmla="*/ 430306 w 2199939"/>
                <a:gd name="connsiteY7" fmla="*/ 166744 h 1032735"/>
                <a:gd name="connsiteX8" fmla="*/ 430306 w 2199939"/>
                <a:gd name="connsiteY8" fmla="*/ 231290 h 1032735"/>
                <a:gd name="connsiteX9" fmla="*/ 634701 w 2199939"/>
                <a:gd name="connsiteY9" fmla="*/ 231290 h 1032735"/>
                <a:gd name="connsiteX10" fmla="*/ 634701 w 2199939"/>
                <a:gd name="connsiteY10" fmla="*/ 274320 h 1032735"/>
                <a:gd name="connsiteX11" fmla="*/ 806823 w 2199939"/>
                <a:gd name="connsiteY11" fmla="*/ 274320 h 1032735"/>
                <a:gd name="connsiteX12" fmla="*/ 806823 w 2199939"/>
                <a:gd name="connsiteY12" fmla="*/ 290457 h 1032735"/>
                <a:gd name="connsiteX13" fmla="*/ 887506 w 2199939"/>
                <a:gd name="connsiteY13" fmla="*/ 290457 h 1032735"/>
                <a:gd name="connsiteX14" fmla="*/ 887506 w 2199939"/>
                <a:gd name="connsiteY14" fmla="*/ 338866 h 1032735"/>
                <a:gd name="connsiteX15" fmla="*/ 935915 w 2199939"/>
                <a:gd name="connsiteY15" fmla="*/ 338866 h 1032735"/>
                <a:gd name="connsiteX16" fmla="*/ 935915 w 2199939"/>
                <a:gd name="connsiteY16" fmla="*/ 381897 h 1032735"/>
                <a:gd name="connsiteX17" fmla="*/ 1016598 w 2199939"/>
                <a:gd name="connsiteY17" fmla="*/ 381897 h 1032735"/>
                <a:gd name="connsiteX18" fmla="*/ 1016598 w 2199939"/>
                <a:gd name="connsiteY18" fmla="*/ 441064 h 1032735"/>
                <a:gd name="connsiteX19" fmla="*/ 1108038 w 2199939"/>
                <a:gd name="connsiteY19" fmla="*/ 441064 h 1032735"/>
                <a:gd name="connsiteX20" fmla="*/ 1108038 w 2199939"/>
                <a:gd name="connsiteY20" fmla="*/ 473337 h 1032735"/>
                <a:gd name="connsiteX21" fmla="*/ 1274781 w 2199939"/>
                <a:gd name="connsiteY21" fmla="*/ 473337 h 1032735"/>
                <a:gd name="connsiteX22" fmla="*/ 1274781 w 2199939"/>
                <a:gd name="connsiteY22" fmla="*/ 510989 h 1032735"/>
                <a:gd name="connsiteX23" fmla="*/ 1328569 w 2199939"/>
                <a:gd name="connsiteY23" fmla="*/ 510989 h 1032735"/>
                <a:gd name="connsiteX24" fmla="*/ 1328569 w 2199939"/>
                <a:gd name="connsiteY24" fmla="*/ 640080 h 1032735"/>
                <a:gd name="connsiteX25" fmla="*/ 1376979 w 2199939"/>
                <a:gd name="connsiteY25" fmla="*/ 640080 h 1032735"/>
                <a:gd name="connsiteX26" fmla="*/ 1376979 w 2199939"/>
                <a:gd name="connsiteY26" fmla="*/ 640080 h 1032735"/>
                <a:gd name="connsiteX27" fmla="*/ 1425388 w 2199939"/>
                <a:gd name="connsiteY27" fmla="*/ 688489 h 1032735"/>
                <a:gd name="connsiteX28" fmla="*/ 1425388 w 2199939"/>
                <a:gd name="connsiteY28" fmla="*/ 715384 h 1032735"/>
                <a:gd name="connsiteX29" fmla="*/ 1538343 w 2199939"/>
                <a:gd name="connsiteY29" fmla="*/ 715384 h 1032735"/>
                <a:gd name="connsiteX30" fmla="*/ 1538343 w 2199939"/>
                <a:gd name="connsiteY30" fmla="*/ 774551 h 1032735"/>
                <a:gd name="connsiteX31" fmla="*/ 1581374 w 2199939"/>
                <a:gd name="connsiteY31" fmla="*/ 774551 h 1032735"/>
                <a:gd name="connsiteX32" fmla="*/ 1581374 w 2199939"/>
                <a:gd name="connsiteY32" fmla="*/ 828339 h 1032735"/>
                <a:gd name="connsiteX33" fmla="*/ 1662056 w 2199939"/>
                <a:gd name="connsiteY33" fmla="*/ 828339 h 1032735"/>
                <a:gd name="connsiteX34" fmla="*/ 1662056 w 2199939"/>
                <a:gd name="connsiteY34" fmla="*/ 892885 h 1032735"/>
                <a:gd name="connsiteX35" fmla="*/ 1694329 w 2199939"/>
                <a:gd name="connsiteY35" fmla="*/ 892885 h 1032735"/>
                <a:gd name="connsiteX36" fmla="*/ 1694329 w 2199939"/>
                <a:gd name="connsiteY36" fmla="*/ 946673 h 1032735"/>
                <a:gd name="connsiteX37" fmla="*/ 1893346 w 2199939"/>
                <a:gd name="connsiteY37" fmla="*/ 946673 h 1032735"/>
                <a:gd name="connsiteX38" fmla="*/ 1893346 w 2199939"/>
                <a:gd name="connsiteY38" fmla="*/ 1000462 h 1032735"/>
                <a:gd name="connsiteX39" fmla="*/ 1925619 w 2199939"/>
                <a:gd name="connsiteY39" fmla="*/ 1000462 h 1032735"/>
                <a:gd name="connsiteX40" fmla="*/ 1925619 w 2199939"/>
                <a:gd name="connsiteY40" fmla="*/ 1032735 h 1032735"/>
                <a:gd name="connsiteX41" fmla="*/ 2199939 w 2199939"/>
                <a:gd name="connsiteY41" fmla="*/ 1032735 h 103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199939" h="1032735">
                  <a:moveTo>
                    <a:pt x="0" y="0"/>
                  </a:moveTo>
                  <a:lnTo>
                    <a:pt x="86061" y="0"/>
                  </a:lnTo>
                  <a:lnTo>
                    <a:pt x="86061" y="48410"/>
                  </a:lnTo>
                  <a:lnTo>
                    <a:pt x="285078" y="48410"/>
                  </a:lnTo>
                  <a:lnTo>
                    <a:pt x="285078" y="129092"/>
                  </a:lnTo>
                  <a:lnTo>
                    <a:pt x="349623" y="129092"/>
                  </a:lnTo>
                  <a:lnTo>
                    <a:pt x="349623" y="166744"/>
                  </a:lnTo>
                  <a:lnTo>
                    <a:pt x="430306" y="166744"/>
                  </a:lnTo>
                  <a:lnTo>
                    <a:pt x="430306" y="231290"/>
                  </a:lnTo>
                  <a:lnTo>
                    <a:pt x="634701" y="231290"/>
                  </a:lnTo>
                  <a:lnTo>
                    <a:pt x="634701" y="274320"/>
                  </a:lnTo>
                  <a:lnTo>
                    <a:pt x="806823" y="274320"/>
                  </a:lnTo>
                  <a:lnTo>
                    <a:pt x="806823" y="290457"/>
                  </a:lnTo>
                  <a:lnTo>
                    <a:pt x="887506" y="290457"/>
                  </a:lnTo>
                  <a:lnTo>
                    <a:pt x="887506" y="338866"/>
                  </a:lnTo>
                  <a:lnTo>
                    <a:pt x="935915" y="338866"/>
                  </a:lnTo>
                  <a:lnTo>
                    <a:pt x="935915" y="381897"/>
                  </a:lnTo>
                  <a:lnTo>
                    <a:pt x="1016598" y="381897"/>
                  </a:lnTo>
                  <a:lnTo>
                    <a:pt x="1016598" y="441064"/>
                  </a:lnTo>
                  <a:lnTo>
                    <a:pt x="1108038" y="441064"/>
                  </a:lnTo>
                  <a:lnTo>
                    <a:pt x="1108038" y="473337"/>
                  </a:lnTo>
                  <a:lnTo>
                    <a:pt x="1274781" y="473337"/>
                  </a:lnTo>
                  <a:lnTo>
                    <a:pt x="1274781" y="510989"/>
                  </a:lnTo>
                  <a:lnTo>
                    <a:pt x="1328569" y="510989"/>
                  </a:lnTo>
                  <a:lnTo>
                    <a:pt x="1328569" y="640080"/>
                  </a:lnTo>
                  <a:lnTo>
                    <a:pt x="1376979" y="640080"/>
                  </a:lnTo>
                  <a:lnTo>
                    <a:pt x="1376979" y="640080"/>
                  </a:lnTo>
                  <a:lnTo>
                    <a:pt x="1425388" y="688489"/>
                  </a:lnTo>
                  <a:lnTo>
                    <a:pt x="1425388" y="715384"/>
                  </a:lnTo>
                  <a:lnTo>
                    <a:pt x="1538343" y="715384"/>
                  </a:lnTo>
                  <a:lnTo>
                    <a:pt x="1538343" y="774551"/>
                  </a:lnTo>
                  <a:lnTo>
                    <a:pt x="1581374" y="774551"/>
                  </a:lnTo>
                  <a:lnTo>
                    <a:pt x="1581374" y="828339"/>
                  </a:lnTo>
                  <a:lnTo>
                    <a:pt x="1662056" y="828339"/>
                  </a:lnTo>
                  <a:lnTo>
                    <a:pt x="1662056" y="892885"/>
                  </a:lnTo>
                  <a:lnTo>
                    <a:pt x="1694329" y="892885"/>
                  </a:lnTo>
                  <a:lnTo>
                    <a:pt x="1694329" y="946673"/>
                  </a:lnTo>
                  <a:lnTo>
                    <a:pt x="1893346" y="946673"/>
                  </a:lnTo>
                  <a:lnTo>
                    <a:pt x="1893346" y="1000462"/>
                  </a:lnTo>
                  <a:lnTo>
                    <a:pt x="1925619" y="1000462"/>
                  </a:lnTo>
                  <a:lnTo>
                    <a:pt x="1925619" y="1032735"/>
                  </a:lnTo>
                  <a:lnTo>
                    <a:pt x="2199939" y="103273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spTree>
    <p:extLst>
      <p:ext uri="{BB962C8B-B14F-4D97-AF65-F5344CB8AC3E}">
        <p14:creationId xmlns:p14="http://schemas.microsoft.com/office/powerpoint/2010/main" val="1324682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D525079-30B5-4555-AA10-D41449EA0607}"/>
              </a:ext>
            </a:extLst>
          </p:cNvPr>
          <p:cNvSpPr/>
          <p:nvPr/>
        </p:nvSpPr>
        <p:spPr bwMode="auto">
          <a:xfrm>
            <a:off x="8305227" y="2158809"/>
            <a:ext cx="2406316" cy="1234096"/>
          </a:xfrm>
          <a:custGeom>
            <a:avLst/>
            <a:gdLst>
              <a:gd name="connsiteX0" fmla="*/ 0 w 2406316"/>
              <a:gd name="connsiteY0" fmla="*/ 0 h 1234096"/>
              <a:gd name="connsiteX1" fmla="*/ 79065 w 2406316"/>
              <a:gd name="connsiteY1" fmla="*/ 0 h 1234096"/>
              <a:gd name="connsiteX2" fmla="*/ 79065 w 2406316"/>
              <a:gd name="connsiteY2" fmla="*/ 27501 h 1234096"/>
              <a:gd name="connsiteX3" fmla="*/ 134066 w 2406316"/>
              <a:gd name="connsiteY3" fmla="*/ 27501 h 1234096"/>
              <a:gd name="connsiteX4" fmla="*/ 134066 w 2406316"/>
              <a:gd name="connsiteY4" fmla="*/ 61877 h 1234096"/>
              <a:gd name="connsiteX5" fmla="*/ 436575 w 2406316"/>
              <a:gd name="connsiteY5" fmla="*/ 61877 h 1234096"/>
              <a:gd name="connsiteX6" fmla="*/ 436575 w 2406316"/>
              <a:gd name="connsiteY6" fmla="*/ 92815 h 1234096"/>
              <a:gd name="connsiteX7" fmla="*/ 467513 w 2406316"/>
              <a:gd name="connsiteY7" fmla="*/ 92815 h 1234096"/>
              <a:gd name="connsiteX8" fmla="*/ 467513 w 2406316"/>
              <a:gd name="connsiteY8" fmla="*/ 123753 h 1234096"/>
              <a:gd name="connsiteX9" fmla="*/ 467513 w 2406316"/>
              <a:gd name="connsiteY9" fmla="*/ 123753 h 1234096"/>
              <a:gd name="connsiteX10" fmla="*/ 491576 w 2406316"/>
              <a:gd name="connsiteY10" fmla="*/ 147816 h 1234096"/>
              <a:gd name="connsiteX11" fmla="*/ 550015 w 2406316"/>
              <a:gd name="connsiteY11" fmla="*/ 147816 h 1234096"/>
              <a:gd name="connsiteX12" fmla="*/ 550015 w 2406316"/>
              <a:gd name="connsiteY12" fmla="*/ 182193 h 1234096"/>
              <a:gd name="connsiteX13" fmla="*/ 680644 w 2406316"/>
              <a:gd name="connsiteY13" fmla="*/ 182193 h 1234096"/>
              <a:gd name="connsiteX14" fmla="*/ 680644 w 2406316"/>
              <a:gd name="connsiteY14" fmla="*/ 213131 h 1234096"/>
              <a:gd name="connsiteX15" fmla="*/ 728770 w 2406316"/>
              <a:gd name="connsiteY15" fmla="*/ 213131 h 1234096"/>
              <a:gd name="connsiteX16" fmla="*/ 728770 w 2406316"/>
              <a:gd name="connsiteY16" fmla="*/ 271570 h 1234096"/>
              <a:gd name="connsiteX17" fmla="*/ 917838 w 2406316"/>
              <a:gd name="connsiteY17" fmla="*/ 271570 h 1234096"/>
              <a:gd name="connsiteX18" fmla="*/ 917838 w 2406316"/>
              <a:gd name="connsiteY18" fmla="*/ 357510 h 1234096"/>
              <a:gd name="connsiteX19" fmla="*/ 1045029 w 2406316"/>
              <a:gd name="connsiteY19" fmla="*/ 357510 h 1234096"/>
              <a:gd name="connsiteX20" fmla="*/ 1045029 w 2406316"/>
              <a:gd name="connsiteY20" fmla="*/ 398761 h 1234096"/>
              <a:gd name="connsiteX21" fmla="*/ 1213471 w 2406316"/>
              <a:gd name="connsiteY21" fmla="*/ 398761 h 1234096"/>
              <a:gd name="connsiteX22" fmla="*/ 1213471 w 2406316"/>
              <a:gd name="connsiteY22" fmla="*/ 453762 h 1234096"/>
              <a:gd name="connsiteX23" fmla="*/ 1316599 w 2406316"/>
              <a:gd name="connsiteY23" fmla="*/ 453762 h 1234096"/>
              <a:gd name="connsiteX24" fmla="*/ 1316599 w 2406316"/>
              <a:gd name="connsiteY24" fmla="*/ 484701 h 1234096"/>
              <a:gd name="connsiteX25" fmla="*/ 1354412 w 2406316"/>
              <a:gd name="connsiteY25" fmla="*/ 484701 h 1234096"/>
              <a:gd name="connsiteX26" fmla="*/ 1354412 w 2406316"/>
              <a:gd name="connsiteY26" fmla="*/ 570641 h 1234096"/>
              <a:gd name="connsiteX27" fmla="*/ 1498791 w 2406316"/>
              <a:gd name="connsiteY27" fmla="*/ 570641 h 1234096"/>
              <a:gd name="connsiteX28" fmla="*/ 1498791 w 2406316"/>
              <a:gd name="connsiteY28" fmla="*/ 608454 h 1234096"/>
              <a:gd name="connsiteX29" fmla="*/ 1622544 w 2406316"/>
              <a:gd name="connsiteY29" fmla="*/ 608454 h 1234096"/>
              <a:gd name="connsiteX30" fmla="*/ 1622544 w 2406316"/>
              <a:gd name="connsiteY30" fmla="*/ 649705 h 1234096"/>
              <a:gd name="connsiteX31" fmla="*/ 1749735 w 2406316"/>
              <a:gd name="connsiteY31" fmla="*/ 649705 h 1234096"/>
              <a:gd name="connsiteX32" fmla="*/ 1749735 w 2406316"/>
              <a:gd name="connsiteY32" fmla="*/ 711582 h 1234096"/>
              <a:gd name="connsiteX33" fmla="*/ 1787549 w 2406316"/>
              <a:gd name="connsiteY33" fmla="*/ 711582 h 1234096"/>
              <a:gd name="connsiteX34" fmla="*/ 1787549 w 2406316"/>
              <a:gd name="connsiteY34" fmla="*/ 745958 h 1234096"/>
              <a:gd name="connsiteX35" fmla="*/ 1835675 w 2406316"/>
              <a:gd name="connsiteY35" fmla="*/ 745958 h 1234096"/>
              <a:gd name="connsiteX36" fmla="*/ 1835675 w 2406316"/>
              <a:gd name="connsiteY36" fmla="*/ 825023 h 1234096"/>
              <a:gd name="connsiteX37" fmla="*/ 1883802 w 2406316"/>
              <a:gd name="connsiteY37" fmla="*/ 825023 h 1234096"/>
              <a:gd name="connsiteX38" fmla="*/ 1883802 w 2406316"/>
              <a:gd name="connsiteY38" fmla="*/ 886899 h 1234096"/>
              <a:gd name="connsiteX39" fmla="*/ 1925053 w 2406316"/>
              <a:gd name="connsiteY39" fmla="*/ 886899 h 1234096"/>
              <a:gd name="connsiteX40" fmla="*/ 1925053 w 2406316"/>
              <a:gd name="connsiteY40" fmla="*/ 938463 h 1234096"/>
              <a:gd name="connsiteX41" fmla="*/ 2014430 w 2406316"/>
              <a:gd name="connsiteY41" fmla="*/ 938463 h 1234096"/>
              <a:gd name="connsiteX42" fmla="*/ 2014430 w 2406316"/>
              <a:gd name="connsiteY42" fmla="*/ 976277 h 1234096"/>
              <a:gd name="connsiteX43" fmla="*/ 2052244 w 2406316"/>
              <a:gd name="connsiteY43" fmla="*/ 976277 h 1234096"/>
              <a:gd name="connsiteX44" fmla="*/ 2052244 w 2406316"/>
              <a:gd name="connsiteY44" fmla="*/ 1017528 h 1234096"/>
              <a:gd name="connsiteX45" fmla="*/ 2371940 w 2406316"/>
              <a:gd name="connsiteY45" fmla="*/ 1017528 h 1234096"/>
              <a:gd name="connsiteX46" fmla="*/ 2371940 w 2406316"/>
              <a:gd name="connsiteY46" fmla="*/ 1234096 h 1234096"/>
              <a:gd name="connsiteX47" fmla="*/ 2406316 w 2406316"/>
              <a:gd name="connsiteY47" fmla="*/ 1234096 h 123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06316" h="1234096">
                <a:moveTo>
                  <a:pt x="0" y="0"/>
                </a:moveTo>
                <a:lnTo>
                  <a:pt x="79065" y="0"/>
                </a:lnTo>
                <a:lnTo>
                  <a:pt x="79065" y="27501"/>
                </a:lnTo>
                <a:lnTo>
                  <a:pt x="134066" y="27501"/>
                </a:lnTo>
                <a:lnTo>
                  <a:pt x="134066" y="61877"/>
                </a:lnTo>
                <a:lnTo>
                  <a:pt x="436575" y="61877"/>
                </a:lnTo>
                <a:lnTo>
                  <a:pt x="436575" y="92815"/>
                </a:lnTo>
                <a:lnTo>
                  <a:pt x="467513" y="92815"/>
                </a:lnTo>
                <a:lnTo>
                  <a:pt x="467513" y="123753"/>
                </a:lnTo>
                <a:lnTo>
                  <a:pt x="467513" y="123753"/>
                </a:lnTo>
                <a:lnTo>
                  <a:pt x="491576" y="147816"/>
                </a:lnTo>
                <a:lnTo>
                  <a:pt x="550015" y="147816"/>
                </a:lnTo>
                <a:lnTo>
                  <a:pt x="550015" y="182193"/>
                </a:lnTo>
                <a:lnTo>
                  <a:pt x="680644" y="182193"/>
                </a:lnTo>
                <a:lnTo>
                  <a:pt x="680644" y="213131"/>
                </a:lnTo>
                <a:lnTo>
                  <a:pt x="728770" y="213131"/>
                </a:lnTo>
                <a:lnTo>
                  <a:pt x="728770" y="271570"/>
                </a:lnTo>
                <a:lnTo>
                  <a:pt x="917838" y="271570"/>
                </a:lnTo>
                <a:lnTo>
                  <a:pt x="917838" y="357510"/>
                </a:lnTo>
                <a:lnTo>
                  <a:pt x="1045029" y="357510"/>
                </a:lnTo>
                <a:lnTo>
                  <a:pt x="1045029" y="398761"/>
                </a:lnTo>
                <a:lnTo>
                  <a:pt x="1213471" y="398761"/>
                </a:lnTo>
                <a:lnTo>
                  <a:pt x="1213471" y="453762"/>
                </a:lnTo>
                <a:lnTo>
                  <a:pt x="1316599" y="453762"/>
                </a:lnTo>
                <a:lnTo>
                  <a:pt x="1316599" y="484701"/>
                </a:lnTo>
                <a:lnTo>
                  <a:pt x="1354412" y="484701"/>
                </a:lnTo>
                <a:lnTo>
                  <a:pt x="1354412" y="570641"/>
                </a:lnTo>
                <a:lnTo>
                  <a:pt x="1498791" y="570641"/>
                </a:lnTo>
                <a:lnTo>
                  <a:pt x="1498791" y="608454"/>
                </a:lnTo>
                <a:lnTo>
                  <a:pt x="1622544" y="608454"/>
                </a:lnTo>
                <a:lnTo>
                  <a:pt x="1622544" y="649705"/>
                </a:lnTo>
                <a:lnTo>
                  <a:pt x="1749735" y="649705"/>
                </a:lnTo>
                <a:lnTo>
                  <a:pt x="1749735" y="711582"/>
                </a:lnTo>
                <a:lnTo>
                  <a:pt x="1787549" y="711582"/>
                </a:lnTo>
                <a:lnTo>
                  <a:pt x="1787549" y="745958"/>
                </a:lnTo>
                <a:lnTo>
                  <a:pt x="1835675" y="745958"/>
                </a:lnTo>
                <a:lnTo>
                  <a:pt x="1835675" y="825023"/>
                </a:lnTo>
                <a:lnTo>
                  <a:pt x="1883802" y="825023"/>
                </a:lnTo>
                <a:lnTo>
                  <a:pt x="1883802" y="886899"/>
                </a:lnTo>
                <a:lnTo>
                  <a:pt x="1925053" y="886899"/>
                </a:lnTo>
                <a:lnTo>
                  <a:pt x="1925053" y="938463"/>
                </a:lnTo>
                <a:lnTo>
                  <a:pt x="2014430" y="938463"/>
                </a:lnTo>
                <a:lnTo>
                  <a:pt x="2014430" y="976277"/>
                </a:lnTo>
                <a:lnTo>
                  <a:pt x="2052244" y="976277"/>
                </a:lnTo>
                <a:lnTo>
                  <a:pt x="2052244" y="1017528"/>
                </a:lnTo>
                <a:lnTo>
                  <a:pt x="2371940" y="1017528"/>
                </a:lnTo>
                <a:lnTo>
                  <a:pt x="2371940" y="1234096"/>
                </a:lnTo>
                <a:lnTo>
                  <a:pt x="2406316" y="1234096"/>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E2108: OS by Tumor Subtype</a:t>
            </a:r>
          </a:p>
        </p:txBody>
      </p:sp>
      <p:sp>
        <p:nvSpPr>
          <p:cNvPr id="10" name="Content Placeholder 9">
            <a:extLst>
              <a:ext uri="{FF2B5EF4-FFF2-40B4-BE49-F238E27FC236}">
                <a16:creationId xmlns:a16="http://schemas.microsoft.com/office/drawing/2014/main" id="{B00ABEA2-C1CF-4BF2-B160-1404427345FC}"/>
              </a:ext>
            </a:extLst>
          </p:cNvPr>
          <p:cNvSpPr>
            <a:spLocks noGrp="1"/>
          </p:cNvSpPr>
          <p:nvPr>
            <p:ph idx="1"/>
          </p:nvPr>
        </p:nvSpPr>
        <p:spPr>
          <a:xfrm>
            <a:off x="604674" y="5203640"/>
            <a:ext cx="10877529" cy="639748"/>
          </a:xfrm>
        </p:spPr>
        <p:txBody>
          <a:bodyPr/>
          <a:lstStyle/>
          <a:p>
            <a:r>
              <a:rPr lang="en-US" sz="2600" dirty="0"/>
              <a:t>Trend toward worse survival outcomes in patients with TNBC receiving early local therapy</a:t>
            </a: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Rectangle 156">
            <a:extLst>
              <a:ext uri="{FF2B5EF4-FFF2-40B4-BE49-F238E27FC236}">
                <a16:creationId xmlns:a16="http://schemas.microsoft.com/office/drawing/2014/main" id="{3D4A92FD-A0B2-4071-B9A3-FD48196BB67A}"/>
              </a:ext>
            </a:extLst>
          </p:cNvPr>
          <p:cNvSpPr>
            <a:spLocks noChangeArrowheads="1"/>
          </p:cNvSpPr>
          <p:nvPr/>
        </p:nvSpPr>
        <p:spPr bwMode="auto">
          <a:xfrm>
            <a:off x="2001962" y="4393854"/>
            <a:ext cx="1535274" cy="215444"/>
          </a:xfrm>
          <a:prstGeom prst="rect">
            <a:avLst/>
          </a:prstGeom>
          <a:solidFill>
            <a:schemeClr val="tx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Mos</a:t>
            </a:r>
            <a:endParaRPr kumimoji="0" lang="en-US" altLang="en-US" sz="2000" b="0" i="0" u="none" strike="noStrike" cap="none" normalizeH="0" baseline="0" dirty="0">
              <a:ln>
                <a:noFill/>
              </a:ln>
              <a:solidFill>
                <a:schemeClr val="tx1"/>
              </a:solidFill>
              <a:effectLst/>
              <a:latin typeface="Calibri" panose="020F0502020204030204" pitchFamily="34" charset="0"/>
            </a:endParaRPr>
          </a:p>
        </p:txBody>
      </p:sp>
      <p:sp>
        <p:nvSpPr>
          <p:cNvPr id="13" name="Text Box 15">
            <a:extLst>
              <a:ext uri="{FF2B5EF4-FFF2-40B4-BE49-F238E27FC236}">
                <a16:creationId xmlns:a16="http://schemas.microsoft.com/office/drawing/2014/main" id="{64FD973A-B579-4715-BF21-2EB0F06ED02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Khan. ASCO 2020. Abstr LBA2. Reproduced with permission. </a:t>
            </a:r>
            <a:endParaRPr lang="en-US" altLang="en-US" sz="1200" b="0" dirty="0">
              <a:solidFill>
                <a:schemeClr val="bg2"/>
              </a:solidFill>
              <a:latin typeface="Calibri" panose="020F0502020204030204" pitchFamily="34" charset="0"/>
            </a:endParaRPr>
          </a:p>
        </p:txBody>
      </p:sp>
      <p:sp>
        <p:nvSpPr>
          <p:cNvPr id="23" name="TextBox 22">
            <a:extLst>
              <a:ext uri="{FF2B5EF4-FFF2-40B4-BE49-F238E27FC236}">
                <a16:creationId xmlns:a16="http://schemas.microsoft.com/office/drawing/2014/main" id="{6F601915-4AFE-4125-AED7-4284CCD845BA}"/>
              </a:ext>
            </a:extLst>
          </p:cNvPr>
          <p:cNvSpPr txBox="1"/>
          <p:nvPr/>
        </p:nvSpPr>
        <p:spPr bwMode="auto">
          <a:xfrm>
            <a:off x="273957" y="4366733"/>
            <a:ext cx="1397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1" name="Rectangle 156">
            <a:extLst>
              <a:ext uri="{FF2B5EF4-FFF2-40B4-BE49-F238E27FC236}">
                <a16:creationId xmlns:a16="http://schemas.microsoft.com/office/drawing/2014/main" id="{C98D710B-3C64-434D-93E9-3EB1AE0E5741}"/>
              </a:ext>
            </a:extLst>
          </p:cNvPr>
          <p:cNvSpPr>
            <a:spLocks noChangeArrowheads="1"/>
          </p:cNvSpPr>
          <p:nvPr/>
        </p:nvSpPr>
        <p:spPr bwMode="auto">
          <a:xfrm rot="16200000">
            <a:off x="207299" y="2969008"/>
            <a:ext cx="1535274" cy="215444"/>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Probability of OS</a:t>
            </a:r>
            <a:endParaRPr kumimoji="0" lang="en-US" altLang="en-US" sz="2000" b="0" i="0" u="none" strike="noStrike" cap="none" normalizeH="0" baseline="0" dirty="0">
              <a:ln>
                <a:noFill/>
              </a:ln>
              <a:solidFill>
                <a:schemeClr val="tx1"/>
              </a:solidFill>
              <a:effectLst/>
              <a:latin typeface="Calibri" panose="020F0502020204030204" pitchFamily="34" charset="0"/>
            </a:endParaRPr>
          </a:p>
        </p:txBody>
      </p:sp>
      <p:sp>
        <p:nvSpPr>
          <p:cNvPr id="33" name="TextBox 32">
            <a:extLst>
              <a:ext uri="{FF2B5EF4-FFF2-40B4-BE49-F238E27FC236}">
                <a16:creationId xmlns:a16="http://schemas.microsoft.com/office/drawing/2014/main" id="{A4BA2FF9-87AD-4EC9-AC1C-446CCE6F3876}"/>
              </a:ext>
            </a:extLst>
          </p:cNvPr>
          <p:cNvSpPr txBox="1"/>
          <p:nvPr/>
        </p:nvSpPr>
        <p:spPr bwMode="auto">
          <a:xfrm>
            <a:off x="302470" y="4565943"/>
            <a:ext cx="4037917" cy="461665"/>
          </a:xfrm>
          <a:prstGeom prst="rect">
            <a:avLst/>
          </a:prstGeom>
          <a:noFill/>
          <a:ln>
            <a:noFill/>
          </a:ln>
        </p:spPr>
        <p:txBody>
          <a:bodyPr wrap="square" rtlCol="0">
            <a:spAutoFit/>
          </a:bodyPr>
          <a:lstStyle/>
          <a:p>
            <a:pPr>
              <a:spcBef>
                <a:spcPct val="50000"/>
              </a:spcBef>
            </a:pPr>
            <a:r>
              <a:rPr lang="en-US" sz="1200" dirty="0">
                <a:solidFill>
                  <a:schemeClr val="accent1"/>
                </a:solidFill>
                <a:latin typeface="Calibri" panose="020F0502020204030204" pitchFamily="34" charset="0"/>
              </a:rPr>
              <a:t>Early local </a:t>
            </a:r>
            <a:r>
              <a:rPr lang="en-US" sz="1200" dirty="0" err="1">
                <a:solidFill>
                  <a:schemeClr val="accent1"/>
                </a:solidFill>
                <a:latin typeface="Calibri" panose="020F0502020204030204" pitchFamily="34" charset="0"/>
              </a:rPr>
              <a:t>tx</a:t>
            </a:r>
            <a:r>
              <a:rPr lang="en-US" sz="1200" b="0" dirty="0">
                <a:solidFill>
                  <a:schemeClr val="accent1"/>
                </a:solidFill>
                <a:latin typeface="Calibri" panose="020F0502020204030204" pitchFamily="34" charset="0"/>
              </a:rPr>
              <a:t>         </a:t>
            </a:r>
            <a:r>
              <a:rPr lang="en-US" sz="1200" b="0" dirty="0">
                <a:solidFill>
                  <a:schemeClr val="bg1"/>
                </a:solidFill>
                <a:latin typeface="Calibri" panose="020F0502020204030204" pitchFamily="34" charset="0"/>
              </a:rPr>
              <a:t>8     5     2    2    1     1     1    0    0    0     0    0 </a:t>
            </a:r>
            <a:r>
              <a:rPr lang="en-US" sz="1200" dirty="0">
                <a:solidFill>
                  <a:schemeClr val="accent3"/>
                </a:solidFill>
                <a:latin typeface="Calibri" panose="020F0502020204030204" pitchFamily="34" charset="0"/>
              </a:rPr>
              <a:t>Continued </a:t>
            </a:r>
            <a:r>
              <a:rPr lang="en-US" sz="1200" dirty="0" err="1">
                <a:solidFill>
                  <a:schemeClr val="accent3"/>
                </a:solidFill>
                <a:latin typeface="Calibri" panose="020F0502020204030204" pitchFamily="34" charset="0"/>
              </a:rPr>
              <a:t>tx</a:t>
            </a:r>
            <a:r>
              <a:rPr lang="en-US" sz="1200" dirty="0">
                <a:solidFill>
                  <a:schemeClr val="accent3"/>
                </a:solidFill>
                <a:latin typeface="Calibri" panose="020F0502020204030204" pitchFamily="34" charset="0"/>
              </a:rPr>
              <a:t>        </a:t>
            </a:r>
            <a:r>
              <a:rPr lang="en-US" sz="1200" b="0" dirty="0">
                <a:solidFill>
                  <a:schemeClr val="bg1"/>
                </a:solidFill>
                <a:latin typeface="Calibri" panose="020F0502020204030204" pitchFamily="34" charset="0"/>
              </a:rPr>
              <a:t>11  11    8    6    4     3    3     3    3    3     1    0</a:t>
            </a:r>
          </a:p>
        </p:txBody>
      </p:sp>
      <p:cxnSp>
        <p:nvCxnSpPr>
          <p:cNvPr id="39" name="Straight Connector 38">
            <a:extLst>
              <a:ext uri="{FF2B5EF4-FFF2-40B4-BE49-F238E27FC236}">
                <a16:creationId xmlns:a16="http://schemas.microsoft.com/office/drawing/2014/main" id="{730709F4-965D-40C2-ADEB-91A8B82F004E}"/>
              </a:ext>
            </a:extLst>
          </p:cNvPr>
          <p:cNvCxnSpPr/>
          <p:nvPr/>
        </p:nvCxnSpPr>
        <p:spPr bwMode="auto">
          <a:xfrm flipH="1">
            <a:off x="9957310" y="2167204"/>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110A817-3B56-4076-9E9A-0120F29BC255}"/>
              </a:ext>
            </a:extLst>
          </p:cNvPr>
          <p:cNvCxnSpPr/>
          <p:nvPr/>
        </p:nvCxnSpPr>
        <p:spPr bwMode="auto">
          <a:xfrm flipH="1">
            <a:off x="9957310" y="2386193"/>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2FD45CA6-2BCD-4331-B8C8-14D45E3D164B}"/>
              </a:ext>
            </a:extLst>
          </p:cNvPr>
          <p:cNvSpPr txBox="1"/>
          <p:nvPr/>
        </p:nvSpPr>
        <p:spPr bwMode="auto">
          <a:xfrm>
            <a:off x="10181500" y="2013164"/>
            <a:ext cx="1699239" cy="738664"/>
          </a:xfrm>
          <a:prstGeom prst="rect">
            <a:avLst/>
          </a:prstGeom>
          <a:solidFill>
            <a:schemeClr val="tx1"/>
          </a:solidFill>
          <a:ln>
            <a:noFill/>
          </a:ln>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chemeClr val="accent1"/>
                </a:solidFill>
                <a:effectLst/>
                <a:uLnTx/>
                <a:uFillTx/>
                <a:latin typeface="Calibri" panose="020F0502020204030204" pitchFamily="34" charset="0"/>
              </a:rPr>
              <a:t>Early local therapy</a:t>
            </a:r>
            <a:br>
              <a:rPr kumimoji="0" lang="en-US" sz="1400" i="0" u="none" strike="noStrike" kern="1200" cap="none" spc="0" normalizeH="0" baseline="0" noProof="0" dirty="0">
                <a:ln>
                  <a:noFill/>
                </a:ln>
                <a:solidFill>
                  <a:schemeClr val="accent1"/>
                </a:solidFill>
                <a:effectLst/>
                <a:uLnTx/>
                <a:uFillTx/>
                <a:latin typeface="Calibri" panose="020F0502020204030204" pitchFamily="34" charset="0"/>
              </a:rPr>
            </a:br>
            <a:r>
              <a:rPr lang="en-US" sz="1400" dirty="0">
                <a:solidFill>
                  <a:schemeClr val="accent3"/>
                </a:solidFill>
                <a:latin typeface="Calibri" panose="020F0502020204030204" pitchFamily="34" charset="0"/>
              </a:rPr>
              <a:t>Continued systemic</a:t>
            </a:r>
          </a:p>
          <a:p>
            <a:pPr marL="0" marR="0" lvl="0" indent="0" defTabSz="914400" rtl="0" eaLnBrk="0" fontAlgn="base" latinLnBrk="0" hangingPunct="0">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chemeClr val="accent3"/>
                </a:solidFill>
                <a:effectLst/>
                <a:uLnTx/>
                <a:uFillTx/>
                <a:latin typeface="Calibri" panose="020F0502020204030204" pitchFamily="34" charset="0"/>
              </a:rPr>
              <a:t>therapy</a:t>
            </a:r>
          </a:p>
        </p:txBody>
      </p:sp>
      <p:sp>
        <p:nvSpPr>
          <p:cNvPr id="46" name="Rectangle 45">
            <a:extLst>
              <a:ext uri="{FF2B5EF4-FFF2-40B4-BE49-F238E27FC236}">
                <a16:creationId xmlns:a16="http://schemas.microsoft.com/office/drawing/2014/main" id="{D88B406A-2691-450C-B71D-9880B7F54EA5}"/>
              </a:ext>
            </a:extLst>
          </p:cNvPr>
          <p:cNvSpPr/>
          <p:nvPr/>
        </p:nvSpPr>
        <p:spPr>
          <a:xfrm>
            <a:off x="1691578" y="3817732"/>
            <a:ext cx="2315057" cy="307777"/>
          </a:xfrm>
          <a:prstGeom prst="rect">
            <a:avLst/>
          </a:prstGeom>
          <a:noFill/>
        </p:spPr>
        <p:txBody>
          <a:bodyPr wrap="none">
            <a:spAutoFit/>
          </a:bodyPr>
          <a:lstStyle/>
          <a:p>
            <a:pPr marL="0" indent="0">
              <a:buNone/>
            </a:pPr>
            <a:r>
              <a:rPr lang="en-US" sz="1400" b="0" dirty="0">
                <a:solidFill>
                  <a:schemeClr val="bg1"/>
                </a:solidFill>
                <a:latin typeface="Calibri" panose="020F0502020204030204" pitchFamily="34" charset="0"/>
                <a:cs typeface="Calibri" panose="020F0502020204030204" pitchFamily="34" charset="0"/>
              </a:rPr>
              <a:t>HR: 3.50 (95% CI: 1.16-10.57)</a:t>
            </a:r>
          </a:p>
        </p:txBody>
      </p:sp>
      <p:sp>
        <p:nvSpPr>
          <p:cNvPr id="47" name="Rectangle 46">
            <a:extLst>
              <a:ext uri="{FF2B5EF4-FFF2-40B4-BE49-F238E27FC236}">
                <a16:creationId xmlns:a16="http://schemas.microsoft.com/office/drawing/2014/main" id="{23F7071E-B35F-41FF-A8FE-79E689A0D249}"/>
              </a:ext>
            </a:extLst>
          </p:cNvPr>
          <p:cNvSpPr/>
          <p:nvPr/>
        </p:nvSpPr>
        <p:spPr>
          <a:xfrm>
            <a:off x="5040089" y="3831858"/>
            <a:ext cx="2223686" cy="307777"/>
          </a:xfrm>
          <a:prstGeom prst="rect">
            <a:avLst/>
          </a:prstGeom>
          <a:noFill/>
        </p:spPr>
        <p:txBody>
          <a:bodyPr wrap="none">
            <a:spAutoFit/>
          </a:bodyPr>
          <a:lstStyle/>
          <a:p>
            <a:pPr marL="0" indent="0">
              <a:buNone/>
            </a:pPr>
            <a:r>
              <a:rPr lang="en-US" sz="1400" b="0" dirty="0">
                <a:solidFill>
                  <a:schemeClr val="bg1"/>
                </a:solidFill>
                <a:latin typeface="Calibri" panose="020F0502020204030204" pitchFamily="34" charset="0"/>
                <a:cs typeface="Calibri" panose="020F0502020204030204" pitchFamily="34" charset="0"/>
              </a:rPr>
              <a:t>HR: 1.05 (95% CI: 0.49-2.24)</a:t>
            </a:r>
          </a:p>
        </p:txBody>
      </p:sp>
      <p:sp>
        <p:nvSpPr>
          <p:cNvPr id="48" name="Rectangle 47">
            <a:extLst>
              <a:ext uri="{FF2B5EF4-FFF2-40B4-BE49-F238E27FC236}">
                <a16:creationId xmlns:a16="http://schemas.microsoft.com/office/drawing/2014/main" id="{3E4DD546-7AC7-46FF-AE69-3EBF5DE1727E}"/>
              </a:ext>
            </a:extLst>
          </p:cNvPr>
          <p:cNvSpPr/>
          <p:nvPr/>
        </p:nvSpPr>
        <p:spPr>
          <a:xfrm>
            <a:off x="8519619" y="3887524"/>
            <a:ext cx="2223686" cy="307777"/>
          </a:xfrm>
          <a:prstGeom prst="rect">
            <a:avLst/>
          </a:prstGeom>
          <a:noFill/>
        </p:spPr>
        <p:txBody>
          <a:bodyPr wrap="none">
            <a:spAutoFit/>
          </a:bodyPr>
          <a:lstStyle/>
          <a:p>
            <a:pPr marL="0" indent="0">
              <a:buNone/>
            </a:pPr>
            <a:r>
              <a:rPr lang="en-US" sz="1400" b="0" dirty="0">
                <a:solidFill>
                  <a:schemeClr val="bg1"/>
                </a:solidFill>
                <a:latin typeface="Calibri" panose="020F0502020204030204" pitchFamily="34" charset="0"/>
                <a:cs typeface="Calibri" panose="020F0502020204030204" pitchFamily="34" charset="0"/>
              </a:rPr>
              <a:t>HR: 0.94 (95% CI: 0.59-1.51)</a:t>
            </a:r>
          </a:p>
        </p:txBody>
      </p:sp>
      <p:sp>
        <p:nvSpPr>
          <p:cNvPr id="49" name="Rectangle 48">
            <a:extLst>
              <a:ext uri="{FF2B5EF4-FFF2-40B4-BE49-F238E27FC236}">
                <a16:creationId xmlns:a16="http://schemas.microsoft.com/office/drawing/2014/main" id="{1F146DAB-804F-4DE8-AEE8-D1FE37297436}"/>
              </a:ext>
            </a:extLst>
          </p:cNvPr>
          <p:cNvSpPr/>
          <p:nvPr/>
        </p:nvSpPr>
        <p:spPr>
          <a:xfrm>
            <a:off x="2230036" y="1492914"/>
            <a:ext cx="1321196" cy="338554"/>
          </a:xfrm>
          <a:prstGeom prst="rect">
            <a:avLst/>
          </a:prstGeom>
          <a:noFill/>
        </p:spPr>
        <p:txBody>
          <a:bodyPr wrap="none">
            <a:spAutoFit/>
          </a:bodyPr>
          <a:lstStyle/>
          <a:p>
            <a:pPr marL="0" indent="0">
              <a:buNone/>
            </a:pPr>
            <a:r>
              <a:rPr lang="en-US" sz="1600" dirty="0">
                <a:solidFill>
                  <a:schemeClr val="bg1"/>
                </a:solidFill>
                <a:latin typeface="Calibri" panose="020F0502020204030204" pitchFamily="34" charset="0"/>
                <a:cs typeface="Calibri" panose="020F0502020204030204" pitchFamily="34" charset="0"/>
              </a:rPr>
              <a:t>TNBC (n = 20)</a:t>
            </a:r>
          </a:p>
        </p:txBody>
      </p:sp>
      <p:sp>
        <p:nvSpPr>
          <p:cNvPr id="50" name="Rectangle 49">
            <a:extLst>
              <a:ext uri="{FF2B5EF4-FFF2-40B4-BE49-F238E27FC236}">
                <a16:creationId xmlns:a16="http://schemas.microsoft.com/office/drawing/2014/main" id="{0AB2C57B-4604-42FC-8C90-20A507AD9BA9}"/>
              </a:ext>
            </a:extLst>
          </p:cNvPr>
          <p:cNvSpPr/>
          <p:nvPr/>
        </p:nvSpPr>
        <p:spPr>
          <a:xfrm>
            <a:off x="5534923" y="1498693"/>
            <a:ext cx="1425390" cy="338554"/>
          </a:xfrm>
          <a:prstGeom prst="rect">
            <a:avLst/>
          </a:prstGeom>
          <a:noFill/>
        </p:spPr>
        <p:txBody>
          <a:bodyPr wrap="none">
            <a:spAutoFit/>
          </a:bodyPr>
          <a:lstStyle/>
          <a:p>
            <a:pPr marL="0" indent="0">
              <a:buNone/>
            </a:pPr>
            <a:r>
              <a:rPr lang="en-US" sz="1600" dirty="0">
                <a:solidFill>
                  <a:schemeClr val="bg1"/>
                </a:solidFill>
                <a:latin typeface="Calibri" panose="020F0502020204030204" pitchFamily="34" charset="0"/>
                <a:cs typeface="Calibri" panose="020F0502020204030204" pitchFamily="34" charset="0"/>
              </a:rPr>
              <a:t>HER2+ (n = 79)</a:t>
            </a:r>
          </a:p>
        </p:txBody>
      </p:sp>
      <p:sp>
        <p:nvSpPr>
          <p:cNvPr id="51" name="Rectangle 50">
            <a:extLst>
              <a:ext uri="{FF2B5EF4-FFF2-40B4-BE49-F238E27FC236}">
                <a16:creationId xmlns:a16="http://schemas.microsoft.com/office/drawing/2014/main" id="{C3F9CF7C-89A8-49E7-BF51-02F5B0821671}"/>
              </a:ext>
            </a:extLst>
          </p:cNvPr>
          <p:cNvSpPr/>
          <p:nvPr/>
        </p:nvSpPr>
        <p:spPr>
          <a:xfrm>
            <a:off x="8951314" y="1496822"/>
            <a:ext cx="1925527" cy="338554"/>
          </a:xfrm>
          <a:prstGeom prst="rect">
            <a:avLst/>
          </a:prstGeom>
          <a:noFill/>
        </p:spPr>
        <p:txBody>
          <a:bodyPr wrap="none">
            <a:spAutoFit/>
          </a:bodyPr>
          <a:lstStyle/>
          <a:p>
            <a:pPr marL="0" indent="0">
              <a:buNone/>
            </a:pPr>
            <a:r>
              <a:rPr lang="en-US" sz="1600" dirty="0">
                <a:solidFill>
                  <a:schemeClr val="bg1"/>
                </a:solidFill>
                <a:latin typeface="Calibri" panose="020F0502020204030204" pitchFamily="34" charset="0"/>
                <a:cs typeface="Calibri" panose="020F0502020204030204" pitchFamily="34" charset="0"/>
              </a:rPr>
              <a:t>HR+/HER2- (n = 137)</a:t>
            </a:r>
          </a:p>
        </p:txBody>
      </p:sp>
      <p:sp>
        <p:nvSpPr>
          <p:cNvPr id="26" name="TextBox 25">
            <a:extLst>
              <a:ext uri="{FF2B5EF4-FFF2-40B4-BE49-F238E27FC236}">
                <a16:creationId xmlns:a16="http://schemas.microsoft.com/office/drawing/2014/main" id="{98B105C9-B5D7-44D3-B9A7-C0D6D4BE34B7}"/>
              </a:ext>
            </a:extLst>
          </p:cNvPr>
          <p:cNvSpPr txBox="1"/>
          <p:nvPr/>
        </p:nvSpPr>
        <p:spPr bwMode="auto">
          <a:xfrm>
            <a:off x="4719471" y="4546904"/>
            <a:ext cx="3291305" cy="461665"/>
          </a:xfrm>
          <a:prstGeom prst="rect">
            <a:avLst/>
          </a:prstGeom>
          <a:noFill/>
          <a:ln>
            <a:noFill/>
          </a:ln>
        </p:spPr>
        <p:txBody>
          <a:bodyPr wrap="square" rtlCol="0">
            <a:spAutoFit/>
          </a:bodyPr>
          <a:lstStyle/>
          <a:p>
            <a:pPr>
              <a:spcBef>
                <a:spcPct val="50000"/>
              </a:spcBef>
            </a:pPr>
            <a:r>
              <a:rPr lang="en-US" sz="1200" b="0" dirty="0">
                <a:solidFill>
                  <a:schemeClr val="bg1"/>
                </a:solidFill>
                <a:latin typeface="Calibri" panose="020F0502020204030204" pitchFamily="34" charset="0"/>
              </a:rPr>
              <a:t>38  36   36  32  32  29  26   25  20   12   3    1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40  38   37  36  34  31  28   28  23   15   5    1</a:t>
            </a:r>
            <a:endParaRPr lang="en-US" sz="1200" dirty="0">
              <a:solidFill>
                <a:schemeClr val="accent1"/>
              </a:solidFill>
              <a:latin typeface="Calibri" panose="020F0502020204030204" pitchFamily="34" charset="0"/>
            </a:endParaRPr>
          </a:p>
        </p:txBody>
      </p:sp>
      <p:sp>
        <p:nvSpPr>
          <p:cNvPr id="27" name="TextBox 26">
            <a:extLst>
              <a:ext uri="{FF2B5EF4-FFF2-40B4-BE49-F238E27FC236}">
                <a16:creationId xmlns:a16="http://schemas.microsoft.com/office/drawing/2014/main" id="{22955C30-191A-46E1-8A1B-226C0050E64E}"/>
              </a:ext>
            </a:extLst>
          </p:cNvPr>
          <p:cNvSpPr txBox="1"/>
          <p:nvPr/>
        </p:nvSpPr>
        <p:spPr bwMode="auto">
          <a:xfrm>
            <a:off x="8162324" y="4535792"/>
            <a:ext cx="3291305" cy="461665"/>
          </a:xfrm>
          <a:prstGeom prst="rect">
            <a:avLst/>
          </a:prstGeom>
          <a:noFill/>
          <a:ln>
            <a:noFill/>
          </a:ln>
        </p:spPr>
        <p:txBody>
          <a:bodyPr wrap="square" rtlCol="0">
            <a:spAutoFit/>
          </a:bodyPr>
          <a:lstStyle/>
          <a:p>
            <a:pPr>
              <a:spcBef>
                <a:spcPct val="50000"/>
              </a:spcBef>
            </a:pPr>
            <a:r>
              <a:rPr lang="en-US" sz="1200" b="0" dirty="0">
                <a:solidFill>
                  <a:schemeClr val="bg1"/>
                </a:solidFill>
                <a:latin typeface="Calibri" panose="020F0502020204030204" pitchFamily="34" charset="0"/>
              </a:rPr>
              <a:t>68  62   59  57  52  50   44  41  30   22   4    0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68  66   62  57  51  50   44  38  30   21   5    2</a:t>
            </a:r>
            <a:endParaRPr lang="en-US" sz="1200" dirty="0">
              <a:solidFill>
                <a:schemeClr val="accent1"/>
              </a:solidFill>
              <a:latin typeface="Calibri" panose="020F0502020204030204" pitchFamily="34" charset="0"/>
            </a:endParaRPr>
          </a:p>
        </p:txBody>
      </p:sp>
      <p:grpSp>
        <p:nvGrpSpPr>
          <p:cNvPr id="3" name="Group 2">
            <a:extLst>
              <a:ext uri="{FF2B5EF4-FFF2-40B4-BE49-F238E27FC236}">
                <a16:creationId xmlns:a16="http://schemas.microsoft.com/office/drawing/2014/main" id="{4FE868ED-9D89-4F52-8BFA-516BDD1E3909}"/>
              </a:ext>
            </a:extLst>
          </p:cNvPr>
          <p:cNvGrpSpPr/>
          <p:nvPr/>
        </p:nvGrpSpPr>
        <p:grpSpPr>
          <a:xfrm>
            <a:off x="1400431" y="2108498"/>
            <a:ext cx="2713516" cy="2048267"/>
            <a:chOff x="2219903" y="1739955"/>
            <a:chExt cx="4246559" cy="3334002"/>
          </a:xfrm>
        </p:grpSpPr>
        <p:sp>
          <p:nvSpPr>
            <p:cNvPr id="34" name="Freeform: Shape 33">
              <a:extLst>
                <a:ext uri="{FF2B5EF4-FFF2-40B4-BE49-F238E27FC236}">
                  <a16:creationId xmlns:a16="http://schemas.microsoft.com/office/drawing/2014/main" id="{A23982D2-A5EB-4238-ADE4-237A8E4DAD79}"/>
                </a:ext>
              </a:extLst>
            </p:cNvPr>
            <p:cNvSpPr/>
            <p:nvPr/>
          </p:nvSpPr>
          <p:spPr bwMode="auto">
            <a:xfrm>
              <a:off x="2307970" y="1739955"/>
              <a:ext cx="4158492" cy="3259144"/>
            </a:xfrm>
            <a:custGeom>
              <a:avLst/>
              <a:gdLst>
                <a:gd name="connsiteX0" fmla="*/ 0 w 5029200"/>
                <a:gd name="connsiteY0" fmla="*/ 0 h 3041374"/>
                <a:gd name="connsiteX1" fmla="*/ 0 w 5029200"/>
                <a:gd name="connsiteY1" fmla="*/ 3041374 h 3041374"/>
                <a:gd name="connsiteX2" fmla="*/ 5029200 w 5029200"/>
                <a:gd name="connsiteY2" fmla="*/ 3041374 h 3041374"/>
              </a:gdLst>
              <a:ahLst/>
              <a:cxnLst>
                <a:cxn ang="0">
                  <a:pos x="connsiteX0" y="connsiteY0"/>
                </a:cxn>
                <a:cxn ang="0">
                  <a:pos x="connsiteX1" y="connsiteY1"/>
                </a:cxn>
                <a:cxn ang="0">
                  <a:pos x="connsiteX2" y="connsiteY2"/>
                </a:cxn>
              </a:cxnLst>
              <a:rect l="l" t="t" r="r" b="b"/>
              <a:pathLst>
                <a:path w="5029200" h="3041374">
                  <a:moveTo>
                    <a:pt x="0" y="0"/>
                  </a:moveTo>
                  <a:lnTo>
                    <a:pt x="0" y="3041374"/>
                  </a:lnTo>
                  <a:lnTo>
                    <a:pt x="5029200" y="304137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2000"/>
            </a:p>
          </p:txBody>
        </p:sp>
        <p:grpSp>
          <p:nvGrpSpPr>
            <p:cNvPr id="35" name="Group 34">
              <a:extLst>
                <a:ext uri="{FF2B5EF4-FFF2-40B4-BE49-F238E27FC236}">
                  <a16:creationId xmlns:a16="http://schemas.microsoft.com/office/drawing/2014/main" id="{66B4B097-A69D-4528-8F07-7BA147E4AA1A}"/>
                </a:ext>
              </a:extLst>
            </p:cNvPr>
            <p:cNvGrpSpPr/>
            <p:nvPr/>
          </p:nvGrpSpPr>
          <p:grpSpPr>
            <a:xfrm>
              <a:off x="2422866" y="4998714"/>
              <a:ext cx="2210197" cy="74204"/>
              <a:chOff x="1654651" y="5083929"/>
              <a:chExt cx="3896916" cy="87733"/>
            </a:xfrm>
          </p:grpSpPr>
          <p:grpSp>
            <p:nvGrpSpPr>
              <p:cNvPr id="36" name="Group 35">
                <a:extLst>
                  <a:ext uri="{FF2B5EF4-FFF2-40B4-BE49-F238E27FC236}">
                    <a16:creationId xmlns:a16="http://schemas.microsoft.com/office/drawing/2014/main" id="{0968EE2A-9781-4535-B778-814225368029}"/>
                  </a:ext>
                </a:extLst>
              </p:cNvPr>
              <p:cNvGrpSpPr/>
              <p:nvPr/>
            </p:nvGrpSpPr>
            <p:grpSpPr>
              <a:xfrm>
                <a:off x="1654651" y="5083929"/>
                <a:ext cx="2602724" cy="87733"/>
                <a:chOff x="1422621" y="4863403"/>
                <a:chExt cx="1853869" cy="87469"/>
              </a:xfrm>
            </p:grpSpPr>
            <p:grpSp>
              <p:nvGrpSpPr>
                <p:cNvPr id="42" name="Group 41">
                  <a:extLst>
                    <a:ext uri="{FF2B5EF4-FFF2-40B4-BE49-F238E27FC236}">
                      <a16:creationId xmlns:a16="http://schemas.microsoft.com/office/drawing/2014/main" id="{AC91195F-8D33-47F4-8410-83D1D4006DDF}"/>
                    </a:ext>
                  </a:extLst>
                </p:cNvPr>
                <p:cNvGrpSpPr/>
                <p:nvPr/>
              </p:nvGrpSpPr>
              <p:grpSpPr>
                <a:xfrm rot="5400000">
                  <a:off x="1844342" y="4448041"/>
                  <a:ext cx="81110" cy="924551"/>
                  <a:chOff x="1411593" y="3694333"/>
                  <a:chExt cx="74938" cy="882747"/>
                </a:xfrm>
              </p:grpSpPr>
              <p:cxnSp>
                <p:nvCxnSpPr>
                  <p:cNvPr id="53" name="Straight Connector 52">
                    <a:extLst>
                      <a:ext uri="{FF2B5EF4-FFF2-40B4-BE49-F238E27FC236}">
                        <a16:creationId xmlns:a16="http://schemas.microsoft.com/office/drawing/2014/main" id="{1997A7DB-5DA1-469D-85C3-1A49E77A45CB}"/>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F84BFCD-709F-4924-9420-F17F3EAF26B0}"/>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8B4085A-14ED-4140-BA31-D57B79C16727}"/>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59D0640D-A426-4B39-84FA-807F7BA36771}"/>
                    </a:ext>
                  </a:extLst>
                </p:cNvPr>
                <p:cNvGrpSpPr/>
                <p:nvPr/>
              </p:nvGrpSpPr>
              <p:grpSpPr>
                <a:xfrm rot="5400000">
                  <a:off x="3008175" y="4676197"/>
                  <a:ext cx="81110" cy="455521"/>
                  <a:chOff x="1411593" y="4142156"/>
                  <a:chExt cx="74938" cy="434924"/>
                </a:xfrm>
              </p:grpSpPr>
              <p:cxnSp>
                <p:nvCxnSpPr>
                  <p:cNvPr id="44" name="Straight Connector 43">
                    <a:extLst>
                      <a:ext uri="{FF2B5EF4-FFF2-40B4-BE49-F238E27FC236}">
                        <a16:creationId xmlns:a16="http://schemas.microsoft.com/office/drawing/2014/main" id="{F67018A3-267E-4CFC-98BF-0344DC2E1CF3}"/>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99DF8F3-81D5-4D4B-8FB4-E13717A7C3BE}"/>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7" name="Group 36">
                <a:extLst>
                  <a:ext uri="{FF2B5EF4-FFF2-40B4-BE49-F238E27FC236}">
                    <a16:creationId xmlns:a16="http://schemas.microsoft.com/office/drawing/2014/main" id="{D98809C7-BE33-401D-912D-A50F6FF886D9}"/>
                  </a:ext>
                </a:extLst>
              </p:cNvPr>
              <p:cNvGrpSpPr/>
              <p:nvPr/>
            </p:nvGrpSpPr>
            <p:grpSpPr>
              <a:xfrm>
                <a:off x="4902559" y="5088973"/>
                <a:ext cx="649008" cy="81355"/>
                <a:chOff x="3741806" y="5236328"/>
                <a:chExt cx="649008" cy="81355"/>
              </a:xfrm>
            </p:grpSpPr>
            <p:cxnSp>
              <p:nvCxnSpPr>
                <p:cNvPr id="38" name="Straight Connector 37">
                  <a:extLst>
                    <a:ext uri="{FF2B5EF4-FFF2-40B4-BE49-F238E27FC236}">
                      <a16:creationId xmlns:a16="http://schemas.microsoft.com/office/drawing/2014/main" id="{5A320903-9AD3-485E-AEA9-0C061867C7B8}"/>
                    </a:ext>
                  </a:extLst>
                </p:cNvPr>
                <p:cNvCxnSpPr>
                  <a:cxnSpLocks/>
                </p:cNvCxnSpPr>
                <p:nvPr/>
              </p:nvCxnSpPr>
              <p:spPr bwMode="auto">
                <a:xfrm rot="5400000">
                  <a:off x="4350136" y="5277006"/>
                  <a:ext cx="8135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F275D93-40D3-47A3-8BB4-DD223C39649A}"/>
                    </a:ext>
                  </a:extLst>
                </p:cNvPr>
                <p:cNvCxnSpPr>
                  <a:cxnSpLocks/>
                </p:cNvCxnSpPr>
                <p:nvPr/>
              </p:nvCxnSpPr>
              <p:spPr bwMode="auto">
                <a:xfrm rot="5400000">
                  <a:off x="3701128" y="5277006"/>
                  <a:ext cx="8135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6" name="Group 55">
              <a:extLst>
                <a:ext uri="{FF2B5EF4-FFF2-40B4-BE49-F238E27FC236}">
                  <a16:creationId xmlns:a16="http://schemas.microsoft.com/office/drawing/2014/main" id="{CA001C0E-9566-4AA7-B09E-75602B6B7FB4}"/>
                </a:ext>
              </a:extLst>
            </p:cNvPr>
            <p:cNvGrpSpPr/>
            <p:nvPr/>
          </p:nvGrpSpPr>
          <p:grpSpPr>
            <a:xfrm>
              <a:off x="2219903" y="1750713"/>
              <a:ext cx="100059" cy="3151274"/>
              <a:chOff x="1462446" y="2000587"/>
              <a:chExt cx="81295" cy="2986605"/>
            </a:xfrm>
          </p:grpSpPr>
          <p:grpSp>
            <p:nvGrpSpPr>
              <p:cNvPr id="57" name="Group 56">
                <a:extLst>
                  <a:ext uri="{FF2B5EF4-FFF2-40B4-BE49-F238E27FC236}">
                    <a16:creationId xmlns:a16="http://schemas.microsoft.com/office/drawing/2014/main" id="{334038B4-F9BD-4CBA-B1CC-6D889EB600A9}"/>
                  </a:ext>
                </a:extLst>
              </p:cNvPr>
              <p:cNvGrpSpPr/>
              <p:nvPr/>
            </p:nvGrpSpPr>
            <p:grpSpPr>
              <a:xfrm>
                <a:off x="1462446" y="2610399"/>
                <a:ext cx="73274" cy="2376793"/>
                <a:chOff x="1411593" y="2811587"/>
                <a:chExt cx="74938" cy="1765493"/>
              </a:xfrm>
            </p:grpSpPr>
            <p:cxnSp>
              <p:nvCxnSpPr>
                <p:cNvPr id="59" name="Straight Connector 58">
                  <a:extLst>
                    <a:ext uri="{FF2B5EF4-FFF2-40B4-BE49-F238E27FC236}">
                      <a16:creationId xmlns:a16="http://schemas.microsoft.com/office/drawing/2014/main" id="{0ABD31A0-E66D-4C2B-80FD-2AB5BF9A9368}"/>
                    </a:ext>
                  </a:extLst>
                </p:cNvPr>
                <p:cNvCxnSpPr>
                  <a:cxnSpLocks/>
                </p:cNvCxnSpPr>
                <p:nvPr/>
              </p:nvCxnSpPr>
              <p:spPr bwMode="auto">
                <a:xfrm>
                  <a:off x="1411593" y="2811587"/>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4BDBAC2-639E-493C-8B58-B93B666149DB}"/>
                    </a:ext>
                  </a:extLst>
                </p:cNvPr>
                <p:cNvCxnSpPr>
                  <a:cxnSpLocks/>
                </p:cNvCxnSpPr>
                <p:nvPr/>
              </p:nvCxnSpPr>
              <p:spPr bwMode="auto">
                <a:xfrm>
                  <a:off x="1411593" y="3252960"/>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3870DBC-0985-43BC-A75B-53407AAE1A13}"/>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A27F35A-6032-4057-A89A-2D0B2C2D5A28}"/>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3BED5CF-B183-4E84-A17F-1000D48F2816}"/>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DA56515D-84A5-4EB4-A29E-77D6BBA94F8D}"/>
                  </a:ext>
                </a:extLst>
              </p:cNvPr>
              <p:cNvCxnSpPr>
                <a:cxnSpLocks/>
              </p:cNvCxnSpPr>
              <p:nvPr/>
            </p:nvCxnSpPr>
            <p:spPr bwMode="auto">
              <a:xfrm>
                <a:off x="1470467" y="2000587"/>
                <a:ext cx="732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7593A343-B867-43B5-A479-E492C5624BD2}"/>
                </a:ext>
              </a:extLst>
            </p:cNvPr>
            <p:cNvGrpSpPr/>
            <p:nvPr/>
          </p:nvGrpSpPr>
          <p:grpSpPr>
            <a:xfrm>
              <a:off x="4990285" y="4999753"/>
              <a:ext cx="1476176" cy="74204"/>
              <a:chOff x="1422621" y="4863403"/>
              <a:chExt cx="1853869" cy="87469"/>
            </a:xfrm>
          </p:grpSpPr>
          <p:grpSp>
            <p:nvGrpSpPr>
              <p:cNvPr id="65" name="Group 64">
                <a:extLst>
                  <a:ext uri="{FF2B5EF4-FFF2-40B4-BE49-F238E27FC236}">
                    <a16:creationId xmlns:a16="http://schemas.microsoft.com/office/drawing/2014/main" id="{6D0F7E8E-1938-4CC7-A884-477F6E0D4082}"/>
                  </a:ext>
                </a:extLst>
              </p:cNvPr>
              <p:cNvGrpSpPr/>
              <p:nvPr/>
            </p:nvGrpSpPr>
            <p:grpSpPr>
              <a:xfrm rot="5400000">
                <a:off x="1844342" y="4448041"/>
                <a:ext cx="81110" cy="924551"/>
                <a:chOff x="1411593" y="3694333"/>
                <a:chExt cx="74938" cy="882747"/>
              </a:xfrm>
            </p:grpSpPr>
            <p:cxnSp>
              <p:nvCxnSpPr>
                <p:cNvPr id="69" name="Straight Connector 68">
                  <a:extLst>
                    <a:ext uri="{FF2B5EF4-FFF2-40B4-BE49-F238E27FC236}">
                      <a16:creationId xmlns:a16="http://schemas.microsoft.com/office/drawing/2014/main" id="{C3196C01-573E-41EB-A16C-1416372699F4}"/>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9CD5947-3A5F-4080-A955-921DFBC1E4B4}"/>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1441F7E-8F92-41AD-84CA-4882AB3D54B2}"/>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9ED4EB56-4C7D-48A5-B852-A44C5E410A37}"/>
                  </a:ext>
                </a:extLst>
              </p:cNvPr>
              <p:cNvGrpSpPr/>
              <p:nvPr/>
            </p:nvGrpSpPr>
            <p:grpSpPr>
              <a:xfrm rot="5400000">
                <a:off x="3008175" y="4676197"/>
                <a:ext cx="81110" cy="455521"/>
                <a:chOff x="1411593" y="4142156"/>
                <a:chExt cx="74938" cy="434924"/>
              </a:xfrm>
            </p:grpSpPr>
            <p:cxnSp>
              <p:nvCxnSpPr>
                <p:cNvPr id="67" name="Straight Connector 66">
                  <a:extLst>
                    <a:ext uri="{FF2B5EF4-FFF2-40B4-BE49-F238E27FC236}">
                      <a16:creationId xmlns:a16="http://schemas.microsoft.com/office/drawing/2014/main" id="{EAA6C5A2-FCCC-4171-A0C1-7CE74C75596F}"/>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5293372-28AF-4A46-8F4E-4C8809712A3E}"/>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4" name="Group 3">
            <a:extLst>
              <a:ext uri="{FF2B5EF4-FFF2-40B4-BE49-F238E27FC236}">
                <a16:creationId xmlns:a16="http://schemas.microsoft.com/office/drawing/2014/main" id="{DCEA4EF2-DB77-4386-A074-63116D488FDE}"/>
              </a:ext>
            </a:extLst>
          </p:cNvPr>
          <p:cNvGrpSpPr/>
          <p:nvPr/>
        </p:nvGrpSpPr>
        <p:grpSpPr>
          <a:xfrm>
            <a:off x="1361646" y="4107317"/>
            <a:ext cx="2929063" cy="307809"/>
            <a:chOff x="2151540" y="5043553"/>
            <a:chExt cx="4612769" cy="307809"/>
          </a:xfrm>
        </p:grpSpPr>
        <p:grpSp>
          <p:nvGrpSpPr>
            <p:cNvPr id="72" name="Group 71">
              <a:extLst>
                <a:ext uri="{FF2B5EF4-FFF2-40B4-BE49-F238E27FC236}">
                  <a16:creationId xmlns:a16="http://schemas.microsoft.com/office/drawing/2014/main" id="{DD0C78BF-25ED-4BE5-B75A-CA35E92CEA02}"/>
                </a:ext>
              </a:extLst>
            </p:cNvPr>
            <p:cNvGrpSpPr/>
            <p:nvPr/>
          </p:nvGrpSpPr>
          <p:grpSpPr>
            <a:xfrm>
              <a:off x="2151540" y="5043585"/>
              <a:ext cx="4259756" cy="307777"/>
              <a:chOff x="2171129" y="5043585"/>
              <a:chExt cx="3767402" cy="307777"/>
            </a:xfrm>
          </p:grpSpPr>
          <p:sp>
            <p:nvSpPr>
              <p:cNvPr id="73" name="TextBox 72">
                <a:extLst>
                  <a:ext uri="{FF2B5EF4-FFF2-40B4-BE49-F238E27FC236}">
                    <a16:creationId xmlns:a16="http://schemas.microsoft.com/office/drawing/2014/main" id="{9E9CEAA5-0D75-4B68-A0F6-8B31E3D70814}"/>
                  </a:ext>
                </a:extLst>
              </p:cNvPr>
              <p:cNvSpPr txBox="1"/>
              <p:nvPr/>
            </p:nvSpPr>
            <p:spPr bwMode="auto">
              <a:xfrm>
                <a:off x="2171129" y="5043585"/>
                <a:ext cx="468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4" name="TextBox 73">
                <a:extLst>
                  <a:ext uri="{FF2B5EF4-FFF2-40B4-BE49-F238E27FC236}">
                    <a16:creationId xmlns:a16="http://schemas.microsoft.com/office/drawing/2014/main" id="{8315B355-8D25-4DFC-BD76-FD7EA9F0100D}"/>
                  </a:ext>
                </a:extLst>
              </p:cNvPr>
              <p:cNvSpPr txBox="1"/>
              <p:nvPr/>
            </p:nvSpPr>
            <p:spPr bwMode="auto">
              <a:xfrm>
                <a:off x="2769669" y="5043585"/>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FE46AC91-EE0F-40BF-91BC-BB99B6606658}"/>
                  </a:ext>
                </a:extLst>
              </p:cNvPr>
              <p:cNvSpPr txBox="1"/>
              <p:nvPr/>
            </p:nvSpPr>
            <p:spPr bwMode="auto">
              <a:xfrm>
                <a:off x="3445284"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6" name="TextBox 75">
                <a:extLst>
                  <a:ext uri="{FF2B5EF4-FFF2-40B4-BE49-F238E27FC236}">
                    <a16:creationId xmlns:a16="http://schemas.microsoft.com/office/drawing/2014/main" id="{5EDF389F-BECF-4B70-8100-55884AC76ED3}"/>
                  </a:ext>
                </a:extLst>
              </p:cNvPr>
              <p:cNvSpPr txBox="1"/>
              <p:nvPr/>
            </p:nvSpPr>
            <p:spPr bwMode="auto">
              <a:xfrm>
                <a:off x="4122940"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77" name="TextBox 76">
                <a:extLst>
                  <a:ext uri="{FF2B5EF4-FFF2-40B4-BE49-F238E27FC236}">
                    <a16:creationId xmlns:a16="http://schemas.microsoft.com/office/drawing/2014/main" id="{36B9D47F-D942-498A-A3EA-86A0611E964D}"/>
                  </a:ext>
                </a:extLst>
              </p:cNvPr>
              <p:cNvSpPr txBox="1"/>
              <p:nvPr/>
            </p:nvSpPr>
            <p:spPr bwMode="auto">
              <a:xfrm>
                <a:off x="4760460" y="5043585"/>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78" name="TextBox 77">
                <a:extLst>
                  <a:ext uri="{FF2B5EF4-FFF2-40B4-BE49-F238E27FC236}">
                    <a16:creationId xmlns:a16="http://schemas.microsoft.com/office/drawing/2014/main" id="{2BF64036-2569-4CBF-A00A-0FADF97A02E7}"/>
                  </a:ext>
                </a:extLst>
              </p:cNvPr>
              <p:cNvSpPr txBox="1"/>
              <p:nvPr/>
            </p:nvSpPr>
            <p:spPr bwMode="auto">
              <a:xfrm>
                <a:off x="5412274"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nvGrpSpPr>
            <p:cNvPr id="79" name="Group 78">
              <a:extLst>
                <a:ext uri="{FF2B5EF4-FFF2-40B4-BE49-F238E27FC236}">
                  <a16:creationId xmlns:a16="http://schemas.microsoft.com/office/drawing/2014/main" id="{007A6162-650C-4BA5-8569-5B4EC7735D54}"/>
                </a:ext>
              </a:extLst>
            </p:cNvPr>
            <p:cNvGrpSpPr/>
            <p:nvPr/>
          </p:nvGrpSpPr>
          <p:grpSpPr>
            <a:xfrm>
              <a:off x="2504553" y="5043553"/>
              <a:ext cx="4259756" cy="307777"/>
              <a:chOff x="2171129" y="5052131"/>
              <a:chExt cx="3767402" cy="307777"/>
            </a:xfrm>
          </p:grpSpPr>
          <p:sp>
            <p:nvSpPr>
              <p:cNvPr id="80" name="TextBox 79">
                <a:extLst>
                  <a:ext uri="{FF2B5EF4-FFF2-40B4-BE49-F238E27FC236}">
                    <a16:creationId xmlns:a16="http://schemas.microsoft.com/office/drawing/2014/main" id="{B14D5E6B-9FFB-4CA4-8F23-F2F7E0C62447}"/>
                  </a:ext>
                </a:extLst>
              </p:cNvPr>
              <p:cNvSpPr txBox="1"/>
              <p:nvPr/>
            </p:nvSpPr>
            <p:spPr bwMode="auto">
              <a:xfrm>
                <a:off x="2171129" y="5052131"/>
                <a:ext cx="468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1" name="TextBox 80">
                <a:extLst>
                  <a:ext uri="{FF2B5EF4-FFF2-40B4-BE49-F238E27FC236}">
                    <a16:creationId xmlns:a16="http://schemas.microsoft.com/office/drawing/2014/main" id="{A7E5FFC4-E015-4F1E-BE75-0F3A2AF4C435}"/>
                  </a:ext>
                </a:extLst>
              </p:cNvPr>
              <p:cNvSpPr txBox="1"/>
              <p:nvPr/>
            </p:nvSpPr>
            <p:spPr bwMode="auto">
              <a:xfrm>
                <a:off x="2793475" y="5052131"/>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82" name="TextBox 81">
                <a:extLst>
                  <a:ext uri="{FF2B5EF4-FFF2-40B4-BE49-F238E27FC236}">
                    <a16:creationId xmlns:a16="http://schemas.microsoft.com/office/drawing/2014/main" id="{615DC2DA-8947-4B15-A33E-D8B31F82C45D}"/>
                  </a:ext>
                </a:extLst>
              </p:cNvPr>
              <p:cNvSpPr txBox="1"/>
              <p:nvPr/>
            </p:nvSpPr>
            <p:spPr bwMode="auto">
              <a:xfrm>
                <a:off x="3469089"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83" name="TextBox 82">
                <a:extLst>
                  <a:ext uri="{FF2B5EF4-FFF2-40B4-BE49-F238E27FC236}">
                    <a16:creationId xmlns:a16="http://schemas.microsoft.com/office/drawing/2014/main" id="{7E5BE59D-4E14-40F0-A9C3-D1D60C773D26}"/>
                  </a:ext>
                </a:extLst>
              </p:cNvPr>
              <p:cNvSpPr txBox="1"/>
              <p:nvPr/>
            </p:nvSpPr>
            <p:spPr bwMode="auto">
              <a:xfrm>
                <a:off x="4122940"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84" name="TextBox 83">
                <a:extLst>
                  <a:ext uri="{FF2B5EF4-FFF2-40B4-BE49-F238E27FC236}">
                    <a16:creationId xmlns:a16="http://schemas.microsoft.com/office/drawing/2014/main" id="{2630D034-61BA-4E79-A48B-5A934BAE38D4}"/>
                  </a:ext>
                </a:extLst>
              </p:cNvPr>
              <p:cNvSpPr txBox="1"/>
              <p:nvPr/>
            </p:nvSpPr>
            <p:spPr bwMode="auto">
              <a:xfrm>
                <a:off x="4772363" y="5052131"/>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85" name="TextBox 84">
                <a:extLst>
                  <a:ext uri="{FF2B5EF4-FFF2-40B4-BE49-F238E27FC236}">
                    <a16:creationId xmlns:a16="http://schemas.microsoft.com/office/drawing/2014/main" id="{4C3782CD-8298-4E0C-9916-743F69200B2D}"/>
                  </a:ext>
                </a:extLst>
              </p:cNvPr>
              <p:cNvSpPr txBox="1"/>
              <p:nvPr/>
            </p:nvSpPr>
            <p:spPr bwMode="auto">
              <a:xfrm>
                <a:off x="5412274"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grpSp>
      </p:grpSp>
      <p:grpSp>
        <p:nvGrpSpPr>
          <p:cNvPr id="8" name="Group 7">
            <a:extLst>
              <a:ext uri="{FF2B5EF4-FFF2-40B4-BE49-F238E27FC236}">
                <a16:creationId xmlns:a16="http://schemas.microsoft.com/office/drawing/2014/main" id="{5E7ECCF1-59AE-4D0A-A606-08FE5597121F}"/>
              </a:ext>
            </a:extLst>
          </p:cNvPr>
          <p:cNvGrpSpPr/>
          <p:nvPr/>
        </p:nvGrpSpPr>
        <p:grpSpPr>
          <a:xfrm>
            <a:off x="908500" y="1975730"/>
            <a:ext cx="539445" cy="2237046"/>
            <a:chOff x="1738135" y="1564890"/>
            <a:chExt cx="539445" cy="3639424"/>
          </a:xfrm>
        </p:grpSpPr>
        <p:sp>
          <p:nvSpPr>
            <p:cNvPr id="86" name="TextBox 85">
              <a:extLst>
                <a:ext uri="{FF2B5EF4-FFF2-40B4-BE49-F238E27FC236}">
                  <a16:creationId xmlns:a16="http://schemas.microsoft.com/office/drawing/2014/main" id="{D128BC34-7C02-491B-8AB1-80CE4827C6DB}"/>
                </a:ext>
              </a:extLst>
            </p:cNvPr>
            <p:cNvSpPr txBox="1"/>
            <p:nvPr/>
          </p:nvSpPr>
          <p:spPr bwMode="auto">
            <a:xfrm>
              <a:off x="1751324" y="1564890"/>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87" name="TextBox 86">
              <a:extLst>
                <a:ext uri="{FF2B5EF4-FFF2-40B4-BE49-F238E27FC236}">
                  <a16:creationId xmlns:a16="http://schemas.microsoft.com/office/drawing/2014/main" id="{72F68970-CE65-41FF-AC34-1A45474A9711}"/>
                </a:ext>
              </a:extLst>
            </p:cNvPr>
            <p:cNvSpPr txBox="1"/>
            <p:nvPr/>
          </p:nvSpPr>
          <p:spPr bwMode="auto">
            <a:xfrm>
              <a:off x="1745339" y="219608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a:t>
              </a:r>
            </a:p>
          </p:txBody>
        </p:sp>
        <p:sp>
          <p:nvSpPr>
            <p:cNvPr id="88" name="TextBox 87">
              <a:extLst>
                <a:ext uri="{FF2B5EF4-FFF2-40B4-BE49-F238E27FC236}">
                  <a16:creationId xmlns:a16="http://schemas.microsoft.com/office/drawing/2014/main" id="{9797447F-5138-453C-A92A-0EE3B72539AD}"/>
                </a:ext>
              </a:extLst>
            </p:cNvPr>
            <p:cNvSpPr txBox="1"/>
            <p:nvPr/>
          </p:nvSpPr>
          <p:spPr bwMode="auto">
            <a:xfrm>
              <a:off x="1738135" y="2829848"/>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a:t>
              </a:r>
            </a:p>
          </p:txBody>
        </p:sp>
        <p:sp>
          <p:nvSpPr>
            <p:cNvPr id="89" name="TextBox 88">
              <a:extLst>
                <a:ext uri="{FF2B5EF4-FFF2-40B4-BE49-F238E27FC236}">
                  <a16:creationId xmlns:a16="http://schemas.microsoft.com/office/drawing/2014/main" id="{95214A31-73AE-400B-97D1-0BC31BE4621D}"/>
                </a:ext>
              </a:extLst>
            </p:cNvPr>
            <p:cNvSpPr txBox="1"/>
            <p:nvPr/>
          </p:nvSpPr>
          <p:spPr bwMode="auto">
            <a:xfrm>
              <a:off x="1745339" y="345644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a:t>
              </a:r>
            </a:p>
          </p:txBody>
        </p:sp>
        <p:sp>
          <p:nvSpPr>
            <p:cNvPr id="90" name="TextBox 89">
              <a:extLst>
                <a:ext uri="{FF2B5EF4-FFF2-40B4-BE49-F238E27FC236}">
                  <a16:creationId xmlns:a16="http://schemas.microsoft.com/office/drawing/2014/main" id="{DA039AD1-75C6-4081-AC32-DAF68ED4CF88}"/>
                </a:ext>
              </a:extLst>
            </p:cNvPr>
            <p:cNvSpPr txBox="1"/>
            <p:nvPr/>
          </p:nvSpPr>
          <p:spPr bwMode="auto">
            <a:xfrm>
              <a:off x="1751324" y="4076448"/>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0.2</a:t>
              </a:r>
            </a:p>
          </p:txBody>
        </p:sp>
        <p:sp>
          <p:nvSpPr>
            <p:cNvPr id="91" name="TextBox 90">
              <a:extLst>
                <a:ext uri="{FF2B5EF4-FFF2-40B4-BE49-F238E27FC236}">
                  <a16:creationId xmlns:a16="http://schemas.microsoft.com/office/drawing/2014/main" id="{01F687E7-DE68-4372-96B0-BE169AD2E7E5}"/>
                </a:ext>
              </a:extLst>
            </p:cNvPr>
            <p:cNvSpPr txBox="1"/>
            <p:nvPr/>
          </p:nvSpPr>
          <p:spPr bwMode="auto">
            <a:xfrm>
              <a:off x="1739453" y="470359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9" name="Freeform: Shape 8">
            <a:extLst>
              <a:ext uri="{FF2B5EF4-FFF2-40B4-BE49-F238E27FC236}">
                <a16:creationId xmlns:a16="http://schemas.microsoft.com/office/drawing/2014/main" id="{4859265C-5F07-42C8-AA2A-E5798406E564}"/>
              </a:ext>
            </a:extLst>
          </p:cNvPr>
          <p:cNvSpPr/>
          <p:nvPr/>
        </p:nvSpPr>
        <p:spPr bwMode="auto">
          <a:xfrm>
            <a:off x="1541533" y="2107975"/>
            <a:ext cx="1476796" cy="1933997"/>
          </a:xfrm>
          <a:custGeom>
            <a:avLst/>
            <a:gdLst>
              <a:gd name="connsiteX0" fmla="*/ 0 w 1476796"/>
              <a:gd name="connsiteY0" fmla="*/ 0 h 1933997"/>
              <a:gd name="connsiteX1" fmla="*/ 109242 w 1476796"/>
              <a:gd name="connsiteY1" fmla="*/ 0 h 1933997"/>
              <a:gd name="connsiteX2" fmla="*/ 109242 w 1476796"/>
              <a:gd name="connsiteY2" fmla="*/ 246807 h 1933997"/>
              <a:gd name="connsiteX3" fmla="*/ 190163 w 1476796"/>
              <a:gd name="connsiteY3" fmla="*/ 246807 h 1933997"/>
              <a:gd name="connsiteX4" fmla="*/ 190163 w 1476796"/>
              <a:gd name="connsiteY4" fmla="*/ 521937 h 1933997"/>
              <a:gd name="connsiteX5" fmla="*/ 246807 w 1476796"/>
              <a:gd name="connsiteY5" fmla="*/ 521937 h 1933997"/>
              <a:gd name="connsiteX6" fmla="*/ 246807 w 1476796"/>
              <a:gd name="connsiteY6" fmla="*/ 809204 h 1933997"/>
              <a:gd name="connsiteX7" fmla="*/ 311543 w 1476796"/>
              <a:gd name="connsiteY7" fmla="*/ 809204 h 1933997"/>
              <a:gd name="connsiteX8" fmla="*/ 311543 w 1476796"/>
              <a:gd name="connsiteY8" fmla="*/ 1080287 h 1933997"/>
              <a:gd name="connsiteX9" fmla="*/ 343911 w 1476796"/>
              <a:gd name="connsiteY9" fmla="*/ 1080287 h 1933997"/>
              <a:gd name="connsiteX10" fmla="*/ 343911 w 1476796"/>
              <a:gd name="connsiteY10" fmla="*/ 1375646 h 1933997"/>
              <a:gd name="connsiteX11" fmla="*/ 691869 w 1476796"/>
              <a:gd name="connsiteY11" fmla="*/ 1375646 h 1933997"/>
              <a:gd name="connsiteX12" fmla="*/ 691869 w 1476796"/>
              <a:gd name="connsiteY12" fmla="*/ 1420152 h 1933997"/>
              <a:gd name="connsiteX13" fmla="*/ 691869 w 1476796"/>
              <a:gd name="connsiteY13" fmla="*/ 1646729 h 1933997"/>
              <a:gd name="connsiteX14" fmla="*/ 1476796 w 1476796"/>
              <a:gd name="connsiteY14" fmla="*/ 1646729 h 1933997"/>
              <a:gd name="connsiteX15" fmla="*/ 1476796 w 1476796"/>
              <a:gd name="connsiteY15" fmla="*/ 1933997 h 1933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76796" h="1933997">
                <a:moveTo>
                  <a:pt x="0" y="0"/>
                </a:moveTo>
                <a:lnTo>
                  <a:pt x="109242" y="0"/>
                </a:lnTo>
                <a:lnTo>
                  <a:pt x="109242" y="246807"/>
                </a:lnTo>
                <a:lnTo>
                  <a:pt x="190163" y="246807"/>
                </a:lnTo>
                <a:lnTo>
                  <a:pt x="190163" y="521937"/>
                </a:lnTo>
                <a:lnTo>
                  <a:pt x="246807" y="521937"/>
                </a:lnTo>
                <a:lnTo>
                  <a:pt x="246807" y="809204"/>
                </a:lnTo>
                <a:lnTo>
                  <a:pt x="311543" y="809204"/>
                </a:lnTo>
                <a:lnTo>
                  <a:pt x="311543" y="1080287"/>
                </a:lnTo>
                <a:lnTo>
                  <a:pt x="343911" y="1080287"/>
                </a:lnTo>
                <a:lnTo>
                  <a:pt x="343911" y="1375646"/>
                </a:lnTo>
                <a:lnTo>
                  <a:pt x="691869" y="1375646"/>
                </a:lnTo>
                <a:lnTo>
                  <a:pt x="691869" y="1420152"/>
                </a:lnTo>
                <a:lnTo>
                  <a:pt x="691869" y="1646729"/>
                </a:lnTo>
                <a:lnTo>
                  <a:pt x="1476796" y="1646729"/>
                </a:lnTo>
                <a:lnTo>
                  <a:pt x="1476796" y="1933997"/>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4" name="Freeform: Shape 13">
            <a:extLst>
              <a:ext uri="{FF2B5EF4-FFF2-40B4-BE49-F238E27FC236}">
                <a16:creationId xmlns:a16="http://schemas.microsoft.com/office/drawing/2014/main" id="{6C26E4BC-8D7C-4BF7-9E7D-420B3E188763}"/>
              </a:ext>
            </a:extLst>
          </p:cNvPr>
          <p:cNvSpPr/>
          <p:nvPr/>
        </p:nvSpPr>
        <p:spPr bwMode="auto">
          <a:xfrm>
            <a:off x="1545579" y="2107975"/>
            <a:ext cx="2314322" cy="1460613"/>
          </a:xfrm>
          <a:custGeom>
            <a:avLst/>
            <a:gdLst>
              <a:gd name="connsiteX0" fmla="*/ 0 w 2314322"/>
              <a:gd name="connsiteY0" fmla="*/ 0 h 1460613"/>
              <a:gd name="connsiteX1" fmla="*/ 262991 w 2314322"/>
              <a:gd name="connsiteY1" fmla="*/ 0 h 1460613"/>
              <a:gd name="connsiteX2" fmla="*/ 262991 w 2314322"/>
              <a:gd name="connsiteY2" fmla="*/ 178025 h 1460613"/>
              <a:gd name="connsiteX3" fmla="*/ 400556 w 2314322"/>
              <a:gd name="connsiteY3" fmla="*/ 178025 h 1460613"/>
              <a:gd name="connsiteX4" fmla="*/ 400556 w 2314322"/>
              <a:gd name="connsiteY4" fmla="*/ 368188 h 1460613"/>
              <a:gd name="connsiteX5" fmla="*/ 513844 w 2314322"/>
              <a:gd name="connsiteY5" fmla="*/ 368188 h 1460613"/>
              <a:gd name="connsiteX6" fmla="*/ 513844 w 2314322"/>
              <a:gd name="connsiteY6" fmla="*/ 566443 h 1460613"/>
              <a:gd name="connsiteX7" fmla="*/ 631179 w 2314322"/>
              <a:gd name="connsiteY7" fmla="*/ 566443 h 1460613"/>
              <a:gd name="connsiteX8" fmla="*/ 631179 w 2314322"/>
              <a:gd name="connsiteY8" fmla="*/ 756606 h 1460613"/>
              <a:gd name="connsiteX9" fmla="*/ 829433 w 2314322"/>
              <a:gd name="connsiteY9" fmla="*/ 756606 h 1460613"/>
              <a:gd name="connsiteX10" fmla="*/ 829433 w 2314322"/>
              <a:gd name="connsiteY10" fmla="*/ 1003413 h 1460613"/>
              <a:gd name="connsiteX11" fmla="*/ 995320 w 2314322"/>
              <a:gd name="connsiteY11" fmla="*/ 1003413 h 1460613"/>
              <a:gd name="connsiteX12" fmla="*/ 995320 w 2314322"/>
              <a:gd name="connsiteY12" fmla="*/ 1234036 h 1460613"/>
              <a:gd name="connsiteX13" fmla="*/ 2107975 w 2314322"/>
              <a:gd name="connsiteY13" fmla="*/ 1234036 h 1460613"/>
              <a:gd name="connsiteX14" fmla="*/ 2107975 w 2314322"/>
              <a:gd name="connsiteY14" fmla="*/ 1460613 h 1460613"/>
              <a:gd name="connsiteX15" fmla="*/ 2314322 w 2314322"/>
              <a:gd name="connsiteY15" fmla="*/ 1460613 h 1460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14322" h="1460613">
                <a:moveTo>
                  <a:pt x="0" y="0"/>
                </a:moveTo>
                <a:lnTo>
                  <a:pt x="262991" y="0"/>
                </a:lnTo>
                <a:lnTo>
                  <a:pt x="262991" y="178025"/>
                </a:lnTo>
                <a:lnTo>
                  <a:pt x="400556" y="178025"/>
                </a:lnTo>
                <a:lnTo>
                  <a:pt x="400556" y="368188"/>
                </a:lnTo>
                <a:lnTo>
                  <a:pt x="513844" y="368188"/>
                </a:lnTo>
                <a:lnTo>
                  <a:pt x="513844" y="566443"/>
                </a:lnTo>
                <a:lnTo>
                  <a:pt x="631179" y="566443"/>
                </a:lnTo>
                <a:lnTo>
                  <a:pt x="631179" y="756606"/>
                </a:lnTo>
                <a:lnTo>
                  <a:pt x="829433" y="756606"/>
                </a:lnTo>
                <a:lnTo>
                  <a:pt x="829433" y="1003413"/>
                </a:lnTo>
                <a:lnTo>
                  <a:pt x="995320" y="1003413"/>
                </a:lnTo>
                <a:lnTo>
                  <a:pt x="995320" y="1234036"/>
                </a:lnTo>
                <a:lnTo>
                  <a:pt x="2107975" y="1234036"/>
                </a:lnTo>
                <a:lnTo>
                  <a:pt x="2107975" y="1460613"/>
                </a:lnTo>
                <a:lnTo>
                  <a:pt x="2314322" y="1460613"/>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92" name="Rectangle 156">
            <a:extLst>
              <a:ext uri="{FF2B5EF4-FFF2-40B4-BE49-F238E27FC236}">
                <a16:creationId xmlns:a16="http://schemas.microsoft.com/office/drawing/2014/main" id="{06CDC7F9-690F-4269-A27A-59789BFABE3C}"/>
              </a:ext>
            </a:extLst>
          </p:cNvPr>
          <p:cNvSpPr>
            <a:spLocks noChangeArrowheads="1"/>
          </p:cNvSpPr>
          <p:nvPr/>
        </p:nvSpPr>
        <p:spPr bwMode="auto">
          <a:xfrm>
            <a:off x="5353759" y="4393854"/>
            <a:ext cx="1535274" cy="215444"/>
          </a:xfrm>
          <a:prstGeom prst="rect">
            <a:avLst/>
          </a:prstGeom>
          <a:solidFill>
            <a:schemeClr val="tx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Mos</a:t>
            </a:r>
            <a:endParaRPr kumimoji="0" lang="en-US" altLang="en-US" sz="2000" b="0" i="0" u="none" strike="noStrike" cap="none" normalizeH="0" baseline="0" dirty="0">
              <a:ln>
                <a:noFill/>
              </a:ln>
              <a:solidFill>
                <a:schemeClr val="tx1"/>
              </a:solidFill>
              <a:effectLst/>
              <a:latin typeface="Calibri" panose="020F0502020204030204" pitchFamily="34" charset="0"/>
            </a:endParaRPr>
          </a:p>
        </p:txBody>
      </p:sp>
      <p:sp>
        <p:nvSpPr>
          <p:cNvPr id="93" name="Rectangle 156">
            <a:extLst>
              <a:ext uri="{FF2B5EF4-FFF2-40B4-BE49-F238E27FC236}">
                <a16:creationId xmlns:a16="http://schemas.microsoft.com/office/drawing/2014/main" id="{D71330ED-5531-49C5-9760-4F7692EB4309}"/>
              </a:ext>
            </a:extLst>
          </p:cNvPr>
          <p:cNvSpPr>
            <a:spLocks noChangeArrowheads="1"/>
          </p:cNvSpPr>
          <p:nvPr/>
        </p:nvSpPr>
        <p:spPr bwMode="auto">
          <a:xfrm rot="16200000">
            <a:off x="3559096" y="2994952"/>
            <a:ext cx="1535274" cy="215444"/>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Probability of OS</a:t>
            </a:r>
            <a:endParaRPr kumimoji="0" lang="en-US" altLang="en-US" sz="2000" b="0" i="0" u="none" strike="noStrike" cap="none" normalizeH="0" baseline="0" dirty="0">
              <a:ln>
                <a:noFill/>
              </a:ln>
              <a:solidFill>
                <a:schemeClr val="tx1"/>
              </a:solidFill>
              <a:effectLst/>
              <a:latin typeface="Calibri" panose="020F0502020204030204" pitchFamily="34" charset="0"/>
            </a:endParaRPr>
          </a:p>
        </p:txBody>
      </p:sp>
      <p:grpSp>
        <p:nvGrpSpPr>
          <p:cNvPr id="95" name="Group 94">
            <a:extLst>
              <a:ext uri="{FF2B5EF4-FFF2-40B4-BE49-F238E27FC236}">
                <a16:creationId xmlns:a16="http://schemas.microsoft.com/office/drawing/2014/main" id="{CC7CED42-630E-45A2-9A65-986D1AAEBC33}"/>
              </a:ext>
            </a:extLst>
          </p:cNvPr>
          <p:cNvGrpSpPr/>
          <p:nvPr/>
        </p:nvGrpSpPr>
        <p:grpSpPr>
          <a:xfrm>
            <a:off x="4752228" y="2134442"/>
            <a:ext cx="2713516" cy="2048267"/>
            <a:chOff x="2219903" y="1739955"/>
            <a:chExt cx="4246559" cy="3334002"/>
          </a:xfrm>
        </p:grpSpPr>
        <p:sp>
          <p:nvSpPr>
            <p:cNvPr id="96" name="Freeform: Shape 95">
              <a:extLst>
                <a:ext uri="{FF2B5EF4-FFF2-40B4-BE49-F238E27FC236}">
                  <a16:creationId xmlns:a16="http://schemas.microsoft.com/office/drawing/2014/main" id="{786B5B49-F3DD-4BD7-B0C8-E43DF1D22172}"/>
                </a:ext>
              </a:extLst>
            </p:cNvPr>
            <p:cNvSpPr/>
            <p:nvPr/>
          </p:nvSpPr>
          <p:spPr bwMode="auto">
            <a:xfrm>
              <a:off x="2307970" y="1739955"/>
              <a:ext cx="4158492" cy="3259144"/>
            </a:xfrm>
            <a:custGeom>
              <a:avLst/>
              <a:gdLst>
                <a:gd name="connsiteX0" fmla="*/ 0 w 5029200"/>
                <a:gd name="connsiteY0" fmla="*/ 0 h 3041374"/>
                <a:gd name="connsiteX1" fmla="*/ 0 w 5029200"/>
                <a:gd name="connsiteY1" fmla="*/ 3041374 h 3041374"/>
                <a:gd name="connsiteX2" fmla="*/ 5029200 w 5029200"/>
                <a:gd name="connsiteY2" fmla="*/ 3041374 h 3041374"/>
              </a:gdLst>
              <a:ahLst/>
              <a:cxnLst>
                <a:cxn ang="0">
                  <a:pos x="connsiteX0" y="connsiteY0"/>
                </a:cxn>
                <a:cxn ang="0">
                  <a:pos x="connsiteX1" y="connsiteY1"/>
                </a:cxn>
                <a:cxn ang="0">
                  <a:pos x="connsiteX2" y="connsiteY2"/>
                </a:cxn>
              </a:cxnLst>
              <a:rect l="l" t="t" r="r" b="b"/>
              <a:pathLst>
                <a:path w="5029200" h="3041374">
                  <a:moveTo>
                    <a:pt x="0" y="0"/>
                  </a:moveTo>
                  <a:lnTo>
                    <a:pt x="0" y="3041374"/>
                  </a:lnTo>
                  <a:lnTo>
                    <a:pt x="5029200" y="304137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2000"/>
            </a:p>
          </p:txBody>
        </p:sp>
        <p:grpSp>
          <p:nvGrpSpPr>
            <p:cNvPr id="97" name="Group 96">
              <a:extLst>
                <a:ext uri="{FF2B5EF4-FFF2-40B4-BE49-F238E27FC236}">
                  <a16:creationId xmlns:a16="http://schemas.microsoft.com/office/drawing/2014/main" id="{B5141922-0AF4-4C60-9B60-D00BE01A03F8}"/>
                </a:ext>
              </a:extLst>
            </p:cNvPr>
            <p:cNvGrpSpPr/>
            <p:nvPr/>
          </p:nvGrpSpPr>
          <p:grpSpPr>
            <a:xfrm>
              <a:off x="2422866" y="4998714"/>
              <a:ext cx="2210197" cy="74204"/>
              <a:chOff x="1654651" y="5083929"/>
              <a:chExt cx="3896916" cy="87733"/>
            </a:xfrm>
          </p:grpSpPr>
          <p:grpSp>
            <p:nvGrpSpPr>
              <p:cNvPr id="114" name="Group 113">
                <a:extLst>
                  <a:ext uri="{FF2B5EF4-FFF2-40B4-BE49-F238E27FC236}">
                    <a16:creationId xmlns:a16="http://schemas.microsoft.com/office/drawing/2014/main" id="{C7E4947A-A4D0-431C-A9A4-80B7595E5E55}"/>
                  </a:ext>
                </a:extLst>
              </p:cNvPr>
              <p:cNvGrpSpPr/>
              <p:nvPr/>
            </p:nvGrpSpPr>
            <p:grpSpPr>
              <a:xfrm>
                <a:off x="1654651" y="5083929"/>
                <a:ext cx="2602724" cy="87733"/>
                <a:chOff x="1422621" y="4863403"/>
                <a:chExt cx="1853869" cy="87469"/>
              </a:xfrm>
            </p:grpSpPr>
            <p:grpSp>
              <p:nvGrpSpPr>
                <p:cNvPr id="118" name="Group 117">
                  <a:extLst>
                    <a:ext uri="{FF2B5EF4-FFF2-40B4-BE49-F238E27FC236}">
                      <a16:creationId xmlns:a16="http://schemas.microsoft.com/office/drawing/2014/main" id="{059BE13B-948C-4D0B-8B77-B7C48085C418}"/>
                    </a:ext>
                  </a:extLst>
                </p:cNvPr>
                <p:cNvGrpSpPr/>
                <p:nvPr/>
              </p:nvGrpSpPr>
              <p:grpSpPr>
                <a:xfrm rot="5400000">
                  <a:off x="1844342" y="4448041"/>
                  <a:ext cx="81110" cy="924551"/>
                  <a:chOff x="1411593" y="3694333"/>
                  <a:chExt cx="74938" cy="882747"/>
                </a:xfrm>
              </p:grpSpPr>
              <p:cxnSp>
                <p:nvCxnSpPr>
                  <p:cNvPr id="122" name="Straight Connector 121">
                    <a:extLst>
                      <a:ext uri="{FF2B5EF4-FFF2-40B4-BE49-F238E27FC236}">
                        <a16:creationId xmlns:a16="http://schemas.microsoft.com/office/drawing/2014/main" id="{E329D9AB-CB6A-4BF8-A13F-A319546E1512}"/>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1790295-1CD8-4909-B0D9-0C62A849E032}"/>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75649FC-0B06-4C6F-9F43-5FB6CB989522}"/>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FFC4F233-93EC-4B6D-BD43-E97581FEF5BD}"/>
                    </a:ext>
                  </a:extLst>
                </p:cNvPr>
                <p:cNvGrpSpPr/>
                <p:nvPr/>
              </p:nvGrpSpPr>
              <p:grpSpPr>
                <a:xfrm rot="5400000">
                  <a:off x="3008175" y="4676197"/>
                  <a:ext cx="81110" cy="455521"/>
                  <a:chOff x="1411593" y="4142156"/>
                  <a:chExt cx="74938" cy="434924"/>
                </a:xfrm>
              </p:grpSpPr>
              <p:cxnSp>
                <p:nvCxnSpPr>
                  <p:cNvPr id="120" name="Straight Connector 119">
                    <a:extLst>
                      <a:ext uri="{FF2B5EF4-FFF2-40B4-BE49-F238E27FC236}">
                        <a16:creationId xmlns:a16="http://schemas.microsoft.com/office/drawing/2014/main" id="{89A159E5-12A7-4FBB-A2E7-9F0C94C6B368}"/>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77E4045-3AB3-42BB-A922-7BE6C7CAD727}"/>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15" name="Group 114">
                <a:extLst>
                  <a:ext uri="{FF2B5EF4-FFF2-40B4-BE49-F238E27FC236}">
                    <a16:creationId xmlns:a16="http://schemas.microsoft.com/office/drawing/2014/main" id="{318C06FE-7DBD-4C17-9C6A-4C21B6BA876F}"/>
                  </a:ext>
                </a:extLst>
              </p:cNvPr>
              <p:cNvGrpSpPr/>
              <p:nvPr/>
            </p:nvGrpSpPr>
            <p:grpSpPr>
              <a:xfrm>
                <a:off x="4902559" y="5088973"/>
                <a:ext cx="649008" cy="81355"/>
                <a:chOff x="3741806" y="5236328"/>
                <a:chExt cx="649008" cy="81355"/>
              </a:xfrm>
            </p:grpSpPr>
            <p:cxnSp>
              <p:nvCxnSpPr>
                <p:cNvPr id="116" name="Straight Connector 115">
                  <a:extLst>
                    <a:ext uri="{FF2B5EF4-FFF2-40B4-BE49-F238E27FC236}">
                      <a16:creationId xmlns:a16="http://schemas.microsoft.com/office/drawing/2014/main" id="{64F429FB-F94C-4DDB-8002-7BCF5C22BCE1}"/>
                    </a:ext>
                  </a:extLst>
                </p:cNvPr>
                <p:cNvCxnSpPr>
                  <a:cxnSpLocks/>
                </p:cNvCxnSpPr>
                <p:nvPr/>
              </p:nvCxnSpPr>
              <p:spPr bwMode="auto">
                <a:xfrm rot="5400000">
                  <a:off x="4350136" y="5277006"/>
                  <a:ext cx="8135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05A9E08-6F8F-4870-94C9-A23B5CCE1A6F}"/>
                    </a:ext>
                  </a:extLst>
                </p:cNvPr>
                <p:cNvCxnSpPr>
                  <a:cxnSpLocks/>
                </p:cNvCxnSpPr>
                <p:nvPr/>
              </p:nvCxnSpPr>
              <p:spPr bwMode="auto">
                <a:xfrm rot="5400000">
                  <a:off x="3701128" y="5277006"/>
                  <a:ext cx="8135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8" name="Group 97">
              <a:extLst>
                <a:ext uri="{FF2B5EF4-FFF2-40B4-BE49-F238E27FC236}">
                  <a16:creationId xmlns:a16="http://schemas.microsoft.com/office/drawing/2014/main" id="{0C221CB7-62A6-4313-A904-A37C11774107}"/>
                </a:ext>
              </a:extLst>
            </p:cNvPr>
            <p:cNvGrpSpPr/>
            <p:nvPr/>
          </p:nvGrpSpPr>
          <p:grpSpPr>
            <a:xfrm>
              <a:off x="2219903" y="1750713"/>
              <a:ext cx="100059" cy="3151274"/>
              <a:chOff x="1462446" y="2000587"/>
              <a:chExt cx="81295" cy="2986605"/>
            </a:xfrm>
          </p:grpSpPr>
          <p:grpSp>
            <p:nvGrpSpPr>
              <p:cNvPr id="107" name="Group 106">
                <a:extLst>
                  <a:ext uri="{FF2B5EF4-FFF2-40B4-BE49-F238E27FC236}">
                    <a16:creationId xmlns:a16="http://schemas.microsoft.com/office/drawing/2014/main" id="{1531359D-FE9E-408A-AFBB-3017BFAED76E}"/>
                  </a:ext>
                </a:extLst>
              </p:cNvPr>
              <p:cNvGrpSpPr/>
              <p:nvPr/>
            </p:nvGrpSpPr>
            <p:grpSpPr>
              <a:xfrm>
                <a:off x="1462446" y="2610399"/>
                <a:ext cx="73274" cy="2376793"/>
                <a:chOff x="1411593" y="2811587"/>
                <a:chExt cx="74938" cy="1765493"/>
              </a:xfrm>
            </p:grpSpPr>
            <p:cxnSp>
              <p:nvCxnSpPr>
                <p:cNvPr id="109" name="Straight Connector 108">
                  <a:extLst>
                    <a:ext uri="{FF2B5EF4-FFF2-40B4-BE49-F238E27FC236}">
                      <a16:creationId xmlns:a16="http://schemas.microsoft.com/office/drawing/2014/main" id="{261BA985-BD36-479F-8793-CE3E9EA6DC30}"/>
                    </a:ext>
                  </a:extLst>
                </p:cNvPr>
                <p:cNvCxnSpPr>
                  <a:cxnSpLocks/>
                </p:cNvCxnSpPr>
                <p:nvPr/>
              </p:nvCxnSpPr>
              <p:spPr bwMode="auto">
                <a:xfrm>
                  <a:off x="1411593" y="2811587"/>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C0BF347-E0C3-4FD3-9973-FC721AF496C2}"/>
                    </a:ext>
                  </a:extLst>
                </p:cNvPr>
                <p:cNvCxnSpPr>
                  <a:cxnSpLocks/>
                </p:cNvCxnSpPr>
                <p:nvPr/>
              </p:nvCxnSpPr>
              <p:spPr bwMode="auto">
                <a:xfrm>
                  <a:off x="1411593" y="3252960"/>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7A89E59-0D5B-4CD2-9924-8AE89F9E07A7}"/>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536D07D-178A-43CE-8A27-4014E7D94884}"/>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B1DB9C5-A4DF-49FE-8969-F98C728EF46C}"/>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8" name="Straight Connector 107">
                <a:extLst>
                  <a:ext uri="{FF2B5EF4-FFF2-40B4-BE49-F238E27FC236}">
                    <a16:creationId xmlns:a16="http://schemas.microsoft.com/office/drawing/2014/main" id="{EC509067-825D-4B88-A8E4-50AE7B282154}"/>
                  </a:ext>
                </a:extLst>
              </p:cNvPr>
              <p:cNvCxnSpPr>
                <a:cxnSpLocks/>
              </p:cNvCxnSpPr>
              <p:nvPr/>
            </p:nvCxnSpPr>
            <p:spPr bwMode="auto">
              <a:xfrm>
                <a:off x="1470467" y="2000587"/>
                <a:ext cx="732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E4BC1428-F7EA-409A-8C9B-BC7F4F37710C}"/>
                </a:ext>
              </a:extLst>
            </p:cNvPr>
            <p:cNvGrpSpPr/>
            <p:nvPr/>
          </p:nvGrpSpPr>
          <p:grpSpPr>
            <a:xfrm>
              <a:off x="4990285" y="4999753"/>
              <a:ext cx="1476176" cy="74204"/>
              <a:chOff x="1422621" y="4863403"/>
              <a:chExt cx="1853869" cy="87469"/>
            </a:xfrm>
          </p:grpSpPr>
          <p:grpSp>
            <p:nvGrpSpPr>
              <p:cNvPr id="100" name="Group 99">
                <a:extLst>
                  <a:ext uri="{FF2B5EF4-FFF2-40B4-BE49-F238E27FC236}">
                    <a16:creationId xmlns:a16="http://schemas.microsoft.com/office/drawing/2014/main" id="{2853E618-652A-4DC6-96B8-6C4EF8761832}"/>
                  </a:ext>
                </a:extLst>
              </p:cNvPr>
              <p:cNvGrpSpPr/>
              <p:nvPr/>
            </p:nvGrpSpPr>
            <p:grpSpPr>
              <a:xfrm rot="5400000">
                <a:off x="1844342" y="4448041"/>
                <a:ext cx="81110" cy="924551"/>
                <a:chOff x="1411593" y="3694333"/>
                <a:chExt cx="74938" cy="882747"/>
              </a:xfrm>
            </p:grpSpPr>
            <p:cxnSp>
              <p:nvCxnSpPr>
                <p:cNvPr id="104" name="Straight Connector 103">
                  <a:extLst>
                    <a:ext uri="{FF2B5EF4-FFF2-40B4-BE49-F238E27FC236}">
                      <a16:creationId xmlns:a16="http://schemas.microsoft.com/office/drawing/2014/main" id="{529BA0EB-F5F8-4279-A538-F40D87D1EA9E}"/>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7C66C98-8143-42AD-BF92-A622CF17B991}"/>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B2CE00E-3191-425F-B3E3-D3A62DFC244A}"/>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37B5586D-B518-4890-9D65-9F860317AFD7}"/>
                  </a:ext>
                </a:extLst>
              </p:cNvPr>
              <p:cNvGrpSpPr/>
              <p:nvPr/>
            </p:nvGrpSpPr>
            <p:grpSpPr>
              <a:xfrm rot="5400000">
                <a:off x="3008175" y="4676197"/>
                <a:ext cx="81110" cy="455521"/>
                <a:chOff x="1411593" y="4142156"/>
                <a:chExt cx="74938" cy="434924"/>
              </a:xfrm>
            </p:grpSpPr>
            <p:cxnSp>
              <p:nvCxnSpPr>
                <p:cNvPr id="102" name="Straight Connector 101">
                  <a:extLst>
                    <a:ext uri="{FF2B5EF4-FFF2-40B4-BE49-F238E27FC236}">
                      <a16:creationId xmlns:a16="http://schemas.microsoft.com/office/drawing/2014/main" id="{A262572F-67FE-42C6-A93D-F8603B4B9AE3}"/>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264CCF5-4701-47F0-A062-4DBED2BC3760}"/>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25" name="Group 124">
            <a:extLst>
              <a:ext uri="{FF2B5EF4-FFF2-40B4-BE49-F238E27FC236}">
                <a16:creationId xmlns:a16="http://schemas.microsoft.com/office/drawing/2014/main" id="{2DE19CD9-1610-42DE-A35D-94C6E3BD0843}"/>
              </a:ext>
            </a:extLst>
          </p:cNvPr>
          <p:cNvGrpSpPr/>
          <p:nvPr/>
        </p:nvGrpSpPr>
        <p:grpSpPr>
          <a:xfrm>
            <a:off x="4713443" y="4132210"/>
            <a:ext cx="2929063" cy="308860"/>
            <a:chOff x="2151540" y="5042502"/>
            <a:chExt cx="4612769" cy="308860"/>
          </a:xfrm>
        </p:grpSpPr>
        <p:grpSp>
          <p:nvGrpSpPr>
            <p:cNvPr id="126" name="Group 125">
              <a:extLst>
                <a:ext uri="{FF2B5EF4-FFF2-40B4-BE49-F238E27FC236}">
                  <a16:creationId xmlns:a16="http://schemas.microsoft.com/office/drawing/2014/main" id="{5F5A2F61-8121-4AC7-B340-BADD10C5A35C}"/>
                </a:ext>
              </a:extLst>
            </p:cNvPr>
            <p:cNvGrpSpPr/>
            <p:nvPr/>
          </p:nvGrpSpPr>
          <p:grpSpPr>
            <a:xfrm>
              <a:off x="2151540" y="5043585"/>
              <a:ext cx="4259756" cy="307777"/>
              <a:chOff x="2171129" y="5043585"/>
              <a:chExt cx="3767402" cy="307777"/>
            </a:xfrm>
          </p:grpSpPr>
          <p:sp>
            <p:nvSpPr>
              <p:cNvPr id="134" name="TextBox 133">
                <a:extLst>
                  <a:ext uri="{FF2B5EF4-FFF2-40B4-BE49-F238E27FC236}">
                    <a16:creationId xmlns:a16="http://schemas.microsoft.com/office/drawing/2014/main" id="{7A515619-257B-4AAB-9C14-1E997354C166}"/>
                  </a:ext>
                </a:extLst>
              </p:cNvPr>
              <p:cNvSpPr txBox="1"/>
              <p:nvPr/>
            </p:nvSpPr>
            <p:spPr bwMode="auto">
              <a:xfrm>
                <a:off x="2171129" y="5043585"/>
                <a:ext cx="468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5" name="TextBox 134">
                <a:extLst>
                  <a:ext uri="{FF2B5EF4-FFF2-40B4-BE49-F238E27FC236}">
                    <a16:creationId xmlns:a16="http://schemas.microsoft.com/office/drawing/2014/main" id="{6F99CB34-1EFC-41DD-A3B5-18918294125C}"/>
                  </a:ext>
                </a:extLst>
              </p:cNvPr>
              <p:cNvSpPr txBox="1"/>
              <p:nvPr/>
            </p:nvSpPr>
            <p:spPr bwMode="auto">
              <a:xfrm>
                <a:off x="2793475" y="5043585"/>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36" name="TextBox 135">
                <a:extLst>
                  <a:ext uri="{FF2B5EF4-FFF2-40B4-BE49-F238E27FC236}">
                    <a16:creationId xmlns:a16="http://schemas.microsoft.com/office/drawing/2014/main" id="{B6A585C6-4D99-420C-9A32-C7F1E1A3AC53}"/>
                  </a:ext>
                </a:extLst>
              </p:cNvPr>
              <p:cNvSpPr txBox="1"/>
              <p:nvPr/>
            </p:nvSpPr>
            <p:spPr bwMode="auto">
              <a:xfrm>
                <a:off x="3457188"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37" name="TextBox 136">
                <a:extLst>
                  <a:ext uri="{FF2B5EF4-FFF2-40B4-BE49-F238E27FC236}">
                    <a16:creationId xmlns:a16="http://schemas.microsoft.com/office/drawing/2014/main" id="{00A22988-FA9D-413E-859F-8CBB381945A0}"/>
                  </a:ext>
                </a:extLst>
              </p:cNvPr>
              <p:cNvSpPr txBox="1"/>
              <p:nvPr/>
            </p:nvSpPr>
            <p:spPr bwMode="auto">
              <a:xfrm>
                <a:off x="4111040"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38" name="TextBox 137">
                <a:extLst>
                  <a:ext uri="{FF2B5EF4-FFF2-40B4-BE49-F238E27FC236}">
                    <a16:creationId xmlns:a16="http://schemas.microsoft.com/office/drawing/2014/main" id="{0031797C-6782-479F-90CE-7F1E7C2CC170}"/>
                  </a:ext>
                </a:extLst>
              </p:cNvPr>
              <p:cNvSpPr txBox="1"/>
              <p:nvPr/>
            </p:nvSpPr>
            <p:spPr bwMode="auto">
              <a:xfrm>
                <a:off x="4736657" y="5043585"/>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39" name="TextBox 138">
                <a:extLst>
                  <a:ext uri="{FF2B5EF4-FFF2-40B4-BE49-F238E27FC236}">
                    <a16:creationId xmlns:a16="http://schemas.microsoft.com/office/drawing/2014/main" id="{454FF03A-0854-4246-A145-19F21372B573}"/>
                  </a:ext>
                </a:extLst>
              </p:cNvPr>
              <p:cNvSpPr txBox="1"/>
              <p:nvPr/>
            </p:nvSpPr>
            <p:spPr bwMode="auto">
              <a:xfrm>
                <a:off x="5412274"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nvGrpSpPr>
            <p:cNvPr id="127" name="Group 126">
              <a:extLst>
                <a:ext uri="{FF2B5EF4-FFF2-40B4-BE49-F238E27FC236}">
                  <a16:creationId xmlns:a16="http://schemas.microsoft.com/office/drawing/2014/main" id="{6A7960C9-E085-4A5D-8ADA-78D475886A67}"/>
                </a:ext>
              </a:extLst>
            </p:cNvPr>
            <p:cNvGrpSpPr/>
            <p:nvPr/>
          </p:nvGrpSpPr>
          <p:grpSpPr>
            <a:xfrm>
              <a:off x="2504553" y="5042502"/>
              <a:ext cx="4259756" cy="308828"/>
              <a:chOff x="2171129" y="5051080"/>
              <a:chExt cx="3767402" cy="308828"/>
            </a:xfrm>
          </p:grpSpPr>
          <p:sp>
            <p:nvSpPr>
              <p:cNvPr id="128" name="TextBox 127">
                <a:extLst>
                  <a:ext uri="{FF2B5EF4-FFF2-40B4-BE49-F238E27FC236}">
                    <a16:creationId xmlns:a16="http://schemas.microsoft.com/office/drawing/2014/main" id="{E1AAA3A9-81C0-4C87-B4B5-473F29FFA88D}"/>
                  </a:ext>
                </a:extLst>
              </p:cNvPr>
              <p:cNvSpPr txBox="1"/>
              <p:nvPr/>
            </p:nvSpPr>
            <p:spPr bwMode="auto">
              <a:xfrm>
                <a:off x="2171129" y="5051080"/>
                <a:ext cx="468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29" name="TextBox 128">
                <a:extLst>
                  <a:ext uri="{FF2B5EF4-FFF2-40B4-BE49-F238E27FC236}">
                    <a16:creationId xmlns:a16="http://schemas.microsoft.com/office/drawing/2014/main" id="{899859D7-C684-4FBF-AC69-E970E34E7B9E}"/>
                  </a:ext>
                </a:extLst>
              </p:cNvPr>
              <p:cNvSpPr txBox="1"/>
              <p:nvPr/>
            </p:nvSpPr>
            <p:spPr bwMode="auto">
              <a:xfrm>
                <a:off x="2793475" y="5052131"/>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30" name="TextBox 129">
                <a:extLst>
                  <a:ext uri="{FF2B5EF4-FFF2-40B4-BE49-F238E27FC236}">
                    <a16:creationId xmlns:a16="http://schemas.microsoft.com/office/drawing/2014/main" id="{B30F7FDB-B6F7-4ADE-9DBF-FA639213A389}"/>
                  </a:ext>
                </a:extLst>
              </p:cNvPr>
              <p:cNvSpPr txBox="1"/>
              <p:nvPr/>
            </p:nvSpPr>
            <p:spPr bwMode="auto">
              <a:xfrm>
                <a:off x="3469091"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31" name="TextBox 130">
                <a:extLst>
                  <a:ext uri="{FF2B5EF4-FFF2-40B4-BE49-F238E27FC236}">
                    <a16:creationId xmlns:a16="http://schemas.microsoft.com/office/drawing/2014/main" id="{0BA6B398-6E7D-44EF-9444-641612284DE2}"/>
                  </a:ext>
                </a:extLst>
              </p:cNvPr>
              <p:cNvSpPr txBox="1"/>
              <p:nvPr/>
            </p:nvSpPr>
            <p:spPr bwMode="auto">
              <a:xfrm>
                <a:off x="4134846"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32" name="TextBox 131">
                <a:extLst>
                  <a:ext uri="{FF2B5EF4-FFF2-40B4-BE49-F238E27FC236}">
                    <a16:creationId xmlns:a16="http://schemas.microsoft.com/office/drawing/2014/main" id="{B9EA81B1-3D7C-4E3B-B57A-A1F2A8342208}"/>
                  </a:ext>
                </a:extLst>
              </p:cNvPr>
              <p:cNvSpPr txBox="1"/>
              <p:nvPr/>
            </p:nvSpPr>
            <p:spPr bwMode="auto">
              <a:xfrm>
                <a:off x="4760463" y="5052131"/>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33" name="TextBox 132">
                <a:extLst>
                  <a:ext uri="{FF2B5EF4-FFF2-40B4-BE49-F238E27FC236}">
                    <a16:creationId xmlns:a16="http://schemas.microsoft.com/office/drawing/2014/main" id="{A15841AD-7E25-479D-8A6F-49D8398B89AF}"/>
                  </a:ext>
                </a:extLst>
              </p:cNvPr>
              <p:cNvSpPr txBox="1"/>
              <p:nvPr/>
            </p:nvSpPr>
            <p:spPr bwMode="auto">
              <a:xfrm>
                <a:off x="5412274"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grpSp>
      </p:grpSp>
      <p:grpSp>
        <p:nvGrpSpPr>
          <p:cNvPr id="140" name="Group 139">
            <a:extLst>
              <a:ext uri="{FF2B5EF4-FFF2-40B4-BE49-F238E27FC236}">
                <a16:creationId xmlns:a16="http://schemas.microsoft.com/office/drawing/2014/main" id="{AA3382E8-585E-4A50-901C-4A3B8FD3C5DE}"/>
              </a:ext>
            </a:extLst>
          </p:cNvPr>
          <p:cNvGrpSpPr/>
          <p:nvPr/>
        </p:nvGrpSpPr>
        <p:grpSpPr>
          <a:xfrm>
            <a:off x="4260297" y="2001674"/>
            <a:ext cx="539445" cy="2237046"/>
            <a:chOff x="1738135" y="1564890"/>
            <a:chExt cx="539445" cy="3639424"/>
          </a:xfrm>
        </p:grpSpPr>
        <p:sp>
          <p:nvSpPr>
            <p:cNvPr id="141" name="TextBox 140">
              <a:extLst>
                <a:ext uri="{FF2B5EF4-FFF2-40B4-BE49-F238E27FC236}">
                  <a16:creationId xmlns:a16="http://schemas.microsoft.com/office/drawing/2014/main" id="{17B9C97A-B8EE-425E-A3D2-35C76EA60E48}"/>
                </a:ext>
              </a:extLst>
            </p:cNvPr>
            <p:cNvSpPr txBox="1"/>
            <p:nvPr/>
          </p:nvSpPr>
          <p:spPr bwMode="auto">
            <a:xfrm>
              <a:off x="1751324" y="1564890"/>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142" name="TextBox 141">
              <a:extLst>
                <a:ext uri="{FF2B5EF4-FFF2-40B4-BE49-F238E27FC236}">
                  <a16:creationId xmlns:a16="http://schemas.microsoft.com/office/drawing/2014/main" id="{36B86423-41BE-400D-8FFA-07B52C0703D2}"/>
                </a:ext>
              </a:extLst>
            </p:cNvPr>
            <p:cNvSpPr txBox="1"/>
            <p:nvPr/>
          </p:nvSpPr>
          <p:spPr bwMode="auto">
            <a:xfrm>
              <a:off x="1745339" y="219608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a:t>
              </a:r>
            </a:p>
          </p:txBody>
        </p:sp>
        <p:sp>
          <p:nvSpPr>
            <p:cNvPr id="143" name="TextBox 142">
              <a:extLst>
                <a:ext uri="{FF2B5EF4-FFF2-40B4-BE49-F238E27FC236}">
                  <a16:creationId xmlns:a16="http://schemas.microsoft.com/office/drawing/2014/main" id="{B04FC964-79FC-4A22-BF68-8308999CF5A3}"/>
                </a:ext>
              </a:extLst>
            </p:cNvPr>
            <p:cNvSpPr txBox="1"/>
            <p:nvPr/>
          </p:nvSpPr>
          <p:spPr bwMode="auto">
            <a:xfrm>
              <a:off x="1738135" y="2829848"/>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a:t>
              </a:r>
            </a:p>
          </p:txBody>
        </p:sp>
        <p:sp>
          <p:nvSpPr>
            <p:cNvPr id="144" name="TextBox 143">
              <a:extLst>
                <a:ext uri="{FF2B5EF4-FFF2-40B4-BE49-F238E27FC236}">
                  <a16:creationId xmlns:a16="http://schemas.microsoft.com/office/drawing/2014/main" id="{4FDEC9A2-C882-42F2-95DF-CC876C9BE8FF}"/>
                </a:ext>
              </a:extLst>
            </p:cNvPr>
            <p:cNvSpPr txBox="1"/>
            <p:nvPr/>
          </p:nvSpPr>
          <p:spPr bwMode="auto">
            <a:xfrm>
              <a:off x="1745339" y="345644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a:t>
              </a:r>
            </a:p>
          </p:txBody>
        </p:sp>
        <p:sp>
          <p:nvSpPr>
            <p:cNvPr id="145" name="TextBox 144">
              <a:extLst>
                <a:ext uri="{FF2B5EF4-FFF2-40B4-BE49-F238E27FC236}">
                  <a16:creationId xmlns:a16="http://schemas.microsoft.com/office/drawing/2014/main" id="{78E945E4-5C5C-40A5-8A22-B862F972A7C2}"/>
                </a:ext>
              </a:extLst>
            </p:cNvPr>
            <p:cNvSpPr txBox="1"/>
            <p:nvPr/>
          </p:nvSpPr>
          <p:spPr bwMode="auto">
            <a:xfrm>
              <a:off x="1751324" y="4076448"/>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0.2</a:t>
              </a:r>
            </a:p>
          </p:txBody>
        </p:sp>
        <p:sp>
          <p:nvSpPr>
            <p:cNvPr id="146" name="TextBox 145">
              <a:extLst>
                <a:ext uri="{FF2B5EF4-FFF2-40B4-BE49-F238E27FC236}">
                  <a16:creationId xmlns:a16="http://schemas.microsoft.com/office/drawing/2014/main" id="{4E71B688-16A1-4E9D-A740-BDC5B8D51017}"/>
                </a:ext>
              </a:extLst>
            </p:cNvPr>
            <p:cNvSpPr txBox="1"/>
            <p:nvPr/>
          </p:nvSpPr>
          <p:spPr bwMode="auto">
            <a:xfrm>
              <a:off x="1739453" y="470359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15" name="Freeform: Shape 14">
            <a:extLst>
              <a:ext uri="{FF2B5EF4-FFF2-40B4-BE49-F238E27FC236}">
                <a16:creationId xmlns:a16="http://schemas.microsoft.com/office/drawing/2014/main" id="{7505E308-2C7B-4765-B209-2A6D17A12952}"/>
              </a:ext>
            </a:extLst>
          </p:cNvPr>
          <p:cNvSpPr/>
          <p:nvPr/>
        </p:nvSpPr>
        <p:spPr bwMode="auto">
          <a:xfrm>
            <a:off x="4877946" y="2141621"/>
            <a:ext cx="2361627" cy="955651"/>
          </a:xfrm>
          <a:custGeom>
            <a:avLst/>
            <a:gdLst>
              <a:gd name="connsiteX0" fmla="*/ 0 w 2361627"/>
              <a:gd name="connsiteY0" fmla="*/ 0 h 955651"/>
              <a:gd name="connsiteX1" fmla="*/ 567203 w 2361627"/>
              <a:gd name="connsiteY1" fmla="*/ 0 h 955651"/>
              <a:gd name="connsiteX2" fmla="*/ 567203 w 2361627"/>
              <a:gd name="connsiteY2" fmla="*/ 58439 h 955651"/>
              <a:gd name="connsiteX3" fmla="*/ 660018 w 2361627"/>
              <a:gd name="connsiteY3" fmla="*/ 58439 h 955651"/>
              <a:gd name="connsiteX4" fmla="*/ 660018 w 2361627"/>
              <a:gd name="connsiteY4" fmla="*/ 134066 h 955651"/>
              <a:gd name="connsiteX5" fmla="*/ 684081 w 2361627"/>
              <a:gd name="connsiteY5" fmla="*/ 134066 h 955651"/>
              <a:gd name="connsiteX6" fmla="*/ 684081 w 2361627"/>
              <a:gd name="connsiteY6" fmla="*/ 220006 h 955651"/>
              <a:gd name="connsiteX7" fmla="*/ 976277 w 2361627"/>
              <a:gd name="connsiteY7" fmla="*/ 220006 h 955651"/>
              <a:gd name="connsiteX8" fmla="*/ 976277 w 2361627"/>
              <a:gd name="connsiteY8" fmla="*/ 268132 h 955651"/>
              <a:gd name="connsiteX9" fmla="*/ 1058779 w 2361627"/>
              <a:gd name="connsiteY9" fmla="*/ 268132 h 955651"/>
              <a:gd name="connsiteX10" fmla="*/ 1058779 w 2361627"/>
              <a:gd name="connsiteY10" fmla="*/ 323134 h 955651"/>
              <a:gd name="connsiteX11" fmla="*/ 1292535 w 2361627"/>
              <a:gd name="connsiteY11" fmla="*/ 323134 h 955651"/>
              <a:gd name="connsiteX12" fmla="*/ 1292535 w 2361627"/>
              <a:gd name="connsiteY12" fmla="*/ 385011 h 955651"/>
              <a:gd name="connsiteX13" fmla="*/ 1354412 w 2361627"/>
              <a:gd name="connsiteY13" fmla="*/ 385011 h 955651"/>
              <a:gd name="connsiteX14" fmla="*/ 1354412 w 2361627"/>
              <a:gd name="connsiteY14" fmla="*/ 443450 h 955651"/>
              <a:gd name="connsiteX15" fmla="*/ 1718797 w 2361627"/>
              <a:gd name="connsiteY15" fmla="*/ 443450 h 955651"/>
              <a:gd name="connsiteX16" fmla="*/ 1718797 w 2361627"/>
              <a:gd name="connsiteY16" fmla="*/ 498451 h 955651"/>
              <a:gd name="connsiteX17" fmla="*/ 2035056 w 2361627"/>
              <a:gd name="connsiteY17" fmla="*/ 498451 h 955651"/>
              <a:gd name="connsiteX18" fmla="*/ 2035056 w 2361627"/>
              <a:gd name="connsiteY18" fmla="*/ 587829 h 955651"/>
              <a:gd name="connsiteX19" fmla="*/ 2148496 w 2361627"/>
              <a:gd name="connsiteY19" fmla="*/ 587829 h 955651"/>
              <a:gd name="connsiteX20" fmla="*/ 2148496 w 2361627"/>
              <a:gd name="connsiteY20" fmla="*/ 732208 h 955651"/>
              <a:gd name="connsiteX21" fmla="*/ 2175997 w 2361627"/>
              <a:gd name="connsiteY21" fmla="*/ 732208 h 955651"/>
              <a:gd name="connsiteX22" fmla="*/ 2175997 w 2361627"/>
              <a:gd name="connsiteY22" fmla="*/ 828460 h 955651"/>
              <a:gd name="connsiteX23" fmla="*/ 2227561 w 2361627"/>
              <a:gd name="connsiteY23" fmla="*/ 828460 h 955651"/>
              <a:gd name="connsiteX24" fmla="*/ 2227561 w 2361627"/>
              <a:gd name="connsiteY24" fmla="*/ 955651 h 955651"/>
              <a:gd name="connsiteX25" fmla="*/ 2361627 w 2361627"/>
              <a:gd name="connsiteY25" fmla="*/ 955651 h 95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61627" h="955651">
                <a:moveTo>
                  <a:pt x="0" y="0"/>
                </a:moveTo>
                <a:lnTo>
                  <a:pt x="567203" y="0"/>
                </a:lnTo>
                <a:lnTo>
                  <a:pt x="567203" y="58439"/>
                </a:lnTo>
                <a:lnTo>
                  <a:pt x="660018" y="58439"/>
                </a:lnTo>
                <a:lnTo>
                  <a:pt x="660018" y="134066"/>
                </a:lnTo>
                <a:lnTo>
                  <a:pt x="684081" y="134066"/>
                </a:lnTo>
                <a:lnTo>
                  <a:pt x="684081" y="220006"/>
                </a:lnTo>
                <a:lnTo>
                  <a:pt x="976277" y="220006"/>
                </a:lnTo>
                <a:lnTo>
                  <a:pt x="976277" y="268132"/>
                </a:lnTo>
                <a:lnTo>
                  <a:pt x="1058779" y="268132"/>
                </a:lnTo>
                <a:lnTo>
                  <a:pt x="1058779" y="323134"/>
                </a:lnTo>
                <a:lnTo>
                  <a:pt x="1292535" y="323134"/>
                </a:lnTo>
                <a:lnTo>
                  <a:pt x="1292535" y="385011"/>
                </a:lnTo>
                <a:lnTo>
                  <a:pt x="1354412" y="385011"/>
                </a:lnTo>
                <a:lnTo>
                  <a:pt x="1354412" y="443450"/>
                </a:lnTo>
                <a:lnTo>
                  <a:pt x="1718797" y="443450"/>
                </a:lnTo>
                <a:lnTo>
                  <a:pt x="1718797" y="498451"/>
                </a:lnTo>
                <a:lnTo>
                  <a:pt x="2035056" y="498451"/>
                </a:lnTo>
                <a:lnTo>
                  <a:pt x="2035056" y="587829"/>
                </a:lnTo>
                <a:lnTo>
                  <a:pt x="2148496" y="587829"/>
                </a:lnTo>
                <a:lnTo>
                  <a:pt x="2148496" y="732208"/>
                </a:lnTo>
                <a:lnTo>
                  <a:pt x="2175997" y="732208"/>
                </a:lnTo>
                <a:lnTo>
                  <a:pt x="2175997" y="828460"/>
                </a:lnTo>
                <a:lnTo>
                  <a:pt x="2227561" y="828460"/>
                </a:lnTo>
                <a:lnTo>
                  <a:pt x="2227561" y="955651"/>
                </a:lnTo>
                <a:lnTo>
                  <a:pt x="2361627" y="955651"/>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6" name="Freeform: Shape 15">
            <a:extLst>
              <a:ext uri="{FF2B5EF4-FFF2-40B4-BE49-F238E27FC236}">
                <a16:creationId xmlns:a16="http://schemas.microsoft.com/office/drawing/2014/main" id="{072208E7-BC6B-491E-820C-8CEDF1C02BC5}"/>
              </a:ext>
            </a:extLst>
          </p:cNvPr>
          <p:cNvSpPr/>
          <p:nvPr/>
        </p:nvSpPr>
        <p:spPr bwMode="auto">
          <a:xfrm>
            <a:off x="4871071" y="2141621"/>
            <a:ext cx="2409753" cy="900650"/>
          </a:xfrm>
          <a:custGeom>
            <a:avLst/>
            <a:gdLst>
              <a:gd name="connsiteX0" fmla="*/ 0 w 2409753"/>
              <a:gd name="connsiteY0" fmla="*/ 0 h 900650"/>
              <a:gd name="connsiteX1" fmla="*/ 165004 w 2409753"/>
              <a:gd name="connsiteY1" fmla="*/ 0 h 900650"/>
              <a:gd name="connsiteX2" fmla="*/ 165004 w 2409753"/>
              <a:gd name="connsiteY2" fmla="*/ 51564 h 900650"/>
              <a:gd name="connsiteX3" fmla="*/ 275007 w 2409753"/>
              <a:gd name="connsiteY3" fmla="*/ 51564 h 900650"/>
              <a:gd name="connsiteX4" fmla="*/ 275007 w 2409753"/>
              <a:gd name="connsiteY4" fmla="*/ 99690 h 900650"/>
              <a:gd name="connsiteX5" fmla="*/ 536264 w 2409753"/>
              <a:gd name="connsiteY5" fmla="*/ 99690 h 900650"/>
              <a:gd name="connsiteX6" fmla="*/ 536264 w 2409753"/>
              <a:gd name="connsiteY6" fmla="*/ 151254 h 900650"/>
              <a:gd name="connsiteX7" fmla="*/ 718457 w 2409753"/>
              <a:gd name="connsiteY7" fmla="*/ 151254 h 900650"/>
              <a:gd name="connsiteX8" fmla="*/ 718457 w 2409753"/>
              <a:gd name="connsiteY8" fmla="*/ 199381 h 900650"/>
              <a:gd name="connsiteX9" fmla="*/ 883461 w 2409753"/>
              <a:gd name="connsiteY9" fmla="*/ 199381 h 900650"/>
              <a:gd name="connsiteX10" fmla="*/ 883461 w 2409753"/>
              <a:gd name="connsiteY10" fmla="*/ 247507 h 900650"/>
              <a:gd name="connsiteX11" fmla="*/ 1096592 w 2409753"/>
              <a:gd name="connsiteY11" fmla="*/ 247507 h 900650"/>
              <a:gd name="connsiteX12" fmla="*/ 1096592 w 2409753"/>
              <a:gd name="connsiteY12" fmla="*/ 299071 h 900650"/>
              <a:gd name="connsiteX13" fmla="*/ 1124093 w 2409753"/>
              <a:gd name="connsiteY13" fmla="*/ 299071 h 900650"/>
              <a:gd name="connsiteX14" fmla="*/ 1124093 w 2409753"/>
              <a:gd name="connsiteY14" fmla="*/ 354072 h 900650"/>
              <a:gd name="connsiteX15" fmla="*/ 1251284 w 2409753"/>
              <a:gd name="connsiteY15" fmla="*/ 354072 h 900650"/>
              <a:gd name="connsiteX16" fmla="*/ 1251284 w 2409753"/>
              <a:gd name="connsiteY16" fmla="*/ 402199 h 900650"/>
              <a:gd name="connsiteX17" fmla="*/ 1907864 w 2409753"/>
              <a:gd name="connsiteY17" fmla="*/ 402199 h 900650"/>
              <a:gd name="connsiteX18" fmla="*/ 1907864 w 2409753"/>
              <a:gd name="connsiteY18" fmla="*/ 556890 h 900650"/>
              <a:gd name="connsiteX19" fmla="*/ 1966303 w 2409753"/>
              <a:gd name="connsiteY19" fmla="*/ 556890 h 900650"/>
              <a:gd name="connsiteX20" fmla="*/ 1966303 w 2409753"/>
              <a:gd name="connsiteY20" fmla="*/ 632517 h 900650"/>
              <a:gd name="connsiteX21" fmla="*/ 2069431 w 2409753"/>
              <a:gd name="connsiteY21" fmla="*/ 632517 h 900650"/>
              <a:gd name="connsiteX22" fmla="*/ 2069431 w 2409753"/>
              <a:gd name="connsiteY22" fmla="*/ 704707 h 900650"/>
              <a:gd name="connsiteX23" fmla="*/ 2279124 w 2409753"/>
              <a:gd name="connsiteY23" fmla="*/ 704707 h 900650"/>
              <a:gd name="connsiteX24" fmla="*/ 2279124 w 2409753"/>
              <a:gd name="connsiteY24" fmla="*/ 804397 h 900650"/>
              <a:gd name="connsiteX25" fmla="*/ 2299750 w 2409753"/>
              <a:gd name="connsiteY25" fmla="*/ 804397 h 900650"/>
              <a:gd name="connsiteX26" fmla="*/ 2299750 w 2409753"/>
              <a:gd name="connsiteY26" fmla="*/ 900650 h 900650"/>
              <a:gd name="connsiteX27" fmla="*/ 2409753 w 2409753"/>
              <a:gd name="connsiteY27" fmla="*/ 900650 h 90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09753" h="900650">
                <a:moveTo>
                  <a:pt x="0" y="0"/>
                </a:moveTo>
                <a:lnTo>
                  <a:pt x="165004" y="0"/>
                </a:lnTo>
                <a:lnTo>
                  <a:pt x="165004" y="51564"/>
                </a:lnTo>
                <a:lnTo>
                  <a:pt x="275007" y="51564"/>
                </a:lnTo>
                <a:lnTo>
                  <a:pt x="275007" y="99690"/>
                </a:lnTo>
                <a:lnTo>
                  <a:pt x="536264" y="99690"/>
                </a:lnTo>
                <a:lnTo>
                  <a:pt x="536264" y="151254"/>
                </a:lnTo>
                <a:lnTo>
                  <a:pt x="718457" y="151254"/>
                </a:lnTo>
                <a:lnTo>
                  <a:pt x="718457" y="199381"/>
                </a:lnTo>
                <a:lnTo>
                  <a:pt x="883461" y="199381"/>
                </a:lnTo>
                <a:lnTo>
                  <a:pt x="883461" y="247507"/>
                </a:lnTo>
                <a:lnTo>
                  <a:pt x="1096592" y="247507"/>
                </a:lnTo>
                <a:lnTo>
                  <a:pt x="1096592" y="299071"/>
                </a:lnTo>
                <a:lnTo>
                  <a:pt x="1124093" y="299071"/>
                </a:lnTo>
                <a:lnTo>
                  <a:pt x="1124093" y="354072"/>
                </a:lnTo>
                <a:lnTo>
                  <a:pt x="1251284" y="354072"/>
                </a:lnTo>
                <a:lnTo>
                  <a:pt x="1251284" y="402199"/>
                </a:lnTo>
                <a:lnTo>
                  <a:pt x="1907864" y="402199"/>
                </a:lnTo>
                <a:lnTo>
                  <a:pt x="1907864" y="556890"/>
                </a:lnTo>
                <a:lnTo>
                  <a:pt x="1966303" y="556890"/>
                </a:lnTo>
                <a:lnTo>
                  <a:pt x="1966303" y="632517"/>
                </a:lnTo>
                <a:lnTo>
                  <a:pt x="2069431" y="632517"/>
                </a:lnTo>
                <a:lnTo>
                  <a:pt x="2069431" y="704707"/>
                </a:lnTo>
                <a:lnTo>
                  <a:pt x="2279124" y="704707"/>
                </a:lnTo>
                <a:lnTo>
                  <a:pt x="2279124" y="804397"/>
                </a:lnTo>
                <a:lnTo>
                  <a:pt x="2299750" y="804397"/>
                </a:lnTo>
                <a:lnTo>
                  <a:pt x="2299750" y="900650"/>
                </a:lnTo>
                <a:lnTo>
                  <a:pt x="2409753" y="90065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49" name="Rectangle 156">
            <a:extLst>
              <a:ext uri="{FF2B5EF4-FFF2-40B4-BE49-F238E27FC236}">
                <a16:creationId xmlns:a16="http://schemas.microsoft.com/office/drawing/2014/main" id="{0717E9C0-7146-45A2-A542-922FEE14C8FF}"/>
              </a:ext>
            </a:extLst>
          </p:cNvPr>
          <p:cNvSpPr>
            <a:spLocks noChangeArrowheads="1"/>
          </p:cNvSpPr>
          <p:nvPr/>
        </p:nvSpPr>
        <p:spPr bwMode="auto">
          <a:xfrm>
            <a:off x="8801827" y="4393854"/>
            <a:ext cx="1535274" cy="215444"/>
          </a:xfrm>
          <a:prstGeom prst="rect">
            <a:avLst/>
          </a:prstGeom>
          <a:solidFill>
            <a:schemeClr val="tx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Mos</a:t>
            </a:r>
            <a:endParaRPr kumimoji="0" lang="en-US" altLang="en-US" sz="2000" b="0" i="0" u="none" strike="noStrike" cap="none" normalizeH="0" baseline="0" dirty="0">
              <a:ln>
                <a:noFill/>
              </a:ln>
              <a:solidFill>
                <a:schemeClr val="tx1"/>
              </a:solidFill>
              <a:effectLst/>
              <a:latin typeface="Calibri" panose="020F0502020204030204" pitchFamily="34" charset="0"/>
            </a:endParaRPr>
          </a:p>
        </p:txBody>
      </p:sp>
      <p:sp>
        <p:nvSpPr>
          <p:cNvPr id="150" name="Rectangle 156">
            <a:extLst>
              <a:ext uri="{FF2B5EF4-FFF2-40B4-BE49-F238E27FC236}">
                <a16:creationId xmlns:a16="http://schemas.microsoft.com/office/drawing/2014/main" id="{442E4179-D703-4026-8D3B-0F806374867B}"/>
              </a:ext>
            </a:extLst>
          </p:cNvPr>
          <p:cNvSpPr>
            <a:spLocks noChangeArrowheads="1"/>
          </p:cNvSpPr>
          <p:nvPr/>
        </p:nvSpPr>
        <p:spPr bwMode="auto">
          <a:xfrm rot="16200000">
            <a:off x="7007164" y="3023907"/>
            <a:ext cx="1535274" cy="215444"/>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Probability of OS</a:t>
            </a:r>
            <a:endParaRPr kumimoji="0" lang="en-US" altLang="en-US" sz="2000" b="0" i="0" u="none" strike="noStrike" cap="none" normalizeH="0" baseline="0" dirty="0">
              <a:ln>
                <a:noFill/>
              </a:ln>
              <a:solidFill>
                <a:schemeClr val="tx1"/>
              </a:solidFill>
              <a:effectLst/>
              <a:latin typeface="Calibri" panose="020F0502020204030204" pitchFamily="34" charset="0"/>
            </a:endParaRPr>
          </a:p>
        </p:txBody>
      </p:sp>
      <p:grpSp>
        <p:nvGrpSpPr>
          <p:cNvPr id="151" name="Group 150">
            <a:extLst>
              <a:ext uri="{FF2B5EF4-FFF2-40B4-BE49-F238E27FC236}">
                <a16:creationId xmlns:a16="http://schemas.microsoft.com/office/drawing/2014/main" id="{0C6BBBD8-5626-40C1-89D7-B2E8829F43E3}"/>
              </a:ext>
            </a:extLst>
          </p:cNvPr>
          <p:cNvGrpSpPr/>
          <p:nvPr/>
        </p:nvGrpSpPr>
        <p:grpSpPr>
          <a:xfrm>
            <a:off x="8200296" y="2163397"/>
            <a:ext cx="2713516" cy="2048267"/>
            <a:chOff x="2219903" y="1739955"/>
            <a:chExt cx="4246559" cy="3334002"/>
          </a:xfrm>
        </p:grpSpPr>
        <p:sp>
          <p:nvSpPr>
            <p:cNvPr id="152" name="Freeform: Shape 151">
              <a:extLst>
                <a:ext uri="{FF2B5EF4-FFF2-40B4-BE49-F238E27FC236}">
                  <a16:creationId xmlns:a16="http://schemas.microsoft.com/office/drawing/2014/main" id="{302EEC22-2B3E-4B73-9664-7D3185C16286}"/>
                </a:ext>
              </a:extLst>
            </p:cNvPr>
            <p:cNvSpPr/>
            <p:nvPr/>
          </p:nvSpPr>
          <p:spPr bwMode="auto">
            <a:xfrm>
              <a:off x="2307970" y="1739955"/>
              <a:ext cx="4158492" cy="3259144"/>
            </a:xfrm>
            <a:custGeom>
              <a:avLst/>
              <a:gdLst>
                <a:gd name="connsiteX0" fmla="*/ 0 w 5029200"/>
                <a:gd name="connsiteY0" fmla="*/ 0 h 3041374"/>
                <a:gd name="connsiteX1" fmla="*/ 0 w 5029200"/>
                <a:gd name="connsiteY1" fmla="*/ 3041374 h 3041374"/>
                <a:gd name="connsiteX2" fmla="*/ 5029200 w 5029200"/>
                <a:gd name="connsiteY2" fmla="*/ 3041374 h 3041374"/>
              </a:gdLst>
              <a:ahLst/>
              <a:cxnLst>
                <a:cxn ang="0">
                  <a:pos x="connsiteX0" y="connsiteY0"/>
                </a:cxn>
                <a:cxn ang="0">
                  <a:pos x="connsiteX1" y="connsiteY1"/>
                </a:cxn>
                <a:cxn ang="0">
                  <a:pos x="connsiteX2" y="connsiteY2"/>
                </a:cxn>
              </a:cxnLst>
              <a:rect l="l" t="t" r="r" b="b"/>
              <a:pathLst>
                <a:path w="5029200" h="3041374">
                  <a:moveTo>
                    <a:pt x="0" y="0"/>
                  </a:moveTo>
                  <a:lnTo>
                    <a:pt x="0" y="3041374"/>
                  </a:lnTo>
                  <a:lnTo>
                    <a:pt x="5029200" y="304137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sz="2000"/>
            </a:p>
          </p:txBody>
        </p:sp>
        <p:grpSp>
          <p:nvGrpSpPr>
            <p:cNvPr id="153" name="Group 152">
              <a:extLst>
                <a:ext uri="{FF2B5EF4-FFF2-40B4-BE49-F238E27FC236}">
                  <a16:creationId xmlns:a16="http://schemas.microsoft.com/office/drawing/2014/main" id="{7178F38E-7AA3-4444-A56C-A471B12C4C1F}"/>
                </a:ext>
              </a:extLst>
            </p:cNvPr>
            <p:cNvGrpSpPr/>
            <p:nvPr/>
          </p:nvGrpSpPr>
          <p:grpSpPr>
            <a:xfrm>
              <a:off x="2422866" y="4998714"/>
              <a:ext cx="2210197" cy="74204"/>
              <a:chOff x="1654651" y="5083929"/>
              <a:chExt cx="3896916" cy="87733"/>
            </a:xfrm>
          </p:grpSpPr>
          <p:grpSp>
            <p:nvGrpSpPr>
              <p:cNvPr id="170" name="Group 169">
                <a:extLst>
                  <a:ext uri="{FF2B5EF4-FFF2-40B4-BE49-F238E27FC236}">
                    <a16:creationId xmlns:a16="http://schemas.microsoft.com/office/drawing/2014/main" id="{4D7CADC5-A68D-40E6-947F-92D7F85C00B2}"/>
                  </a:ext>
                </a:extLst>
              </p:cNvPr>
              <p:cNvGrpSpPr/>
              <p:nvPr/>
            </p:nvGrpSpPr>
            <p:grpSpPr>
              <a:xfrm>
                <a:off x="1654651" y="5083929"/>
                <a:ext cx="2602724" cy="87733"/>
                <a:chOff x="1422621" y="4863403"/>
                <a:chExt cx="1853869" cy="87469"/>
              </a:xfrm>
            </p:grpSpPr>
            <p:grpSp>
              <p:nvGrpSpPr>
                <p:cNvPr id="174" name="Group 173">
                  <a:extLst>
                    <a:ext uri="{FF2B5EF4-FFF2-40B4-BE49-F238E27FC236}">
                      <a16:creationId xmlns:a16="http://schemas.microsoft.com/office/drawing/2014/main" id="{70C9ED7B-7810-4609-882D-3E484AD6D57B}"/>
                    </a:ext>
                  </a:extLst>
                </p:cNvPr>
                <p:cNvGrpSpPr/>
                <p:nvPr/>
              </p:nvGrpSpPr>
              <p:grpSpPr>
                <a:xfrm rot="5400000">
                  <a:off x="1844342" y="4448041"/>
                  <a:ext cx="81110" cy="924551"/>
                  <a:chOff x="1411593" y="3694333"/>
                  <a:chExt cx="74938" cy="882747"/>
                </a:xfrm>
              </p:grpSpPr>
              <p:cxnSp>
                <p:nvCxnSpPr>
                  <p:cNvPr id="178" name="Straight Connector 177">
                    <a:extLst>
                      <a:ext uri="{FF2B5EF4-FFF2-40B4-BE49-F238E27FC236}">
                        <a16:creationId xmlns:a16="http://schemas.microsoft.com/office/drawing/2014/main" id="{99923D2F-9B6B-4A57-9640-0528141156F2}"/>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B3F72E6-8A0B-4D13-A4FD-579AF4471A10}"/>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8A7C01C8-967A-4BF4-B66C-D2B1F5CA2919}"/>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7C029482-734D-40F0-B667-2AF2661F5D8D}"/>
                    </a:ext>
                  </a:extLst>
                </p:cNvPr>
                <p:cNvGrpSpPr/>
                <p:nvPr/>
              </p:nvGrpSpPr>
              <p:grpSpPr>
                <a:xfrm rot="5400000">
                  <a:off x="3008175" y="4676197"/>
                  <a:ext cx="81110" cy="455521"/>
                  <a:chOff x="1411593" y="4142156"/>
                  <a:chExt cx="74938" cy="434924"/>
                </a:xfrm>
              </p:grpSpPr>
              <p:cxnSp>
                <p:nvCxnSpPr>
                  <p:cNvPr id="176" name="Straight Connector 175">
                    <a:extLst>
                      <a:ext uri="{FF2B5EF4-FFF2-40B4-BE49-F238E27FC236}">
                        <a16:creationId xmlns:a16="http://schemas.microsoft.com/office/drawing/2014/main" id="{681E448E-F8D7-44F6-8536-1BA232E08BED}"/>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1650EF98-CAF6-4B82-8CD2-80B703101D07}"/>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71" name="Group 170">
                <a:extLst>
                  <a:ext uri="{FF2B5EF4-FFF2-40B4-BE49-F238E27FC236}">
                    <a16:creationId xmlns:a16="http://schemas.microsoft.com/office/drawing/2014/main" id="{C7322B27-4233-498A-8E5A-BD1BC5CE33EB}"/>
                  </a:ext>
                </a:extLst>
              </p:cNvPr>
              <p:cNvGrpSpPr/>
              <p:nvPr/>
            </p:nvGrpSpPr>
            <p:grpSpPr>
              <a:xfrm>
                <a:off x="4902559" y="5088973"/>
                <a:ext cx="649008" cy="81355"/>
                <a:chOff x="3741806" y="5236328"/>
                <a:chExt cx="649008" cy="81355"/>
              </a:xfrm>
            </p:grpSpPr>
            <p:cxnSp>
              <p:nvCxnSpPr>
                <p:cNvPr id="172" name="Straight Connector 171">
                  <a:extLst>
                    <a:ext uri="{FF2B5EF4-FFF2-40B4-BE49-F238E27FC236}">
                      <a16:creationId xmlns:a16="http://schemas.microsoft.com/office/drawing/2014/main" id="{4A96A9BA-C260-4E3F-B928-A0CF949324F2}"/>
                    </a:ext>
                  </a:extLst>
                </p:cNvPr>
                <p:cNvCxnSpPr>
                  <a:cxnSpLocks/>
                </p:cNvCxnSpPr>
                <p:nvPr/>
              </p:nvCxnSpPr>
              <p:spPr bwMode="auto">
                <a:xfrm rot="5400000">
                  <a:off x="4350136" y="5277006"/>
                  <a:ext cx="81355"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D859A0D-86D4-4301-999B-50BC649719AD}"/>
                    </a:ext>
                  </a:extLst>
                </p:cNvPr>
                <p:cNvCxnSpPr>
                  <a:cxnSpLocks/>
                </p:cNvCxnSpPr>
                <p:nvPr/>
              </p:nvCxnSpPr>
              <p:spPr bwMode="auto">
                <a:xfrm rot="5400000">
                  <a:off x="3701128" y="5277006"/>
                  <a:ext cx="8135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54" name="Group 153">
              <a:extLst>
                <a:ext uri="{FF2B5EF4-FFF2-40B4-BE49-F238E27FC236}">
                  <a16:creationId xmlns:a16="http://schemas.microsoft.com/office/drawing/2014/main" id="{2960950D-FC6E-41A3-89A1-14EE05D00BC8}"/>
                </a:ext>
              </a:extLst>
            </p:cNvPr>
            <p:cNvGrpSpPr/>
            <p:nvPr/>
          </p:nvGrpSpPr>
          <p:grpSpPr>
            <a:xfrm>
              <a:off x="2219903" y="1750713"/>
              <a:ext cx="100059" cy="3151274"/>
              <a:chOff x="1462446" y="2000587"/>
              <a:chExt cx="81295" cy="2986605"/>
            </a:xfrm>
          </p:grpSpPr>
          <p:grpSp>
            <p:nvGrpSpPr>
              <p:cNvPr id="163" name="Group 162">
                <a:extLst>
                  <a:ext uri="{FF2B5EF4-FFF2-40B4-BE49-F238E27FC236}">
                    <a16:creationId xmlns:a16="http://schemas.microsoft.com/office/drawing/2014/main" id="{EE949323-D211-4F83-84FB-AB215BC4002E}"/>
                  </a:ext>
                </a:extLst>
              </p:cNvPr>
              <p:cNvGrpSpPr/>
              <p:nvPr/>
            </p:nvGrpSpPr>
            <p:grpSpPr>
              <a:xfrm>
                <a:off x="1462446" y="2610399"/>
                <a:ext cx="73274" cy="2376793"/>
                <a:chOff x="1411593" y="2811587"/>
                <a:chExt cx="74938" cy="1765493"/>
              </a:xfrm>
            </p:grpSpPr>
            <p:cxnSp>
              <p:nvCxnSpPr>
                <p:cNvPr id="165" name="Straight Connector 164">
                  <a:extLst>
                    <a:ext uri="{FF2B5EF4-FFF2-40B4-BE49-F238E27FC236}">
                      <a16:creationId xmlns:a16="http://schemas.microsoft.com/office/drawing/2014/main" id="{710344FA-3538-4DA2-96BE-F77A17EE7A69}"/>
                    </a:ext>
                  </a:extLst>
                </p:cNvPr>
                <p:cNvCxnSpPr>
                  <a:cxnSpLocks/>
                </p:cNvCxnSpPr>
                <p:nvPr/>
              </p:nvCxnSpPr>
              <p:spPr bwMode="auto">
                <a:xfrm>
                  <a:off x="1411593" y="2811587"/>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C84D9B9-2056-4607-BA9A-13881382E909}"/>
                    </a:ext>
                  </a:extLst>
                </p:cNvPr>
                <p:cNvCxnSpPr>
                  <a:cxnSpLocks/>
                </p:cNvCxnSpPr>
                <p:nvPr/>
              </p:nvCxnSpPr>
              <p:spPr bwMode="auto">
                <a:xfrm>
                  <a:off x="1411593" y="3252960"/>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DC0113E-FBE9-4352-B6D5-9A32986B7DDB}"/>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8DF87CC-68D8-4C9A-A5CA-CDF41D2813B3}"/>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376B7DE-7EAD-4748-9C65-03F9E3F1F486}"/>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4" name="Straight Connector 163">
                <a:extLst>
                  <a:ext uri="{FF2B5EF4-FFF2-40B4-BE49-F238E27FC236}">
                    <a16:creationId xmlns:a16="http://schemas.microsoft.com/office/drawing/2014/main" id="{517E2F68-A070-4121-947C-E4FA91C05823}"/>
                  </a:ext>
                </a:extLst>
              </p:cNvPr>
              <p:cNvCxnSpPr>
                <a:cxnSpLocks/>
              </p:cNvCxnSpPr>
              <p:nvPr/>
            </p:nvCxnSpPr>
            <p:spPr bwMode="auto">
              <a:xfrm>
                <a:off x="1470467" y="2000587"/>
                <a:ext cx="732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B0864B1C-6F18-46A9-BE32-F2B960F95327}"/>
                </a:ext>
              </a:extLst>
            </p:cNvPr>
            <p:cNvGrpSpPr/>
            <p:nvPr/>
          </p:nvGrpSpPr>
          <p:grpSpPr>
            <a:xfrm>
              <a:off x="4990285" y="4999753"/>
              <a:ext cx="1476176" cy="74204"/>
              <a:chOff x="1422621" y="4863403"/>
              <a:chExt cx="1853869" cy="87469"/>
            </a:xfrm>
          </p:grpSpPr>
          <p:grpSp>
            <p:nvGrpSpPr>
              <p:cNvPr id="156" name="Group 155">
                <a:extLst>
                  <a:ext uri="{FF2B5EF4-FFF2-40B4-BE49-F238E27FC236}">
                    <a16:creationId xmlns:a16="http://schemas.microsoft.com/office/drawing/2014/main" id="{359804D5-02F1-4A6E-BBE3-CB60A4AE5A43}"/>
                  </a:ext>
                </a:extLst>
              </p:cNvPr>
              <p:cNvGrpSpPr/>
              <p:nvPr/>
            </p:nvGrpSpPr>
            <p:grpSpPr>
              <a:xfrm rot="5400000">
                <a:off x="1844342" y="4448041"/>
                <a:ext cx="81110" cy="924551"/>
                <a:chOff x="1411593" y="3694333"/>
                <a:chExt cx="74938" cy="882747"/>
              </a:xfrm>
            </p:grpSpPr>
            <p:cxnSp>
              <p:nvCxnSpPr>
                <p:cNvPr id="160" name="Straight Connector 159">
                  <a:extLst>
                    <a:ext uri="{FF2B5EF4-FFF2-40B4-BE49-F238E27FC236}">
                      <a16:creationId xmlns:a16="http://schemas.microsoft.com/office/drawing/2014/main" id="{58F69FF0-6B09-4814-97D6-72CEB38421B3}"/>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463F810-0EBB-43A5-A5E0-6FF713D0E71E}"/>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D37F20C-69C0-407D-8F3F-59DE87E1187C}"/>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CA060312-D8DE-48FD-AE47-B5FB25B8BA6E}"/>
                  </a:ext>
                </a:extLst>
              </p:cNvPr>
              <p:cNvGrpSpPr/>
              <p:nvPr/>
            </p:nvGrpSpPr>
            <p:grpSpPr>
              <a:xfrm rot="5400000">
                <a:off x="3008175" y="4676197"/>
                <a:ext cx="81110" cy="455521"/>
                <a:chOff x="1411593" y="4142156"/>
                <a:chExt cx="74938" cy="434924"/>
              </a:xfrm>
            </p:grpSpPr>
            <p:cxnSp>
              <p:nvCxnSpPr>
                <p:cNvPr id="158" name="Straight Connector 157">
                  <a:extLst>
                    <a:ext uri="{FF2B5EF4-FFF2-40B4-BE49-F238E27FC236}">
                      <a16:creationId xmlns:a16="http://schemas.microsoft.com/office/drawing/2014/main" id="{5703D9D1-0385-4E81-8341-4E52C7D3218C}"/>
                    </a:ext>
                  </a:extLst>
                </p:cNvPr>
                <p:cNvCxnSpPr>
                  <a:cxnSpLocks/>
                </p:cNvCxnSpPr>
                <p:nvPr/>
              </p:nvCxnSpPr>
              <p:spPr bwMode="auto">
                <a:xfrm>
                  <a:off x="1411593" y="414215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CA8BD05-950B-4F3C-B7BD-3125FCFAEE07}"/>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81" name="Group 180">
            <a:extLst>
              <a:ext uri="{FF2B5EF4-FFF2-40B4-BE49-F238E27FC236}">
                <a16:creationId xmlns:a16="http://schemas.microsoft.com/office/drawing/2014/main" id="{2608D130-0B00-488F-8080-5FAB58B02D34}"/>
              </a:ext>
            </a:extLst>
          </p:cNvPr>
          <p:cNvGrpSpPr/>
          <p:nvPr/>
        </p:nvGrpSpPr>
        <p:grpSpPr>
          <a:xfrm>
            <a:off x="8161511" y="4153670"/>
            <a:ext cx="2929063" cy="324901"/>
            <a:chOff x="2151540" y="5035007"/>
            <a:chExt cx="4612769" cy="324901"/>
          </a:xfrm>
        </p:grpSpPr>
        <p:grpSp>
          <p:nvGrpSpPr>
            <p:cNvPr id="182" name="Group 181">
              <a:extLst>
                <a:ext uri="{FF2B5EF4-FFF2-40B4-BE49-F238E27FC236}">
                  <a16:creationId xmlns:a16="http://schemas.microsoft.com/office/drawing/2014/main" id="{49ABE507-82D8-41FE-91F5-472D72EBCDB3}"/>
                </a:ext>
              </a:extLst>
            </p:cNvPr>
            <p:cNvGrpSpPr/>
            <p:nvPr/>
          </p:nvGrpSpPr>
          <p:grpSpPr>
            <a:xfrm>
              <a:off x="2151540" y="5043585"/>
              <a:ext cx="4259756" cy="316323"/>
              <a:chOff x="2171129" y="5043585"/>
              <a:chExt cx="3767402" cy="316323"/>
            </a:xfrm>
          </p:grpSpPr>
          <p:sp>
            <p:nvSpPr>
              <p:cNvPr id="190" name="TextBox 189">
                <a:extLst>
                  <a:ext uri="{FF2B5EF4-FFF2-40B4-BE49-F238E27FC236}">
                    <a16:creationId xmlns:a16="http://schemas.microsoft.com/office/drawing/2014/main" id="{93F673A9-6AAF-4D3E-85F2-B0813CA05CA2}"/>
                  </a:ext>
                </a:extLst>
              </p:cNvPr>
              <p:cNvSpPr txBox="1"/>
              <p:nvPr/>
            </p:nvSpPr>
            <p:spPr bwMode="auto">
              <a:xfrm>
                <a:off x="2171129" y="5043585"/>
                <a:ext cx="468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1" name="TextBox 190">
                <a:extLst>
                  <a:ext uri="{FF2B5EF4-FFF2-40B4-BE49-F238E27FC236}">
                    <a16:creationId xmlns:a16="http://schemas.microsoft.com/office/drawing/2014/main" id="{25C3F640-D1DC-44B8-8192-A769C63C819F}"/>
                  </a:ext>
                </a:extLst>
              </p:cNvPr>
              <p:cNvSpPr txBox="1"/>
              <p:nvPr/>
            </p:nvSpPr>
            <p:spPr bwMode="auto">
              <a:xfrm>
                <a:off x="2781572" y="5043585"/>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92" name="TextBox 191">
                <a:extLst>
                  <a:ext uri="{FF2B5EF4-FFF2-40B4-BE49-F238E27FC236}">
                    <a16:creationId xmlns:a16="http://schemas.microsoft.com/office/drawing/2014/main" id="{363545F7-59B7-4418-A913-9D64166BF67E}"/>
                  </a:ext>
                </a:extLst>
              </p:cNvPr>
              <p:cNvSpPr txBox="1"/>
              <p:nvPr/>
            </p:nvSpPr>
            <p:spPr bwMode="auto">
              <a:xfrm>
                <a:off x="3445285"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93" name="TextBox 192">
                <a:extLst>
                  <a:ext uri="{FF2B5EF4-FFF2-40B4-BE49-F238E27FC236}">
                    <a16:creationId xmlns:a16="http://schemas.microsoft.com/office/drawing/2014/main" id="{C48DF76F-6D41-4FE0-8FA7-C634B63DDB94}"/>
                  </a:ext>
                </a:extLst>
              </p:cNvPr>
              <p:cNvSpPr txBox="1"/>
              <p:nvPr/>
            </p:nvSpPr>
            <p:spPr bwMode="auto">
              <a:xfrm>
                <a:off x="4122943"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94" name="TextBox 193">
                <a:extLst>
                  <a:ext uri="{FF2B5EF4-FFF2-40B4-BE49-F238E27FC236}">
                    <a16:creationId xmlns:a16="http://schemas.microsoft.com/office/drawing/2014/main" id="{62D3D023-082E-4409-8137-5FB1E58FC6AF}"/>
                  </a:ext>
                </a:extLst>
              </p:cNvPr>
              <p:cNvSpPr txBox="1"/>
              <p:nvPr/>
            </p:nvSpPr>
            <p:spPr bwMode="auto">
              <a:xfrm>
                <a:off x="4748560" y="5052131"/>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95" name="TextBox 194">
                <a:extLst>
                  <a:ext uri="{FF2B5EF4-FFF2-40B4-BE49-F238E27FC236}">
                    <a16:creationId xmlns:a16="http://schemas.microsoft.com/office/drawing/2014/main" id="{3891B5C9-4BF3-40C9-899C-58D64FDF3495}"/>
                  </a:ext>
                </a:extLst>
              </p:cNvPr>
              <p:cNvSpPr txBox="1"/>
              <p:nvPr/>
            </p:nvSpPr>
            <p:spPr bwMode="auto">
              <a:xfrm>
                <a:off x="5412274" y="5043585"/>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nvGrpSpPr>
            <p:cNvPr id="183" name="Group 182">
              <a:extLst>
                <a:ext uri="{FF2B5EF4-FFF2-40B4-BE49-F238E27FC236}">
                  <a16:creationId xmlns:a16="http://schemas.microsoft.com/office/drawing/2014/main" id="{1AFF53DE-D7CC-401F-8868-3823AF6E91F7}"/>
                </a:ext>
              </a:extLst>
            </p:cNvPr>
            <p:cNvGrpSpPr/>
            <p:nvPr/>
          </p:nvGrpSpPr>
          <p:grpSpPr>
            <a:xfrm>
              <a:off x="2504553" y="5035007"/>
              <a:ext cx="4259756" cy="316323"/>
              <a:chOff x="2171129" y="5043585"/>
              <a:chExt cx="3767402" cy="316323"/>
            </a:xfrm>
          </p:grpSpPr>
          <p:sp>
            <p:nvSpPr>
              <p:cNvPr id="184" name="TextBox 183">
                <a:extLst>
                  <a:ext uri="{FF2B5EF4-FFF2-40B4-BE49-F238E27FC236}">
                    <a16:creationId xmlns:a16="http://schemas.microsoft.com/office/drawing/2014/main" id="{A0A52064-EC9F-4632-9B6B-EC5AAB9AB546}"/>
                  </a:ext>
                </a:extLst>
              </p:cNvPr>
              <p:cNvSpPr txBox="1"/>
              <p:nvPr/>
            </p:nvSpPr>
            <p:spPr bwMode="auto">
              <a:xfrm>
                <a:off x="2171129" y="5051080"/>
                <a:ext cx="468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85" name="TextBox 184">
                <a:extLst>
                  <a:ext uri="{FF2B5EF4-FFF2-40B4-BE49-F238E27FC236}">
                    <a16:creationId xmlns:a16="http://schemas.microsoft.com/office/drawing/2014/main" id="{6717B609-3D9E-4F2D-94A8-2E5AA17FD600}"/>
                  </a:ext>
                </a:extLst>
              </p:cNvPr>
              <p:cNvSpPr txBox="1"/>
              <p:nvPr/>
            </p:nvSpPr>
            <p:spPr bwMode="auto">
              <a:xfrm>
                <a:off x="2793475" y="5043585"/>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86" name="TextBox 185">
                <a:extLst>
                  <a:ext uri="{FF2B5EF4-FFF2-40B4-BE49-F238E27FC236}">
                    <a16:creationId xmlns:a16="http://schemas.microsoft.com/office/drawing/2014/main" id="{5879904F-C3C5-4D53-883C-80EA11BD4B49}"/>
                  </a:ext>
                </a:extLst>
              </p:cNvPr>
              <p:cNvSpPr txBox="1"/>
              <p:nvPr/>
            </p:nvSpPr>
            <p:spPr bwMode="auto">
              <a:xfrm>
                <a:off x="3469091"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87" name="TextBox 186">
                <a:extLst>
                  <a:ext uri="{FF2B5EF4-FFF2-40B4-BE49-F238E27FC236}">
                    <a16:creationId xmlns:a16="http://schemas.microsoft.com/office/drawing/2014/main" id="{74B2D44A-057F-42EF-95CD-7484B8D6BB3F}"/>
                  </a:ext>
                </a:extLst>
              </p:cNvPr>
              <p:cNvSpPr txBox="1"/>
              <p:nvPr/>
            </p:nvSpPr>
            <p:spPr bwMode="auto">
              <a:xfrm>
                <a:off x="4122943"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88" name="TextBox 187">
                <a:extLst>
                  <a:ext uri="{FF2B5EF4-FFF2-40B4-BE49-F238E27FC236}">
                    <a16:creationId xmlns:a16="http://schemas.microsoft.com/office/drawing/2014/main" id="{1870DC20-25BF-49F8-A5E6-1E5167F3C0B9}"/>
                  </a:ext>
                </a:extLst>
              </p:cNvPr>
              <p:cNvSpPr txBox="1"/>
              <p:nvPr/>
            </p:nvSpPr>
            <p:spPr bwMode="auto">
              <a:xfrm>
                <a:off x="4760463" y="5052131"/>
                <a:ext cx="5588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89" name="TextBox 188">
                <a:extLst>
                  <a:ext uri="{FF2B5EF4-FFF2-40B4-BE49-F238E27FC236}">
                    <a16:creationId xmlns:a16="http://schemas.microsoft.com/office/drawing/2014/main" id="{71C13404-FCEA-461A-B6A6-1C55E962F6C1}"/>
                  </a:ext>
                </a:extLst>
              </p:cNvPr>
              <p:cNvSpPr txBox="1"/>
              <p:nvPr/>
            </p:nvSpPr>
            <p:spPr bwMode="auto">
              <a:xfrm>
                <a:off x="5412274" y="5052131"/>
                <a:ext cx="52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grpSp>
      </p:grpSp>
      <p:grpSp>
        <p:nvGrpSpPr>
          <p:cNvPr id="196" name="Group 195">
            <a:extLst>
              <a:ext uri="{FF2B5EF4-FFF2-40B4-BE49-F238E27FC236}">
                <a16:creationId xmlns:a16="http://schemas.microsoft.com/office/drawing/2014/main" id="{5852D96B-D0A1-43EC-8969-FEAFFD2638C3}"/>
              </a:ext>
            </a:extLst>
          </p:cNvPr>
          <p:cNvGrpSpPr/>
          <p:nvPr/>
        </p:nvGrpSpPr>
        <p:grpSpPr>
          <a:xfrm>
            <a:off x="7708365" y="2030629"/>
            <a:ext cx="539445" cy="2237046"/>
            <a:chOff x="1738135" y="1564890"/>
            <a:chExt cx="539445" cy="3639424"/>
          </a:xfrm>
        </p:grpSpPr>
        <p:sp>
          <p:nvSpPr>
            <p:cNvPr id="197" name="TextBox 196">
              <a:extLst>
                <a:ext uri="{FF2B5EF4-FFF2-40B4-BE49-F238E27FC236}">
                  <a16:creationId xmlns:a16="http://schemas.microsoft.com/office/drawing/2014/main" id="{968A6C03-1381-46BA-92BA-F059A8B1545E}"/>
                </a:ext>
              </a:extLst>
            </p:cNvPr>
            <p:cNvSpPr txBox="1"/>
            <p:nvPr/>
          </p:nvSpPr>
          <p:spPr bwMode="auto">
            <a:xfrm>
              <a:off x="1751324" y="1564890"/>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198" name="TextBox 197">
              <a:extLst>
                <a:ext uri="{FF2B5EF4-FFF2-40B4-BE49-F238E27FC236}">
                  <a16:creationId xmlns:a16="http://schemas.microsoft.com/office/drawing/2014/main" id="{34910FD1-94BF-475C-9E95-8A7A3ABD1F48}"/>
                </a:ext>
              </a:extLst>
            </p:cNvPr>
            <p:cNvSpPr txBox="1"/>
            <p:nvPr/>
          </p:nvSpPr>
          <p:spPr bwMode="auto">
            <a:xfrm>
              <a:off x="1745339" y="219608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a:t>
              </a:r>
            </a:p>
          </p:txBody>
        </p:sp>
        <p:sp>
          <p:nvSpPr>
            <p:cNvPr id="199" name="TextBox 198">
              <a:extLst>
                <a:ext uri="{FF2B5EF4-FFF2-40B4-BE49-F238E27FC236}">
                  <a16:creationId xmlns:a16="http://schemas.microsoft.com/office/drawing/2014/main" id="{811B91DA-1B4A-4635-AB7C-7E4249D74C31}"/>
                </a:ext>
              </a:extLst>
            </p:cNvPr>
            <p:cNvSpPr txBox="1"/>
            <p:nvPr/>
          </p:nvSpPr>
          <p:spPr bwMode="auto">
            <a:xfrm>
              <a:off x="1738135" y="2829848"/>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a:t>
              </a:r>
            </a:p>
          </p:txBody>
        </p:sp>
        <p:sp>
          <p:nvSpPr>
            <p:cNvPr id="200" name="TextBox 199">
              <a:extLst>
                <a:ext uri="{FF2B5EF4-FFF2-40B4-BE49-F238E27FC236}">
                  <a16:creationId xmlns:a16="http://schemas.microsoft.com/office/drawing/2014/main" id="{A1FB7009-0444-4031-B81A-CA0B21D1F21B}"/>
                </a:ext>
              </a:extLst>
            </p:cNvPr>
            <p:cNvSpPr txBox="1"/>
            <p:nvPr/>
          </p:nvSpPr>
          <p:spPr bwMode="auto">
            <a:xfrm>
              <a:off x="1745339" y="345644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0.4</a:t>
              </a:r>
            </a:p>
          </p:txBody>
        </p:sp>
        <p:sp>
          <p:nvSpPr>
            <p:cNvPr id="201" name="TextBox 200">
              <a:extLst>
                <a:ext uri="{FF2B5EF4-FFF2-40B4-BE49-F238E27FC236}">
                  <a16:creationId xmlns:a16="http://schemas.microsoft.com/office/drawing/2014/main" id="{3AE81301-5CD2-4DBC-A5C0-E3083C8AF924}"/>
                </a:ext>
              </a:extLst>
            </p:cNvPr>
            <p:cNvSpPr txBox="1"/>
            <p:nvPr/>
          </p:nvSpPr>
          <p:spPr bwMode="auto">
            <a:xfrm>
              <a:off x="1751324" y="4076448"/>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0.2</a:t>
              </a:r>
            </a:p>
          </p:txBody>
        </p:sp>
        <p:sp>
          <p:nvSpPr>
            <p:cNvPr id="202" name="TextBox 201">
              <a:extLst>
                <a:ext uri="{FF2B5EF4-FFF2-40B4-BE49-F238E27FC236}">
                  <a16:creationId xmlns:a16="http://schemas.microsoft.com/office/drawing/2014/main" id="{EF863A7B-DBE8-41F7-859D-E555A28E54BC}"/>
                </a:ext>
              </a:extLst>
            </p:cNvPr>
            <p:cNvSpPr txBox="1"/>
            <p:nvPr/>
          </p:nvSpPr>
          <p:spPr bwMode="auto">
            <a:xfrm>
              <a:off x="1739453" y="4703595"/>
              <a:ext cx="526256" cy="50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18" name="Freeform: Shape 17">
            <a:extLst>
              <a:ext uri="{FF2B5EF4-FFF2-40B4-BE49-F238E27FC236}">
                <a16:creationId xmlns:a16="http://schemas.microsoft.com/office/drawing/2014/main" id="{FA1D6FD7-0C17-47E6-AE94-7F43E8BEAA46}"/>
              </a:ext>
            </a:extLst>
          </p:cNvPr>
          <p:cNvSpPr/>
          <p:nvPr/>
        </p:nvSpPr>
        <p:spPr bwMode="auto">
          <a:xfrm>
            <a:off x="8312102" y="2151934"/>
            <a:ext cx="2502569" cy="1172219"/>
          </a:xfrm>
          <a:custGeom>
            <a:avLst/>
            <a:gdLst>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12232 w 2502569"/>
              <a:gd name="connsiteY38" fmla="*/ 622204 h 1172219"/>
              <a:gd name="connsiteX39" fmla="*/ 1667233 w 2502569"/>
              <a:gd name="connsiteY39" fmla="*/ 62220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08794 w 2502569"/>
              <a:gd name="connsiteY38" fmla="*/ 642829 h 1172219"/>
              <a:gd name="connsiteX39" fmla="*/ 1667233 w 2502569"/>
              <a:gd name="connsiteY39" fmla="*/ 62220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08794 w 2502569"/>
              <a:gd name="connsiteY38" fmla="*/ 642829 h 1172219"/>
              <a:gd name="connsiteX39" fmla="*/ 1667233 w 2502569"/>
              <a:gd name="connsiteY39" fmla="*/ 63595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08794 w 2502569"/>
              <a:gd name="connsiteY38" fmla="*/ 642829 h 1172219"/>
              <a:gd name="connsiteX39" fmla="*/ 1667233 w 2502569"/>
              <a:gd name="connsiteY39" fmla="*/ 63595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08794 w 2502569"/>
              <a:gd name="connsiteY38" fmla="*/ 642829 h 1172219"/>
              <a:gd name="connsiteX39" fmla="*/ 1667233 w 2502569"/>
              <a:gd name="connsiteY39" fmla="*/ 63595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15669 w 2502569"/>
              <a:gd name="connsiteY38" fmla="*/ 639392 h 1172219"/>
              <a:gd name="connsiteX39" fmla="*/ 1667233 w 2502569"/>
              <a:gd name="connsiteY39" fmla="*/ 63595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15669 w 2502569"/>
              <a:gd name="connsiteY38" fmla="*/ 639392 h 1172219"/>
              <a:gd name="connsiteX39" fmla="*/ 1667233 w 2502569"/>
              <a:gd name="connsiteY39" fmla="*/ 63595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15669 w 2502569"/>
              <a:gd name="connsiteY38" fmla="*/ 639392 h 1172219"/>
              <a:gd name="connsiteX39" fmla="*/ 1667233 w 2502569"/>
              <a:gd name="connsiteY39" fmla="*/ 63595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 name="connsiteX0" fmla="*/ 0 w 2502569"/>
              <a:gd name="connsiteY0" fmla="*/ 0 h 1172219"/>
              <a:gd name="connsiteX1" fmla="*/ 140942 w 2502569"/>
              <a:gd name="connsiteY1" fmla="*/ 0 h 1172219"/>
              <a:gd name="connsiteX2" fmla="*/ 140942 w 2502569"/>
              <a:gd name="connsiteY2" fmla="*/ 37813 h 1172219"/>
              <a:gd name="connsiteX3" fmla="*/ 292196 w 2502569"/>
              <a:gd name="connsiteY3" fmla="*/ 37813 h 1172219"/>
              <a:gd name="connsiteX4" fmla="*/ 292196 w 2502569"/>
              <a:gd name="connsiteY4" fmla="*/ 72189 h 1172219"/>
              <a:gd name="connsiteX5" fmla="*/ 354072 w 2502569"/>
              <a:gd name="connsiteY5" fmla="*/ 72189 h 1172219"/>
              <a:gd name="connsiteX6" fmla="*/ 354072 w 2502569"/>
              <a:gd name="connsiteY6" fmla="*/ 99690 h 1172219"/>
              <a:gd name="connsiteX7" fmla="*/ 395324 w 2502569"/>
              <a:gd name="connsiteY7" fmla="*/ 99690 h 1172219"/>
              <a:gd name="connsiteX8" fmla="*/ 395324 w 2502569"/>
              <a:gd name="connsiteY8" fmla="*/ 120316 h 1172219"/>
              <a:gd name="connsiteX9" fmla="*/ 519077 w 2502569"/>
              <a:gd name="connsiteY9" fmla="*/ 120316 h 1172219"/>
              <a:gd name="connsiteX10" fmla="*/ 519077 w 2502569"/>
              <a:gd name="connsiteY10" fmla="*/ 151254 h 1172219"/>
              <a:gd name="connsiteX11" fmla="*/ 550015 w 2502569"/>
              <a:gd name="connsiteY11" fmla="*/ 151254 h 1172219"/>
              <a:gd name="connsiteX12" fmla="*/ 550015 w 2502569"/>
              <a:gd name="connsiteY12" fmla="*/ 178755 h 1172219"/>
              <a:gd name="connsiteX13" fmla="*/ 639393 w 2502569"/>
              <a:gd name="connsiteY13" fmla="*/ 178755 h 1172219"/>
              <a:gd name="connsiteX14" fmla="*/ 639393 w 2502569"/>
              <a:gd name="connsiteY14" fmla="*/ 220006 h 1172219"/>
              <a:gd name="connsiteX15" fmla="*/ 660018 w 2502569"/>
              <a:gd name="connsiteY15" fmla="*/ 220006 h 1172219"/>
              <a:gd name="connsiteX16" fmla="*/ 660018 w 2502569"/>
              <a:gd name="connsiteY16" fmla="*/ 250944 h 1172219"/>
              <a:gd name="connsiteX17" fmla="*/ 718457 w 2502569"/>
              <a:gd name="connsiteY17" fmla="*/ 250944 h 1172219"/>
              <a:gd name="connsiteX18" fmla="*/ 718457 w 2502569"/>
              <a:gd name="connsiteY18" fmla="*/ 281883 h 1172219"/>
              <a:gd name="connsiteX19" fmla="*/ 745958 w 2502569"/>
              <a:gd name="connsiteY19" fmla="*/ 281883 h 1172219"/>
              <a:gd name="connsiteX20" fmla="*/ 745958 w 2502569"/>
              <a:gd name="connsiteY20" fmla="*/ 299071 h 1172219"/>
              <a:gd name="connsiteX21" fmla="*/ 890337 w 2502569"/>
              <a:gd name="connsiteY21" fmla="*/ 299071 h 1172219"/>
              <a:gd name="connsiteX22" fmla="*/ 890337 w 2502569"/>
              <a:gd name="connsiteY22" fmla="*/ 336884 h 1172219"/>
              <a:gd name="connsiteX23" fmla="*/ 948776 w 2502569"/>
              <a:gd name="connsiteY23" fmla="*/ 336884 h 1172219"/>
              <a:gd name="connsiteX24" fmla="*/ 948776 w 2502569"/>
              <a:gd name="connsiteY24" fmla="*/ 367822 h 1172219"/>
              <a:gd name="connsiteX25" fmla="*/ 996903 w 2502569"/>
              <a:gd name="connsiteY25" fmla="*/ 367822 h 1172219"/>
              <a:gd name="connsiteX26" fmla="*/ 996903 w 2502569"/>
              <a:gd name="connsiteY26" fmla="*/ 398761 h 1172219"/>
              <a:gd name="connsiteX27" fmla="*/ 1275348 w 2502569"/>
              <a:gd name="connsiteY27" fmla="*/ 398761 h 1172219"/>
              <a:gd name="connsiteX28" fmla="*/ 1275348 w 2502569"/>
              <a:gd name="connsiteY28" fmla="*/ 460637 h 1172219"/>
              <a:gd name="connsiteX29" fmla="*/ 1306286 w 2502569"/>
              <a:gd name="connsiteY29" fmla="*/ 460637 h 1172219"/>
              <a:gd name="connsiteX30" fmla="*/ 1306286 w 2502569"/>
              <a:gd name="connsiteY30" fmla="*/ 491576 h 1172219"/>
              <a:gd name="connsiteX31" fmla="*/ 1340662 w 2502569"/>
              <a:gd name="connsiteY31" fmla="*/ 491576 h 1172219"/>
              <a:gd name="connsiteX32" fmla="*/ 1340662 w 2502569"/>
              <a:gd name="connsiteY32" fmla="*/ 529389 h 1172219"/>
              <a:gd name="connsiteX33" fmla="*/ 1361287 w 2502569"/>
              <a:gd name="connsiteY33" fmla="*/ 529389 h 1172219"/>
              <a:gd name="connsiteX34" fmla="*/ 1361287 w 2502569"/>
              <a:gd name="connsiteY34" fmla="*/ 587828 h 1172219"/>
              <a:gd name="connsiteX35" fmla="*/ 1481603 w 2502569"/>
              <a:gd name="connsiteY35" fmla="*/ 587828 h 1172219"/>
              <a:gd name="connsiteX36" fmla="*/ 1481603 w 2502569"/>
              <a:gd name="connsiteY36" fmla="*/ 622204 h 1172219"/>
              <a:gd name="connsiteX37" fmla="*/ 1612232 w 2502569"/>
              <a:gd name="connsiteY37" fmla="*/ 622204 h 1172219"/>
              <a:gd name="connsiteX38" fmla="*/ 1615669 w 2502569"/>
              <a:gd name="connsiteY38" fmla="*/ 639392 h 1172219"/>
              <a:gd name="connsiteX39" fmla="*/ 1667233 w 2502569"/>
              <a:gd name="connsiteY39" fmla="*/ 635954 h 1172219"/>
              <a:gd name="connsiteX40" fmla="*/ 1667233 w 2502569"/>
              <a:gd name="connsiteY40" fmla="*/ 721895 h 1172219"/>
              <a:gd name="connsiteX41" fmla="*/ 1694734 w 2502569"/>
              <a:gd name="connsiteY41" fmla="*/ 721895 h 1172219"/>
              <a:gd name="connsiteX42" fmla="*/ 1694734 w 2502569"/>
              <a:gd name="connsiteY42" fmla="*/ 759708 h 1172219"/>
              <a:gd name="connsiteX43" fmla="*/ 1722235 w 2502569"/>
              <a:gd name="connsiteY43" fmla="*/ 759708 h 1172219"/>
              <a:gd name="connsiteX44" fmla="*/ 1722235 w 2502569"/>
              <a:gd name="connsiteY44" fmla="*/ 807834 h 1172219"/>
              <a:gd name="connsiteX45" fmla="*/ 1794424 w 2502569"/>
              <a:gd name="connsiteY45" fmla="*/ 807834 h 1172219"/>
              <a:gd name="connsiteX46" fmla="*/ 1794424 w 2502569"/>
              <a:gd name="connsiteY46" fmla="*/ 842210 h 1172219"/>
              <a:gd name="connsiteX47" fmla="*/ 1900990 w 2502569"/>
              <a:gd name="connsiteY47" fmla="*/ 842210 h 1172219"/>
              <a:gd name="connsiteX48" fmla="*/ 1900990 w 2502569"/>
              <a:gd name="connsiteY48" fmla="*/ 880024 h 1172219"/>
              <a:gd name="connsiteX49" fmla="*/ 1938803 w 2502569"/>
              <a:gd name="connsiteY49" fmla="*/ 880024 h 1172219"/>
              <a:gd name="connsiteX50" fmla="*/ 1938803 w 2502569"/>
              <a:gd name="connsiteY50" fmla="*/ 921275 h 1172219"/>
              <a:gd name="connsiteX51" fmla="*/ 1959429 w 2502569"/>
              <a:gd name="connsiteY51" fmla="*/ 921275 h 1172219"/>
              <a:gd name="connsiteX52" fmla="*/ 1959429 w 2502569"/>
              <a:gd name="connsiteY52" fmla="*/ 976277 h 1172219"/>
              <a:gd name="connsiteX53" fmla="*/ 1976617 w 2502569"/>
              <a:gd name="connsiteY53" fmla="*/ 976277 h 1172219"/>
              <a:gd name="connsiteX54" fmla="*/ 1976617 w 2502569"/>
              <a:gd name="connsiteY54" fmla="*/ 1003777 h 1172219"/>
              <a:gd name="connsiteX55" fmla="*/ 2100370 w 2502569"/>
              <a:gd name="connsiteY55" fmla="*/ 1003777 h 1172219"/>
              <a:gd name="connsiteX56" fmla="*/ 2100370 w 2502569"/>
              <a:gd name="connsiteY56" fmla="*/ 1089717 h 1172219"/>
              <a:gd name="connsiteX57" fmla="*/ 2158809 w 2502569"/>
              <a:gd name="connsiteY57" fmla="*/ 1089717 h 1172219"/>
              <a:gd name="connsiteX58" fmla="*/ 2158809 w 2502569"/>
              <a:gd name="connsiteY58" fmla="*/ 1172219 h 1172219"/>
              <a:gd name="connsiteX59" fmla="*/ 2502569 w 2502569"/>
              <a:gd name="connsiteY59" fmla="*/ 1172219 h 1172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502569" h="1172219">
                <a:moveTo>
                  <a:pt x="0" y="0"/>
                </a:moveTo>
                <a:lnTo>
                  <a:pt x="140942" y="0"/>
                </a:lnTo>
                <a:lnTo>
                  <a:pt x="140942" y="37813"/>
                </a:lnTo>
                <a:lnTo>
                  <a:pt x="292196" y="37813"/>
                </a:lnTo>
                <a:lnTo>
                  <a:pt x="292196" y="72189"/>
                </a:lnTo>
                <a:lnTo>
                  <a:pt x="354072" y="72189"/>
                </a:lnTo>
                <a:lnTo>
                  <a:pt x="354072" y="99690"/>
                </a:lnTo>
                <a:lnTo>
                  <a:pt x="395324" y="99690"/>
                </a:lnTo>
                <a:lnTo>
                  <a:pt x="395324" y="120316"/>
                </a:lnTo>
                <a:lnTo>
                  <a:pt x="519077" y="120316"/>
                </a:lnTo>
                <a:lnTo>
                  <a:pt x="519077" y="151254"/>
                </a:lnTo>
                <a:lnTo>
                  <a:pt x="550015" y="151254"/>
                </a:lnTo>
                <a:lnTo>
                  <a:pt x="550015" y="178755"/>
                </a:lnTo>
                <a:lnTo>
                  <a:pt x="639393" y="178755"/>
                </a:lnTo>
                <a:lnTo>
                  <a:pt x="639393" y="220006"/>
                </a:lnTo>
                <a:lnTo>
                  <a:pt x="660018" y="220006"/>
                </a:lnTo>
                <a:lnTo>
                  <a:pt x="660018" y="250944"/>
                </a:lnTo>
                <a:lnTo>
                  <a:pt x="718457" y="250944"/>
                </a:lnTo>
                <a:lnTo>
                  <a:pt x="718457" y="281883"/>
                </a:lnTo>
                <a:lnTo>
                  <a:pt x="745958" y="281883"/>
                </a:lnTo>
                <a:lnTo>
                  <a:pt x="745958" y="299071"/>
                </a:lnTo>
                <a:lnTo>
                  <a:pt x="890337" y="299071"/>
                </a:lnTo>
                <a:lnTo>
                  <a:pt x="890337" y="336884"/>
                </a:lnTo>
                <a:lnTo>
                  <a:pt x="948776" y="336884"/>
                </a:lnTo>
                <a:lnTo>
                  <a:pt x="948776" y="367822"/>
                </a:lnTo>
                <a:lnTo>
                  <a:pt x="996903" y="367822"/>
                </a:lnTo>
                <a:lnTo>
                  <a:pt x="996903" y="398761"/>
                </a:lnTo>
                <a:lnTo>
                  <a:pt x="1275348" y="398761"/>
                </a:lnTo>
                <a:lnTo>
                  <a:pt x="1275348" y="460637"/>
                </a:lnTo>
                <a:lnTo>
                  <a:pt x="1306286" y="460637"/>
                </a:lnTo>
                <a:lnTo>
                  <a:pt x="1306286" y="491576"/>
                </a:lnTo>
                <a:lnTo>
                  <a:pt x="1340662" y="491576"/>
                </a:lnTo>
                <a:lnTo>
                  <a:pt x="1340662" y="529389"/>
                </a:lnTo>
                <a:lnTo>
                  <a:pt x="1361287" y="529389"/>
                </a:lnTo>
                <a:lnTo>
                  <a:pt x="1361287" y="587828"/>
                </a:lnTo>
                <a:lnTo>
                  <a:pt x="1481603" y="587828"/>
                </a:lnTo>
                <a:lnTo>
                  <a:pt x="1481603" y="622204"/>
                </a:lnTo>
                <a:lnTo>
                  <a:pt x="1612232" y="622204"/>
                </a:lnTo>
                <a:lnTo>
                  <a:pt x="1615669" y="639392"/>
                </a:lnTo>
                <a:cubicBezTo>
                  <a:pt x="1624836" y="641684"/>
                  <a:pt x="1647753" y="638246"/>
                  <a:pt x="1667233" y="635954"/>
                </a:cubicBezTo>
                <a:lnTo>
                  <a:pt x="1667233" y="721895"/>
                </a:lnTo>
                <a:lnTo>
                  <a:pt x="1694734" y="721895"/>
                </a:lnTo>
                <a:lnTo>
                  <a:pt x="1694734" y="759708"/>
                </a:lnTo>
                <a:lnTo>
                  <a:pt x="1722235" y="759708"/>
                </a:lnTo>
                <a:lnTo>
                  <a:pt x="1722235" y="807834"/>
                </a:lnTo>
                <a:lnTo>
                  <a:pt x="1794424" y="807834"/>
                </a:lnTo>
                <a:lnTo>
                  <a:pt x="1794424" y="842210"/>
                </a:lnTo>
                <a:lnTo>
                  <a:pt x="1900990" y="842210"/>
                </a:lnTo>
                <a:lnTo>
                  <a:pt x="1900990" y="880024"/>
                </a:lnTo>
                <a:lnTo>
                  <a:pt x="1938803" y="880024"/>
                </a:lnTo>
                <a:lnTo>
                  <a:pt x="1938803" y="921275"/>
                </a:lnTo>
                <a:lnTo>
                  <a:pt x="1959429" y="921275"/>
                </a:lnTo>
                <a:lnTo>
                  <a:pt x="1959429" y="976277"/>
                </a:lnTo>
                <a:lnTo>
                  <a:pt x="1976617" y="976277"/>
                </a:lnTo>
                <a:lnTo>
                  <a:pt x="1976617" y="1003777"/>
                </a:lnTo>
                <a:lnTo>
                  <a:pt x="2100370" y="1003777"/>
                </a:lnTo>
                <a:lnTo>
                  <a:pt x="2100370" y="1089717"/>
                </a:lnTo>
                <a:lnTo>
                  <a:pt x="2158809" y="1089717"/>
                </a:lnTo>
                <a:lnTo>
                  <a:pt x="2158809" y="1172219"/>
                </a:lnTo>
                <a:lnTo>
                  <a:pt x="2502569" y="1172219"/>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Tree>
    <p:extLst>
      <p:ext uri="{BB962C8B-B14F-4D97-AF65-F5344CB8AC3E}">
        <p14:creationId xmlns:p14="http://schemas.microsoft.com/office/powerpoint/2010/main" val="3774140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1F3ADF6-7A74-4488-8D8D-C2D585D41C8A}"/>
              </a:ext>
            </a:extLst>
          </p:cNvPr>
          <p:cNvSpPr/>
          <p:nvPr/>
        </p:nvSpPr>
        <p:spPr bwMode="auto">
          <a:xfrm>
            <a:off x="1638748" y="4683162"/>
            <a:ext cx="3768763" cy="301214"/>
          </a:xfrm>
          <a:custGeom>
            <a:avLst/>
            <a:gdLst>
              <a:gd name="connsiteX0" fmla="*/ 0 w 3768763"/>
              <a:gd name="connsiteY0" fmla="*/ 301214 h 301214"/>
              <a:gd name="connsiteX1" fmla="*/ 100405 w 3768763"/>
              <a:gd name="connsiteY1" fmla="*/ 301214 h 301214"/>
              <a:gd name="connsiteX2" fmla="*/ 100405 w 3768763"/>
              <a:gd name="connsiteY2" fmla="*/ 261770 h 301214"/>
              <a:gd name="connsiteX3" fmla="*/ 143436 w 3768763"/>
              <a:gd name="connsiteY3" fmla="*/ 261770 h 301214"/>
              <a:gd name="connsiteX4" fmla="*/ 143436 w 3768763"/>
              <a:gd name="connsiteY4" fmla="*/ 215153 h 301214"/>
              <a:gd name="connsiteX5" fmla="*/ 204396 w 3768763"/>
              <a:gd name="connsiteY5" fmla="*/ 215153 h 301214"/>
              <a:gd name="connsiteX6" fmla="*/ 204396 w 3768763"/>
              <a:gd name="connsiteY6" fmla="*/ 161365 h 301214"/>
              <a:gd name="connsiteX7" fmla="*/ 204396 w 3768763"/>
              <a:gd name="connsiteY7" fmla="*/ 161365 h 301214"/>
              <a:gd name="connsiteX8" fmla="*/ 229497 w 3768763"/>
              <a:gd name="connsiteY8" fmla="*/ 136264 h 301214"/>
              <a:gd name="connsiteX9" fmla="*/ 466165 w 3768763"/>
              <a:gd name="connsiteY9" fmla="*/ 136264 h 301214"/>
              <a:gd name="connsiteX10" fmla="*/ 466165 w 3768763"/>
              <a:gd name="connsiteY10" fmla="*/ 107577 h 301214"/>
              <a:gd name="connsiteX11" fmla="*/ 674146 w 3768763"/>
              <a:gd name="connsiteY11" fmla="*/ 107577 h 301214"/>
              <a:gd name="connsiteX12" fmla="*/ 674146 w 3768763"/>
              <a:gd name="connsiteY12" fmla="*/ 53789 h 301214"/>
              <a:gd name="connsiteX13" fmla="*/ 735106 w 3768763"/>
              <a:gd name="connsiteY13" fmla="*/ 53789 h 301214"/>
              <a:gd name="connsiteX14" fmla="*/ 735106 w 3768763"/>
              <a:gd name="connsiteY14" fmla="*/ 25102 h 301214"/>
              <a:gd name="connsiteX15" fmla="*/ 1165412 w 3768763"/>
              <a:gd name="connsiteY15" fmla="*/ 25102 h 301214"/>
              <a:gd name="connsiteX16" fmla="*/ 1165412 w 3768763"/>
              <a:gd name="connsiteY16" fmla="*/ 0 h 301214"/>
              <a:gd name="connsiteX17" fmla="*/ 3768763 w 3768763"/>
              <a:gd name="connsiteY17" fmla="*/ 0 h 30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763" h="301214">
                <a:moveTo>
                  <a:pt x="0" y="301214"/>
                </a:moveTo>
                <a:lnTo>
                  <a:pt x="100405" y="301214"/>
                </a:lnTo>
                <a:lnTo>
                  <a:pt x="100405" y="261770"/>
                </a:lnTo>
                <a:lnTo>
                  <a:pt x="143436" y="261770"/>
                </a:lnTo>
                <a:lnTo>
                  <a:pt x="143436" y="215153"/>
                </a:lnTo>
                <a:lnTo>
                  <a:pt x="204396" y="215153"/>
                </a:lnTo>
                <a:lnTo>
                  <a:pt x="204396" y="161365"/>
                </a:lnTo>
                <a:lnTo>
                  <a:pt x="204396" y="161365"/>
                </a:lnTo>
                <a:lnTo>
                  <a:pt x="229497" y="136264"/>
                </a:lnTo>
                <a:lnTo>
                  <a:pt x="466165" y="136264"/>
                </a:lnTo>
                <a:lnTo>
                  <a:pt x="466165" y="107577"/>
                </a:lnTo>
                <a:lnTo>
                  <a:pt x="674146" y="107577"/>
                </a:lnTo>
                <a:lnTo>
                  <a:pt x="674146" y="53789"/>
                </a:lnTo>
                <a:lnTo>
                  <a:pt x="735106" y="53789"/>
                </a:lnTo>
                <a:lnTo>
                  <a:pt x="735106" y="25102"/>
                </a:lnTo>
                <a:lnTo>
                  <a:pt x="1165412" y="25102"/>
                </a:lnTo>
                <a:lnTo>
                  <a:pt x="1165412" y="0"/>
                </a:lnTo>
                <a:lnTo>
                  <a:pt x="3768763" y="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E2108: Locoregional Progression</a:t>
            </a:r>
          </a:p>
        </p:txBody>
      </p:sp>
      <p:sp>
        <p:nvSpPr>
          <p:cNvPr id="4" name="Content Placeholder 3">
            <a:extLst>
              <a:ext uri="{FF2B5EF4-FFF2-40B4-BE49-F238E27FC236}">
                <a16:creationId xmlns:a16="http://schemas.microsoft.com/office/drawing/2014/main" id="{C5C4F7EF-BFE4-4E0F-8D11-04BD8D65E692}"/>
              </a:ext>
            </a:extLst>
          </p:cNvPr>
          <p:cNvSpPr>
            <a:spLocks noGrp="1"/>
          </p:cNvSpPr>
          <p:nvPr>
            <p:ph sz="half" idx="2"/>
          </p:nvPr>
        </p:nvSpPr>
        <p:spPr>
          <a:xfrm>
            <a:off x="6886244" y="1510730"/>
            <a:ext cx="4595960" cy="4679462"/>
          </a:xfrm>
        </p:spPr>
        <p:txBody>
          <a:bodyPr/>
          <a:lstStyle/>
          <a:p>
            <a:r>
              <a:rPr lang="en-US" sz="2400" dirty="0"/>
              <a:t>Definitions of locoregional progression:</a:t>
            </a:r>
          </a:p>
          <a:p>
            <a:pPr lvl="1"/>
            <a:r>
              <a:rPr lang="en-US" sz="2200" dirty="0"/>
              <a:t>Continued systemic therapy: presentation of symptoms that would prompt local therapy</a:t>
            </a:r>
          </a:p>
          <a:p>
            <a:pPr lvl="1"/>
            <a:r>
              <a:rPr lang="en-US" sz="2200" dirty="0"/>
              <a:t>Early local therapy: regional node progression or chest wall disease/invasive breast recurrence</a:t>
            </a:r>
          </a:p>
          <a:p>
            <a:r>
              <a:rPr lang="en-US" sz="2400" dirty="0"/>
              <a:t>Report of later locoregional progression/recurrence not precluded by occurrence of distant progression</a:t>
            </a:r>
          </a:p>
          <a:p>
            <a:endParaRPr lang="en-US" sz="2400" dirty="0"/>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Rectangle 156">
            <a:extLst>
              <a:ext uri="{FF2B5EF4-FFF2-40B4-BE49-F238E27FC236}">
                <a16:creationId xmlns:a16="http://schemas.microsoft.com/office/drawing/2014/main" id="{3D4A92FD-A0B2-4071-B9A3-FD48196BB67A}"/>
              </a:ext>
            </a:extLst>
          </p:cNvPr>
          <p:cNvSpPr>
            <a:spLocks noChangeArrowheads="1"/>
          </p:cNvSpPr>
          <p:nvPr/>
        </p:nvSpPr>
        <p:spPr bwMode="auto">
          <a:xfrm>
            <a:off x="2907389" y="5322636"/>
            <a:ext cx="1462526" cy="430887"/>
          </a:xfrm>
          <a:prstGeom prst="rect">
            <a:avLst/>
          </a:prstGeom>
          <a:noFill/>
          <a:ln>
            <a:noFill/>
          </a:ln>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Mos</a:t>
            </a:r>
            <a:endParaRPr kumimoji="0" lang="en-US" altLang="en-US" sz="2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13" name="Text Box 15">
            <a:extLst>
              <a:ext uri="{FF2B5EF4-FFF2-40B4-BE49-F238E27FC236}">
                <a16:creationId xmlns:a16="http://schemas.microsoft.com/office/drawing/2014/main" id="{2A37AA91-F04D-462D-9F39-2689C18F4BD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Khan. ASCO 2020. Abstr LBA2. Reproduced with permission. </a:t>
            </a:r>
            <a:endParaRPr lang="en-US" altLang="en-US" sz="1200" b="0" dirty="0">
              <a:solidFill>
                <a:schemeClr val="bg2"/>
              </a:solidFill>
              <a:latin typeface="Calibri" panose="020F0502020204030204" pitchFamily="34" charset="0"/>
            </a:endParaRPr>
          </a:p>
        </p:txBody>
      </p:sp>
      <p:sp>
        <p:nvSpPr>
          <p:cNvPr id="20" name="Rectangle 156">
            <a:extLst>
              <a:ext uri="{FF2B5EF4-FFF2-40B4-BE49-F238E27FC236}">
                <a16:creationId xmlns:a16="http://schemas.microsoft.com/office/drawing/2014/main" id="{9F0183D0-A5CD-4675-ABE1-C13D1CCE82C9}"/>
              </a:ext>
            </a:extLst>
          </p:cNvPr>
          <p:cNvSpPr>
            <a:spLocks noChangeArrowheads="1"/>
          </p:cNvSpPr>
          <p:nvPr/>
        </p:nvSpPr>
        <p:spPr bwMode="auto">
          <a:xfrm rot="16200000">
            <a:off x="-700652" y="3233080"/>
            <a:ext cx="2743199" cy="430887"/>
          </a:xfrm>
          <a:prstGeom prst="rect">
            <a:avLst/>
          </a:prstGeom>
          <a:solidFill>
            <a:schemeClr val="tx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Cumulative Incidence</a:t>
            </a:r>
            <a:endParaRPr kumimoji="0" lang="en-US" altLang="en-US" sz="28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22" name="Rectangle 156">
            <a:extLst>
              <a:ext uri="{FF2B5EF4-FFF2-40B4-BE49-F238E27FC236}">
                <a16:creationId xmlns:a16="http://schemas.microsoft.com/office/drawing/2014/main" id="{9BEC212D-40DB-4523-82BD-8449771F5A35}"/>
              </a:ext>
            </a:extLst>
          </p:cNvPr>
          <p:cNvSpPr>
            <a:spLocks noChangeArrowheads="1"/>
          </p:cNvSpPr>
          <p:nvPr/>
        </p:nvSpPr>
        <p:spPr bwMode="auto">
          <a:xfrm>
            <a:off x="2020355" y="1844416"/>
            <a:ext cx="2718435" cy="830997"/>
          </a:xfrm>
          <a:prstGeom prst="rect">
            <a:avLst/>
          </a:prstGeom>
          <a:solidFill>
            <a:schemeClr val="tx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b="0" dirty="0"/>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4" name="TextBox 23">
            <a:extLst>
              <a:ext uri="{FF2B5EF4-FFF2-40B4-BE49-F238E27FC236}">
                <a16:creationId xmlns:a16="http://schemas.microsoft.com/office/drawing/2014/main" id="{676D9C84-BC0B-4E13-94DB-EA3AB7F90035}"/>
              </a:ext>
            </a:extLst>
          </p:cNvPr>
          <p:cNvSpPr txBox="1"/>
          <p:nvPr/>
        </p:nvSpPr>
        <p:spPr bwMode="auto">
          <a:xfrm>
            <a:off x="2881094" y="1844416"/>
            <a:ext cx="1967153" cy="830997"/>
          </a:xfrm>
          <a:prstGeom prst="rect">
            <a:avLst/>
          </a:prstGeom>
          <a:solidFill>
            <a:schemeClr val="tx1"/>
          </a:solidFill>
          <a:ln>
            <a:noFill/>
          </a:ln>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Early local therapy</a:t>
            </a:r>
            <a:br>
              <a:rPr kumimoji="0" lang="en-US" sz="160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br>
            <a:r>
              <a:rPr lang="en-US" sz="1600" dirty="0">
                <a:solidFill>
                  <a:schemeClr val="accent3"/>
                </a:solidFill>
                <a:latin typeface="Calibri" panose="020F0502020204030204" pitchFamily="34" charset="0"/>
              </a:rPr>
              <a:t>Continued systemic</a:t>
            </a:r>
          </a:p>
          <a:p>
            <a:pPr marL="0" marR="0" lvl="0" indent="0" defTabSz="914400" rtl="0" eaLnBrk="0" fontAlgn="base" latinLnBrk="0" hangingPunct="0">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chemeClr val="accent3"/>
                </a:solidFill>
                <a:effectLst/>
                <a:uLnTx/>
                <a:uFillTx/>
                <a:latin typeface="Calibri" panose="020F0502020204030204" pitchFamily="34" charset="0"/>
              </a:rPr>
              <a:t>therapy</a:t>
            </a:r>
          </a:p>
        </p:txBody>
      </p:sp>
      <p:cxnSp>
        <p:nvCxnSpPr>
          <p:cNvPr id="25" name="Straight Connector 24">
            <a:extLst>
              <a:ext uri="{FF2B5EF4-FFF2-40B4-BE49-F238E27FC236}">
                <a16:creationId xmlns:a16="http://schemas.microsoft.com/office/drawing/2014/main" id="{60807290-FA8F-4DBE-9BD3-60A5725A4F63}"/>
              </a:ext>
            </a:extLst>
          </p:cNvPr>
          <p:cNvCxnSpPr/>
          <p:nvPr/>
        </p:nvCxnSpPr>
        <p:spPr bwMode="auto">
          <a:xfrm flipH="1">
            <a:off x="2622908" y="2024484"/>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A0D1D6D-DB06-40F3-80D8-C3F27EC0A27A}"/>
              </a:ext>
            </a:extLst>
          </p:cNvPr>
          <p:cNvCxnSpPr/>
          <p:nvPr/>
        </p:nvCxnSpPr>
        <p:spPr bwMode="auto">
          <a:xfrm flipH="1">
            <a:off x="2622908" y="2261516"/>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8F36CE5-4711-4F67-8BCD-5D8B730CD795}"/>
              </a:ext>
            </a:extLst>
          </p:cNvPr>
          <p:cNvSpPr txBox="1"/>
          <p:nvPr/>
        </p:nvSpPr>
        <p:spPr bwMode="auto">
          <a:xfrm>
            <a:off x="4513461" y="1477552"/>
            <a:ext cx="2028979"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3-Yr Rate, % (95% CI)</a:t>
            </a:r>
          </a:p>
        </p:txBody>
      </p:sp>
      <p:sp>
        <p:nvSpPr>
          <p:cNvPr id="27" name="TextBox 26">
            <a:extLst>
              <a:ext uri="{FF2B5EF4-FFF2-40B4-BE49-F238E27FC236}">
                <a16:creationId xmlns:a16="http://schemas.microsoft.com/office/drawing/2014/main" id="{D1ADCAED-1775-4951-962B-EE4BEBC265EC}"/>
              </a:ext>
            </a:extLst>
          </p:cNvPr>
          <p:cNvSpPr txBox="1"/>
          <p:nvPr/>
        </p:nvSpPr>
        <p:spPr bwMode="auto">
          <a:xfrm>
            <a:off x="4743319" y="1822944"/>
            <a:ext cx="1734870" cy="584775"/>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25.6 (18.6-34.5)</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rPr>
              <a:t>10.2 (5.9-17.3)</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29EF9F2D-DD31-4372-A200-67D76E146C33}"/>
              </a:ext>
            </a:extLst>
          </p:cNvPr>
          <p:cNvSpPr/>
          <p:nvPr/>
        </p:nvSpPr>
        <p:spPr>
          <a:xfrm>
            <a:off x="3638652" y="2702147"/>
            <a:ext cx="2569934" cy="338554"/>
          </a:xfrm>
          <a:prstGeom prst="rect">
            <a:avLst/>
          </a:prstGeom>
          <a:solidFill>
            <a:schemeClr val="tx1"/>
          </a:solidFill>
        </p:spPr>
        <p:txBody>
          <a:bodyPr wrap="none">
            <a:spAutoFit/>
          </a:bodyPr>
          <a:lstStyle/>
          <a:p>
            <a:pPr marL="0" indent="0">
              <a:buNone/>
            </a:pPr>
            <a:r>
              <a:rPr lang="en-US" sz="1600" b="0" dirty="0">
                <a:solidFill>
                  <a:schemeClr val="bg1"/>
                </a:solidFill>
                <a:latin typeface="Calibri" panose="020F0502020204030204" pitchFamily="34" charset="0"/>
                <a:cs typeface="Calibri" panose="020F0502020204030204" pitchFamily="34" charset="0"/>
              </a:rPr>
              <a:t>HR: 0.37 (95% CI: 0.19-0.73)</a:t>
            </a:r>
          </a:p>
        </p:txBody>
      </p:sp>
      <p:sp>
        <p:nvSpPr>
          <p:cNvPr id="30" name="TextBox 29">
            <a:extLst>
              <a:ext uri="{FF2B5EF4-FFF2-40B4-BE49-F238E27FC236}">
                <a16:creationId xmlns:a16="http://schemas.microsoft.com/office/drawing/2014/main" id="{E9446034-AC92-4F22-98F7-7B94A50C743E}"/>
              </a:ext>
            </a:extLst>
          </p:cNvPr>
          <p:cNvSpPr txBox="1"/>
          <p:nvPr/>
        </p:nvSpPr>
        <p:spPr bwMode="auto">
          <a:xfrm>
            <a:off x="252169" y="5426614"/>
            <a:ext cx="1397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1" name="TextBox 30">
            <a:extLst>
              <a:ext uri="{FF2B5EF4-FFF2-40B4-BE49-F238E27FC236}">
                <a16:creationId xmlns:a16="http://schemas.microsoft.com/office/drawing/2014/main" id="{735108C7-AA60-4A3E-8398-CCDF04662A8A}"/>
              </a:ext>
            </a:extLst>
          </p:cNvPr>
          <p:cNvSpPr txBox="1"/>
          <p:nvPr/>
        </p:nvSpPr>
        <p:spPr bwMode="auto">
          <a:xfrm>
            <a:off x="332648" y="5663013"/>
            <a:ext cx="1203958" cy="523220"/>
          </a:xfrm>
          <a:prstGeom prst="rect">
            <a:avLst/>
          </a:prstGeom>
          <a:solidFill>
            <a:schemeClr val="tx1"/>
          </a:solidFill>
          <a:ln>
            <a:noFill/>
          </a:ln>
        </p:spPr>
        <p:txBody>
          <a:bodyPr wrap="square" rtlCol="0">
            <a:spAutoFit/>
          </a:bodyPr>
          <a:lstStyle/>
          <a:p>
            <a:pPr algn="ctr">
              <a:spcBef>
                <a:spcPct val="50000"/>
              </a:spcBef>
            </a:pPr>
            <a:r>
              <a:rPr lang="en-US" sz="1400" dirty="0">
                <a:solidFill>
                  <a:schemeClr val="accent1"/>
                </a:solidFill>
                <a:latin typeface="Calibri" panose="020F0502020204030204" pitchFamily="34" charset="0"/>
              </a:rPr>
              <a:t>Early local </a:t>
            </a:r>
            <a:r>
              <a:rPr lang="en-US" sz="1400" dirty="0" err="1">
                <a:solidFill>
                  <a:schemeClr val="accent1"/>
                </a:solidFill>
                <a:latin typeface="Calibri" panose="020F0502020204030204" pitchFamily="34" charset="0"/>
              </a:rPr>
              <a:t>tx</a:t>
            </a:r>
            <a:r>
              <a:rPr lang="en-US" sz="1400" dirty="0">
                <a:solidFill>
                  <a:schemeClr val="accent1"/>
                </a:solidFill>
                <a:latin typeface="Calibri" panose="020F0502020204030204" pitchFamily="34" charset="0"/>
              </a:rPr>
              <a:t> </a:t>
            </a:r>
            <a:r>
              <a:rPr lang="en-US" sz="1400" dirty="0">
                <a:solidFill>
                  <a:schemeClr val="accent3"/>
                </a:solidFill>
                <a:latin typeface="Calibri" panose="020F0502020204030204" pitchFamily="34" charset="0"/>
              </a:rPr>
              <a:t>Continued </a:t>
            </a:r>
            <a:r>
              <a:rPr lang="en-US" sz="1400" dirty="0" err="1">
                <a:solidFill>
                  <a:schemeClr val="accent3"/>
                </a:solidFill>
                <a:latin typeface="Calibri" panose="020F0502020204030204" pitchFamily="34" charset="0"/>
              </a:rPr>
              <a:t>tx</a:t>
            </a:r>
            <a:endParaRPr lang="en-US" sz="1400" dirty="0">
              <a:solidFill>
                <a:schemeClr val="accent3"/>
              </a:solidFill>
              <a:latin typeface="Calibri" panose="020F0502020204030204" pitchFamily="34" charset="0"/>
            </a:endParaRPr>
          </a:p>
        </p:txBody>
      </p:sp>
      <p:sp>
        <p:nvSpPr>
          <p:cNvPr id="21" name="TextBox 20">
            <a:extLst>
              <a:ext uri="{FF2B5EF4-FFF2-40B4-BE49-F238E27FC236}">
                <a16:creationId xmlns:a16="http://schemas.microsoft.com/office/drawing/2014/main" id="{27710637-F51E-4F1B-A441-64D60D141E86}"/>
              </a:ext>
            </a:extLst>
          </p:cNvPr>
          <p:cNvSpPr txBox="1"/>
          <p:nvPr/>
        </p:nvSpPr>
        <p:spPr bwMode="auto">
          <a:xfrm>
            <a:off x="1396204" y="5679378"/>
            <a:ext cx="4418850" cy="523220"/>
          </a:xfrm>
          <a:prstGeom prst="rect">
            <a:avLst/>
          </a:prstGeom>
          <a:noFill/>
          <a:ln>
            <a:noFill/>
          </a:ln>
        </p:spPr>
        <p:txBody>
          <a:bodyPr wrap="square" rtlCol="0">
            <a:spAutoFit/>
          </a:bodyPr>
          <a:lstStyle/>
          <a:p>
            <a:pPr>
              <a:spcBef>
                <a:spcPct val="50000"/>
              </a:spcBef>
            </a:pPr>
            <a:r>
              <a:rPr lang="en-US" sz="1400" b="0" dirty="0">
                <a:solidFill>
                  <a:schemeClr val="bg1"/>
                </a:solidFill>
                <a:latin typeface="Calibri" panose="020F0502020204030204" pitchFamily="34" charset="0"/>
              </a:rPr>
              <a:t>122          106           83            70             51            8              1 124           95            84            78             46            6              0</a:t>
            </a:r>
          </a:p>
        </p:txBody>
      </p:sp>
      <p:sp>
        <p:nvSpPr>
          <p:cNvPr id="33" name="TextBox 32">
            <a:extLst>
              <a:ext uri="{FF2B5EF4-FFF2-40B4-BE49-F238E27FC236}">
                <a16:creationId xmlns:a16="http://schemas.microsoft.com/office/drawing/2014/main" id="{DF317036-97EB-4926-822A-15346EDC6D58}"/>
              </a:ext>
            </a:extLst>
          </p:cNvPr>
          <p:cNvSpPr txBox="1"/>
          <p:nvPr/>
        </p:nvSpPr>
        <p:spPr bwMode="auto">
          <a:xfrm>
            <a:off x="1402914" y="5128791"/>
            <a:ext cx="468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F7454E71-54D1-45FB-90EB-00180F9AC5C0}"/>
              </a:ext>
            </a:extLst>
          </p:cNvPr>
          <p:cNvSpPr txBox="1"/>
          <p:nvPr/>
        </p:nvSpPr>
        <p:spPr bwMode="auto">
          <a:xfrm>
            <a:off x="2025259" y="5128791"/>
            <a:ext cx="5588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5" name="TextBox 34">
            <a:extLst>
              <a:ext uri="{FF2B5EF4-FFF2-40B4-BE49-F238E27FC236}">
                <a16:creationId xmlns:a16="http://schemas.microsoft.com/office/drawing/2014/main" id="{7ECEF458-9034-49D2-9561-C2EC2B18EB7E}"/>
              </a:ext>
            </a:extLst>
          </p:cNvPr>
          <p:cNvSpPr txBox="1"/>
          <p:nvPr/>
        </p:nvSpPr>
        <p:spPr bwMode="auto">
          <a:xfrm>
            <a:off x="2677070" y="5128791"/>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6" name="TextBox 35">
            <a:extLst>
              <a:ext uri="{FF2B5EF4-FFF2-40B4-BE49-F238E27FC236}">
                <a16:creationId xmlns:a16="http://schemas.microsoft.com/office/drawing/2014/main" id="{0DE442CC-60E3-41F3-B9D0-30036D0B245C}"/>
              </a:ext>
            </a:extLst>
          </p:cNvPr>
          <p:cNvSpPr txBox="1"/>
          <p:nvPr/>
        </p:nvSpPr>
        <p:spPr bwMode="auto">
          <a:xfrm>
            <a:off x="3354728" y="5128791"/>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8" name="Freeform: Shape 37">
            <a:extLst>
              <a:ext uri="{FF2B5EF4-FFF2-40B4-BE49-F238E27FC236}">
                <a16:creationId xmlns:a16="http://schemas.microsoft.com/office/drawing/2014/main" id="{ABBA00D5-6788-409B-913A-8F48DBCF6479}"/>
              </a:ext>
            </a:extLst>
          </p:cNvPr>
          <p:cNvSpPr/>
          <p:nvPr/>
        </p:nvSpPr>
        <p:spPr bwMode="auto">
          <a:xfrm>
            <a:off x="1539755" y="1988369"/>
            <a:ext cx="4040264" cy="3095935"/>
          </a:xfrm>
          <a:custGeom>
            <a:avLst/>
            <a:gdLst>
              <a:gd name="connsiteX0" fmla="*/ 0 w 5029200"/>
              <a:gd name="connsiteY0" fmla="*/ 0 h 3041374"/>
              <a:gd name="connsiteX1" fmla="*/ 0 w 5029200"/>
              <a:gd name="connsiteY1" fmla="*/ 3041374 h 3041374"/>
              <a:gd name="connsiteX2" fmla="*/ 5029200 w 5029200"/>
              <a:gd name="connsiteY2" fmla="*/ 3041374 h 3041374"/>
            </a:gdLst>
            <a:ahLst/>
            <a:cxnLst>
              <a:cxn ang="0">
                <a:pos x="connsiteX0" y="connsiteY0"/>
              </a:cxn>
              <a:cxn ang="0">
                <a:pos x="connsiteX1" y="connsiteY1"/>
              </a:cxn>
              <a:cxn ang="0">
                <a:pos x="connsiteX2" y="connsiteY2"/>
              </a:cxn>
            </a:cxnLst>
            <a:rect l="l" t="t" r="r" b="b"/>
            <a:pathLst>
              <a:path w="5029200" h="3041374">
                <a:moveTo>
                  <a:pt x="0" y="0"/>
                </a:moveTo>
                <a:lnTo>
                  <a:pt x="0" y="3041374"/>
                </a:lnTo>
                <a:lnTo>
                  <a:pt x="5029200" y="304137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41" name="TextBox 40">
            <a:extLst>
              <a:ext uri="{FF2B5EF4-FFF2-40B4-BE49-F238E27FC236}">
                <a16:creationId xmlns:a16="http://schemas.microsoft.com/office/drawing/2014/main" id="{7C040A0A-11F2-41DE-917C-3E7C5F10C9BE}"/>
              </a:ext>
            </a:extLst>
          </p:cNvPr>
          <p:cNvSpPr txBox="1"/>
          <p:nvPr/>
        </p:nvSpPr>
        <p:spPr bwMode="auto">
          <a:xfrm>
            <a:off x="983109" y="1797448"/>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925F84B5-3565-4F74-BFC9-448CB2796ADC}"/>
              </a:ext>
            </a:extLst>
          </p:cNvPr>
          <p:cNvSpPr txBox="1"/>
          <p:nvPr/>
        </p:nvSpPr>
        <p:spPr bwMode="auto">
          <a:xfrm>
            <a:off x="977124" y="2409466"/>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0.8</a:t>
            </a:r>
          </a:p>
        </p:txBody>
      </p:sp>
      <p:sp>
        <p:nvSpPr>
          <p:cNvPr id="43" name="TextBox 42">
            <a:extLst>
              <a:ext uri="{FF2B5EF4-FFF2-40B4-BE49-F238E27FC236}">
                <a16:creationId xmlns:a16="http://schemas.microsoft.com/office/drawing/2014/main" id="{6945CCDA-B62A-4B54-A446-E78DF864B604}"/>
              </a:ext>
            </a:extLst>
          </p:cNvPr>
          <p:cNvSpPr txBox="1"/>
          <p:nvPr/>
        </p:nvSpPr>
        <p:spPr bwMode="auto">
          <a:xfrm>
            <a:off x="969920" y="3009353"/>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0.6</a:t>
            </a:r>
          </a:p>
        </p:txBody>
      </p:sp>
      <p:sp>
        <p:nvSpPr>
          <p:cNvPr id="44" name="TextBox 43">
            <a:extLst>
              <a:ext uri="{FF2B5EF4-FFF2-40B4-BE49-F238E27FC236}">
                <a16:creationId xmlns:a16="http://schemas.microsoft.com/office/drawing/2014/main" id="{D2A1B027-AADB-4D32-970C-C1875BE5FCC0}"/>
              </a:ext>
            </a:extLst>
          </p:cNvPr>
          <p:cNvSpPr txBox="1"/>
          <p:nvPr/>
        </p:nvSpPr>
        <p:spPr bwMode="auto">
          <a:xfrm>
            <a:off x="977124" y="3606332"/>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0.4</a:t>
            </a:r>
          </a:p>
        </p:txBody>
      </p:sp>
      <p:sp>
        <p:nvSpPr>
          <p:cNvPr id="45" name="TextBox 44">
            <a:extLst>
              <a:ext uri="{FF2B5EF4-FFF2-40B4-BE49-F238E27FC236}">
                <a16:creationId xmlns:a16="http://schemas.microsoft.com/office/drawing/2014/main" id="{FD4E714C-2EE1-4F41-8384-5FA3DE5A5049}"/>
              </a:ext>
            </a:extLst>
          </p:cNvPr>
          <p:cNvSpPr txBox="1"/>
          <p:nvPr/>
        </p:nvSpPr>
        <p:spPr bwMode="auto">
          <a:xfrm>
            <a:off x="983109" y="4207674"/>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0.2</a:t>
            </a:r>
          </a:p>
        </p:txBody>
      </p:sp>
      <p:grpSp>
        <p:nvGrpSpPr>
          <p:cNvPr id="9" name="Group 8">
            <a:extLst>
              <a:ext uri="{FF2B5EF4-FFF2-40B4-BE49-F238E27FC236}">
                <a16:creationId xmlns:a16="http://schemas.microsoft.com/office/drawing/2014/main" id="{5999CA4D-9C17-4F88-9DBE-851088459715}"/>
              </a:ext>
            </a:extLst>
          </p:cNvPr>
          <p:cNvGrpSpPr/>
          <p:nvPr/>
        </p:nvGrpSpPr>
        <p:grpSpPr>
          <a:xfrm>
            <a:off x="1654651" y="5083928"/>
            <a:ext cx="3925368" cy="87734"/>
            <a:chOff x="1654651" y="5083928"/>
            <a:chExt cx="3925368" cy="87734"/>
          </a:xfrm>
        </p:grpSpPr>
        <p:grpSp>
          <p:nvGrpSpPr>
            <p:cNvPr id="51" name="Group 50">
              <a:extLst>
                <a:ext uri="{FF2B5EF4-FFF2-40B4-BE49-F238E27FC236}">
                  <a16:creationId xmlns:a16="http://schemas.microsoft.com/office/drawing/2014/main" id="{AA1CFB48-2149-4A9A-89C7-F5C31D67347E}"/>
                </a:ext>
              </a:extLst>
            </p:cNvPr>
            <p:cNvGrpSpPr/>
            <p:nvPr/>
          </p:nvGrpSpPr>
          <p:grpSpPr>
            <a:xfrm>
              <a:off x="1654651" y="5083928"/>
              <a:ext cx="2612215" cy="87734"/>
              <a:chOff x="1422621" y="4863402"/>
              <a:chExt cx="1860629" cy="87470"/>
            </a:xfrm>
          </p:grpSpPr>
          <p:grpSp>
            <p:nvGrpSpPr>
              <p:cNvPr id="52" name="Group 51">
                <a:extLst>
                  <a:ext uri="{FF2B5EF4-FFF2-40B4-BE49-F238E27FC236}">
                    <a16:creationId xmlns:a16="http://schemas.microsoft.com/office/drawing/2014/main" id="{2BE8D32C-B692-4859-A996-12055FE43C20}"/>
                  </a:ext>
                </a:extLst>
              </p:cNvPr>
              <p:cNvGrpSpPr/>
              <p:nvPr/>
            </p:nvGrpSpPr>
            <p:grpSpPr>
              <a:xfrm rot="5400000">
                <a:off x="1844342" y="4448041"/>
                <a:ext cx="81110" cy="924551"/>
                <a:chOff x="1411593" y="3694333"/>
                <a:chExt cx="74938" cy="882747"/>
              </a:xfrm>
            </p:grpSpPr>
            <p:cxnSp>
              <p:nvCxnSpPr>
                <p:cNvPr id="56" name="Straight Connector 55">
                  <a:extLst>
                    <a:ext uri="{FF2B5EF4-FFF2-40B4-BE49-F238E27FC236}">
                      <a16:creationId xmlns:a16="http://schemas.microsoft.com/office/drawing/2014/main" id="{ED2B40BE-09DC-406B-AD80-9ECB1E7B22D7}"/>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0DC5C95-7D28-4BAC-8329-6AB147725E5E}"/>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03AAF66-6D1A-4BF6-A16D-2A8A77A1981E}"/>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D8ED8E8C-0405-4EF1-B4BB-036A504B5117}"/>
                  </a:ext>
                </a:extLst>
              </p:cNvPr>
              <p:cNvGrpSpPr/>
              <p:nvPr/>
            </p:nvGrpSpPr>
            <p:grpSpPr>
              <a:xfrm rot="5400000">
                <a:off x="3011557" y="4672819"/>
                <a:ext cx="81110" cy="462276"/>
                <a:chOff x="1411593" y="4135706"/>
                <a:chExt cx="74938" cy="441374"/>
              </a:xfrm>
            </p:grpSpPr>
            <p:cxnSp>
              <p:nvCxnSpPr>
                <p:cNvPr id="54" name="Straight Connector 53">
                  <a:extLst>
                    <a:ext uri="{FF2B5EF4-FFF2-40B4-BE49-F238E27FC236}">
                      <a16:creationId xmlns:a16="http://schemas.microsoft.com/office/drawing/2014/main" id="{E7BC0381-09CB-487A-9146-A72C410C223B}"/>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B37FB9E-3175-4BE7-A661-A01FB534372F}"/>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 name="Group 2">
              <a:extLst>
                <a:ext uri="{FF2B5EF4-FFF2-40B4-BE49-F238E27FC236}">
                  <a16:creationId xmlns:a16="http://schemas.microsoft.com/office/drawing/2014/main" id="{8D266D02-1CFB-48B5-9C3D-47F74D1C68F0}"/>
                </a:ext>
              </a:extLst>
            </p:cNvPr>
            <p:cNvGrpSpPr/>
            <p:nvPr/>
          </p:nvGrpSpPr>
          <p:grpSpPr>
            <a:xfrm>
              <a:off x="4931011" y="5088973"/>
              <a:ext cx="649008" cy="81355"/>
              <a:chOff x="3770258" y="5236328"/>
              <a:chExt cx="649008" cy="81355"/>
            </a:xfrm>
          </p:grpSpPr>
          <p:cxnSp>
            <p:nvCxnSpPr>
              <p:cNvPr id="59" name="Straight Connector 58">
                <a:extLst>
                  <a:ext uri="{FF2B5EF4-FFF2-40B4-BE49-F238E27FC236}">
                    <a16:creationId xmlns:a16="http://schemas.microsoft.com/office/drawing/2014/main" id="{2CF1DDE1-3887-4CBD-8398-6332F0E7BD5D}"/>
                  </a:ext>
                </a:extLst>
              </p:cNvPr>
              <p:cNvCxnSpPr>
                <a:cxnSpLocks/>
              </p:cNvCxnSpPr>
              <p:nvPr/>
            </p:nvCxnSpPr>
            <p:spPr bwMode="auto">
              <a:xfrm rot="5400000">
                <a:off x="4378588" y="5277006"/>
                <a:ext cx="8135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0A05B89-7595-4B8B-8CFE-B30499D047E3}"/>
                  </a:ext>
                </a:extLst>
              </p:cNvPr>
              <p:cNvCxnSpPr>
                <a:cxnSpLocks/>
              </p:cNvCxnSpPr>
              <p:nvPr/>
            </p:nvCxnSpPr>
            <p:spPr bwMode="auto">
              <a:xfrm rot="5400000">
                <a:off x="3729580" y="5277006"/>
                <a:ext cx="8135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 name="Group 9">
            <a:extLst>
              <a:ext uri="{FF2B5EF4-FFF2-40B4-BE49-F238E27FC236}">
                <a16:creationId xmlns:a16="http://schemas.microsoft.com/office/drawing/2014/main" id="{B43BA4F7-B8D7-4E4D-8A07-CA20C371D63E}"/>
              </a:ext>
            </a:extLst>
          </p:cNvPr>
          <p:cNvGrpSpPr/>
          <p:nvPr/>
        </p:nvGrpSpPr>
        <p:grpSpPr>
          <a:xfrm>
            <a:off x="1462446" y="2000587"/>
            <a:ext cx="81295" cy="2986605"/>
            <a:chOff x="1462446" y="2000587"/>
            <a:chExt cx="81295" cy="2986605"/>
          </a:xfrm>
        </p:grpSpPr>
        <p:grpSp>
          <p:nvGrpSpPr>
            <p:cNvPr id="40" name="Group 39">
              <a:extLst>
                <a:ext uri="{FF2B5EF4-FFF2-40B4-BE49-F238E27FC236}">
                  <a16:creationId xmlns:a16="http://schemas.microsoft.com/office/drawing/2014/main" id="{CF29B871-4C94-41F9-98C5-345FA90330D9}"/>
                </a:ext>
              </a:extLst>
            </p:cNvPr>
            <p:cNvGrpSpPr/>
            <p:nvPr/>
          </p:nvGrpSpPr>
          <p:grpSpPr>
            <a:xfrm>
              <a:off x="1462446" y="2610399"/>
              <a:ext cx="73274" cy="2376793"/>
              <a:chOff x="1411593" y="2811587"/>
              <a:chExt cx="74938" cy="1765493"/>
            </a:xfrm>
          </p:grpSpPr>
          <p:cxnSp>
            <p:nvCxnSpPr>
              <p:cNvPr id="46" name="Straight Connector 45">
                <a:extLst>
                  <a:ext uri="{FF2B5EF4-FFF2-40B4-BE49-F238E27FC236}">
                    <a16:creationId xmlns:a16="http://schemas.microsoft.com/office/drawing/2014/main" id="{671AF328-6775-4BF6-92A3-3EAA12FC53F8}"/>
                  </a:ext>
                </a:extLst>
              </p:cNvPr>
              <p:cNvCxnSpPr>
                <a:cxnSpLocks/>
              </p:cNvCxnSpPr>
              <p:nvPr/>
            </p:nvCxnSpPr>
            <p:spPr bwMode="auto">
              <a:xfrm>
                <a:off x="1411593" y="2811587"/>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FABBF35-76AF-40BD-9812-FAA2BD30CA17}"/>
                  </a:ext>
                </a:extLst>
              </p:cNvPr>
              <p:cNvCxnSpPr>
                <a:cxnSpLocks/>
              </p:cNvCxnSpPr>
              <p:nvPr/>
            </p:nvCxnSpPr>
            <p:spPr bwMode="auto">
              <a:xfrm>
                <a:off x="1411593" y="3252960"/>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12A4155-1F85-4505-A4B8-D71B76357E0C}"/>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BFE19B4-09A4-4CF1-BF5E-FEDCC8B80190}"/>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BD6CF6B-9B20-462D-9DA7-D9680B5153C1}"/>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cxnSp>
          <p:nvCxnSpPr>
            <p:cNvPr id="61" name="Straight Connector 60">
              <a:extLst>
                <a:ext uri="{FF2B5EF4-FFF2-40B4-BE49-F238E27FC236}">
                  <a16:creationId xmlns:a16="http://schemas.microsoft.com/office/drawing/2014/main" id="{A61E6A8B-9D6C-41E7-81F5-C84C77C5B4B8}"/>
                </a:ext>
              </a:extLst>
            </p:cNvPr>
            <p:cNvCxnSpPr>
              <a:cxnSpLocks/>
            </p:cNvCxnSpPr>
            <p:nvPr/>
          </p:nvCxnSpPr>
          <p:spPr bwMode="auto">
            <a:xfrm>
              <a:off x="1470467" y="2000587"/>
              <a:ext cx="73274"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7F6B0DAB-0626-4A93-B448-A94449F6F91F}"/>
              </a:ext>
            </a:extLst>
          </p:cNvPr>
          <p:cNvSpPr txBox="1"/>
          <p:nvPr/>
        </p:nvSpPr>
        <p:spPr bwMode="auto">
          <a:xfrm>
            <a:off x="992670" y="4801056"/>
            <a:ext cx="52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8B434A6D-CDA2-42E6-906C-383E42EF19EA}"/>
              </a:ext>
            </a:extLst>
          </p:cNvPr>
          <p:cNvSpPr txBox="1"/>
          <p:nvPr/>
        </p:nvSpPr>
        <p:spPr bwMode="auto">
          <a:xfrm>
            <a:off x="3992248" y="5128791"/>
            <a:ext cx="5588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4" name="TextBox 63">
            <a:extLst>
              <a:ext uri="{FF2B5EF4-FFF2-40B4-BE49-F238E27FC236}">
                <a16:creationId xmlns:a16="http://schemas.microsoft.com/office/drawing/2014/main" id="{61E8212D-D6CD-4762-AE61-043898F722F7}"/>
              </a:ext>
            </a:extLst>
          </p:cNvPr>
          <p:cNvSpPr txBox="1"/>
          <p:nvPr/>
        </p:nvSpPr>
        <p:spPr bwMode="auto">
          <a:xfrm>
            <a:off x="4644059" y="5128791"/>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5" name="TextBox 64">
            <a:extLst>
              <a:ext uri="{FF2B5EF4-FFF2-40B4-BE49-F238E27FC236}">
                <a16:creationId xmlns:a16="http://schemas.microsoft.com/office/drawing/2014/main" id="{36808D62-3739-41B1-9DD7-7683C30E2465}"/>
              </a:ext>
            </a:extLst>
          </p:cNvPr>
          <p:cNvSpPr txBox="1"/>
          <p:nvPr/>
        </p:nvSpPr>
        <p:spPr bwMode="auto">
          <a:xfrm>
            <a:off x="5321717" y="5128791"/>
            <a:ext cx="526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16" name="Freeform: Shape 15">
            <a:extLst>
              <a:ext uri="{FF2B5EF4-FFF2-40B4-BE49-F238E27FC236}">
                <a16:creationId xmlns:a16="http://schemas.microsoft.com/office/drawing/2014/main" id="{1F10D08D-150F-48AC-9003-45D178DED9B1}"/>
              </a:ext>
            </a:extLst>
          </p:cNvPr>
          <p:cNvSpPr/>
          <p:nvPr/>
        </p:nvSpPr>
        <p:spPr bwMode="auto">
          <a:xfrm>
            <a:off x="1635162" y="4199068"/>
            <a:ext cx="3377902" cy="792480"/>
          </a:xfrm>
          <a:custGeom>
            <a:avLst/>
            <a:gdLst>
              <a:gd name="connsiteX0" fmla="*/ 0 w 3377902"/>
              <a:gd name="connsiteY0" fmla="*/ 792480 h 792480"/>
              <a:gd name="connsiteX1" fmla="*/ 68132 w 3377902"/>
              <a:gd name="connsiteY1" fmla="*/ 792480 h 792480"/>
              <a:gd name="connsiteX2" fmla="*/ 68132 w 3377902"/>
              <a:gd name="connsiteY2" fmla="*/ 756621 h 792480"/>
              <a:gd name="connsiteX3" fmla="*/ 107577 w 3377902"/>
              <a:gd name="connsiteY3" fmla="*/ 756621 h 792480"/>
              <a:gd name="connsiteX4" fmla="*/ 107577 w 3377902"/>
              <a:gd name="connsiteY4" fmla="*/ 713591 h 792480"/>
              <a:gd name="connsiteX5" fmla="*/ 164951 w 3377902"/>
              <a:gd name="connsiteY5" fmla="*/ 713591 h 792480"/>
              <a:gd name="connsiteX6" fmla="*/ 164951 w 3377902"/>
              <a:gd name="connsiteY6" fmla="*/ 684904 h 792480"/>
              <a:gd name="connsiteX7" fmla="*/ 186466 w 3377902"/>
              <a:gd name="connsiteY7" fmla="*/ 684904 h 792480"/>
              <a:gd name="connsiteX8" fmla="*/ 186466 w 3377902"/>
              <a:gd name="connsiteY8" fmla="*/ 645459 h 792480"/>
              <a:gd name="connsiteX9" fmla="*/ 222325 w 3377902"/>
              <a:gd name="connsiteY9" fmla="*/ 645459 h 792480"/>
              <a:gd name="connsiteX10" fmla="*/ 222325 w 3377902"/>
              <a:gd name="connsiteY10" fmla="*/ 588085 h 792480"/>
              <a:gd name="connsiteX11" fmla="*/ 279699 w 3377902"/>
              <a:gd name="connsiteY11" fmla="*/ 588085 h 792480"/>
              <a:gd name="connsiteX12" fmla="*/ 279699 w 3377902"/>
              <a:gd name="connsiteY12" fmla="*/ 555812 h 792480"/>
              <a:gd name="connsiteX13" fmla="*/ 279699 w 3377902"/>
              <a:gd name="connsiteY13" fmla="*/ 555812 h 792480"/>
              <a:gd name="connsiteX14" fmla="*/ 311972 w 3377902"/>
              <a:gd name="connsiteY14" fmla="*/ 523539 h 792480"/>
              <a:gd name="connsiteX15" fmla="*/ 329901 w 3377902"/>
              <a:gd name="connsiteY15" fmla="*/ 505610 h 792480"/>
              <a:gd name="connsiteX16" fmla="*/ 329901 w 3377902"/>
              <a:gd name="connsiteY16" fmla="*/ 419548 h 792480"/>
              <a:gd name="connsiteX17" fmla="*/ 344245 w 3377902"/>
              <a:gd name="connsiteY17" fmla="*/ 419548 h 792480"/>
              <a:gd name="connsiteX18" fmla="*/ 344245 w 3377902"/>
              <a:gd name="connsiteY18" fmla="*/ 383690 h 792480"/>
              <a:gd name="connsiteX19" fmla="*/ 441064 w 3377902"/>
              <a:gd name="connsiteY19" fmla="*/ 383690 h 792480"/>
              <a:gd name="connsiteX20" fmla="*/ 441064 w 3377902"/>
              <a:gd name="connsiteY20" fmla="*/ 351417 h 792480"/>
              <a:gd name="connsiteX21" fmla="*/ 502024 w 3377902"/>
              <a:gd name="connsiteY21" fmla="*/ 351417 h 792480"/>
              <a:gd name="connsiteX22" fmla="*/ 502024 w 3377902"/>
              <a:gd name="connsiteY22" fmla="*/ 319144 h 792480"/>
              <a:gd name="connsiteX23" fmla="*/ 519953 w 3377902"/>
              <a:gd name="connsiteY23" fmla="*/ 319144 h 792480"/>
              <a:gd name="connsiteX24" fmla="*/ 519953 w 3377902"/>
              <a:gd name="connsiteY24" fmla="*/ 294043 h 792480"/>
              <a:gd name="connsiteX25" fmla="*/ 706419 w 3377902"/>
              <a:gd name="connsiteY25" fmla="*/ 294043 h 792480"/>
              <a:gd name="connsiteX26" fmla="*/ 706419 w 3377902"/>
              <a:gd name="connsiteY26" fmla="*/ 265356 h 792480"/>
              <a:gd name="connsiteX27" fmla="*/ 756622 w 3377902"/>
              <a:gd name="connsiteY27" fmla="*/ 265356 h 792480"/>
              <a:gd name="connsiteX28" fmla="*/ 756622 w 3377902"/>
              <a:gd name="connsiteY28" fmla="*/ 222325 h 792480"/>
              <a:gd name="connsiteX29" fmla="*/ 774551 w 3377902"/>
              <a:gd name="connsiteY29" fmla="*/ 222325 h 792480"/>
              <a:gd name="connsiteX30" fmla="*/ 774551 w 3377902"/>
              <a:gd name="connsiteY30" fmla="*/ 186466 h 792480"/>
              <a:gd name="connsiteX31" fmla="*/ 889299 w 3377902"/>
              <a:gd name="connsiteY31" fmla="*/ 186466 h 792480"/>
              <a:gd name="connsiteX32" fmla="*/ 889299 w 3377902"/>
              <a:gd name="connsiteY32" fmla="*/ 164951 h 792480"/>
              <a:gd name="connsiteX33" fmla="*/ 1061422 w 3377902"/>
              <a:gd name="connsiteY33" fmla="*/ 164951 h 792480"/>
              <a:gd name="connsiteX34" fmla="*/ 1061422 w 3377902"/>
              <a:gd name="connsiteY34" fmla="*/ 139850 h 792480"/>
              <a:gd name="connsiteX35" fmla="*/ 1165412 w 3377902"/>
              <a:gd name="connsiteY35" fmla="*/ 139850 h 792480"/>
              <a:gd name="connsiteX36" fmla="*/ 1165412 w 3377902"/>
              <a:gd name="connsiteY36" fmla="*/ 114748 h 792480"/>
              <a:gd name="connsiteX37" fmla="*/ 1323191 w 3377902"/>
              <a:gd name="connsiteY37" fmla="*/ 114748 h 792480"/>
              <a:gd name="connsiteX38" fmla="*/ 1323191 w 3377902"/>
              <a:gd name="connsiteY38" fmla="*/ 78890 h 792480"/>
              <a:gd name="connsiteX39" fmla="*/ 1527586 w 3377902"/>
              <a:gd name="connsiteY39" fmla="*/ 78890 h 792480"/>
              <a:gd name="connsiteX40" fmla="*/ 1527586 w 3377902"/>
              <a:gd name="connsiteY40" fmla="*/ 57374 h 792480"/>
              <a:gd name="connsiteX41" fmla="*/ 1674607 w 3377902"/>
              <a:gd name="connsiteY41" fmla="*/ 57374 h 792480"/>
              <a:gd name="connsiteX42" fmla="*/ 1674607 w 3377902"/>
              <a:gd name="connsiteY42" fmla="*/ 17930 h 792480"/>
              <a:gd name="connsiteX43" fmla="*/ 2065469 w 3377902"/>
              <a:gd name="connsiteY43" fmla="*/ 17930 h 792480"/>
              <a:gd name="connsiteX44" fmla="*/ 2065469 w 3377902"/>
              <a:gd name="connsiteY44" fmla="*/ 0 h 792480"/>
              <a:gd name="connsiteX45" fmla="*/ 3377902 w 3377902"/>
              <a:gd name="connsiteY45" fmla="*/ 0 h 792480"/>
              <a:gd name="connsiteX0" fmla="*/ 0 w 3377902"/>
              <a:gd name="connsiteY0" fmla="*/ 792480 h 792480"/>
              <a:gd name="connsiteX1" fmla="*/ 68132 w 3377902"/>
              <a:gd name="connsiteY1" fmla="*/ 792480 h 792480"/>
              <a:gd name="connsiteX2" fmla="*/ 68132 w 3377902"/>
              <a:gd name="connsiteY2" fmla="*/ 756621 h 792480"/>
              <a:gd name="connsiteX3" fmla="*/ 107577 w 3377902"/>
              <a:gd name="connsiteY3" fmla="*/ 756621 h 792480"/>
              <a:gd name="connsiteX4" fmla="*/ 107577 w 3377902"/>
              <a:gd name="connsiteY4" fmla="*/ 713591 h 792480"/>
              <a:gd name="connsiteX5" fmla="*/ 164951 w 3377902"/>
              <a:gd name="connsiteY5" fmla="*/ 713591 h 792480"/>
              <a:gd name="connsiteX6" fmla="*/ 164951 w 3377902"/>
              <a:gd name="connsiteY6" fmla="*/ 684904 h 792480"/>
              <a:gd name="connsiteX7" fmla="*/ 186466 w 3377902"/>
              <a:gd name="connsiteY7" fmla="*/ 684904 h 792480"/>
              <a:gd name="connsiteX8" fmla="*/ 186466 w 3377902"/>
              <a:gd name="connsiteY8" fmla="*/ 645459 h 792480"/>
              <a:gd name="connsiteX9" fmla="*/ 222325 w 3377902"/>
              <a:gd name="connsiteY9" fmla="*/ 645459 h 792480"/>
              <a:gd name="connsiteX10" fmla="*/ 222325 w 3377902"/>
              <a:gd name="connsiteY10" fmla="*/ 588085 h 792480"/>
              <a:gd name="connsiteX11" fmla="*/ 279699 w 3377902"/>
              <a:gd name="connsiteY11" fmla="*/ 588085 h 792480"/>
              <a:gd name="connsiteX12" fmla="*/ 279699 w 3377902"/>
              <a:gd name="connsiteY12" fmla="*/ 555812 h 792480"/>
              <a:gd name="connsiteX13" fmla="*/ 308386 w 3377902"/>
              <a:gd name="connsiteY13" fmla="*/ 552226 h 792480"/>
              <a:gd name="connsiteX14" fmla="*/ 311972 w 3377902"/>
              <a:gd name="connsiteY14" fmla="*/ 523539 h 792480"/>
              <a:gd name="connsiteX15" fmla="*/ 329901 w 3377902"/>
              <a:gd name="connsiteY15" fmla="*/ 505610 h 792480"/>
              <a:gd name="connsiteX16" fmla="*/ 329901 w 3377902"/>
              <a:gd name="connsiteY16" fmla="*/ 419548 h 792480"/>
              <a:gd name="connsiteX17" fmla="*/ 344245 w 3377902"/>
              <a:gd name="connsiteY17" fmla="*/ 419548 h 792480"/>
              <a:gd name="connsiteX18" fmla="*/ 344245 w 3377902"/>
              <a:gd name="connsiteY18" fmla="*/ 383690 h 792480"/>
              <a:gd name="connsiteX19" fmla="*/ 441064 w 3377902"/>
              <a:gd name="connsiteY19" fmla="*/ 383690 h 792480"/>
              <a:gd name="connsiteX20" fmla="*/ 441064 w 3377902"/>
              <a:gd name="connsiteY20" fmla="*/ 351417 h 792480"/>
              <a:gd name="connsiteX21" fmla="*/ 502024 w 3377902"/>
              <a:gd name="connsiteY21" fmla="*/ 351417 h 792480"/>
              <a:gd name="connsiteX22" fmla="*/ 502024 w 3377902"/>
              <a:gd name="connsiteY22" fmla="*/ 319144 h 792480"/>
              <a:gd name="connsiteX23" fmla="*/ 519953 w 3377902"/>
              <a:gd name="connsiteY23" fmla="*/ 319144 h 792480"/>
              <a:gd name="connsiteX24" fmla="*/ 519953 w 3377902"/>
              <a:gd name="connsiteY24" fmla="*/ 294043 h 792480"/>
              <a:gd name="connsiteX25" fmla="*/ 706419 w 3377902"/>
              <a:gd name="connsiteY25" fmla="*/ 294043 h 792480"/>
              <a:gd name="connsiteX26" fmla="*/ 706419 w 3377902"/>
              <a:gd name="connsiteY26" fmla="*/ 265356 h 792480"/>
              <a:gd name="connsiteX27" fmla="*/ 756622 w 3377902"/>
              <a:gd name="connsiteY27" fmla="*/ 265356 h 792480"/>
              <a:gd name="connsiteX28" fmla="*/ 756622 w 3377902"/>
              <a:gd name="connsiteY28" fmla="*/ 222325 h 792480"/>
              <a:gd name="connsiteX29" fmla="*/ 774551 w 3377902"/>
              <a:gd name="connsiteY29" fmla="*/ 222325 h 792480"/>
              <a:gd name="connsiteX30" fmla="*/ 774551 w 3377902"/>
              <a:gd name="connsiteY30" fmla="*/ 186466 h 792480"/>
              <a:gd name="connsiteX31" fmla="*/ 889299 w 3377902"/>
              <a:gd name="connsiteY31" fmla="*/ 186466 h 792480"/>
              <a:gd name="connsiteX32" fmla="*/ 889299 w 3377902"/>
              <a:gd name="connsiteY32" fmla="*/ 164951 h 792480"/>
              <a:gd name="connsiteX33" fmla="*/ 1061422 w 3377902"/>
              <a:gd name="connsiteY33" fmla="*/ 164951 h 792480"/>
              <a:gd name="connsiteX34" fmla="*/ 1061422 w 3377902"/>
              <a:gd name="connsiteY34" fmla="*/ 139850 h 792480"/>
              <a:gd name="connsiteX35" fmla="*/ 1165412 w 3377902"/>
              <a:gd name="connsiteY35" fmla="*/ 139850 h 792480"/>
              <a:gd name="connsiteX36" fmla="*/ 1165412 w 3377902"/>
              <a:gd name="connsiteY36" fmla="*/ 114748 h 792480"/>
              <a:gd name="connsiteX37" fmla="*/ 1323191 w 3377902"/>
              <a:gd name="connsiteY37" fmla="*/ 114748 h 792480"/>
              <a:gd name="connsiteX38" fmla="*/ 1323191 w 3377902"/>
              <a:gd name="connsiteY38" fmla="*/ 78890 h 792480"/>
              <a:gd name="connsiteX39" fmla="*/ 1527586 w 3377902"/>
              <a:gd name="connsiteY39" fmla="*/ 78890 h 792480"/>
              <a:gd name="connsiteX40" fmla="*/ 1527586 w 3377902"/>
              <a:gd name="connsiteY40" fmla="*/ 57374 h 792480"/>
              <a:gd name="connsiteX41" fmla="*/ 1674607 w 3377902"/>
              <a:gd name="connsiteY41" fmla="*/ 57374 h 792480"/>
              <a:gd name="connsiteX42" fmla="*/ 1674607 w 3377902"/>
              <a:gd name="connsiteY42" fmla="*/ 17930 h 792480"/>
              <a:gd name="connsiteX43" fmla="*/ 2065469 w 3377902"/>
              <a:gd name="connsiteY43" fmla="*/ 17930 h 792480"/>
              <a:gd name="connsiteX44" fmla="*/ 2065469 w 3377902"/>
              <a:gd name="connsiteY44" fmla="*/ 0 h 792480"/>
              <a:gd name="connsiteX45" fmla="*/ 3377902 w 3377902"/>
              <a:gd name="connsiteY45" fmla="*/ 0 h 792480"/>
              <a:gd name="connsiteX0" fmla="*/ 0 w 3377902"/>
              <a:gd name="connsiteY0" fmla="*/ 792480 h 792480"/>
              <a:gd name="connsiteX1" fmla="*/ 68132 w 3377902"/>
              <a:gd name="connsiteY1" fmla="*/ 792480 h 792480"/>
              <a:gd name="connsiteX2" fmla="*/ 68132 w 3377902"/>
              <a:gd name="connsiteY2" fmla="*/ 756621 h 792480"/>
              <a:gd name="connsiteX3" fmla="*/ 107577 w 3377902"/>
              <a:gd name="connsiteY3" fmla="*/ 756621 h 792480"/>
              <a:gd name="connsiteX4" fmla="*/ 107577 w 3377902"/>
              <a:gd name="connsiteY4" fmla="*/ 713591 h 792480"/>
              <a:gd name="connsiteX5" fmla="*/ 164951 w 3377902"/>
              <a:gd name="connsiteY5" fmla="*/ 713591 h 792480"/>
              <a:gd name="connsiteX6" fmla="*/ 164951 w 3377902"/>
              <a:gd name="connsiteY6" fmla="*/ 684904 h 792480"/>
              <a:gd name="connsiteX7" fmla="*/ 186466 w 3377902"/>
              <a:gd name="connsiteY7" fmla="*/ 684904 h 792480"/>
              <a:gd name="connsiteX8" fmla="*/ 186466 w 3377902"/>
              <a:gd name="connsiteY8" fmla="*/ 645459 h 792480"/>
              <a:gd name="connsiteX9" fmla="*/ 222325 w 3377902"/>
              <a:gd name="connsiteY9" fmla="*/ 645459 h 792480"/>
              <a:gd name="connsiteX10" fmla="*/ 222325 w 3377902"/>
              <a:gd name="connsiteY10" fmla="*/ 588085 h 792480"/>
              <a:gd name="connsiteX11" fmla="*/ 279699 w 3377902"/>
              <a:gd name="connsiteY11" fmla="*/ 588085 h 792480"/>
              <a:gd name="connsiteX12" fmla="*/ 279699 w 3377902"/>
              <a:gd name="connsiteY12" fmla="*/ 555812 h 792480"/>
              <a:gd name="connsiteX13" fmla="*/ 308386 w 3377902"/>
              <a:gd name="connsiteY13" fmla="*/ 552226 h 792480"/>
              <a:gd name="connsiteX14" fmla="*/ 311972 w 3377902"/>
              <a:gd name="connsiteY14" fmla="*/ 523539 h 792480"/>
              <a:gd name="connsiteX15" fmla="*/ 329901 w 3377902"/>
              <a:gd name="connsiteY15" fmla="*/ 505610 h 792480"/>
              <a:gd name="connsiteX16" fmla="*/ 329901 w 3377902"/>
              <a:gd name="connsiteY16" fmla="*/ 419548 h 792480"/>
              <a:gd name="connsiteX17" fmla="*/ 344245 w 3377902"/>
              <a:gd name="connsiteY17" fmla="*/ 419548 h 792480"/>
              <a:gd name="connsiteX18" fmla="*/ 344245 w 3377902"/>
              <a:gd name="connsiteY18" fmla="*/ 383690 h 792480"/>
              <a:gd name="connsiteX19" fmla="*/ 441064 w 3377902"/>
              <a:gd name="connsiteY19" fmla="*/ 383690 h 792480"/>
              <a:gd name="connsiteX20" fmla="*/ 441064 w 3377902"/>
              <a:gd name="connsiteY20" fmla="*/ 351417 h 792480"/>
              <a:gd name="connsiteX21" fmla="*/ 502024 w 3377902"/>
              <a:gd name="connsiteY21" fmla="*/ 351417 h 792480"/>
              <a:gd name="connsiteX22" fmla="*/ 502024 w 3377902"/>
              <a:gd name="connsiteY22" fmla="*/ 319144 h 792480"/>
              <a:gd name="connsiteX23" fmla="*/ 519953 w 3377902"/>
              <a:gd name="connsiteY23" fmla="*/ 319144 h 792480"/>
              <a:gd name="connsiteX24" fmla="*/ 519953 w 3377902"/>
              <a:gd name="connsiteY24" fmla="*/ 294043 h 792480"/>
              <a:gd name="connsiteX25" fmla="*/ 706419 w 3377902"/>
              <a:gd name="connsiteY25" fmla="*/ 294043 h 792480"/>
              <a:gd name="connsiteX26" fmla="*/ 706419 w 3377902"/>
              <a:gd name="connsiteY26" fmla="*/ 265356 h 792480"/>
              <a:gd name="connsiteX27" fmla="*/ 756622 w 3377902"/>
              <a:gd name="connsiteY27" fmla="*/ 265356 h 792480"/>
              <a:gd name="connsiteX28" fmla="*/ 756622 w 3377902"/>
              <a:gd name="connsiteY28" fmla="*/ 222325 h 792480"/>
              <a:gd name="connsiteX29" fmla="*/ 774551 w 3377902"/>
              <a:gd name="connsiteY29" fmla="*/ 222325 h 792480"/>
              <a:gd name="connsiteX30" fmla="*/ 774551 w 3377902"/>
              <a:gd name="connsiteY30" fmla="*/ 186466 h 792480"/>
              <a:gd name="connsiteX31" fmla="*/ 889299 w 3377902"/>
              <a:gd name="connsiteY31" fmla="*/ 186466 h 792480"/>
              <a:gd name="connsiteX32" fmla="*/ 889299 w 3377902"/>
              <a:gd name="connsiteY32" fmla="*/ 164951 h 792480"/>
              <a:gd name="connsiteX33" fmla="*/ 1061422 w 3377902"/>
              <a:gd name="connsiteY33" fmla="*/ 164951 h 792480"/>
              <a:gd name="connsiteX34" fmla="*/ 1061422 w 3377902"/>
              <a:gd name="connsiteY34" fmla="*/ 139850 h 792480"/>
              <a:gd name="connsiteX35" fmla="*/ 1165412 w 3377902"/>
              <a:gd name="connsiteY35" fmla="*/ 139850 h 792480"/>
              <a:gd name="connsiteX36" fmla="*/ 1165412 w 3377902"/>
              <a:gd name="connsiteY36" fmla="*/ 114748 h 792480"/>
              <a:gd name="connsiteX37" fmla="*/ 1323191 w 3377902"/>
              <a:gd name="connsiteY37" fmla="*/ 114748 h 792480"/>
              <a:gd name="connsiteX38" fmla="*/ 1323191 w 3377902"/>
              <a:gd name="connsiteY38" fmla="*/ 78890 h 792480"/>
              <a:gd name="connsiteX39" fmla="*/ 1527586 w 3377902"/>
              <a:gd name="connsiteY39" fmla="*/ 78890 h 792480"/>
              <a:gd name="connsiteX40" fmla="*/ 1527586 w 3377902"/>
              <a:gd name="connsiteY40" fmla="*/ 57374 h 792480"/>
              <a:gd name="connsiteX41" fmla="*/ 1674607 w 3377902"/>
              <a:gd name="connsiteY41" fmla="*/ 57374 h 792480"/>
              <a:gd name="connsiteX42" fmla="*/ 1674607 w 3377902"/>
              <a:gd name="connsiteY42" fmla="*/ 17930 h 792480"/>
              <a:gd name="connsiteX43" fmla="*/ 2065469 w 3377902"/>
              <a:gd name="connsiteY43" fmla="*/ 17930 h 792480"/>
              <a:gd name="connsiteX44" fmla="*/ 2065469 w 3377902"/>
              <a:gd name="connsiteY44" fmla="*/ 0 h 792480"/>
              <a:gd name="connsiteX45" fmla="*/ 3377902 w 3377902"/>
              <a:gd name="connsiteY45" fmla="*/ 0 h 792480"/>
              <a:gd name="connsiteX0" fmla="*/ 0 w 3377902"/>
              <a:gd name="connsiteY0" fmla="*/ 792480 h 792480"/>
              <a:gd name="connsiteX1" fmla="*/ 68132 w 3377902"/>
              <a:gd name="connsiteY1" fmla="*/ 792480 h 792480"/>
              <a:gd name="connsiteX2" fmla="*/ 68132 w 3377902"/>
              <a:gd name="connsiteY2" fmla="*/ 756621 h 792480"/>
              <a:gd name="connsiteX3" fmla="*/ 107577 w 3377902"/>
              <a:gd name="connsiteY3" fmla="*/ 756621 h 792480"/>
              <a:gd name="connsiteX4" fmla="*/ 107577 w 3377902"/>
              <a:gd name="connsiteY4" fmla="*/ 713591 h 792480"/>
              <a:gd name="connsiteX5" fmla="*/ 164951 w 3377902"/>
              <a:gd name="connsiteY5" fmla="*/ 713591 h 792480"/>
              <a:gd name="connsiteX6" fmla="*/ 164951 w 3377902"/>
              <a:gd name="connsiteY6" fmla="*/ 684904 h 792480"/>
              <a:gd name="connsiteX7" fmla="*/ 186466 w 3377902"/>
              <a:gd name="connsiteY7" fmla="*/ 684904 h 792480"/>
              <a:gd name="connsiteX8" fmla="*/ 186466 w 3377902"/>
              <a:gd name="connsiteY8" fmla="*/ 645459 h 792480"/>
              <a:gd name="connsiteX9" fmla="*/ 222325 w 3377902"/>
              <a:gd name="connsiteY9" fmla="*/ 645459 h 792480"/>
              <a:gd name="connsiteX10" fmla="*/ 222325 w 3377902"/>
              <a:gd name="connsiteY10" fmla="*/ 588085 h 792480"/>
              <a:gd name="connsiteX11" fmla="*/ 279699 w 3377902"/>
              <a:gd name="connsiteY11" fmla="*/ 588085 h 792480"/>
              <a:gd name="connsiteX12" fmla="*/ 279699 w 3377902"/>
              <a:gd name="connsiteY12" fmla="*/ 555812 h 792480"/>
              <a:gd name="connsiteX13" fmla="*/ 308386 w 3377902"/>
              <a:gd name="connsiteY13" fmla="*/ 552226 h 792480"/>
              <a:gd name="connsiteX14" fmla="*/ 311972 w 3377902"/>
              <a:gd name="connsiteY14" fmla="*/ 523539 h 792480"/>
              <a:gd name="connsiteX15" fmla="*/ 329901 w 3377902"/>
              <a:gd name="connsiteY15" fmla="*/ 505610 h 792480"/>
              <a:gd name="connsiteX16" fmla="*/ 329901 w 3377902"/>
              <a:gd name="connsiteY16" fmla="*/ 419548 h 792480"/>
              <a:gd name="connsiteX17" fmla="*/ 344245 w 3377902"/>
              <a:gd name="connsiteY17" fmla="*/ 419548 h 792480"/>
              <a:gd name="connsiteX18" fmla="*/ 344245 w 3377902"/>
              <a:gd name="connsiteY18" fmla="*/ 383690 h 792480"/>
              <a:gd name="connsiteX19" fmla="*/ 441064 w 3377902"/>
              <a:gd name="connsiteY19" fmla="*/ 383690 h 792480"/>
              <a:gd name="connsiteX20" fmla="*/ 441064 w 3377902"/>
              <a:gd name="connsiteY20" fmla="*/ 351417 h 792480"/>
              <a:gd name="connsiteX21" fmla="*/ 502024 w 3377902"/>
              <a:gd name="connsiteY21" fmla="*/ 351417 h 792480"/>
              <a:gd name="connsiteX22" fmla="*/ 502024 w 3377902"/>
              <a:gd name="connsiteY22" fmla="*/ 319144 h 792480"/>
              <a:gd name="connsiteX23" fmla="*/ 519953 w 3377902"/>
              <a:gd name="connsiteY23" fmla="*/ 319144 h 792480"/>
              <a:gd name="connsiteX24" fmla="*/ 519953 w 3377902"/>
              <a:gd name="connsiteY24" fmla="*/ 294043 h 792480"/>
              <a:gd name="connsiteX25" fmla="*/ 706419 w 3377902"/>
              <a:gd name="connsiteY25" fmla="*/ 294043 h 792480"/>
              <a:gd name="connsiteX26" fmla="*/ 706419 w 3377902"/>
              <a:gd name="connsiteY26" fmla="*/ 265356 h 792480"/>
              <a:gd name="connsiteX27" fmla="*/ 756622 w 3377902"/>
              <a:gd name="connsiteY27" fmla="*/ 265356 h 792480"/>
              <a:gd name="connsiteX28" fmla="*/ 756622 w 3377902"/>
              <a:gd name="connsiteY28" fmla="*/ 222325 h 792480"/>
              <a:gd name="connsiteX29" fmla="*/ 774551 w 3377902"/>
              <a:gd name="connsiteY29" fmla="*/ 222325 h 792480"/>
              <a:gd name="connsiteX30" fmla="*/ 774551 w 3377902"/>
              <a:gd name="connsiteY30" fmla="*/ 186466 h 792480"/>
              <a:gd name="connsiteX31" fmla="*/ 889299 w 3377902"/>
              <a:gd name="connsiteY31" fmla="*/ 186466 h 792480"/>
              <a:gd name="connsiteX32" fmla="*/ 889299 w 3377902"/>
              <a:gd name="connsiteY32" fmla="*/ 164951 h 792480"/>
              <a:gd name="connsiteX33" fmla="*/ 1061422 w 3377902"/>
              <a:gd name="connsiteY33" fmla="*/ 164951 h 792480"/>
              <a:gd name="connsiteX34" fmla="*/ 1061422 w 3377902"/>
              <a:gd name="connsiteY34" fmla="*/ 139850 h 792480"/>
              <a:gd name="connsiteX35" fmla="*/ 1165412 w 3377902"/>
              <a:gd name="connsiteY35" fmla="*/ 139850 h 792480"/>
              <a:gd name="connsiteX36" fmla="*/ 1165412 w 3377902"/>
              <a:gd name="connsiteY36" fmla="*/ 114748 h 792480"/>
              <a:gd name="connsiteX37" fmla="*/ 1323191 w 3377902"/>
              <a:gd name="connsiteY37" fmla="*/ 114748 h 792480"/>
              <a:gd name="connsiteX38" fmla="*/ 1323191 w 3377902"/>
              <a:gd name="connsiteY38" fmla="*/ 78890 h 792480"/>
              <a:gd name="connsiteX39" fmla="*/ 1527586 w 3377902"/>
              <a:gd name="connsiteY39" fmla="*/ 78890 h 792480"/>
              <a:gd name="connsiteX40" fmla="*/ 1527586 w 3377902"/>
              <a:gd name="connsiteY40" fmla="*/ 57374 h 792480"/>
              <a:gd name="connsiteX41" fmla="*/ 1674607 w 3377902"/>
              <a:gd name="connsiteY41" fmla="*/ 57374 h 792480"/>
              <a:gd name="connsiteX42" fmla="*/ 1674607 w 3377902"/>
              <a:gd name="connsiteY42" fmla="*/ 17930 h 792480"/>
              <a:gd name="connsiteX43" fmla="*/ 2065469 w 3377902"/>
              <a:gd name="connsiteY43" fmla="*/ 17930 h 792480"/>
              <a:gd name="connsiteX44" fmla="*/ 2065469 w 3377902"/>
              <a:gd name="connsiteY44" fmla="*/ 0 h 792480"/>
              <a:gd name="connsiteX45" fmla="*/ 3377902 w 3377902"/>
              <a:gd name="connsiteY45" fmla="*/ 0 h 792480"/>
              <a:gd name="connsiteX0" fmla="*/ 0 w 3377902"/>
              <a:gd name="connsiteY0" fmla="*/ 792480 h 792480"/>
              <a:gd name="connsiteX1" fmla="*/ 68132 w 3377902"/>
              <a:gd name="connsiteY1" fmla="*/ 792480 h 792480"/>
              <a:gd name="connsiteX2" fmla="*/ 68132 w 3377902"/>
              <a:gd name="connsiteY2" fmla="*/ 756621 h 792480"/>
              <a:gd name="connsiteX3" fmla="*/ 107577 w 3377902"/>
              <a:gd name="connsiteY3" fmla="*/ 756621 h 792480"/>
              <a:gd name="connsiteX4" fmla="*/ 107577 w 3377902"/>
              <a:gd name="connsiteY4" fmla="*/ 713591 h 792480"/>
              <a:gd name="connsiteX5" fmla="*/ 164951 w 3377902"/>
              <a:gd name="connsiteY5" fmla="*/ 713591 h 792480"/>
              <a:gd name="connsiteX6" fmla="*/ 164951 w 3377902"/>
              <a:gd name="connsiteY6" fmla="*/ 684904 h 792480"/>
              <a:gd name="connsiteX7" fmla="*/ 186466 w 3377902"/>
              <a:gd name="connsiteY7" fmla="*/ 684904 h 792480"/>
              <a:gd name="connsiteX8" fmla="*/ 186466 w 3377902"/>
              <a:gd name="connsiteY8" fmla="*/ 645459 h 792480"/>
              <a:gd name="connsiteX9" fmla="*/ 222325 w 3377902"/>
              <a:gd name="connsiteY9" fmla="*/ 645459 h 792480"/>
              <a:gd name="connsiteX10" fmla="*/ 222325 w 3377902"/>
              <a:gd name="connsiteY10" fmla="*/ 588085 h 792480"/>
              <a:gd name="connsiteX11" fmla="*/ 279699 w 3377902"/>
              <a:gd name="connsiteY11" fmla="*/ 588085 h 792480"/>
              <a:gd name="connsiteX12" fmla="*/ 279699 w 3377902"/>
              <a:gd name="connsiteY12" fmla="*/ 555812 h 792480"/>
              <a:gd name="connsiteX13" fmla="*/ 308386 w 3377902"/>
              <a:gd name="connsiteY13" fmla="*/ 552226 h 792480"/>
              <a:gd name="connsiteX14" fmla="*/ 311972 w 3377902"/>
              <a:gd name="connsiteY14" fmla="*/ 523539 h 792480"/>
              <a:gd name="connsiteX15" fmla="*/ 329901 w 3377902"/>
              <a:gd name="connsiteY15" fmla="*/ 505610 h 792480"/>
              <a:gd name="connsiteX16" fmla="*/ 329901 w 3377902"/>
              <a:gd name="connsiteY16" fmla="*/ 419548 h 792480"/>
              <a:gd name="connsiteX17" fmla="*/ 344245 w 3377902"/>
              <a:gd name="connsiteY17" fmla="*/ 419548 h 792480"/>
              <a:gd name="connsiteX18" fmla="*/ 344245 w 3377902"/>
              <a:gd name="connsiteY18" fmla="*/ 383690 h 792480"/>
              <a:gd name="connsiteX19" fmla="*/ 441064 w 3377902"/>
              <a:gd name="connsiteY19" fmla="*/ 383690 h 792480"/>
              <a:gd name="connsiteX20" fmla="*/ 441064 w 3377902"/>
              <a:gd name="connsiteY20" fmla="*/ 351417 h 792480"/>
              <a:gd name="connsiteX21" fmla="*/ 502024 w 3377902"/>
              <a:gd name="connsiteY21" fmla="*/ 351417 h 792480"/>
              <a:gd name="connsiteX22" fmla="*/ 502024 w 3377902"/>
              <a:gd name="connsiteY22" fmla="*/ 319144 h 792480"/>
              <a:gd name="connsiteX23" fmla="*/ 519953 w 3377902"/>
              <a:gd name="connsiteY23" fmla="*/ 319144 h 792480"/>
              <a:gd name="connsiteX24" fmla="*/ 519953 w 3377902"/>
              <a:gd name="connsiteY24" fmla="*/ 294043 h 792480"/>
              <a:gd name="connsiteX25" fmla="*/ 706419 w 3377902"/>
              <a:gd name="connsiteY25" fmla="*/ 294043 h 792480"/>
              <a:gd name="connsiteX26" fmla="*/ 706419 w 3377902"/>
              <a:gd name="connsiteY26" fmla="*/ 265356 h 792480"/>
              <a:gd name="connsiteX27" fmla="*/ 756622 w 3377902"/>
              <a:gd name="connsiteY27" fmla="*/ 265356 h 792480"/>
              <a:gd name="connsiteX28" fmla="*/ 756622 w 3377902"/>
              <a:gd name="connsiteY28" fmla="*/ 222325 h 792480"/>
              <a:gd name="connsiteX29" fmla="*/ 774551 w 3377902"/>
              <a:gd name="connsiteY29" fmla="*/ 222325 h 792480"/>
              <a:gd name="connsiteX30" fmla="*/ 774551 w 3377902"/>
              <a:gd name="connsiteY30" fmla="*/ 186466 h 792480"/>
              <a:gd name="connsiteX31" fmla="*/ 889299 w 3377902"/>
              <a:gd name="connsiteY31" fmla="*/ 186466 h 792480"/>
              <a:gd name="connsiteX32" fmla="*/ 889299 w 3377902"/>
              <a:gd name="connsiteY32" fmla="*/ 164951 h 792480"/>
              <a:gd name="connsiteX33" fmla="*/ 1061422 w 3377902"/>
              <a:gd name="connsiteY33" fmla="*/ 164951 h 792480"/>
              <a:gd name="connsiteX34" fmla="*/ 1061422 w 3377902"/>
              <a:gd name="connsiteY34" fmla="*/ 139850 h 792480"/>
              <a:gd name="connsiteX35" fmla="*/ 1165412 w 3377902"/>
              <a:gd name="connsiteY35" fmla="*/ 139850 h 792480"/>
              <a:gd name="connsiteX36" fmla="*/ 1165412 w 3377902"/>
              <a:gd name="connsiteY36" fmla="*/ 114748 h 792480"/>
              <a:gd name="connsiteX37" fmla="*/ 1323191 w 3377902"/>
              <a:gd name="connsiteY37" fmla="*/ 114748 h 792480"/>
              <a:gd name="connsiteX38" fmla="*/ 1323191 w 3377902"/>
              <a:gd name="connsiteY38" fmla="*/ 78890 h 792480"/>
              <a:gd name="connsiteX39" fmla="*/ 1527586 w 3377902"/>
              <a:gd name="connsiteY39" fmla="*/ 78890 h 792480"/>
              <a:gd name="connsiteX40" fmla="*/ 1527586 w 3377902"/>
              <a:gd name="connsiteY40" fmla="*/ 57374 h 792480"/>
              <a:gd name="connsiteX41" fmla="*/ 1674607 w 3377902"/>
              <a:gd name="connsiteY41" fmla="*/ 57374 h 792480"/>
              <a:gd name="connsiteX42" fmla="*/ 1674607 w 3377902"/>
              <a:gd name="connsiteY42" fmla="*/ 17930 h 792480"/>
              <a:gd name="connsiteX43" fmla="*/ 2065469 w 3377902"/>
              <a:gd name="connsiteY43" fmla="*/ 17930 h 792480"/>
              <a:gd name="connsiteX44" fmla="*/ 2065469 w 3377902"/>
              <a:gd name="connsiteY44" fmla="*/ 0 h 792480"/>
              <a:gd name="connsiteX45" fmla="*/ 3377902 w 3377902"/>
              <a:gd name="connsiteY45" fmla="*/ 0 h 792480"/>
              <a:gd name="connsiteX0" fmla="*/ 0 w 3377902"/>
              <a:gd name="connsiteY0" fmla="*/ 792480 h 792480"/>
              <a:gd name="connsiteX1" fmla="*/ 68132 w 3377902"/>
              <a:gd name="connsiteY1" fmla="*/ 792480 h 792480"/>
              <a:gd name="connsiteX2" fmla="*/ 68132 w 3377902"/>
              <a:gd name="connsiteY2" fmla="*/ 756621 h 792480"/>
              <a:gd name="connsiteX3" fmla="*/ 107577 w 3377902"/>
              <a:gd name="connsiteY3" fmla="*/ 756621 h 792480"/>
              <a:gd name="connsiteX4" fmla="*/ 107577 w 3377902"/>
              <a:gd name="connsiteY4" fmla="*/ 713591 h 792480"/>
              <a:gd name="connsiteX5" fmla="*/ 164951 w 3377902"/>
              <a:gd name="connsiteY5" fmla="*/ 713591 h 792480"/>
              <a:gd name="connsiteX6" fmla="*/ 164951 w 3377902"/>
              <a:gd name="connsiteY6" fmla="*/ 684904 h 792480"/>
              <a:gd name="connsiteX7" fmla="*/ 186466 w 3377902"/>
              <a:gd name="connsiteY7" fmla="*/ 684904 h 792480"/>
              <a:gd name="connsiteX8" fmla="*/ 186466 w 3377902"/>
              <a:gd name="connsiteY8" fmla="*/ 645459 h 792480"/>
              <a:gd name="connsiteX9" fmla="*/ 222325 w 3377902"/>
              <a:gd name="connsiteY9" fmla="*/ 645459 h 792480"/>
              <a:gd name="connsiteX10" fmla="*/ 222325 w 3377902"/>
              <a:gd name="connsiteY10" fmla="*/ 588085 h 792480"/>
              <a:gd name="connsiteX11" fmla="*/ 279699 w 3377902"/>
              <a:gd name="connsiteY11" fmla="*/ 588085 h 792480"/>
              <a:gd name="connsiteX12" fmla="*/ 279699 w 3377902"/>
              <a:gd name="connsiteY12" fmla="*/ 555812 h 792480"/>
              <a:gd name="connsiteX13" fmla="*/ 308386 w 3377902"/>
              <a:gd name="connsiteY13" fmla="*/ 552226 h 792480"/>
              <a:gd name="connsiteX14" fmla="*/ 311972 w 3377902"/>
              <a:gd name="connsiteY14" fmla="*/ 523539 h 792480"/>
              <a:gd name="connsiteX15" fmla="*/ 329901 w 3377902"/>
              <a:gd name="connsiteY15" fmla="*/ 505610 h 792480"/>
              <a:gd name="connsiteX16" fmla="*/ 329901 w 3377902"/>
              <a:gd name="connsiteY16" fmla="*/ 419548 h 792480"/>
              <a:gd name="connsiteX17" fmla="*/ 344245 w 3377902"/>
              <a:gd name="connsiteY17" fmla="*/ 419548 h 792480"/>
              <a:gd name="connsiteX18" fmla="*/ 344245 w 3377902"/>
              <a:gd name="connsiteY18" fmla="*/ 383690 h 792480"/>
              <a:gd name="connsiteX19" fmla="*/ 441064 w 3377902"/>
              <a:gd name="connsiteY19" fmla="*/ 383690 h 792480"/>
              <a:gd name="connsiteX20" fmla="*/ 441064 w 3377902"/>
              <a:gd name="connsiteY20" fmla="*/ 351417 h 792480"/>
              <a:gd name="connsiteX21" fmla="*/ 502024 w 3377902"/>
              <a:gd name="connsiteY21" fmla="*/ 351417 h 792480"/>
              <a:gd name="connsiteX22" fmla="*/ 502024 w 3377902"/>
              <a:gd name="connsiteY22" fmla="*/ 319144 h 792480"/>
              <a:gd name="connsiteX23" fmla="*/ 519953 w 3377902"/>
              <a:gd name="connsiteY23" fmla="*/ 319144 h 792480"/>
              <a:gd name="connsiteX24" fmla="*/ 519953 w 3377902"/>
              <a:gd name="connsiteY24" fmla="*/ 294043 h 792480"/>
              <a:gd name="connsiteX25" fmla="*/ 706419 w 3377902"/>
              <a:gd name="connsiteY25" fmla="*/ 294043 h 792480"/>
              <a:gd name="connsiteX26" fmla="*/ 706419 w 3377902"/>
              <a:gd name="connsiteY26" fmla="*/ 265356 h 792480"/>
              <a:gd name="connsiteX27" fmla="*/ 756622 w 3377902"/>
              <a:gd name="connsiteY27" fmla="*/ 265356 h 792480"/>
              <a:gd name="connsiteX28" fmla="*/ 756622 w 3377902"/>
              <a:gd name="connsiteY28" fmla="*/ 222325 h 792480"/>
              <a:gd name="connsiteX29" fmla="*/ 774551 w 3377902"/>
              <a:gd name="connsiteY29" fmla="*/ 222325 h 792480"/>
              <a:gd name="connsiteX30" fmla="*/ 774551 w 3377902"/>
              <a:gd name="connsiteY30" fmla="*/ 186466 h 792480"/>
              <a:gd name="connsiteX31" fmla="*/ 889299 w 3377902"/>
              <a:gd name="connsiteY31" fmla="*/ 186466 h 792480"/>
              <a:gd name="connsiteX32" fmla="*/ 889299 w 3377902"/>
              <a:gd name="connsiteY32" fmla="*/ 164951 h 792480"/>
              <a:gd name="connsiteX33" fmla="*/ 1061422 w 3377902"/>
              <a:gd name="connsiteY33" fmla="*/ 164951 h 792480"/>
              <a:gd name="connsiteX34" fmla="*/ 1061422 w 3377902"/>
              <a:gd name="connsiteY34" fmla="*/ 139850 h 792480"/>
              <a:gd name="connsiteX35" fmla="*/ 1165412 w 3377902"/>
              <a:gd name="connsiteY35" fmla="*/ 139850 h 792480"/>
              <a:gd name="connsiteX36" fmla="*/ 1165412 w 3377902"/>
              <a:gd name="connsiteY36" fmla="*/ 114748 h 792480"/>
              <a:gd name="connsiteX37" fmla="*/ 1323191 w 3377902"/>
              <a:gd name="connsiteY37" fmla="*/ 114748 h 792480"/>
              <a:gd name="connsiteX38" fmla="*/ 1323191 w 3377902"/>
              <a:gd name="connsiteY38" fmla="*/ 78890 h 792480"/>
              <a:gd name="connsiteX39" fmla="*/ 1527586 w 3377902"/>
              <a:gd name="connsiteY39" fmla="*/ 78890 h 792480"/>
              <a:gd name="connsiteX40" fmla="*/ 1527586 w 3377902"/>
              <a:gd name="connsiteY40" fmla="*/ 57374 h 792480"/>
              <a:gd name="connsiteX41" fmla="*/ 1674607 w 3377902"/>
              <a:gd name="connsiteY41" fmla="*/ 57374 h 792480"/>
              <a:gd name="connsiteX42" fmla="*/ 1674607 w 3377902"/>
              <a:gd name="connsiteY42" fmla="*/ 17930 h 792480"/>
              <a:gd name="connsiteX43" fmla="*/ 2065469 w 3377902"/>
              <a:gd name="connsiteY43" fmla="*/ 17930 h 792480"/>
              <a:gd name="connsiteX44" fmla="*/ 2065469 w 3377902"/>
              <a:gd name="connsiteY44" fmla="*/ 0 h 792480"/>
              <a:gd name="connsiteX45" fmla="*/ 3377902 w 3377902"/>
              <a:gd name="connsiteY45" fmla="*/ 0 h 792480"/>
              <a:gd name="connsiteX0" fmla="*/ 0 w 3377902"/>
              <a:gd name="connsiteY0" fmla="*/ 792480 h 792480"/>
              <a:gd name="connsiteX1" fmla="*/ 68132 w 3377902"/>
              <a:gd name="connsiteY1" fmla="*/ 792480 h 792480"/>
              <a:gd name="connsiteX2" fmla="*/ 68132 w 3377902"/>
              <a:gd name="connsiteY2" fmla="*/ 756621 h 792480"/>
              <a:gd name="connsiteX3" fmla="*/ 107577 w 3377902"/>
              <a:gd name="connsiteY3" fmla="*/ 756621 h 792480"/>
              <a:gd name="connsiteX4" fmla="*/ 107577 w 3377902"/>
              <a:gd name="connsiteY4" fmla="*/ 713591 h 792480"/>
              <a:gd name="connsiteX5" fmla="*/ 164951 w 3377902"/>
              <a:gd name="connsiteY5" fmla="*/ 713591 h 792480"/>
              <a:gd name="connsiteX6" fmla="*/ 164951 w 3377902"/>
              <a:gd name="connsiteY6" fmla="*/ 684904 h 792480"/>
              <a:gd name="connsiteX7" fmla="*/ 186466 w 3377902"/>
              <a:gd name="connsiteY7" fmla="*/ 684904 h 792480"/>
              <a:gd name="connsiteX8" fmla="*/ 186466 w 3377902"/>
              <a:gd name="connsiteY8" fmla="*/ 645459 h 792480"/>
              <a:gd name="connsiteX9" fmla="*/ 222325 w 3377902"/>
              <a:gd name="connsiteY9" fmla="*/ 645459 h 792480"/>
              <a:gd name="connsiteX10" fmla="*/ 222325 w 3377902"/>
              <a:gd name="connsiteY10" fmla="*/ 588085 h 792480"/>
              <a:gd name="connsiteX11" fmla="*/ 279699 w 3377902"/>
              <a:gd name="connsiteY11" fmla="*/ 588085 h 792480"/>
              <a:gd name="connsiteX12" fmla="*/ 279699 w 3377902"/>
              <a:gd name="connsiteY12" fmla="*/ 555812 h 792480"/>
              <a:gd name="connsiteX13" fmla="*/ 308386 w 3377902"/>
              <a:gd name="connsiteY13" fmla="*/ 552226 h 792480"/>
              <a:gd name="connsiteX14" fmla="*/ 311972 w 3377902"/>
              <a:gd name="connsiteY14" fmla="*/ 523539 h 792480"/>
              <a:gd name="connsiteX15" fmla="*/ 329901 w 3377902"/>
              <a:gd name="connsiteY15" fmla="*/ 505610 h 792480"/>
              <a:gd name="connsiteX16" fmla="*/ 329901 w 3377902"/>
              <a:gd name="connsiteY16" fmla="*/ 419548 h 792480"/>
              <a:gd name="connsiteX17" fmla="*/ 344245 w 3377902"/>
              <a:gd name="connsiteY17" fmla="*/ 419548 h 792480"/>
              <a:gd name="connsiteX18" fmla="*/ 344245 w 3377902"/>
              <a:gd name="connsiteY18" fmla="*/ 383690 h 792480"/>
              <a:gd name="connsiteX19" fmla="*/ 441064 w 3377902"/>
              <a:gd name="connsiteY19" fmla="*/ 383690 h 792480"/>
              <a:gd name="connsiteX20" fmla="*/ 441064 w 3377902"/>
              <a:gd name="connsiteY20" fmla="*/ 351417 h 792480"/>
              <a:gd name="connsiteX21" fmla="*/ 502024 w 3377902"/>
              <a:gd name="connsiteY21" fmla="*/ 351417 h 792480"/>
              <a:gd name="connsiteX22" fmla="*/ 502024 w 3377902"/>
              <a:gd name="connsiteY22" fmla="*/ 319144 h 792480"/>
              <a:gd name="connsiteX23" fmla="*/ 519953 w 3377902"/>
              <a:gd name="connsiteY23" fmla="*/ 319144 h 792480"/>
              <a:gd name="connsiteX24" fmla="*/ 519953 w 3377902"/>
              <a:gd name="connsiteY24" fmla="*/ 294043 h 792480"/>
              <a:gd name="connsiteX25" fmla="*/ 706419 w 3377902"/>
              <a:gd name="connsiteY25" fmla="*/ 294043 h 792480"/>
              <a:gd name="connsiteX26" fmla="*/ 706419 w 3377902"/>
              <a:gd name="connsiteY26" fmla="*/ 265356 h 792480"/>
              <a:gd name="connsiteX27" fmla="*/ 756622 w 3377902"/>
              <a:gd name="connsiteY27" fmla="*/ 265356 h 792480"/>
              <a:gd name="connsiteX28" fmla="*/ 756622 w 3377902"/>
              <a:gd name="connsiteY28" fmla="*/ 222325 h 792480"/>
              <a:gd name="connsiteX29" fmla="*/ 774551 w 3377902"/>
              <a:gd name="connsiteY29" fmla="*/ 222325 h 792480"/>
              <a:gd name="connsiteX30" fmla="*/ 774551 w 3377902"/>
              <a:gd name="connsiteY30" fmla="*/ 186466 h 792480"/>
              <a:gd name="connsiteX31" fmla="*/ 889299 w 3377902"/>
              <a:gd name="connsiteY31" fmla="*/ 186466 h 792480"/>
              <a:gd name="connsiteX32" fmla="*/ 889299 w 3377902"/>
              <a:gd name="connsiteY32" fmla="*/ 164951 h 792480"/>
              <a:gd name="connsiteX33" fmla="*/ 1061422 w 3377902"/>
              <a:gd name="connsiteY33" fmla="*/ 164951 h 792480"/>
              <a:gd name="connsiteX34" fmla="*/ 1061422 w 3377902"/>
              <a:gd name="connsiteY34" fmla="*/ 139850 h 792480"/>
              <a:gd name="connsiteX35" fmla="*/ 1165412 w 3377902"/>
              <a:gd name="connsiteY35" fmla="*/ 139850 h 792480"/>
              <a:gd name="connsiteX36" fmla="*/ 1165412 w 3377902"/>
              <a:gd name="connsiteY36" fmla="*/ 114748 h 792480"/>
              <a:gd name="connsiteX37" fmla="*/ 1323191 w 3377902"/>
              <a:gd name="connsiteY37" fmla="*/ 114748 h 792480"/>
              <a:gd name="connsiteX38" fmla="*/ 1323191 w 3377902"/>
              <a:gd name="connsiteY38" fmla="*/ 78890 h 792480"/>
              <a:gd name="connsiteX39" fmla="*/ 1527586 w 3377902"/>
              <a:gd name="connsiteY39" fmla="*/ 78890 h 792480"/>
              <a:gd name="connsiteX40" fmla="*/ 1527586 w 3377902"/>
              <a:gd name="connsiteY40" fmla="*/ 57374 h 792480"/>
              <a:gd name="connsiteX41" fmla="*/ 1674607 w 3377902"/>
              <a:gd name="connsiteY41" fmla="*/ 57374 h 792480"/>
              <a:gd name="connsiteX42" fmla="*/ 1674607 w 3377902"/>
              <a:gd name="connsiteY42" fmla="*/ 17930 h 792480"/>
              <a:gd name="connsiteX43" fmla="*/ 2065469 w 3377902"/>
              <a:gd name="connsiteY43" fmla="*/ 17930 h 792480"/>
              <a:gd name="connsiteX44" fmla="*/ 2065469 w 3377902"/>
              <a:gd name="connsiteY44" fmla="*/ 0 h 792480"/>
              <a:gd name="connsiteX45" fmla="*/ 3377902 w 3377902"/>
              <a:gd name="connsiteY45" fmla="*/ 0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77902" h="792480">
                <a:moveTo>
                  <a:pt x="0" y="792480"/>
                </a:moveTo>
                <a:lnTo>
                  <a:pt x="68132" y="792480"/>
                </a:lnTo>
                <a:lnTo>
                  <a:pt x="68132" y="756621"/>
                </a:lnTo>
                <a:lnTo>
                  <a:pt x="107577" y="756621"/>
                </a:lnTo>
                <a:lnTo>
                  <a:pt x="107577" y="713591"/>
                </a:lnTo>
                <a:lnTo>
                  <a:pt x="164951" y="713591"/>
                </a:lnTo>
                <a:lnTo>
                  <a:pt x="164951" y="684904"/>
                </a:lnTo>
                <a:lnTo>
                  <a:pt x="186466" y="684904"/>
                </a:lnTo>
                <a:lnTo>
                  <a:pt x="186466" y="645459"/>
                </a:lnTo>
                <a:lnTo>
                  <a:pt x="222325" y="645459"/>
                </a:lnTo>
                <a:lnTo>
                  <a:pt x="222325" y="588085"/>
                </a:lnTo>
                <a:lnTo>
                  <a:pt x="279699" y="588085"/>
                </a:lnTo>
                <a:lnTo>
                  <a:pt x="279699" y="555812"/>
                </a:lnTo>
                <a:cubicBezTo>
                  <a:pt x="284480" y="549836"/>
                  <a:pt x="294042" y="554019"/>
                  <a:pt x="308386" y="552226"/>
                </a:cubicBezTo>
                <a:cubicBezTo>
                  <a:pt x="309581" y="542664"/>
                  <a:pt x="308386" y="531308"/>
                  <a:pt x="311972" y="523539"/>
                </a:cubicBezTo>
                <a:cubicBezTo>
                  <a:pt x="315558" y="515770"/>
                  <a:pt x="323925" y="511586"/>
                  <a:pt x="329901" y="505610"/>
                </a:cubicBezTo>
                <a:lnTo>
                  <a:pt x="329901" y="419548"/>
                </a:lnTo>
                <a:lnTo>
                  <a:pt x="344245" y="419548"/>
                </a:lnTo>
                <a:lnTo>
                  <a:pt x="344245" y="383690"/>
                </a:lnTo>
                <a:lnTo>
                  <a:pt x="441064" y="383690"/>
                </a:lnTo>
                <a:lnTo>
                  <a:pt x="441064" y="351417"/>
                </a:lnTo>
                <a:lnTo>
                  <a:pt x="502024" y="351417"/>
                </a:lnTo>
                <a:lnTo>
                  <a:pt x="502024" y="319144"/>
                </a:lnTo>
                <a:lnTo>
                  <a:pt x="519953" y="319144"/>
                </a:lnTo>
                <a:lnTo>
                  <a:pt x="519953" y="294043"/>
                </a:lnTo>
                <a:lnTo>
                  <a:pt x="706419" y="294043"/>
                </a:lnTo>
                <a:lnTo>
                  <a:pt x="706419" y="265356"/>
                </a:lnTo>
                <a:lnTo>
                  <a:pt x="756622" y="265356"/>
                </a:lnTo>
                <a:lnTo>
                  <a:pt x="756622" y="222325"/>
                </a:lnTo>
                <a:lnTo>
                  <a:pt x="774551" y="222325"/>
                </a:lnTo>
                <a:lnTo>
                  <a:pt x="774551" y="186466"/>
                </a:lnTo>
                <a:lnTo>
                  <a:pt x="889299" y="186466"/>
                </a:lnTo>
                <a:lnTo>
                  <a:pt x="889299" y="164951"/>
                </a:lnTo>
                <a:lnTo>
                  <a:pt x="1061422" y="164951"/>
                </a:lnTo>
                <a:lnTo>
                  <a:pt x="1061422" y="139850"/>
                </a:lnTo>
                <a:lnTo>
                  <a:pt x="1165412" y="139850"/>
                </a:lnTo>
                <a:lnTo>
                  <a:pt x="1165412" y="114748"/>
                </a:lnTo>
                <a:lnTo>
                  <a:pt x="1323191" y="114748"/>
                </a:lnTo>
                <a:lnTo>
                  <a:pt x="1323191" y="78890"/>
                </a:lnTo>
                <a:lnTo>
                  <a:pt x="1527586" y="78890"/>
                </a:lnTo>
                <a:lnTo>
                  <a:pt x="1527586" y="57374"/>
                </a:lnTo>
                <a:lnTo>
                  <a:pt x="1674607" y="57374"/>
                </a:lnTo>
                <a:lnTo>
                  <a:pt x="1674607" y="17930"/>
                </a:lnTo>
                <a:lnTo>
                  <a:pt x="2065469" y="17930"/>
                </a:lnTo>
                <a:lnTo>
                  <a:pt x="2065469" y="0"/>
                </a:lnTo>
                <a:lnTo>
                  <a:pt x="3377902"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Tree>
    <p:extLst>
      <p:ext uri="{BB962C8B-B14F-4D97-AF65-F5344CB8AC3E}">
        <p14:creationId xmlns:p14="http://schemas.microsoft.com/office/powerpoint/2010/main" val="3139696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E2108: HRQoL</a:t>
            </a:r>
          </a:p>
        </p:txBody>
      </p:sp>
      <p:sp>
        <p:nvSpPr>
          <p:cNvPr id="4" name="Content Placeholder 3">
            <a:extLst>
              <a:ext uri="{FF2B5EF4-FFF2-40B4-BE49-F238E27FC236}">
                <a16:creationId xmlns:a16="http://schemas.microsoft.com/office/drawing/2014/main" id="{4628EACC-66C5-4875-82D3-E05521AB2955}"/>
              </a:ext>
            </a:extLst>
          </p:cNvPr>
          <p:cNvSpPr>
            <a:spLocks noGrp="1"/>
          </p:cNvSpPr>
          <p:nvPr>
            <p:ph sz="half" idx="2"/>
          </p:nvPr>
        </p:nvSpPr>
        <p:spPr>
          <a:xfrm>
            <a:off x="7045036" y="1510730"/>
            <a:ext cx="4437168" cy="4679462"/>
          </a:xfrm>
        </p:spPr>
        <p:txBody>
          <a:bodyPr/>
          <a:lstStyle/>
          <a:p>
            <a:r>
              <a:rPr lang="en-US" dirty="0"/>
              <a:t>At 18 mos post randomization, FACT-B TOI results were significantly lower in early local therapy arm</a:t>
            </a:r>
          </a:p>
          <a:p>
            <a:r>
              <a:rPr lang="en-US" dirty="0"/>
              <a:t>At other time points, no significant differences were identified between arms</a:t>
            </a:r>
          </a:p>
          <a:p>
            <a:endParaRPr lang="en-US" dirty="0"/>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8842F94A-4417-43EA-B029-D1A803F80E5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Khan. ASCO 2020. Abstr LBA2. Reproduced with permission. </a:t>
            </a:r>
            <a:endParaRPr lang="en-US" altLang="en-US" sz="1200" b="0" dirty="0">
              <a:solidFill>
                <a:schemeClr val="bg2"/>
              </a:solidFill>
              <a:latin typeface="Calibri" panose="020F0502020204030204" pitchFamily="34" charset="0"/>
            </a:endParaRPr>
          </a:p>
        </p:txBody>
      </p:sp>
      <p:sp>
        <p:nvSpPr>
          <p:cNvPr id="10" name="TextBox 9">
            <a:extLst>
              <a:ext uri="{FF2B5EF4-FFF2-40B4-BE49-F238E27FC236}">
                <a16:creationId xmlns:a16="http://schemas.microsoft.com/office/drawing/2014/main" id="{54FCD8C3-5F70-4E78-ABAD-13C524B5F989}"/>
              </a:ext>
            </a:extLst>
          </p:cNvPr>
          <p:cNvSpPr txBox="1"/>
          <p:nvPr/>
        </p:nvSpPr>
        <p:spPr bwMode="auto">
          <a:xfrm>
            <a:off x="609759" y="5906019"/>
            <a:ext cx="6298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cs typeface="Calibri" panose="020F0502020204030204" pitchFamily="34" charset="0"/>
              </a:rPr>
              <a:t>*FACT-B TOI measures physical, social/family, emotional, and functional well-being in patients with breast cancer.</a:t>
            </a:r>
          </a:p>
        </p:txBody>
      </p:sp>
      <p:sp>
        <p:nvSpPr>
          <p:cNvPr id="18" name="TextBox 17">
            <a:extLst>
              <a:ext uri="{FF2B5EF4-FFF2-40B4-BE49-F238E27FC236}">
                <a16:creationId xmlns:a16="http://schemas.microsoft.com/office/drawing/2014/main" id="{D92AEA45-11B2-4F23-A443-8D2751B0D1E4}"/>
              </a:ext>
            </a:extLst>
          </p:cNvPr>
          <p:cNvSpPr txBox="1"/>
          <p:nvPr/>
        </p:nvSpPr>
        <p:spPr bwMode="auto">
          <a:xfrm>
            <a:off x="2097023" y="1403271"/>
            <a:ext cx="36283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2000" dirty="0">
                <a:solidFill>
                  <a:schemeClr val="bg1"/>
                </a:solidFill>
                <a:latin typeface="Calibri" panose="020F0502020204030204" pitchFamily="34" charset="0"/>
                <a:cs typeface="Calibri" panose="020F0502020204030204" pitchFamily="34" charset="0"/>
              </a:rPr>
              <a:t>FACT-B Trial Outcome Index</a:t>
            </a:r>
          </a:p>
        </p:txBody>
      </p:sp>
      <p:sp>
        <p:nvSpPr>
          <p:cNvPr id="11" name="Rectangle 156">
            <a:extLst>
              <a:ext uri="{FF2B5EF4-FFF2-40B4-BE49-F238E27FC236}">
                <a16:creationId xmlns:a16="http://schemas.microsoft.com/office/drawing/2014/main" id="{352B7F8E-AD58-4084-BBD1-B2AEC80F0A3A}"/>
              </a:ext>
            </a:extLst>
          </p:cNvPr>
          <p:cNvSpPr>
            <a:spLocks noChangeArrowheads="1"/>
          </p:cNvSpPr>
          <p:nvPr/>
        </p:nvSpPr>
        <p:spPr bwMode="auto">
          <a:xfrm rot="16200000">
            <a:off x="-860482" y="3230760"/>
            <a:ext cx="2743199"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Average TOI Score</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12" name="Rectangle 156">
            <a:extLst>
              <a:ext uri="{FF2B5EF4-FFF2-40B4-BE49-F238E27FC236}">
                <a16:creationId xmlns:a16="http://schemas.microsoft.com/office/drawing/2014/main" id="{35D75CB1-31B8-4B47-A0A6-8AD3A869B2BD}"/>
              </a:ext>
            </a:extLst>
          </p:cNvPr>
          <p:cNvSpPr>
            <a:spLocks noChangeArrowheads="1"/>
          </p:cNvSpPr>
          <p:nvPr/>
        </p:nvSpPr>
        <p:spPr bwMode="auto">
          <a:xfrm>
            <a:off x="1172255" y="2523868"/>
            <a:ext cx="5420932"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.70               .31                    .64              .001                .74</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14" name="Rectangle 156">
            <a:extLst>
              <a:ext uri="{FF2B5EF4-FFF2-40B4-BE49-F238E27FC236}">
                <a16:creationId xmlns:a16="http://schemas.microsoft.com/office/drawing/2014/main" id="{E3D52439-DAA3-4314-85D8-70D20CDE59F6}"/>
              </a:ext>
            </a:extLst>
          </p:cNvPr>
          <p:cNvSpPr>
            <a:spLocks noChangeArrowheads="1"/>
          </p:cNvSpPr>
          <p:nvPr/>
        </p:nvSpPr>
        <p:spPr bwMode="auto">
          <a:xfrm>
            <a:off x="1185826" y="3796032"/>
            <a:ext cx="5199384"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206              219                177                131                111</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15" name="Rectangle 156">
            <a:extLst>
              <a:ext uri="{FF2B5EF4-FFF2-40B4-BE49-F238E27FC236}">
                <a16:creationId xmlns:a16="http://schemas.microsoft.com/office/drawing/2014/main" id="{19585365-3748-4A6D-B834-44EED6C9BFCA}"/>
              </a:ext>
            </a:extLst>
          </p:cNvPr>
          <p:cNvSpPr>
            <a:spLocks noChangeArrowheads="1"/>
          </p:cNvSpPr>
          <p:nvPr/>
        </p:nvSpPr>
        <p:spPr bwMode="auto">
          <a:xfrm>
            <a:off x="1999443" y="4088789"/>
            <a:ext cx="3745940"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u="none" strike="noStrike" cap="none" normalizeH="0" baseline="0" dirty="0">
                <a:ln>
                  <a:noFill/>
                </a:ln>
                <a:solidFill>
                  <a:srgbClr val="000000"/>
                </a:solidFill>
                <a:effectLst/>
                <a:latin typeface="Calibri" panose="020F0502020204030204" pitchFamily="34" charset="0"/>
                <a:cs typeface="Calibri" panose="020F0502020204030204" pitchFamily="34" charset="0"/>
              </a:rPr>
              <a:t>Number reporting at each time point</a:t>
            </a:r>
            <a:endParaRPr kumimoji="0" lang="en-US" altLang="en-US"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16" name="Rectangle 156">
            <a:extLst>
              <a:ext uri="{FF2B5EF4-FFF2-40B4-BE49-F238E27FC236}">
                <a16:creationId xmlns:a16="http://schemas.microsoft.com/office/drawing/2014/main" id="{D9915C91-6043-4A68-A098-BBD973E98691}"/>
              </a:ext>
            </a:extLst>
          </p:cNvPr>
          <p:cNvSpPr>
            <a:spLocks noChangeArrowheads="1"/>
          </p:cNvSpPr>
          <p:nvPr/>
        </p:nvSpPr>
        <p:spPr bwMode="auto">
          <a:xfrm>
            <a:off x="964282" y="5144952"/>
            <a:ext cx="5420932"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u="none" strike="noStrike" cap="none" normalizeH="0" baseline="0" dirty="0">
                <a:ln>
                  <a:noFill/>
                </a:ln>
                <a:solidFill>
                  <a:srgbClr val="000000"/>
                </a:solidFill>
                <a:effectLst/>
                <a:latin typeface="Calibri" panose="020F0502020204030204" pitchFamily="34" charset="0"/>
                <a:cs typeface="Calibri" panose="020F0502020204030204" pitchFamily="34" charset="0"/>
              </a:rPr>
              <a:t>Assessments</a:t>
            </a:r>
            <a:endParaRPr kumimoji="0" lang="en-US" altLang="en-US"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1112438-6B98-43C2-B328-0E46F97C6EC5}"/>
              </a:ext>
            </a:extLst>
          </p:cNvPr>
          <p:cNvSpPr txBox="1"/>
          <p:nvPr/>
        </p:nvSpPr>
        <p:spPr bwMode="auto">
          <a:xfrm>
            <a:off x="666029" y="4945927"/>
            <a:ext cx="1087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Registration</a:t>
            </a:r>
          </a:p>
        </p:txBody>
      </p:sp>
      <p:sp>
        <p:nvSpPr>
          <p:cNvPr id="17" name="TextBox 16">
            <a:extLst>
              <a:ext uri="{FF2B5EF4-FFF2-40B4-BE49-F238E27FC236}">
                <a16:creationId xmlns:a16="http://schemas.microsoft.com/office/drawing/2014/main" id="{B1D5D1CF-18E1-4632-AAF9-41872F09DEC9}"/>
              </a:ext>
            </a:extLst>
          </p:cNvPr>
          <p:cNvSpPr txBox="1"/>
          <p:nvPr/>
        </p:nvSpPr>
        <p:spPr bwMode="auto">
          <a:xfrm>
            <a:off x="1793298" y="4945927"/>
            <a:ext cx="1298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Randomization</a:t>
            </a:r>
          </a:p>
        </p:txBody>
      </p:sp>
      <p:sp>
        <p:nvSpPr>
          <p:cNvPr id="19" name="TextBox 18">
            <a:extLst>
              <a:ext uri="{FF2B5EF4-FFF2-40B4-BE49-F238E27FC236}">
                <a16:creationId xmlns:a16="http://schemas.microsoft.com/office/drawing/2014/main" id="{EBA00AA2-2ED5-4144-83CD-36121C0C8032}"/>
              </a:ext>
            </a:extLst>
          </p:cNvPr>
          <p:cNvSpPr txBox="1"/>
          <p:nvPr/>
        </p:nvSpPr>
        <p:spPr bwMode="auto">
          <a:xfrm>
            <a:off x="3203772" y="4945927"/>
            <a:ext cx="845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 mos</a:t>
            </a:r>
          </a:p>
        </p:txBody>
      </p:sp>
      <p:sp>
        <p:nvSpPr>
          <p:cNvPr id="20" name="TextBox 19">
            <a:extLst>
              <a:ext uri="{FF2B5EF4-FFF2-40B4-BE49-F238E27FC236}">
                <a16:creationId xmlns:a16="http://schemas.microsoft.com/office/drawing/2014/main" id="{C4E7FC34-5C63-4BBF-B416-02784DCB30B3}"/>
              </a:ext>
            </a:extLst>
          </p:cNvPr>
          <p:cNvSpPr txBox="1"/>
          <p:nvPr/>
        </p:nvSpPr>
        <p:spPr bwMode="auto">
          <a:xfrm>
            <a:off x="4408803" y="4945927"/>
            <a:ext cx="845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 mos</a:t>
            </a:r>
          </a:p>
        </p:txBody>
      </p:sp>
      <p:sp>
        <p:nvSpPr>
          <p:cNvPr id="21" name="TextBox 20">
            <a:extLst>
              <a:ext uri="{FF2B5EF4-FFF2-40B4-BE49-F238E27FC236}">
                <a16:creationId xmlns:a16="http://schemas.microsoft.com/office/drawing/2014/main" id="{9B2F4406-CB11-4915-B212-78441777823B}"/>
              </a:ext>
            </a:extLst>
          </p:cNvPr>
          <p:cNvSpPr txBox="1"/>
          <p:nvPr/>
        </p:nvSpPr>
        <p:spPr bwMode="auto">
          <a:xfrm>
            <a:off x="5527680" y="4945927"/>
            <a:ext cx="9588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 mos</a:t>
            </a:r>
          </a:p>
        </p:txBody>
      </p:sp>
      <p:sp>
        <p:nvSpPr>
          <p:cNvPr id="22" name="Freeform: Shape 21">
            <a:extLst>
              <a:ext uri="{FF2B5EF4-FFF2-40B4-BE49-F238E27FC236}">
                <a16:creationId xmlns:a16="http://schemas.microsoft.com/office/drawing/2014/main" id="{1DD02709-944A-45FB-9154-73A05C978272}"/>
              </a:ext>
            </a:extLst>
          </p:cNvPr>
          <p:cNvSpPr/>
          <p:nvPr/>
        </p:nvSpPr>
        <p:spPr bwMode="auto">
          <a:xfrm>
            <a:off x="1093303" y="1855873"/>
            <a:ext cx="4928657" cy="3042200"/>
          </a:xfrm>
          <a:custGeom>
            <a:avLst/>
            <a:gdLst>
              <a:gd name="connsiteX0" fmla="*/ 0 w 5029200"/>
              <a:gd name="connsiteY0" fmla="*/ 0 h 3041374"/>
              <a:gd name="connsiteX1" fmla="*/ 0 w 5029200"/>
              <a:gd name="connsiteY1" fmla="*/ 3041374 h 3041374"/>
              <a:gd name="connsiteX2" fmla="*/ 5029200 w 5029200"/>
              <a:gd name="connsiteY2" fmla="*/ 3041374 h 3041374"/>
            </a:gdLst>
            <a:ahLst/>
            <a:cxnLst>
              <a:cxn ang="0">
                <a:pos x="connsiteX0" y="connsiteY0"/>
              </a:cxn>
              <a:cxn ang="0">
                <a:pos x="connsiteX1" y="connsiteY1"/>
              </a:cxn>
              <a:cxn ang="0">
                <a:pos x="connsiteX2" y="connsiteY2"/>
              </a:cxn>
            </a:cxnLst>
            <a:rect l="l" t="t" r="r" b="b"/>
            <a:pathLst>
              <a:path w="5029200" h="3041374">
                <a:moveTo>
                  <a:pt x="0" y="0"/>
                </a:moveTo>
                <a:lnTo>
                  <a:pt x="0" y="3041374"/>
                </a:lnTo>
                <a:lnTo>
                  <a:pt x="5029200" y="304137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64" name="Group 63">
            <a:extLst>
              <a:ext uri="{FF2B5EF4-FFF2-40B4-BE49-F238E27FC236}">
                <a16:creationId xmlns:a16="http://schemas.microsoft.com/office/drawing/2014/main" id="{231074E4-16C4-4E71-A996-23B4FB375A51}"/>
              </a:ext>
            </a:extLst>
          </p:cNvPr>
          <p:cNvGrpSpPr/>
          <p:nvPr/>
        </p:nvGrpSpPr>
        <p:grpSpPr>
          <a:xfrm>
            <a:off x="524141" y="1690391"/>
            <a:ext cx="565127" cy="3279165"/>
            <a:chOff x="-451005" y="2877232"/>
            <a:chExt cx="565127" cy="2850952"/>
          </a:xfrm>
        </p:grpSpPr>
        <p:grpSp>
          <p:nvGrpSpPr>
            <p:cNvPr id="23" name="Group 22">
              <a:extLst>
                <a:ext uri="{FF2B5EF4-FFF2-40B4-BE49-F238E27FC236}">
                  <a16:creationId xmlns:a16="http://schemas.microsoft.com/office/drawing/2014/main" id="{671BEBE8-9361-4421-9472-009F2084F09A}"/>
                </a:ext>
              </a:extLst>
            </p:cNvPr>
            <p:cNvGrpSpPr/>
            <p:nvPr/>
          </p:nvGrpSpPr>
          <p:grpSpPr>
            <a:xfrm>
              <a:off x="50249" y="3029777"/>
              <a:ext cx="63873" cy="2551828"/>
              <a:chOff x="1411593" y="2811587"/>
              <a:chExt cx="74938" cy="1765493"/>
            </a:xfrm>
          </p:grpSpPr>
          <p:cxnSp>
            <p:nvCxnSpPr>
              <p:cNvPr id="25" name="Straight Connector 24">
                <a:extLst>
                  <a:ext uri="{FF2B5EF4-FFF2-40B4-BE49-F238E27FC236}">
                    <a16:creationId xmlns:a16="http://schemas.microsoft.com/office/drawing/2014/main" id="{652D37DF-3396-41B6-BFAC-174C731CF64F}"/>
                  </a:ext>
                </a:extLst>
              </p:cNvPr>
              <p:cNvCxnSpPr>
                <a:cxnSpLocks/>
              </p:cNvCxnSpPr>
              <p:nvPr/>
            </p:nvCxnSpPr>
            <p:spPr bwMode="auto">
              <a:xfrm>
                <a:off x="1411593" y="2811587"/>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07960D3-E67C-46E2-B905-540C550C2DBF}"/>
                  </a:ext>
                </a:extLst>
              </p:cNvPr>
              <p:cNvCxnSpPr>
                <a:cxnSpLocks/>
              </p:cNvCxnSpPr>
              <p:nvPr/>
            </p:nvCxnSpPr>
            <p:spPr bwMode="auto">
              <a:xfrm>
                <a:off x="1411593" y="3252960"/>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9C46FCB-4646-48BE-AB7B-4F818F7BB0F2}"/>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CFDCD69-37BC-4FC6-99F7-0B2155DF5674}"/>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8F9D690-2E16-4FEE-94B9-09572B968A93}"/>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F1E0C008-ADB0-42CF-9716-999C0C256BFD}"/>
                </a:ext>
              </a:extLst>
            </p:cNvPr>
            <p:cNvSpPr txBox="1"/>
            <p:nvPr/>
          </p:nvSpPr>
          <p:spPr bwMode="auto">
            <a:xfrm>
              <a:off x="-428759" y="2877232"/>
              <a:ext cx="526256" cy="29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90</a:t>
              </a:r>
            </a:p>
          </p:txBody>
        </p:sp>
        <p:sp>
          <p:nvSpPr>
            <p:cNvPr id="32" name="TextBox 31">
              <a:extLst>
                <a:ext uri="{FF2B5EF4-FFF2-40B4-BE49-F238E27FC236}">
                  <a16:creationId xmlns:a16="http://schemas.microsoft.com/office/drawing/2014/main" id="{EAADFD80-FC18-4D43-AC10-8E28C3F3394D}"/>
                </a:ext>
              </a:extLst>
            </p:cNvPr>
            <p:cNvSpPr txBox="1"/>
            <p:nvPr/>
          </p:nvSpPr>
          <p:spPr bwMode="auto">
            <a:xfrm>
              <a:off x="-444473" y="3515188"/>
              <a:ext cx="526256" cy="29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80</a:t>
              </a:r>
            </a:p>
          </p:txBody>
        </p:sp>
        <p:sp>
          <p:nvSpPr>
            <p:cNvPr id="33" name="TextBox 32">
              <a:extLst>
                <a:ext uri="{FF2B5EF4-FFF2-40B4-BE49-F238E27FC236}">
                  <a16:creationId xmlns:a16="http://schemas.microsoft.com/office/drawing/2014/main" id="{D4A2AC54-2428-43F6-8015-D531BC8C99FE}"/>
                </a:ext>
              </a:extLst>
            </p:cNvPr>
            <p:cNvSpPr txBox="1"/>
            <p:nvPr/>
          </p:nvSpPr>
          <p:spPr bwMode="auto">
            <a:xfrm>
              <a:off x="-428759" y="4168309"/>
              <a:ext cx="526256" cy="29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70</a:t>
              </a:r>
            </a:p>
          </p:txBody>
        </p:sp>
        <p:sp>
          <p:nvSpPr>
            <p:cNvPr id="34" name="TextBox 33">
              <a:extLst>
                <a:ext uri="{FF2B5EF4-FFF2-40B4-BE49-F238E27FC236}">
                  <a16:creationId xmlns:a16="http://schemas.microsoft.com/office/drawing/2014/main" id="{AC700B38-73FC-4A7F-AF31-9529080CD045}"/>
                </a:ext>
              </a:extLst>
            </p:cNvPr>
            <p:cNvSpPr txBox="1"/>
            <p:nvPr/>
          </p:nvSpPr>
          <p:spPr bwMode="auto">
            <a:xfrm>
              <a:off x="-451005" y="4806263"/>
              <a:ext cx="526256" cy="29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5D041E60-EEC5-4FB7-B032-31868734F26D}"/>
                </a:ext>
              </a:extLst>
            </p:cNvPr>
            <p:cNvSpPr txBox="1"/>
            <p:nvPr/>
          </p:nvSpPr>
          <p:spPr bwMode="auto">
            <a:xfrm>
              <a:off x="-435292" y="5433840"/>
              <a:ext cx="526256" cy="294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600" b="0" dirty="0">
                  <a:solidFill>
                    <a:schemeClr val="bg1"/>
                  </a:solidFill>
                  <a:latin typeface="Calibri" panose="020F0502020204030204" pitchFamily="34" charset="0"/>
                </a:rPr>
                <a:t>50</a:t>
              </a:r>
            </a:p>
          </p:txBody>
        </p:sp>
      </p:grpSp>
      <p:grpSp>
        <p:nvGrpSpPr>
          <p:cNvPr id="43" name="Group 42">
            <a:extLst>
              <a:ext uri="{FF2B5EF4-FFF2-40B4-BE49-F238E27FC236}">
                <a16:creationId xmlns:a16="http://schemas.microsoft.com/office/drawing/2014/main" id="{A775CB55-C170-4E94-A85E-50D42E5CA8AA}"/>
              </a:ext>
            </a:extLst>
          </p:cNvPr>
          <p:cNvGrpSpPr/>
          <p:nvPr/>
        </p:nvGrpSpPr>
        <p:grpSpPr>
          <a:xfrm>
            <a:off x="1216221" y="4897697"/>
            <a:ext cx="4796953" cy="63637"/>
            <a:chOff x="1422621" y="4863402"/>
            <a:chExt cx="1860629" cy="87470"/>
          </a:xfrm>
        </p:grpSpPr>
        <p:grpSp>
          <p:nvGrpSpPr>
            <p:cNvPr id="44" name="Group 43">
              <a:extLst>
                <a:ext uri="{FF2B5EF4-FFF2-40B4-BE49-F238E27FC236}">
                  <a16:creationId xmlns:a16="http://schemas.microsoft.com/office/drawing/2014/main" id="{4DA36FBC-1628-4F6F-99AE-25CD9E60FD7C}"/>
                </a:ext>
              </a:extLst>
            </p:cNvPr>
            <p:cNvGrpSpPr/>
            <p:nvPr/>
          </p:nvGrpSpPr>
          <p:grpSpPr>
            <a:xfrm rot="5400000">
              <a:off x="1844342" y="4448041"/>
              <a:ext cx="81110" cy="924551"/>
              <a:chOff x="1411593" y="3694333"/>
              <a:chExt cx="74938" cy="882747"/>
            </a:xfrm>
          </p:grpSpPr>
          <p:cxnSp>
            <p:nvCxnSpPr>
              <p:cNvPr id="56" name="Straight Connector 55">
                <a:extLst>
                  <a:ext uri="{FF2B5EF4-FFF2-40B4-BE49-F238E27FC236}">
                    <a16:creationId xmlns:a16="http://schemas.microsoft.com/office/drawing/2014/main" id="{6ADCE8ED-D2EB-4E0E-8549-B7349100CC20}"/>
                  </a:ext>
                </a:extLst>
              </p:cNvPr>
              <p:cNvCxnSpPr>
                <a:cxnSpLocks/>
              </p:cNvCxnSpPr>
              <p:nvPr/>
            </p:nvCxnSpPr>
            <p:spPr bwMode="auto">
              <a:xfrm>
                <a:off x="1411593" y="3694333"/>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8E82D6C-0786-49C4-9DA7-7661166F1A36}"/>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37CDB3F-6F1E-4FE3-9D09-D34375BED472}"/>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1AA29B8E-033F-418B-B8FE-436C77086028}"/>
                </a:ext>
              </a:extLst>
            </p:cNvPr>
            <p:cNvGrpSpPr/>
            <p:nvPr/>
          </p:nvGrpSpPr>
          <p:grpSpPr>
            <a:xfrm rot="5400000">
              <a:off x="3011557" y="4672819"/>
              <a:ext cx="81110" cy="462276"/>
              <a:chOff x="1411593" y="4135706"/>
              <a:chExt cx="74938" cy="441374"/>
            </a:xfrm>
          </p:grpSpPr>
          <p:cxnSp>
            <p:nvCxnSpPr>
              <p:cNvPr id="54" name="Straight Connector 53">
                <a:extLst>
                  <a:ext uri="{FF2B5EF4-FFF2-40B4-BE49-F238E27FC236}">
                    <a16:creationId xmlns:a16="http://schemas.microsoft.com/office/drawing/2014/main" id="{91515923-AD1D-42BD-AE3F-6A504C9BB6DC}"/>
                  </a:ext>
                </a:extLst>
              </p:cNvPr>
              <p:cNvCxnSpPr>
                <a:cxnSpLocks/>
              </p:cNvCxnSpPr>
              <p:nvPr/>
            </p:nvCxnSpPr>
            <p:spPr bwMode="auto">
              <a:xfrm>
                <a:off x="1411593" y="4135706"/>
                <a:ext cx="7493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6D88ACE-F408-40CD-B3E1-D4B441A27174}"/>
                  </a:ext>
                </a:extLst>
              </p:cNvPr>
              <p:cNvCxnSpPr>
                <a:cxnSpLocks/>
              </p:cNvCxnSpPr>
              <p:nvPr/>
            </p:nvCxnSpPr>
            <p:spPr bwMode="auto">
              <a:xfrm>
                <a:off x="1411593" y="4577080"/>
                <a:ext cx="7493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5" name="TextBox 64">
            <a:extLst>
              <a:ext uri="{FF2B5EF4-FFF2-40B4-BE49-F238E27FC236}">
                <a16:creationId xmlns:a16="http://schemas.microsoft.com/office/drawing/2014/main" id="{6800150D-1C34-4D2C-BE4B-6536734B65FB}"/>
              </a:ext>
            </a:extLst>
          </p:cNvPr>
          <p:cNvSpPr txBox="1"/>
          <p:nvPr/>
        </p:nvSpPr>
        <p:spPr bwMode="auto">
          <a:xfrm>
            <a:off x="3698796" y="5482006"/>
            <a:ext cx="26864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Continued systemic therapy</a:t>
            </a:r>
          </a:p>
        </p:txBody>
      </p:sp>
      <p:sp>
        <p:nvSpPr>
          <p:cNvPr id="66" name="TextBox 65">
            <a:extLst>
              <a:ext uri="{FF2B5EF4-FFF2-40B4-BE49-F238E27FC236}">
                <a16:creationId xmlns:a16="http://schemas.microsoft.com/office/drawing/2014/main" id="{F56A57E6-A311-49B8-AD76-99F03CF936A0}"/>
              </a:ext>
            </a:extLst>
          </p:cNvPr>
          <p:cNvSpPr txBox="1"/>
          <p:nvPr/>
        </p:nvSpPr>
        <p:spPr bwMode="auto">
          <a:xfrm>
            <a:off x="1613667" y="5483260"/>
            <a:ext cx="1789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Early local therapy</a:t>
            </a:r>
          </a:p>
        </p:txBody>
      </p:sp>
      <p:cxnSp>
        <p:nvCxnSpPr>
          <p:cNvPr id="69" name="Straight Connector 68">
            <a:extLst>
              <a:ext uri="{FF2B5EF4-FFF2-40B4-BE49-F238E27FC236}">
                <a16:creationId xmlns:a16="http://schemas.microsoft.com/office/drawing/2014/main" id="{0A59E577-9561-4EDD-B570-B4A69E2F56A0}"/>
              </a:ext>
            </a:extLst>
          </p:cNvPr>
          <p:cNvCxnSpPr/>
          <p:nvPr/>
        </p:nvCxnSpPr>
        <p:spPr bwMode="auto">
          <a:xfrm>
            <a:off x="1426999" y="5655305"/>
            <a:ext cx="227384" cy="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AFFC054-2AE1-4CEF-84F6-FCE8E7E329CD}"/>
              </a:ext>
            </a:extLst>
          </p:cNvPr>
          <p:cNvCxnSpPr/>
          <p:nvPr/>
        </p:nvCxnSpPr>
        <p:spPr bwMode="auto">
          <a:xfrm>
            <a:off x="3501719" y="5652672"/>
            <a:ext cx="227384" cy="0"/>
          </a:xfrm>
          <a:prstGeom prst="line">
            <a:avLst/>
          </a:prstGeom>
          <a:noFill/>
          <a:ln w="28575" cap="flat" cmpd="sng" algn="ctr">
            <a:solidFill>
              <a:schemeClr val="accent3"/>
            </a:solidFill>
            <a:prstDash val="solid"/>
            <a:round/>
            <a:headEnd type="none" w="med" len="med"/>
            <a:tailEnd type="none" w="med" len="med"/>
          </a:ln>
          <a:effectLst/>
        </p:spPr>
      </p:cxnSp>
      <p:grpSp>
        <p:nvGrpSpPr>
          <p:cNvPr id="77" name="Group 76">
            <a:extLst>
              <a:ext uri="{FF2B5EF4-FFF2-40B4-BE49-F238E27FC236}">
                <a16:creationId xmlns:a16="http://schemas.microsoft.com/office/drawing/2014/main" id="{8B607536-133A-4AE1-8A82-20F9AA325873}"/>
              </a:ext>
            </a:extLst>
          </p:cNvPr>
          <p:cNvGrpSpPr/>
          <p:nvPr/>
        </p:nvGrpSpPr>
        <p:grpSpPr>
          <a:xfrm>
            <a:off x="1136052" y="3222712"/>
            <a:ext cx="99547" cy="413657"/>
            <a:chOff x="1136052" y="3222712"/>
            <a:chExt cx="99547" cy="413657"/>
          </a:xfrm>
        </p:grpSpPr>
        <p:cxnSp>
          <p:nvCxnSpPr>
            <p:cNvPr id="73" name="Straight Connector 72">
              <a:extLst>
                <a:ext uri="{FF2B5EF4-FFF2-40B4-BE49-F238E27FC236}">
                  <a16:creationId xmlns:a16="http://schemas.microsoft.com/office/drawing/2014/main" id="{21FCEC97-7FBF-49D9-9E8D-5EBC173099DE}"/>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B09638A-83FA-4B32-BFF5-930BDCAB7E8D}"/>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196B13A-1853-4D77-9E6D-16CDCCBDB065}"/>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62AA6E4D-9058-46BE-B4CE-7CC954764A2F}"/>
              </a:ext>
            </a:extLst>
          </p:cNvPr>
          <p:cNvGrpSpPr/>
          <p:nvPr/>
        </p:nvGrpSpPr>
        <p:grpSpPr>
          <a:xfrm>
            <a:off x="1209328" y="3286691"/>
            <a:ext cx="99547" cy="413657"/>
            <a:chOff x="1136052" y="3222712"/>
            <a:chExt cx="99547" cy="413657"/>
          </a:xfrm>
        </p:grpSpPr>
        <p:cxnSp>
          <p:nvCxnSpPr>
            <p:cNvPr id="79" name="Straight Connector 78">
              <a:extLst>
                <a:ext uri="{FF2B5EF4-FFF2-40B4-BE49-F238E27FC236}">
                  <a16:creationId xmlns:a16="http://schemas.microsoft.com/office/drawing/2014/main" id="{C3E80E3C-394C-453C-953B-A81DE8FF0338}"/>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0292671-A504-4EB4-A2DA-6C3B5C8686E4}"/>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8C7AFB2-6033-453C-BD82-8EFCD79D85BD}"/>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6FEA5E94-4C2A-4D5B-9AAD-AA1B7C26F7D8}"/>
              </a:ext>
            </a:extLst>
          </p:cNvPr>
          <p:cNvGrpSpPr/>
          <p:nvPr/>
        </p:nvGrpSpPr>
        <p:grpSpPr>
          <a:xfrm>
            <a:off x="2342514" y="3191286"/>
            <a:ext cx="99547" cy="413657"/>
            <a:chOff x="1136052" y="3222712"/>
            <a:chExt cx="99547" cy="413657"/>
          </a:xfrm>
        </p:grpSpPr>
        <p:cxnSp>
          <p:nvCxnSpPr>
            <p:cNvPr id="83" name="Straight Connector 82">
              <a:extLst>
                <a:ext uri="{FF2B5EF4-FFF2-40B4-BE49-F238E27FC236}">
                  <a16:creationId xmlns:a16="http://schemas.microsoft.com/office/drawing/2014/main" id="{706BBDC4-C78B-43B7-921D-EA619C256EC6}"/>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5754B47-D31A-47C9-B3C1-F5D988197384}"/>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EA2BC97-D0AB-4210-893F-17240A4B1F6F}"/>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3165E250-95D5-41BC-9C68-CC336721E35F}"/>
              </a:ext>
            </a:extLst>
          </p:cNvPr>
          <p:cNvGrpSpPr/>
          <p:nvPr/>
        </p:nvGrpSpPr>
        <p:grpSpPr>
          <a:xfrm>
            <a:off x="2415790" y="3070547"/>
            <a:ext cx="89681" cy="470575"/>
            <a:chOff x="1136052" y="3222712"/>
            <a:chExt cx="99547" cy="413657"/>
          </a:xfrm>
        </p:grpSpPr>
        <p:cxnSp>
          <p:nvCxnSpPr>
            <p:cNvPr id="87" name="Straight Connector 86">
              <a:extLst>
                <a:ext uri="{FF2B5EF4-FFF2-40B4-BE49-F238E27FC236}">
                  <a16:creationId xmlns:a16="http://schemas.microsoft.com/office/drawing/2014/main" id="{4E206869-49EF-4FAC-87DB-A56EA873D833}"/>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37ACE7D-D8DA-497D-A928-CE4E0EEFE7D8}"/>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78393E-A4EE-488A-9FD7-654054513AE1}"/>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CCE16871-6E17-417B-9B88-C18C9BCBE584}"/>
              </a:ext>
            </a:extLst>
          </p:cNvPr>
          <p:cNvGrpSpPr/>
          <p:nvPr/>
        </p:nvGrpSpPr>
        <p:grpSpPr>
          <a:xfrm>
            <a:off x="3546152" y="3049084"/>
            <a:ext cx="89682" cy="515075"/>
            <a:chOff x="1136052" y="3222712"/>
            <a:chExt cx="99547" cy="413657"/>
          </a:xfrm>
        </p:grpSpPr>
        <p:cxnSp>
          <p:nvCxnSpPr>
            <p:cNvPr id="91" name="Straight Connector 90">
              <a:extLst>
                <a:ext uri="{FF2B5EF4-FFF2-40B4-BE49-F238E27FC236}">
                  <a16:creationId xmlns:a16="http://schemas.microsoft.com/office/drawing/2014/main" id="{F9FAA8FF-FA9B-4397-AC53-1FFC45073DBE}"/>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00EA52E-9DD0-4A3F-9AFE-30448D26C636}"/>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DF65E0D-F9FA-48BD-939C-90D94526F716}"/>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057FB192-7307-4FB6-BA22-9EBDAD8DB375}"/>
              </a:ext>
            </a:extLst>
          </p:cNvPr>
          <p:cNvGrpSpPr/>
          <p:nvPr/>
        </p:nvGrpSpPr>
        <p:grpSpPr>
          <a:xfrm>
            <a:off x="3610636" y="3113063"/>
            <a:ext cx="89682" cy="515075"/>
            <a:chOff x="1136052" y="3222712"/>
            <a:chExt cx="99547" cy="413657"/>
          </a:xfrm>
        </p:grpSpPr>
        <p:cxnSp>
          <p:nvCxnSpPr>
            <p:cNvPr id="95" name="Straight Connector 94">
              <a:extLst>
                <a:ext uri="{FF2B5EF4-FFF2-40B4-BE49-F238E27FC236}">
                  <a16:creationId xmlns:a16="http://schemas.microsoft.com/office/drawing/2014/main" id="{A0A72FA5-44CE-43E7-9018-67D2DDCF327D}"/>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872AC19-ED57-4A58-A950-B093ECB83C57}"/>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0FD4335-B2BB-4881-8C34-6ACFBB9CD166}"/>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5F8EE04B-A7F5-4AD7-933B-CE8F27F02804}"/>
              </a:ext>
            </a:extLst>
          </p:cNvPr>
          <p:cNvGrpSpPr/>
          <p:nvPr/>
        </p:nvGrpSpPr>
        <p:grpSpPr>
          <a:xfrm>
            <a:off x="4744285" y="2821135"/>
            <a:ext cx="89682" cy="410370"/>
            <a:chOff x="1136052" y="3222712"/>
            <a:chExt cx="99547" cy="413657"/>
          </a:xfrm>
        </p:grpSpPr>
        <p:cxnSp>
          <p:nvCxnSpPr>
            <p:cNvPr id="99" name="Straight Connector 98">
              <a:extLst>
                <a:ext uri="{FF2B5EF4-FFF2-40B4-BE49-F238E27FC236}">
                  <a16:creationId xmlns:a16="http://schemas.microsoft.com/office/drawing/2014/main" id="{A3192285-62C9-42A0-AEEE-AC16B9C41304}"/>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28C3802-3A3F-4CE6-A8D8-959D0B3E86E1}"/>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3D1E58F-6910-4A91-AE18-7A7E15CA2FA1}"/>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E7F9CDD0-2902-40A6-94C5-32EA6997231C}"/>
              </a:ext>
            </a:extLst>
          </p:cNvPr>
          <p:cNvGrpSpPr/>
          <p:nvPr/>
        </p:nvGrpSpPr>
        <p:grpSpPr>
          <a:xfrm>
            <a:off x="4789485" y="3215752"/>
            <a:ext cx="89682" cy="515075"/>
            <a:chOff x="1136052" y="3222712"/>
            <a:chExt cx="99547" cy="413657"/>
          </a:xfrm>
        </p:grpSpPr>
        <p:cxnSp>
          <p:nvCxnSpPr>
            <p:cNvPr id="103" name="Straight Connector 102">
              <a:extLst>
                <a:ext uri="{FF2B5EF4-FFF2-40B4-BE49-F238E27FC236}">
                  <a16:creationId xmlns:a16="http://schemas.microsoft.com/office/drawing/2014/main" id="{0DFA413B-672C-4592-91EC-26438012D8FE}"/>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8968D4A-C800-460A-B385-CDC40CEE0A88}"/>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ECC719C-FFF8-4B21-8AD7-72E7D4A28FD0}"/>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234E5ACC-F152-4392-B12E-D012E410A532}"/>
              </a:ext>
            </a:extLst>
          </p:cNvPr>
          <p:cNvGrpSpPr/>
          <p:nvPr/>
        </p:nvGrpSpPr>
        <p:grpSpPr>
          <a:xfrm>
            <a:off x="5932283" y="3095787"/>
            <a:ext cx="89682" cy="515075"/>
            <a:chOff x="1136052" y="3222712"/>
            <a:chExt cx="99547" cy="413657"/>
          </a:xfrm>
        </p:grpSpPr>
        <p:cxnSp>
          <p:nvCxnSpPr>
            <p:cNvPr id="116" name="Straight Connector 115">
              <a:extLst>
                <a:ext uri="{FF2B5EF4-FFF2-40B4-BE49-F238E27FC236}">
                  <a16:creationId xmlns:a16="http://schemas.microsoft.com/office/drawing/2014/main" id="{9007B3D1-EE60-4070-B8B5-4DFA9D928A0C}"/>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138ED92-A3C4-4BF5-B3C8-0141EC451E1A}"/>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5A7D4EE-2CC9-4EE2-A614-37A9233648C3}"/>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AD727296-0EC7-47C1-8094-FE4CD48445A9}"/>
              </a:ext>
            </a:extLst>
          </p:cNvPr>
          <p:cNvGrpSpPr/>
          <p:nvPr/>
        </p:nvGrpSpPr>
        <p:grpSpPr>
          <a:xfrm>
            <a:off x="6001921" y="3191286"/>
            <a:ext cx="94069" cy="601673"/>
            <a:chOff x="1136052" y="3222712"/>
            <a:chExt cx="99547" cy="413657"/>
          </a:xfrm>
        </p:grpSpPr>
        <p:cxnSp>
          <p:nvCxnSpPr>
            <p:cNvPr id="120" name="Straight Connector 119">
              <a:extLst>
                <a:ext uri="{FF2B5EF4-FFF2-40B4-BE49-F238E27FC236}">
                  <a16:creationId xmlns:a16="http://schemas.microsoft.com/office/drawing/2014/main" id="{619F057F-8D6B-4077-BAB7-DFE302130DEC}"/>
                </a:ext>
              </a:extLst>
            </p:cNvPr>
            <p:cNvCxnSpPr/>
            <p:nvPr/>
          </p:nvCxnSpPr>
          <p:spPr bwMode="auto">
            <a:xfrm>
              <a:off x="1185825" y="3222712"/>
              <a:ext cx="0" cy="413657"/>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5555F5E-1797-4792-80BC-7C5A26493ED8}"/>
                </a:ext>
              </a:extLst>
            </p:cNvPr>
            <p:cNvCxnSpPr/>
            <p:nvPr/>
          </p:nvCxnSpPr>
          <p:spPr bwMode="auto">
            <a:xfrm>
              <a:off x="1136052" y="3228473"/>
              <a:ext cx="99547"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40789BF-6EAB-4056-966F-CE7CC1752AD7}"/>
                </a:ext>
              </a:extLst>
            </p:cNvPr>
            <p:cNvCxnSpPr/>
            <p:nvPr/>
          </p:nvCxnSpPr>
          <p:spPr bwMode="auto">
            <a:xfrm>
              <a:off x="1136052" y="3636369"/>
              <a:ext cx="99547" cy="0"/>
            </a:xfrm>
            <a:prstGeom prst="line">
              <a:avLst/>
            </a:prstGeom>
            <a:noFill/>
            <a:ln w="28575" cap="flat" cmpd="sng" algn="ctr">
              <a:solidFill>
                <a:schemeClr val="bg1"/>
              </a:solidFill>
              <a:prstDash val="solid"/>
              <a:round/>
              <a:headEnd type="none" w="med" len="med"/>
              <a:tailEnd type="none" w="med" len="med"/>
            </a:ln>
            <a:effectLst/>
          </p:spPr>
        </p:cxnSp>
      </p:grpSp>
      <p:sp>
        <p:nvSpPr>
          <p:cNvPr id="123" name="Freeform: Shape 122">
            <a:extLst>
              <a:ext uri="{FF2B5EF4-FFF2-40B4-BE49-F238E27FC236}">
                <a16:creationId xmlns:a16="http://schemas.microsoft.com/office/drawing/2014/main" id="{6BA9AD42-0E6D-4A45-BC1D-A3477AE106D6}"/>
              </a:ext>
            </a:extLst>
          </p:cNvPr>
          <p:cNvSpPr/>
          <p:nvPr/>
        </p:nvSpPr>
        <p:spPr bwMode="auto">
          <a:xfrm>
            <a:off x="1266092" y="3314700"/>
            <a:ext cx="4721470" cy="184638"/>
          </a:xfrm>
          <a:custGeom>
            <a:avLst/>
            <a:gdLst>
              <a:gd name="connsiteX0" fmla="*/ 0 w 4721470"/>
              <a:gd name="connsiteY0" fmla="*/ 184638 h 184638"/>
              <a:gd name="connsiteX1" fmla="*/ 1191358 w 4721470"/>
              <a:gd name="connsiteY1" fmla="*/ 0 h 184638"/>
              <a:gd name="connsiteX2" fmla="*/ 2413489 w 4721470"/>
              <a:gd name="connsiteY2" fmla="*/ 74735 h 184638"/>
              <a:gd name="connsiteX3" fmla="*/ 3596054 w 4721470"/>
              <a:gd name="connsiteY3" fmla="*/ 162658 h 184638"/>
              <a:gd name="connsiteX4" fmla="*/ 4721470 w 4721470"/>
              <a:gd name="connsiteY4" fmla="*/ 175846 h 184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1470" h="184638">
                <a:moveTo>
                  <a:pt x="0" y="184638"/>
                </a:moveTo>
                <a:lnTo>
                  <a:pt x="1191358" y="0"/>
                </a:lnTo>
                <a:lnTo>
                  <a:pt x="2413489" y="74735"/>
                </a:lnTo>
                <a:lnTo>
                  <a:pt x="3596054" y="162658"/>
                </a:lnTo>
                <a:lnTo>
                  <a:pt x="4721470" y="175846"/>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24" name="Freeform: Shape 123">
            <a:extLst>
              <a:ext uri="{FF2B5EF4-FFF2-40B4-BE49-F238E27FC236}">
                <a16:creationId xmlns:a16="http://schemas.microsoft.com/office/drawing/2014/main" id="{67D54843-15D1-4D36-8E31-97BAB67C8E6E}"/>
              </a:ext>
            </a:extLst>
          </p:cNvPr>
          <p:cNvSpPr/>
          <p:nvPr/>
        </p:nvSpPr>
        <p:spPr bwMode="auto">
          <a:xfrm>
            <a:off x="1191358" y="3024554"/>
            <a:ext cx="4791807" cy="400050"/>
          </a:xfrm>
          <a:custGeom>
            <a:avLst/>
            <a:gdLst>
              <a:gd name="connsiteX0" fmla="*/ 0 w 4791807"/>
              <a:gd name="connsiteY0" fmla="*/ 400050 h 400050"/>
              <a:gd name="connsiteX1" fmla="*/ 1217734 w 4791807"/>
              <a:gd name="connsiteY1" fmla="*/ 373673 h 400050"/>
              <a:gd name="connsiteX2" fmla="*/ 2431073 w 4791807"/>
              <a:gd name="connsiteY2" fmla="*/ 281354 h 400050"/>
              <a:gd name="connsiteX3" fmla="*/ 3591657 w 4791807"/>
              <a:gd name="connsiteY3" fmla="*/ 0 h 400050"/>
              <a:gd name="connsiteX4" fmla="*/ 4791807 w 4791807"/>
              <a:gd name="connsiteY4" fmla="*/ 320919 h 4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1807" h="400050">
                <a:moveTo>
                  <a:pt x="0" y="400050"/>
                </a:moveTo>
                <a:lnTo>
                  <a:pt x="1217734" y="373673"/>
                </a:lnTo>
                <a:lnTo>
                  <a:pt x="2431073" y="281354"/>
                </a:lnTo>
                <a:lnTo>
                  <a:pt x="3591657" y="0"/>
                </a:lnTo>
                <a:lnTo>
                  <a:pt x="4791807" y="320919"/>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9" name="Rectangle 8">
            <a:extLst>
              <a:ext uri="{FF2B5EF4-FFF2-40B4-BE49-F238E27FC236}">
                <a16:creationId xmlns:a16="http://schemas.microsoft.com/office/drawing/2014/main" id="{2E8E55FE-3049-4A6E-A0F3-DC96F11CC2E2}"/>
              </a:ext>
            </a:extLst>
          </p:cNvPr>
          <p:cNvSpPr/>
          <p:nvPr/>
        </p:nvSpPr>
        <p:spPr>
          <a:xfrm>
            <a:off x="1301031" y="2088475"/>
            <a:ext cx="5320979" cy="369332"/>
          </a:xfrm>
          <a:prstGeom prst="rect">
            <a:avLst/>
          </a:prstGeom>
        </p:spPr>
        <p:txBody>
          <a:bodyPr wrap="square">
            <a:spAutoFit/>
          </a:bodyPr>
          <a:lstStyle/>
          <a:p>
            <a:r>
              <a:rPr lang="en-US" altLang="en-US" i="1" dirty="0">
                <a:solidFill>
                  <a:srgbClr val="000000"/>
                </a:solidFill>
                <a:latin typeface="Calibri" panose="020F0502020204030204" pitchFamily="34" charset="0"/>
                <a:cs typeface="Calibri" panose="020F0502020204030204" pitchFamily="34" charset="0"/>
              </a:rPr>
              <a:t>P</a:t>
            </a:r>
            <a:r>
              <a:rPr lang="en-US" altLang="en-US" dirty="0">
                <a:solidFill>
                  <a:srgbClr val="000000"/>
                </a:solidFill>
                <a:latin typeface="Calibri" panose="020F0502020204030204" pitchFamily="34" charset="0"/>
                <a:cs typeface="Calibri" panose="020F0502020204030204" pitchFamily="34" charset="0"/>
              </a:rPr>
              <a:t> value at each time point (Wilcoxon rank sum test)</a:t>
            </a:r>
            <a:endParaRPr lang="en-US" dirty="0"/>
          </a:p>
        </p:txBody>
      </p:sp>
    </p:spTree>
    <p:extLst>
      <p:ext uri="{BB962C8B-B14F-4D97-AF65-F5344CB8AC3E}">
        <p14:creationId xmlns:p14="http://schemas.microsoft.com/office/powerpoint/2010/main" val="2386150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E2108: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600" dirty="0"/>
              <a:t>Early local therapy to intact primary tumors in patients with MBC did not achieve a survival benefit compared to continued systemic therapy</a:t>
            </a:r>
          </a:p>
          <a:p>
            <a:r>
              <a:rPr lang="en-US" sz="2600" dirty="0"/>
              <a:t>Although a 2.5-fold increase of local disease progression was observed in patients who continued systemic therapy vs those who received local therapy, this did not translate to a survival benefit or improved QoL in these patients</a:t>
            </a:r>
          </a:p>
          <a:p>
            <a:r>
              <a:rPr lang="en-US" sz="2600" dirty="0"/>
              <a:t>Investigators concluded that local therapy should not be offered to patients with de novo MBC with the expectation of a survival benefit</a:t>
            </a:r>
          </a:p>
          <a:p>
            <a:pPr lvl="1"/>
            <a:r>
              <a:rPr lang="en-US" sz="2400" dirty="0"/>
              <a:t>Instead it can be used to control primary site progression in the context of </a:t>
            </a:r>
            <a:br>
              <a:rPr lang="en-US" sz="2400" dirty="0"/>
            </a:br>
            <a:r>
              <a:rPr lang="en-US" sz="2400" dirty="0"/>
              <a:t>well-controlled systemic disease</a:t>
            </a:r>
            <a:r>
              <a:rPr lang="en-US" sz="2600" dirty="0"/>
              <a:t> </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558B70DE-ADA5-4C02-9675-54E8E21B7BD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Khan. ASCO 2020. Abstr LBA2.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86489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2020!</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2126141"/>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Breast cancer</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Gastrointestinal cancers</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Genitourinary cancers</a:t>
            </a:r>
            <a:endParaRPr kumimoji="0" lang="en-US" sz="2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8" name="TextBox 5">
            <a:extLst>
              <a:ext uri="{FF2B5EF4-FFF2-40B4-BE49-F238E27FC236}">
                <a16:creationId xmlns:a16="http://schemas.microsoft.com/office/drawing/2014/main" id="{54DB2C5B-80C7-4134-874A-E97CD3B9A780}"/>
              </a:ext>
            </a:extLst>
          </p:cNvPr>
          <p:cNvSpPr txBox="1"/>
          <p:nvPr/>
        </p:nvSpPr>
        <p:spPr bwMode="auto">
          <a:xfrm>
            <a:off x="4200069" y="3001803"/>
            <a:ext cx="3791861" cy="1346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Gynecologic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F0DAAAD07383EA4196915A8046A58A10" ma:contentTypeVersion="12" ma:contentTypeDescription="Create a new document." ma:contentTypeScope="" ma:versionID="0cadbf72a6e5993c92fd944ce88d812f">
  <xsd:schema xmlns:xsd="http://www.w3.org/2001/XMLSchema" xmlns:xs="http://www.w3.org/2001/XMLSchema" xmlns:p="http://schemas.microsoft.com/office/2006/metadata/properties" xmlns:ns3="dbebc735-a09f-46f1-b057-490b7bcad06c" xmlns:ns4="9937212b-e35b-426f-a95c-0fdd73be8d17" targetNamespace="http://schemas.microsoft.com/office/2006/metadata/properties" ma:root="true" ma:fieldsID="b696fb15f66dad12b220f3acde838791" ns3:_="" ns4:_="">
    <xsd:import namespace="dbebc735-a09f-46f1-b057-490b7bcad06c"/>
    <xsd:import namespace="9937212b-e35b-426f-a95c-0fdd73be8d1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ebc735-a09f-46f1-b057-490b7bcad0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37212b-e35b-426f-a95c-0fdd73be8d1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9937212b-e35b-426f-a95c-0fdd73be8d17"/>
    <ds:schemaRef ds:uri="dbebc735-a09f-46f1-b057-490b7bcad06c"/>
    <ds:schemaRef ds:uri="http://www.w3.org/XML/1998/namespace"/>
    <ds:schemaRef ds:uri="http://purl.org/dc/terms/"/>
  </ds:schemaRefs>
</ds:datastoreItem>
</file>

<file path=customXml/itemProps4.xml><?xml version="1.0" encoding="utf-8"?>
<ds:datastoreItem xmlns:ds="http://schemas.openxmlformats.org/officeDocument/2006/customXml" ds:itemID="{80B938C0-F24C-4AB0-AB03-C80A493F08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ebc735-a09f-46f1-b057-490b7bcad06c"/>
    <ds:schemaRef ds:uri="9937212b-e35b-426f-a95c-0fdd73be8d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13445</TotalTime>
  <Words>1673</Words>
  <Application>Microsoft Office PowerPoint</Application>
  <PresentationFormat>Widescreen</PresentationFormat>
  <Paragraphs>281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2017_HTAA_Diabetes</vt:lpstr>
      <vt:lpstr>ECOG-ACRIN 2108: Phase III Trial Evaluating the Role of Early Local Therapy for Patients With Metastatic Breast Cancer and an Intact Primary Tumor</vt:lpstr>
      <vt:lpstr>About These Slides</vt:lpstr>
      <vt:lpstr>E2108: Background</vt:lpstr>
      <vt:lpstr>E2108: Study Design</vt:lpstr>
      <vt:lpstr>E2108: Baseline Characteristics</vt:lpstr>
      <vt:lpstr>E2108: OS (Primary Endpoint)</vt:lpstr>
      <vt:lpstr>E2108: OS by Tumor Subtype</vt:lpstr>
      <vt:lpstr>E2108: Locoregional Progression</vt:lpstr>
      <vt:lpstr>E2108: HRQoL</vt:lpstr>
      <vt:lpstr>E2108: Conclusions</vt:lpstr>
      <vt:lpstr>Go Online for More CCO  Coverage of ASCO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ECOG-ACRIN 2108: Phase III Trial Evaluating the Role of Early Local Therapy for Patients With Metastatic Breast Cancer and an Intact Primary Tumor</dc:title>
  <dc:creator>Preferred User</dc:creator>
  <cp:lastModifiedBy>Jessica Buckley</cp:lastModifiedBy>
  <cp:revision>613</cp:revision>
  <cp:lastPrinted>2016-09-26T20:21:49Z</cp:lastPrinted>
  <dcterms:created xsi:type="dcterms:W3CDTF">2005-05-27T15:08:01Z</dcterms:created>
  <dcterms:modified xsi:type="dcterms:W3CDTF">2020-06-09T21:26:50Z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29aa07a2-03fc-4ea4-96c2-40da3d667d35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0x010100F0DAAAD07383EA4196915A8046A58A10</vt:lpwstr>
  </property>
</Properties>
</file>