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5"/>
  </p:sldMasterIdLst>
  <p:notesMasterIdLst>
    <p:notesMasterId r:id="rId16"/>
  </p:notesMasterIdLst>
  <p:handoutMasterIdLst>
    <p:handoutMasterId r:id="rId17"/>
  </p:handoutMasterIdLst>
  <p:sldIdLst>
    <p:sldId id="321" r:id="rId6"/>
    <p:sldId id="558" r:id="rId7"/>
    <p:sldId id="559" r:id="rId8"/>
    <p:sldId id="564" r:id="rId9"/>
    <p:sldId id="565" r:id="rId10"/>
    <p:sldId id="548" r:id="rId11"/>
    <p:sldId id="567" r:id="rId12"/>
    <p:sldId id="562" r:id="rId13"/>
    <p:sldId id="566" r:id="rId14"/>
    <p:sldId id="318" r:id="rId15"/>
  </p:sldIdLst>
  <p:sldSz cx="12192000" cy="6858000"/>
  <p:notesSz cx="7315200" cy="9601200"/>
  <p:custDataLst>
    <p:tags r:id="rId18"/>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8"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Zachary Schwartz" initials="ZS" lastIdx="6" clrIdx="15">
    <p:extLst>
      <p:ext uri="{19B8F6BF-5375-455C-9EA6-DF929625EA0E}">
        <p15:presenceInfo xmlns:p15="http://schemas.microsoft.com/office/powerpoint/2012/main" userId="S::zschwartz@clinicaloptions.com::64648e91-b212-4092-bee8-eff2e880b6f9" providerId="AD"/>
      </p:ext>
    </p:extLst>
  </p:cmAuthor>
  <p:cmAuthor id="17" name="Kristen Rosenthal" initials="KR" lastIdx="2" clrIdx="16">
    <p:extLst>
      <p:ext uri="{19B8F6BF-5375-455C-9EA6-DF929625EA0E}">
        <p15:presenceInfo xmlns:p15="http://schemas.microsoft.com/office/powerpoint/2012/main" userId="S::krosenthal@clinicaloptions.com::67a58a6d-22ff-4b03-8f01-10ea3f44af52" providerId="AD"/>
      </p:ext>
    </p:extLst>
  </p:cmAuthor>
  <p:cmAuthor id="18" name="Amber Williams" initials="AW" lastIdx="1" clrIdx="17">
    <p:extLst>
      <p:ext uri="{19B8F6BF-5375-455C-9EA6-DF929625EA0E}">
        <p15:presenceInfo xmlns:p15="http://schemas.microsoft.com/office/powerpoint/2012/main" userId="S::awilliams@cealliance.com::981bbddf-314c-40a4-aea3-441dcc545642" providerId="AD"/>
      </p:ext>
    </p:extLst>
  </p:cmAuthor>
  <p:cmAuthor id="19" name="Nicolle Rochino" initials="NR" lastIdx="9" clrIdx="18">
    <p:extLst>
      <p:ext uri="{19B8F6BF-5375-455C-9EA6-DF929625EA0E}">
        <p15:presenceInfo xmlns:p15="http://schemas.microsoft.com/office/powerpoint/2012/main" userId="S::nrochino@cealliance.com::4c37dfe7-ad61-47f6-91fb-42a0366ac35b" providerId="AD"/>
      </p:ext>
    </p:extLst>
  </p:cmAuthor>
  <p:cmAuthor id="20" name="Ryan Topping" initials="RT" lastIdx="2" clrIdx="19">
    <p:extLst>
      <p:ext uri="{19B8F6BF-5375-455C-9EA6-DF929625EA0E}">
        <p15:presenceInfo xmlns:p15="http://schemas.microsoft.com/office/powerpoint/2012/main" userId="Ryan Topping" providerId="None"/>
      </p:ext>
    </p:extLst>
  </p:cmAuthor>
  <p:cmAuthor id="21" name="Timothy Quill" initials="TQ" lastIdx="1" clrIdx="20">
    <p:extLst>
      <p:ext uri="{19B8F6BF-5375-455C-9EA6-DF929625EA0E}">
        <p15:presenceInfo xmlns:p15="http://schemas.microsoft.com/office/powerpoint/2012/main" userId="S::tquill@clinicaloptions.com::b1dc6efb-2995-45e7-a306-57a2c67aa88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32720F3-1254-4582-B007-29333587496A}" v="47" dt="2025-04-03T17:43:47.934"/>
    <p1510:client id="{CB824735-99B9-4BC6-B7F0-E1B03B5109F8}" v="8" dt="2025-04-02T18:14:15.840"/>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682" autoAdjust="0"/>
    <p:restoredTop sz="84606" autoAdjust="0"/>
  </p:normalViewPr>
  <p:slideViewPr>
    <p:cSldViewPr snapToGrid="0">
      <p:cViewPr varScale="1">
        <p:scale>
          <a:sx n="66" d="100"/>
          <a:sy n="66" d="100"/>
        </p:scale>
        <p:origin x="412" y="40"/>
      </p:cViewPr>
      <p:guideLst/>
    </p:cSldViewPr>
  </p:slideViewPr>
  <p:notesTextViewPr>
    <p:cViewPr>
      <p:scale>
        <a:sx n="1" d="1"/>
        <a:sy n="1" d="1"/>
      </p:scale>
      <p:origin x="0" y="0"/>
    </p:cViewPr>
  </p:notesText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5/10/relationships/revisionInfo" Target="revisionInfo.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NSCLC, non-small-cell lung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a:p>
        </p:txBody>
      </p:sp>
    </p:spTree>
    <p:extLst>
      <p:ext uri="{BB962C8B-B14F-4D97-AF65-F5344CB8AC3E}">
        <p14:creationId xmlns:p14="http://schemas.microsoft.com/office/powerpoint/2010/main" val="23178386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a:solidFill>
                <a:srgbClr val="FEFDDE"/>
              </a:solidFill>
              <a:latin typeface="Arial" panose="020B0604020202020204" pitchFamily="34" charset="0"/>
            </a:endParaRPr>
          </a:p>
          <a:p>
            <a:endParaRPr lang="en-US" altLang="en-US">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a:latin typeface="+mn-lt"/>
                <a:cs typeface="Arial" panose="020B0604020202020204" pitchFamily="34" charset="0"/>
              </a:rPr>
              <a:t>CNS, central nervous system; EGFRm, EGFR-mutated; NSCLC, non-small-cell lung cancer; OS, overall survival; </a:t>
            </a:r>
            <a:r>
              <a:rPr lang="en-US" sz="1800" b="0" i="1">
                <a:solidFill>
                  <a:srgbClr val="000000"/>
                </a:solidFill>
                <a:effectLst/>
                <a:latin typeface="Arial" panose="020B0604020202020204" pitchFamily="34" charset="0"/>
              </a:rPr>
              <a:t>PFS, progression-free survival; </a:t>
            </a:r>
            <a:r>
              <a:rPr lang="en-US" b="0" i="1">
                <a:latin typeface="+mn-lt"/>
                <a:cs typeface="Arial" panose="020B0604020202020204" pitchFamily="34" charset="0"/>
              </a:rPr>
              <a:t>TKI, tyrosine kinase inhibitor. </a:t>
            </a:r>
            <a:endParaRPr lang="en-US" b="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a:p>
        </p:txBody>
      </p:sp>
    </p:spTree>
    <p:extLst>
      <p:ext uri="{BB962C8B-B14F-4D97-AF65-F5344CB8AC3E}">
        <p14:creationId xmlns:p14="http://schemas.microsoft.com/office/powerpoint/2010/main" val="33916243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05A980-D401-4B0B-286B-85A0B21C15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919B3D-5132-E024-5BFA-5440D71103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16FA98-9626-D7B3-530C-E1BE60FE35A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a:t>BICR, blinded independent central review; BL, baseline; CNS, central nervous system; CRT, chemoradiotherapy; d/c, discontinuation; DoR, duration of response; HRQoL, health-related quality of life; NSCLC, non-small-cell lung cancer; ORR, objective response rate; OS, overall survival; PD, progressive disease; PFS, progression-free survival; PFS2, PFS after the first subsequent treatment or death; PS, performance status; RECIST; Response Evaluation Criteria in Solid Tumors; TFST, time to first subsequent treatment or death; TSST, time to </a:t>
            </a:r>
            <a:r>
              <a:rPr lang="en-US" sz="1200" b="0" i="1">
                <a:solidFill>
                  <a:srgbClr val="000000"/>
                </a:solidFill>
                <a:effectLst/>
                <a:latin typeface="Arial" panose="020B0604020202020204" pitchFamily="34" charset="0"/>
              </a:rPr>
              <a:t>second subsequent treatment</a:t>
            </a:r>
            <a:r>
              <a:rPr lang="en-US" b="0" i="1"/>
              <a:t> or death.</a:t>
            </a:r>
            <a:endParaRPr lang="en-US" b="0" i="0"/>
          </a:p>
        </p:txBody>
      </p:sp>
      <p:sp>
        <p:nvSpPr>
          <p:cNvPr id="4" name="Slide Number Placeholder 3">
            <a:extLst>
              <a:ext uri="{FF2B5EF4-FFF2-40B4-BE49-F238E27FC236}">
                <a16:creationId xmlns:a16="http://schemas.microsoft.com/office/drawing/2014/main" id="{A4C04B27-F554-BABB-BF61-6A4FB191551B}"/>
              </a:ext>
            </a:extLst>
          </p:cNvPr>
          <p:cNvSpPr>
            <a:spLocks noGrp="1"/>
          </p:cNvSpPr>
          <p:nvPr>
            <p:ph type="sldNum" sz="quarter" idx="5"/>
          </p:nvPr>
        </p:nvSpPr>
        <p:spPr/>
        <p:txBody>
          <a:bodyPr/>
          <a:lstStyle/>
          <a:p>
            <a:fld id="{1C788DBE-8FB8-49F7-A478-A52A085B60B0}" type="slidenum">
              <a:rPr lang="en-US" smtClean="0"/>
              <a:t>4</a:t>
            </a:fld>
            <a:endParaRPr lang="en-US"/>
          </a:p>
        </p:txBody>
      </p:sp>
    </p:spTree>
    <p:extLst>
      <p:ext uri="{BB962C8B-B14F-4D97-AF65-F5344CB8AC3E}">
        <p14:creationId xmlns:p14="http://schemas.microsoft.com/office/powerpoint/2010/main" val="34246321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a:t>AJCC, American Joint Committee on Cancer; BICR, blinded independent central review; CRT, chemoradiotherapy; PS, performance status; SCC, squamous cell carcinoma; SD, standard deviation; UICC, Union for International Cancer Control.</a:t>
            </a:r>
            <a:endParaRPr lang="en-US" b="0"/>
          </a:p>
        </p:txBody>
      </p:sp>
      <p:sp>
        <p:nvSpPr>
          <p:cNvPr id="4" name="Slide Number Placeholder 3"/>
          <p:cNvSpPr>
            <a:spLocks noGrp="1"/>
          </p:cNvSpPr>
          <p:nvPr>
            <p:ph type="sldNum" sz="quarter" idx="5"/>
          </p:nvPr>
        </p:nvSpPr>
        <p:spPr/>
        <p:txBody>
          <a:bodyPr/>
          <a:lstStyle/>
          <a:p>
            <a:fld id="{1C788DBE-8FB8-49F7-A478-A52A085B60B0}" type="slidenum">
              <a:rPr lang="en-US" smtClean="0"/>
              <a:t>5</a:t>
            </a:fld>
            <a:endParaRPr lang="en-US"/>
          </a:p>
        </p:txBody>
      </p:sp>
    </p:spTree>
    <p:extLst>
      <p:ext uri="{BB962C8B-B14F-4D97-AF65-F5344CB8AC3E}">
        <p14:creationId xmlns:p14="http://schemas.microsoft.com/office/powerpoint/2010/main" val="32243560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a:t>FST, first subsequent treatment; OS, overall survival; </a:t>
            </a:r>
            <a:r>
              <a:rPr lang="en-US" b="0" i="1">
                <a:latin typeface="+mn-lt"/>
                <a:cs typeface="Arial" panose="020B0604020202020204" pitchFamily="34" charset="0"/>
              </a:rPr>
              <a:t>TKI, tyrosine kinase inhibitor; tx, treatment.</a:t>
            </a:r>
          </a:p>
          <a:p>
            <a:endParaRPr lang="en-US" b="0"/>
          </a:p>
        </p:txBody>
      </p:sp>
      <p:sp>
        <p:nvSpPr>
          <p:cNvPr id="4" name="Slide Number Placeholder 3"/>
          <p:cNvSpPr>
            <a:spLocks noGrp="1"/>
          </p:cNvSpPr>
          <p:nvPr>
            <p:ph type="sldNum" sz="quarter" idx="5"/>
          </p:nvPr>
        </p:nvSpPr>
        <p:spPr/>
        <p:txBody>
          <a:bodyPr/>
          <a:lstStyle/>
          <a:p>
            <a:fld id="{1C788DBE-8FB8-49F7-A478-A52A085B60B0}" type="slidenum">
              <a:rPr lang="en-US" smtClean="0"/>
              <a:t>6</a:t>
            </a:fld>
            <a:endParaRPr lang="en-US"/>
          </a:p>
        </p:txBody>
      </p:sp>
    </p:spTree>
    <p:extLst>
      <p:ext uri="{BB962C8B-B14F-4D97-AF65-F5344CB8AC3E}">
        <p14:creationId xmlns:p14="http://schemas.microsoft.com/office/powerpoint/2010/main" val="24003605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a:solidFill>
                  <a:srgbClr val="000000"/>
                </a:solidFill>
                <a:effectLst/>
                <a:latin typeface="Arial" panose="020B0604020202020204" pitchFamily="34" charset="0"/>
              </a:rPr>
              <a:t>NC, not calculable; </a:t>
            </a:r>
            <a:r>
              <a:rPr lang="en-US" sz="1200" b="0" i="1"/>
              <a:t>OS, overall survival; TKI, tyrosine kinase inhibitor; tx, treatment.</a:t>
            </a:r>
            <a:endParaRPr lang="en-US" sz="1200">
              <a:solidFill>
                <a:srgbClr val="000000"/>
              </a:solidFill>
              <a:effectLst/>
              <a:latin typeface="Arial" panose="020B0604020202020204" pitchFamily="34" charset="0"/>
            </a:endParaRP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a:p>
        </p:txBody>
      </p:sp>
    </p:spTree>
    <p:extLst>
      <p:ext uri="{BB962C8B-B14F-4D97-AF65-F5344CB8AC3E}">
        <p14:creationId xmlns:p14="http://schemas.microsoft.com/office/powerpoint/2010/main" val="1993998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i="1">
                <a:solidFill>
                  <a:srgbClr val="000000"/>
                </a:solidFill>
                <a:effectLst/>
                <a:latin typeface="Arial" panose="020B0604020202020204" pitchFamily="34" charset="0"/>
              </a:rPr>
              <a:t>NC, not calculable; PFS2, </a:t>
            </a:r>
            <a:r>
              <a:rPr lang="en-US" sz="1800" b="0" i="1"/>
              <a:t>progression-free survival </a:t>
            </a:r>
            <a:r>
              <a:rPr lang="en-US" sz="1800" i="1">
                <a:solidFill>
                  <a:srgbClr val="000000"/>
                </a:solidFill>
                <a:effectLst/>
                <a:latin typeface="Arial" panose="020B0604020202020204" pitchFamily="34" charset="0"/>
              </a:rPr>
              <a:t>after the first subsequent treatment or death; TFST, time to first subsequent treatment or death; TSST, time to second subsequent treatment or death.</a:t>
            </a:r>
            <a:endParaRPr lang="en-US" sz="1800">
              <a:solidFill>
                <a:srgbClr val="000000"/>
              </a:solidFill>
              <a:effectLst/>
              <a:latin typeface="Arial" panose="020B0604020202020204" pitchFamily="34" charset="0"/>
            </a:endParaRP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a:p>
        </p:txBody>
      </p:sp>
    </p:spTree>
    <p:extLst>
      <p:ext uri="{BB962C8B-B14F-4D97-AF65-F5344CB8AC3E}">
        <p14:creationId xmlns:p14="http://schemas.microsoft.com/office/powerpoint/2010/main" val="19205740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a:latin typeface="+mn-lt"/>
                <a:cs typeface="Arial" panose="020B0604020202020204" pitchFamily="34" charset="0"/>
              </a:rPr>
              <a:t>EGFRm, EGFR-mutated; NSCLC, non-small-cell lung cancer; </a:t>
            </a:r>
            <a:r>
              <a:rPr lang="en-US" sz="1200" i="1">
                <a:solidFill>
                  <a:srgbClr val="000000"/>
                </a:solidFill>
                <a:effectLst/>
                <a:latin typeface="Arial" panose="020B0604020202020204" pitchFamily="34" charset="0"/>
              </a:rPr>
              <a:t>OS, overall survival; PFS2, </a:t>
            </a:r>
            <a:r>
              <a:rPr lang="en-US" sz="1200" b="0" i="1"/>
              <a:t>progression-free survival</a:t>
            </a:r>
            <a:r>
              <a:rPr lang="en-US" sz="1200" i="1">
                <a:solidFill>
                  <a:srgbClr val="000000"/>
                </a:solidFill>
                <a:effectLst/>
                <a:latin typeface="Arial" panose="020B0604020202020204" pitchFamily="34" charset="0"/>
              </a:rPr>
              <a:t> after the first subsequent treatment or death; TFST, time to first subsequent treatment or death; </a:t>
            </a:r>
            <a:r>
              <a:rPr lang="en-US" i="1">
                <a:latin typeface="+mn-lt"/>
                <a:cs typeface="Arial" panose="020B0604020202020204" pitchFamily="34" charset="0"/>
              </a:rPr>
              <a:t>TKI, tyrosine kinase inhibitor; </a:t>
            </a:r>
            <a:r>
              <a:rPr lang="en-US" sz="1200" i="1">
                <a:solidFill>
                  <a:srgbClr val="000000"/>
                </a:solidFill>
                <a:effectLst/>
                <a:latin typeface="Arial" panose="020B0604020202020204" pitchFamily="34" charset="0"/>
              </a:rPr>
              <a:t>TSST, time to second subsequent treatment or death.</a:t>
            </a:r>
            <a:endParaRPr lang="en-US" sz="1200">
              <a:solidFill>
                <a:srgbClr val="000000"/>
              </a:solidFill>
              <a:effectLst/>
              <a:latin typeface="Arial" panose="020B0604020202020204" pitchFamily="34" charset="0"/>
            </a:endParaRP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a:p>
        </p:txBody>
      </p:sp>
    </p:spTree>
    <p:extLst>
      <p:ext uri="{BB962C8B-B14F-4D97-AF65-F5344CB8AC3E}">
        <p14:creationId xmlns:p14="http://schemas.microsoft.com/office/powerpoint/2010/main" val="10037594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10</a:t>
            </a:fld>
            <a:endParaRPr lang="en-US" altLang="en-US"/>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725677" y="409576"/>
            <a:ext cx="11032823" cy="2882265"/>
          </a:xfrm>
        </p:spPr>
        <p:txBody>
          <a:bodyPr>
            <a:normAutofit/>
          </a:bodyPr>
          <a:lstStyle/>
          <a:p>
            <a:r>
              <a:rPr lang="en-US"/>
              <a:t>LAURA: Updated Overall Survival for Phase III Trial of Osimertinib vs Placebo After Definitive Chemoradiotherapy for Unresectable Stage III </a:t>
            </a:r>
            <a:br>
              <a:rPr lang="en-US"/>
            </a:br>
            <a:r>
              <a:rPr lang="en-US" i="1"/>
              <a:t>EGFR</a:t>
            </a:r>
            <a:r>
              <a:rPr lang="en-US"/>
              <a:t>-Mutated NSCLC</a:t>
            </a:r>
            <a:endParaRPr lang="en-US" altLang="en-US"/>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397223"/>
            <a:ext cx="546417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a:solidFill>
                  <a:schemeClr val="bg1"/>
                </a:solidFill>
                <a:latin typeface="Calibri" panose="020F0502020204030204" pitchFamily="34" charset="0"/>
              </a:rPr>
              <a:t>Supported by an educational grant from Regeneron Pharmaceuticals,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41358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a:solidFill>
                  <a:schemeClr val="bg2"/>
                </a:solidFill>
                <a:latin typeface="Calibri"/>
                <a:ea typeface="+mj-ea"/>
                <a:cs typeface="Calibri"/>
              </a:rPr>
              <a:t>Independent Conference Highlights*</a:t>
            </a:r>
            <a:br>
              <a:rPr lang="en-US" sz="2200" b="1" kern="0">
                <a:latin typeface="Calibri" panose="020F0502020204030204" pitchFamily="34" charset="0"/>
                <a:ea typeface="+mj-ea"/>
                <a:cs typeface="+mj-cs"/>
              </a:rPr>
            </a:br>
            <a:r>
              <a:rPr lang="en-US" sz="1600" i="1" kern="0">
                <a:solidFill>
                  <a:schemeClr val="bg2"/>
                </a:solidFill>
                <a:latin typeface="Calibri"/>
                <a:ea typeface="+mj-ea"/>
                <a:cs typeface="Calibri"/>
              </a:rPr>
              <a:t>of the 2025 European Lung Cancer Congress, March 26-29, 2025</a:t>
            </a:r>
            <a:endParaRPr lang="en-US" altLang="en-US" sz="1600" kern="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6132220"/>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a:t>Please feel free to use and share some or all of these slides in your noncommercial presentations to colleagues or patients</a:t>
            </a:r>
          </a:p>
          <a:p>
            <a:pPr marL="346075" indent="-346075">
              <a:buSzPts val="2400"/>
              <a:defRPr/>
            </a:pPr>
            <a:r>
              <a:rPr lang="en-US" altLang="en-US"/>
              <a:t>When using our slides, please retain the source attribution:</a:t>
            </a:r>
            <a:br>
              <a:rPr lang="en-US" altLang="en-US"/>
            </a:br>
            <a:br>
              <a:rPr lang="en-US" altLang="en-US"/>
            </a:br>
            <a:endParaRPr lang="en-US" altLang="en-US"/>
          </a:p>
          <a:p>
            <a:pPr eaLnBrk="1" hangingPunct="1">
              <a:defRPr/>
            </a:pPr>
            <a:endParaRPr lang="en-US" altLang="en-US" sz="2000"/>
          </a:p>
          <a:p>
            <a:pPr eaLnBrk="1" hangingPunct="1">
              <a:defRPr/>
            </a:pPr>
            <a:r>
              <a:rPr lang="en-GB"/>
              <a:t>These slides may not be published, posted online, or used in commercial presentations without permission. </a:t>
            </a:r>
            <a:r>
              <a:rPr lang="en-US"/>
              <a:t>Please contact </a:t>
            </a:r>
            <a:r>
              <a:rPr lang="en-US">
                <a:hlinkClick r:id="rId3"/>
              </a:rPr>
              <a:t>permissions@clinicaloptions.com</a:t>
            </a:r>
            <a:r>
              <a:rPr lang="en-US"/>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3841029"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a:solidFill>
                    <a:schemeClr val="bg2"/>
                  </a:solidFill>
                  <a:latin typeface="Calibri" panose="020F0502020204030204" pitchFamily="34" charset="0"/>
                </a:rPr>
                <a:t>Slide credit: </a:t>
              </a:r>
              <a:r>
                <a:rPr lang="en-US" altLang="en-US" sz="2000" b="0">
                  <a:solidFill>
                    <a:schemeClr val="bg2"/>
                  </a:solidFill>
                  <a:latin typeface="Calibri" panose="020F0502020204030204" pitchFamily="34" charset="0"/>
                  <a:hlinkClick r:id="rId4"/>
                </a:rPr>
                <a:t>clinicaloptions.com</a:t>
              </a:r>
              <a:endParaRPr lang="en-US" altLang="en-US" sz="2000" b="0">
                <a:solidFill>
                  <a:schemeClr val="bg2"/>
                </a:solidFill>
                <a:latin typeface="Calibri" panose="020F050202020403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7F3C1-E3E4-EBFA-154F-D5FA037EC772}"/>
              </a:ext>
            </a:extLst>
          </p:cNvPr>
          <p:cNvSpPr>
            <a:spLocks noGrp="1"/>
          </p:cNvSpPr>
          <p:nvPr>
            <p:ph type="title"/>
          </p:nvPr>
        </p:nvSpPr>
        <p:spPr/>
        <p:txBody>
          <a:bodyPr/>
          <a:lstStyle/>
          <a:p>
            <a:r>
              <a:rPr lang="en-US"/>
              <a:t>LAURA Updated OS: Background</a:t>
            </a:r>
          </a:p>
        </p:txBody>
      </p:sp>
      <p:sp>
        <p:nvSpPr>
          <p:cNvPr id="3" name="Content Placeholder 2">
            <a:extLst>
              <a:ext uri="{FF2B5EF4-FFF2-40B4-BE49-F238E27FC236}">
                <a16:creationId xmlns:a16="http://schemas.microsoft.com/office/drawing/2014/main" id="{09C37199-EC6C-D9AA-1871-002D5B665A1F}"/>
              </a:ext>
            </a:extLst>
          </p:cNvPr>
          <p:cNvSpPr>
            <a:spLocks noGrp="1"/>
          </p:cNvSpPr>
          <p:nvPr>
            <p:ph idx="1"/>
          </p:nvPr>
        </p:nvSpPr>
        <p:spPr/>
        <p:txBody>
          <a:bodyPr/>
          <a:lstStyle/>
          <a:p>
            <a:r>
              <a:rPr lang="en-US" sz="2000"/>
              <a:t>Osimertinib is a third-generation EGFR-targeting TKI with CNS activity</a:t>
            </a:r>
            <a:r>
              <a:rPr lang="en-US" sz="2000" baseline="30000"/>
              <a:t>1-6</a:t>
            </a:r>
            <a:endParaRPr lang="en-US" sz="2000"/>
          </a:p>
          <a:p>
            <a:r>
              <a:rPr lang="en-US" sz="2000"/>
              <a:t>Primary analysis of the phase III LAURA study in unresectable stage III </a:t>
            </a:r>
            <a:r>
              <a:rPr lang="en-US" sz="2000" i="1"/>
              <a:t>EGFR</a:t>
            </a:r>
            <a:r>
              <a:rPr lang="en-US" sz="2000"/>
              <a:t>m NSCLC without progression during or after chemoradiotherapy showed significant PFS improvement with osimertinib vs placebo</a:t>
            </a:r>
            <a:r>
              <a:rPr lang="en-US" sz="2000" baseline="30000"/>
              <a:t>7</a:t>
            </a:r>
            <a:endParaRPr lang="en-US" sz="2000"/>
          </a:p>
          <a:p>
            <a:pPr lvl="1"/>
            <a:r>
              <a:rPr lang="en-US" sz="1800"/>
              <a:t>Median PFS: 39.1 vs 5.6 mo (HR: 0.16; </a:t>
            </a:r>
            <a:r>
              <a:rPr lang="en-US" sz="1800" i="1"/>
              <a:t>P </a:t>
            </a:r>
            <a:r>
              <a:rPr lang="en-US" sz="1800"/>
              <a:t>&lt;.001)</a:t>
            </a:r>
          </a:p>
          <a:p>
            <a:pPr lvl="1"/>
            <a:r>
              <a:rPr lang="en-US" sz="1800"/>
              <a:t>Interim OS at 20% maturity (HR: 0.81; </a:t>
            </a:r>
            <a:r>
              <a:rPr lang="en-US" sz="1800" i="1"/>
              <a:t>P </a:t>
            </a:r>
            <a:r>
              <a:rPr lang="en-US" sz="1800"/>
              <a:t>= .53)</a:t>
            </a:r>
          </a:p>
          <a:p>
            <a:pPr lvl="1"/>
            <a:r>
              <a:rPr lang="en-US" sz="1800"/>
              <a:t>Led to FDA approval for adults with locally advanced, unresectable stage III NSCLC whose disease has not progressed during or following concurrent or sequential platinum-based chemoradiation therapy and whose tumors have </a:t>
            </a:r>
            <a:r>
              <a:rPr lang="en-US" sz="1800" i="1"/>
              <a:t>EGFR</a:t>
            </a:r>
            <a:r>
              <a:rPr lang="en-US" sz="1800"/>
              <a:t> exon 19 deletions or exon 21 L858R mutations</a:t>
            </a:r>
            <a:r>
              <a:rPr lang="en-US" sz="1800" baseline="30000"/>
              <a:t>8</a:t>
            </a:r>
            <a:endParaRPr lang="en-US" sz="1800"/>
          </a:p>
          <a:p>
            <a:r>
              <a:rPr lang="en-US" sz="2000"/>
              <a:t>Current analysis reports updated OS, data on subsequent treatments, and postprogression outcomes from LAURA</a:t>
            </a:r>
            <a:r>
              <a:rPr lang="en-US" sz="2000" baseline="30000"/>
              <a:t>9</a:t>
            </a:r>
            <a:endParaRPr lang="en-US" sz="2000"/>
          </a:p>
        </p:txBody>
      </p:sp>
      <p:sp>
        <p:nvSpPr>
          <p:cNvPr id="4" name="Text Box 11">
            <a:extLst>
              <a:ext uri="{FF2B5EF4-FFF2-40B4-BE49-F238E27FC236}">
                <a16:creationId xmlns:a16="http://schemas.microsoft.com/office/drawing/2014/main" id="{33EFD2C9-87BA-BA70-423F-25CF9D9902BB}"/>
              </a:ext>
            </a:extLst>
          </p:cNvPr>
          <p:cNvSpPr txBox="1">
            <a:spLocks noChangeArrowheads="1"/>
          </p:cNvSpPr>
          <p:nvPr/>
        </p:nvSpPr>
        <p:spPr bwMode="auto">
          <a:xfrm>
            <a:off x="414339" y="6016408"/>
            <a:ext cx="824889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1. Cross. Cancer Discov. 2014;4:1046. 2. Mok. </a:t>
            </a:r>
            <a:r>
              <a:rPr lang="en-US" altLang="en-US" sz="1200" b="0">
                <a:solidFill>
                  <a:srgbClr val="455560"/>
                </a:solidFill>
                <a:latin typeface="Calibri" panose="020F0502020204030204" pitchFamily="34" charset="0"/>
              </a:rPr>
              <a:t>NEJM. 2017;376:629. 3. Sonia. NEJM. 2018;278:113. 4. Wu. NEJM. 2020;383:1711. 5. Wu. JCO. 2018;36:2702. 6. Reungwetwattana. JCO. 2018;36:3290. </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7. Lu. NEJM. 2024;391:585. 8. Osimertinib PI. </a:t>
            </a:r>
            <a:b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9</a:t>
            </a:r>
            <a:r>
              <a:rPr lang="en-US" altLang="en-US" sz="1200" b="0">
                <a:solidFill>
                  <a:srgbClr val="455560"/>
                </a:solidFill>
                <a:latin typeface="Calibri" panose="020F0502020204030204" pitchFamily="34" charset="0"/>
              </a:rPr>
              <a:t>. </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Ramalingam. ELCC 2025. Abstr LBA4. </a:t>
            </a:r>
          </a:p>
        </p:txBody>
      </p:sp>
    </p:spTree>
    <p:extLst>
      <p:ext uri="{BB962C8B-B14F-4D97-AF65-F5344CB8AC3E}">
        <p14:creationId xmlns:p14="http://schemas.microsoft.com/office/powerpoint/2010/main" val="17261863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236A68-AF76-AA9A-F72A-558937DDC747}"/>
            </a:ext>
          </a:extLst>
        </p:cNvPr>
        <p:cNvGrpSpPr/>
        <p:nvPr/>
      </p:nvGrpSpPr>
      <p:grpSpPr>
        <a:xfrm>
          <a:off x="0" y="0"/>
          <a:ext cx="0" cy="0"/>
          <a:chOff x="0" y="0"/>
          <a:chExt cx="0" cy="0"/>
        </a:xfrm>
      </p:grpSpPr>
      <p:sp>
        <p:nvSpPr>
          <p:cNvPr id="3" name="Rectangle 3">
            <a:extLst>
              <a:ext uri="{FF2B5EF4-FFF2-40B4-BE49-F238E27FC236}">
                <a16:creationId xmlns:a16="http://schemas.microsoft.com/office/drawing/2014/main" id="{FDF3C727-6FCE-9947-D51B-E107470DEC57}"/>
              </a:ext>
            </a:extLst>
          </p:cNvPr>
          <p:cNvSpPr txBox="1">
            <a:spLocks noChangeArrowheads="1"/>
          </p:cNvSpPr>
          <p:nvPr/>
        </p:nvSpPr>
        <p:spPr>
          <a:xfrm>
            <a:off x="604675" y="1513047"/>
            <a:ext cx="10877529" cy="402414"/>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buClrTx/>
              <a:defRPr/>
            </a:pPr>
            <a:r>
              <a:rPr lang="en-US" sz="2000" b="0"/>
              <a:t>International, randomized, double-blind phase III trial </a:t>
            </a:r>
          </a:p>
        </p:txBody>
      </p:sp>
      <p:sp>
        <p:nvSpPr>
          <p:cNvPr id="19458" name="Rectangle 2">
            <a:extLst>
              <a:ext uri="{FF2B5EF4-FFF2-40B4-BE49-F238E27FC236}">
                <a16:creationId xmlns:a16="http://schemas.microsoft.com/office/drawing/2014/main" id="{354B0C7E-9026-FEF6-F517-AA04D7B3BF33}"/>
              </a:ext>
            </a:extLst>
          </p:cNvPr>
          <p:cNvSpPr>
            <a:spLocks noGrp="1" noChangeArrowheads="1"/>
          </p:cNvSpPr>
          <p:nvPr>
            <p:ph type="title"/>
          </p:nvPr>
        </p:nvSpPr>
        <p:spPr/>
        <p:txBody>
          <a:bodyPr/>
          <a:lstStyle/>
          <a:p>
            <a:pPr eaLnBrk="1" hangingPunct="1"/>
            <a:r>
              <a:rPr lang="en-US" altLang="en-US"/>
              <a:t>LAURA </a:t>
            </a:r>
            <a:r>
              <a:rPr lang="en-US"/>
              <a:t>Updated OS</a:t>
            </a:r>
            <a:r>
              <a:rPr lang="en-US" altLang="en-US"/>
              <a:t>: Study Design</a:t>
            </a:r>
          </a:p>
        </p:txBody>
      </p:sp>
      <p:sp>
        <p:nvSpPr>
          <p:cNvPr id="4" name="Text Box 45">
            <a:extLst>
              <a:ext uri="{FF2B5EF4-FFF2-40B4-BE49-F238E27FC236}">
                <a16:creationId xmlns:a16="http://schemas.microsoft.com/office/drawing/2014/main" id="{6B04720F-3A6E-A98D-F8B7-3EDD6ED8620C}"/>
              </a:ext>
            </a:extLst>
          </p:cNvPr>
          <p:cNvSpPr txBox="1">
            <a:spLocks noChangeArrowheads="1"/>
          </p:cNvSpPr>
          <p:nvPr/>
        </p:nvSpPr>
        <p:spPr bwMode="auto">
          <a:xfrm>
            <a:off x="256924" y="2623874"/>
            <a:ext cx="3673979"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GB" altLang="en-US" sz="1600" b="0">
                <a:solidFill>
                  <a:srgbClr val="000000"/>
                </a:solidFill>
                <a:latin typeface="Calibri" panose="020F0502020204030204" pitchFamily="34" charset="0"/>
                <a:cs typeface="Arial" panose="020B0604020202020204" pitchFamily="34" charset="0"/>
              </a:rPr>
              <a:t>Patients with confirmed locally advanced, unresectable stage IIIA-C NSCLC with </a:t>
            </a:r>
            <a:r>
              <a:rPr lang="en-GB" altLang="en-US" sz="1600" b="0" i="1">
                <a:solidFill>
                  <a:srgbClr val="000000"/>
                </a:solidFill>
                <a:latin typeface="Calibri" panose="020F0502020204030204" pitchFamily="34" charset="0"/>
                <a:cs typeface="Arial" panose="020B0604020202020204" pitchFamily="34" charset="0"/>
              </a:rPr>
              <a:t>EGFR</a:t>
            </a:r>
            <a:r>
              <a:rPr lang="en-GB" altLang="en-US" sz="1600" b="0">
                <a:solidFill>
                  <a:srgbClr val="000000"/>
                </a:solidFill>
                <a:latin typeface="Calibri" panose="020F0502020204030204" pitchFamily="34" charset="0"/>
                <a:cs typeface="Arial" panose="020B0604020202020204" pitchFamily="34" charset="0"/>
              </a:rPr>
              <a:t> ex19del or L858R mutation; aged ≥18 yr (Japan: ≥20 yr); no PD during/after sequential or concurrent CRT with curative intent; CRT completed within </a:t>
            </a:r>
            <a:br>
              <a:rPr lang="en-GB" altLang="en-US" sz="1600" b="0">
                <a:solidFill>
                  <a:srgbClr val="000000"/>
                </a:solidFill>
                <a:latin typeface="Calibri" panose="020F0502020204030204" pitchFamily="34" charset="0"/>
                <a:cs typeface="Arial" panose="020B0604020202020204" pitchFamily="34" charset="0"/>
              </a:rPr>
            </a:br>
            <a:r>
              <a:rPr lang="en-GB" altLang="en-US" sz="1600" b="0">
                <a:solidFill>
                  <a:srgbClr val="000000"/>
                </a:solidFill>
                <a:latin typeface="Calibri" panose="020F0502020204030204" pitchFamily="34" charset="0"/>
                <a:cs typeface="Arial" panose="020B0604020202020204" pitchFamily="34" charset="0"/>
              </a:rPr>
              <a:t>6 wk of randomization; WHO PS 0/1</a:t>
            </a:r>
            <a:endParaRPr kumimoji="0" lang="en-GB" altLang="en-US" sz="1600" b="0" i="0" u="none" strike="noStrike" kern="1200" cap="none" spc="0" normalizeH="0" baseline="0" noProof="0">
              <a:ln>
                <a:noFill/>
              </a:ln>
              <a:solidFill>
                <a:srgbClr val="000000"/>
              </a:solidFill>
              <a:effectLst/>
              <a:uLnTx/>
              <a:uFillTx/>
              <a:latin typeface="Calibri" panose="020F050202020403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a:ln>
                  <a:noFill/>
                </a:ln>
                <a:solidFill>
                  <a:srgbClr val="000000"/>
                </a:solidFill>
                <a:effectLst/>
                <a:uLnTx/>
                <a:uFillTx/>
                <a:latin typeface="Calibri" panose="020F0502020204030204" pitchFamily="34" charset="0"/>
                <a:cs typeface="Arial" panose="020B0604020202020204" pitchFamily="34" charset="0"/>
              </a:rPr>
              <a:t>(N = 216)</a:t>
            </a:r>
            <a:endParaRPr kumimoji="0" lang="en-US" altLang="en-US" sz="1600" b="0" i="0" u="none" strike="noStrike" kern="1200" cap="none" spc="0" normalizeH="0" baseline="0" noProof="0">
              <a:ln>
                <a:noFill/>
              </a:ln>
              <a:solidFill>
                <a:srgbClr val="000000"/>
              </a:solidFill>
              <a:effectLst/>
              <a:uLnTx/>
              <a:uFillTx/>
              <a:latin typeface="Calibri" panose="020F0502020204030204" pitchFamily="34" charset="0"/>
              <a:cs typeface="Arial" panose="020B0604020202020204" pitchFamily="34" charset="0"/>
            </a:endParaRPr>
          </a:p>
        </p:txBody>
      </p:sp>
      <p:sp>
        <p:nvSpPr>
          <p:cNvPr id="5" name="Rectangle 49">
            <a:extLst>
              <a:ext uri="{FF2B5EF4-FFF2-40B4-BE49-F238E27FC236}">
                <a16:creationId xmlns:a16="http://schemas.microsoft.com/office/drawing/2014/main" id="{28736D13-130A-8EB8-57EB-33873E5BA266}"/>
              </a:ext>
            </a:extLst>
          </p:cNvPr>
          <p:cNvSpPr>
            <a:spLocks noChangeArrowheads="1"/>
          </p:cNvSpPr>
          <p:nvPr/>
        </p:nvSpPr>
        <p:spPr bwMode="auto">
          <a:xfrm>
            <a:off x="4656096" y="2639772"/>
            <a:ext cx="3505099" cy="91440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800" b="1">
                <a:solidFill>
                  <a:srgbClr val="FFFFFF"/>
                </a:solidFill>
                <a:latin typeface="Calibri" panose="020F0502020204030204" pitchFamily="34" charset="0"/>
                <a:cs typeface="Arial" panose="020B0604020202020204" pitchFamily="34" charset="0"/>
              </a:rPr>
              <a:t>Osimertinib</a:t>
            </a:r>
            <a:r>
              <a:rPr lang="en-US" altLang="en-US" sz="1800" b="0">
                <a:solidFill>
                  <a:srgbClr val="FFFFFF"/>
                </a:solidFill>
                <a:latin typeface="Calibri" panose="020F0502020204030204" pitchFamily="34" charset="0"/>
                <a:cs typeface="Arial" panose="020B0604020202020204" pitchFamily="34" charset="0"/>
              </a:rPr>
              <a:t> </a:t>
            </a:r>
            <a:r>
              <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cs typeface="Arial" panose="020B0604020202020204" pitchFamily="34" charset="0"/>
              </a:rPr>
              <a:t>80 mg PO QD</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800" b="0">
                <a:solidFill>
                  <a:srgbClr val="FFFFFF"/>
                </a:solidFill>
                <a:latin typeface="Calibri" panose="020F0502020204030204" pitchFamily="34" charset="0"/>
                <a:cs typeface="Arial" panose="020B0604020202020204" pitchFamily="34" charset="0"/>
              </a:rPr>
              <a:t>(n = 143)</a:t>
            </a:r>
            <a:endPar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cs typeface="Arial" panose="020B0604020202020204" pitchFamily="34" charset="0"/>
            </a:endParaRPr>
          </a:p>
        </p:txBody>
      </p:sp>
      <p:sp>
        <p:nvSpPr>
          <p:cNvPr id="6" name="Rectangle 50">
            <a:extLst>
              <a:ext uri="{FF2B5EF4-FFF2-40B4-BE49-F238E27FC236}">
                <a16:creationId xmlns:a16="http://schemas.microsoft.com/office/drawing/2014/main" id="{A923C809-B777-61AB-23F9-695BEAD44AE1}"/>
              </a:ext>
            </a:extLst>
          </p:cNvPr>
          <p:cNvSpPr>
            <a:spLocks noChangeArrowheads="1"/>
          </p:cNvSpPr>
          <p:nvPr/>
        </p:nvSpPr>
        <p:spPr bwMode="auto">
          <a:xfrm>
            <a:off x="4656097" y="3685181"/>
            <a:ext cx="3505099" cy="91440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srgbClr val="FFFFFF"/>
                </a:solidFill>
                <a:effectLst/>
                <a:uLnTx/>
                <a:uFillTx/>
                <a:latin typeface="Calibri" panose="020F0502020204030204" pitchFamily="34" charset="0"/>
                <a:cs typeface="Arial" panose="020B0604020202020204" pitchFamily="34" charset="0"/>
              </a:rPr>
              <a:t>Placebo </a:t>
            </a:r>
            <a:r>
              <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cs typeface="Arial" panose="020B0604020202020204" pitchFamily="34" charset="0"/>
              </a:rPr>
              <a:t>PO </a:t>
            </a:r>
            <a:r>
              <a:rPr lang="en-US" altLang="en-US" sz="1800" b="0">
                <a:solidFill>
                  <a:srgbClr val="FFFFFF"/>
                </a:solidFill>
                <a:latin typeface="Calibri" panose="020F0502020204030204" pitchFamily="34" charset="0"/>
                <a:cs typeface="Arial" panose="020B0604020202020204" pitchFamily="34" charset="0"/>
              </a:rPr>
              <a:t>QD </a:t>
            </a:r>
            <a:br>
              <a:rPr lang="en-US" altLang="en-US" sz="1800" b="0">
                <a:solidFill>
                  <a:srgbClr val="FFFFFF"/>
                </a:solidFill>
                <a:latin typeface="Calibri" panose="020F0502020204030204" pitchFamily="34" charset="0"/>
                <a:cs typeface="Arial" panose="020B0604020202020204" pitchFamily="34" charset="0"/>
              </a:rPr>
            </a:br>
            <a:r>
              <a:rPr lang="en-US" altLang="en-US" sz="1800" b="0">
                <a:solidFill>
                  <a:srgbClr val="FFFFFF"/>
                </a:solidFill>
                <a:latin typeface="Calibri" panose="020F0502020204030204" pitchFamily="34" charset="0"/>
                <a:cs typeface="Arial" panose="020B0604020202020204" pitchFamily="34" charset="0"/>
              </a:rPr>
              <a:t>(n = 73)</a:t>
            </a:r>
            <a:endPar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cs typeface="Arial" panose="020B0604020202020204" pitchFamily="34" charset="0"/>
            </a:endParaRPr>
          </a:p>
        </p:txBody>
      </p:sp>
      <p:sp>
        <p:nvSpPr>
          <p:cNvPr id="7" name="Text Box 45">
            <a:extLst>
              <a:ext uri="{FF2B5EF4-FFF2-40B4-BE49-F238E27FC236}">
                <a16:creationId xmlns:a16="http://schemas.microsoft.com/office/drawing/2014/main" id="{2CBF2A97-A002-F5A8-E38C-6EEB5E977254}"/>
              </a:ext>
            </a:extLst>
          </p:cNvPr>
          <p:cNvSpPr txBox="1">
            <a:spLocks noChangeArrowheads="1"/>
          </p:cNvSpPr>
          <p:nvPr/>
        </p:nvSpPr>
        <p:spPr bwMode="auto">
          <a:xfrm>
            <a:off x="8855268" y="2500763"/>
            <a:ext cx="3193257"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GB" altLang="en-US" sz="1600" b="0" i="1">
                <a:solidFill>
                  <a:srgbClr val="000000"/>
                </a:solidFill>
                <a:latin typeface="Calibri" panose="020F0502020204030204" pitchFamily="34" charset="0"/>
                <a:cs typeface="Arial" panose="020B0604020202020204" pitchFamily="34" charset="0"/>
              </a:rPr>
              <a:t>Until PD by BICR per RECIST v1.1, toxicity, or meeting other d/c criteria; open-label osimertinib offered after PD to both arms; crossover from placebo to osimertinib permitted; patients on osimertinib arm permitted to continue osimertinib if deemed clinically beneficial by investigator</a:t>
            </a:r>
            <a:endParaRPr kumimoji="0" lang="en-GB" altLang="en-US" sz="1600" b="0" i="1" u="none" strike="noStrike" kern="1200" cap="none" spc="0" normalizeH="0" baseline="0" noProof="0">
              <a:ln>
                <a:noFill/>
              </a:ln>
              <a:solidFill>
                <a:srgbClr val="000000"/>
              </a:solidFill>
              <a:effectLst/>
              <a:uLnTx/>
              <a:uFillTx/>
              <a:latin typeface="Calibri" panose="020F0502020204030204" pitchFamily="34" charset="0"/>
              <a:cs typeface="Arial" panose="020B0604020202020204" pitchFamily="34" charset="0"/>
            </a:endParaRPr>
          </a:p>
        </p:txBody>
      </p:sp>
      <p:sp>
        <p:nvSpPr>
          <p:cNvPr id="8" name="TextBox 1">
            <a:extLst>
              <a:ext uri="{FF2B5EF4-FFF2-40B4-BE49-F238E27FC236}">
                <a16:creationId xmlns:a16="http://schemas.microsoft.com/office/drawing/2014/main" id="{1AB4970C-12E1-1892-2F4B-14792DE04BBC}"/>
              </a:ext>
            </a:extLst>
          </p:cNvPr>
          <p:cNvSpPr txBox="1">
            <a:spLocks noChangeArrowheads="1"/>
          </p:cNvSpPr>
          <p:nvPr/>
        </p:nvSpPr>
        <p:spPr bwMode="auto">
          <a:xfrm>
            <a:off x="1735563" y="1887401"/>
            <a:ext cx="50471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1"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Stratified by CRT type (sequential vs concurrent),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1"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disease stage (IIIA vs IIIB/C)</a:t>
            </a:r>
            <a:r>
              <a:rPr lang="en-US" altLang="en-US" sz="1400" b="0" i="1">
                <a:solidFill>
                  <a:srgbClr val="000000"/>
                </a:solidFill>
                <a:latin typeface="Calibri" panose="020F0502020204030204" pitchFamily="34" charset="0"/>
                <a:cs typeface="Calibri" panose="020F0502020204030204" pitchFamily="34" charset="0"/>
              </a:rPr>
              <a:t>, l</a:t>
            </a:r>
            <a:r>
              <a:rPr kumimoji="0" lang="en-US" altLang="en-US" sz="1400" b="0" i="1"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ocation (China vs </a:t>
            </a:r>
            <a:r>
              <a:rPr lang="en-US" altLang="en-US" sz="1400" b="0" i="1">
                <a:solidFill>
                  <a:srgbClr val="000000"/>
                </a:solidFill>
                <a:latin typeface="Calibri" panose="020F0502020204030204" pitchFamily="34" charset="0"/>
                <a:cs typeface="Calibri" panose="020F0502020204030204" pitchFamily="34" charset="0"/>
              </a:rPr>
              <a:t>non</a:t>
            </a:r>
            <a:r>
              <a:rPr kumimoji="0" lang="en-US" altLang="en-US" sz="1400" b="0" i="1"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-China)</a:t>
            </a:r>
          </a:p>
        </p:txBody>
      </p:sp>
      <p:cxnSp>
        <p:nvCxnSpPr>
          <p:cNvPr id="9" name="Straight Arrow Connector 10">
            <a:extLst>
              <a:ext uri="{FF2B5EF4-FFF2-40B4-BE49-F238E27FC236}">
                <a16:creationId xmlns:a16="http://schemas.microsoft.com/office/drawing/2014/main" id="{61DA2A0F-7C6C-CEB2-78FF-6BED01A2AC3E}"/>
              </a:ext>
            </a:extLst>
          </p:cNvPr>
          <p:cNvCxnSpPr>
            <a:cxnSpLocks noChangeShapeType="1"/>
          </p:cNvCxnSpPr>
          <p:nvPr/>
        </p:nvCxnSpPr>
        <p:spPr bwMode="auto">
          <a:xfrm>
            <a:off x="4259733" y="2421012"/>
            <a:ext cx="0" cy="609156"/>
          </a:xfrm>
          <a:prstGeom prst="straightConnector1">
            <a:avLst/>
          </a:prstGeom>
          <a:noFill/>
          <a:ln w="28575" algn="ctr">
            <a:solidFill>
              <a:schemeClr val="bg1"/>
            </a:solidFill>
            <a:prstDash val="sysDash"/>
            <a:round/>
            <a:headEnd/>
            <a:tailEnd type="triangle" w="med" len="med"/>
          </a:ln>
          <a:extLst>
            <a:ext uri="{909E8E84-426E-40DD-AFC4-6F175D3DCCD1}">
              <a14:hiddenFill xmlns:a14="http://schemas.microsoft.com/office/drawing/2010/main">
                <a:noFill/>
              </a14:hiddenFill>
            </a:ext>
          </a:extLst>
        </p:spPr>
      </p:cxnSp>
      <p:cxnSp>
        <p:nvCxnSpPr>
          <p:cNvPr id="11" name="Straight Arrow Connector 10">
            <a:extLst>
              <a:ext uri="{FF2B5EF4-FFF2-40B4-BE49-F238E27FC236}">
                <a16:creationId xmlns:a16="http://schemas.microsoft.com/office/drawing/2014/main" id="{5476B3FE-6A13-1DFF-E501-4EB8BD970DAA}"/>
              </a:ext>
            </a:extLst>
          </p:cNvPr>
          <p:cNvCxnSpPr>
            <a:cxnSpLocks/>
          </p:cNvCxnSpPr>
          <p:nvPr/>
        </p:nvCxnSpPr>
        <p:spPr bwMode="auto">
          <a:xfrm flipV="1">
            <a:off x="4017112" y="3105664"/>
            <a:ext cx="494077" cy="276818"/>
          </a:xfrm>
          <a:prstGeom prst="straightConnector1">
            <a:avLst/>
          </a:prstGeom>
          <a:noFill/>
          <a:ln w="28575" cap="flat" cmpd="sng" algn="ctr">
            <a:solidFill>
              <a:schemeClr val="bg1"/>
            </a:solidFill>
            <a:prstDash val="solid"/>
            <a:round/>
            <a:headEnd type="none" w="med" len="med"/>
            <a:tailEnd type="triangle"/>
          </a:ln>
          <a:effectLst/>
        </p:spPr>
      </p:cxnSp>
      <p:cxnSp>
        <p:nvCxnSpPr>
          <p:cNvPr id="12" name="Straight Arrow Connector 11">
            <a:extLst>
              <a:ext uri="{FF2B5EF4-FFF2-40B4-BE49-F238E27FC236}">
                <a16:creationId xmlns:a16="http://schemas.microsoft.com/office/drawing/2014/main" id="{00AE4D6F-D5C6-1B57-9C1A-F39B86CAF7D4}"/>
              </a:ext>
            </a:extLst>
          </p:cNvPr>
          <p:cNvCxnSpPr>
            <a:cxnSpLocks/>
          </p:cNvCxnSpPr>
          <p:nvPr/>
        </p:nvCxnSpPr>
        <p:spPr bwMode="auto">
          <a:xfrm>
            <a:off x="4016500" y="3856870"/>
            <a:ext cx="494077" cy="276818"/>
          </a:xfrm>
          <a:prstGeom prst="straightConnector1">
            <a:avLst/>
          </a:prstGeom>
          <a:noFill/>
          <a:ln w="28575" cap="flat" cmpd="sng" algn="ctr">
            <a:solidFill>
              <a:schemeClr val="bg1"/>
            </a:solidFill>
            <a:prstDash val="solid"/>
            <a:round/>
            <a:headEnd type="none" w="med" len="med"/>
            <a:tailEnd type="triangle"/>
          </a:ln>
          <a:effectLst/>
        </p:spPr>
      </p:cxnSp>
      <p:sp>
        <p:nvSpPr>
          <p:cNvPr id="15" name="TextBox 14">
            <a:extLst>
              <a:ext uri="{FF2B5EF4-FFF2-40B4-BE49-F238E27FC236}">
                <a16:creationId xmlns:a16="http://schemas.microsoft.com/office/drawing/2014/main" id="{BBD13B14-A753-E1F6-66F9-E8173F48F11E}"/>
              </a:ext>
            </a:extLst>
          </p:cNvPr>
          <p:cNvSpPr txBox="1"/>
          <p:nvPr/>
        </p:nvSpPr>
        <p:spPr bwMode="auto">
          <a:xfrm>
            <a:off x="4035954" y="3450399"/>
            <a:ext cx="4475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i="1">
                <a:solidFill>
                  <a:schemeClr val="bg1"/>
                </a:solidFill>
                <a:latin typeface="Calibri" panose="020F0502020204030204" pitchFamily="34" charset="0"/>
              </a:rPr>
              <a:t>2:1</a:t>
            </a:r>
          </a:p>
        </p:txBody>
      </p:sp>
      <p:cxnSp>
        <p:nvCxnSpPr>
          <p:cNvPr id="16" name="Straight Arrow Connector 15">
            <a:extLst>
              <a:ext uri="{FF2B5EF4-FFF2-40B4-BE49-F238E27FC236}">
                <a16:creationId xmlns:a16="http://schemas.microsoft.com/office/drawing/2014/main" id="{B2C0512F-55A3-4D6D-AF75-1A45674973EE}"/>
              </a:ext>
            </a:extLst>
          </p:cNvPr>
          <p:cNvCxnSpPr>
            <a:cxnSpLocks/>
          </p:cNvCxnSpPr>
          <p:nvPr/>
        </p:nvCxnSpPr>
        <p:spPr bwMode="auto">
          <a:xfrm>
            <a:off x="8382823" y="3619676"/>
            <a:ext cx="495505" cy="0"/>
          </a:xfrm>
          <a:prstGeom prst="straightConnector1">
            <a:avLst/>
          </a:prstGeom>
          <a:noFill/>
          <a:ln w="28575" cap="flat" cmpd="sng" algn="ctr">
            <a:solidFill>
              <a:schemeClr val="bg1"/>
            </a:solidFill>
            <a:prstDash val="solid"/>
            <a:round/>
            <a:headEnd type="none" w="med" len="med"/>
            <a:tailEnd type="triangle"/>
          </a:ln>
          <a:effectLst/>
        </p:spPr>
      </p:cxnSp>
      <p:sp>
        <p:nvSpPr>
          <p:cNvPr id="13" name="Text Box 11">
            <a:extLst>
              <a:ext uri="{FF2B5EF4-FFF2-40B4-BE49-F238E27FC236}">
                <a16:creationId xmlns:a16="http://schemas.microsoft.com/office/drawing/2014/main" id="{702D2BF6-E886-2780-2A5E-5F76C6D7B25A}"/>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Ramalingam. ELCC 2025. Abstr LBA4. Lu. NEJM. 2024;391:585. </a:t>
            </a:r>
          </a:p>
        </p:txBody>
      </p:sp>
      <p:sp>
        <p:nvSpPr>
          <p:cNvPr id="17" name="Text Box 30">
            <a:extLst>
              <a:ext uri="{FF2B5EF4-FFF2-40B4-BE49-F238E27FC236}">
                <a16:creationId xmlns:a16="http://schemas.microsoft.com/office/drawing/2014/main" id="{75FB88A6-F3A5-3E45-3E15-1E5539C3DDEE}"/>
              </a:ext>
            </a:extLst>
          </p:cNvPr>
          <p:cNvSpPr txBox="1">
            <a:spLocks noChangeArrowheads="1"/>
          </p:cNvSpPr>
          <p:nvPr/>
        </p:nvSpPr>
        <p:spPr bwMode="auto">
          <a:xfrm>
            <a:off x="3750877" y="4592176"/>
            <a:ext cx="5557947"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a:solidFill>
                  <a:schemeClr val="bg1"/>
                </a:solidFill>
                <a:latin typeface="Calibri" panose="020F0502020204030204" pitchFamily="34" charset="0"/>
              </a:rPr>
              <a:t>Chest CT/MRI and brain MRI performed at BL, Q8W until Wk 48, then Q12W until PD. After PD, PSF2 and OS assessed by investigator Q12W.</a:t>
            </a:r>
          </a:p>
        </p:txBody>
      </p:sp>
      <p:sp>
        <p:nvSpPr>
          <p:cNvPr id="21" name="Content Placeholder 3">
            <a:extLst>
              <a:ext uri="{FF2B5EF4-FFF2-40B4-BE49-F238E27FC236}">
                <a16:creationId xmlns:a16="http://schemas.microsoft.com/office/drawing/2014/main" id="{177B0767-C3C5-E948-F79E-81797A5ADF4A}"/>
              </a:ext>
            </a:extLst>
          </p:cNvPr>
          <p:cNvSpPr txBox="1">
            <a:spLocks/>
          </p:cNvSpPr>
          <p:nvPr/>
        </p:nvSpPr>
        <p:spPr>
          <a:xfrm>
            <a:off x="601819" y="5112831"/>
            <a:ext cx="10993149" cy="1442185"/>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600"/>
              </a:spcBef>
              <a:spcAft>
                <a:spcPts val="600"/>
              </a:spcAft>
              <a:buClrTx/>
              <a:defRPr/>
            </a:pPr>
            <a:r>
              <a:rPr lang="en-US" sz="2000" b="1" kern="0"/>
              <a:t>Primary endpoint</a:t>
            </a:r>
            <a:r>
              <a:rPr lang="en-US" sz="2000" b="0" kern="0"/>
              <a:t>: PFS </a:t>
            </a:r>
            <a:r>
              <a:rPr lang="en-GB" altLang="en-US" sz="2000" b="0" kern="1200">
                <a:solidFill>
                  <a:srgbClr val="000000"/>
                </a:solidFill>
                <a:cs typeface="Arial" panose="020B0604020202020204" pitchFamily="34" charset="0"/>
              </a:rPr>
              <a:t>by BICR per RECIST v1.1</a:t>
            </a:r>
          </a:p>
          <a:p>
            <a:pPr>
              <a:spcBef>
                <a:spcPts val="600"/>
              </a:spcBef>
              <a:spcAft>
                <a:spcPts val="600"/>
              </a:spcAft>
              <a:buClrTx/>
              <a:defRPr/>
            </a:pPr>
            <a:r>
              <a:rPr lang="en-US" sz="2000" b="1" kern="0"/>
              <a:t>Key secondary endpoints: </a:t>
            </a:r>
            <a:r>
              <a:rPr lang="en-US" sz="2000" b="0" kern="0"/>
              <a:t>OS, CNS PFS by BICR, ORR, DoR, HRQoL, safety</a:t>
            </a:r>
          </a:p>
          <a:p>
            <a:pPr>
              <a:spcBef>
                <a:spcPts val="600"/>
              </a:spcBef>
              <a:spcAft>
                <a:spcPts val="600"/>
              </a:spcAft>
              <a:buClrTx/>
              <a:defRPr/>
            </a:pPr>
            <a:r>
              <a:rPr lang="en-US" sz="2000" kern="0"/>
              <a:t>Secondary post-progression endpoints:</a:t>
            </a:r>
            <a:r>
              <a:rPr lang="en-US" sz="2000" b="0" kern="0"/>
              <a:t> TFST, PFS2, TSST</a:t>
            </a:r>
          </a:p>
        </p:txBody>
      </p:sp>
    </p:spTree>
    <p:extLst>
      <p:ext uri="{BB962C8B-B14F-4D97-AF65-F5344CB8AC3E}">
        <p14:creationId xmlns:p14="http://schemas.microsoft.com/office/powerpoint/2010/main" val="5986173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t>LAURA Updated OS: Baseline Characteristics</a:t>
            </a:r>
            <a:endParaRPr lang="en-US" altLang="en-US"/>
          </a:p>
        </p:txBody>
      </p:sp>
      <p:graphicFrame>
        <p:nvGraphicFramePr>
          <p:cNvPr id="2" name="Group 3">
            <a:extLst>
              <a:ext uri="{FF2B5EF4-FFF2-40B4-BE49-F238E27FC236}">
                <a16:creationId xmlns:a16="http://schemas.microsoft.com/office/drawing/2014/main" id="{CFF4D8D9-580B-A10B-1A4C-6A788321E803}"/>
              </a:ext>
            </a:extLst>
          </p:cNvPr>
          <p:cNvGraphicFramePr>
            <a:graphicFrameLocks/>
          </p:cNvGraphicFramePr>
          <p:nvPr>
            <p:extLst>
              <p:ext uri="{D42A27DB-BD31-4B8C-83A1-F6EECF244321}">
                <p14:modId xmlns:p14="http://schemas.microsoft.com/office/powerpoint/2010/main" val="153731214"/>
              </p:ext>
            </p:extLst>
          </p:nvPr>
        </p:nvGraphicFramePr>
        <p:xfrm>
          <a:off x="522288" y="1610437"/>
          <a:ext cx="5385816" cy="4582192"/>
        </p:xfrm>
        <a:graphic>
          <a:graphicData uri="http://schemas.openxmlformats.org/drawingml/2006/table">
            <a:tbl>
              <a:tblPr/>
              <a:tblGrid>
                <a:gridCol w="2807208">
                  <a:extLst>
                    <a:ext uri="{9D8B030D-6E8A-4147-A177-3AD203B41FA5}">
                      <a16:colId xmlns:a16="http://schemas.microsoft.com/office/drawing/2014/main" val="20000"/>
                    </a:ext>
                  </a:extLst>
                </a:gridCol>
                <a:gridCol w="1289304">
                  <a:extLst>
                    <a:ext uri="{9D8B030D-6E8A-4147-A177-3AD203B41FA5}">
                      <a16:colId xmlns:a16="http://schemas.microsoft.com/office/drawing/2014/main" val="20001"/>
                    </a:ext>
                  </a:extLst>
                </a:gridCol>
                <a:gridCol w="1289304">
                  <a:extLst>
                    <a:ext uri="{9D8B030D-6E8A-4147-A177-3AD203B41FA5}">
                      <a16:colId xmlns:a16="http://schemas.microsoft.com/office/drawing/2014/main" val="20002"/>
                    </a:ext>
                  </a:extLst>
                </a:gridCol>
              </a:tblGrid>
              <a:tr h="5229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a:ln>
                            <a:noFill/>
                          </a:ln>
                          <a:solidFill>
                            <a:schemeClr val="tx1"/>
                          </a:solidFill>
                          <a:effectLst/>
                          <a:latin typeface="Calibri" panose="020F0502020204030204" pitchFamily="34" charset="0"/>
                        </a:rPr>
                        <a:t>Characteristic,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Osimertinib</a:t>
                      </a:r>
                      <a:br>
                        <a:rPr kumimoji="0" lang="en-US" sz="1600" b="1" i="0" u="none" strike="noStrike" cap="none" normalizeH="0" baseline="0">
                          <a:ln>
                            <a:noFill/>
                          </a:ln>
                          <a:solidFill>
                            <a:schemeClr val="tx1"/>
                          </a:solidFill>
                          <a:effectLst/>
                          <a:latin typeface="Calibri" panose="020F0502020204030204" pitchFamily="34" charset="0"/>
                        </a:rPr>
                      </a:br>
                      <a:r>
                        <a:rPr kumimoji="0" lang="en-US" sz="1600" b="1" i="0" u="none" strike="noStrike" cap="none" normalizeH="0" baseline="0">
                          <a:ln>
                            <a:noFill/>
                          </a:ln>
                          <a:solidFill>
                            <a:schemeClr val="tx1"/>
                          </a:solidFill>
                          <a:effectLst/>
                          <a:latin typeface="Calibri" panose="020F0502020204030204" pitchFamily="34" charset="0"/>
                        </a:rPr>
                        <a:t>(n = 143)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Placebo</a:t>
                      </a:r>
                      <a:br>
                        <a:rPr kumimoji="0" lang="en-US" sz="1600" b="1" i="0" u="none" strike="noStrike" cap="none" normalizeH="0" baseline="0">
                          <a:ln>
                            <a:noFill/>
                          </a:ln>
                          <a:solidFill>
                            <a:schemeClr val="tx1"/>
                          </a:solidFill>
                          <a:effectLst/>
                          <a:latin typeface="Calibri" panose="020F0502020204030204" pitchFamily="34" charset="0"/>
                        </a:rPr>
                      </a:br>
                      <a:r>
                        <a:rPr kumimoji="0" lang="en-US" sz="1600" b="1" i="0" u="none" strike="noStrike" cap="none" normalizeH="0" baseline="0">
                          <a:ln>
                            <a:noFill/>
                          </a:ln>
                          <a:solidFill>
                            <a:schemeClr val="tx1"/>
                          </a:solidFill>
                          <a:effectLst/>
                          <a:latin typeface="Calibri" panose="020F0502020204030204" pitchFamily="34" charset="0"/>
                        </a:rPr>
                        <a:t>(n = 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0277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Median age, yr (range)</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62 (36-84)</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64 (37-83)</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0277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Female, %</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63</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58</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0277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Asian race, %</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81</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85</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0277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WHO PS 0/1, %</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56/44</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42/58</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85099280"/>
                  </a:ext>
                </a:extLst>
              </a:tr>
              <a:tr h="96333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Smoking history, %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Never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Former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Current</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49102516"/>
                  </a:ext>
                </a:extLst>
              </a:tr>
              <a:tr h="96333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Histology, %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Adenocarcinoma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SCC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Other</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95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27391721"/>
                  </a:ext>
                </a:extLst>
              </a:tr>
              <a:tr h="74314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1" u="none" strike="noStrike" cap="none" normalizeH="0" baseline="0">
                          <a:ln>
                            <a:noFill/>
                          </a:ln>
                          <a:solidFill>
                            <a:schemeClr val="bg2">
                              <a:lumMod val="10000"/>
                            </a:schemeClr>
                          </a:solidFill>
                          <a:effectLst/>
                          <a:latin typeface="Calibri" panose="020F0502020204030204" pitchFamily="34" charset="0"/>
                        </a:rPr>
                        <a:t>EGFR</a:t>
                      </a:r>
                      <a:r>
                        <a:rPr kumimoji="0" lang="en-US" sz="1600" b="0" i="0" u="none" strike="noStrike" cap="none" normalizeH="0" baseline="0">
                          <a:ln>
                            <a:noFill/>
                          </a:ln>
                          <a:solidFill>
                            <a:schemeClr val="bg2">
                              <a:lumMod val="10000"/>
                            </a:schemeClr>
                          </a:solidFill>
                          <a:effectLst/>
                          <a:latin typeface="Calibri" panose="020F0502020204030204" pitchFamily="34" charset="0"/>
                        </a:rPr>
                        <a:t> mutation, %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Ex19del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L858R</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48</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41</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61510761"/>
                  </a:ext>
                </a:extLst>
              </a:tr>
            </a:tbl>
          </a:graphicData>
        </a:graphic>
      </p:graphicFrame>
      <p:graphicFrame>
        <p:nvGraphicFramePr>
          <p:cNvPr id="3" name="Group 3">
            <a:extLst>
              <a:ext uri="{FF2B5EF4-FFF2-40B4-BE49-F238E27FC236}">
                <a16:creationId xmlns:a16="http://schemas.microsoft.com/office/drawing/2014/main" id="{4076E228-BC5A-018A-44B8-124C19DCD543}"/>
              </a:ext>
            </a:extLst>
          </p:cNvPr>
          <p:cNvGraphicFramePr>
            <a:graphicFrameLocks/>
          </p:cNvGraphicFramePr>
          <p:nvPr>
            <p:extLst>
              <p:ext uri="{D42A27DB-BD31-4B8C-83A1-F6EECF244321}">
                <p14:modId xmlns:p14="http://schemas.microsoft.com/office/powerpoint/2010/main" val="440432444"/>
              </p:ext>
            </p:extLst>
          </p:nvPr>
        </p:nvGraphicFramePr>
        <p:xfrm>
          <a:off x="6384926" y="1610436"/>
          <a:ext cx="5376672" cy="4582190"/>
        </p:xfrm>
        <a:graphic>
          <a:graphicData uri="http://schemas.openxmlformats.org/drawingml/2006/table">
            <a:tbl>
              <a:tblPr/>
              <a:tblGrid>
                <a:gridCol w="2803724">
                  <a:extLst>
                    <a:ext uri="{9D8B030D-6E8A-4147-A177-3AD203B41FA5}">
                      <a16:colId xmlns:a16="http://schemas.microsoft.com/office/drawing/2014/main" val="20000"/>
                    </a:ext>
                  </a:extLst>
                </a:gridCol>
                <a:gridCol w="1286474">
                  <a:extLst>
                    <a:ext uri="{9D8B030D-6E8A-4147-A177-3AD203B41FA5}">
                      <a16:colId xmlns:a16="http://schemas.microsoft.com/office/drawing/2014/main" val="20001"/>
                    </a:ext>
                  </a:extLst>
                </a:gridCol>
                <a:gridCol w="1286474">
                  <a:extLst>
                    <a:ext uri="{9D8B030D-6E8A-4147-A177-3AD203B41FA5}">
                      <a16:colId xmlns:a16="http://schemas.microsoft.com/office/drawing/2014/main" val="20002"/>
                    </a:ext>
                  </a:extLst>
                </a:gridCol>
              </a:tblGrid>
              <a:tr h="60545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a:ln>
                            <a:noFill/>
                          </a:ln>
                          <a:solidFill>
                            <a:schemeClr val="tx1"/>
                          </a:solidFill>
                          <a:effectLst/>
                          <a:latin typeface="Calibri" panose="020F0502020204030204" pitchFamily="34" charset="0"/>
                        </a:rPr>
                        <a:t>Characteristic,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Osimertinib</a:t>
                      </a:r>
                      <a:br>
                        <a:rPr kumimoji="0" lang="en-US" sz="1600" b="1" i="0" u="none" strike="noStrike" cap="none" normalizeH="0" baseline="0">
                          <a:ln>
                            <a:noFill/>
                          </a:ln>
                          <a:solidFill>
                            <a:schemeClr val="tx1"/>
                          </a:solidFill>
                          <a:effectLst/>
                          <a:latin typeface="Calibri" panose="020F0502020204030204" pitchFamily="34" charset="0"/>
                        </a:rPr>
                      </a:br>
                      <a:r>
                        <a:rPr kumimoji="0" lang="en-US" sz="1600" b="1" i="0" u="none" strike="noStrike" cap="none" normalizeH="0" baseline="0">
                          <a:ln>
                            <a:noFill/>
                          </a:ln>
                          <a:solidFill>
                            <a:schemeClr val="tx1"/>
                          </a:solidFill>
                          <a:effectLst/>
                          <a:latin typeface="Calibri" panose="020F0502020204030204" pitchFamily="34" charset="0"/>
                        </a:rPr>
                        <a:t>(n = 143)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Placebo</a:t>
                      </a:r>
                      <a:br>
                        <a:rPr kumimoji="0" lang="en-US" sz="1600" b="1" i="0" u="none" strike="noStrike" cap="none" normalizeH="0" baseline="0">
                          <a:ln>
                            <a:noFill/>
                          </a:ln>
                          <a:solidFill>
                            <a:schemeClr val="tx1"/>
                          </a:solidFill>
                          <a:effectLst/>
                          <a:latin typeface="Calibri" panose="020F0502020204030204" pitchFamily="34" charset="0"/>
                        </a:rPr>
                      </a:br>
                      <a:r>
                        <a:rPr kumimoji="0" lang="en-US" sz="1600" b="1" i="0" u="none" strike="noStrike" cap="none" normalizeH="0" baseline="0">
                          <a:ln>
                            <a:noFill/>
                          </a:ln>
                          <a:solidFill>
                            <a:schemeClr val="tx1"/>
                          </a:solidFill>
                          <a:effectLst/>
                          <a:latin typeface="Calibri" panose="020F0502020204030204" pitchFamily="34" charset="0"/>
                        </a:rPr>
                        <a:t>(n = 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31283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AJCC–UICC staging per </a:t>
                      </a:r>
                      <a:br>
                        <a:rPr kumimoji="0" lang="en-US" sz="1600" b="0" i="0" u="none" strike="noStrike" cap="none" normalizeH="0" baseline="0">
                          <a:ln>
                            <a:noFill/>
                          </a:ln>
                          <a:solidFill>
                            <a:schemeClr val="bg2">
                              <a:lumMod val="10000"/>
                            </a:schemeClr>
                          </a:solidFill>
                          <a:effectLst/>
                          <a:latin typeface="Calibri" panose="020F0502020204030204" pitchFamily="34" charset="0"/>
                        </a:rPr>
                      </a:br>
                      <a:r>
                        <a:rPr kumimoji="0" lang="en-US" sz="1600" b="0" i="0" u="none" strike="noStrike" cap="none" normalizeH="0" baseline="0">
                          <a:ln>
                            <a:noFill/>
                          </a:ln>
                          <a:solidFill>
                            <a:schemeClr val="bg2">
                              <a:lumMod val="10000"/>
                            </a:schemeClr>
                          </a:solidFill>
                          <a:effectLst/>
                          <a:latin typeface="Calibri" panose="020F0502020204030204" pitchFamily="34" charset="0"/>
                        </a:rPr>
                        <a:t>8th edition at diagnosis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IIIA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IIIB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IIIC</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17</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15</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80299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CRT type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Concurrent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Sequential</a:t>
                      </a:r>
                      <a:endParaRPr kumimoji="0" lang="en-US" sz="1600" b="0" i="0" u="none" strike="noStrike" cap="none" normalizeH="0" baseline="30000">
                        <a:ln>
                          <a:noFill/>
                        </a:ln>
                        <a:solidFill>
                          <a:schemeClr val="bg2">
                            <a:lumMod val="10000"/>
                          </a:schemeClr>
                        </a:solidFill>
                        <a:effectLst/>
                        <a:latin typeface="Calibri" panose="020F0502020204030204" pitchFamily="34" charset="0"/>
                      </a:endParaRP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92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8</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15</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31283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Response to prior CRT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Complete response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Partial response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Stable disease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Not evaluable</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8</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51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8</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54807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Mean target lesion size by BICR, mm (SD)</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33 (18)</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36 (17)</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86798628"/>
                  </a:ext>
                </a:extLst>
              </a:tr>
            </a:tbl>
          </a:graphicData>
        </a:graphic>
      </p:graphicFrame>
      <p:sp>
        <p:nvSpPr>
          <p:cNvPr id="4" name="Text Box 11">
            <a:extLst>
              <a:ext uri="{FF2B5EF4-FFF2-40B4-BE49-F238E27FC236}">
                <a16:creationId xmlns:a16="http://schemas.microsoft.com/office/drawing/2014/main" id="{F9F947A0-2824-81BE-A003-75F5A70CD3B1}"/>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Ramalingam. ELCC 2025. Abstr LBA4. </a:t>
            </a:r>
          </a:p>
        </p:txBody>
      </p:sp>
    </p:spTree>
    <p:extLst>
      <p:ext uri="{BB962C8B-B14F-4D97-AF65-F5344CB8AC3E}">
        <p14:creationId xmlns:p14="http://schemas.microsoft.com/office/powerpoint/2010/main" val="36266226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t>LAURA Updated OS: Patient Disposition and FST</a:t>
            </a:r>
            <a:endParaRPr lang="en-US" altLang="en-US"/>
          </a:p>
        </p:txBody>
      </p:sp>
      <p:graphicFrame>
        <p:nvGraphicFramePr>
          <p:cNvPr id="2" name="Group 3">
            <a:extLst>
              <a:ext uri="{FF2B5EF4-FFF2-40B4-BE49-F238E27FC236}">
                <a16:creationId xmlns:a16="http://schemas.microsoft.com/office/drawing/2014/main" id="{CFF4D8D9-580B-A10B-1A4C-6A788321E803}"/>
              </a:ext>
            </a:extLst>
          </p:cNvPr>
          <p:cNvGraphicFramePr>
            <a:graphicFrameLocks/>
          </p:cNvGraphicFramePr>
          <p:nvPr>
            <p:extLst>
              <p:ext uri="{D42A27DB-BD31-4B8C-83A1-F6EECF244321}">
                <p14:modId xmlns:p14="http://schemas.microsoft.com/office/powerpoint/2010/main" val="2918108443"/>
              </p:ext>
            </p:extLst>
          </p:nvPr>
        </p:nvGraphicFramePr>
        <p:xfrm>
          <a:off x="655320" y="1605331"/>
          <a:ext cx="10881361" cy="4419616"/>
        </p:xfrm>
        <a:graphic>
          <a:graphicData uri="http://schemas.openxmlformats.org/drawingml/2006/table">
            <a:tbl>
              <a:tblPr/>
              <a:tblGrid>
                <a:gridCol w="5001669">
                  <a:extLst>
                    <a:ext uri="{9D8B030D-6E8A-4147-A177-3AD203B41FA5}">
                      <a16:colId xmlns:a16="http://schemas.microsoft.com/office/drawing/2014/main" val="20000"/>
                    </a:ext>
                  </a:extLst>
                </a:gridCol>
                <a:gridCol w="2939846">
                  <a:extLst>
                    <a:ext uri="{9D8B030D-6E8A-4147-A177-3AD203B41FA5}">
                      <a16:colId xmlns:a16="http://schemas.microsoft.com/office/drawing/2014/main" val="20001"/>
                    </a:ext>
                  </a:extLst>
                </a:gridCol>
                <a:gridCol w="2939846">
                  <a:extLst>
                    <a:ext uri="{9D8B030D-6E8A-4147-A177-3AD203B41FA5}">
                      <a16:colId xmlns:a16="http://schemas.microsoft.com/office/drawing/2014/main" val="20002"/>
                    </a:ext>
                  </a:extLst>
                </a:gridCol>
              </a:tblGrid>
              <a:tr h="5251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a:ln>
                            <a:noFill/>
                          </a:ln>
                          <a:solidFill>
                            <a:schemeClr val="tx1"/>
                          </a:solidFill>
                          <a:effectLst/>
                          <a:latin typeface="Calibri" panose="020F0502020204030204" pitchFamily="34" charset="0"/>
                        </a:rPr>
                        <a:t>Disposition of Randomized Patients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Osimertinib</a:t>
                      </a:r>
                      <a:br>
                        <a:rPr kumimoji="0" lang="en-US" sz="1600" b="1" i="0" u="none" strike="noStrike" cap="none" normalizeH="0" baseline="0">
                          <a:ln>
                            <a:noFill/>
                          </a:ln>
                          <a:solidFill>
                            <a:schemeClr val="tx1"/>
                          </a:solidFill>
                          <a:effectLst/>
                          <a:latin typeface="Calibri" panose="020F0502020204030204" pitchFamily="34" charset="0"/>
                        </a:rPr>
                      </a:br>
                      <a:r>
                        <a:rPr kumimoji="0" lang="en-US" sz="1600" b="1" i="0" u="none" strike="noStrike" cap="none" normalizeH="0" baseline="0">
                          <a:ln>
                            <a:noFill/>
                          </a:ln>
                          <a:solidFill>
                            <a:schemeClr val="tx1"/>
                          </a:solidFill>
                          <a:effectLst/>
                          <a:latin typeface="Calibri" panose="020F0502020204030204" pitchFamily="34" charset="0"/>
                        </a:rPr>
                        <a:t>(n = 143)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Placebo</a:t>
                      </a:r>
                      <a:br>
                        <a:rPr kumimoji="0" lang="en-US" sz="1600" b="1" i="0" u="none" strike="noStrike" cap="none" normalizeH="0" baseline="0">
                          <a:ln>
                            <a:noFill/>
                          </a:ln>
                          <a:solidFill>
                            <a:schemeClr val="tx1"/>
                          </a:solidFill>
                          <a:effectLst/>
                          <a:latin typeface="Calibri" panose="020F0502020204030204" pitchFamily="34" charset="0"/>
                        </a:rPr>
                      </a:br>
                      <a:r>
                        <a:rPr kumimoji="0" lang="en-US" sz="1600" b="1" i="0" u="none" strike="noStrike" cap="none" normalizeH="0" baseline="0">
                          <a:ln>
                            <a:noFill/>
                          </a:ln>
                          <a:solidFill>
                            <a:schemeClr val="tx1"/>
                          </a:solidFill>
                          <a:effectLst/>
                          <a:latin typeface="Calibri" panose="020F0502020204030204" pitchFamily="34" charset="0"/>
                        </a:rPr>
                        <a:t>(n = 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5427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Median follow-up for OS (all patients), mo</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39.4</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35.2</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93858352"/>
                  </a:ext>
                </a:extLst>
              </a:tr>
              <a:tr h="25427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Tx ongoing, n (%)</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69 (48)</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 (5)</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91758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Tx discontinued,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Tx discontinued and no subsequent tx,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Tx discontinued and began an FST, (%)</a:t>
                      </a:r>
                      <a:endParaRPr kumimoji="0" lang="en-US" sz="2000" b="0" i="0" u="none" strike="noStrike" cap="none" normalizeH="0" baseline="0">
                        <a:ln>
                          <a:noFill/>
                        </a:ln>
                        <a:solidFill>
                          <a:schemeClr val="bg2">
                            <a:lumMod val="10000"/>
                          </a:schemeClr>
                        </a:solidFill>
                        <a:effectLst/>
                        <a:latin typeface="Calibri" panose="020F0502020204030204" pitchFamily="34" charset="0"/>
                      </a:endParaRPr>
                    </a:p>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n/N (%)</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74 (52)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54/74 (73)</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69 (95)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60/69 (87)</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180199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FST of patients who discontinued and began an FST,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Osimertinib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Other EGFR-TKI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Radiotherapy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Cytotoxic chemotherapy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VEGF inhibitor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Immunotherapy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Other</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77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45366417"/>
                  </a:ext>
                </a:extLst>
              </a:tr>
              <a:tr h="25427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Subsequent osimertinib after discontinuation,* n/N (%)</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22/74 (30)</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54/69 (78)</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31680484"/>
                  </a:ext>
                </a:extLst>
              </a:tr>
            </a:tbl>
          </a:graphicData>
        </a:graphic>
      </p:graphicFrame>
      <p:sp>
        <p:nvSpPr>
          <p:cNvPr id="3" name="Text Box 11">
            <a:extLst>
              <a:ext uri="{FF2B5EF4-FFF2-40B4-BE49-F238E27FC236}">
                <a16:creationId xmlns:a16="http://schemas.microsoft.com/office/drawing/2014/main" id="{D63B763D-7607-5208-7468-29515EBA7F6D}"/>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Ramalingam. ELCC 2025. Abstr LBA4. </a:t>
            </a:r>
          </a:p>
        </p:txBody>
      </p:sp>
      <p:sp>
        <p:nvSpPr>
          <p:cNvPr id="4" name="TextBox 3">
            <a:extLst>
              <a:ext uri="{FF2B5EF4-FFF2-40B4-BE49-F238E27FC236}">
                <a16:creationId xmlns:a16="http://schemas.microsoft.com/office/drawing/2014/main" id="{DDB9520C-6FFB-0D0E-9E4B-A618EC62B00D}"/>
              </a:ext>
            </a:extLst>
          </p:cNvPr>
          <p:cNvSpPr txBox="1"/>
          <p:nvPr/>
        </p:nvSpPr>
        <p:spPr bwMode="auto">
          <a:xfrm>
            <a:off x="655319" y="6024947"/>
            <a:ext cx="107350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*Other third-generation EGFR-TKIs include aumolertinib (n = 2 and n = 1 for the osimertinib and placebo arms respectively) and furmonertinib (n = 0 and n = 1).</a:t>
            </a:r>
          </a:p>
        </p:txBody>
      </p:sp>
      <p:sp>
        <p:nvSpPr>
          <p:cNvPr id="6" name="TextBox 5">
            <a:extLst>
              <a:ext uri="{FF2B5EF4-FFF2-40B4-BE49-F238E27FC236}">
                <a16:creationId xmlns:a16="http://schemas.microsoft.com/office/drawing/2014/main" id="{4889DBC9-9B56-B329-D2E7-87A66AC3C6C1}"/>
              </a:ext>
            </a:extLst>
          </p:cNvPr>
          <p:cNvSpPr txBox="1"/>
          <p:nvPr/>
        </p:nvSpPr>
        <p:spPr bwMode="auto">
          <a:xfrm>
            <a:off x="8754570" y="1245146"/>
            <a:ext cx="278211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Data cutoff: Nov 29, 2024 </a:t>
            </a:r>
          </a:p>
        </p:txBody>
      </p:sp>
    </p:spTree>
    <p:extLst>
      <p:ext uri="{BB962C8B-B14F-4D97-AF65-F5344CB8AC3E}">
        <p14:creationId xmlns:p14="http://schemas.microsoft.com/office/powerpoint/2010/main" val="37172494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991B40-D4F3-0E0E-0C40-9405E7AF3C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D82734-49FE-BEF2-EAD5-1203EE83CF9B}"/>
              </a:ext>
            </a:extLst>
          </p:cNvPr>
          <p:cNvSpPr>
            <a:spLocks noGrp="1"/>
          </p:cNvSpPr>
          <p:nvPr>
            <p:ph type="title"/>
          </p:nvPr>
        </p:nvSpPr>
        <p:spPr/>
        <p:txBody>
          <a:bodyPr/>
          <a:lstStyle/>
          <a:p>
            <a:r>
              <a:rPr lang="en-US"/>
              <a:t>LAURA Updated OS: Interim and Updated OS Results</a:t>
            </a:r>
          </a:p>
        </p:txBody>
      </p:sp>
      <p:sp>
        <p:nvSpPr>
          <p:cNvPr id="5" name="Content Placeholder 4">
            <a:extLst>
              <a:ext uri="{FF2B5EF4-FFF2-40B4-BE49-F238E27FC236}">
                <a16:creationId xmlns:a16="http://schemas.microsoft.com/office/drawing/2014/main" id="{38FB1049-5490-B781-FDFE-C0B9F525CDDC}"/>
              </a:ext>
            </a:extLst>
          </p:cNvPr>
          <p:cNvSpPr>
            <a:spLocks noGrp="1"/>
          </p:cNvSpPr>
          <p:nvPr>
            <p:ph idx="1"/>
          </p:nvPr>
        </p:nvSpPr>
        <p:spPr>
          <a:xfrm>
            <a:off x="604675" y="5837870"/>
            <a:ext cx="11028001" cy="599750"/>
          </a:xfrm>
        </p:spPr>
        <p:txBody>
          <a:bodyPr/>
          <a:lstStyle/>
          <a:p>
            <a:r>
              <a:rPr lang="en-US" sz="1800"/>
              <a:t>In the placebo arm, 55/69 (80%) of those who discontinued study tx began subsequent third-generation </a:t>
            </a:r>
            <a:br>
              <a:rPr lang="en-US" sz="1800"/>
            </a:br>
            <a:r>
              <a:rPr lang="en-US" sz="1800"/>
              <a:t>EGFR-TKI</a:t>
            </a:r>
          </a:p>
        </p:txBody>
      </p:sp>
      <p:sp>
        <p:nvSpPr>
          <p:cNvPr id="4" name="Text Box 11">
            <a:extLst>
              <a:ext uri="{FF2B5EF4-FFF2-40B4-BE49-F238E27FC236}">
                <a16:creationId xmlns:a16="http://schemas.microsoft.com/office/drawing/2014/main" id="{299695E5-D685-0B2B-8DDB-9DE870EE8DF8}"/>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Ramalingam. ELCC 2025. Abstr LBA4. </a:t>
            </a:r>
          </a:p>
        </p:txBody>
      </p:sp>
      <p:graphicFrame>
        <p:nvGraphicFramePr>
          <p:cNvPr id="7" name="Group 3">
            <a:extLst>
              <a:ext uri="{FF2B5EF4-FFF2-40B4-BE49-F238E27FC236}">
                <a16:creationId xmlns:a16="http://schemas.microsoft.com/office/drawing/2014/main" id="{EF92CBA4-B9DC-60E6-B110-962A28E810A5}"/>
              </a:ext>
            </a:extLst>
          </p:cNvPr>
          <p:cNvGraphicFramePr>
            <a:graphicFrameLocks/>
          </p:cNvGraphicFramePr>
          <p:nvPr>
            <p:extLst>
              <p:ext uri="{D42A27DB-BD31-4B8C-83A1-F6EECF244321}">
                <p14:modId xmlns:p14="http://schemas.microsoft.com/office/powerpoint/2010/main" val="346780708"/>
              </p:ext>
            </p:extLst>
          </p:nvPr>
        </p:nvGraphicFramePr>
        <p:xfrm>
          <a:off x="604676" y="1603837"/>
          <a:ext cx="10932007" cy="3995944"/>
        </p:xfrm>
        <a:graphic>
          <a:graphicData uri="http://schemas.openxmlformats.org/drawingml/2006/table">
            <a:tbl>
              <a:tblPr/>
              <a:tblGrid>
                <a:gridCol w="4550605">
                  <a:extLst>
                    <a:ext uri="{9D8B030D-6E8A-4147-A177-3AD203B41FA5}">
                      <a16:colId xmlns:a16="http://schemas.microsoft.com/office/drawing/2014/main" val="20000"/>
                    </a:ext>
                  </a:extLst>
                </a:gridCol>
                <a:gridCol w="3190701">
                  <a:extLst>
                    <a:ext uri="{9D8B030D-6E8A-4147-A177-3AD203B41FA5}">
                      <a16:colId xmlns:a16="http://schemas.microsoft.com/office/drawing/2014/main" val="20001"/>
                    </a:ext>
                  </a:extLst>
                </a:gridCol>
                <a:gridCol w="3190701">
                  <a:extLst>
                    <a:ext uri="{9D8B030D-6E8A-4147-A177-3AD203B41FA5}">
                      <a16:colId xmlns:a16="http://schemas.microsoft.com/office/drawing/2014/main" val="20002"/>
                    </a:ext>
                  </a:extLst>
                </a:gridCol>
              </a:tblGrid>
              <a:tr h="4988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5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a:ln>
                            <a:noFill/>
                          </a:ln>
                          <a:solidFill>
                            <a:schemeClr val="tx1"/>
                          </a:solidFill>
                          <a:effectLst/>
                          <a:latin typeface="Calibri" panose="020F0502020204030204" pitchFamily="34" charset="0"/>
                        </a:rPr>
                        <a:t>Osimertinib</a:t>
                      </a:r>
                      <a:br>
                        <a:rPr kumimoji="0" lang="en-US" sz="1500" b="1" i="0" u="none" strike="noStrike" cap="none" normalizeH="0" baseline="0">
                          <a:ln>
                            <a:noFill/>
                          </a:ln>
                          <a:solidFill>
                            <a:schemeClr val="tx1"/>
                          </a:solidFill>
                          <a:effectLst/>
                          <a:latin typeface="Calibri" panose="020F0502020204030204" pitchFamily="34" charset="0"/>
                        </a:rPr>
                      </a:br>
                      <a:r>
                        <a:rPr kumimoji="0" lang="en-US" sz="1500" b="1" i="0" u="none" strike="noStrike" cap="none" normalizeH="0" baseline="0">
                          <a:ln>
                            <a:noFill/>
                          </a:ln>
                          <a:solidFill>
                            <a:schemeClr val="tx1"/>
                          </a:solidFill>
                          <a:effectLst/>
                          <a:latin typeface="Calibri" panose="020F0502020204030204" pitchFamily="34" charset="0"/>
                        </a:rPr>
                        <a:t>(n = 143)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a:ln>
                            <a:noFill/>
                          </a:ln>
                          <a:solidFill>
                            <a:schemeClr val="tx1"/>
                          </a:solidFill>
                          <a:effectLst/>
                          <a:latin typeface="Calibri" panose="020F0502020204030204" pitchFamily="34" charset="0"/>
                        </a:rPr>
                        <a:t>Placebo</a:t>
                      </a:r>
                      <a:br>
                        <a:rPr kumimoji="0" lang="en-US" sz="1500" b="1" i="0" u="none" strike="noStrike" cap="none" normalizeH="0" baseline="0">
                          <a:ln>
                            <a:noFill/>
                          </a:ln>
                          <a:solidFill>
                            <a:schemeClr val="tx1"/>
                          </a:solidFill>
                          <a:effectLst/>
                          <a:latin typeface="Calibri" panose="020F0502020204030204" pitchFamily="34" charset="0"/>
                        </a:rPr>
                      </a:br>
                      <a:r>
                        <a:rPr kumimoji="0" lang="en-US" sz="1500" b="1" i="0" u="none" strike="noStrike" cap="none" normalizeH="0" baseline="0">
                          <a:ln>
                            <a:noFill/>
                          </a:ln>
                          <a:solidFill>
                            <a:schemeClr val="tx1"/>
                          </a:solidFill>
                          <a:effectLst/>
                          <a:latin typeface="Calibri" panose="020F0502020204030204" pitchFamily="34" charset="0"/>
                        </a:rPr>
                        <a:t>(n = 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4108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a:ln>
                            <a:noFill/>
                          </a:ln>
                          <a:solidFill>
                            <a:schemeClr val="bg2">
                              <a:lumMod val="10000"/>
                            </a:schemeClr>
                          </a:solidFill>
                          <a:effectLst/>
                          <a:latin typeface="Calibri" panose="020F0502020204030204" pitchFamily="34" charset="0"/>
                        </a:rPr>
                        <a:t>Interim OS results (data cutoff: Jan 5, 2024)</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extLst>
                  <a:ext uri="{0D108BD9-81ED-4DB2-BD59-A6C34878D82A}">
                    <a16:rowId xmlns:a16="http://schemas.microsoft.com/office/drawing/2014/main" val="3475278988"/>
                  </a:ext>
                </a:extLst>
              </a:tr>
              <a:tr h="241083">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a:ln>
                            <a:noFill/>
                          </a:ln>
                          <a:solidFill>
                            <a:schemeClr val="bg2">
                              <a:lumMod val="10000"/>
                            </a:schemeClr>
                          </a:solidFill>
                          <a:effectLst/>
                          <a:latin typeface="Calibri" panose="020F0502020204030204" pitchFamily="34" charset="0"/>
                        </a:rPr>
                        <a:t>Events, n (%)</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a:ln>
                            <a:noFill/>
                          </a:ln>
                          <a:solidFill>
                            <a:schemeClr val="bg2">
                              <a:lumMod val="10000"/>
                            </a:schemeClr>
                          </a:solidFill>
                          <a:effectLst/>
                          <a:latin typeface="Calibri" panose="020F0502020204030204" pitchFamily="34" charset="0"/>
                        </a:rPr>
                        <a:t>28 (20)</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a:ln>
                            <a:noFill/>
                          </a:ln>
                          <a:solidFill>
                            <a:schemeClr val="bg2">
                              <a:lumMod val="10000"/>
                            </a:schemeClr>
                          </a:solidFill>
                          <a:effectLst/>
                          <a:latin typeface="Calibri" panose="020F0502020204030204" pitchFamily="34" charset="0"/>
                        </a:rPr>
                        <a:t>15 (21)</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39863869"/>
                  </a:ext>
                </a:extLst>
              </a:tr>
              <a:tr h="241083">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a:ln>
                            <a:noFill/>
                          </a:ln>
                          <a:solidFill>
                            <a:schemeClr val="bg2">
                              <a:lumMod val="10000"/>
                            </a:schemeClr>
                          </a:solidFill>
                          <a:effectLst/>
                          <a:latin typeface="Calibri" panose="020F0502020204030204" pitchFamily="34" charset="0"/>
                        </a:rPr>
                        <a:t>Median OS, mo (95% CI)</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a:ln>
                            <a:noFill/>
                          </a:ln>
                          <a:solidFill>
                            <a:schemeClr val="bg2">
                              <a:lumMod val="10000"/>
                            </a:schemeClr>
                          </a:solidFill>
                          <a:effectLst/>
                          <a:latin typeface="Calibri" panose="020F0502020204030204" pitchFamily="34" charset="0"/>
                        </a:rPr>
                        <a:t>54.0 (46.5-NC)</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a:ln>
                            <a:noFill/>
                          </a:ln>
                          <a:solidFill>
                            <a:schemeClr val="bg2">
                              <a:lumMod val="10000"/>
                            </a:schemeClr>
                          </a:solidFill>
                          <a:effectLst/>
                          <a:latin typeface="Calibri" panose="020F0502020204030204" pitchFamily="34" charset="0"/>
                        </a:rPr>
                        <a:t>NR (42.1-NC)</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33305349"/>
                  </a:ext>
                </a:extLst>
              </a:tr>
              <a:tr h="241083">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a:ln>
                            <a:noFill/>
                          </a:ln>
                          <a:solidFill>
                            <a:schemeClr val="bg2">
                              <a:lumMod val="10000"/>
                            </a:schemeClr>
                          </a:solidFill>
                          <a:effectLst/>
                          <a:latin typeface="Calibri" panose="020F0502020204030204" pitchFamily="34" charset="0"/>
                        </a:rPr>
                        <a:t>HR (95% CI)</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a:ln>
                            <a:noFill/>
                          </a:ln>
                          <a:solidFill>
                            <a:schemeClr val="bg2">
                              <a:lumMod val="10000"/>
                            </a:schemeClr>
                          </a:solidFill>
                          <a:effectLst/>
                          <a:latin typeface="Calibri" panose="020F0502020204030204" pitchFamily="34" charset="0"/>
                        </a:rPr>
                        <a:t>0.81 (0.42-1.56); </a:t>
                      </a:r>
                      <a:r>
                        <a:rPr kumimoji="0" lang="en-US" sz="1500" b="0" i="1" u="none" strike="noStrike" cap="none" normalizeH="0" baseline="0">
                          <a:ln>
                            <a:noFill/>
                          </a:ln>
                          <a:solidFill>
                            <a:schemeClr val="bg2">
                              <a:lumMod val="10000"/>
                            </a:schemeClr>
                          </a:solidFill>
                          <a:effectLst/>
                          <a:latin typeface="Calibri" panose="020F0502020204030204" pitchFamily="34" charset="0"/>
                        </a:rPr>
                        <a:t>P</a:t>
                      </a:r>
                      <a:r>
                        <a:rPr kumimoji="0" lang="en-US" sz="1500" b="0" i="0" u="none" strike="noStrike" cap="none" normalizeH="0" baseline="0">
                          <a:ln>
                            <a:noFill/>
                          </a:ln>
                          <a:solidFill>
                            <a:schemeClr val="bg2">
                              <a:lumMod val="10000"/>
                            </a:schemeClr>
                          </a:solidFill>
                          <a:effectLst/>
                          <a:latin typeface="Calibri" panose="020F0502020204030204" pitchFamily="34" charset="0"/>
                        </a:rPr>
                        <a:t> = .530*</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46508958"/>
                  </a:ext>
                </a:extLst>
              </a:tr>
              <a:tr h="241083">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a:ln>
                            <a:noFill/>
                          </a:ln>
                          <a:solidFill>
                            <a:schemeClr val="bg2">
                              <a:lumMod val="10000"/>
                            </a:schemeClr>
                          </a:solidFill>
                          <a:effectLst/>
                          <a:latin typeface="Calibri" panose="020F0502020204030204" pitchFamily="34" charset="0"/>
                        </a:rPr>
                        <a:t>Maturity, %</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a:ln>
                            <a:noFill/>
                          </a:ln>
                          <a:solidFill>
                            <a:schemeClr val="bg2">
                              <a:lumMod val="10000"/>
                            </a:schemeClr>
                          </a:solidFill>
                          <a:effectLst/>
                          <a:latin typeface="Calibri" panose="020F0502020204030204" pitchFamily="34" charset="0"/>
                        </a:rPr>
                        <a:t>20</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58082591"/>
                  </a:ext>
                </a:extLst>
              </a:tr>
              <a:tr h="241083">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500" b="0" i="0" u="none" strike="noStrike" cap="none" normalizeH="0" baseline="0">
                          <a:ln>
                            <a:noFill/>
                          </a:ln>
                          <a:solidFill>
                            <a:schemeClr val="bg2">
                              <a:lumMod val="10000"/>
                            </a:schemeClr>
                          </a:solidFill>
                          <a:effectLst/>
                          <a:latin typeface="Calibri" panose="020F0502020204030204" pitchFamily="34" charset="0"/>
                        </a:rPr>
                        <a:t>36-month OS, %</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a:ln>
                            <a:noFill/>
                          </a:ln>
                          <a:solidFill>
                            <a:schemeClr val="bg2">
                              <a:lumMod val="10000"/>
                            </a:schemeClr>
                          </a:solidFill>
                          <a:effectLst/>
                          <a:latin typeface="Calibri" panose="020F0502020204030204" pitchFamily="34" charset="0"/>
                        </a:rPr>
                        <a:t>84</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a:ln>
                            <a:noFill/>
                          </a:ln>
                          <a:solidFill>
                            <a:schemeClr val="bg2">
                              <a:lumMod val="10000"/>
                            </a:schemeClr>
                          </a:solidFill>
                          <a:effectLst/>
                          <a:latin typeface="Calibri" panose="020F0502020204030204" pitchFamily="34" charset="0"/>
                        </a:rPr>
                        <a:t>74</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85452418"/>
                  </a:ext>
                </a:extLst>
              </a:tr>
              <a:tr h="24108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a:ln>
                            <a:noFill/>
                          </a:ln>
                          <a:solidFill>
                            <a:schemeClr val="bg2">
                              <a:lumMod val="10000"/>
                            </a:schemeClr>
                          </a:solidFill>
                          <a:effectLst/>
                          <a:latin typeface="Calibri" panose="020F0502020204030204" pitchFamily="34" charset="0"/>
                        </a:rPr>
                        <a:t>Updated OS results (data cutoff: Nov 29, 2024)</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extLst>
                  <a:ext uri="{0D108BD9-81ED-4DB2-BD59-A6C34878D82A}">
                    <a16:rowId xmlns:a16="http://schemas.microsoft.com/office/drawing/2014/main" val="948702209"/>
                  </a:ext>
                </a:extLst>
              </a:tr>
              <a:tr h="241083">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a:ln>
                            <a:noFill/>
                          </a:ln>
                          <a:solidFill>
                            <a:schemeClr val="bg2">
                              <a:lumMod val="10000"/>
                            </a:schemeClr>
                          </a:solidFill>
                          <a:effectLst/>
                          <a:latin typeface="Calibri" panose="020F0502020204030204" pitchFamily="34" charset="0"/>
                        </a:rPr>
                        <a:t>Events, n (%)</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a:ln>
                            <a:noFill/>
                          </a:ln>
                          <a:solidFill>
                            <a:schemeClr val="bg2">
                              <a:lumMod val="10000"/>
                            </a:schemeClr>
                          </a:solidFill>
                          <a:effectLst/>
                          <a:latin typeface="Calibri" panose="020F0502020204030204" pitchFamily="34" charset="0"/>
                        </a:rPr>
                        <a:t>40 (28)</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a:ln>
                            <a:noFill/>
                          </a:ln>
                          <a:solidFill>
                            <a:schemeClr val="bg2">
                              <a:lumMod val="10000"/>
                            </a:schemeClr>
                          </a:solidFill>
                          <a:effectLst/>
                          <a:latin typeface="Calibri" panose="020F0502020204030204" pitchFamily="34" charset="0"/>
                        </a:rPr>
                        <a:t>26 (36)</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41083">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a:ln>
                            <a:noFill/>
                          </a:ln>
                          <a:solidFill>
                            <a:schemeClr val="bg2">
                              <a:lumMod val="10000"/>
                            </a:schemeClr>
                          </a:solidFill>
                          <a:effectLst/>
                          <a:latin typeface="Calibri" panose="020F0502020204030204" pitchFamily="34" charset="0"/>
                        </a:rPr>
                        <a:t>Median OS, mo (95% CI)</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a:ln>
                            <a:noFill/>
                          </a:ln>
                          <a:solidFill>
                            <a:schemeClr val="bg2">
                              <a:lumMod val="10000"/>
                            </a:schemeClr>
                          </a:solidFill>
                          <a:effectLst/>
                          <a:latin typeface="Calibri" panose="020F0502020204030204" pitchFamily="34" charset="0"/>
                        </a:rPr>
                        <a:t>58.8 (54.1-NC)</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a:ln>
                            <a:noFill/>
                          </a:ln>
                          <a:solidFill>
                            <a:schemeClr val="bg2">
                              <a:lumMod val="10000"/>
                            </a:schemeClr>
                          </a:solidFill>
                          <a:effectLst/>
                          <a:latin typeface="Calibri" panose="020F0502020204030204" pitchFamily="34" charset="0"/>
                        </a:rPr>
                        <a:t>54.0 (42.1-NC)</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41083">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a:ln>
                            <a:noFill/>
                          </a:ln>
                          <a:solidFill>
                            <a:schemeClr val="bg2">
                              <a:lumMod val="10000"/>
                            </a:schemeClr>
                          </a:solidFill>
                          <a:effectLst/>
                          <a:latin typeface="Calibri" panose="020F0502020204030204" pitchFamily="34" charset="0"/>
                        </a:rPr>
                        <a:t>HR (95% CI)</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a:ln>
                            <a:noFill/>
                          </a:ln>
                          <a:solidFill>
                            <a:schemeClr val="bg2">
                              <a:lumMod val="10000"/>
                            </a:schemeClr>
                          </a:solidFill>
                          <a:effectLst/>
                          <a:latin typeface="Calibri" panose="020F0502020204030204" pitchFamily="34" charset="0"/>
                        </a:rPr>
                        <a:t>0.67 (0.40-1.14); </a:t>
                      </a:r>
                      <a:r>
                        <a:rPr kumimoji="0" lang="en-US" sz="1500" b="0" i="1" u="none" strike="noStrike" cap="none" normalizeH="0" baseline="0">
                          <a:ln>
                            <a:noFill/>
                          </a:ln>
                          <a:solidFill>
                            <a:schemeClr val="bg2">
                              <a:lumMod val="10000"/>
                            </a:schemeClr>
                          </a:solidFill>
                          <a:effectLst/>
                          <a:latin typeface="Calibri" panose="020F0502020204030204" pitchFamily="34" charset="0"/>
                        </a:rPr>
                        <a:t>P</a:t>
                      </a:r>
                      <a:r>
                        <a:rPr kumimoji="0" lang="en-US" sz="1500" b="0" i="0" u="none" strike="noStrike" cap="none" normalizeH="0" baseline="0">
                          <a:ln>
                            <a:noFill/>
                          </a:ln>
                          <a:solidFill>
                            <a:schemeClr val="bg2">
                              <a:lumMod val="10000"/>
                            </a:schemeClr>
                          </a:solidFill>
                          <a:effectLst/>
                          <a:latin typeface="Calibri" panose="020F0502020204030204" pitchFamily="34" charset="0"/>
                        </a:rPr>
                        <a:t> = .140</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41083">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a:ln>
                            <a:noFill/>
                          </a:ln>
                          <a:solidFill>
                            <a:schemeClr val="bg2">
                              <a:lumMod val="10000"/>
                            </a:schemeClr>
                          </a:solidFill>
                          <a:effectLst/>
                          <a:latin typeface="Calibri" panose="020F0502020204030204" pitchFamily="34" charset="0"/>
                        </a:rPr>
                        <a:t>Maturity, %</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a:ln>
                            <a:noFill/>
                          </a:ln>
                          <a:solidFill>
                            <a:schemeClr val="bg2">
                              <a:lumMod val="10000"/>
                            </a:schemeClr>
                          </a:solidFill>
                          <a:effectLst/>
                          <a:latin typeface="Calibri" panose="020F0502020204030204" pitchFamily="34" charset="0"/>
                        </a:rPr>
                        <a:t>31</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18288" marB="18288" anchor="ctr" horzOverflow="overflow"/>
                </a:tc>
                <a:extLst>
                  <a:ext uri="{0D108BD9-81ED-4DB2-BD59-A6C34878D82A}">
                    <a16:rowId xmlns:a16="http://schemas.microsoft.com/office/drawing/2014/main" val="3975334778"/>
                  </a:ext>
                </a:extLst>
              </a:tr>
              <a:tr h="241083">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a:ln>
                            <a:noFill/>
                          </a:ln>
                          <a:solidFill>
                            <a:schemeClr val="bg2">
                              <a:lumMod val="10000"/>
                            </a:schemeClr>
                          </a:solidFill>
                          <a:effectLst/>
                          <a:latin typeface="Calibri" panose="020F0502020204030204" pitchFamily="34" charset="0"/>
                        </a:rPr>
                        <a:t>36-mo OS, %</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a:ln>
                            <a:noFill/>
                          </a:ln>
                          <a:solidFill>
                            <a:schemeClr val="bg2">
                              <a:lumMod val="10000"/>
                            </a:schemeClr>
                          </a:solidFill>
                          <a:effectLst/>
                          <a:latin typeface="Calibri" panose="020F0502020204030204" pitchFamily="34" charset="0"/>
                        </a:rPr>
                        <a:t>82</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a:ln>
                            <a:noFill/>
                          </a:ln>
                          <a:solidFill>
                            <a:schemeClr val="bg2">
                              <a:lumMod val="10000"/>
                            </a:schemeClr>
                          </a:solidFill>
                          <a:effectLst/>
                          <a:latin typeface="Calibri" panose="020F0502020204030204" pitchFamily="34" charset="0"/>
                        </a:rPr>
                        <a:t>73</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99023345"/>
                  </a:ext>
                </a:extLst>
              </a:tr>
              <a:tr h="241083">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500" b="0" i="0" u="none" strike="noStrike" cap="none" normalizeH="0" baseline="0">
                          <a:ln>
                            <a:noFill/>
                          </a:ln>
                          <a:solidFill>
                            <a:schemeClr val="bg2">
                              <a:lumMod val="10000"/>
                            </a:schemeClr>
                          </a:solidFill>
                          <a:effectLst/>
                          <a:latin typeface="Calibri" panose="020F0502020204030204" pitchFamily="34" charset="0"/>
                        </a:rPr>
                        <a:t>48-mo OS, %</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a:ln>
                            <a:noFill/>
                          </a:ln>
                          <a:solidFill>
                            <a:schemeClr val="bg2">
                              <a:lumMod val="10000"/>
                            </a:schemeClr>
                          </a:solidFill>
                          <a:effectLst/>
                          <a:latin typeface="Calibri" panose="020F0502020204030204" pitchFamily="34" charset="0"/>
                        </a:rPr>
                        <a:t>70</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a:ln>
                            <a:noFill/>
                          </a:ln>
                          <a:solidFill>
                            <a:schemeClr val="bg2">
                              <a:lumMod val="10000"/>
                            </a:schemeClr>
                          </a:solidFill>
                          <a:effectLst/>
                          <a:latin typeface="Calibri" panose="020F0502020204030204" pitchFamily="34" charset="0"/>
                        </a:rPr>
                        <a:t>52</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72148481"/>
                  </a:ext>
                </a:extLst>
              </a:tr>
            </a:tbl>
          </a:graphicData>
        </a:graphic>
      </p:graphicFrame>
      <p:sp>
        <p:nvSpPr>
          <p:cNvPr id="3" name="TextBox 2">
            <a:extLst>
              <a:ext uri="{FF2B5EF4-FFF2-40B4-BE49-F238E27FC236}">
                <a16:creationId xmlns:a16="http://schemas.microsoft.com/office/drawing/2014/main" id="{21AAB24D-C0AB-20FE-75F7-447D12D577E4}"/>
              </a:ext>
            </a:extLst>
          </p:cNvPr>
          <p:cNvSpPr txBox="1"/>
          <p:nvPr/>
        </p:nvSpPr>
        <p:spPr bwMode="auto">
          <a:xfrm>
            <a:off x="6770451" y="5599781"/>
            <a:ext cx="47662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a:solidFill>
                  <a:schemeClr val="bg1"/>
                </a:solidFill>
                <a:latin typeface="Calibri" panose="020F0502020204030204" pitchFamily="34" charset="0"/>
              </a:rPr>
              <a:t>*At interim analysis, </a:t>
            </a:r>
            <a:r>
              <a:rPr lang="en-US" sz="1200" b="0" i="1">
                <a:solidFill>
                  <a:schemeClr val="bg1"/>
                </a:solidFill>
                <a:latin typeface="Calibri" panose="020F0502020204030204" pitchFamily="34" charset="0"/>
              </a:rPr>
              <a:t>P </a:t>
            </a:r>
            <a:r>
              <a:rPr lang="en-US" sz="1200" b="0">
                <a:solidFill>
                  <a:schemeClr val="bg1"/>
                </a:solidFill>
                <a:latin typeface="Calibri" panose="020F0502020204030204" pitchFamily="34" charset="0"/>
              </a:rPr>
              <a:t>&lt;.00036 was required for statistical significance.</a:t>
            </a:r>
          </a:p>
        </p:txBody>
      </p:sp>
    </p:spTree>
    <p:extLst>
      <p:ext uri="{BB962C8B-B14F-4D97-AF65-F5344CB8AC3E}">
        <p14:creationId xmlns:p14="http://schemas.microsoft.com/office/powerpoint/2010/main" val="3342024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50A2DE-CD00-361A-4F4C-81D7428B77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4D5834-8E44-4B47-FEE8-FC5FDD20B5A2}"/>
              </a:ext>
            </a:extLst>
          </p:cNvPr>
          <p:cNvSpPr>
            <a:spLocks noGrp="1"/>
          </p:cNvSpPr>
          <p:nvPr>
            <p:ph type="title"/>
          </p:nvPr>
        </p:nvSpPr>
        <p:spPr/>
        <p:txBody>
          <a:bodyPr/>
          <a:lstStyle/>
          <a:p>
            <a:r>
              <a:rPr lang="en-US"/>
              <a:t>LAURA Updated OS: P</a:t>
            </a:r>
            <a:r>
              <a:rPr lang="en-US" sz="3600" kern="0"/>
              <a:t>ostprogression Endpoints </a:t>
            </a:r>
            <a:br>
              <a:rPr lang="en-US" sz="3600" kern="0"/>
            </a:br>
            <a:r>
              <a:rPr lang="en-US"/>
              <a:t>TFST, PFS2, and TSST</a:t>
            </a:r>
          </a:p>
        </p:txBody>
      </p:sp>
      <p:sp>
        <p:nvSpPr>
          <p:cNvPr id="4" name="Text Box 11">
            <a:extLst>
              <a:ext uri="{FF2B5EF4-FFF2-40B4-BE49-F238E27FC236}">
                <a16:creationId xmlns:a16="http://schemas.microsoft.com/office/drawing/2014/main" id="{B47816D8-A6CE-4963-C536-F03CE7329B7D}"/>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Ramalingam. ELCC 2025. Abstr LBA4. </a:t>
            </a:r>
          </a:p>
        </p:txBody>
      </p:sp>
      <p:graphicFrame>
        <p:nvGraphicFramePr>
          <p:cNvPr id="5" name="Group 3">
            <a:extLst>
              <a:ext uri="{FF2B5EF4-FFF2-40B4-BE49-F238E27FC236}">
                <a16:creationId xmlns:a16="http://schemas.microsoft.com/office/drawing/2014/main" id="{1654480E-33DF-5EED-913A-A9EB11E1E4C5}"/>
              </a:ext>
            </a:extLst>
          </p:cNvPr>
          <p:cNvGraphicFramePr>
            <a:graphicFrameLocks/>
          </p:cNvGraphicFramePr>
          <p:nvPr>
            <p:extLst>
              <p:ext uri="{D42A27DB-BD31-4B8C-83A1-F6EECF244321}">
                <p14:modId xmlns:p14="http://schemas.microsoft.com/office/powerpoint/2010/main" val="718314145"/>
              </p:ext>
            </p:extLst>
          </p:nvPr>
        </p:nvGraphicFramePr>
        <p:xfrm>
          <a:off x="655320" y="1597352"/>
          <a:ext cx="10881361" cy="4224544"/>
        </p:xfrm>
        <a:graphic>
          <a:graphicData uri="http://schemas.openxmlformats.org/drawingml/2006/table">
            <a:tbl>
              <a:tblPr/>
              <a:tblGrid>
                <a:gridCol w="4529523">
                  <a:extLst>
                    <a:ext uri="{9D8B030D-6E8A-4147-A177-3AD203B41FA5}">
                      <a16:colId xmlns:a16="http://schemas.microsoft.com/office/drawing/2014/main" val="20000"/>
                    </a:ext>
                  </a:extLst>
                </a:gridCol>
                <a:gridCol w="3175919">
                  <a:extLst>
                    <a:ext uri="{9D8B030D-6E8A-4147-A177-3AD203B41FA5}">
                      <a16:colId xmlns:a16="http://schemas.microsoft.com/office/drawing/2014/main" val="20001"/>
                    </a:ext>
                  </a:extLst>
                </a:gridCol>
                <a:gridCol w="3175919">
                  <a:extLst>
                    <a:ext uri="{9D8B030D-6E8A-4147-A177-3AD203B41FA5}">
                      <a16:colId xmlns:a16="http://schemas.microsoft.com/office/drawing/2014/main" val="20002"/>
                    </a:ext>
                  </a:extLst>
                </a:gridCol>
              </a:tblGrid>
              <a:tr h="48889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a:ln>
                            <a:noFill/>
                          </a:ln>
                          <a:solidFill>
                            <a:schemeClr val="tx1"/>
                          </a:solidFill>
                          <a:effectLst/>
                          <a:latin typeface="Calibri" panose="020F0502020204030204" pitchFamily="34" charset="0"/>
                        </a:rPr>
                        <a:t>Postprogression Endpoint Results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Osimertinib</a:t>
                      </a:r>
                      <a:br>
                        <a:rPr kumimoji="0" lang="en-US" sz="1600" b="1" i="0" u="none" strike="noStrike" cap="none" normalizeH="0" baseline="0">
                          <a:ln>
                            <a:noFill/>
                          </a:ln>
                          <a:solidFill>
                            <a:schemeClr val="tx1"/>
                          </a:solidFill>
                          <a:effectLst/>
                          <a:latin typeface="Calibri" panose="020F0502020204030204" pitchFamily="34" charset="0"/>
                        </a:rPr>
                      </a:br>
                      <a:r>
                        <a:rPr kumimoji="0" lang="en-US" sz="1600" b="1" i="0" u="none" strike="noStrike" cap="none" normalizeH="0" baseline="0">
                          <a:ln>
                            <a:noFill/>
                          </a:ln>
                          <a:solidFill>
                            <a:schemeClr val="tx1"/>
                          </a:solidFill>
                          <a:effectLst/>
                          <a:latin typeface="Calibri" panose="020F0502020204030204" pitchFamily="34" charset="0"/>
                        </a:rPr>
                        <a:t>(n = 143)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Placebo</a:t>
                      </a:r>
                      <a:br>
                        <a:rPr kumimoji="0" lang="en-US" sz="1600" b="1" i="0" u="none" strike="noStrike" cap="none" normalizeH="0" baseline="0">
                          <a:ln>
                            <a:noFill/>
                          </a:ln>
                          <a:solidFill>
                            <a:schemeClr val="tx1"/>
                          </a:solidFill>
                          <a:effectLst/>
                          <a:latin typeface="Calibri" panose="020F0502020204030204" pitchFamily="34" charset="0"/>
                        </a:rPr>
                      </a:br>
                      <a:r>
                        <a:rPr kumimoji="0" lang="en-US" sz="1600" b="1" i="0" u="none" strike="noStrike" cap="none" normalizeH="0" baseline="0">
                          <a:ln>
                            <a:noFill/>
                          </a:ln>
                          <a:solidFill>
                            <a:schemeClr val="tx1"/>
                          </a:solidFill>
                          <a:effectLst/>
                          <a:latin typeface="Calibri" panose="020F0502020204030204" pitchFamily="34" charset="0"/>
                        </a:rPr>
                        <a:t>(n = 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367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TFST</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extLst>
                  <a:ext uri="{0D108BD9-81ED-4DB2-BD59-A6C34878D82A}">
                    <a16:rowId xmlns:a16="http://schemas.microsoft.com/office/drawing/2014/main" val="948702209"/>
                  </a:ext>
                </a:extLst>
              </a:tr>
              <a:tr h="236719">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Events, n (%)</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53 (37)</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61 (84)</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36719">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Median TFST, mo (95% CI)</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43.8 (38.9-NC)</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9.5 (6.6-11.5)</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36719">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HR (95% CI)</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0.13 (0.08-0.21); </a:t>
                      </a:r>
                      <a:r>
                        <a:rPr kumimoji="0" lang="en-US" sz="1600" b="0" i="1" u="none" strike="noStrike" cap="none" normalizeH="0" baseline="0">
                          <a:ln>
                            <a:noFill/>
                          </a:ln>
                          <a:solidFill>
                            <a:schemeClr val="bg2">
                              <a:lumMod val="10000"/>
                            </a:schemeClr>
                          </a:solidFill>
                          <a:effectLst/>
                          <a:latin typeface="Calibri" panose="020F0502020204030204" pitchFamily="34" charset="0"/>
                        </a:rPr>
                        <a:t>P</a:t>
                      </a:r>
                      <a:r>
                        <a:rPr kumimoji="0" lang="en-US" sz="1600" b="0" i="0" u="none" strike="noStrike" cap="none" normalizeH="0" baseline="0">
                          <a:ln>
                            <a:noFill/>
                          </a:ln>
                          <a:solidFill>
                            <a:schemeClr val="bg2">
                              <a:lumMod val="10000"/>
                            </a:schemeClr>
                          </a:solidFill>
                          <a:effectLst/>
                          <a:latin typeface="Calibri" panose="020F0502020204030204" pitchFamily="34" charset="0"/>
                        </a:rPr>
                        <a:t> &lt;.001</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36719">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Maturity, %</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53</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18288" marB="18288" anchor="ctr" horzOverflow="overflow"/>
                </a:tc>
                <a:extLst>
                  <a:ext uri="{0D108BD9-81ED-4DB2-BD59-A6C34878D82A}">
                    <a16:rowId xmlns:a16="http://schemas.microsoft.com/office/drawing/2014/main" val="2340315187"/>
                  </a:ext>
                </a:extLst>
              </a:tr>
              <a:tr h="2367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PFS2</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extLst>
                  <a:ext uri="{0D108BD9-81ED-4DB2-BD59-A6C34878D82A}">
                    <a16:rowId xmlns:a16="http://schemas.microsoft.com/office/drawing/2014/main" val="1086798628"/>
                  </a:ext>
                </a:extLst>
              </a:tr>
              <a:tr h="236719">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Events*, n (%)</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34 (24)</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24 (33)</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568938947"/>
                  </a:ext>
                </a:extLst>
              </a:tr>
              <a:tr h="236719">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Median PFS2, mo (95% CI)</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48.2 (44.4-NC)</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47.4 (28.2-NC)</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059744991"/>
                  </a:ext>
                </a:extLst>
              </a:tr>
              <a:tr h="236719">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HR (95% CI)</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0.62 (0.35-1.08); </a:t>
                      </a:r>
                      <a:r>
                        <a:rPr kumimoji="0" lang="en-US" sz="1600" b="0" i="1" u="none" strike="noStrike" cap="none" normalizeH="0" baseline="0">
                          <a:ln>
                            <a:noFill/>
                          </a:ln>
                          <a:solidFill>
                            <a:schemeClr val="bg2">
                              <a:lumMod val="10000"/>
                            </a:schemeClr>
                          </a:solidFill>
                          <a:effectLst/>
                          <a:latin typeface="Calibri" panose="020F0502020204030204" pitchFamily="34" charset="0"/>
                        </a:rPr>
                        <a:t>P</a:t>
                      </a:r>
                      <a:r>
                        <a:rPr kumimoji="0" lang="en-US" sz="1600" b="0" i="0" u="none" strike="noStrike" cap="none" normalizeH="0" baseline="0">
                          <a:ln>
                            <a:noFill/>
                          </a:ln>
                          <a:solidFill>
                            <a:schemeClr val="bg2">
                              <a:lumMod val="10000"/>
                            </a:schemeClr>
                          </a:solidFill>
                          <a:effectLst/>
                          <a:latin typeface="Calibri" panose="020F0502020204030204" pitchFamily="34" charset="0"/>
                        </a:rPr>
                        <a:t> = .088</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068241952"/>
                  </a:ext>
                </a:extLst>
              </a:tr>
              <a:tr h="236719">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Maturity, %</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27</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18288" marB="18288" anchor="ctr" horzOverflow="overflow"/>
                </a:tc>
                <a:extLst>
                  <a:ext uri="{0D108BD9-81ED-4DB2-BD59-A6C34878D82A}">
                    <a16:rowId xmlns:a16="http://schemas.microsoft.com/office/drawing/2014/main" val="3175670741"/>
                  </a:ext>
                </a:extLst>
              </a:tr>
              <a:tr h="2367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a:ln>
                            <a:noFill/>
                          </a:ln>
                          <a:solidFill>
                            <a:schemeClr val="bg2">
                              <a:lumMod val="10000"/>
                            </a:schemeClr>
                          </a:solidFill>
                          <a:effectLst/>
                          <a:latin typeface="Calibri" panose="020F0502020204030204" pitchFamily="34" charset="0"/>
                        </a:rPr>
                        <a:t>TSST</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extLst>
                  <a:ext uri="{0D108BD9-81ED-4DB2-BD59-A6C34878D82A}">
                    <a16:rowId xmlns:a16="http://schemas.microsoft.com/office/drawing/2014/main" val="2828838796"/>
                  </a:ext>
                </a:extLst>
              </a:tr>
              <a:tr h="236719">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Median TSST, mo (95% CI)</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NR</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47.4</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31501608"/>
                  </a:ext>
                </a:extLst>
              </a:tr>
              <a:tr h="236719">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HR (95% CI)</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0.51 (0.28-0.91); </a:t>
                      </a:r>
                      <a:r>
                        <a:rPr kumimoji="0" lang="en-US" sz="1600" b="0" i="1" u="none" strike="noStrike" cap="none" normalizeH="0" baseline="0">
                          <a:ln>
                            <a:noFill/>
                          </a:ln>
                          <a:solidFill>
                            <a:schemeClr val="bg2">
                              <a:lumMod val="10000"/>
                            </a:schemeClr>
                          </a:solidFill>
                          <a:effectLst/>
                          <a:latin typeface="Calibri" panose="020F0502020204030204" pitchFamily="34" charset="0"/>
                        </a:rPr>
                        <a:t>P</a:t>
                      </a:r>
                      <a:r>
                        <a:rPr kumimoji="0" lang="en-US" sz="1600" b="0" i="0" u="none" strike="noStrike" cap="none" normalizeH="0" baseline="0">
                          <a:ln>
                            <a:noFill/>
                          </a:ln>
                          <a:solidFill>
                            <a:schemeClr val="bg2">
                              <a:lumMod val="10000"/>
                            </a:schemeClr>
                          </a:solidFill>
                          <a:effectLst/>
                          <a:latin typeface="Calibri" panose="020F0502020204030204" pitchFamily="34" charset="0"/>
                        </a:rPr>
                        <a:t> = .022</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701500146"/>
                  </a:ext>
                </a:extLst>
              </a:tr>
            </a:tbl>
          </a:graphicData>
        </a:graphic>
      </p:graphicFrame>
      <p:sp>
        <p:nvSpPr>
          <p:cNvPr id="6" name="TextBox 5">
            <a:extLst>
              <a:ext uri="{FF2B5EF4-FFF2-40B4-BE49-F238E27FC236}">
                <a16:creationId xmlns:a16="http://schemas.microsoft.com/office/drawing/2014/main" id="{B207C674-15EA-132A-EB0E-3C31D2573AED}"/>
              </a:ext>
            </a:extLst>
          </p:cNvPr>
          <p:cNvSpPr txBox="1"/>
          <p:nvPr/>
        </p:nvSpPr>
        <p:spPr bwMode="auto">
          <a:xfrm>
            <a:off x="655319" y="5821896"/>
            <a:ext cx="108813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*n = 1 patient in the osimertinib arm was misclassified as having a PFS2 event, but investigators determined that this does not affect analysis conclusions.</a:t>
            </a:r>
          </a:p>
        </p:txBody>
      </p:sp>
      <p:sp>
        <p:nvSpPr>
          <p:cNvPr id="9" name="TextBox 8">
            <a:extLst>
              <a:ext uri="{FF2B5EF4-FFF2-40B4-BE49-F238E27FC236}">
                <a16:creationId xmlns:a16="http://schemas.microsoft.com/office/drawing/2014/main" id="{EE15D930-5780-0876-D064-B2B0D172B8F8}"/>
              </a:ext>
            </a:extLst>
          </p:cNvPr>
          <p:cNvSpPr txBox="1"/>
          <p:nvPr/>
        </p:nvSpPr>
        <p:spPr bwMode="auto">
          <a:xfrm>
            <a:off x="8754570" y="1264821"/>
            <a:ext cx="278211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Data cutoff: Jan 5, 2024</a:t>
            </a:r>
          </a:p>
        </p:txBody>
      </p:sp>
    </p:spTree>
    <p:extLst>
      <p:ext uri="{BB962C8B-B14F-4D97-AF65-F5344CB8AC3E}">
        <p14:creationId xmlns:p14="http://schemas.microsoft.com/office/powerpoint/2010/main" val="27156899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38BD47-61FD-265F-91F8-176505DB6E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41577A-52A5-E3E5-0210-93CF4FE84A58}"/>
              </a:ext>
            </a:extLst>
          </p:cNvPr>
          <p:cNvSpPr>
            <a:spLocks noGrp="1"/>
          </p:cNvSpPr>
          <p:nvPr>
            <p:ph type="title"/>
          </p:nvPr>
        </p:nvSpPr>
        <p:spPr/>
        <p:txBody>
          <a:bodyPr/>
          <a:lstStyle/>
          <a:p>
            <a:r>
              <a:rPr lang="en-US"/>
              <a:t>LAURA Updated OS: Investigator’s Conclusions</a:t>
            </a:r>
          </a:p>
        </p:txBody>
      </p:sp>
      <p:sp>
        <p:nvSpPr>
          <p:cNvPr id="5" name="Content Placeholder 4">
            <a:extLst>
              <a:ext uri="{FF2B5EF4-FFF2-40B4-BE49-F238E27FC236}">
                <a16:creationId xmlns:a16="http://schemas.microsoft.com/office/drawing/2014/main" id="{30E4F4AF-1E49-F35C-E5F3-72522F1B31F6}"/>
              </a:ext>
            </a:extLst>
          </p:cNvPr>
          <p:cNvSpPr>
            <a:spLocks noGrp="1"/>
          </p:cNvSpPr>
          <p:nvPr>
            <p:ph idx="1"/>
          </p:nvPr>
        </p:nvSpPr>
        <p:spPr/>
        <p:txBody>
          <a:bodyPr/>
          <a:lstStyle/>
          <a:p>
            <a:pPr>
              <a:spcBef>
                <a:spcPts val="600"/>
              </a:spcBef>
            </a:pPr>
            <a:r>
              <a:rPr lang="en-US" sz="2400"/>
              <a:t>In this updated analysis of the phase III LAURA study in unresectable stage III </a:t>
            </a:r>
            <a:r>
              <a:rPr lang="en-US" sz="2400" i="1"/>
              <a:t>EGFR</a:t>
            </a:r>
            <a:r>
              <a:rPr lang="en-US" sz="2400"/>
              <a:t>m NSCLC without progression during or after chemoradiotherapy, there was a continued trend toward OS benefit with osimertinib vs placebo</a:t>
            </a:r>
          </a:p>
          <a:p>
            <a:pPr lvl="1">
              <a:spcBef>
                <a:spcPts val="600"/>
              </a:spcBef>
            </a:pPr>
            <a:r>
              <a:rPr lang="en-US" sz="2200"/>
              <a:t>OS benefit was observed despite a high proportion of third-generation EGFR-TKI treatment after study treatment discontinuation in the placebo arm (80%)</a:t>
            </a:r>
          </a:p>
          <a:p>
            <a:pPr>
              <a:spcBef>
                <a:spcPts val="600"/>
              </a:spcBef>
            </a:pPr>
            <a:r>
              <a:rPr lang="en-US" sz="2400"/>
              <a:t>Postprogression outcomes showed clinically meaningful improvement with osimertinib vs placebo</a:t>
            </a:r>
          </a:p>
          <a:p>
            <a:pPr lvl="1">
              <a:spcBef>
                <a:spcPts val="600"/>
              </a:spcBef>
            </a:pPr>
            <a:r>
              <a:rPr lang="en-US" sz="2200"/>
              <a:t>TFST HR: </a:t>
            </a:r>
            <a:r>
              <a:rPr kumimoji="0" lang="en-US" sz="2200" b="0" i="0" u="none" strike="noStrike" cap="none" normalizeH="0" baseline="0">
                <a:ln>
                  <a:noFill/>
                </a:ln>
                <a:solidFill>
                  <a:schemeClr val="bg2">
                    <a:lumMod val="10000"/>
                  </a:schemeClr>
                </a:solidFill>
                <a:effectLst/>
              </a:rPr>
              <a:t>0.13; </a:t>
            </a:r>
            <a:r>
              <a:rPr kumimoji="0" lang="en-US" sz="2200" b="0" i="1" u="none" strike="noStrike" cap="none" normalizeH="0" baseline="0">
                <a:ln>
                  <a:noFill/>
                </a:ln>
                <a:solidFill>
                  <a:schemeClr val="bg2">
                    <a:lumMod val="10000"/>
                  </a:schemeClr>
                </a:solidFill>
                <a:effectLst/>
              </a:rPr>
              <a:t>P</a:t>
            </a:r>
            <a:r>
              <a:rPr kumimoji="0" lang="en-US" sz="2200" b="0" i="0" u="none" strike="noStrike" cap="none" normalizeH="0" baseline="0">
                <a:ln>
                  <a:noFill/>
                </a:ln>
                <a:solidFill>
                  <a:schemeClr val="bg2">
                    <a:lumMod val="10000"/>
                  </a:schemeClr>
                </a:solidFill>
                <a:effectLst/>
              </a:rPr>
              <a:t> &lt;.001</a:t>
            </a:r>
          </a:p>
          <a:p>
            <a:pPr lvl="1">
              <a:spcBef>
                <a:spcPts val="600"/>
              </a:spcBef>
            </a:pPr>
            <a:r>
              <a:rPr lang="en-US" sz="2200"/>
              <a:t>PFS2 HR: 0.62; </a:t>
            </a:r>
            <a:r>
              <a:rPr lang="en-US" sz="2200" i="1"/>
              <a:t>P</a:t>
            </a:r>
            <a:r>
              <a:rPr lang="en-US" sz="2200"/>
              <a:t> = .088</a:t>
            </a:r>
          </a:p>
          <a:p>
            <a:pPr lvl="1">
              <a:spcBef>
                <a:spcPts val="600"/>
              </a:spcBef>
            </a:pPr>
            <a:r>
              <a:rPr lang="en-US" sz="2200"/>
              <a:t>TSST HR: 0.51; </a:t>
            </a:r>
            <a:r>
              <a:rPr lang="en-US" sz="2200" i="1"/>
              <a:t>P</a:t>
            </a:r>
            <a:r>
              <a:rPr lang="en-US" sz="2200"/>
              <a:t> = .022</a:t>
            </a:r>
          </a:p>
          <a:p>
            <a:pPr>
              <a:spcBef>
                <a:spcPts val="600"/>
              </a:spcBef>
            </a:pPr>
            <a:r>
              <a:rPr lang="en-US" sz="2200"/>
              <a:t>Investigators indicated that osimertinib is the new standard of care treatment after definitive chemoradiotherapy for patients with unresectable stage III </a:t>
            </a:r>
            <a:r>
              <a:rPr lang="en-US" sz="2200" i="1"/>
              <a:t>EGFR</a:t>
            </a:r>
            <a:r>
              <a:rPr lang="en-US" sz="2200"/>
              <a:t>m NSCLC</a:t>
            </a:r>
          </a:p>
          <a:p>
            <a:pPr>
              <a:spcBef>
                <a:spcPts val="600"/>
              </a:spcBef>
            </a:pPr>
            <a:endParaRPr lang="en-US" sz="2400"/>
          </a:p>
        </p:txBody>
      </p:sp>
      <p:sp>
        <p:nvSpPr>
          <p:cNvPr id="4" name="Text Box 11">
            <a:extLst>
              <a:ext uri="{FF2B5EF4-FFF2-40B4-BE49-F238E27FC236}">
                <a16:creationId xmlns:a16="http://schemas.microsoft.com/office/drawing/2014/main" id="{90225411-646C-4E07-981D-F3C300AAE568}"/>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Ramalingam. ELCC 2025. Abstr LBA4. </a:t>
            </a:r>
          </a:p>
        </p:txBody>
      </p:sp>
    </p:spTree>
    <p:extLst>
      <p:ext uri="{BB962C8B-B14F-4D97-AF65-F5344CB8AC3E}">
        <p14:creationId xmlns:p14="http://schemas.microsoft.com/office/powerpoint/2010/main" val="5893712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a:solidFill>
                  <a:srgbClr val="00823B"/>
                </a:solidFill>
                <a:hlinkClick r:id="rId3"/>
              </a:rPr>
              <a:t>clinicaloptions.com</a:t>
            </a:r>
            <a:endParaRPr lang="en-US" sz="2400" b="1" u="sng">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a:t>Go Online for More CCO </a:t>
            </a:r>
            <a:br>
              <a:rPr lang="en-US" altLang="en-US" sz="4000"/>
            </a:br>
            <a:r>
              <a:rPr lang="en-US" altLang="en-US" sz="4000"/>
              <a:t>Coverage of Lung Cancer!</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a:solidFill>
                  <a:srgbClr val="E1471D"/>
                </a:solidFill>
              </a:rPr>
              <a:t>Capsule Summaries </a:t>
            </a:r>
            <a:r>
              <a:rPr lang="en-US" sz="2200" b="0"/>
              <a:t>of all the key data</a:t>
            </a:r>
          </a:p>
          <a:p>
            <a:pPr>
              <a:buClr>
                <a:schemeClr val="tx2">
                  <a:lumMod val="20000"/>
                  <a:lumOff val="80000"/>
                </a:schemeClr>
              </a:buClr>
              <a:defRPr/>
            </a:pPr>
            <a:r>
              <a:rPr lang="en-US" sz="2200">
                <a:solidFill>
                  <a:srgbClr val="E1471D"/>
                </a:solidFill>
              </a:rPr>
              <a:t>CME/CE-certified Expert Analysis </a:t>
            </a:r>
            <a:r>
              <a:rPr lang="en-US" sz="2200" b="0"/>
              <a:t>and </a:t>
            </a:r>
            <a:r>
              <a:rPr lang="en-US" sz="2200">
                <a:solidFill>
                  <a:schemeClr val="accent3"/>
                </a:solidFill>
              </a:rPr>
              <a:t>ClinicalThought commentary </a:t>
            </a:r>
            <a:r>
              <a:rPr lang="en-US" sz="2200" b="0"/>
              <a:t>featuring expert faculty insights on clinical implications of the key studies</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4FB13553B82744A9528F7F8DAF109A8" ma:contentTypeVersion="11" ma:contentTypeDescription="Create a new document." ma:contentTypeScope="" ma:versionID="097b4ed3eb909deb2e9889a9f091096d">
  <xsd:schema xmlns:xsd="http://www.w3.org/2001/XMLSchema" xmlns:xs="http://www.w3.org/2001/XMLSchema" xmlns:p="http://schemas.microsoft.com/office/2006/metadata/properties" xmlns:ns2="ba509113-294d-4b11-88c8-4f5eb38e6826" xmlns:ns3="22fd6914-46d4-4c7e-bbad-46e82841b69d" targetNamespace="http://schemas.microsoft.com/office/2006/metadata/properties" ma:root="true" ma:fieldsID="4b49b7d9ba4cd9adb8aeaf0dc095b90f" ns2:_="" ns3:_="">
    <xsd:import namespace="ba509113-294d-4b11-88c8-4f5eb38e6826"/>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a509113-294d-4b11-88c8-4f5eb38e682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LongProperties xmlns="http://schemas.microsoft.com/office/2006/metadata/longProperti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ba509113-294d-4b11-88c8-4f5eb38e6826">
      <Terms xmlns="http://schemas.microsoft.com/office/infopath/2007/PartnerControls"/>
    </lcf76f155ced4ddcb4097134ff3c332f>
    <TaxCatchAll xmlns="22fd6914-46d4-4c7e-bbad-46e82841b69d" xsi:nil="true"/>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4A5B914-2A5A-4349-8400-FB60001D86BD}">
  <ds:schemaRefs>
    <ds:schemaRef ds:uri="22fd6914-46d4-4c7e-bbad-46e82841b69d"/>
    <ds:schemaRef ds:uri="ba509113-294d-4b11-88c8-4f5eb38e682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5BA55BC3-5A03-47C2-8EC3-D964C3B5E779}">
  <ds:schemaRefs>
    <ds:schemaRef ds:uri="http://www.w3.org/XML/1998/namespace"/>
    <ds:schemaRef ds:uri="http://schemas.openxmlformats.org/package/2006/metadata/core-properties"/>
    <ds:schemaRef ds:uri="http://purl.org/dc/elements/1.1/"/>
    <ds:schemaRef ds:uri="http://schemas.microsoft.com/office/infopath/2007/PartnerControls"/>
    <ds:schemaRef ds:uri="http://schemas.microsoft.com/office/2006/documentManagement/types"/>
    <ds:schemaRef ds:uri="22fd6914-46d4-4c7e-bbad-46e82841b69d"/>
    <ds:schemaRef ds:uri="ba509113-294d-4b11-88c8-4f5eb38e6826"/>
    <ds:schemaRef ds:uri="http://schemas.microsoft.com/office/2006/metadata/properties"/>
    <ds:schemaRef ds:uri="http://purl.org/dc/dcmitype/"/>
    <ds:schemaRef ds:uri="http://purl.org/dc/terms/"/>
  </ds:schemaRefs>
</ds:datastoreItem>
</file>

<file path=customXml/itemProps4.xml><?xml version="1.0" encoding="utf-8"?>
<ds:datastoreItem xmlns:ds="http://schemas.openxmlformats.org/officeDocument/2006/customXml" ds:itemID="{3A18F4D2-3653-4F4F-B917-116198900D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1986</Words>
  <Application>Microsoft Office PowerPoint</Application>
  <PresentationFormat>Widescreen</PresentationFormat>
  <Paragraphs>285</Paragraphs>
  <Slides>10</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Times</vt:lpstr>
      <vt:lpstr>Wingdings</vt:lpstr>
      <vt:lpstr>2022_CCO_Template</vt:lpstr>
      <vt:lpstr>LAURA: Updated Overall Survival for Phase III Trial of Osimertinib vs Placebo After Definitive Chemoradiotherapy for Unresectable Stage III  EGFR-Mutated NSCLC</vt:lpstr>
      <vt:lpstr>About These Slides</vt:lpstr>
      <vt:lpstr>LAURA Updated OS: Background</vt:lpstr>
      <vt:lpstr>LAURA Updated OS: Study Design</vt:lpstr>
      <vt:lpstr>LAURA Updated OS: Baseline Characteristics</vt:lpstr>
      <vt:lpstr>LAURA Updated OS: Patient Disposition and FST</vt:lpstr>
      <vt:lpstr>LAURA Updated OS: Interim and Updated OS Results</vt:lpstr>
      <vt:lpstr>LAURA Updated OS: Postprogression Endpoints  TFST, PFS2, and TSST</vt:lpstr>
      <vt:lpstr>LAURA Updated OS: Investigator’s Conclusions</vt:lpstr>
      <vt:lpstr>Go Online for More CCO  Coverage of Lung Cancer!</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LAURA: Updated Overall Survival for Phase III Trial of Osimertinib vs Placebo After Definitive Chemoradiotherapy for Unresectable Stage III EGFR-Mutated NSCLC</dc:title>
  <dc:creator>Preferred User</dc:creator>
  <cp:lastModifiedBy>Valerie Wenzel</cp:lastModifiedBy>
  <cp:revision>2</cp:revision>
  <cp:lastPrinted>2016-09-26T20:21:49Z</cp:lastPrinted>
  <dcterms:created xsi:type="dcterms:W3CDTF">2005-05-27T15:08:01Z</dcterms:created>
  <dcterms:modified xsi:type="dcterms:W3CDTF">2025-05-23T15:20:49Z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5ff43dd4-e8bf-40a6-9886-f5d9520c712c</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0x01010064FB13553B82744A9528F7F8DAF109A8</vt:lpwstr>
  </property>
  <property fmtid="{D5CDD505-2E9C-101B-9397-08002B2CF9AE}" pid="9" name="MediaServiceImageTags">
    <vt:lpwstr/>
  </property>
</Properties>
</file>