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1"/>
  </p:notesMasterIdLst>
  <p:handoutMasterIdLst>
    <p:handoutMasterId r:id="rId22"/>
  </p:handoutMasterIdLst>
  <p:sldIdLst>
    <p:sldId id="321" r:id="rId11"/>
    <p:sldId id="556" r:id="rId12"/>
    <p:sldId id="559" r:id="rId13"/>
    <p:sldId id="560" r:id="rId14"/>
    <p:sldId id="565" r:id="rId15"/>
    <p:sldId id="561" r:id="rId16"/>
    <p:sldId id="562" r:id="rId17"/>
    <p:sldId id="563" r:id="rId18"/>
    <p:sldId id="564"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36"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Anna Poppa" initials="AP" lastIdx="1" clrIdx="13">
    <p:extLst>
      <p:ext uri="{19B8F6BF-5375-455C-9EA6-DF929625EA0E}">
        <p15:presenceInfo xmlns:p15="http://schemas.microsoft.com/office/powerpoint/2012/main" userId="c33764466cc77507" providerId="Windows Live"/>
      </p:ext>
    </p:extLst>
  </p:cmAuthor>
  <p:cmAuthor id="15" name="CLINICALOPTIONS\tquill" initials="C" lastIdx="2" clrIdx="14">
    <p:extLst>
      <p:ext uri="{19B8F6BF-5375-455C-9EA6-DF929625EA0E}">
        <p15:presenceInfo xmlns:p15="http://schemas.microsoft.com/office/powerpoint/2012/main" userId="CLINICALOPTIONS\tquill" providerId="None"/>
      </p:ext>
    </p:extLst>
  </p:cmAuthor>
  <p:cmAuthor id="16" name="Christy Seals" initials="CS" lastIdx="7" clrIdx="15">
    <p:extLst>
      <p:ext uri="{19B8F6BF-5375-455C-9EA6-DF929625EA0E}">
        <p15:presenceInfo xmlns:p15="http://schemas.microsoft.com/office/powerpoint/2012/main" userId="S::cseals@clinicaloptions.com::0852e532-1f9e-4bbf-9b56-be19a9543a31" providerId="AD"/>
      </p:ext>
    </p:extLst>
  </p:cmAuthor>
  <p:cmAuthor id="17" name="jconstanzo@clinicaloptions.com" initials="j" lastIdx="1" clrIdx="16">
    <p:extLst>
      <p:ext uri="{19B8F6BF-5375-455C-9EA6-DF929625EA0E}">
        <p15:presenceInfo xmlns:p15="http://schemas.microsoft.com/office/powerpoint/2012/main" userId="jconstanzo@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BE1C0E-5EDC-4C02-B41D-8F7ADB6631F6}" v="27" dt="2021-12-15T17:01:16.69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showGuides="1">
      <p:cViewPr varScale="1">
        <p:scale>
          <a:sx n="103" d="100"/>
          <a:sy n="103" d="100"/>
        </p:scale>
        <p:origin x="114" y="96"/>
      </p:cViewPr>
      <p:guideLst>
        <p:guide orient="horz" pos="4128"/>
        <p:guide orient="horz" pos="1008"/>
        <p:guide orient="horz" pos="4032"/>
        <p:guide orient="horz" pos="151"/>
        <p:guide orient="horz" pos="258"/>
        <p:guide orient="horz" pos="3912"/>
        <p:guide orient="horz"/>
        <p:guide pos="336"/>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GVHD, graft-vs-host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28738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AREG, amphiregulin; EGF, epidermal growth factor; MAGIC, Mount Sinai Acute GVHD International Consortium; REG3a, regenerating islet-derived protein 3a; ST2, suppression of tumorigenicity 2; uhCG, urinary-derived human chorionic gonadotropin; UMN, University of Minnesota.</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88654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AREG, amphiregulin; BL, baseline; EGF, epidermal growth factor; ELISA, enzyme-linked immunosorbent assay; OS, overall survival; REG3a, regenerating islet-derived protein 3a; ST2, suppression of tumorigenicity 2; uhCG, urinary-derived human chorionic gonadotropin; UMN, University of Minnesota.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8118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EGF, epidermal growth factor; MAGIC, Mount Sinai Acute GVHD International Consortium; uhCG, urinary-derived human chorionic gonadotropin; UMN, University of Minnesota.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931413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AREG, amphiregulin; BL, baseline; CR, complete response; EGF, epidermal growth factor; PD, progressive disease; PR, partial response; REG3a, regenerating islet-derived protein 3a; ST2, suppression of tumorigenicity 2; uhCG, urinary-derived human chorionic gonadotropin; UMN, University of Minnesota.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862089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AREG, amphiregulin; EGF, epidermal growth factor; NR, not reached; REG3a, regenerating islet-derived protein 3a; ST2, suppression of tumorigenicity 2; uhCG, urinary-derived human chorionic gonadotropin; UMN, University of Minnesota.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41468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AREG, amphiregulin; CR, complete response; EGF, epidermal growth factor; PD, progressive disease; PR, partial response; REG3a, regenerating islet-derived protein 3a; RR, risk ratio; ST2, suppression of tumorigenicity 2; uhCG, urinary-derived human chorionic gonadotropin; UMN, University of Minnesota; VGPR, very good partial response.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37871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aGVHD, acute graft-vs-host disease; AREG, amphiregulin.</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264295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12/15/2021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Amphiregulin as a Monitoring Biomarker for Patients With Acute GVHD</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4" y="1513047"/>
            <a:ext cx="11276739" cy="4650686"/>
          </a:xfrm>
        </p:spPr>
        <p:txBody>
          <a:bodyPr/>
          <a:lstStyle/>
          <a:p>
            <a:r>
              <a:rPr lang="en-US" sz="2600" dirty="0"/>
              <a:t>Life-threatening aGVHD associated with severe symptoms of organ/tissue damage, elevated biomarkers of aGVHD, or both</a:t>
            </a:r>
            <a:r>
              <a:rPr lang="en-US" sz="2600" baseline="30000" dirty="0"/>
              <a:t>1</a:t>
            </a:r>
            <a:endParaRPr lang="en-US" sz="2600" dirty="0"/>
          </a:p>
          <a:p>
            <a:r>
              <a:rPr lang="en-US" sz="2600" dirty="0"/>
              <a:t>Unpredictable and variable symptoms make patient monitoring challenging</a:t>
            </a:r>
          </a:p>
          <a:p>
            <a:r>
              <a:rPr lang="en-US" sz="2600" dirty="0"/>
              <a:t>Potential biomarkers of aGVHD outcomes have been identified</a:t>
            </a:r>
          </a:p>
          <a:p>
            <a:pPr lvl="1"/>
            <a:r>
              <a:rPr lang="en-US" sz="2400" dirty="0"/>
              <a:t>Phase I UMN uhCG/EGF study noted drop in AREG in treatment responders</a:t>
            </a:r>
            <a:r>
              <a:rPr lang="en-US" sz="2400" baseline="30000" dirty="0"/>
              <a:t>2</a:t>
            </a:r>
          </a:p>
          <a:p>
            <a:pPr lvl="1"/>
            <a:r>
              <a:rPr lang="en-US" sz="2400" dirty="0"/>
              <a:t>ST2 and REG3a associated with mortality in MAGIC</a:t>
            </a:r>
            <a:r>
              <a:rPr lang="en-US" sz="2400" baseline="30000" dirty="0"/>
              <a:t>3</a:t>
            </a:r>
          </a:p>
          <a:p>
            <a:r>
              <a:rPr lang="en-US" sz="2600" dirty="0"/>
              <a:t>Current analysis aimed to assess utility of AREG, ST2, and REG3a as monitoring biomarkers for aGVHD and validate them in an independent cohort</a:t>
            </a:r>
            <a:r>
              <a:rPr lang="en-US" sz="2600" baseline="30000" dirty="0"/>
              <a:t>4</a:t>
            </a:r>
          </a:p>
          <a:p>
            <a:pPr marL="57150" indent="0">
              <a:buNone/>
            </a:pPr>
            <a:endParaRPr lang="en-US" dirty="0"/>
          </a:p>
        </p:txBody>
      </p:sp>
      <p:sp>
        <p:nvSpPr>
          <p:cNvPr id="11" name="Text Box 11">
            <a:extLst>
              <a:ext uri="{FF2B5EF4-FFF2-40B4-BE49-F238E27FC236}">
                <a16:creationId xmlns:a16="http://schemas.microsoft.com/office/drawing/2014/main" id="{86C03EA8-01A9-D442-B351-95E437072BCC}"/>
              </a:ext>
            </a:extLst>
          </p:cNvPr>
          <p:cNvSpPr txBox="1">
            <a:spLocks noChangeArrowheads="1"/>
          </p:cNvSpPr>
          <p:nvPr/>
        </p:nvSpPr>
        <p:spPr bwMode="auto">
          <a:xfrm>
            <a:off x="431591" y="6175196"/>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dirty="0">
                <a:solidFill>
                  <a:srgbClr val="455560"/>
                </a:solidFill>
                <a:latin typeface="Calibri" panose="020F0502020204030204" pitchFamily="34" charset="0"/>
              </a:rPr>
              <a:t>1. Nasreddine. Anticancer Res. 2017;37:1547. 2. Holtan. Blood Adv. 2020;4:1284.</a:t>
            </a:r>
          </a:p>
          <a:p>
            <a:pPr eaLnBrk="1" hangingPunct="1">
              <a:lnSpc>
                <a:spcPct val="100000"/>
              </a:lnSpc>
              <a:spcBef>
                <a:spcPct val="0"/>
              </a:spcBef>
              <a:spcAft>
                <a:spcPct val="0"/>
              </a:spcAft>
              <a:buClrTx/>
              <a:buNone/>
            </a:pPr>
            <a:r>
              <a:rPr lang="fr-FR" altLang="en-US" sz="1200" b="0" dirty="0">
                <a:solidFill>
                  <a:srgbClr val="455560"/>
                </a:solidFill>
                <a:latin typeface="Calibri" panose="020F0502020204030204" pitchFamily="34" charset="0"/>
              </a:rPr>
              <a:t>3. Major-Monfried. Blood. 2018;131:2846. 4. Pratta. ASH 2021. Abstr 259.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Study Design</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sz="half" idx="1"/>
          </p:nvPr>
        </p:nvSpPr>
        <p:spPr>
          <a:xfrm>
            <a:off x="601820" y="1510730"/>
            <a:ext cx="5494180" cy="4678738"/>
          </a:xfrm>
        </p:spPr>
        <p:txBody>
          <a:bodyPr/>
          <a:lstStyle/>
          <a:p>
            <a:r>
              <a:rPr lang="en-US" sz="2400" dirty="0"/>
              <a:t>Data from 2 prospective clinical trials</a:t>
            </a:r>
          </a:p>
          <a:p>
            <a:pPr lvl="1"/>
            <a:r>
              <a:rPr lang="en-US" sz="2200" dirty="0"/>
              <a:t>UMN cohort of patients receiving uhCG/EGF (N = 51)</a:t>
            </a:r>
          </a:p>
          <a:p>
            <a:pPr lvl="1"/>
            <a:r>
              <a:rPr lang="en-US" sz="2200" dirty="0"/>
              <a:t>REACH1 cohort of patients with </a:t>
            </a:r>
            <a:br>
              <a:rPr lang="en-US" sz="2200" dirty="0"/>
            </a:br>
            <a:r>
              <a:rPr lang="en-US" sz="2200" dirty="0"/>
              <a:t>steroid-refractory aGVHD receiving second-line ruxolitinib (N = 60)</a:t>
            </a:r>
          </a:p>
          <a:p>
            <a:r>
              <a:rPr lang="en-US" sz="2400" dirty="0"/>
              <a:t>Longitudinal plasma samples drawn on Days 0, 7, 14, 28, and 56</a:t>
            </a:r>
          </a:p>
          <a:p>
            <a:pPr lvl="1"/>
            <a:r>
              <a:rPr lang="en-US" sz="2200" dirty="0"/>
              <a:t>UMN: AREG by ELISA, ST2 and REG3a by bead-based multiplex</a:t>
            </a:r>
          </a:p>
          <a:p>
            <a:pPr lvl="1"/>
            <a:r>
              <a:rPr lang="en-US" sz="2200" dirty="0"/>
              <a:t>REACH1: AREG, ST2, ad REG3a by microfluidic immunoassay </a:t>
            </a:r>
          </a:p>
          <a:p>
            <a:pPr lvl="1"/>
            <a:endParaRPr lang="en-US" sz="2000" dirty="0"/>
          </a:p>
          <a:p>
            <a:pPr lvl="1"/>
            <a:endParaRPr lang="en-US" sz="2000" dirty="0"/>
          </a:p>
        </p:txBody>
      </p:sp>
      <p:sp>
        <p:nvSpPr>
          <p:cNvPr id="2" name="Content Placeholder 1">
            <a:extLst>
              <a:ext uri="{FF2B5EF4-FFF2-40B4-BE49-F238E27FC236}">
                <a16:creationId xmlns:a16="http://schemas.microsoft.com/office/drawing/2014/main" id="{35F64118-8A0E-9D40-9BD8-5CBEE3E1897A}"/>
              </a:ext>
            </a:extLst>
          </p:cNvPr>
          <p:cNvSpPr>
            <a:spLocks noGrp="1"/>
          </p:cNvSpPr>
          <p:nvPr>
            <p:ph sz="half" idx="2"/>
          </p:nvPr>
        </p:nvSpPr>
        <p:spPr/>
        <p:txBody>
          <a:bodyPr/>
          <a:lstStyle/>
          <a:p>
            <a:r>
              <a:rPr lang="en-US" sz="2400" dirty="0"/>
              <a:t>Biomarker concentrations compared across response groups</a:t>
            </a:r>
          </a:p>
          <a:p>
            <a:r>
              <a:rPr lang="en-US" sz="2400" dirty="0"/>
              <a:t>Change of biomarkers from BL to study days analyzed</a:t>
            </a:r>
          </a:p>
          <a:p>
            <a:r>
              <a:rPr lang="en-US" sz="2400" dirty="0"/>
              <a:t>Biomarker cutoffs predictive of OS identified in UMN cohort and tested for validity in REACH1 cohort</a:t>
            </a:r>
          </a:p>
          <a:p>
            <a:endParaRPr lang="en-US" sz="24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4C22A660-94CB-1149-B2FB-C68F7668E78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Pratta. ASH 2021. Abstr 259.</a:t>
            </a:r>
          </a:p>
        </p:txBody>
      </p: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4C22A660-94CB-1149-B2FB-C68F7668E78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Pratta. ASH 2021. Abstr 259.</a:t>
            </a:r>
          </a:p>
        </p:txBody>
      </p:sp>
      <p:graphicFrame>
        <p:nvGraphicFramePr>
          <p:cNvPr id="12" name="Group 3">
            <a:extLst>
              <a:ext uri="{FF2B5EF4-FFF2-40B4-BE49-F238E27FC236}">
                <a16:creationId xmlns:a16="http://schemas.microsoft.com/office/drawing/2014/main" id="{51390A17-36F5-4B42-B2F6-0A450DF59B98}"/>
              </a:ext>
            </a:extLst>
          </p:cNvPr>
          <p:cNvGraphicFramePr>
            <a:graphicFrameLocks/>
          </p:cNvGraphicFramePr>
          <p:nvPr>
            <p:extLst>
              <p:ext uri="{D42A27DB-BD31-4B8C-83A1-F6EECF244321}">
                <p14:modId xmlns:p14="http://schemas.microsoft.com/office/powerpoint/2010/main" val="578943970"/>
              </p:ext>
            </p:extLst>
          </p:nvPr>
        </p:nvGraphicFramePr>
        <p:xfrm>
          <a:off x="243367" y="1600200"/>
          <a:ext cx="6035040" cy="3474800"/>
        </p:xfrm>
        <a:graphic>
          <a:graphicData uri="http://schemas.openxmlformats.org/drawingml/2006/table">
            <a:tbl>
              <a:tblPr/>
              <a:tblGrid>
                <a:gridCol w="237744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2202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UMN (uhCG/EGF)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01475544"/>
                  </a:ext>
                </a:extLst>
              </a:tr>
              <a:tr h="55070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First-line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High-Risk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Second-line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(22-72)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811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aGVHD clinical grade at enrollment,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3" name="Group 3">
            <a:extLst>
              <a:ext uri="{FF2B5EF4-FFF2-40B4-BE49-F238E27FC236}">
                <a16:creationId xmlns:a16="http://schemas.microsoft.com/office/drawing/2014/main" id="{37AC6065-963B-6F4B-99AD-B1C8569572BE}"/>
              </a:ext>
            </a:extLst>
          </p:cNvPr>
          <p:cNvGraphicFramePr>
            <a:graphicFrameLocks/>
          </p:cNvGraphicFramePr>
          <p:nvPr>
            <p:extLst>
              <p:ext uri="{D42A27DB-BD31-4B8C-83A1-F6EECF244321}">
                <p14:modId xmlns:p14="http://schemas.microsoft.com/office/powerpoint/2010/main" val="3664550746"/>
              </p:ext>
            </p:extLst>
          </p:nvPr>
        </p:nvGraphicFramePr>
        <p:xfrm>
          <a:off x="6356433" y="1600200"/>
          <a:ext cx="5612529" cy="3200480"/>
        </p:xfrm>
        <a:graphic>
          <a:graphicData uri="http://schemas.openxmlformats.org/drawingml/2006/table">
            <a:tbl>
              <a:tblPr/>
              <a:tblGrid>
                <a:gridCol w="3001109">
                  <a:extLst>
                    <a:ext uri="{9D8B030D-6E8A-4147-A177-3AD203B41FA5}">
                      <a16:colId xmlns:a16="http://schemas.microsoft.com/office/drawing/2014/main" val="20000"/>
                    </a:ext>
                  </a:extLst>
                </a:gridCol>
                <a:gridCol w="2611420">
                  <a:extLst>
                    <a:ext uri="{9D8B030D-6E8A-4147-A177-3AD203B41FA5}">
                      <a16:colId xmlns:a16="http://schemas.microsoft.com/office/drawing/2014/main" val="20001"/>
                    </a:ext>
                  </a:extLst>
                </a:gridCol>
              </a:tblGrid>
              <a:tr h="32325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REACH1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682170349"/>
                  </a:ext>
                </a:extLst>
              </a:tr>
              <a:tr h="74862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9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(18-73)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9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732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MAGIC aGVHD 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24747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Biomarkers Over Time</a:t>
            </a:r>
            <a:endParaRPr lang="en-US" altLang="en-US" dirty="0"/>
          </a:p>
        </p:txBody>
      </p:sp>
      <p:sp>
        <p:nvSpPr>
          <p:cNvPr id="10" name="Content Placeholder 2">
            <a:extLst>
              <a:ext uri="{FF2B5EF4-FFF2-40B4-BE49-F238E27FC236}">
                <a16:creationId xmlns:a16="http://schemas.microsoft.com/office/drawing/2014/main" id="{9987A48C-6CA1-405F-827F-AFA2D92E83DE}"/>
              </a:ext>
            </a:extLst>
          </p:cNvPr>
          <p:cNvSpPr>
            <a:spLocks noGrp="1"/>
          </p:cNvSpPr>
          <p:nvPr>
            <p:ph sz="half" idx="1"/>
          </p:nvPr>
        </p:nvSpPr>
        <p:spPr/>
        <p:txBody>
          <a:bodyPr/>
          <a:lstStyle/>
          <a:p>
            <a:r>
              <a:rPr lang="en-US" sz="2400" dirty="0"/>
              <a:t>UMN cohort (uhCG/EGF)</a:t>
            </a:r>
          </a:p>
          <a:p>
            <a:pPr lvl="1"/>
            <a:r>
              <a:rPr lang="en-US" sz="2200" dirty="0"/>
              <a:t>In patients with CR at Day 28, AREG fell 3-fold from BL to Day 56</a:t>
            </a:r>
          </a:p>
          <a:p>
            <a:pPr lvl="2"/>
            <a:r>
              <a:rPr lang="en-US" sz="2000" dirty="0"/>
              <a:t>Mean 98 vs 32 pg/mL; </a:t>
            </a:r>
            <a:r>
              <a:rPr lang="en-US" sz="2000" i="1" dirty="0"/>
              <a:t>P</a:t>
            </a:r>
            <a:r>
              <a:rPr lang="en-US" sz="2000" dirty="0"/>
              <a:t> = .006</a:t>
            </a:r>
          </a:p>
          <a:p>
            <a:pPr lvl="1"/>
            <a:r>
              <a:rPr lang="en-US" sz="2200" dirty="0"/>
              <a:t>In patients with PR or no response at Day 28, no change in AREG </a:t>
            </a:r>
            <a:br>
              <a:rPr lang="en-US" sz="2200" dirty="0"/>
            </a:br>
            <a:r>
              <a:rPr lang="en-US" sz="2200" dirty="0"/>
              <a:t>over time</a:t>
            </a:r>
          </a:p>
          <a:p>
            <a:pPr lvl="1"/>
            <a:r>
              <a:rPr lang="en-US" sz="2200" dirty="0"/>
              <a:t>Limited to no change in ST2 and REG3a</a:t>
            </a:r>
          </a:p>
          <a:p>
            <a:endParaRPr lang="en-US" sz="2400" dirty="0"/>
          </a:p>
        </p:txBody>
      </p:sp>
      <p:sp>
        <p:nvSpPr>
          <p:cNvPr id="3" name="Content Placeholder 2">
            <a:extLst>
              <a:ext uri="{FF2B5EF4-FFF2-40B4-BE49-F238E27FC236}">
                <a16:creationId xmlns:a16="http://schemas.microsoft.com/office/drawing/2014/main" id="{51B1FDF4-8989-8A46-94DA-EC38DA78C83F}"/>
              </a:ext>
            </a:extLst>
          </p:cNvPr>
          <p:cNvSpPr>
            <a:spLocks noGrp="1"/>
          </p:cNvSpPr>
          <p:nvPr>
            <p:ph sz="half" idx="2"/>
          </p:nvPr>
        </p:nvSpPr>
        <p:spPr>
          <a:xfrm>
            <a:off x="6252633" y="1510730"/>
            <a:ext cx="5505979" cy="4679462"/>
          </a:xfrm>
        </p:spPr>
        <p:txBody>
          <a:bodyPr/>
          <a:lstStyle/>
          <a:p>
            <a:r>
              <a:rPr lang="en-US" sz="2400" dirty="0"/>
              <a:t>REACH1 cohort (ruxolitinib)</a:t>
            </a:r>
          </a:p>
          <a:p>
            <a:pPr lvl="1">
              <a:buClr>
                <a:srgbClr val="000000"/>
              </a:buClr>
            </a:pPr>
            <a:r>
              <a:rPr lang="en-US" sz="2200" dirty="0">
                <a:solidFill>
                  <a:srgbClr val="000000"/>
                </a:solidFill>
              </a:rPr>
              <a:t>In patients with CR at Day 28, AREG fell 2.8-fold from BL to Day 56</a:t>
            </a:r>
          </a:p>
          <a:p>
            <a:pPr lvl="2">
              <a:buClr>
                <a:srgbClr val="000000"/>
              </a:buClr>
            </a:pPr>
            <a:r>
              <a:rPr lang="en-US" sz="2000" dirty="0">
                <a:solidFill>
                  <a:srgbClr val="000000"/>
                </a:solidFill>
              </a:rPr>
              <a:t>Mean 174.7 vs 63.6 pg/mL; </a:t>
            </a:r>
            <a:r>
              <a:rPr lang="en-US" sz="2000" i="1" dirty="0">
                <a:solidFill>
                  <a:srgbClr val="000000"/>
                </a:solidFill>
              </a:rPr>
              <a:t>P</a:t>
            </a:r>
            <a:r>
              <a:rPr lang="en-US" sz="2000" dirty="0">
                <a:solidFill>
                  <a:srgbClr val="000000"/>
                </a:solidFill>
              </a:rPr>
              <a:t> = .007</a:t>
            </a:r>
          </a:p>
          <a:p>
            <a:pPr lvl="1">
              <a:buClr>
                <a:srgbClr val="000000"/>
              </a:buClr>
            </a:pPr>
            <a:r>
              <a:rPr lang="en-US" sz="2200" dirty="0"/>
              <a:t>In patients with PR at Day 28, AREG fell </a:t>
            </a:r>
            <a:r>
              <a:rPr lang="en-US" sz="2200" dirty="0">
                <a:solidFill>
                  <a:srgbClr val="000000"/>
                </a:solidFill>
              </a:rPr>
              <a:t>2.0-fold from BL to Day 56</a:t>
            </a:r>
          </a:p>
          <a:p>
            <a:pPr lvl="2">
              <a:buClr>
                <a:srgbClr val="000000"/>
              </a:buClr>
            </a:pPr>
            <a:r>
              <a:rPr lang="en-US" sz="2000" dirty="0">
                <a:solidFill>
                  <a:srgbClr val="000000"/>
                </a:solidFill>
              </a:rPr>
              <a:t>Mean 288.2 vs 146.1 pg/mL; </a:t>
            </a:r>
            <a:r>
              <a:rPr lang="en-US" sz="2000" i="1" dirty="0">
                <a:solidFill>
                  <a:srgbClr val="000000"/>
                </a:solidFill>
              </a:rPr>
              <a:t>P</a:t>
            </a:r>
            <a:r>
              <a:rPr lang="en-US" sz="2000" dirty="0">
                <a:solidFill>
                  <a:srgbClr val="000000"/>
                </a:solidFill>
              </a:rPr>
              <a:t> = .017</a:t>
            </a:r>
          </a:p>
          <a:p>
            <a:pPr lvl="1">
              <a:buClr>
                <a:srgbClr val="000000"/>
              </a:buClr>
            </a:pPr>
            <a:r>
              <a:rPr lang="en-US" sz="2200" dirty="0"/>
              <a:t>In patients with PD, no change in AREG over time</a:t>
            </a:r>
          </a:p>
          <a:p>
            <a:pPr lvl="1">
              <a:buClr>
                <a:srgbClr val="000000"/>
              </a:buClr>
            </a:pPr>
            <a:r>
              <a:rPr lang="en-US" sz="2200" dirty="0"/>
              <a:t>Limited to no change in ST2 and REG3a</a:t>
            </a:r>
          </a:p>
          <a:p>
            <a:pPr lvl="2">
              <a:buClr>
                <a:srgbClr val="000000"/>
              </a:buClr>
            </a:pPr>
            <a:endParaRPr lang="en-US" sz="2000" dirty="0">
              <a:solidFill>
                <a:srgbClr val="000000"/>
              </a:solidFill>
            </a:endParaRPr>
          </a:p>
          <a:p>
            <a:pPr lvl="1"/>
            <a:endParaRPr lang="en-US" sz="24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158D5459-8FBD-7549-993B-4F30300EA93A}"/>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Pratta. ASH 2021. Abstr 259.</a:t>
            </a:r>
          </a:p>
        </p:txBody>
      </p:sp>
    </p:spTree>
    <p:extLst>
      <p:ext uri="{BB962C8B-B14F-4D97-AF65-F5344CB8AC3E}">
        <p14:creationId xmlns:p14="http://schemas.microsoft.com/office/powerpoint/2010/main" val="200880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Biomarker Cutoffs Associated With Rapidly Fatal Course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CAE2C483-45A1-9847-B969-70F5E1611F66}"/>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Pratta. ASH 2021. Abstr 259.</a:t>
            </a:r>
          </a:p>
        </p:txBody>
      </p:sp>
      <p:graphicFrame>
        <p:nvGraphicFramePr>
          <p:cNvPr id="12" name="Group 32">
            <a:extLst>
              <a:ext uri="{FF2B5EF4-FFF2-40B4-BE49-F238E27FC236}">
                <a16:creationId xmlns:a16="http://schemas.microsoft.com/office/drawing/2014/main" id="{6F78B409-1FD5-594B-A42B-257C067FF169}"/>
              </a:ext>
            </a:extLst>
          </p:cNvPr>
          <p:cNvGraphicFramePr>
            <a:graphicFrameLocks noGrp="1"/>
          </p:cNvGraphicFramePr>
          <p:nvPr>
            <p:extLst>
              <p:ext uri="{D42A27DB-BD31-4B8C-83A1-F6EECF244321}">
                <p14:modId xmlns:p14="http://schemas.microsoft.com/office/powerpoint/2010/main" val="491784248"/>
              </p:ext>
            </p:extLst>
          </p:nvPr>
        </p:nvGraphicFramePr>
        <p:xfrm>
          <a:off x="719138" y="1600200"/>
          <a:ext cx="10763064" cy="1737424"/>
        </p:xfrm>
        <a:graphic>
          <a:graphicData uri="http://schemas.openxmlformats.org/drawingml/2006/table">
            <a:tbl>
              <a:tblPr/>
              <a:tblGrid>
                <a:gridCol w="2710799">
                  <a:extLst>
                    <a:ext uri="{9D8B030D-6E8A-4147-A177-3AD203B41FA5}">
                      <a16:colId xmlns:a16="http://schemas.microsoft.com/office/drawing/2014/main" val="20000"/>
                    </a:ext>
                  </a:extLst>
                </a:gridCol>
                <a:gridCol w="884954">
                  <a:extLst>
                    <a:ext uri="{9D8B030D-6E8A-4147-A177-3AD203B41FA5}">
                      <a16:colId xmlns:a16="http://schemas.microsoft.com/office/drawing/2014/main" val="20001"/>
                    </a:ext>
                  </a:extLst>
                </a:gridCol>
                <a:gridCol w="884953">
                  <a:extLst>
                    <a:ext uri="{9D8B030D-6E8A-4147-A177-3AD203B41FA5}">
                      <a16:colId xmlns:a16="http://schemas.microsoft.com/office/drawing/2014/main" val="2563985396"/>
                    </a:ext>
                  </a:extLst>
                </a:gridCol>
                <a:gridCol w="884954">
                  <a:extLst>
                    <a:ext uri="{9D8B030D-6E8A-4147-A177-3AD203B41FA5}">
                      <a16:colId xmlns:a16="http://schemas.microsoft.com/office/drawing/2014/main" val="679296817"/>
                    </a:ext>
                  </a:extLst>
                </a:gridCol>
                <a:gridCol w="899567">
                  <a:extLst>
                    <a:ext uri="{9D8B030D-6E8A-4147-A177-3AD203B41FA5}">
                      <a16:colId xmlns:a16="http://schemas.microsoft.com/office/drawing/2014/main" val="20002"/>
                    </a:ext>
                  </a:extLst>
                </a:gridCol>
                <a:gridCol w="899568">
                  <a:extLst>
                    <a:ext uri="{9D8B030D-6E8A-4147-A177-3AD203B41FA5}">
                      <a16:colId xmlns:a16="http://schemas.microsoft.com/office/drawing/2014/main" val="1027222435"/>
                    </a:ext>
                  </a:extLst>
                </a:gridCol>
                <a:gridCol w="899567">
                  <a:extLst>
                    <a:ext uri="{9D8B030D-6E8A-4147-A177-3AD203B41FA5}">
                      <a16:colId xmlns:a16="http://schemas.microsoft.com/office/drawing/2014/main" val="2969886546"/>
                    </a:ext>
                  </a:extLst>
                </a:gridCol>
                <a:gridCol w="899567">
                  <a:extLst>
                    <a:ext uri="{9D8B030D-6E8A-4147-A177-3AD203B41FA5}">
                      <a16:colId xmlns:a16="http://schemas.microsoft.com/office/drawing/2014/main" val="1072326873"/>
                    </a:ext>
                  </a:extLst>
                </a:gridCol>
                <a:gridCol w="899568">
                  <a:extLst>
                    <a:ext uri="{9D8B030D-6E8A-4147-A177-3AD203B41FA5}">
                      <a16:colId xmlns:a16="http://schemas.microsoft.com/office/drawing/2014/main" val="302277444"/>
                    </a:ext>
                  </a:extLst>
                </a:gridCol>
                <a:gridCol w="899567">
                  <a:extLst>
                    <a:ext uri="{9D8B030D-6E8A-4147-A177-3AD203B41FA5}">
                      <a16:colId xmlns:a16="http://schemas.microsoft.com/office/drawing/2014/main" val="1296669334"/>
                    </a:ext>
                  </a:extLst>
                </a:gridCol>
              </a:tblGrid>
              <a:tr h="202147">
                <a:tc rowSpan="3">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Cutoff</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9">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Survival,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14874518"/>
                  </a:ext>
                </a:extLst>
              </a:tr>
              <a:tr h="202147">
                <a:tc vMerge="1">
                  <a:txBody>
                    <a:bodyPr/>
                    <a:lstStyle/>
                    <a:p>
                      <a:endParaRPr lang="en-US"/>
                    </a:p>
                  </a:txBody>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AREG Cutoff 212 pg/mL</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ST2 Cutoff 292 ng/mL</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REG3a Cutoff 13.5 ng/m</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81061717"/>
                  </a:ext>
                </a:extLst>
              </a:tr>
              <a:tr h="2021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Biomarker Cutoff</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High AREG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Low AREG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High ST2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Low ST2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High REG3a</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Low REG3a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UMN (uhCG/EGF)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graphicFrame>
        <p:nvGraphicFramePr>
          <p:cNvPr id="13" name="Group 32">
            <a:extLst>
              <a:ext uri="{FF2B5EF4-FFF2-40B4-BE49-F238E27FC236}">
                <a16:creationId xmlns:a16="http://schemas.microsoft.com/office/drawing/2014/main" id="{17A2F898-1AB5-3E45-9473-DA514FDE8848}"/>
              </a:ext>
            </a:extLst>
          </p:cNvPr>
          <p:cNvGraphicFramePr>
            <a:graphicFrameLocks noGrp="1"/>
          </p:cNvGraphicFramePr>
          <p:nvPr>
            <p:extLst>
              <p:ext uri="{D42A27DB-BD31-4B8C-83A1-F6EECF244321}">
                <p14:modId xmlns:p14="http://schemas.microsoft.com/office/powerpoint/2010/main" val="1260475558"/>
              </p:ext>
            </p:extLst>
          </p:nvPr>
        </p:nvGraphicFramePr>
        <p:xfrm>
          <a:off x="719138" y="3778703"/>
          <a:ext cx="10759603" cy="1737424"/>
        </p:xfrm>
        <a:graphic>
          <a:graphicData uri="http://schemas.openxmlformats.org/drawingml/2006/table">
            <a:tbl>
              <a:tblPr/>
              <a:tblGrid>
                <a:gridCol w="2709927">
                  <a:extLst>
                    <a:ext uri="{9D8B030D-6E8A-4147-A177-3AD203B41FA5}">
                      <a16:colId xmlns:a16="http://schemas.microsoft.com/office/drawing/2014/main" val="20000"/>
                    </a:ext>
                  </a:extLst>
                </a:gridCol>
                <a:gridCol w="884669">
                  <a:extLst>
                    <a:ext uri="{9D8B030D-6E8A-4147-A177-3AD203B41FA5}">
                      <a16:colId xmlns:a16="http://schemas.microsoft.com/office/drawing/2014/main" val="20001"/>
                    </a:ext>
                  </a:extLst>
                </a:gridCol>
                <a:gridCol w="884668">
                  <a:extLst>
                    <a:ext uri="{9D8B030D-6E8A-4147-A177-3AD203B41FA5}">
                      <a16:colId xmlns:a16="http://schemas.microsoft.com/office/drawing/2014/main" val="2563985396"/>
                    </a:ext>
                  </a:extLst>
                </a:gridCol>
                <a:gridCol w="884669">
                  <a:extLst>
                    <a:ext uri="{9D8B030D-6E8A-4147-A177-3AD203B41FA5}">
                      <a16:colId xmlns:a16="http://schemas.microsoft.com/office/drawing/2014/main" val="679296817"/>
                    </a:ext>
                  </a:extLst>
                </a:gridCol>
                <a:gridCol w="899278">
                  <a:extLst>
                    <a:ext uri="{9D8B030D-6E8A-4147-A177-3AD203B41FA5}">
                      <a16:colId xmlns:a16="http://schemas.microsoft.com/office/drawing/2014/main" val="20002"/>
                    </a:ext>
                  </a:extLst>
                </a:gridCol>
                <a:gridCol w="899279">
                  <a:extLst>
                    <a:ext uri="{9D8B030D-6E8A-4147-A177-3AD203B41FA5}">
                      <a16:colId xmlns:a16="http://schemas.microsoft.com/office/drawing/2014/main" val="1027222435"/>
                    </a:ext>
                  </a:extLst>
                </a:gridCol>
                <a:gridCol w="899278">
                  <a:extLst>
                    <a:ext uri="{9D8B030D-6E8A-4147-A177-3AD203B41FA5}">
                      <a16:colId xmlns:a16="http://schemas.microsoft.com/office/drawing/2014/main" val="2969886546"/>
                    </a:ext>
                  </a:extLst>
                </a:gridCol>
                <a:gridCol w="899278">
                  <a:extLst>
                    <a:ext uri="{9D8B030D-6E8A-4147-A177-3AD203B41FA5}">
                      <a16:colId xmlns:a16="http://schemas.microsoft.com/office/drawing/2014/main" val="1072326873"/>
                    </a:ext>
                  </a:extLst>
                </a:gridCol>
                <a:gridCol w="899279">
                  <a:extLst>
                    <a:ext uri="{9D8B030D-6E8A-4147-A177-3AD203B41FA5}">
                      <a16:colId xmlns:a16="http://schemas.microsoft.com/office/drawing/2014/main" val="302277444"/>
                    </a:ext>
                  </a:extLst>
                </a:gridCol>
                <a:gridCol w="899278">
                  <a:extLst>
                    <a:ext uri="{9D8B030D-6E8A-4147-A177-3AD203B41FA5}">
                      <a16:colId xmlns:a16="http://schemas.microsoft.com/office/drawing/2014/main" val="1296669334"/>
                    </a:ext>
                  </a:extLst>
                </a:gridCol>
              </a:tblGrid>
              <a:tr h="202147">
                <a:tc rowSpan="3">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Cutoff</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9">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Survival,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14874518"/>
                  </a:ext>
                </a:extLst>
              </a:tr>
              <a:tr h="202147">
                <a:tc vMerge="1">
                  <a:txBody>
                    <a:bodyPr/>
                    <a:lstStyle/>
                    <a:p>
                      <a:endParaRPr lang="en-US"/>
                    </a:p>
                  </a:txBody>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AREG Cutoff 336 pg/mL</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ST2 Cutoff 188 ng/mL</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REG3a Cutoff 3.6 ng/m</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81061717"/>
                  </a:ext>
                </a:extLst>
              </a:tr>
              <a:tr h="2021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Biomarker Cutoff</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High AREG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Low AREG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High ST2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Low ST2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High REG3a</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Low REG3a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REACH1 (ruxolitinib)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.005</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98815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Multivariate Analysis of Survival</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787C8F49-DC9B-44E3-901C-B333656157A1}"/>
              </a:ext>
            </a:extLst>
          </p:cNvPr>
          <p:cNvSpPr>
            <a:spLocks noGrp="1"/>
          </p:cNvSpPr>
          <p:nvPr>
            <p:ph idx="1"/>
          </p:nvPr>
        </p:nvSpPr>
        <p:spPr>
          <a:xfrm>
            <a:off x="609758" y="4505282"/>
            <a:ext cx="10877529" cy="900071"/>
          </a:xfrm>
        </p:spPr>
        <p:txBody>
          <a:bodyPr/>
          <a:lstStyle/>
          <a:p>
            <a:r>
              <a:rPr lang="en-US" dirty="0"/>
              <a:t>Day 28 response and AREG were significantly associated with survival in both cohorts in multivariate analysis</a:t>
            </a:r>
          </a:p>
        </p:txBody>
      </p:sp>
      <p:sp>
        <p:nvSpPr>
          <p:cNvPr id="11" name="Text Box 11">
            <a:extLst>
              <a:ext uri="{FF2B5EF4-FFF2-40B4-BE49-F238E27FC236}">
                <a16:creationId xmlns:a16="http://schemas.microsoft.com/office/drawing/2014/main" id="{02F1BCF4-D701-EE40-B5C5-D1A3D44DB9CA}"/>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Pratta. ASH 2021. Abstr 259.</a:t>
            </a:r>
          </a:p>
        </p:txBody>
      </p:sp>
      <p:graphicFrame>
        <p:nvGraphicFramePr>
          <p:cNvPr id="12" name="Group 3">
            <a:extLst>
              <a:ext uri="{FF2B5EF4-FFF2-40B4-BE49-F238E27FC236}">
                <a16:creationId xmlns:a16="http://schemas.microsoft.com/office/drawing/2014/main" id="{211E02F7-D971-9243-BB7D-4926ED4F1F85}"/>
              </a:ext>
            </a:extLst>
          </p:cNvPr>
          <p:cNvGraphicFramePr>
            <a:graphicFrameLocks/>
          </p:cNvGraphicFramePr>
          <p:nvPr>
            <p:extLst>
              <p:ext uri="{D42A27DB-BD31-4B8C-83A1-F6EECF244321}">
                <p14:modId xmlns:p14="http://schemas.microsoft.com/office/powerpoint/2010/main" val="920155939"/>
              </p:ext>
            </p:extLst>
          </p:nvPr>
        </p:nvGraphicFramePr>
        <p:xfrm>
          <a:off x="716765" y="1616643"/>
          <a:ext cx="5486243" cy="2682336"/>
        </p:xfrm>
        <a:graphic>
          <a:graphicData uri="http://schemas.openxmlformats.org/drawingml/2006/table">
            <a:tbl>
              <a:tblPr/>
              <a:tblGrid>
                <a:gridCol w="2754765">
                  <a:extLst>
                    <a:ext uri="{9D8B030D-6E8A-4147-A177-3AD203B41FA5}">
                      <a16:colId xmlns:a16="http://schemas.microsoft.com/office/drawing/2014/main" val="20000"/>
                    </a:ext>
                  </a:extLst>
                </a:gridCol>
                <a:gridCol w="1365739">
                  <a:extLst>
                    <a:ext uri="{9D8B030D-6E8A-4147-A177-3AD203B41FA5}">
                      <a16:colId xmlns:a16="http://schemas.microsoft.com/office/drawing/2014/main" val="20001"/>
                    </a:ext>
                  </a:extLst>
                </a:gridCol>
                <a:gridCol w="1365739">
                  <a:extLst>
                    <a:ext uri="{9D8B030D-6E8A-4147-A177-3AD203B41FA5}">
                      <a16:colId xmlns:a16="http://schemas.microsoft.com/office/drawing/2014/main" val="2382277098"/>
                    </a:ext>
                  </a:extLst>
                </a:gridCol>
              </a:tblGrid>
              <a:tr h="24581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Variable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UMN (uhCG/EGF)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001475544"/>
                  </a:ext>
                </a:extLst>
              </a:tr>
              <a:tr h="24581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52797109"/>
                  </a:ext>
                </a:extLst>
              </a:tr>
              <a:tr h="430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Day 28 response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response vs CR/PR)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58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AREG &gt;212 pg/nL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84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ST2 &gt;292 ng/mL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84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REG3a &gt;13.5 ng/mL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3629878"/>
                  </a:ext>
                </a:extLst>
              </a:tr>
            </a:tbl>
          </a:graphicData>
        </a:graphic>
      </p:graphicFrame>
      <p:graphicFrame>
        <p:nvGraphicFramePr>
          <p:cNvPr id="13" name="Group 3">
            <a:extLst>
              <a:ext uri="{FF2B5EF4-FFF2-40B4-BE49-F238E27FC236}">
                <a16:creationId xmlns:a16="http://schemas.microsoft.com/office/drawing/2014/main" id="{ABE6C854-B8AA-8642-B06C-0B4AA28CFCAE}"/>
              </a:ext>
            </a:extLst>
          </p:cNvPr>
          <p:cNvGraphicFramePr>
            <a:graphicFrameLocks/>
          </p:cNvGraphicFramePr>
          <p:nvPr>
            <p:extLst>
              <p:ext uri="{D42A27DB-BD31-4B8C-83A1-F6EECF244321}">
                <p14:modId xmlns:p14="http://schemas.microsoft.com/office/powerpoint/2010/main" val="1929045091"/>
              </p:ext>
            </p:extLst>
          </p:nvPr>
        </p:nvGraphicFramePr>
        <p:xfrm>
          <a:off x="6349890" y="1598904"/>
          <a:ext cx="5135075" cy="2682336"/>
        </p:xfrm>
        <a:graphic>
          <a:graphicData uri="http://schemas.openxmlformats.org/drawingml/2006/table">
            <a:tbl>
              <a:tblPr/>
              <a:tblGrid>
                <a:gridCol w="2543909">
                  <a:extLst>
                    <a:ext uri="{9D8B030D-6E8A-4147-A177-3AD203B41FA5}">
                      <a16:colId xmlns:a16="http://schemas.microsoft.com/office/drawing/2014/main" val="20000"/>
                    </a:ext>
                  </a:extLst>
                </a:gridCol>
                <a:gridCol w="1295583">
                  <a:extLst>
                    <a:ext uri="{9D8B030D-6E8A-4147-A177-3AD203B41FA5}">
                      <a16:colId xmlns:a16="http://schemas.microsoft.com/office/drawing/2014/main" val="20001"/>
                    </a:ext>
                  </a:extLst>
                </a:gridCol>
                <a:gridCol w="1295583">
                  <a:extLst>
                    <a:ext uri="{9D8B030D-6E8A-4147-A177-3AD203B41FA5}">
                      <a16:colId xmlns:a16="http://schemas.microsoft.com/office/drawing/2014/main" val="2378108064"/>
                    </a:ext>
                  </a:extLst>
                </a:gridCol>
              </a:tblGrid>
              <a:tr h="20713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Variable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REACH1 (Ruxolitinib)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682170349"/>
                  </a:ext>
                </a:extLst>
              </a:tr>
              <a:tr h="2071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06110089"/>
                  </a:ext>
                </a:extLst>
              </a:tr>
              <a:tr h="207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Day 28 response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 vs CR/VGPR/PR)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AREG &gt;336 pg/nL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73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ST2 &gt;188 ng/mL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731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REG3a &gt;3.6 ng/mL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3366484"/>
                  </a:ext>
                </a:extLst>
              </a:tr>
            </a:tbl>
          </a:graphicData>
        </a:graphic>
      </p:graphicFrame>
    </p:spTree>
    <p:extLst>
      <p:ext uri="{BB962C8B-B14F-4D97-AF65-F5344CB8AC3E}">
        <p14:creationId xmlns:p14="http://schemas.microsoft.com/office/powerpoint/2010/main" val="3276287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Amphiregulin as a Monitoring Biomarker for aGVHD: </a:t>
            </a:r>
            <a:r>
              <a:rPr lang="en-US" dirty="0"/>
              <a:t>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dirty="0"/>
              <a:t>Using samples from patients with aGVHD participating in clinical trials, AREG was validated as a monitoring biomarker </a:t>
            </a:r>
          </a:p>
          <a:p>
            <a:pPr lvl="1"/>
            <a:r>
              <a:rPr lang="en-US" dirty="0"/>
              <a:t>AREG longitudinal monitoring is useful for patients with life-threatening aGVHD</a:t>
            </a:r>
          </a:p>
          <a:p>
            <a:r>
              <a:rPr lang="en-US" dirty="0"/>
              <a:t>High AREG levels at baseline are associated with high risk of death in patients with aGVHD</a:t>
            </a:r>
          </a:p>
          <a:p>
            <a:r>
              <a:rPr lang="en-US" dirty="0"/>
              <a:t>Investigators suggest monitoring AREG in patients with aGVHD using serial assessments on a consistent platform</a:t>
            </a:r>
          </a:p>
        </p:txBody>
      </p:sp>
      <p:sp>
        <p:nvSpPr>
          <p:cNvPr id="11" name="Text Box 11">
            <a:extLst>
              <a:ext uri="{FF2B5EF4-FFF2-40B4-BE49-F238E27FC236}">
                <a16:creationId xmlns:a16="http://schemas.microsoft.com/office/drawing/2014/main" id="{FB0EA746-51F3-FE41-9F2C-3D70A71CFC53}"/>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dirty="0">
                <a:solidFill>
                  <a:srgbClr val="455560"/>
                </a:solidFill>
                <a:latin typeface="Calibri" panose="020F0502020204030204" pitchFamily="34" charset="0"/>
              </a:rPr>
              <a:t>Pratta. ASH 2021. Abstr 259.</a:t>
            </a: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56M7VY3CDVN5-887988700-2</_dlc_DocId>
    <_dlc_DocIdUrl xmlns="d54cbe69-32bd-412a-b004-9152f949605e">
      <Url>https://intranet.clinicaloptions.com/mews/oncology/ONC_2021_ASH_CF_(PRP4549)/NONMALIG_259_Pratta/_layouts/15/DocIdRedir.aspx?ID=56M7VY3CDVN5-887988700-2</Url>
      <Description>56M7VY3CDVN5-887988700-2</Description>
    </_dlc_DocIdUrl>
    <Document_x0020_Category xmlns="067d8276-baa1-46ac-9418-a9cdfcc0ded1">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84A2E872738E3409A21CD761B0D6C25" ma:contentTypeVersion="1" ma:contentTypeDescription="Create a new document." ma:contentTypeScope="" ma:versionID="8a12b4ccdc93a91ab62a899ea2ae4648">
  <xsd:schema xmlns:xsd="http://www.w3.org/2001/XMLSchema" xmlns:xs="http://www.w3.org/2001/XMLSchema" xmlns:p="http://schemas.microsoft.com/office/2006/metadata/properties" xmlns:ns2="d54cbe69-32bd-412a-b004-9152f949605e" xmlns:ns3="067d8276-baa1-46ac-9418-a9cdfcc0ded1" targetNamespace="http://schemas.microsoft.com/office/2006/metadata/properties" ma:root="true" ma:fieldsID="f1673386cadde395a55fbacfe5e9cede" ns2:_="" ns3:_="">
    <xsd:import namespace="d54cbe69-32bd-412a-b004-9152f949605e"/>
    <xsd:import namespace="067d8276-baa1-46ac-9418-a9cdfcc0ded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67d8276-baa1-46ac-9418-a9cdfcc0ded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www.w3.org/XML/1998/namespace"/>
    <ds:schemaRef ds:uri="067d8276-baa1-46ac-9418-a9cdfcc0ded1"/>
    <ds:schemaRef ds:uri="http://purl.org/dc/terms/"/>
    <ds:schemaRef ds:uri="d54cbe69-32bd-412a-b004-9152f949605e"/>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A577F802-33C8-4ACD-AF7A-8653C115FB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67d8276-baa1-46ac-9418-a9cdfcc0de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6275</TotalTime>
  <Words>1623</Words>
  <Application>Microsoft Office PowerPoint</Application>
  <PresentationFormat>Widescreen</PresentationFormat>
  <Paragraphs>216</Paragraphs>
  <Slides>10</Slides>
  <Notes>10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Amphiregulin as a Monitoring Biomarker for Patients With Acute GVHD</vt:lpstr>
      <vt:lpstr>About These Slides</vt:lpstr>
      <vt:lpstr>Amphiregulin as a Monitoring Biomarker for aGVHD: Background</vt:lpstr>
      <vt:lpstr>Amphiregulin as a Monitoring Biomarker for aGVHD: Study Design</vt:lpstr>
      <vt:lpstr>Amphiregulin as a Monitoring Biomarker for aGVHD: Baseline Characteristics</vt:lpstr>
      <vt:lpstr>Amphiregulin as a Monitoring Biomarker for aGVHD: Biomarkers Over Time</vt:lpstr>
      <vt:lpstr>Amphiregulin as a Monitoring Biomarker for aGVHD: Biomarker Cutoffs Associated With Rapidly Fatal Course</vt:lpstr>
      <vt:lpstr>Amphiregulin as a Monitoring Biomarker for aGVHD: Multivariate Analysis of Survival</vt:lpstr>
      <vt:lpstr>Amphiregulin as a Monitoring Biomarker for aGVHD: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Amphiregulin as a Monitoring Biomarker for Patients With Acute GVHD</dc:title>
  <dc:creator>Preferred User</dc:creator>
  <cp:lastModifiedBy>nkolenko@clinicaloptions.com</cp:lastModifiedBy>
  <cp:revision>608</cp:revision>
  <cp:lastPrinted>2016-09-26T20:21:49Z</cp:lastPrinted>
  <dcterms:created xsi:type="dcterms:W3CDTF">2005-05-27T15:08:01Z</dcterms:created>
  <dcterms:modified xsi:type="dcterms:W3CDTF">2021-12-15T17:53:18Z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665a7e2b-0352-436d-890b-90ab862e1f98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0x010100784A2E872738E3409A21CD761B0D6C25</vt:lpwstr>
  </property>
</Properties>
</file>