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8"/>
  </p:notesMasterIdLst>
  <p:handoutMasterIdLst>
    <p:handoutMasterId r:id="rId19"/>
  </p:handoutMasterIdLst>
  <p:sldIdLst>
    <p:sldId id="560" r:id="rId7"/>
    <p:sldId id="308" r:id="rId8"/>
    <p:sldId id="257" r:id="rId9"/>
    <p:sldId id="561" r:id="rId10"/>
    <p:sldId id="548" r:id="rId11"/>
    <p:sldId id="564" r:id="rId12"/>
    <p:sldId id="549" r:id="rId13"/>
    <p:sldId id="565" r:id="rId14"/>
    <p:sldId id="551" r:id="rId15"/>
    <p:sldId id="552" r:id="rId16"/>
    <p:sldId id="318" r:id="rId17"/>
  </p:sldIdLst>
  <p:sldSz cx="12192000" cy="6858000"/>
  <p:notesSz cx="7315200" cy="9601200"/>
  <p:custDataLst>
    <p:tags r:id="rId20"/>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3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6" clrIdx="15">
    <p:extLst>
      <p:ext uri="{19B8F6BF-5375-455C-9EA6-DF929625EA0E}">
        <p15:presenceInfo xmlns:p15="http://schemas.microsoft.com/office/powerpoint/2012/main" userId="S::cseals@clinicaloptions.com::0852e532-1f9e-4bbf-9b56-be19a9543a31" providerId="AD"/>
      </p:ext>
    </p:extLst>
  </p:cmAuthor>
  <p:cmAuthor id="17" name="Kristen Morrow" initials="KM" lastIdx="2" clrIdx="16">
    <p:extLst>
      <p:ext uri="{19B8F6BF-5375-455C-9EA6-DF929625EA0E}">
        <p15:presenceInfo xmlns:p15="http://schemas.microsoft.com/office/powerpoint/2012/main" userId="41d2ac2a3a2c2d93" providerId="Windows Live"/>
      </p:ext>
    </p:extLst>
  </p:cmAuthor>
  <p:cmAuthor id="18" name="Jacky Olin" initials="JO" lastIdx="7" clrIdx="17">
    <p:extLst>
      <p:ext uri="{19B8F6BF-5375-455C-9EA6-DF929625EA0E}">
        <p15:presenceInfo xmlns:p15="http://schemas.microsoft.com/office/powerpoint/2012/main" userId="S::jolin@clinicaloptions.com::be962d7c-0694-47b7-a47b-05bea0d96ce0" providerId="AD"/>
      </p:ext>
    </p:extLst>
  </p:cmAuthor>
  <p:cmAuthor id="19" name="mcartwright@clinicaloptions.com" initials="m" lastIdx="1" clrIdx="18">
    <p:extLst>
      <p:ext uri="{19B8F6BF-5375-455C-9EA6-DF929625EA0E}">
        <p15:presenceInfo xmlns:p15="http://schemas.microsoft.com/office/powerpoint/2012/main" userId="mcartwright@clinicaloptions.com" providerId="None"/>
      </p:ext>
    </p:extLst>
  </p:cmAuthor>
  <p:cmAuthor id="20" name="CLINICALOPTIONS\tquill" initials="C" lastIdx="4" clrIdx="19">
    <p:extLst>
      <p:ext uri="{19B8F6BF-5375-455C-9EA6-DF929625EA0E}">
        <p15:presenceInfo xmlns:p15="http://schemas.microsoft.com/office/powerpoint/2012/main" userId="CLINICALOPTIONS\tqui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CDCDCF"/>
    <a:srgbClr val="E1471D"/>
    <a:srgbClr val="00823B"/>
    <a:srgbClr val="015873"/>
    <a:srgbClr val="046376"/>
    <a:srgbClr val="013763"/>
    <a:srgbClr val="033453"/>
    <a:srgbClr val="006264"/>
    <a:srgbClr val="FDB33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078" autoAdjust="0"/>
  </p:normalViewPr>
  <p:slideViewPr>
    <p:cSldViewPr snapToGrid="0">
      <p:cViewPr varScale="1">
        <p:scale>
          <a:sx n="103" d="100"/>
          <a:sy n="103" d="100"/>
        </p:scale>
        <p:origin x="114" y="96"/>
      </p:cViewPr>
      <p:guideLst>
        <p:guide orient="horz" pos="4128"/>
        <p:guide orient="horz" pos="1008"/>
        <p:guide orient="horz" pos="4032"/>
        <p:guide orient="horz" pos="151"/>
        <p:guide orient="horz" pos="264"/>
        <p:guide orient="horz" pos="3912"/>
        <p:guide orient="horz"/>
        <p:guide pos="329"/>
        <p:guide pos="7407"/>
        <p:guide pos="453"/>
        <p:guide pos="7248"/>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tags" Target="tags/tag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theme" Target="theme/theme1.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B-ALL, B-cell acute lymphoblastic leukemia.</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60382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ADC, antibody‒drug conjugate; ALL, acute lymphoblastic leukemia; B-ALL, B-cell acute lymphoblastic leukemia; BiTE, bispecific T-cell engager; CR, complete response; CT, chemotherapy; InO, inotuzumab ozogamicin; MDACC, MD Anderson Cancer Center; MRD, measurable residual disease; OS, overall survival; R/R, relapsed/refractory.</a:t>
            </a:r>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41753712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ALL, acute lymphoblastic leukemia; B-ALL, B-cell acute lymphoblastic leukemia; Blina, blinatumomab; CNS, central nervous system; CR, complete response; CRi, complete response with incomplete blood count recovery; ECOG, Eastern Cooperative Oncology Group; EFS, event-free survival; HCT, hematopoietic cell transplant; InO, inotuzumab ozogamicin; IT, intrathecal; KM, Kaplan-Meier; MRD, measurable residual disease; MTX, methotrexate; OS, overall survival; PS, performance status; RFS, relapse-free survival; SOS, sinusoidal obstruction syndrome; VOD, veno-occlusive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18281823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ECOG, Eastern Cooperative Oncology Group; NR, not reported; PS, performance status; WBC, white blood cell; XRT, radiation therapy.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36245358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ALL, acute lymphoblastic leukemia; a</a:t>
            </a:r>
            <a:r>
              <a:rPr lang="en-US" i="1" dirty="0"/>
              <a:t>lloHSCT, allogeneic hematopoietic stem cell transplant; CNS, central nervous system; CT, chemotherapy; EFS, event-free survival; PD, progressive disease; tALL, T-cell acute lymphoblastic leukemia; tx, treatment.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18147064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ALL, acute lymphoblastic leukemia; </a:t>
            </a:r>
            <a:r>
              <a:rPr lang="en-US" i="1" dirty="0"/>
              <a:t>CR, complete response; CRh, complete response with partial blood count recovery; CRi, complete response with incomplete blood count recovery.</a:t>
            </a:r>
            <a:endParaRPr lang="en-US" i="0" dirty="0"/>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18388731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AE, adverse event; ALL, acute lymphoblastic leukemia; a</a:t>
            </a:r>
            <a:r>
              <a:rPr lang="en-US" i="1" dirty="0"/>
              <a:t>lloHSCT, allogeneic hematopoietic stem cell transplant; OS, overall survival; tx, treatment;</a:t>
            </a:r>
            <a:r>
              <a:rPr lang="en-US" b="0" i="1" dirty="0"/>
              <a:t> VOD, veno-occlusive disease.</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12216299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WBC, white blood cell.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41793981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B-ALL, B-cell acute lymphoblastic leukemia; EFS, event-free survival; InO, </a:t>
            </a:r>
            <a:r>
              <a:rPr lang="en-US" sz="1200" i="1" dirty="0"/>
              <a:t>i</a:t>
            </a:r>
            <a:r>
              <a:rPr lang="en-US" altLang="en-US" sz="1200" i="1" dirty="0"/>
              <a:t>notuzumab ozogamicin.</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34034537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11</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80" r:id="rId1"/>
    <p:sldLayoutId id="2147484655"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Alliance A041703: Phase II Trial of Inotuzumab Ozogamicin Induction Followed by Blinatumomab Consolidation for Older Adults With Newly Diagnosed Ph-Negative, CD22-Positive B-ALL</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386763"/>
            <a:ext cx="6714624"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AbbVie, Geron, Jazz Pharmaceuticals, Lilly,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Merck Sharp &amp; Dohme Corp., and Novartis.</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714624"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2023 ASCO Annual Meeting, June 2-6, 2023, Chicago, Illinois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3841029"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dirty="0"/>
              <a:t>Alliance A041703: </a:t>
            </a:r>
            <a:r>
              <a:rPr lang="en-US" dirty="0"/>
              <a:t>Background</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4675" y="1340919"/>
            <a:ext cx="10877529" cy="4650686"/>
          </a:xfrm>
        </p:spPr>
        <p:txBody>
          <a:bodyPr/>
          <a:lstStyle/>
          <a:p>
            <a:r>
              <a:rPr lang="en-US" altLang="en-US" sz="2000" dirty="0"/>
              <a:t>Older adults with newly diagnosed Ph- B-ALL have poor outcomes with conventional CT</a:t>
            </a:r>
            <a:r>
              <a:rPr lang="en-US" altLang="en-US" sz="2000" baseline="30000" dirty="0"/>
              <a:t>1</a:t>
            </a:r>
          </a:p>
          <a:p>
            <a:r>
              <a:rPr lang="en-US" altLang="en-US" sz="2000" dirty="0"/>
              <a:t>InO: CD22-directed ADC approved by FDA for adults with R/R B-cell precursor ALL</a:t>
            </a:r>
            <a:r>
              <a:rPr lang="en-US" altLang="en-US" sz="2000" baseline="30000" dirty="0"/>
              <a:t>2</a:t>
            </a:r>
            <a:endParaRPr lang="en-US" altLang="en-US" sz="2000" dirty="0">
              <a:highlight>
                <a:srgbClr val="FFFF00"/>
              </a:highlight>
            </a:endParaRPr>
          </a:p>
          <a:p>
            <a:pPr lvl="1"/>
            <a:r>
              <a:rPr lang="en-US" altLang="en-US" sz="1800" dirty="0"/>
              <a:t>InO significantly improved CR rate vs CT in phase III trial of R/R B-ALL (80.7% vs 29.4%; </a:t>
            </a:r>
            <a:r>
              <a:rPr lang="en-US" altLang="en-US" sz="1800" i="1" dirty="0"/>
              <a:t>P </a:t>
            </a:r>
            <a:r>
              <a:rPr lang="en-US" altLang="en-US" sz="1800" dirty="0"/>
              <a:t>&lt;.001)</a:t>
            </a:r>
            <a:r>
              <a:rPr lang="en-US" altLang="en-US" sz="1800" baseline="30000" dirty="0"/>
              <a:t>3</a:t>
            </a:r>
          </a:p>
          <a:p>
            <a:r>
              <a:rPr lang="en-US" altLang="en-US" sz="2000" dirty="0"/>
              <a:t>Blinatumomab: CD19 x CD3 BiTE approved by FDA for adults and children with CD19+ B-cell precursor ALL in first/second CR with MRD ≥0.1% or R/R CD19+ B-cell precursor ALL</a:t>
            </a:r>
            <a:r>
              <a:rPr lang="en-US" altLang="en-US" sz="2000" baseline="30000" dirty="0"/>
              <a:t>4</a:t>
            </a:r>
            <a:endParaRPr lang="en-US" altLang="en-US" sz="2000" dirty="0">
              <a:highlight>
                <a:srgbClr val="FFFF00"/>
              </a:highlight>
            </a:endParaRPr>
          </a:p>
          <a:p>
            <a:pPr lvl="1"/>
            <a:r>
              <a:rPr lang="en-US" altLang="en-US" sz="1800" dirty="0"/>
              <a:t>Blinatumomab significantly improved median OS vs CT in R/R B-ALL (7.7 mo vs 4.0 mo; </a:t>
            </a:r>
            <a:r>
              <a:rPr lang="en-US" altLang="en-US" sz="1800" i="1" dirty="0"/>
              <a:t>P </a:t>
            </a:r>
            <a:r>
              <a:rPr lang="en-US" altLang="en-US" sz="1800" dirty="0"/>
              <a:t>= .01) and was associated with durable responses in patients with low disease burden in phase II and III trials</a:t>
            </a:r>
            <a:r>
              <a:rPr lang="en-US" altLang="en-US" sz="1800" baseline="30000" dirty="0"/>
              <a:t>5,6</a:t>
            </a:r>
          </a:p>
          <a:p>
            <a:r>
              <a:rPr lang="en-US" altLang="en-US" sz="2000" dirty="0"/>
              <a:t>Single-center study at MDACC reported a composite CR rate of 88%-98% with mini-InO/hyperCVD ± blinatumomab in older patients with newly diagnosed CD22+ B-ALL</a:t>
            </a:r>
            <a:r>
              <a:rPr lang="en-US" altLang="en-US" sz="2000" baseline="30000" dirty="0"/>
              <a:t>7</a:t>
            </a:r>
          </a:p>
          <a:p>
            <a:r>
              <a:rPr lang="en-US" altLang="en-US" sz="2000" dirty="0"/>
              <a:t>Current analysis of phase II Alliance A041703 trial assessed efficacy and safety of InO induction followed by blinatumomab consolidation in older adults with newly diagnosed Ph-, CD22+ B-ALL</a:t>
            </a:r>
            <a:r>
              <a:rPr lang="en-US" altLang="en-US" sz="2000" baseline="30000" dirty="0"/>
              <a:t>8</a:t>
            </a:r>
          </a:p>
        </p:txBody>
      </p:sp>
      <p:sp>
        <p:nvSpPr>
          <p:cNvPr id="3" name="Text Box 15">
            <a:extLst>
              <a:ext uri="{FF2B5EF4-FFF2-40B4-BE49-F238E27FC236}">
                <a16:creationId xmlns:a16="http://schemas.microsoft.com/office/drawing/2014/main" id="{8DBA04D7-9EC0-B4A4-9414-C9245A1213BE}"/>
              </a:ext>
            </a:extLst>
          </p:cNvPr>
          <p:cNvSpPr txBox="1">
            <a:spLocks noChangeArrowheads="1"/>
          </p:cNvSpPr>
          <p:nvPr/>
        </p:nvSpPr>
        <p:spPr bwMode="auto">
          <a:xfrm>
            <a:off x="412751" y="6019583"/>
            <a:ext cx="7853362" cy="646331"/>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Ribera. Leuk Res. 2016;41:12. 2. Inotuzumab ozogamicin PI. 3. Kantarjian. NEJM. 2016;375:740. </a:t>
            </a:r>
            <a:br>
              <a:rPr lang="en-US" altLang="en-US" sz="1200" b="0" spc="-10" dirty="0">
                <a:solidFill>
                  <a:schemeClr val="bg2"/>
                </a:solidFill>
                <a:latin typeface="Calibri" panose="020F0502020204030204" pitchFamily="34" charset="0"/>
                <a:cs typeface="+mn-cs"/>
              </a:rPr>
            </a:br>
            <a:r>
              <a:rPr lang="en-US" altLang="en-US" sz="1200" b="0" spc="-10" dirty="0">
                <a:solidFill>
                  <a:schemeClr val="bg2"/>
                </a:solidFill>
                <a:latin typeface="Calibri" panose="020F0502020204030204" pitchFamily="34" charset="0"/>
                <a:cs typeface="+mn-cs"/>
              </a:rPr>
              <a:t>4. Blinatumomab PI. 5. Kantarjian. NEJM. 2017;376:836. 6. Gökbuget. Blood. 2018;131:1522. </a:t>
            </a:r>
            <a:br>
              <a:rPr lang="en-US" altLang="en-US" sz="1200" b="0" spc="-10" dirty="0">
                <a:solidFill>
                  <a:schemeClr val="bg2"/>
                </a:solidFill>
                <a:latin typeface="Calibri" panose="020F0502020204030204" pitchFamily="34" charset="0"/>
                <a:cs typeface="+mn-cs"/>
              </a:rPr>
            </a:br>
            <a:r>
              <a:rPr lang="en-US" altLang="en-US" sz="1200" b="0" spc="-10" dirty="0">
                <a:solidFill>
                  <a:schemeClr val="bg2"/>
                </a:solidFill>
                <a:latin typeface="Calibri" panose="020F0502020204030204" pitchFamily="34" charset="0"/>
                <a:cs typeface="+mn-cs"/>
              </a:rPr>
              <a:t>7. Jabbour. Cancer. 2019;125:2579. 8. Wieduwilt. ASCO 2023. Abstr 7006.</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ounded Rectangle 44">
            <a:extLst>
              <a:ext uri="{FF2B5EF4-FFF2-40B4-BE49-F238E27FC236}">
                <a16:creationId xmlns:a16="http://schemas.microsoft.com/office/drawing/2014/main" id="{F4CFC28D-442C-1D06-8FEB-6777854FF301}"/>
              </a:ext>
            </a:extLst>
          </p:cNvPr>
          <p:cNvSpPr/>
          <p:nvPr/>
        </p:nvSpPr>
        <p:spPr bwMode="auto">
          <a:xfrm>
            <a:off x="8306817" y="2641436"/>
            <a:ext cx="3826334" cy="1745412"/>
          </a:xfrm>
          <a:prstGeom prst="roundRect">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Rounded Rectangle 39">
            <a:extLst>
              <a:ext uri="{FF2B5EF4-FFF2-40B4-BE49-F238E27FC236}">
                <a16:creationId xmlns:a16="http://schemas.microsoft.com/office/drawing/2014/main" id="{3CBF53EE-1625-85A0-16D1-19ED65962F28}"/>
              </a:ext>
            </a:extLst>
          </p:cNvPr>
          <p:cNvSpPr/>
          <p:nvPr/>
        </p:nvSpPr>
        <p:spPr bwMode="auto">
          <a:xfrm>
            <a:off x="3383250" y="2577226"/>
            <a:ext cx="3051520" cy="1742895"/>
          </a:xfrm>
          <a:prstGeom prst="roundRect">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altLang="en-US" dirty="0"/>
              <a:t>Alliance A041703: Study Design</a:t>
            </a:r>
          </a:p>
        </p:txBody>
      </p:sp>
      <p:sp>
        <p:nvSpPr>
          <p:cNvPr id="47" name="Content Placeholder 46">
            <a:extLst>
              <a:ext uri="{FF2B5EF4-FFF2-40B4-BE49-F238E27FC236}">
                <a16:creationId xmlns:a16="http://schemas.microsoft.com/office/drawing/2014/main" id="{CDE58759-36AD-2AE3-AF7B-BC25AC21751A}"/>
              </a:ext>
            </a:extLst>
          </p:cNvPr>
          <p:cNvSpPr>
            <a:spLocks noGrp="1"/>
          </p:cNvSpPr>
          <p:nvPr>
            <p:ph idx="1"/>
          </p:nvPr>
        </p:nvSpPr>
        <p:spPr>
          <a:xfrm>
            <a:off x="601820" y="1362436"/>
            <a:ext cx="10877529" cy="364539"/>
          </a:xfrm>
        </p:spPr>
        <p:txBody>
          <a:bodyPr/>
          <a:lstStyle/>
          <a:p>
            <a:r>
              <a:rPr lang="en-US" sz="2000" dirty="0"/>
              <a:t>Multicenter, nonrandomized, multicohort phase II trial (data cutoff: January 1, 2023)</a:t>
            </a:r>
          </a:p>
        </p:txBody>
      </p:sp>
      <p:sp>
        <p:nvSpPr>
          <p:cNvPr id="19463" name="Rectangle 49">
            <a:extLst>
              <a:ext uri="{FF2B5EF4-FFF2-40B4-BE49-F238E27FC236}">
                <a16:creationId xmlns:a16="http://schemas.microsoft.com/office/drawing/2014/main" id="{C346F25D-ABA6-46CD-940B-7C5654E371C3}"/>
              </a:ext>
            </a:extLst>
          </p:cNvPr>
          <p:cNvSpPr>
            <a:spLocks noChangeArrowheads="1"/>
          </p:cNvSpPr>
          <p:nvPr/>
        </p:nvSpPr>
        <p:spPr bwMode="auto">
          <a:xfrm>
            <a:off x="4936236" y="2807036"/>
            <a:ext cx="1384033" cy="703262"/>
          </a:xfrm>
          <a:prstGeom prst="rect">
            <a:avLst/>
          </a:prstGeom>
          <a:solidFill>
            <a:srgbClr val="015873">
              <a:alpha val="70980"/>
            </a:srgb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Course IB: InO</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0.5/0.5/0.5 mg/m</a:t>
            </a:r>
            <a:r>
              <a:rPr lang="en-US" altLang="en-US" sz="1400" b="0" baseline="30000" dirty="0">
                <a:solidFill>
                  <a:schemeClr val="tx1"/>
                </a:solidFill>
                <a:latin typeface="Calibri" panose="020F0502020204030204" pitchFamily="34" charset="0"/>
              </a:rPr>
              <a:t>2</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D1/8/15</a:t>
            </a:r>
          </a:p>
        </p:txBody>
      </p:sp>
      <p:sp>
        <p:nvSpPr>
          <p:cNvPr id="19464" name="Rectangle 50">
            <a:extLst>
              <a:ext uri="{FF2B5EF4-FFF2-40B4-BE49-F238E27FC236}">
                <a16:creationId xmlns:a16="http://schemas.microsoft.com/office/drawing/2014/main" id="{FD3256D1-4424-49E5-A490-F3D2F2281980}"/>
              </a:ext>
            </a:extLst>
          </p:cNvPr>
          <p:cNvSpPr>
            <a:spLocks noChangeArrowheads="1"/>
          </p:cNvSpPr>
          <p:nvPr/>
        </p:nvSpPr>
        <p:spPr bwMode="auto">
          <a:xfrm>
            <a:off x="4918000" y="3555024"/>
            <a:ext cx="1402269" cy="703262"/>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Course IC: InO</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0.8/0.5/0.5 mg/m</a:t>
            </a:r>
            <a:r>
              <a:rPr lang="en-US" altLang="en-US" sz="1400" b="0" baseline="30000" dirty="0">
                <a:solidFill>
                  <a:schemeClr val="tx1"/>
                </a:solidFill>
                <a:latin typeface="Calibri" panose="020F0502020204030204" pitchFamily="34" charset="0"/>
              </a:rPr>
              <a:t>2</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D1/8/15</a:t>
            </a:r>
          </a:p>
        </p:txBody>
      </p:sp>
      <p:sp>
        <p:nvSpPr>
          <p:cNvPr id="19468" name="Line 54">
            <a:extLst>
              <a:ext uri="{FF2B5EF4-FFF2-40B4-BE49-F238E27FC236}">
                <a16:creationId xmlns:a16="http://schemas.microsoft.com/office/drawing/2014/main" id="{D1F2E6DC-39ED-43FE-A784-E6851ADCA3EA}"/>
              </a:ext>
            </a:extLst>
          </p:cNvPr>
          <p:cNvSpPr>
            <a:spLocks noChangeShapeType="1"/>
          </p:cNvSpPr>
          <p:nvPr/>
        </p:nvSpPr>
        <p:spPr bwMode="auto">
          <a:xfrm>
            <a:off x="3168160" y="3571641"/>
            <a:ext cx="179457"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2" name="Rectangle 49">
            <a:extLst>
              <a:ext uri="{FF2B5EF4-FFF2-40B4-BE49-F238E27FC236}">
                <a16:creationId xmlns:a16="http://schemas.microsoft.com/office/drawing/2014/main" id="{978A1D43-7F72-34AD-217D-0BDFC3946333}"/>
              </a:ext>
            </a:extLst>
          </p:cNvPr>
          <p:cNvSpPr>
            <a:spLocks noChangeArrowheads="1"/>
          </p:cNvSpPr>
          <p:nvPr/>
        </p:nvSpPr>
        <p:spPr bwMode="auto">
          <a:xfrm>
            <a:off x="2056011" y="3389273"/>
            <a:ext cx="1077109" cy="1186336"/>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Course IA*: InO</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0.8/0.5/0.5 </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mg/m</a:t>
            </a:r>
            <a:r>
              <a:rPr lang="en-US" altLang="en-US" sz="1400" b="0" baseline="30000" dirty="0">
                <a:solidFill>
                  <a:schemeClr val="tx1"/>
                </a:solidFill>
                <a:latin typeface="Calibri" panose="020F0502020204030204" pitchFamily="34" charset="0"/>
              </a:rPr>
              <a:t>2</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D1/8/15</a:t>
            </a:r>
          </a:p>
        </p:txBody>
      </p:sp>
      <p:sp>
        <p:nvSpPr>
          <p:cNvPr id="3" name="TextBox 2">
            <a:extLst>
              <a:ext uri="{FF2B5EF4-FFF2-40B4-BE49-F238E27FC236}">
                <a16:creationId xmlns:a16="http://schemas.microsoft.com/office/drawing/2014/main" id="{12BFFC1B-D575-EB5F-EA79-FFC5209B2C43}"/>
              </a:ext>
            </a:extLst>
          </p:cNvPr>
          <p:cNvSpPr txBox="1"/>
          <p:nvPr/>
        </p:nvSpPr>
        <p:spPr bwMode="auto">
          <a:xfrm>
            <a:off x="2146366" y="3067651"/>
            <a:ext cx="89639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dirty="0">
                <a:solidFill>
                  <a:schemeClr val="bg1"/>
                </a:solidFill>
                <a:latin typeface="Calibri" panose="020F0502020204030204" pitchFamily="34" charset="0"/>
              </a:rPr>
              <a:t>Induction</a:t>
            </a:r>
          </a:p>
        </p:txBody>
      </p:sp>
      <p:sp>
        <p:nvSpPr>
          <p:cNvPr id="4" name="TextBox 3">
            <a:extLst>
              <a:ext uri="{FF2B5EF4-FFF2-40B4-BE49-F238E27FC236}">
                <a16:creationId xmlns:a16="http://schemas.microsoft.com/office/drawing/2014/main" id="{D7B4809B-43AA-E6C4-67D4-0334DA00ACAA}"/>
              </a:ext>
            </a:extLst>
          </p:cNvPr>
          <p:cNvSpPr txBox="1"/>
          <p:nvPr/>
        </p:nvSpPr>
        <p:spPr bwMode="auto">
          <a:xfrm>
            <a:off x="2637245" y="1815453"/>
            <a:ext cx="128852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Response assessment D18-21</a:t>
            </a:r>
          </a:p>
        </p:txBody>
      </p:sp>
      <p:sp>
        <p:nvSpPr>
          <p:cNvPr id="5" name="Line 54">
            <a:extLst>
              <a:ext uri="{FF2B5EF4-FFF2-40B4-BE49-F238E27FC236}">
                <a16:creationId xmlns:a16="http://schemas.microsoft.com/office/drawing/2014/main" id="{5DF3FC8D-2CDE-A14F-AF95-6F14F12867A3}"/>
              </a:ext>
            </a:extLst>
          </p:cNvPr>
          <p:cNvSpPr>
            <a:spLocks noChangeShapeType="1"/>
          </p:cNvSpPr>
          <p:nvPr/>
        </p:nvSpPr>
        <p:spPr bwMode="auto">
          <a:xfrm flipH="1">
            <a:off x="3250051" y="2598565"/>
            <a:ext cx="0" cy="6941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7" name="Rectangle 25">
            <a:extLst>
              <a:ext uri="{FF2B5EF4-FFF2-40B4-BE49-F238E27FC236}">
                <a16:creationId xmlns:a16="http://schemas.microsoft.com/office/drawing/2014/main" id="{F4850E5D-17CF-EF2C-3CB8-39B4AA9EAD50}"/>
              </a:ext>
            </a:extLst>
          </p:cNvPr>
          <p:cNvSpPr>
            <a:spLocks noChangeArrowheads="1"/>
          </p:cNvSpPr>
          <p:nvPr/>
        </p:nvSpPr>
        <p:spPr bwMode="auto">
          <a:xfrm>
            <a:off x="6658699" y="3389985"/>
            <a:ext cx="1437228" cy="1185625"/>
          </a:xfrm>
          <a:prstGeom prst="rect">
            <a:avLst/>
          </a:prstGeom>
          <a:solidFill>
            <a:schemeClr val="accent3"/>
          </a:solidFill>
          <a:ln w="9525">
            <a:noFill/>
            <a:miter lim="800000"/>
            <a:headEnd/>
            <a:tailEnd/>
          </a:ln>
        </p:spPr>
        <p:txBody>
          <a:bodyPr wrap="none" anchor="ctr" anchorCtr="1"/>
          <a:lstStyle/>
          <a:p>
            <a:pPr algn="ctr">
              <a:defRPr/>
            </a:pPr>
            <a:r>
              <a:rPr lang="en-US" sz="1400" dirty="0">
                <a:latin typeface="Calibri" panose="020F0502020204030204" pitchFamily="34" charset="0"/>
                <a:cs typeface="Arial" charset="0"/>
              </a:rPr>
              <a:t>Course II: </a:t>
            </a:r>
          </a:p>
          <a:p>
            <a:pPr algn="ctr">
              <a:defRPr/>
            </a:pPr>
            <a:r>
              <a:rPr lang="en-US" sz="1400" dirty="0">
                <a:latin typeface="Calibri" panose="020F0502020204030204" pitchFamily="34" charset="0"/>
                <a:cs typeface="Arial" charset="0"/>
              </a:rPr>
              <a:t>Blina</a:t>
            </a:r>
          </a:p>
          <a:p>
            <a:pPr algn="ctr">
              <a:defRPr/>
            </a:pPr>
            <a:r>
              <a:rPr lang="en-US" sz="1400" b="0" dirty="0">
                <a:latin typeface="Calibri" panose="020F0502020204030204" pitchFamily="34" charset="0"/>
                <a:cs typeface="+mn-cs"/>
              </a:rPr>
              <a:t>28 µg/d CIV</a:t>
            </a:r>
          </a:p>
          <a:p>
            <a:pPr algn="ctr">
              <a:defRPr/>
            </a:pPr>
            <a:r>
              <a:rPr lang="en-US" sz="1400" b="0" dirty="0">
                <a:latin typeface="Calibri" panose="020F0502020204030204" pitchFamily="34" charset="0"/>
              </a:rPr>
              <a:t>2 x 42-d cycles, </a:t>
            </a:r>
          </a:p>
          <a:p>
            <a:pPr algn="ctr">
              <a:defRPr/>
            </a:pPr>
            <a:r>
              <a:rPr lang="en-US" sz="1400" b="0" dirty="0">
                <a:latin typeface="Calibri" panose="020F0502020204030204" pitchFamily="34" charset="0"/>
              </a:rPr>
              <a:t>9 µg/d lead-in C1</a:t>
            </a:r>
          </a:p>
        </p:txBody>
      </p:sp>
      <p:sp>
        <p:nvSpPr>
          <p:cNvPr id="9" name="Line 51">
            <a:extLst>
              <a:ext uri="{FF2B5EF4-FFF2-40B4-BE49-F238E27FC236}">
                <a16:creationId xmlns:a16="http://schemas.microsoft.com/office/drawing/2014/main" id="{757EAB87-FE1F-EA40-2211-7933D52E3F0E}"/>
              </a:ext>
            </a:extLst>
          </p:cNvPr>
          <p:cNvSpPr>
            <a:spLocks noChangeShapeType="1"/>
          </p:cNvSpPr>
          <p:nvPr/>
        </p:nvSpPr>
        <p:spPr bwMode="auto">
          <a:xfrm rot="16200000" flipH="1">
            <a:off x="5690197" y="3599955"/>
            <a:ext cx="0" cy="181802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10" name="TextBox 9">
            <a:extLst>
              <a:ext uri="{FF2B5EF4-FFF2-40B4-BE49-F238E27FC236}">
                <a16:creationId xmlns:a16="http://schemas.microsoft.com/office/drawing/2014/main" id="{38F98581-4E93-F079-A310-69C470F8E6D3}"/>
              </a:ext>
            </a:extLst>
          </p:cNvPr>
          <p:cNvSpPr txBox="1"/>
          <p:nvPr/>
        </p:nvSpPr>
        <p:spPr bwMode="auto">
          <a:xfrm>
            <a:off x="4313946" y="3030483"/>
            <a:ext cx="69762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CR/CRi</a:t>
            </a:r>
          </a:p>
        </p:txBody>
      </p:sp>
      <p:sp>
        <p:nvSpPr>
          <p:cNvPr id="11" name="TextBox 10">
            <a:extLst>
              <a:ext uri="{FF2B5EF4-FFF2-40B4-BE49-F238E27FC236}">
                <a16:creationId xmlns:a16="http://schemas.microsoft.com/office/drawing/2014/main" id="{672190F4-A763-0DE2-2E9C-FE26F0A00F65}"/>
              </a:ext>
            </a:extLst>
          </p:cNvPr>
          <p:cNvSpPr txBox="1"/>
          <p:nvPr/>
        </p:nvSpPr>
        <p:spPr bwMode="auto">
          <a:xfrm>
            <a:off x="3313427" y="3266092"/>
            <a:ext cx="139368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i="1" dirty="0">
                <a:solidFill>
                  <a:schemeClr val="bg1"/>
                </a:solidFill>
                <a:latin typeface="Calibri" panose="020F0502020204030204" pitchFamily="34" charset="0"/>
              </a:rPr>
              <a:t>Adequate ALL cytoreduction*</a:t>
            </a:r>
            <a:endParaRPr lang="en-US" sz="1400" i="1" baseline="30000" dirty="0">
              <a:solidFill>
                <a:schemeClr val="bg1"/>
              </a:solidFill>
              <a:latin typeface="Calibri" panose="020F0502020204030204" pitchFamily="34" charset="0"/>
            </a:endParaRPr>
          </a:p>
        </p:txBody>
      </p:sp>
      <p:sp>
        <p:nvSpPr>
          <p:cNvPr id="12" name="TextBox 11">
            <a:extLst>
              <a:ext uri="{FF2B5EF4-FFF2-40B4-BE49-F238E27FC236}">
                <a16:creationId xmlns:a16="http://schemas.microsoft.com/office/drawing/2014/main" id="{630B429E-144E-5974-FD71-FA1C26F2166D}"/>
              </a:ext>
            </a:extLst>
          </p:cNvPr>
          <p:cNvSpPr txBox="1"/>
          <p:nvPr/>
        </p:nvSpPr>
        <p:spPr bwMode="auto">
          <a:xfrm>
            <a:off x="3943020" y="3776873"/>
            <a:ext cx="10500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No CR/CRi</a:t>
            </a:r>
          </a:p>
        </p:txBody>
      </p:sp>
      <p:sp>
        <p:nvSpPr>
          <p:cNvPr id="13" name="TextBox 12">
            <a:extLst>
              <a:ext uri="{FF2B5EF4-FFF2-40B4-BE49-F238E27FC236}">
                <a16:creationId xmlns:a16="http://schemas.microsoft.com/office/drawing/2014/main" id="{61235EC0-DE69-ED04-502E-B82D3E773ACC}"/>
              </a:ext>
            </a:extLst>
          </p:cNvPr>
          <p:cNvSpPr txBox="1"/>
          <p:nvPr/>
        </p:nvSpPr>
        <p:spPr bwMode="auto">
          <a:xfrm>
            <a:off x="3212880" y="4246284"/>
            <a:ext cx="174454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i="1" dirty="0">
                <a:solidFill>
                  <a:schemeClr val="bg1"/>
                </a:solidFill>
                <a:latin typeface="Calibri" panose="020F0502020204030204" pitchFamily="34" charset="0"/>
              </a:rPr>
              <a:t>Failure to achieve ALL cytoreduction</a:t>
            </a:r>
          </a:p>
        </p:txBody>
      </p:sp>
      <p:sp>
        <p:nvSpPr>
          <p:cNvPr id="14" name="TextBox 13">
            <a:extLst>
              <a:ext uri="{FF2B5EF4-FFF2-40B4-BE49-F238E27FC236}">
                <a16:creationId xmlns:a16="http://schemas.microsoft.com/office/drawing/2014/main" id="{D00064B6-B697-8E9A-D97D-E0DE79F8A92B}"/>
              </a:ext>
            </a:extLst>
          </p:cNvPr>
          <p:cNvSpPr txBox="1"/>
          <p:nvPr/>
        </p:nvSpPr>
        <p:spPr bwMode="auto">
          <a:xfrm>
            <a:off x="5900119" y="1815453"/>
            <a:ext cx="132503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Response assessment D25-28</a:t>
            </a:r>
          </a:p>
        </p:txBody>
      </p:sp>
      <p:sp>
        <p:nvSpPr>
          <p:cNvPr id="15" name="Line 54">
            <a:extLst>
              <a:ext uri="{FF2B5EF4-FFF2-40B4-BE49-F238E27FC236}">
                <a16:creationId xmlns:a16="http://schemas.microsoft.com/office/drawing/2014/main" id="{27B0F4AB-0E98-BDF5-8DF2-40549169D0C5}"/>
              </a:ext>
            </a:extLst>
          </p:cNvPr>
          <p:cNvSpPr>
            <a:spLocks noChangeShapeType="1"/>
          </p:cNvSpPr>
          <p:nvPr/>
        </p:nvSpPr>
        <p:spPr bwMode="auto">
          <a:xfrm flipH="1">
            <a:off x="6552298" y="2598565"/>
            <a:ext cx="0" cy="709721"/>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16" name="TextBox 15">
            <a:extLst>
              <a:ext uri="{FF2B5EF4-FFF2-40B4-BE49-F238E27FC236}">
                <a16:creationId xmlns:a16="http://schemas.microsoft.com/office/drawing/2014/main" id="{B3D4CB85-055E-D92B-BA50-EBD411FE1EAD}"/>
              </a:ext>
            </a:extLst>
          </p:cNvPr>
          <p:cNvSpPr txBox="1"/>
          <p:nvPr/>
        </p:nvSpPr>
        <p:spPr bwMode="auto">
          <a:xfrm>
            <a:off x="6729696" y="3067651"/>
            <a:ext cx="12522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dirty="0">
                <a:solidFill>
                  <a:schemeClr val="bg1"/>
                </a:solidFill>
                <a:latin typeface="Calibri" panose="020F0502020204030204" pitchFamily="34" charset="0"/>
              </a:rPr>
              <a:t>Consolidation </a:t>
            </a:r>
          </a:p>
        </p:txBody>
      </p:sp>
      <p:sp>
        <p:nvSpPr>
          <p:cNvPr id="17" name="TextBox 16">
            <a:extLst>
              <a:ext uri="{FF2B5EF4-FFF2-40B4-BE49-F238E27FC236}">
                <a16:creationId xmlns:a16="http://schemas.microsoft.com/office/drawing/2014/main" id="{EC69BB39-C02E-C311-150C-C46730220522}"/>
              </a:ext>
            </a:extLst>
          </p:cNvPr>
          <p:cNvSpPr txBox="1"/>
          <p:nvPr/>
        </p:nvSpPr>
        <p:spPr bwMode="auto">
          <a:xfrm>
            <a:off x="5180053" y="2562826"/>
            <a:ext cx="89639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dirty="0">
                <a:solidFill>
                  <a:schemeClr val="bg1"/>
                </a:solidFill>
                <a:latin typeface="Calibri" panose="020F0502020204030204" pitchFamily="34" charset="0"/>
              </a:rPr>
              <a:t>Induction</a:t>
            </a:r>
          </a:p>
        </p:txBody>
      </p:sp>
      <p:sp>
        <p:nvSpPr>
          <p:cNvPr id="20" name="Line 51">
            <a:extLst>
              <a:ext uri="{FF2B5EF4-FFF2-40B4-BE49-F238E27FC236}">
                <a16:creationId xmlns:a16="http://schemas.microsoft.com/office/drawing/2014/main" id="{B0565EC1-4210-712A-24D4-66665FA2BA1E}"/>
              </a:ext>
            </a:extLst>
          </p:cNvPr>
          <p:cNvSpPr>
            <a:spLocks noChangeShapeType="1"/>
          </p:cNvSpPr>
          <p:nvPr/>
        </p:nvSpPr>
        <p:spPr bwMode="auto">
          <a:xfrm rot="16200000" flipH="1">
            <a:off x="6565444" y="3491783"/>
            <a:ext cx="0" cy="15971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23" name="TextBox 22">
            <a:extLst>
              <a:ext uri="{FF2B5EF4-FFF2-40B4-BE49-F238E27FC236}">
                <a16:creationId xmlns:a16="http://schemas.microsoft.com/office/drawing/2014/main" id="{FBEF72FB-2A0A-5020-4E0E-E772E3385D52}"/>
              </a:ext>
            </a:extLst>
          </p:cNvPr>
          <p:cNvSpPr txBox="1"/>
          <p:nvPr/>
        </p:nvSpPr>
        <p:spPr bwMode="auto">
          <a:xfrm>
            <a:off x="7597459" y="1815453"/>
            <a:ext cx="125220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Response assessment D81-84</a:t>
            </a:r>
          </a:p>
        </p:txBody>
      </p:sp>
      <p:sp>
        <p:nvSpPr>
          <p:cNvPr id="24" name="Line 54">
            <a:extLst>
              <a:ext uri="{FF2B5EF4-FFF2-40B4-BE49-F238E27FC236}">
                <a16:creationId xmlns:a16="http://schemas.microsoft.com/office/drawing/2014/main" id="{7E04630C-1A29-D9A6-5261-6D95A0128B9E}"/>
              </a:ext>
            </a:extLst>
          </p:cNvPr>
          <p:cNvSpPr>
            <a:spLocks noChangeShapeType="1"/>
          </p:cNvSpPr>
          <p:nvPr/>
        </p:nvSpPr>
        <p:spPr bwMode="auto">
          <a:xfrm flipH="1">
            <a:off x="8177161" y="2598565"/>
            <a:ext cx="0" cy="709721"/>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25" name="TextBox 24">
            <a:extLst>
              <a:ext uri="{FF2B5EF4-FFF2-40B4-BE49-F238E27FC236}">
                <a16:creationId xmlns:a16="http://schemas.microsoft.com/office/drawing/2014/main" id="{1E18A9F7-97A2-CBE9-0382-7F5847EC9F43}"/>
              </a:ext>
            </a:extLst>
          </p:cNvPr>
          <p:cNvSpPr txBox="1"/>
          <p:nvPr/>
        </p:nvSpPr>
        <p:spPr bwMode="auto">
          <a:xfrm>
            <a:off x="8553940" y="3016429"/>
            <a:ext cx="130343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i="1" dirty="0">
                <a:solidFill>
                  <a:schemeClr val="bg1"/>
                </a:solidFill>
                <a:latin typeface="Calibri" panose="020F0502020204030204" pitchFamily="34" charset="0"/>
              </a:rPr>
              <a:t>CR/CRi to IB/IC</a:t>
            </a:r>
          </a:p>
        </p:txBody>
      </p:sp>
      <p:sp>
        <p:nvSpPr>
          <p:cNvPr id="26" name="TextBox 25">
            <a:extLst>
              <a:ext uri="{FF2B5EF4-FFF2-40B4-BE49-F238E27FC236}">
                <a16:creationId xmlns:a16="http://schemas.microsoft.com/office/drawing/2014/main" id="{9AEE3713-ABAA-05B0-3DCD-486E24C060D3}"/>
              </a:ext>
            </a:extLst>
          </p:cNvPr>
          <p:cNvSpPr txBox="1"/>
          <p:nvPr/>
        </p:nvSpPr>
        <p:spPr bwMode="auto">
          <a:xfrm>
            <a:off x="8232670" y="3540182"/>
            <a:ext cx="188468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i="1" dirty="0">
                <a:solidFill>
                  <a:schemeClr val="bg1"/>
                </a:solidFill>
                <a:latin typeface="Calibri" panose="020F0502020204030204" pitchFamily="34" charset="0"/>
              </a:rPr>
              <a:t>CR/CRi but no ALL cytoreduction with IA or refractory to IB/IC</a:t>
            </a:r>
          </a:p>
        </p:txBody>
      </p:sp>
      <p:sp>
        <p:nvSpPr>
          <p:cNvPr id="27" name="TextBox 26">
            <a:extLst>
              <a:ext uri="{FF2B5EF4-FFF2-40B4-BE49-F238E27FC236}">
                <a16:creationId xmlns:a16="http://schemas.microsoft.com/office/drawing/2014/main" id="{D890588A-FA29-E4E0-12FE-79FCC5D262F0}"/>
              </a:ext>
            </a:extLst>
          </p:cNvPr>
          <p:cNvSpPr txBox="1"/>
          <p:nvPr/>
        </p:nvSpPr>
        <p:spPr bwMode="auto">
          <a:xfrm>
            <a:off x="8340910" y="4334781"/>
            <a:ext cx="4635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i="1" dirty="0">
                <a:solidFill>
                  <a:schemeClr val="bg1"/>
                </a:solidFill>
                <a:latin typeface="Calibri" panose="020F0502020204030204" pitchFamily="34" charset="0"/>
              </a:rPr>
              <a:t>R/R</a:t>
            </a:r>
          </a:p>
        </p:txBody>
      </p:sp>
      <p:sp>
        <p:nvSpPr>
          <p:cNvPr id="28" name="TextBox 27">
            <a:extLst>
              <a:ext uri="{FF2B5EF4-FFF2-40B4-BE49-F238E27FC236}">
                <a16:creationId xmlns:a16="http://schemas.microsoft.com/office/drawing/2014/main" id="{01DE803F-FB26-F350-407F-4AAB4D150771}"/>
              </a:ext>
            </a:extLst>
          </p:cNvPr>
          <p:cNvSpPr txBox="1"/>
          <p:nvPr/>
        </p:nvSpPr>
        <p:spPr bwMode="auto">
          <a:xfrm>
            <a:off x="10120647" y="4320121"/>
            <a:ext cx="195309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Off treatment/follow-up</a:t>
            </a:r>
          </a:p>
        </p:txBody>
      </p:sp>
      <p:sp>
        <p:nvSpPr>
          <p:cNvPr id="29" name="Line 51">
            <a:extLst>
              <a:ext uri="{FF2B5EF4-FFF2-40B4-BE49-F238E27FC236}">
                <a16:creationId xmlns:a16="http://schemas.microsoft.com/office/drawing/2014/main" id="{A99B74D6-ADB8-32EC-693B-46B14B0B481D}"/>
              </a:ext>
            </a:extLst>
          </p:cNvPr>
          <p:cNvSpPr>
            <a:spLocks noChangeShapeType="1"/>
          </p:cNvSpPr>
          <p:nvPr/>
        </p:nvSpPr>
        <p:spPr bwMode="auto">
          <a:xfrm rot="16200000" flipH="1">
            <a:off x="9496555" y="3898882"/>
            <a:ext cx="0" cy="1184001"/>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34" name="Rectangle 25">
            <a:extLst>
              <a:ext uri="{FF2B5EF4-FFF2-40B4-BE49-F238E27FC236}">
                <a16:creationId xmlns:a16="http://schemas.microsoft.com/office/drawing/2014/main" id="{FBCFC1A2-C694-6092-4D69-FDA1BB46B187}"/>
              </a:ext>
            </a:extLst>
          </p:cNvPr>
          <p:cNvSpPr>
            <a:spLocks noChangeArrowheads="1"/>
          </p:cNvSpPr>
          <p:nvPr/>
        </p:nvSpPr>
        <p:spPr bwMode="auto">
          <a:xfrm>
            <a:off x="10022939" y="2830177"/>
            <a:ext cx="2034172" cy="673180"/>
          </a:xfrm>
          <a:prstGeom prst="rect">
            <a:avLst/>
          </a:prstGeom>
          <a:solidFill>
            <a:srgbClr val="E1471D">
              <a:alpha val="72157"/>
            </a:srgbClr>
          </a:solidFill>
          <a:ln w="9525">
            <a:noFill/>
            <a:miter lim="800000"/>
            <a:headEnd/>
            <a:tailEnd/>
          </a:ln>
        </p:spPr>
        <p:txBody>
          <a:bodyPr wrap="none" anchor="ctr" anchorCtr="1"/>
          <a:lstStyle/>
          <a:p>
            <a:pPr algn="ctr">
              <a:defRPr/>
            </a:pPr>
            <a:r>
              <a:rPr lang="en-US" sz="1400" dirty="0">
                <a:latin typeface="Calibri" panose="020F0502020204030204" pitchFamily="34" charset="0"/>
                <a:cs typeface="Arial" charset="0"/>
              </a:rPr>
              <a:t>Course IIIA: Blina</a:t>
            </a:r>
          </a:p>
          <a:p>
            <a:pPr algn="ctr">
              <a:defRPr/>
            </a:pPr>
            <a:r>
              <a:rPr lang="en-US" sz="1400" b="0" dirty="0">
                <a:latin typeface="Calibri" panose="020F0502020204030204" pitchFamily="34" charset="0"/>
                <a:cs typeface="+mn-cs"/>
              </a:rPr>
              <a:t>28 µg/d CIV</a:t>
            </a:r>
          </a:p>
          <a:p>
            <a:pPr algn="ctr">
              <a:defRPr/>
            </a:pPr>
            <a:r>
              <a:rPr lang="en-US" sz="1400" b="0" dirty="0">
                <a:latin typeface="Calibri" panose="020F0502020204030204" pitchFamily="34" charset="0"/>
                <a:cs typeface="+mn-cs"/>
              </a:rPr>
              <a:t>2 x 42-d cycles</a:t>
            </a:r>
          </a:p>
        </p:txBody>
      </p:sp>
      <p:sp>
        <p:nvSpPr>
          <p:cNvPr id="35" name="Rectangle 25">
            <a:extLst>
              <a:ext uri="{FF2B5EF4-FFF2-40B4-BE49-F238E27FC236}">
                <a16:creationId xmlns:a16="http://schemas.microsoft.com/office/drawing/2014/main" id="{6BF92A58-A7AB-AA86-BB75-ED5547E16945}"/>
              </a:ext>
            </a:extLst>
          </p:cNvPr>
          <p:cNvSpPr>
            <a:spLocks noChangeArrowheads="1"/>
          </p:cNvSpPr>
          <p:nvPr/>
        </p:nvSpPr>
        <p:spPr bwMode="auto">
          <a:xfrm>
            <a:off x="10030196" y="3539567"/>
            <a:ext cx="2034172" cy="730569"/>
          </a:xfrm>
          <a:prstGeom prst="rect">
            <a:avLst/>
          </a:prstGeom>
          <a:solidFill>
            <a:schemeClr val="accent3"/>
          </a:solidFill>
          <a:ln w="9525">
            <a:noFill/>
            <a:miter lim="800000"/>
            <a:headEnd/>
            <a:tailEnd/>
          </a:ln>
        </p:spPr>
        <p:txBody>
          <a:bodyPr wrap="none" anchor="ctr" anchorCtr="1"/>
          <a:lstStyle/>
          <a:p>
            <a:pPr algn="ctr">
              <a:defRPr/>
            </a:pPr>
            <a:r>
              <a:rPr lang="en-US" sz="1400" dirty="0">
                <a:latin typeface="Calibri" panose="020F0502020204030204" pitchFamily="34" charset="0"/>
                <a:cs typeface="Arial" charset="0"/>
              </a:rPr>
              <a:t>Course IIIB: Blina</a:t>
            </a:r>
          </a:p>
          <a:p>
            <a:pPr algn="ctr">
              <a:defRPr/>
            </a:pPr>
            <a:r>
              <a:rPr lang="en-US" sz="1400" b="0" dirty="0">
                <a:latin typeface="Calibri" panose="020F0502020204030204" pitchFamily="34" charset="0"/>
                <a:cs typeface="+mn-cs"/>
              </a:rPr>
              <a:t>28 µg/d CIV</a:t>
            </a:r>
          </a:p>
          <a:p>
            <a:pPr algn="ctr">
              <a:defRPr/>
            </a:pPr>
            <a:r>
              <a:rPr lang="en-US" sz="1400" b="0" dirty="0">
                <a:latin typeface="Calibri" panose="020F0502020204030204" pitchFamily="34" charset="0"/>
                <a:cs typeface="+mn-cs"/>
              </a:rPr>
              <a:t>3 x 42-d cycles</a:t>
            </a:r>
          </a:p>
        </p:txBody>
      </p:sp>
      <p:sp>
        <p:nvSpPr>
          <p:cNvPr id="46" name="TextBox 45">
            <a:extLst>
              <a:ext uri="{FF2B5EF4-FFF2-40B4-BE49-F238E27FC236}">
                <a16:creationId xmlns:a16="http://schemas.microsoft.com/office/drawing/2014/main" id="{7852FFB7-869C-0CAA-E7E1-8E4C9133ECAD}"/>
              </a:ext>
            </a:extLst>
          </p:cNvPr>
          <p:cNvSpPr txBox="1"/>
          <p:nvPr/>
        </p:nvSpPr>
        <p:spPr bwMode="auto">
          <a:xfrm>
            <a:off x="10466402" y="2562826"/>
            <a:ext cx="12522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dirty="0">
                <a:solidFill>
                  <a:schemeClr val="bg1"/>
                </a:solidFill>
                <a:latin typeface="Calibri" panose="020F0502020204030204" pitchFamily="34" charset="0"/>
              </a:rPr>
              <a:t>Consolidation </a:t>
            </a:r>
          </a:p>
        </p:txBody>
      </p:sp>
      <p:sp>
        <p:nvSpPr>
          <p:cNvPr id="48" name="Line 51">
            <a:extLst>
              <a:ext uri="{FF2B5EF4-FFF2-40B4-BE49-F238E27FC236}">
                <a16:creationId xmlns:a16="http://schemas.microsoft.com/office/drawing/2014/main" id="{94403A9B-E472-A956-758D-C658C7C86B10}"/>
              </a:ext>
            </a:extLst>
          </p:cNvPr>
          <p:cNvSpPr>
            <a:spLocks noChangeShapeType="1"/>
          </p:cNvSpPr>
          <p:nvPr/>
        </p:nvSpPr>
        <p:spPr bwMode="auto">
          <a:xfrm rot="16200000" flipH="1">
            <a:off x="8196589" y="3491783"/>
            <a:ext cx="0" cy="15971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49" name="Line 51">
            <a:extLst>
              <a:ext uri="{FF2B5EF4-FFF2-40B4-BE49-F238E27FC236}">
                <a16:creationId xmlns:a16="http://schemas.microsoft.com/office/drawing/2014/main" id="{A9B03925-1475-10C7-8CBB-7F7C5D37201A}"/>
              </a:ext>
            </a:extLst>
          </p:cNvPr>
          <p:cNvSpPr>
            <a:spLocks noChangeShapeType="1"/>
          </p:cNvSpPr>
          <p:nvPr/>
        </p:nvSpPr>
        <p:spPr bwMode="auto">
          <a:xfrm rot="16200000" flipH="1">
            <a:off x="8225428" y="4393873"/>
            <a:ext cx="0" cy="15971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51" name="Line 54">
            <a:extLst>
              <a:ext uri="{FF2B5EF4-FFF2-40B4-BE49-F238E27FC236}">
                <a16:creationId xmlns:a16="http://schemas.microsoft.com/office/drawing/2014/main" id="{4D4126E8-6983-37B1-E82E-3EC8D5C1E5B2}"/>
              </a:ext>
            </a:extLst>
          </p:cNvPr>
          <p:cNvSpPr>
            <a:spLocks noChangeShapeType="1"/>
          </p:cNvSpPr>
          <p:nvPr/>
        </p:nvSpPr>
        <p:spPr bwMode="auto">
          <a:xfrm>
            <a:off x="3170280" y="4460019"/>
            <a:ext cx="179457"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52" name="TextBox 51">
            <a:extLst>
              <a:ext uri="{FF2B5EF4-FFF2-40B4-BE49-F238E27FC236}">
                <a16:creationId xmlns:a16="http://schemas.microsoft.com/office/drawing/2014/main" id="{7BF2CB17-50D2-A39A-7AF5-50E91099FE3F}"/>
              </a:ext>
            </a:extLst>
          </p:cNvPr>
          <p:cNvSpPr txBox="1"/>
          <p:nvPr/>
        </p:nvSpPr>
        <p:spPr bwMode="auto">
          <a:xfrm>
            <a:off x="-48241" y="1886831"/>
            <a:ext cx="2044251"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dirty="0">
                <a:solidFill>
                  <a:schemeClr val="bg1"/>
                </a:solidFill>
                <a:latin typeface="Calibri" panose="020F0502020204030204" pitchFamily="34" charset="0"/>
              </a:rPr>
              <a:t>Cohort 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Patients aged ≥60 yr with newly diagnosed Ph-, CD22+ B-ALL; no plan for HCT; no active CNS/</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testicular leukemia; </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no hx of other active malignancy with 2 yr, chronic liver disease, VOD/SOS, significant cardiac disease, or clinically relevant neurologic disorder; ECOG PS 0-2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 = 33)</a:t>
            </a:r>
          </a:p>
        </p:txBody>
      </p:sp>
      <p:sp>
        <p:nvSpPr>
          <p:cNvPr id="53" name="TextBox 52">
            <a:extLst>
              <a:ext uri="{FF2B5EF4-FFF2-40B4-BE49-F238E27FC236}">
                <a16:creationId xmlns:a16="http://schemas.microsoft.com/office/drawing/2014/main" id="{022539D5-589E-0321-5B08-A29C89C772C3}"/>
              </a:ext>
            </a:extLst>
          </p:cNvPr>
          <p:cNvSpPr txBox="1"/>
          <p:nvPr/>
        </p:nvSpPr>
        <p:spPr bwMode="auto">
          <a:xfrm>
            <a:off x="2056011" y="4681986"/>
            <a:ext cx="764640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CNS prophylaxis: IT MTX 15 mg x 8. </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*≥50% reduction in marrow lymphoblasts and/or ≤20% marrow cellularity.</a:t>
            </a:r>
            <a:endParaRPr lang="en-US" sz="1400" b="0" baseline="30000" dirty="0">
              <a:solidFill>
                <a:schemeClr val="bg1"/>
              </a:solidFill>
              <a:latin typeface="Calibri" panose="020F0502020204030204" pitchFamily="34" charset="0"/>
            </a:endParaRPr>
          </a:p>
        </p:txBody>
      </p:sp>
      <p:sp>
        <p:nvSpPr>
          <p:cNvPr id="54" name="Text Box 11">
            <a:extLst>
              <a:ext uri="{FF2B5EF4-FFF2-40B4-BE49-F238E27FC236}">
                <a16:creationId xmlns:a16="http://schemas.microsoft.com/office/drawing/2014/main" id="{38731362-9994-02C5-1F5A-393DBDBE2B2C}"/>
              </a:ext>
            </a:extLst>
          </p:cNvPr>
          <p:cNvSpPr txBox="1">
            <a:spLocks noChangeArrowheads="1"/>
          </p:cNvSpPr>
          <p:nvPr/>
        </p:nvSpPr>
        <p:spPr bwMode="auto">
          <a:xfrm>
            <a:off x="414339" y="6461046"/>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Wieduwilt. ASCO 2023. Abstr 7006. NCT03739814.</a:t>
            </a:r>
          </a:p>
        </p:txBody>
      </p:sp>
      <p:sp>
        <p:nvSpPr>
          <p:cNvPr id="19" name="Line 54">
            <a:extLst>
              <a:ext uri="{FF2B5EF4-FFF2-40B4-BE49-F238E27FC236}">
                <a16:creationId xmlns:a16="http://schemas.microsoft.com/office/drawing/2014/main" id="{0ED359EF-8A2E-736A-5C1D-4531532F6A09}"/>
              </a:ext>
            </a:extLst>
          </p:cNvPr>
          <p:cNvSpPr>
            <a:spLocks noChangeShapeType="1"/>
          </p:cNvSpPr>
          <p:nvPr/>
        </p:nvSpPr>
        <p:spPr bwMode="auto">
          <a:xfrm>
            <a:off x="1816553" y="3982441"/>
            <a:ext cx="179457"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21" name="Content Placeholder 2">
            <a:extLst>
              <a:ext uri="{FF2B5EF4-FFF2-40B4-BE49-F238E27FC236}">
                <a16:creationId xmlns:a16="http://schemas.microsoft.com/office/drawing/2014/main" id="{4D79FBCB-FCD8-882D-145E-EE7B5346DCC3}"/>
              </a:ext>
            </a:extLst>
          </p:cNvPr>
          <p:cNvSpPr txBox="1">
            <a:spLocks/>
          </p:cNvSpPr>
          <p:nvPr/>
        </p:nvSpPr>
        <p:spPr bwMode="auto">
          <a:xfrm>
            <a:off x="601820" y="5184151"/>
            <a:ext cx="10881360" cy="1279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Aft>
                <a:spcPts val="500"/>
              </a:spcAft>
            </a:pPr>
            <a:r>
              <a:rPr lang="en-US" sz="2000" b="1" kern="0" dirty="0"/>
              <a:t>Primary endpoint: </a:t>
            </a:r>
            <a:r>
              <a:rPr lang="en-US" sz="2000" b="0" kern="0" dirty="0"/>
              <a:t>1-yr EFS estimated with KM curve, 2-sided 90% CI using Greenwood formula</a:t>
            </a:r>
          </a:p>
          <a:p>
            <a:pPr lvl="1">
              <a:spcAft>
                <a:spcPts val="500"/>
              </a:spcAft>
            </a:pPr>
            <a:r>
              <a:rPr lang="en-US" sz="1800" b="0" kern="0" dirty="0"/>
              <a:t>If lower bound exceeded null rate of 10% (historical rate), regimen to be further investigated</a:t>
            </a:r>
          </a:p>
          <a:p>
            <a:pPr>
              <a:spcAft>
                <a:spcPts val="500"/>
              </a:spcAft>
            </a:pPr>
            <a:r>
              <a:rPr lang="en-US" sz="2000" kern="0" dirty="0"/>
              <a:t>Secondary endpoints: </a:t>
            </a:r>
            <a:r>
              <a:rPr lang="en-US" sz="2000" b="0" kern="0" dirty="0"/>
              <a:t>OS, RFS, MRD-, CR rate, safety</a:t>
            </a:r>
          </a:p>
        </p:txBody>
      </p:sp>
    </p:spTree>
    <p:extLst>
      <p:ext uri="{BB962C8B-B14F-4D97-AF65-F5344CB8AC3E}">
        <p14:creationId xmlns:p14="http://schemas.microsoft.com/office/powerpoint/2010/main" val="2155557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dirty="0"/>
              <a:t>Alliance A041703</a:t>
            </a:r>
            <a:r>
              <a:rPr lang="en-US" dirty="0"/>
              <a:t>: Baseline Characteristics</a:t>
            </a:r>
            <a:endParaRPr lang="en-US" altLang="en-US" dirty="0"/>
          </a:p>
        </p:txBody>
      </p:sp>
      <p:sp>
        <p:nvSpPr>
          <p:cNvPr id="2" name="Text Box 11">
            <a:extLst>
              <a:ext uri="{FF2B5EF4-FFF2-40B4-BE49-F238E27FC236}">
                <a16:creationId xmlns:a16="http://schemas.microsoft.com/office/drawing/2014/main" id="{A128A3DA-9054-DC1A-6617-13FFEF403E46}"/>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Wieduwilt. ASCO 2023. Abstr 7006.</a:t>
            </a:r>
          </a:p>
        </p:txBody>
      </p:sp>
      <p:graphicFrame>
        <p:nvGraphicFramePr>
          <p:cNvPr id="3" name="Group 3">
            <a:extLst>
              <a:ext uri="{FF2B5EF4-FFF2-40B4-BE49-F238E27FC236}">
                <a16:creationId xmlns:a16="http://schemas.microsoft.com/office/drawing/2014/main" id="{A4E701E3-4B99-145F-C422-04504165F976}"/>
              </a:ext>
            </a:extLst>
          </p:cNvPr>
          <p:cNvGraphicFramePr>
            <a:graphicFrameLocks/>
          </p:cNvGraphicFramePr>
          <p:nvPr>
            <p:extLst>
              <p:ext uri="{D42A27DB-BD31-4B8C-83A1-F6EECF244321}">
                <p14:modId xmlns:p14="http://schemas.microsoft.com/office/powerpoint/2010/main" val="1789656422"/>
              </p:ext>
            </p:extLst>
          </p:nvPr>
        </p:nvGraphicFramePr>
        <p:xfrm>
          <a:off x="719138" y="1610437"/>
          <a:ext cx="5376672" cy="4419680"/>
        </p:xfrm>
        <a:graphic>
          <a:graphicData uri="http://schemas.openxmlformats.org/drawingml/2006/table">
            <a:tbl>
              <a:tblPr/>
              <a:tblGrid>
                <a:gridCol w="3049251">
                  <a:extLst>
                    <a:ext uri="{9D8B030D-6E8A-4147-A177-3AD203B41FA5}">
                      <a16:colId xmlns:a16="http://schemas.microsoft.com/office/drawing/2014/main" val="20000"/>
                    </a:ext>
                  </a:extLst>
                </a:gridCol>
                <a:gridCol w="2327421">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2000" b="1" i="0" u="none" strike="noStrike" cap="none" normalizeH="0" baseline="0" dirty="0">
                          <a:ln>
                            <a:noFill/>
                          </a:ln>
                          <a:solidFill>
                            <a:schemeClr val="tx1"/>
                          </a:solidFill>
                          <a:effectLst/>
                          <a:latin typeface="Calibri" panose="020F0502020204030204" pitchFamily="34" charset="0"/>
                        </a:rPr>
                        <a:t>Characteristic,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Patients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age, yr (range)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≥70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71 (60-84)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17 (52)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Male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19 (58)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Race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White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Asian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NR/unknown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28 (85)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 (12)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8605782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Ethnicity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Not Hispanic or Latino/a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Hispanic or Latino/a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Unspecified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27 (82)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 (9)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 (9)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94824592"/>
                  </a:ext>
                </a:extLst>
              </a:tr>
            </a:tbl>
          </a:graphicData>
        </a:graphic>
      </p:graphicFrame>
      <p:graphicFrame>
        <p:nvGraphicFramePr>
          <p:cNvPr id="4" name="Group 3">
            <a:extLst>
              <a:ext uri="{FF2B5EF4-FFF2-40B4-BE49-F238E27FC236}">
                <a16:creationId xmlns:a16="http://schemas.microsoft.com/office/drawing/2014/main" id="{3F27601F-57C3-0FB3-6A01-9360E147075D}"/>
              </a:ext>
            </a:extLst>
          </p:cNvPr>
          <p:cNvGraphicFramePr>
            <a:graphicFrameLocks/>
          </p:cNvGraphicFramePr>
          <p:nvPr>
            <p:extLst>
              <p:ext uri="{D42A27DB-BD31-4B8C-83A1-F6EECF244321}">
                <p14:modId xmlns:p14="http://schemas.microsoft.com/office/powerpoint/2010/main" val="137458161"/>
              </p:ext>
            </p:extLst>
          </p:nvPr>
        </p:nvGraphicFramePr>
        <p:xfrm>
          <a:off x="6384926" y="1610437"/>
          <a:ext cx="5376672" cy="4419680"/>
        </p:xfrm>
        <a:graphic>
          <a:graphicData uri="http://schemas.openxmlformats.org/drawingml/2006/table">
            <a:tbl>
              <a:tblPr/>
              <a:tblGrid>
                <a:gridCol w="3008376">
                  <a:extLst>
                    <a:ext uri="{9D8B030D-6E8A-4147-A177-3AD203B41FA5}">
                      <a16:colId xmlns:a16="http://schemas.microsoft.com/office/drawing/2014/main" val="20000"/>
                    </a:ext>
                  </a:extLst>
                </a:gridCol>
                <a:gridCol w="2368296">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2000" b="1" i="0" u="none" strike="noStrike" cap="none" normalizeH="0" baseline="0" dirty="0">
                          <a:ln>
                            <a:noFill/>
                          </a:ln>
                          <a:solidFill>
                            <a:schemeClr val="tx1"/>
                          </a:solidFill>
                          <a:effectLst/>
                          <a:latin typeface="Calibri" panose="020F0502020204030204" pitchFamily="34" charset="0"/>
                        </a:rPr>
                        <a:t>Characteristic,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Patients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ECOG PS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 (24)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19 (58)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6711899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Prior malignancy + chemo/XRT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Multiple myeloma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 (24)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9482459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presenting WBC x 1000/µL (range)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3.2 (0.6-38)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CD22 expression, %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92 (21-100)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4151325"/>
                  </a:ext>
                </a:extLst>
              </a:tr>
            </a:tbl>
          </a:graphicData>
        </a:graphic>
      </p:graphicFrame>
    </p:spTree>
    <p:extLst>
      <p:ext uri="{BB962C8B-B14F-4D97-AF65-F5344CB8AC3E}">
        <p14:creationId xmlns:p14="http://schemas.microsoft.com/office/powerpoint/2010/main" val="3717249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8070A-3C4A-79C8-4472-90E27420BB64}"/>
              </a:ext>
            </a:extLst>
          </p:cNvPr>
          <p:cNvSpPr>
            <a:spLocks noGrp="1"/>
          </p:cNvSpPr>
          <p:nvPr>
            <p:ph type="title"/>
          </p:nvPr>
        </p:nvSpPr>
        <p:spPr/>
        <p:txBody>
          <a:bodyPr/>
          <a:lstStyle/>
          <a:p>
            <a:r>
              <a:rPr lang="en-US" altLang="en-US" dirty="0"/>
              <a:t>Alliance A041703: EFS (Primary Endpoint)</a:t>
            </a:r>
            <a:endParaRPr lang="en-US" dirty="0"/>
          </a:p>
        </p:txBody>
      </p:sp>
      <p:sp>
        <p:nvSpPr>
          <p:cNvPr id="9" name="Content Placeholder 8">
            <a:extLst>
              <a:ext uri="{FF2B5EF4-FFF2-40B4-BE49-F238E27FC236}">
                <a16:creationId xmlns:a16="http://schemas.microsoft.com/office/drawing/2014/main" id="{EE385789-04E5-2820-E8BA-EB5D480783F6}"/>
              </a:ext>
            </a:extLst>
          </p:cNvPr>
          <p:cNvSpPr>
            <a:spLocks noGrp="1"/>
          </p:cNvSpPr>
          <p:nvPr>
            <p:ph sz="half" idx="1"/>
          </p:nvPr>
        </p:nvSpPr>
        <p:spPr>
          <a:xfrm>
            <a:off x="601819" y="1510730"/>
            <a:ext cx="5579905" cy="4678738"/>
          </a:xfrm>
        </p:spPr>
        <p:txBody>
          <a:bodyPr/>
          <a:lstStyle/>
          <a:p>
            <a:r>
              <a:rPr lang="en-US" sz="2200" dirty="0"/>
              <a:t>Study met its primary endpoint</a:t>
            </a:r>
          </a:p>
          <a:p>
            <a:pPr lvl="1"/>
            <a:r>
              <a:rPr lang="en-US" sz="2200" dirty="0"/>
              <a:t>1-yr EFS: 75% (2-sided 90% CI: 63%-89%)</a:t>
            </a:r>
          </a:p>
          <a:p>
            <a:pPr lvl="1"/>
            <a:r>
              <a:rPr lang="en-US" sz="2200" dirty="0"/>
              <a:t>Lower bound of 2-sided 90% CI exceeded null rate of 10%</a:t>
            </a:r>
          </a:p>
          <a:p>
            <a:r>
              <a:rPr lang="en-US" sz="2200" dirty="0"/>
              <a:t>No significant differences observed in EFS by:</a:t>
            </a:r>
          </a:p>
          <a:p>
            <a:pPr lvl="1"/>
            <a:r>
              <a:rPr lang="en-US" sz="2200" dirty="0"/>
              <a:t>Age ≥70 yr vs &lt;70 yr (log-rank </a:t>
            </a:r>
            <a:r>
              <a:rPr lang="en-US" sz="2200" i="1" dirty="0"/>
              <a:t>P </a:t>
            </a:r>
            <a:r>
              <a:rPr lang="en-US" sz="2200" dirty="0"/>
              <a:t>= .3)</a:t>
            </a:r>
          </a:p>
          <a:p>
            <a:pPr lvl="1"/>
            <a:r>
              <a:rPr lang="en-US" sz="2200" dirty="0"/>
              <a:t>Prior malignancy/CT: </a:t>
            </a:r>
            <a:r>
              <a:rPr lang="en-US" sz="2200" dirty="0" err="1"/>
              <a:t>tALL</a:t>
            </a:r>
            <a:r>
              <a:rPr lang="en-US" sz="2200" dirty="0"/>
              <a:t> vs de novo ALL (log-rank </a:t>
            </a:r>
            <a:r>
              <a:rPr lang="en-US" sz="2200" i="1" dirty="0"/>
              <a:t>P </a:t>
            </a:r>
            <a:r>
              <a:rPr lang="en-US" sz="2200" dirty="0"/>
              <a:t>= .4)</a:t>
            </a:r>
          </a:p>
          <a:p>
            <a:r>
              <a:rPr lang="en-US" sz="2200" dirty="0"/>
              <a:t>Median EFS was not reached (95% CI: </a:t>
            </a:r>
            <a:br>
              <a:rPr lang="en-US" sz="2200" dirty="0"/>
            </a:br>
            <a:r>
              <a:rPr lang="en-US" sz="2200" dirty="0"/>
              <a:t>17 mo to not reached)</a:t>
            </a:r>
          </a:p>
          <a:p>
            <a:pPr lvl="1"/>
            <a:endParaRPr lang="en-US" sz="2200" dirty="0"/>
          </a:p>
          <a:p>
            <a:endParaRPr lang="en-US" sz="2200" dirty="0"/>
          </a:p>
        </p:txBody>
      </p:sp>
      <p:sp>
        <p:nvSpPr>
          <p:cNvPr id="5" name="Text Box 11">
            <a:extLst>
              <a:ext uri="{FF2B5EF4-FFF2-40B4-BE49-F238E27FC236}">
                <a16:creationId xmlns:a16="http://schemas.microsoft.com/office/drawing/2014/main" id="{203B90F8-004E-B705-0A05-9B8B9C52E9AB}"/>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Wieduwilt. ASCO 2023. Abstr 7006.</a:t>
            </a:r>
          </a:p>
        </p:txBody>
      </p:sp>
      <p:graphicFrame>
        <p:nvGraphicFramePr>
          <p:cNvPr id="12" name="Group 3">
            <a:extLst>
              <a:ext uri="{FF2B5EF4-FFF2-40B4-BE49-F238E27FC236}">
                <a16:creationId xmlns:a16="http://schemas.microsoft.com/office/drawing/2014/main" id="{3F5F73E7-1F6F-3835-5F86-BCCEED4E1A6E}"/>
              </a:ext>
            </a:extLst>
          </p:cNvPr>
          <p:cNvGraphicFramePr>
            <a:graphicFrameLocks/>
          </p:cNvGraphicFramePr>
          <p:nvPr>
            <p:extLst>
              <p:ext uri="{D42A27DB-BD31-4B8C-83A1-F6EECF244321}">
                <p14:modId xmlns:p14="http://schemas.microsoft.com/office/powerpoint/2010/main" val="2043869508"/>
              </p:ext>
            </p:extLst>
          </p:nvPr>
        </p:nvGraphicFramePr>
        <p:xfrm>
          <a:off x="6384926" y="1610437"/>
          <a:ext cx="5376672" cy="3810080"/>
        </p:xfrm>
        <a:graphic>
          <a:graphicData uri="http://schemas.openxmlformats.org/drawingml/2006/table">
            <a:tbl>
              <a:tblPr/>
              <a:tblGrid>
                <a:gridCol w="3861822">
                  <a:extLst>
                    <a:ext uri="{9D8B030D-6E8A-4147-A177-3AD203B41FA5}">
                      <a16:colId xmlns:a16="http://schemas.microsoft.com/office/drawing/2014/main" val="20000"/>
                    </a:ext>
                  </a:extLst>
                </a:gridCol>
                <a:gridCol w="1514850">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EFS Events*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Patients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Total,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12 (36)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Relapse, n (%)</a:t>
                      </a:r>
                    </a:p>
                    <a:p>
                      <a:pPr marL="517525" marR="0" lvl="1" indent="-172720"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2000" b="0" i="0" u="none" strike="noStrike" cap="none" normalizeH="0" baseline="0" dirty="0">
                          <a:ln>
                            <a:noFill/>
                          </a:ln>
                          <a:solidFill>
                            <a:schemeClr val="bg2">
                              <a:lumMod val="10000"/>
                            </a:schemeClr>
                          </a:solidFill>
                          <a:effectLst/>
                          <a:latin typeface="Calibri"/>
                        </a:rPr>
                        <a:t>Systemic + CNS, n</a:t>
                      </a:r>
                    </a:p>
                    <a:p>
                      <a:pPr marL="517525" marR="0" lvl="1" indent="-172720"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2000" b="0" i="0" u="none" strike="noStrike" cap="none" normalizeH="0" baseline="0" dirty="0">
                          <a:ln>
                            <a:noFill/>
                          </a:ln>
                          <a:solidFill>
                            <a:schemeClr val="bg2">
                              <a:lumMod val="10000"/>
                            </a:schemeClr>
                          </a:solidFill>
                          <a:effectLst/>
                          <a:latin typeface="Calibri"/>
                        </a:rPr>
                        <a:t>CD19-, n</a:t>
                      </a:r>
                    </a:p>
                    <a:p>
                      <a:pPr marL="517525" marR="0" lvl="1" indent="-172720"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2000" b="0" i="0" u="none" strike="noStrike" cap="none" normalizeH="0" baseline="0" dirty="0">
                          <a:ln>
                            <a:noFill/>
                          </a:ln>
                          <a:solidFill>
                            <a:schemeClr val="bg2">
                              <a:lumMod val="10000"/>
                            </a:schemeClr>
                          </a:solidFill>
                          <a:effectLst/>
                          <a:latin typeface="Calibri"/>
                        </a:rPr>
                        <a:t>CD22- (&lt;20%), 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 (27)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Death with refractory ALL,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Death in remission, n (%)</a:t>
                      </a:r>
                    </a:p>
                    <a:p>
                      <a:pPr marL="517525" marR="0" lvl="1" indent="-172720"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2000" b="0" i="0" u="none" strike="noStrike" cap="none" normalizeH="0" baseline="0" dirty="0">
                          <a:ln>
                            <a:noFill/>
                          </a:ln>
                          <a:solidFill>
                            <a:schemeClr val="bg2">
                              <a:lumMod val="10000"/>
                            </a:schemeClr>
                          </a:solidFill>
                          <a:effectLst/>
                          <a:latin typeface="Calibri"/>
                        </a:rPr>
                        <a:t>On study tx, n </a:t>
                      </a:r>
                    </a:p>
                    <a:p>
                      <a:pPr marL="517525" marR="0" lvl="1" indent="-172720"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2000" b="0" i="0" u="none" strike="noStrike" cap="none" normalizeH="0" baseline="0" dirty="0">
                          <a:ln>
                            <a:noFill/>
                          </a:ln>
                          <a:solidFill>
                            <a:schemeClr val="bg2">
                              <a:lumMod val="10000"/>
                            </a:schemeClr>
                          </a:solidFill>
                          <a:effectLst/>
                          <a:latin typeface="Calibri"/>
                        </a:rPr>
                        <a:t>After alloHSCT,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 (6)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997918914"/>
                  </a:ext>
                </a:extLst>
              </a:tr>
            </a:tbl>
          </a:graphicData>
        </a:graphic>
      </p:graphicFrame>
      <p:sp>
        <p:nvSpPr>
          <p:cNvPr id="13" name="Text Box 30">
            <a:extLst>
              <a:ext uri="{FF2B5EF4-FFF2-40B4-BE49-F238E27FC236}">
                <a16:creationId xmlns:a16="http://schemas.microsoft.com/office/drawing/2014/main" id="{4B1569B8-A67E-4603-97AA-3E0AD6EE2EE6}"/>
              </a:ext>
            </a:extLst>
          </p:cNvPr>
          <p:cNvSpPr txBox="1">
            <a:spLocks noChangeArrowheads="1"/>
          </p:cNvSpPr>
          <p:nvPr/>
        </p:nvSpPr>
        <p:spPr bwMode="auto">
          <a:xfrm>
            <a:off x="6384926" y="5433720"/>
            <a:ext cx="5376672" cy="520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*Defined as PD before end of 2 cycles of consolidation blinatumomab, relapse, or any-cause death.</a:t>
            </a:r>
          </a:p>
        </p:txBody>
      </p:sp>
    </p:spTree>
    <p:extLst>
      <p:ext uri="{BB962C8B-B14F-4D97-AF65-F5344CB8AC3E}">
        <p14:creationId xmlns:p14="http://schemas.microsoft.com/office/powerpoint/2010/main" val="20365803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dirty="0"/>
              <a:t>Alliance A041703</a:t>
            </a:r>
            <a:r>
              <a:rPr lang="en-US" dirty="0"/>
              <a:t>: Hematologic Response</a:t>
            </a:r>
            <a:endParaRPr lang="en-US" altLang="en-US" dirty="0"/>
          </a:p>
        </p:txBody>
      </p:sp>
      <p:sp>
        <p:nvSpPr>
          <p:cNvPr id="2" name="Text Box 11">
            <a:extLst>
              <a:ext uri="{FF2B5EF4-FFF2-40B4-BE49-F238E27FC236}">
                <a16:creationId xmlns:a16="http://schemas.microsoft.com/office/drawing/2014/main" id="{A5D79BFF-2ACA-3E77-1647-BB898AA47164}"/>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Wieduwilt. ASCO 2023. Abstr 7006.</a:t>
            </a:r>
          </a:p>
        </p:txBody>
      </p:sp>
      <p:graphicFrame>
        <p:nvGraphicFramePr>
          <p:cNvPr id="3" name="Group 3">
            <a:extLst>
              <a:ext uri="{FF2B5EF4-FFF2-40B4-BE49-F238E27FC236}">
                <a16:creationId xmlns:a16="http://schemas.microsoft.com/office/drawing/2014/main" id="{08216200-D867-FBC0-6984-571416738BB1}"/>
              </a:ext>
            </a:extLst>
          </p:cNvPr>
          <p:cNvGraphicFramePr>
            <a:graphicFrameLocks/>
          </p:cNvGraphicFramePr>
          <p:nvPr>
            <p:extLst>
              <p:ext uri="{D42A27DB-BD31-4B8C-83A1-F6EECF244321}">
                <p14:modId xmlns:p14="http://schemas.microsoft.com/office/powerpoint/2010/main" val="17383134"/>
              </p:ext>
            </p:extLst>
          </p:nvPr>
        </p:nvGraphicFramePr>
        <p:xfrm>
          <a:off x="727076" y="1603325"/>
          <a:ext cx="10735056" cy="4480624"/>
        </p:xfrm>
        <a:graphic>
          <a:graphicData uri="http://schemas.openxmlformats.org/drawingml/2006/table">
            <a:tbl>
              <a:tblPr/>
              <a:tblGrid>
                <a:gridCol w="5680766">
                  <a:extLst>
                    <a:ext uri="{9D8B030D-6E8A-4147-A177-3AD203B41FA5}">
                      <a16:colId xmlns:a16="http://schemas.microsoft.com/office/drawing/2014/main" val="20000"/>
                    </a:ext>
                  </a:extLst>
                </a:gridCol>
                <a:gridCol w="5054290">
                  <a:extLst>
                    <a:ext uri="{9D8B030D-6E8A-4147-A177-3AD203B41FA5}">
                      <a16:colId xmlns:a16="http://schemas.microsoft.com/office/drawing/2014/main" val="20002"/>
                    </a:ext>
                  </a:extLst>
                </a:gridCol>
              </a:tblGrid>
              <a:tr h="57125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800" b="1" i="0" u="none" strike="noStrike" cap="none" normalizeH="0" baseline="0" dirty="0">
                          <a:ln>
                            <a:noFill/>
                          </a:ln>
                          <a:solidFill>
                            <a:schemeClr val="tx1"/>
                          </a:solidFill>
                          <a:effectLst/>
                          <a:latin typeface="Calibri" panose="020F0502020204030204" pitchFamily="34" charset="0"/>
                        </a:rPr>
                        <a:t>Outcome,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Patients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55052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Best cumulative response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Composite CR (CR + CRh + CRi)</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CRh</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Refractory/progressive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32 (96)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20 (60)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 (33)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94824592"/>
                  </a:ext>
                </a:extLst>
              </a:tr>
              <a:tr h="106089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Best response, course IA/B/C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CR/CRh/CRi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Refractory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Undetermined*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30 (85)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 (9)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22891087"/>
                  </a:ext>
                </a:extLst>
              </a:tr>
              <a:tr h="81607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Best response, end of course 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CRh/CRi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19 (58)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13 (39)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909310865"/>
                  </a:ext>
                </a:extLst>
              </a:tr>
            </a:tbl>
          </a:graphicData>
        </a:graphic>
      </p:graphicFrame>
      <p:sp>
        <p:nvSpPr>
          <p:cNvPr id="8" name="Text Box 30">
            <a:extLst>
              <a:ext uri="{FF2B5EF4-FFF2-40B4-BE49-F238E27FC236}">
                <a16:creationId xmlns:a16="http://schemas.microsoft.com/office/drawing/2014/main" id="{9CF847F0-A2DE-200F-9881-1FB69411FE58}"/>
              </a:ext>
            </a:extLst>
          </p:cNvPr>
          <p:cNvSpPr txBox="1">
            <a:spLocks noChangeArrowheads="1"/>
          </p:cNvSpPr>
          <p:nvPr/>
        </p:nvSpPr>
        <p:spPr bwMode="auto">
          <a:xfrm>
            <a:off x="727077" y="6095951"/>
            <a:ext cx="11069637"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*Hypocellular marrows without ALL present.</a:t>
            </a:r>
          </a:p>
        </p:txBody>
      </p:sp>
    </p:spTree>
    <p:extLst>
      <p:ext uri="{BB962C8B-B14F-4D97-AF65-F5344CB8AC3E}">
        <p14:creationId xmlns:p14="http://schemas.microsoft.com/office/powerpoint/2010/main" val="10662989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8070A-3C4A-79C8-4472-90E27420BB64}"/>
              </a:ext>
            </a:extLst>
          </p:cNvPr>
          <p:cNvSpPr>
            <a:spLocks noGrp="1"/>
          </p:cNvSpPr>
          <p:nvPr>
            <p:ph type="title"/>
          </p:nvPr>
        </p:nvSpPr>
        <p:spPr/>
        <p:txBody>
          <a:bodyPr/>
          <a:lstStyle/>
          <a:p>
            <a:r>
              <a:rPr lang="en-US" altLang="en-US" dirty="0"/>
              <a:t>Alliance A041703: OS and Deaths</a:t>
            </a:r>
            <a:endParaRPr lang="en-US" dirty="0"/>
          </a:p>
        </p:txBody>
      </p:sp>
      <p:sp>
        <p:nvSpPr>
          <p:cNvPr id="9" name="Content Placeholder 8">
            <a:extLst>
              <a:ext uri="{FF2B5EF4-FFF2-40B4-BE49-F238E27FC236}">
                <a16:creationId xmlns:a16="http://schemas.microsoft.com/office/drawing/2014/main" id="{ECF13328-A4AF-9EF5-EF1E-1959BBA3873D}"/>
              </a:ext>
            </a:extLst>
          </p:cNvPr>
          <p:cNvSpPr>
            <a:spLocks noGrp="1"/>
          </p:cNvSpPr>
          <p:nvPr>
            <p:ph sz="half" idx="1"/>
          </p:nvPr>
        </p:nvSpPr>
        <p:spPr/>
        <p:txBody>
          <a:bodyPr/>
          <a:lstStyle/>
          <a:p>
            <a:r>
              <a:rPr lang="en-US" dirty="0"/>
              <a:t>1-yr OS rate: 84% (95% CI: </a:t>
            </a:r>
            <a:br>
              <a:rPr lang="en-US" dirty="0"/>
            </a:br>
            <a:r>
              <a:rPr lang="en-US" dirty="0"/>
              <a:t>72%-98%)</a:t>
            </a:r>
          </a:p>
          <a:p>
            <a:r>
              <a:rPr lang="en-US" dirty="0"/>
              <a:t>Median OS was not reached (95% CI: 31 mo to not reached)</a:t>
            </a:r>
          </a:p>
          <a:p>
            <a:endParaRPr lang="en-US" dirty="0"/>
          </a:p>
        </p:txBody>
      </p:sp>
      <p:sp>
        <p:nvSpPr>
          <p:cNvPr id="5" name="Text Box 11">
            <a:extLst>
              <a:ext uri="{FF2B5EF4-FFF2-40B4-BE49-F238E27FC236}">
                <a16:creationId xmlns:a16="http://schemas.microsoft.com/office/drawing/2014/main" id="{203B90F8-004E-B705-0A05-9B8B9C52E9AB}"/>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Wieduwilt. ASCO 2023. Abstr 7006.</a:t>
            </a:r>
          </a:p>
        </p:txBody>
      </p:sp>
      <p:graphicFrame>
        <p:nvGraphicFramePr>
          <p:cNvPr id="12" name="Group 3">
            <a:extLst>
              <a:ext uri="{FF2B5EF4-FFF2-40B4-BE49-F238E27FC236}">
                <a16:creationId xmlns:a16="http://schemas.microsoft.com/office/drawing/2014/main" id="{266A57FD-B6B5-B084-4A0E-B6095F27ADAC}"/>
              </a:ext>
            </a:extLst>
          </p:cNvPr>
          <p:cNvGraphicFramePr>
            <a:graphicFrameLocks/>
          </p:cNvGraphicFramePr>
          <p:nvPr>
            <p:extLst>
              <p:ext uri="{D42A27DB-BD31-4B8C-83A1-F6EECF244321}">
                <p14:modId xmlns:p14="http://schemas.microsoft.com/office/powerpoint/2010/main" val="1066399522"/>
              </p:ext>
            </p:extLst>
          </p:nvPr>
        </p:nvGraphicFramePr>
        <p:xfrm>
          <a:off x="6384926" y="1610437"/>
          <a:ext cx="5376672" cy="2895680"/>
        </p:xfrm>
        <a:graphic>
          <a:graphicData uri="http://schemas.openxmlformats.org/drawingml/2006/table">
            <a:tbl>
              <a:tblPr/>
              <a:tblGrid>
                <a:gridCol w="3861822">
                  <a:extLst>
                    <a:ext uri="{9D8B030D-6E8A-4147-A177-3AD203B41FA5}">
                      <a16:colId xmlns:a16="http://schemas.microsoft.com/office/drawing/2014/main" val="20000"/>
                    </a:ext>
                  </a:extLst>
                </a:gridCol>
                <a:gridCol w="1514850">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Deaths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Patients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Total,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 (27)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Relapsed ALL,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AE/refractory ALL,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AE/in remission, n (%)</a:t>
                      </a:r>
                    </a:p>
                    <a:p>
                      <a:pPr marL="687705" marR="0" lvl="1" indent="-342900" algn="l" defTabSz="914400" rtl="0" eaLnBrk="1" fontAlgn="base" latinLnBrk="0" hangingPunct="1">
                        <a:lnSpc>
                          <a:spcPct val="100000"/>
                        </a:lnSpc>
                        <a:spcBef>
                          <a:spcPct val="0"/>
                        </a:spcBef>
                        <a:spcAft>
                          <a:spcPct val="0"/>
                        </a:spcAft>
                        <a:buClr>
                          <a:srgbClr val="000000"/>
                        </a:buClr>
                        <a:buSzPct val="120000"/>
                        <a:buFont typeface="Arial" panose="020B0604020202020204" pitchFamily="34" charset="0"/>
                        <a:buChar char="‒"/>
                        <a:tabLst/>
                      </a:pPr>
                      <a:r>
                        <a:rPr kumimoji="0" lang="en-US" sz="2000" b="0" i="0" u="none" strike="noStrike" cap="none" normalizeH="0" baseline="0" dirty="0">
                          <a:ln>
                            <a:noFill/>
                          </a:ln>
                          <a:solidFill>
                            <a:schemeClr val="bg2">
                              <a:lumMod val="10000"/>
                            </a:schemeClr>
                          </a:solidFill>
                          <a:effectLst/>
                          <a:latin typeface="Calibri"/>
                        </a:rPr>
                        <a:t>On study tx, n</a:t>
                      </a:r>
                      <a:r>
                        <a:rPr kumimoji="0" lang="en-US" sz="2000" b="0" i="0" u="none" strike="noStrike" cap="none" normalizeH="0" baseline="30000" dirty="0">
                          <a:ln>
                            <a:noFill/>
                          </a:ln>
                          <a:solidFill>
                            <a:schemeClr val="bg2">
                              <a:lumMod val="10000"/>
                            </a:schemeClr>
                          </a:solidFill>
                          <a:effectLst/>
                          <a:latin typeface="Calibri"/>
                        </a:rPr>
                        <a:t>†</a:t>
                      </a:r>
                    </a:p>
                    <a:p>
                      <a:pPr marL="687705" marR="0" lvl="1" indent="-342900" algn="l" defTabSz="914400" rtl="0" eaLnBrk="1" fontAlgn="base" latinLnBrk="0" hangingPunct="1">
                        <a:lnSpc>
                          <a:spcPct val="100000"/>
                        </a:lnSpc>
                        <a:spcBef>
                          <a:spcPct val="0"/>
                        </a:spcBef>
                        <a:spcAft>
                          <a:spcPct val="0"/>
                        </a:spcAft>
                        <a:buClr>
                          <a:srgbClr val="000000"/>
                        </a:buClr>
                        <a:buSzPct val="120000"/>
                        <a:buFont typeface="Arial" panose="020B0604020202020204" pitchFamily="34" charset="0"/>
                        <a:buChar char="‒"/>
                        <a:tabLst/>
                      </a:pPr>
                      <a:r>
                        <a:rPr kumimoji="0" lang="en-US" sz="2000" b="0" i="0" u="none" strike="noStrike" cap="none" normalizeH="0" baseline="0" dirty="0">
                          <a:ln>
                            <a:noFill/>
                          </a:ln>
                          <a:solidFill>
                            <a:schemeClr val="bg2">
                              <a:lumMod val="10000"/>
                            </a:schemeClr>
                          </a:solidFill>
                          <a:effectLst/>
                          <a:latin typeface="Calibri"/>
                        </a:rPr>
                        <a:t>Complication of alloHSCT, n</a:t>
                      </a:r>
                      <a:r>
                        <a:rPr kumimoji="0" lang="en-US" sz="2000" b="0" i="0" u="none" strike="noStrike" cap="none" normalizeH="0" baseline="30000" dirty="0">
                          <a:ln>
                            <a:noFill/>
                          </a:ln>
                          <a:solidFill>
                            <a:schemeClr val="bg2">
                              <a:lumMod val="10000"/>
                            </a:schemeClr>
                          </a:solidFill>
                          <a:effectLst/>
                          <a:latin typeface="Calibri"/>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 (6)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997918914"/>
                  </a:ext>
                </a:extLst>
              </a:tr>
            </a:tbl>
          </a:graphicData>
        </a:graphic>
      </p:graphicFrame>
      <p:sp>
        <p:nvSpPr>
          <p:cNvPr id="13" name="Text Box 30">
            <a:extLst>
              <a:ext uri="{FF2B5EF4-FFF2-40B4-BE49-F238E27FC236}">
                <a16:creationId xmlns:a16="http://schemas.microsoft.com/office/drawing/2014/main" id="{1EE2D9AF-0771-84A0-FA75-3EEEDEB63333}"/>
              </a:ext>
            </a:extLst>
          </p:cNvPr>
          <p:cNvSpPr txBox="1">
            <a:spLocks noChangeArrowheads="1"/>
          </p:cNvSpPr>
          <p:nvPr/>
        </p:nvSpPr>
        <p:spPr bwMode="auto">
          <a:xfrm>
            <a:off x="6384926" y="4528845"/>
            <a:ext cx="5376672" cy="736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*Respiratory failure, liver failure, reported VOD.</a:t>
            </a:r>
            <a:br>
              <a:rPr lang="en-US" altLang="en-US" sz="1400" b="0" dirty="0">
                <a:solidFill>
                  <a:schemeClr val="bg1"/>
                </a:solidFill>
                <a:latin typeface="Calibri" panose="020F0502020204030204" pitchFamily="34" charset="0"/>
              </a:rPr>
            </a:br>
            <a:r>
              <a:rPr lang="en-US" altLang="en-US" sz="1400" b="0" baseline="30000"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Encephalopathy, pancytopenia, liver failure.</a:t>
            </a:r>
            <a:br>
              <a:rPr lang="en-US" altLang="en-US" sz="1400" b="0" dirty="0">
                <a:solidFill>
                  <a:schemeClr val="bg1"/>
                </a:solidFill>
                <a:latin typeface="Calibri" panose="020F0502020204030204" pitchFamily="34" charset="0"/>
              </a:rPr>
            </a:br>
            <a:r>
              <a:rPr lang="en-US" altLang="en-US" sz="1400" b="0" baseline="30000"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Respiratory failure.</a:t>
            </a:r>
          </a:p>
        </p:txBody>
      </p:sp>
    </p:spTree>
    <p:extLst>
      <p:ext uri="{BB962C8B-B14F-4D97-AF65-F5344CB8AC3E}">
        <p14:creationId xmlns:p14="http://schemas.microsoft.com/office/powerpoint/2010/main" val="12526125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dirty="0"/>
              <a:t>Alliance A041703</a:t>
            </a:r>
            <a:r>
              <a:rPr lang="en-US" dirty="0"/>
              <a:t>: Safety</a:t>
            </a:r>
            <a:endParaRPr lang="en-US" altLang="en-US" dirty="0"/>
          </a:p>
        </p:txBody>
      </p:sp>
      <p:sp>
        <p:nvSpPr>
          <p:cNvPr id="2" name="Text Box 11">
            <a:extLst>
              <a:ext uri="{FF2B5EF4-FFF2-40B4-BE49-F238E27FC236}">
                <a16:creationId xmlns:a16="http://schemas.microsoft.com/office/drawing/2014/main" id="{D13B8354-71F0-D230-0CAF-9C6D5C9B8C66}"/>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Wieduwilt. ASCO 2023. Abstr 7006.</a:t>
            </a:r>
          </a:p>
        </p:txBody>
      </p:sp>
      <p:graphicFrame>
        <p:nvGraphicFramePr>
          <p:cNvPr id="3" name="Group 3">
            <a:extLst>
              <a:ext uri="{FF2B5EF4-FFF2-40B4-BE49-F238E27FC236}">
                <a16:creationId xmlns:a16="http://schemas.microsoft.com/office/drawing/2014/main" id="{50F73FF3-CE10-4AC2-211F-F11A83F34D8A}"/>
              </a:ext>
            </a:extLst>
          </p:cNvPr>
          <p:cNvGraphicFramePr>
            <a:graphicFrameLocks/>
          </p:cNvGraphicFramePr>
          <p:nvPr>
            <p:extLst>
              <p:ext uri="{D42A27DB-BD31-4B8C-83A1-F6EECF244321}">
                <p14:modId xmlns:p14="http://schemas.microsoft.com/office/powerpoint/2010/main" val="216817090"/>
              </p:ext>
            </p:extLst>
          </p:nvPr>
        </p:nvGraphicFramePr>
        <p:xfrm>
          <a:off x="522288" y="1610437"/>
          <a:ext cx="5376672" cy="2926208"/>
        </p:xfrm>
        <a:graphic>
          <a:graphicData uri="http://schemas.openxmlformats.org/drawingml/2006/table">
            <a:tbl>
              <a:tblPr/>
              <a:tblGrid>
                <a:gridCol w="3419023">
                  <a:extLst>
                    <a:ext uri="{9D8B030D-6E8A-4147-A177-3AD203B41FA5}">
                      <a16:colId xmlns:a16="http://schemas.microsoft.com/office/drawing/2014/main" val="20000"/>
                    </a:ext>
                  </a:extLst>
                </a:gridCol>
                <a:gridCol w="1957649">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Grade ≥3 AEs in ≥10%,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800" b="1" dirty="0">
                          <a:latin typeface="Calibri" panose="020F0502020204030204" pitchFamily="34" charset="0"/>
                          <a:cs typeface="Calibri" panose="020F0502020204030204" pitchFamily="34" charset="0"/>
                        </a:rPr>
                        <a:t>Patients (N = 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Neutrophil count decreased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29 (87.9)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4776727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Platelet count decreased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24 (72.7)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85947121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14 (42.4)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08251021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WBC decreased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13 (39.4)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901897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Lymphocyte count decreased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9 (27.3)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8547475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Febrile 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 (21.2)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49316163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Encephalopathy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 (12.1)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82898208"/>
                  </a:ext>
                </a:extLst>
              </a:tr>
            </a:tbl>
          </a:graphicData>
        </a:graphic>
      </p:graphicFrame>
      <p:graphicFrame>
        <p:nvGraphicFramePr>
          <p:cNvPr id="4" name="Group 3">
            <a:extLst>
              <a:ext uri="{FF2B5EF4-FFF2-40B4-BE49-F238E27FC236}">
                <a16:creationId xmlns:a16="http://schemas.microsoft.com/office/drawing/2014/main" id="{EC5EA584-EC78-DE9B-D8C7-37F1C08B6373}"/>
              </a:ext>
            </a:extLst>
          </p:cNvPr>
          <p:cNvGraphicFramePr>
            <a:graphicFrameLocks/>
          </p:cNvGraphicFramePr>
          <p:nvPr>
            <p:extLst>
              <p:ext uri="{D42A27DB-BD31-4B8C-83A1-F6EECF244321}">
                <p14:modId xmlns:p14="http://schemas.microsoft.com/office/powerpoint/2010/main" val="2784857998"/>
              </p:ext>
            </p:extLst>
          </p:nvPr>
        </p:nvGraphicFramePr>
        <p:xfrm>
          <a:off x="6384926" y="1610437"/>
          <a:ext cx="5376672" cy="4389168"/>
        </p:xfrm>
        <a:graphic>
          <a:graphicData uri="http://schemas.openxmlformats.org/drawingml/2006/table">
            <a:tbl>
              <a:tblPr/>
              <a:tblGrid>
                <a:gridCol w="3419023">
                  <a:extLst>
                    <a:ext uri="{9D8B030D-6E8A-4147-A177-3AD203B41FA5}">
                      <a16:colId xmlns:a16="http://schemas.microsoft.com/office/drawing/2014/main" val="20000"/>
                    </a:ext>
                  </a:extLst>
                </a:gridCol>
                <a:gridCol w="1957649">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All Grade 4/5 AEs,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800" b="1" dirty="0">
                          <a:latin typeface="Calibri" panose="020F0502020204030204" pitchFamily="34" charset="0"/>
                          <a:cs typeface="Calibri" panose="020F0502020204030204" pitchFamily="34" charset="0"/>
                        </a:rPr>
                        <a:t>Patients (N = 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Grade 4 AEs*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Neutrophil count decreased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Platelet count decreased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WBC decreased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Lymphocyte count decreased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Blood bilirubin increased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Encephalopathy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Hepatic failure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Pulmonary edema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Sepsis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Sinusoidal obstruction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23 (69.7)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19 (57.6)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 (24.2)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 (9.1)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4776727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Grade 5/deaths on treatment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Encephalopathy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Respiratory failure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bl>
          </a:graphicData>
        </a:graphic>
      </p:graphicFrame>
      <p:sp>
        <p:nvSpPr>
          <p:cNvPr id="7" name="Text Box 30">
            <a:extLst>
              <a:ext uri="{FF2B5EF4-FFF2-40B4-BE49-F238E27FC236}">
                <a16:creationId xmlns:a16="http://schemas.microsoft.com/office/drawing/2014/main" id="{687F6451-6DC4-905E-E9BE-36E1535F3AF4}"/>
              </a:ext>
            </a:extLst>
          </p:cNvPr>
          <p:cNvSpPr txBox="1">
            <a:spLocks noChangeArrowheads="1"/>
          </p:cNvSpPr>
          <p:nvPr/>
        </p:nvSpPr>
        <p:spPr bwMode="auto">
          <a:xfrm>
            <a:off x="6384926" y="5992813"/>
            <a:ext cx="5376672"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*Multiple AEs could be reported for a single patient.</a:t>
            </a:r>
            <a:endParaRPr lang="en-US" altLang="en-US" sz="14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42440269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dirty="0"/>
              <a:t>Alliance A041703: Investigators’ </a:t>
            </a:r>
            <a:r>
              <a:rPr lang="en-US" dirty="0"/>
              <a:t>Conclusions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400" dirty="0"/>
              <a:t>In this analysis of the phase II Alliance A041703 trial, InO induction followed by blinatumomab consolidation was associated with a 1-yr EFS rate of 75% (2-sided 90% CI: 63%-89%) in older adults with newly diagnosed Ph-, CD22+ B-ALL</a:t>
            </a:r>
            <a:endParaRPr lang="en-US" altLang="en-US" sz="2400" baseline="30000" dirty="0"/>
          </a:p>
          <a:p>
            <a:pPr lvl="1"/>
            <a:r>
              <a:rPr lang="en-US" altLang="en-US" sz="2200" dirty="0"/>
              <a:t>Trial met its primary endpoint (lower bound of 90% CI &gt; historical rate of 10%), indicating regimen sufficiently effective for further study</a:t>
            </a:r>
          </a:p>
          <a:p>
            <a:r>
              <a:rPr lang="en-US" altLang="en-US" sz="2400" dirty="0"/>
              <a:t>Regimen was well tolerated</a:t>
            </a:r>
          </a:p>
          <a:p>
            <a:r>
              <a:rPr lang="en-US" altLang="en-US" sz="2400" dirty="0"/>
              <a:t>Low rate of death in remission with this regimen (6%)</a:t>
            </a:r>
          </a:p>
          <a:p>
            <a:r>
              <a:rPr lang="en-US" altLang="en-US" sz="2400" dirty="0"/>
              <a:t>Investigators concluded that data support further study of this regimen and should be considered a standard treatment option for this population</a:t>
            </a:r>
          </a:p>
          <a:p>
            <a:pPr lvl="1"/>
            <a:r>
              <a:rPr lang="en-US" altLang="en-US" sz="2200" dirty="0"/>
              <a:t>Noted that outcomes may be further enhanced by adding more targeted therapies</a:t>
            </a:r>
          </a:p>
        </p:txBody>
      </p:sp>
      <p:sp>
        <p:nvSpPr>
          <p:cNvPr id="2" name="Text Box 11">
            <a:extLst>
              <a:ext uri="{FF2B5EF4-FFF2-40B4-BE49-F238E27FC236}">
                <a16:creationId xmlns:a16="http://schemas.microsoft.com/office/drawing/2014/main" id="{FBC10CB5-E787-60F9-D663-B960E965AC11}"/>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Wieduwilt. ASCO 2023. Abstr 7006.</a:t>
            </a:r>
          </a:p>
        </p:txBody>
      </p:sp>
    </p:spTree>
    <p:extLst>
      <p:ext uri="{BB962C8B-B14F-4D97-AF65-F5344CB8AC3E}">
        <p14:creationId xmlns:p14="http://schemas.microsoft.com/office/powerpoint/2010/main" val="2627868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ASCO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4361180" y="2806115"/>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indent="-285750">
              <a:lnSpc>
                <a:spcPct val="90000"/>
              </a:lnSpc>
              <a:spcBef>
                <a:spcPts val="1000"/>
              </a:spcBef>
              <a:buFont typeface="Wingdings" panose="05000000000000000000" pitchFamily="2" charset="2"/>
              <a:buChar char="§"/>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56M7VY3CDVN5-126963054-2</_dlc_DocId>
    <_dlc_DocIdUrl xmlns="d54cbe69-32bd-412a-b004-9152f949605e">
      <Url>https://intranet.clinicaloptions.com/mews/oncology/ONC_2023_ASCO_CF_(PRP6243)/HEME_7006_Wieduwilt/_layouts/15/DocIdRedir.aspx?ID=56M7VY3CDVN5-126963054-2</Url>
      <Description>56M7VY3CDVN5-126963054-2</Description>
    </_dlc_DocIdUrl>
    <Document_x0020_Category xmlns="80814eb7-336e-46c0-b93f-edac778927be">Conference Capsule Slides</Document_x0020_Category>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56B0A9223904AB478410CDA193C3DC5C" ma:contentTypeVersion="1" ma:contentTypeDescription="Create a new document." ma:contentTypeScope="" ma:versionID="beab58c2cc2e00616316c3e3638b8286">
  <xsd:schema xmlns:xsd="http://www.w3.org/2001/XMLSchema" xmlns:xs="http://www.w3.org/2001/XMLSchema" xmlns:p="http://schemas.microsoft.com/office/2006/metadata/properties" xmlns:ns2="d54cbe69-32bd-412a-b004-9152f949605e" xmlns:ns3="80814eb7-336e-46c0-b93f-edac778927be" targetNamespace="http://schemas.microsoft.com/office/2006/metadata/properties" ma:root="true" ma:fieldsID="feda4a48cd72af9cd52609baf3336f4b" ns2:_="" ns3:_="">
    <xsd:import namespace="d54cbe69-32bd-412a-b004-9152f949605e"/>
    <xsd:import namespace="80814eb7-336e-46c0-b93f-edac778927be"/>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80814eb7-336e-46c0-b93f-edac778927be"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LongProperties xmlns="http://schemas.microsoft.com/office/2006/metadata/longProperties"/>
</file>

<file path=customXml/itemProps1.xml><?xml version="1.0" encoding="utf-8"?>
<ds:datastoreItem xmlns:ds="http://schemas.openxmlformats.org/officeDocument/2006/customXml" ds:itemID="{5BA55BC3-5A03-47C2-8EC3-D964C3B5E779}">
  <ds:schemaRefs>
    <ds:schemaRef ds:uri="http://schemas.microsoft.com/office/2006/metadata/properties"/>
    <ds:schemaRef ds:uri="80814eb7-336e-46c0-b93f-edac778927be"/>
    <ds:schemaRef ds:uri="http://www.w3.org/XML/1998/namespace"/>
    <ds:schemaRef ds:uri="http://purl.org/dc/elements/1.1/"/>
    <ds:schemaRef ds:uri="http://purl.org/dc/terms/"/>
    <ds:schemaRef ds:uri="http://schemas.microsoft.com/office/infopath/2007/PartnerControls"/>
    <ds:schemaRef ds:uri="http://schemas.openxmlformats.org/package/2006/metadata/core-properties"/>
    <ds:schemaRef ds:uri="http://schemas.microsoft.com/office/2006/documentManagement/types"/>
    <ds:schemaRef ds:uri="d54cbe69-32bd-412a-b004-9152f949605e"/>
    <ds:schemaRef ds:uri="http://purl.org/dc/dcmitype/"/>
  </ds:schemaRefs>
</ds:datastoreItem>
</file>

<file path=customXml/itemProps2.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3.xml><?xml version="1.0" encoding="utf-8"?>
<ds:datastoreItem xmlns:ds="http://schemas.openxmlformats.org/officeDocument/2006/customXml" ds:itemID="{D822369C-4A1B-4109-A1AA-86AD9FD19E09}">
  <ds:schemaRefs>
    <ds:schemaRef ds:uri="http://schemas.microsoft.com/sharepoint/events"/>
  </ds:schemaRefs>
</ds:datastoreItem>
</file>

<file path=customXml/itemProps4.xml><?xml version="1.0" encoding="utf-8"?>
<ds:datastoreItem xmlns:ds="http://schemas.openxmlformats.org/officeDocument/2006/customXml" ds:itemID="{9FACB996-23EC-4161-9194-30321658F50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80814eb7-336e-46c0-b93f-edac778927b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65E151B5-E2EE-4BEC-82C3-105A302A3BE7}">
  <ds:schemaRefs>
    <ds:schemaRef ds:uri="http://schemas.microsoft.com/office/2006/metadata/longProperties"/>
  </ds:schemaRefs>
</ds:datastoreItem>
</file>

<file path=docProps/app.xml><?xml version="1.0" encoding="utf-8"?>
<Properties xmlns="http://schemas.openxmlformats.org/officeDocument/2006/extended-properties" xmlns:vt="http://schemas.openxmlformats.org/officeDocument/2006/docPropsVTypes">
  <Template/>
  <TotalTime>2819</TotalTime>
  <Words>2145</Words>
  <Application>Microsoft Office PowerPoint</Application>
  <PresentationFormat>Widescreen</PresentationFormat>
  <Paragraphs>283</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Times</vt:lpstr>
      <vt:lpstr>Wingdings</vt:lpstr>
      <vt:lpstr>2022_CCO_Template</vt:lpstr>
      <vt:lpstr>Alliance A041703: Phase II Trial of Inotuzumab Ozogamicin Induction Followed by Blinatumomab Consolidation for Older Adults With Newly Diagnosed Ph-Negative, CD22-Positive B-ALL</vt:lpstr>
      <vt:lpstr>About These Slides</vt:lpstr>
      <vt:lpstr>Alliance A041703: Background</vt:lpstr>
      <vt:lpstr>Alliance A041703: Study Design</vt:lpstr>
      <vt:lpstr>Alliance A041703: Baseline Characteristics</vt:lpstr>
      <vt:lpstr>Alliance A041703: EFS (Primary Endpoint)</vt:lpstr>
      <vt:lpstr>Alliance A041703: Hematologic Response</vt:lpstr>
      <vt:lpstr>Alliance A041703: OS and Deaths</vt:lpstr>
      <vt:lpstr>Alliance A041703: Safety</vt:lpstr>
      <vt:lpstr>Alliance A041703: Investigators’ Conclusions</vt:lpstr>
      <vt:lpstr>Go Online for More CCO  Coverage of ASCO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Alliance A041703: Phase II Trial of Inotuzumab Ozogamicin Induction Followed by Blinatumomab Consolidation for Older Adults With Newly Diagnosed Ph-Negative, CD22-Positive B-ALL</dc:title>
  <dc:creator>Preferred User</dc:creator>
  <cp:lastModifiedBy>nkolenko@clinicaloptions.com</cp:lastModifiedBy>
  <cp:revision>74</cp:revision>
  <cp:lastPrinted>2016-09-26T20:21:49Z</cp:lastPrinted>
  <dcterms:created xsi:type="dcterms:W3CDTF">2005-05-27T15:08:01Z</dcterms:created>
  <dcterms:modified xsi:type="dcterms:W3CDTF">2023-06-12T18:30:05Z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2b1e6631-d1f4-483b-aa56-f595ea71cfd4</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0x01010056B0A9223904AB478410CDA193C3DC5C</vt:lpwstr>
  </property>
  <property fmtid="{D5CDD505-2E9C-101B-9397-08002B2CF9AE}" pid="9" name="MediaServiceImageTags">
    <vt:lpwstr/>
  </property>
</Properties>
</file>