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1"/>
  </p:notesMasterIdLst>
  <p:sldIdLst>
    <p:sldId id="552" r:id="rId6"/>
    <p:sldId id="308" r:id="rId7"/>
    <p:sldId id="543" r:id="rId8"/>
    <p:sldId id="553" r:id="rId9"/>
    <p:sldId id="544" r:id="rId10"/>
    <p:sldId id="558" r:id="rId11"/>
    <p:sldId id="554" r:id="rId12"/>
    <p:sldId id="555" r:id="rId13"/>
    <p:sldId id="556" r:id="rId14"/>
    <p:sldId id="559" r:id="rId15"/>
    <p:sldId id="560" r:id="rId16"/>
    <p:sldId id="547" r:id="rId17"/>
    <p:sldId id="557" r:id="rId18"/>
    <p:sldId id="548" r:id="rId19"/>
    <p:sldId id="31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 userDrawn="1">
          <p15:clr>
            <a:srgbClr val="A4A3A4"/>
          </p15:clr>
        </p15:guide>
        <p15:guide id="2" orient="horz" pos="256" userDrawn="1">
          <p15:clr>
            <a:srgbClr val="A4A3A4"/>
          </p15:clr>
        </p15:guide>
        <p15:guide id="3" orient="horz" pos="1008" userDrawn="1">
          <p15:clr>
            <a:srgbClr val="A4A3A4"/>
          </p15:clr>
        </p15:guide>
        <p15:guide id="4" orient="horz" pos="4144" userDrawn="1">
          <p15:clr>
            <a:srgbClr val="A4A3A4"/>
          </p15:clr>
        </p15:guide>
        <p15:guide id="5" orient="horz" pos="3896" userDrawn="1">
          <p15:clr>
            <a:srgbClr val="A4A3A4"/>
          </p15:clr>
        </p15:guide>
        <p15:guide id="6" orient="horz" pos="4032" userDrawn="1">
          <p15:clr>
            <a:srgbClr val="A4A3A4"/>
          </p15:clr>
        </p15:guide>
        <p15:guide id="7" pos="448" userDrawn="1">
          <p15:clr>
            <a:srgbClr val="A4A3A4"/>
          </p15:clr>
        </p15:guide>
        <p15:guide id="8" pos="328" userDrawn="1">
          <p15:clr>
            <a:srgbClr val="A4A3A4"/>
          </p15:clr>
        </p15:guide>
        <p15:guide id="9" pos="3840" userDrawn="1">
          <p15:clr>
            <a:srgbClr val="A4A3A4"/>
          </p15:clr>
        </p15:guide>
        <p15:guide id="10" pos="7408" userDrawn="1">
          <p15:clr>
            <a:srgbClr val="A4A3A4"/>
          </p15:clr>
        </p15:guide>
        <p15:guide id="11" pos="72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spantry@clinicaloptions.com" initials="s" lastIdx="1" clrIdx="7">
    <p:extLst>
      <p:ext uri="{19B8F6BF-5375-455C-9EA6-DF929625EA0E}">
        <p15:presenceInfo xmlns:p15="http://schemas.microsoft.com/office/powerpoint/2012/main" userId="spantry@clinicaloptions.com" providerId="None"/>
      </p:ext>
    </p:extLst>
  </p:cmAuthor>
  <p:cmAuthor id="2" name=" " initials="MAC" lastIdx="11" clrIdx="1"/>
  <p:cmAuthor id="9" name="CLINICALOPTIONS\tquill" initials="C" lastIdx="10" clrIdx="8">
    <p:extLst>
      <p:ext uri="{19B8F6BF-5375-455C-9EA6-DF929625EA0E}">
        <p15:presenceInfo xmlns:p15="http://schemas.microsoft.com/office/powerpoint/2012/main" userId="CLINICALOPTIONS\tquill" providerId="None"/>
      </p:ext>
    </p:extLst>
  </p:cmAuthor>
  <p:cmAuthor id="3" name="Andrew Bowser" initials="AB" lastIdx="1" clrIdx="2"/>
  <p:cmAuthor id="10" name="Christy Seals" initials="CS" lastIdx="6" clrIdx="9">
    <p:extLst>
      <p:ext uri="{19B8F6BF-5375-455C-9EA6-DF929625EA0E}">
        <p15:presenceInfo xmlns:p15="http://schemas.microsoft.com/office/powerpoint/2012/main" userId="S::cseals@clinicaloptions.com::0852e532-1f9e-4bbf-9b56-be19a9543a31" providerId="AD"/>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1781" autoAdjust="0"/>
  </p:normalViewPr>
  <p:slideViewPr>
    <p:cSldViewPr snapToGrid="0">
      <p:cViewPr varScale="1">
        <p:scale>
          <a:sx n="54" d="100"/>
          <a:sy n="54" d="100"/>
        </p:scale>
        <p:origin x="1032" y="56"/>
      </p:cViewPr>
      <p:guideLst>
        <p:guide orient="horz" pos="152"/>
        <p:guide orient="horz" pos="256"/>
        <p:guide orient="horz" pos="1008"/>
        <p:guide orient="horz" pos="4144"/>
        <p:guide orient="horz" pos="3896"/>
        <p:guide orient="horz" pos="4032"/>
        <p:guide pos="448"/>
        <p:guide pos="328"/>
        <p:guide pos="3840"/>
        <p:guide pos="7408"/>
        <p:guide pos="7224"/>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objective response rate;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905391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735006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AJCC, American Joint Committee on Cancer; BICR, blinded independent central review; ECOG, Eastern Cooperative Oncology Group; M, metastasis; NIVO, nivolumab; ORR, objective response rate; OS, overall survival; PD, progressive disease; PFS, progression-free survival; PS, performance status; RELA, relatlimab.</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49487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AJCC, American Joint Committee on Cancer; ECOG, Eastern Cooperative Oncology Group; LDH, lactate dehydrogenase; M, metastasis; NIVO, nivolumab; PS, performance status; RELA, relatlimab; ULN, upper limit of normal.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70941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NIVO, nivolumab; NR, not reached; ORR, objective response rate; OS, overall survival; PFS, progression-free survival; </a:t>
            </a:r>
            <a:r>
              <a:rPr lang="en-US" b="0" i="1" dirty="0"/>
              <a:t>RELA, relatlimab</a:t>
            </a:r>
            <a:r>
              <a:rPr lang="en-US"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39815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NC, not calculated; NIVO, nivolumab; ORR, objective response rate; OS, overall survival; PFS, progression-free survival; RELA, relatlimab.</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672553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NIVO, nivolumab; ORR, objective response rate; OS, overall survival; PFS, progression-free survival; RELA, relatlimab.</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437066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ECOG, Eastern Cooperative Oncology Group; LDH, lactate dehydrogenase; NC, not calculated; NIVO, nivolumab; ORR, objective response rate; OS, overall survival; PFS, progression-free survival; PS, performance status; RELA, relatlimab; ULN, upper limit of normal.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962136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NIVO, nivolumab; NR, not reached; OS, overall survival; PFS, progression-free survival; RELA, relatlimab; ULN, upper limit of normal.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246061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NIVO, nivolumab; NR, not reached; OS, overall survival; PFS, progression-free survival; RELA, relatlimab.</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398769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NIVO, nivolumab; RELA, relatlimab; TRAE, treatment-related adverse event.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2135504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NIVO, nivolumab; RELA, relatlimab.</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3691119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ORR, objective response rate; OS, overall survival; PFS, progression-free survival; TRAE, treatment-related adverse event.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1086563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RELATIVITY-047</a:t>
            </a:r>
            <a:r>
              <a:rPr lang="en-US" sz="4000" dirty="0"/>
              <a:t>: OS and ORR by </a:t>
            </a:r>
            <a:br>
              <a:rPr lang="en-US" sz="4000" dirty="0"/>
            </a:br>
            <a:r>
              <a:rPr lang="en-US" sz="4000" dirty="0"/>
              <a:t>Key Subgroups in Patients With </a:t>
            </a:r>
            <a:br>
              <a:rPr lang="en-US" sz="4000" dirty="0"/>
            </a:br>
            <a:r>
              <a:rPr lang="en-US" sz="4000" dirty="0"/>
              <a:t>Advanced Melanoma Receiving </a:t>
            </a:r>
            <a:r>
              <a:rPr lang="en-US" altLang="en-US" sz="4000" dirty="0"/>
              <a:t>First-line Relatlimab + Nivolumab vs Nivolumab Alone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43255"/>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400" dirty="0"/>
              <a:t>Therapy with immune checkpoint inhibitors has revolutionized the treatment of advanced melanoma</a:t>
            </a:r>
          </a:p>
          <a:p>
            <a:pPr lvl="1"/>
            <a:r>
              <a:rPr lang="en-US" sz="2200" dirty="0"/>
              <a:t>CheckMate-067: showed numerical clinical efficacy benefit of nivolumab + ipilimumab vs nivolumab alone (not designed/powered to compare nivolumab + ipilimumab vs nivolumab monotherapy)</a:t>
            </a:r>
            <a:r>
              <a:rPr lang="en-US" sz="2200" baseline="30000" dirty="0"/>
              <a:t>1</a:t>
            </a:r>
            <a:endParaRPr lang="en-US" sz="2200" dirty="0"/>
          </a:p>
          <a:p>
            <a:pPr lvl="1"/>
            <a:r>
              <a:rPr lang="en-US" sz="2200" dirty="0"/>
              <a:t>RELATIVITY-047: nivolumab + relatlimab significantly improved PFS vs nivolumab alone in patients with previously untreated metastatic or unresectable melanoma</a:t>
            </a:r>
            <a:r>
              <a:rPr lang="en-US" sz="2200" baseline="30000" dirty="0"/>
              <a:t>2</a:t>
            </a:r>
            <a:endParaRPr lang="en-US" sz="2200" dirty="0"/>
          </a:p>
          <a:p>
            <a:r>
              <a:rPr lang="en-US" sz="2400" dirty="0"/>
              <a:t>Current study reports exploratory key subgroup data for relatlimab + nivolumab vs nivolumab alone in the first-line setting among patients with advanced melanoma in the RELATIVITY-047 phase II/III trial</a:t>
            </a:r>
            <a:r>
              <a:rPr lang="en-US" sz="2400" baseline="30000" dirty="0"/>
              <a:t>3,4</a:t>
            </a:r>
            <a:endParaRPr lang="en-US" sz="2400" dirty="0"/>
          </a:p>
          <a:p>
            <a:endParaRPr lang="en-US" altLang="en-US" sz="3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606047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Wolchok. JCO. 2022;40:127. 2. Long. ASCO March Plenary Series 2022. Abstr 360385.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Tawbi. ASCO 2022. Abstr 9505. 4. Tawbi. NEJM. 2022;386:24.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Study Design</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 Tawbi. NEJM. 2022;386:24.</a:t>
            </a:r>
            <a:endParaRPr lang="en-US" altLang="en-US" sz="1200" b="0" dirty="0">
              <a:solidFill>
                <a:schemeClr val="bg2"/>
              </a:solidFill>
              <a:latin typeface="Calibri" panose="020F0502020204030204" pitchFamily="34" charset="0"/>
            </a:endParaRPr>
          </a:p>
        </p:txBody>
      </p:sp>
      <p:sp>
        <p:nvSpPr>
          <p:cNvPr id="5" name="Content Placeholder 4">
            <a:extLst>
              <a:ext uri="{FF2B5EF4-FFF2-40B4-BE49-F238E27FC236}">
                <a16:creationId xmlns:a16="http://schemas.microsoft.com/office/drawing/2014/main" id="{FE080C09-0F8A-2543-1181-B9BA68D124BF}"/>
              </a:ext>
            </a:extLst>
          </p:cNvPr>
          <p:cNvSpPr>
            <a:spLocks noGrp="1"/>
          </p:cNvSpPr>
          <p:nvPr>
            <p:ph idx="1"/>
          </p:nvPr>
        </p:nvSpPr>
        <p:spPr>
          <a:xfrm>
            <a:off x="604675" y="1513047"/>
            <a:ext cx="10877529" cy="4650686"/>
          </a:xfrm>
        </p:spPr>
        <p:txBody>
          <a:bodyPr/>
          <a:lstStyle/>
          <a:p>
            <a:pPr>
              <a:spcAft>
                <a:spcPts val="0"/>
              </a:spcAft>
            </a:pPr>
            <a:r>
              <a:rPr lang="en-US" sz="2400" dirty="0"/>
              <a:t>Global, randomized, double-blind phase II/III trial</a:t>
            </a:r>
            <a:br>
              <a:rPr lang="en-US" sz="2400" dirty="0"/>
            </a:br>
            <a:br>
              <a:rPr lang="en-US" sz="2400" dirty="0"/>
            </a:b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marL="0" indent="0">
              <a:spcAft>
                <a:spcPts val="0"/>
              </a:spcAft>
              <a:buNone/>
            </a:pPr>
            <a:endParaRPr lang="en-US" sz="2400" dirty="0"/>
          </a:p>
          <a:p>
            <a:pPr>
              <a:spcAft>
                <a:spcPts val="0"/>
              </a:spcAft>
            </a:pPr>
            <a:r>
              <a:rPr lang="en-US" sz="2400" b="1" dirty="0"/>
              <a:t>Primary endpoint: </a:t>
            </a:r>
            <a:r>
              <a:rPr lang="en-US" sz="2400" dirty="0"/>
              <a:t>PFS by BICR</a:t>
            </a:r>
          </a:p>
          <a:p>
            <a:pPr>
              <a:spcAft>
                <a:spcPts val="0"/>
              </a:spcAft>
            </a:pPr>
            <a:r>
              <a:rPr lang="en-US" sz="2400" b="1" dirty="0"/>
              <a:t>Key secondary endpoints: </a:t>
            </a:r>
            <a:r>
              <a:rPr lang="en-US" sz="2400" dirty="0"/>
              <a:t>OS, ORR by BICR</a:t>
            </a:r>
          </a:p>
          <a:p>
            <a:pPr lvl="1">
              <a:spcAft>
                <a:spcPts val="0"/>
              </a:spcAft>
            </a:pPr>
            <a:r>
              <a:rPr lang="en-US" sz="2200" dirty="0"/>
              <a:t>Hierarchical statistical testing: PFS, then OS, then ORR</a:t>
            </a:r>
          </a:p>
        </p:txBody>
      </p:sp>
      <p:sp>
        <p:nvSpPr>
          <p:cNvPr id="7" name="Text Box 45">
            <a:extLst>
              <a:ext uri="{FF2B5EF4-FFF2-40B4-BE49-F238E27FC236}">
                <a16:creationId xmlns:a16="http://schemas.microsoft.com/office/drawing/2014/main" id="{90451D7E-696D-9B42-D4E7-D264DFAF85FD}"/>
              </a:ext>
            </a:extLst>
          </p:cNvPr>
          <p:cNvSpPr txBox="1">
            <a:spLocks noChangeArrowheads="1"/>
          </p:cNvSpPr>
          <p:nvPr/>
        </p:nvSpPr>
        <p:spPr bwMode="auto">
          <a:xfrm>
            <a:off x="614482" y="3132470"/>
            <a:ext cx="3133816"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previously untreated, unresectable, or metastatic melanoma with ECOG PS 0-1 </a:t>
            </a:r>
            <a:endParaRPr lang="en-US" altLang="en-US" sz="1600" b="0" dirty="0">
              <a:solidFill>
                <a:srgbClr val="000000"/>
              </a:solidFill>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714)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4453A77D-E186-3F60-4BA5-9AD3822095B8}"/>
              </a:ext>
            </a:extLst>
          </p:cNvPr>
          <p:cNvSpPr>
            <a:spLocks noChangeArrowheads="1"/>
          </p:cNvSpPr>
          <p:nvPr/>
        </p:nvSpPr>
        <p:spPr bwMode="auto">
          <a:xfrm>
            <a:off x="4567500" y="2931116"/>
            <a:ext cx="4913021" cy="906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RELA</a:t>
            </a:r>
            <a:r>
              <a:rPr lang="en-US" altLang="en-US" sz="1600" dirty="0">
                <a:solidFill>
                  <a:srgbClr val="FFFFFF"/>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160 mg + </a:t>
            </a:r>
            <a:r>
              <a:rPr lang="en-US" altLang="en-US" sz="1600" b="1" dirty="0">
                <a:solidFill>
                  <a:srgbClr val="FFFFFF"/>
                </a:solidFill>
                <a:latin typeface="Calibri" panose="020F0502020204030204" pitchFamily="34" charset="0"/>
                <a:cs typeface="+mn-cs"/>
              </a:rPr>
              <a:t>NIVO</a:t>
            </a:r>
            <a:r>
              <a:rPr lang="en-US" altLang="en-US" sz="1600" dirty="0">
                <a:solidFill>
                  <a:srgbClr val="FFFFFF"/>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480 mg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fixed-dose combination IV Q4W </a:t>
            </a:r>
            <a:br>
              <a:rPr lang="en-US" altLang="en-US" sz="1600" dirty="0">
                <a:solidFill>
                  <a:srgbClr val="FFFFFF"/>
                </a:solidFill>
                <a:latin typeface="Calibri" panose="020F0502020204030204" pitchFamily="34" charset="0"/>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335) </a:t>
            </a:r>
          </a:p>
        </p:txBody>
      </p:sp>
      <p:sp>
        <p:nvSpPr>
          <p:cNvPr id="9" name="Rectangle 50">
            <a:extLst>
              <a:ext uri="{FF2B5EF4-FFF2-40B4-BE49-F238E27FC236}">
                <a16:creationId xmlns:a16="http://schemas.microsoft.com/office/drawing/2014/main" id="{B12F751F-D062-2BA6-E04B-011171B60987}"/>
              </a:ext>
            </a:extLst>
          </p:cNvPr>
          <p:cNvSpPr>
            <a:spLocks noChangeArrowheads="1"/>
          </p:cNvSpPr>
          <p:nvPr/>
        </p:nvSpPr>
        <p:spPr bwMode="auto">
          <a:xfrm>
            <a:off x="4567501" y="3936597"/>
            <a:ext cx="4913021" cy="90525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NIVO</a:t>
            </a:r>
            <a:r>
              <a:rPr lang="en-US" altLang="en-US" sz="1600" dirty="0">
                <a:solidFill>
                  <a:srgbClr val="FFFFFF"/>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480 mg IV Q4W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359) </a:t>
            </a:r>
          </a:p>
        </p:txBody>
      </p:sp>
      <p:sp>
        <p:nvSpPr>
          <p:cNvPr id="10" name="Text Box 232">
            <a:extLst>
              <a:ext uri="{FF2B5EF4-FFF2-40B4-BE49-F238E27FC236}">
                <a16:creationId xmlns:a16="http://schemas.microsoft.com/office/drawing/2014/main" id="{D605E695-6D3B-A301-B969-255378E8CB85}"/>
              </a:ext>
            </a:extLst>
          </p:cNvPr>
          <p:cNvSpPr txBox="1">
            <a:spLocks noChangeArrowheads="1"/>
          </p:cNvSpPr>
          <p:nvPr/>
        </p:nvSpPr>
        <p:spPr bwMode="auto">
          <a:xfrm>
            <a:off x="10020037" y="3482040"/>
            <a:ext cx="146281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PD or unacceptable toxicity</a:t>
            </a:r>
          </a:p>
        </p:txBody>
      </p:sp>
      <p:sp>
        <p:nvSpPr>
          <p:cNvPr id="11" name="Rectangle 10">
            <a:extLst>
              <a:ext uri="{FF2B5EF4-FFF2-40B4-BE49-F238E27FC236}">
                <a16:creationId xmlns:a16="http://schemas.microsoft.com/office/drawing/2014/main" id="{CEFADF5A-5268-43C3-1681-7EFFEDEB59FF}"/>
              </a:ext>
            </a:extLst>
          </p:cNvPr>
          <p:cNvSpPr/>
          <p:nvPr/>
        </p:nvSpPr>
        <p:spPr>
          <a:xfrm>
            <a:off x="1973947" y="1941363"/>
            <a:ext cx="4219979" cy="58477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LAG-3 expression, PD-L1 expression, BRAF </a:t>
            </a:r>
            <a:r>
              <a:rPr lang="en-US" altLang="en-US" sz="1600" b="0" i="1" dirty="0">
                <a:solidFill>
                  <a:srgbClr val="000000"/>
                </a:solidFill>
                <a:latin typeface="Calibri" panose="020F0502020204030204" pitchFamily="34" charset="0"/>
                <a:cs typeface="+mn-cs"/>
              </a:rPr>
              <a:t>mutation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status, AJCC v8 M stage</a:t>
            </a:r>
          </a:p>
        </p:txBody>
      </p:sp>
      <p:cxnSp>
        <p:nvCxnSpPr>
          <p:cNvPr id="12" name="Straight Arrow Connector 11">
            <a:extLst>
              <a:ext uri="{FF2B5EF4-FFF2-40B4-BE49-F238E27FC236}">
                <a16:creationId xmlns:a16="http://schemas.microsoft.com/office/drawing/2014/main" id="{B751C56F-6B23-0DA4-E5CC-556AED2DB15D}"/>
              </a:ext>
            </a:extLst>
          </p:cNvPr>
          <p:cNvCxnSpPr>
            <a:cxnSpLocks/>
          </p:cNvCxnSpPr>
          <p:nvPr/>
        </p:nvCxnSpPr>
        <p:spPr bwMode="auto">
          <a:xfrm>
            <a:off x="4083937" y="2775348"/>
            <a:ext cx="0" cy="733568"/>
          </a:xfrm>
          <a:prstGeom prst="straightConnector1">
            <a:avLst/>
          </a:prstGeom>
          <a:noFill/>
          <a:ln w="28575" cap="flat" cmpd="sng" algn="ctr">
            <a:solidFill>
              <a:schemeClr val="bg1"/>
            </a:solidFill>
            <a:prstDash val="sysDot"/>
            <a:round/>
            <a:headEnd type="none" w="med" len="med"/>
            <a:tailEnd type="triangle"/>
          </a:ln>
          <a:effectLst/>
        </p:spPr>
      </p:cxnSp>
      <p:cxnSp>
        <p:nvCxnSpPr>
          <p:cNvPr id="13" name="Straight Arrow Connector 12">
            <a:extLst>
              <a:ext uri="{FF2B5EF4-FFF2-40B4-BE49-F238E27FC236}">
                <a16:creationId xmlns:a16="http://schemas.microsoft.com/office/drawing/2014/main" id="{584A8540-1C2C-0E1F-D428-30A954EE6B92}"/>
              </a:ext>
            </a:extLst>
          </p:cNvPr>
          <p:cNvCxnSpPr/>
          <p:nvPr/>
        </p:nvCxnSpPr>
        <p:spPr bwMode="auto">
          <a:xfrm>
            <a:off x="9579720" y="3889277"/>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14" name="Line 53">
            <a:extLst>
              <a:ext uri="{FF2B5EF4-FFF2-40B4-BE49-F238E27FC236}">
                <a16:creationId xmlns:a16="http://schemas.microsoft.com/office/drawing/2014/main" id="{D13814DE-8211-CD0D-DAD0-5C275275443D}"/>
              </a:ext>
            </a:extLst>
          </p:cNvPr>
          <p:cNvSpPr>
            <a:spLocks noChangeShapeType="1"/>
          </p:cNvSpPr>
          <p:nvPr/>
        </p:nvSpPr>
        <p:spPr bwMode="auto">
          <a:xfrm>
            <a:off x="3819527" y="3905534"/>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BD3CCCDE-3434-B81E-54F4-A2FBF42C708C}"/>
              </a:ext>
            </a:extLst>
          </p:cNvPr>
          <p:cNvSpPr>
            <a:spLocks noChangeShapeType="1"/>
          </p:cNvSpPr>
          <p:nvPr/>
        </p:nvSpPr>
        <p:spPr bwMode="auto">
          <a:xfrm flipV="1">
            <a:off x="3819527" y="3506822"/>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1392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Baseline Characteristics</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 Tawbi. NEJM. 2022;386:24.</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2889862398"/>
              </p:ext>
            </p:extLst>
          </p:nvPr>
        </p:nvGraphicFramePr>
        <p:xfrm>
          <a:off x="727077" y="1604963"/>
          <a:ext cx="5368925" cy="4358768"/>
        </p:xfrm>
        <a:graphic>
          <a:graphicData uri="http://schemas.openxmlformats.org/drawingml/2006/table">
            <a:tbl>
              <a:tblPr/>
              <a:tblGrid>
                <a:gridCol w="2667287">
                  <a:extLst>
                    <a:ext uri="{9D8B030D-6E8A-4147-A177-3AD203B41FA5}">
                      <a16:colId xmlns:a16="http://schemas.microsoft.com/office/drawing/2014/main" val="20000"/>
                    </a:ext>
                  </a:extLst>
                </a:gridCol>
                <a:gridCol w="1350819">
                  <a:extLst>
                    <a:ext uri="{9D8B030D-6E8A-4147-A177-3AD203B41FA5}">
                      <a16:colId xmlns:a16="http://schemas.microsoft.com/office/drawing/2014/main" val="20001"/>
                    </a:ext>
                  </a:extLst>
                </a:gridCol>
                <a:gridCol w="1350819">
                  <a:extLst>
                    <a:ext uri="{9D8B030D-6E8A-4147-A177-3AD203B41FA5}">
                      <a16:colId xmlns:a16="http://schemas.microsoft.com/office/drawing/2014/main" val="20002"/>
                    </a:ext>
                  </a:extLst>
                </a:gridCol>
              </a:tblGrid>
              <a:tr h="4815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 + NIVO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8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8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(40.8)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89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v8 M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(29.8)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8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(33.5)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(32.6)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684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LDH,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&gt;2x ULN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130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r h="48153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treatment,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957270"/>
                  </a:ext>
                </a:extLst>
              </a:tr>
              <a:tr h="4815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tumor burden, mm</a:t>
                      </a:r>
                      <a:r>
                        <a:rPr lang="en-US" sz="1400" baseline="3000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(min-max)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0085207"/>
                  </a:ext>
                </a:extLst>
              </a:tr>
            </a:tbl>
          </a:graphicData>
        </a:graphic>
      </p:graphicFrame>
      <p:graphicFrame>
        <p:nvGraphicFramePr>
          <p:cNvPr id="7" name="Group 3">
            <a:extLst>
              <a:ext uri="{FF2B5EF4-FFF2-40B4-BE49-F238E27FC236}">
                <a16:creationId xmlns:a16="http://schemas.microsoft.com/office/drawing/2014/main" id="{F119C231-F051-C1B8-8620-E04EF77FEAC0}"/>
              </a:ext>
            </a:extLst>
          </p:cNvPr>
          <p:cNvGraphicFramePr>
            <a:graphicFrameLocks/>
          </p:cNvGraphicFramePr>
          <p:nvPr>
            <p:extLst>
              <p:ext uri="{D42A27DB-BD31-4B8C-83A1-F6EECF244321}">
                <p14:modId xmlns:p14="http://schemas.microsoft.com/office/powerpoint/2010/main" val="4016636146"/>
              </p:ext>
            </p:extLst>
          </p:nvPr>
        </p:nvGraphicFramePr>
        <p:xfrm>
          <a:off x="6241187" y="1604963"/>
          <a:ext cx="5241202" cy="4328208"/>
        </p:xfrm>
        <a:graphic>
          <a:graphicData uri="http://schemas.openxmlformats.org/drawingml/2006/table">
            <a:tbl>
              <a:tblPr/>
              <a:tblGrid>
                <a:gridCol w="2603834">
                  <a:extLst>
                    <a:ext uri="{9D8B030D-6E8A-4147-A177-3AD203B41FA5}">
                      <a16:colId xmlns:a16="http://schemas.microsoft.com/office/drawing/2014/main" val="20000"/>
                    </a:ext>
                  </a:extLst>
                </a:gridCol>
                <a:gridCol w="1318684">
                  <a:extLst>
                    <a:ext uri="{9D8B030D-6E8A-4147-A177-3AD203B41FA5}">
                      <a16:colId xmlns:a16="http://schemas.microsoft.com/office/drawing/2014/main" val="20001"/>
                    </a:ext>
                  </a:extLst>
                </a:gridCol>
                <a:gridCol w="1318684">
                  <a:extLst>
                    <a:ext uri="{9D8B030D-6E8A-4147-A177-3AD203B41FA5}">
                      <a16:colId xmlns:a16="http://schemas.microsoft.com/office/drawing/2014/main" val="20002"/>
                    </a:ext>
                  </a:extLst>
                </a:gridCol>
              </a:tblGrid>
              <a:tr h="3755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 + NIVO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755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Melanoma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Cutaneous nonacral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Mucosal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 (70.1)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 (70.8)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50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Stratification factor,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LAG-3 expression</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expression</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 status</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Mutant</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Wild-type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M stage</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M0/M1any[0]</a:t>
                      </a:r>
                      <a:r>
                        <a:rPr lang="en-US" sz="1400" b="0" baseline="30000" dirty="0">
                          <a:solidFill>
                            <a:schemeClr val="bg1"/>
                          </a:solidFill>
                          <a:latin typeface="Calibri" panose="020F0502020204030204" pitchFamily="34" charset="0"/>
                        </a:rPr>
                        <a:t>‡</a:t>
                      </a:r>
                    </a:p>
                    <a:p>
                      <a:pPr marL="573088" marR="0" lvl="1" indent="-169863"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M1any[1]</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 (75.5)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 (41.1)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 (58.9)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(61.7)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 (65.4)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269 (74.9)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(40.9)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212 (59.1)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(61.3)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(66.0)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21A45D6A-2B4E-87CE-DC2E-629E28353A41}"/>
              </a:ext>
            </a:extLst>
          </p:cNvPr>
          <p:cNvSpPr txBox="1"/>
          <p:nvPr/>
        </p:nvSpPr>
        <p:spPr bwMode="auto">
          <a:xfrm>
            <a:off x="609759" y="5963731"/>
            <a:ext cx="8023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*Interferon wa</a:t>
            </a:r>
            <a:r>
              <a:rPr lang="en-US" sz="1400" dirty="0">
                <a:solidFill>
                  <a:schemeClr val="bg1"/>
                </a:solidFill>
                <a:latin typeface="Calibri" panose="020F0502020204030204" pitchFamily="34" charset="0"/>
              </a:rPr>
              <a:t>s the most common therapy. </a:t>
            </a:r>
            <a:r>
              <a:rPr 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Sum of reference diameters.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LDH not elevated.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LDH elevated.</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E4DA-CAAA-7153-BF8B-FFADBCAD0EE6}"/>
              </a:ext>
            </a:extLst>
          </p:cNvPr>
          <p:cNvSpPr>
            <a:spLocks noGrp="1"/>
          </p:cNvSpPr>
          <p:nvPr>
            <p:ph type="title"/>
          </p:nvPr>
        </p:nvSpPr>
        <p:spPr/>
        <p:txBody>
          <a:bodyPr/>
          <a:lstStyle/>
          <a:p>
            <a:r>
              <a:rPr lang="en-US" altLang="en-US" dirty="0"/>
              <a:t>RELATIVITY-047</a:t>
            </a:r>
            <a:r>
              <a:rPr lang="en-US" dirty="0"/>
              <a:t>: Updated Overall PFS, OS, ORR</a:t>
            </a:r>
          </a:p>
        </p:txBody>
      </p:sp>
      <p:graphicFrame>
        <p:nvGraphicFramePr>
          <p:cNvPr id="5" name="Table 5">
            <a:extLst>
              <a:ext uri="{FF2B5EF4-FFF2-40B4-BE49-F238E27FC236}">
                <a16:creationId xmlns:a16="http://schemas.microsoft.com/office/drawing/2014/main" id="{09FCE661-045C-AA80-2662-AB02C3E0B4E8}"/>
              </a:ext>
            </a:extLst>
          </p:cNvPr>
          <p:cNvGraphicFramePr>
            <a:graphicFrameLocks noGrp="1"/>
          </p:cNvGraphicFramePr>
          <p:nvPr>
            <p:ph idx="1"/>
            <p:extLst>
              <p:ext uri="{D42A27DB-BD31-4B8C-83A1-F6EECF244321}">
                <p14:modId xmlns:p14="http://schemas.microsoft.com/office/powerpoint/2010/main" val="2122521707"/>
              </p:ext>
            </p:extLst>
          </p:nvPr>
        </p:nvGraphicFramePr>
        <p:xfrm>
          <a:off x="711200" y="2037444"/>
          <a:ext cx="10771188" cy="3393440"/>
        </p:xfrm>
        <a:graphic>
          <a:graphicData uri="http://schemas.openxmlformats.org/drawingml/2006/table">
            <a:tbl>
              <a:tblPr firstRow="1" bandRow="1">
                <a:tableStyleId>{F5AB1C69-6EDB-4FF4-983F-18BD219EF322}</a:tableStyleId>
              </a:tblPr>
              <a:tblGrid>
                <a:gridCol w="2692797">
                  <a:extLst>
                    <a:ext uri="{9D8B030D-6E8A-4147-A177-3AD203B41FA5}">
                      <a16:colId xmlns:a16="http://schemas.microsoft.com/office/drawing/2014/main" val="2281636721"/>
                    </a:ext>
                  </a:extLst>
                </a:gridCol>
                <a:gridCol w="2692797">
                  <a:extLst>
                    <a:ext uri="{9D8B030D-6E8A-4147-A177-3AD203B41FA5}">
                      <a16:colId xmlns:a16="http://schemas.microsoft.com/office/drawing/2014/main" val="670558146"/>
                    </a:ext>
                  </a:extLst>
                </a:gridCol>
                <a:gridCol w="2692797">
                  <a:extLst>
                    <a:ext uri="{9D8B030D-6E8A-4147-A177-3AD203B41FA5}">
                      <a16:colId xmlns:a16="http://schemas.microsoft.com/office/drawing/2014/main" val="3806583861"/>
                    </a:ext>
                  </a:extLst>
                </a:gridCol>
                <a:gridCol w="2692797">
                  <a:extLst>
                    <a:ext uri="{9D8B030D-6E8A-4147-A177-3AD203B41FA5}">
                      <a16:colId xmlns:a16="http://schemas.microsoft.com/office/drawing/2014/main" val="799039241"/>
                    </a:ext>
                  </a:extLst>
                </a:gridCol>
              </a:tblGrid>
              <a:tr h="3708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RELA + NIVO (n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NIVO (n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370840">
                <a:tc>
                  <a:txBody>
                    <a:bodyPr/>
                    <a:lstStyle/>
                    <a:p>
                      <a:r>
                        <a:rPr lang="en-US" dirty="0">
                          <a:solidFill>
                            <a:schemeClr val="bg1"/>
                          </a:solidFill>
                        </a:rPr>
                        <a:t>PFS</a:t>
                      </a:r>
                    </a:p>
                    <a:p>
                      <a:pPr marL="285750" indent="-285750">
                        <a:buFont typeface="Wingdings" panose="05000000000000000000" pitchFamily="2" charset="2"/>
                        <a:buChar char="§"/>
                      </a:pPr>
                      <a:r>
                        <a:rPr lang="en-US" dirty="0">
                          <a:solidFill>
                            <a:schemeClr val="bg1"/>
                          </a:solidFill>
                        </a:rPr>
                        <a:t>Median, mo (95% CI)</a:t>
                      </a:r>
                    </a:p>
                    <a:p>
                      <a:pPr marL="285750" indent="-285750">
                        <a:buFont typeface="Wingdings" panose="05000000000000000000" pitchFamily="2" charset="2"/>
                        <a:buChar char="§"/>
                      </a:pPr>
                      <a:r>
                        <a:rPr lang="en-US" dirty="0">
                          <a:solidFill>
                            <a:schemeClr val="bg1"/>
                          </a:solidFill>
                        </a:rPr>
                        <a:t>12-mo rate, % (range)</a:t>
                      </a:r>
                    </a:p>
                    <a:p>
                      <a:pPr marL="285750" indent="-285750">
                        <a:buFont typeface="Wingdings" panose="05000000000000000000" pitchFamily="2" charset="2"/>
                        <a:buChar char="§"/>
                      </a:pPr>
                      <a:r>
                        <a:rPr lang="en-US" dirty="0">
                          <a:solidFill>
                            <a:schemeClr val="bg1"/>
                          </a:solidFill>
                        </a:rPr>
                        <a:t>24-mo rate, %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br>
                        <a:rPr lang="en-US" dirty="0">
                          <a:solidFill>
                            <a:schemeClr val="bg1"/>
                          </a:solidFill>
                        </a:rPr>
                      </a:br>
                      <a:r>
                        <a:rPr lang="en-US" dirty="0">
                          <a:solidFill>
                            <a:schemeClr val="bg1"/>
                          </a:solidFill>
                        </a:rPr>
                        <a:t>10.22 (6.51-14.75)</a:t>
                      </a:r>
                      <a:br>
                        <a:rPr lang="en-US" dirty="0">
                          <a:solidFill>
                            <a:schemeClr val="bg1"/>
                          </a:solidFill>
                        </a:rPr>
                      </a:br>
                      <a:r>
                        <a:rPr lang="en-US" dirty="0">
                          <a:solidFill>
                            <a:schemeClr val="bg1"/>
                          </a:solidFill>
                        </a:rPr>
                        <a:t>48.0 (42.5-53.4)</a:t>
                      </a:r>
                      <a:br>
                        <a:rPr lang="en-US" dirty="0">
                          <a:solidFill>
                            <a:schemeClr val="bg1"/>
                          </a:solidFill>
                        </a:rPr>
                      </a:br>
                      <a:r>
                        <a:rPr lang="en-US" dirty="0">
                          <a:solidFill>
                            <a:schemeClr val="bg1"/>
                          </a:solidFill>
                        </a:rPr>
                        <a:t>38.5 (32.7-44.2)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br>
                        <a:rPr lang="en-US" dirty="0">
                          <a:solidFill>
                            <a:schemeClr val="bg1"/>
                          </a:solidFill>
                        </a:rPr>
                      </a:br>
                      <a:r>
                        <a:rPr lang="en-US" dirty="0">
                          <a:solidFill>
                            <a:schemeClr val="bg1"/>
                          </a:solidFill>
                        </a:rPr>
                        <a:t>4.63 (3.48-6.44)</a:t>
                      </a:r>
                      <a:br>
                        <a:rPr lang="en-US" dirty="0">
                          <a:solidFill>
                            <a:schemeClr val="bg1"/>
                          </a:solidFill>
                        </a:rPr>
                      </a:br>
                      <a:r>
                        <a:rPr lang="en-US" dirty="0">
                          <a:solidFill>
                            <a:schemeClr val="bg1"/>
                          </a:solidFill>
                        </a:rPr>
                        <a:t>36.9 (31.7-42.1)</a:t>
                      </a:r>
                      <a:br>
                        <a:rPr lang="en-US" dirty="0">
                          <a:solidFill>
                            <a:schemeClr val="bg1"/>
                          </a:solidFill>
                        </a:rPr>
                      </a:br>
                      <a:r>
                        <a:rPr lang="en-US" dirty="0">
                          <a:solidFill>
                            <a:schemeClr val="bg1"/>
                          </a:solidFill>
                        </a:rPr>
                        <a:t>29.0 (23.8-34.4)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dirty="0">
                          <a:solidFill>
                            <a:schemeClr val="bg1"/>
                          </a:solidFill>
                        </a:rPr>
                      </a:br>
                      <a:r>
                        <a:rPr kumimoji="0" lang="en-US" sz="1800" b="0" i="0" u="none" strike="noStrike" cap="none" normalizeH="0" baseline="0" dirty="0">
                          <a:ln>
                            <a:noFill/>
                          </a:ln>
                          <a:solidFill>
                            <a:schemeClr val="bg1"/>
                          </a:solidFill>
                          <a:effectLst/>
                          <a:latin typeface="Calibri" panose="020F0502020204030204" pitchFamily="34" charset="0"/>
                        </a:rPr>
                        <a:t>0.78 (0.64-0.94)</a:t>
                      </a:r>
                    </a:p>
                    <a:p>
                      <a:pPr algn="ct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33382"/>
                  </a:ext>
                </a:extLst>
              </a:tr>
              <a:tr h="370840">
                <a:tc>
                  <a:txBody>
                    <a:bodyPr/>
                    <a:lstStyle/>
                    <a:p>
                      <a:r>
                        <a:rPr lang="en-US" dirty="0">
                          <a:solidFill>
                            <a:schemeClr val="bg1"/>
                          </a:solidFill>
                        </a:rPr>
                        <a:t>OS</a:t>
                      </a:r>
                    </a:p>
                    <a:p>
                      <a:pPr marL="285750" indent="-285750">
                        <a:buFont typeface="Wingdings" panose="05000000000000000000" pitchFamily="2" charset="2"/>
                        <a:buChar char="§"/>
                      </a:pPr>
                      <a:r>
                        <a:rPr lang="en-US" dirty="0">
                          <a:solidFill>
                            <a:schemeClr val="bg1"/>
                          </a:solidFill>
                        </a:rPr>
                        <a:t>Median, mo (95% CI)</a:t>
                      </a:r>
                    </a:p>
                    <a:p>
                      <a:pPr marL="285750" indent="-285750">
                        <a:buFont typeface="Wingdings" panose="05000000000000000000" pitchFamily="2" charset="2"/>
                        <a:buChar char="§"/>
                      </a:pPr>
                      <a:r>
                        <a:rPr lang="en-US" dirty="0">
                          <a:solidFill>
                            <a:schemeClr val="bg1"/>
                          </a:solidFill>
                        </a:rPr>
                        <a:t>12-mo rate, % (range)</a:t>
                      </a:r>
                    </a:p>
                    <a:p>
                      <a:pPr marL="285750" indent="-285750">
                        <a:buFont typeface="Wingdings" panose="05000000000000000000" pitchFamily="2" charset="2"/>
                        <a:buChar char="§"/>
                      </a:pPr>
                      <a:r>
                        <a:rPr lang="en-US" dirty="0">
                          <a:solidFill>
                            <a:schemeClr val="bg1"/>
                          </a:solidFill>
                        </a:rPr>
                        <a:t>24-mo rate, % (range)</a:t>
                      </a:r>
                    </a:p>
                    <a:p>
                      <a:pPr marL="285750" indent="-285750">
                        <a:buFont typeface="Wingdings" panose="05000000000000000000" pitchFamily="2" charset="2"/>
                        <a:buChar char="§"/>
                      </a:pPr>
                      <a:r>
                        <a:rPr lang="en-US" dirty="0">
                          <a:solidFill>
                            <a:schemeClr val="bg1"/>
                          </a:solidFill>
                        </a:rPr>
                        <a:t>36-mo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dirty="0">
                          <a:solidFill>
                            <a:schemeClr val="bg1"/>
                          </a:solidFill>
                        </a:rPr>
                      </a:br>
                      <a:r>
                        <a:rPr lang="en-US" dirty="0">
                          <a:solidFill>
                            <a:schemeClr val="bg1"/>
                          </a:solidFill>
                        </a:rPr>
                        <a:t>NR (34.20-NR)</a:t>
                      </a:r>
                      <a:br>
                        <a:rPr lang="en-US" dirty="0">
                          <a:solidFill>
                            <a:schemeClr val="bg1"/>
                          </a:solidFill>
                        </a:rPr>
                      </a:br>
                      <a:r>
                        <a:rPr lang="en-US" dirty="0">
                          <a:solidFill>
                            <a:schemeClr val="bg1"/>
                          </a:solidFill>
                        </a:rPr>
                        <a:t>77.0 (72.2-81.1)</a:t>
                      </a:r>
                      <a:br>
                        <a:rPr lang="en-US" dirty="0">
                          <a:solidFill>
                            <a:schemeClr val="bg1"/>
                          </a:solidFill>
                        </a:rPr>
                      </a:br>
                      <a:r>
                        <a:rPr lang="en-US" dirty="0">
                          <a:solidFill>
                            <a:schemeClr val="bg1"/>
                          </a:solidFill>
                        </a:rPr>
                        <a:t>63.7 (58.1-68.7)</a:t>
                      </a:r>
                      <a:br>
                        <a:rPr lang="en-US" dirty="0">
                          <a:solidFill>
                            <a:schemeClr val="bg1"/>
                          </a:solidFill>
                        </a:rPr>
                      </a:br>
                      <a:r>
                        <a:rPr lang="en-US" dirty="0">
                          <a:solidFill>
                            <a:schemeClr val="bg1"/>
                          </a:solidFill>
                        </a:rPr>
                        <a:t>55.8 (49.8-61.4)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dirty="0">
                          <a:solidFill>
                            <a:schemeClr val="bg1"/>
                          </a:solidFill>
                        </a:rPr>
                      </a:br>
                      <a:r>
                        <a:rPr lang="en-US" dirty="0">
                          <a:solidFill>
                            <a:schemeClr val="bg1"/>
                          </a:solidFill>
                        </a:rPr>
                        <a:t>34.10 (25.23-NR)</a:t>
                      </a:r>
                      <a:br>
                        <a:rPr lang="en-US" dirty="0">
                          <a:solidFill>
                            <a:schemeClr val="bg1"/>
                          </a:solidFill>
                        </a:rPr>
                      </a:br>
                      <a:r>
                        <a:rPr lang="en-US" dirty="0">
                          <a:solidFill>
                            <a:schemeClr val="bg1"/>
                          </a:solidFill>
                        </a:rPr>
                        <a:t>71.6 (66.6-76.0)</a:t>
                      </a:r>
                      <a:br>
                        <a:rPr lang="en-US" dirty="0">
                          <a:solidFill>
                            <a:schemeClr val="bg1"/>
                          </a:solidFill>
                        </a:rPr>
                      </a:br>
                      <a:r>
                        <a:rPr lang="en-US" dirty="0">
                          <a:solidFill>
                            <a:schemeClr val="bg1"/>
                          </a:solidFill>
                        </a:rPr>
                        <a:t>58.3 (52.7-63.4)</a:t>
                      </a:r>
                      <a:br>
                        <a:rPr lang="en-US" dirty="0">
                          <a:solidFill>
                            <a:schemeClr val="bg1"/>
                          </a:solidFill>
                        </a:rPr>
                      </a:br>
                      <a:r>
                        <a:rPr lang="en-US" dirty="0">
                          <a:solidFill>
                            <a:schemeClr val="bg1"/>
                          </a:solidFill>
                        </a:rPr>
                        <a:t>48.8 (42.7-54.7)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dirty="0">
                          <a:solidFill>
                            <a:schemeClr val="bg1"/>
                          </a:solidFill>
                        </a:rPr>
                      </a:br>
                      <a:r>
                        <a:rPr lang="en-US" dirty="0">
                          <a:solidFill>
                            <a:schemeClr val="bg1"/>
                          </a:solidFill>
                        </a:rPr>
                        <a:t>0.80 (0.64-1.01)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6407533"/>
                  </a:ext>
                </a:extLst>
              </a:tr>
              <a:tr h="370840">
                <a:tc>
                  <a:txBody>
                    <a:bodyPr/>
                    <a:lstStyle/>
                    <a:p>
                      <a:r>
                        <a:rPr lang="en-US" dirty="0">
                          <a:solidFill>
                            <a:schemeClr val="bg1"/>
                          </a:solidFill>
                        </a:rPr>
                        <a:t>ORR,* %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43.1 (37.9-48.4)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32.6 (27.8-37.7)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65755861"/>
                  </a:ext>
                </a:extLst>
              </a:tr>
            </a:tbl>
          </a:graphicData>
        </a:graphic>
      </p:graphicFrame>
      <p:sp>
        <p:nvSpPr>
          <p:cNvPr id="4" name="TextBox 3">
            <a:extLst>
              <a:ext uri="{FF2B5EF4-FFF2-40B4-BE49-F238E27FC236}">
                <a16:creationId xmlns:a16="http://schemas.microsoft.com/office/drawing/2014/main" id="{B471BD03-FDFA-120F-2F5E-C6B1F6063EA1}"/>
              </a:ext>
            </a:extLst>
          </p:cNvPr>
          <p:cNvSpPr txBox="1"/>
          <p:nvPr/>
        </p:nvSpPr>
        <p:spPr bwMode="auto">
          <a:xfrm flipH="1">
            <a:off x="604675" y="1458609"/>
            <a:ext cx="62897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Median follow-up: 19.3 mo</a:t>
            </a:r>
          </a:p>
        </p:txBody>
      </p:sp>
      <p:sp>
        <p:nvSpPr>
          <p:cNvPr id="6" name="TextBox 5">
            <a:extLst>
              <a:ext uri="{FF2B5EF4-FFF2-40B4-BE49-F238E27FC236}">
                <a16:creationId xmlns:a16="http://schemas.microsoft.com/office/drawing/2014/main" id="{209D6573-F25E-C241-73D5-ACAD97B1BFC9}"/>
              </a:ext>
            </a:extLst>
          </p:cNvPr>
          <p:cNvSpPr txBox="1"/>
          <p:nvPr/>
        </p:nvSpPr>
        <p:spPr bwMode="auto">
          <a:xfrm>
            <a:off x="604655" y="5430884"/>
            <a:ext cx="1682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*Confirmed by BICR.</a:t>
            </a:r>
          </a:p>
        </p:txBody>
      </p:sp>
      <p:sp>
        <p:nvSpPr>
          <p:cNvPr id="7" name="Text Box 15">
            <a:extLst>
              <a:ext uri="{FF2B5EF4-FFF2-40B4-BE49-F238E27FC236}">
                <a16:creationId xmlns:a16="http://schemas.microsoft.com/office/drawing/2014/main" id="{FD584F41-0253-AADD-727F-85AE601E31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07603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PFS, OS, ORR by </a:t>
            </a:r>
            <a:br>
              <a:rPr lang="en-US" dirty="0"/>
            </a:br>
            <a:r>
              <a:rPr lang="en-US" dirty="0"/>
              <a:t>LAG-3 and PD-L1 Expression</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825300693"/>
              </p:ext>
            </p:extLst>
          </p:nvPr>
        </p:nvGraphicFramePr>
        <p:xfrm>
          <a:off x="727077" y="1604963"/>
          <a:ext cx="10735056" cy="4023504"/>
        </p:xfrm>
        <a:graphic>
          <a:graphicData uri="http://schemas.openxmlformats.org/drawingml/2006/table">
            <a:tbl>
              <a:tblPr/>
              <a:tblGrid>
                <a:gridCol w="2105966">
                  <a:extLst>
                    <a:ext uri="{9D8B030D-6E8A-4147-A177-3AD203B41FA5}">
                      <a16:colId xmlns:a16="http://schemas.microsoft.com/office/drawing/2014/main" val="20000"/>
                    </a:ext>
                  </a:extLst>
                </a:gridCol>
                <a:gridCol w="998419">
                  <a:extLst>
                    <a:ext uri="{9D8B030D-6E8A-4147-A177-3AD203B41FA5}">
                      <a16:colId xmlns:a16="http://schemas.microsoft.com/office/drawing/2014/main" val="20001"/>
                    </a:ext>
                  </a:extLst>
                </a:gridCol>
                <a:gridCol w="149740">
                  <a:extLst>
                    <a:ext uri="{9D8B030D-6E8A-4147-A177-3AD203B41FA5}">
                      <a16:colId xmlns:a16="http://schemas.microsoft.com/office/drawing/2014/main" val="1365664815"/>
                    </a:ext>
                  </a:extLst>
                </a:gridCol>
                <a:gridCol w="741938">
                  <a:extLst>
                    <a:ext uri="{9D8B030D-6E8A-4147-A177-3AD203B41FA5}">
                      <a16:colId xmlns:a16="http://schemas.microsoft.com/office/drawing/2014/main" val="2366671150"/>
                    </a:ext>
                  </a:extLst>
                </a:gridCol>
                <a:gridCol w="1543012">
                  <a:extLst>
                    <a:ext uri="{9D8B030D-6E8A-4147-A177-3AD203B41FA5}">
                      <a16:colId xmlns:a16="http://schemas.microsoft.com/office/drawing/2014/main" val="3614743973"/>
                    </a:ext>
                  </a:extLst>
                </a:gridCol>
                <a:gridCol w="1465020">
                  <a:extLst>
                    <a:ext uri="{9D8B030D-6E8A-4147-A177-3AD203B41FA5}">
                      <a16:colId xmlns:a16="http://schemas.microsoft.com/office/drawing/2014/main" val="3224613098"/>
                    </a:ext>
                  </a:extLst>
                </a:gridCol>
                <a:gridCol w="1098765">
                  <a:extLst>
                    <a:ext uri="{9D8B030D-6E8A-4147-A177-3AD203B41FA5}">
                      <a16:colId xmlns:a16="http://schemas.microsoft.com/office/drawing/2014/main" val="308539353"/>
                    </a:ext>
                  </a:extLst>
                </a:gridCol>
                <a:gridCol w="907654">
                  <a:extLst>
                    <a:ext uri="{9D8B030D-6E8A-4147-A177-3AD203B41FA5}">
                      <a16:colId xmlns:a16="http://schemas.microsoft.com/office/drawing/2014/main" val="607182678"/>
                    </a:ext>
                  </a:extLst>
                </a:gridCol>
                <a:gridCol w="1724542">
                  <a:extLst>
                    <a:ext uri="{9D8B030D-6E8A-4147-A177-3AD203B41FA5}">
                      <a16:colId xmlns:a16="http://schemas.microsoft.com/office/drawing/2014/main" val="66244606"/>
                    </a:ext>
                  </a:extLst>
                </a:gridCol>
              </a:tblGrid>
              <a:tr h="165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Stratification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 + 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PFS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ORR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0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 + 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Unweighted ORR 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5011483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400" dirty="0">
                          <a:solidFill>
                            <a:schemeClr val="bg1"/>
                          </a:solidFill>
                        </a:rPr>
                        <a:t>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(0.64-0.94)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0.80 (0.64-1.01)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10.5 (3.4-17.5)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5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LAG-3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endParaRPr lang="en-US" sz="1400" dirty="0">
                        <a:solidFill>
                          <a:schemeClr val="bg1"/>
                        </a:solidFill>
                      </a:endParaRPr>
                    </a:p>
                    <a:p>
                      <a:pPr algn="ctr"/>
                      <a:r>
                        <a:rPr lang="en-US" sz="1400" dirty="0">
                          <a:solidFill>
                            <a:schemeClr val="bg1"/>
                          </a:solidFill>
                        </a:rPr>
                        <a:t>269</a:t>
                      </a:r>
                    </a:p>
                    <a:p>
                      <a:pPr algn="ctr"/>
                      <a:r>
                        <a:rPr lang="en-US" sz="1400" dirty="0">
                          <a:solidFill>
                            <a:schemeClr val="bg1"/>
                          </a:solidFill>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0.80 (0.64-1.00)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0.72 (0.50-1.03)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(0.59-1.03)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0.88 (0.59-1.33)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11.7 (3.4-19.8)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6.6 (-6.5 to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endParaRPr lang="en-US" sz="1400" dirty="0">
                        <a:solidFill>
                          <a:schemeClr val="bg1"/>
                        </a:solidFill>
                      </a:endParaRPr>
                    </a:p>
                    <a:p>
                      <a:pPr algn="ctr"/>
                      <a:r>
                        <a:rPr lang="en-US" sz="1400" dirty="0">
                          <a:solidFill>
                            <a:schemeClr val="bg1"/>
                          </a:solidFill>
                        </a:rPr>
                        <a:t>147</a:t>
                      </a:r>
                    </a:p>
                    <a:p>
                      <a:pPr algn="ctr"/>
                      <a:r>
                        <a:rPr lang="en-US" sz="1400" dirty="0">
                          <a:solidFill>
                            <a:schemeClr val="bg1"/>
                          </a:solidFill>
                        </a:rPr>
                        <a:t>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0.96 (0.70-1.31)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0.68 (0.53-0.86)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0.84 (0.57-1.24)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(0.59-1.04)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7.8 (-3.6 to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12.3 (3.5-20.8)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≥1% + LAG-3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400" dirty="0">
                          <a:solidFill>
                            <a:schemeClr val="bg1"/>
                          </a:solidFill>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0.97 (0.70-1.34)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0.80 (0.53-1.21)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10.2 (-1.6 to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≥1% + LAG-3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400" dirty="0">
                          <a:solidFill>
                            <a:schemeClr val="bg1"/>
                          </a:solidFill>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&lt;1% + LAG-3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400" dirty="0">
                          <a:solidFill>
                            <a:schemeClr val="bg1"/>
                          </a:solidFill>
                        </a:rPr>
                        <a:t>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0.66 (0.48-0.89)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0.75 (0.51-1.08)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14.0 (2.6-24.8)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957270"/>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&lt;1% + LAG-3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400" dirty="0">
                          <a:solidFill>
                            <a:schemeClr val="bg1"/>
                          </a:solidFill>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0.72 (0.49-1.06)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0.87 (0.56-1.34)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9.0 (-4.7 to 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6986052"/>
                  </a:ext>
                </a:extLst>
              </a:tr>
            </a:tbl>
          </a:graphicData>
        </a:graphic>
      </p:graphicFrame>
      <p:sp>
        <p:nvSpPr>
          <p:cNvPr id="7" name="TextBox 6">
            <a:extLst>
              <a:ext uri="{FF2B5EF4-FFF2-40B4-BE49-F238E27FC236}">
                <a16:creationId xmlns:a16="http://schemas.microsoft.com/office/drawing/2014/main" id="{3A7D4E40-7293-3377-4C06-0B1365CD33F7}"/>
              </a:ext>
            </a:extLst>
          </p:cNvPr>
          <p:cNvSpPr txBox="1"/>
          <p:nvPr/>
        </p:nvSpPr>
        <p:spPr bwMode="auto">
          <a:xfrm>
            <a:off x="609759" y="5815568"/>
            <a:ext cx="9922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PFS, OS, and ORR favored RELA + NIVO regardless of stratification factors (PD-L1 or LAG-3 expression)</a:t>
            </a:r>
          </a:p>
        </p:txBody>
      </p:sp>
    </p:spTree>
    <p:extLst>
      <p:ext uri="{BB962C8B-B14F-4D97-AF65-F5344CB8AC3E}">
        <p14:creationId xmlns:p14="http://schemas.microsoft.com/office/powerpoint/2010/main" val="2862438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PFS, OS, ORR </a:t>
            </a:r>
            <a:br>
              <a:rPr lang="en-US" dirty="0"/>
            </a:br>
            <a:r>
              <a:rPr lang="en-US" dirty="0"/>
              <a:t>Across Prespecified Subgroups</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2972428995"/>
              </p:ext>
            </p:extLst>
          </p:nvPr>
        </p:nvGraphicFramePr>
        <p:xfrm>
          <a:off x="711200" y="1600200"/>
          <a:ext cx="10872441" cy="4175856"/>
        </p:xfrm>
        <a:graphic>
          <a:graphicData uri="http://schemas.openxmlformats.org/drawingml/2006/table">
            <a:tbl>
              <a:tblPr/>
              <a:tblGrid>
                <a:gridCol w="2004548">
                  <a:extLst>
                    <a:ext uri="{9D8B030D-6E8A-4147-A177-3AD203B41FA5}">
                      <a16:colId xmlns:a16="http://schemas.microsoft.com/office/drawing/2014/main" val="20000"/>
                    </a:ext>
                  </a:extLst>
                </a:gridCol>
                <a:gridCol w="1056668">
                  <a:extLst>
                    <a:ext uri="{9D8B030D-6E8A-4147-A177-3AD203B41FA5}">
                      <a16:colId xmlns:a16="http://schemas.microsoft.com/office/drawing/2014/main" val="20001"/>
                    </a:ext>
                  </a:extLst>
                </a:gridCol>
                <a:gridCol w="147099">
                  <a:extLst>
                    <a:ext uri="{9D8B030D-6E8A-4147-A177-3AD203B41FA5}">
                      <a16:colId xmlns:a16="http://schemas.microsoft.com/office/drawing/2014/main" val="1365664815"/>
                    </a:ext>
                  </a:extLst>
                </a:gridCol>
                <a:gridCol w="740780">
                  <a:extLst>
                    <a:ext uri="{9D8B030D-6E8A-4147-A177-3AD203B41FA5}">
                      <a16:colId xmlns:a16="http://schemas.microsoft.com/office/drawing/2014/main" val="2366671150"/>
                    </a:ext>
                  </a:extLst>
                </a:gridCol>
                <a:gridCol w="1724628">
                  <a:extLst>
                    <a:ext uri="{9D8B030D-6E8A-4147-A177-3AD203B41FA5}">
                      <a16:colId xmlns:a16="http://schemas.microsoft.com/office/drawing/2014/main" val="3614743973"/>
                    </a:ext>
                  </a:extLst>
                </a:gridCol>
                <a:gridCol w="1564302">
                  <a:extLst>
                    <a:ext uri="{9D8B030D-6E8A-4147-A177-3AD203B41FA5}">
                      <a16:colId xmlns:a16="http://schemas.microsoft.com/office/drawing/2014/main" val="3224613098"/>
                    </a:ext>
                  </a:extLst>
                </a:gridCol>
                <a:gridCol w="1211472">
                  <a:extLst>
                    <a:ext uri="{9D8B030D-6E8A-4147-A177-3AD203B41FA5}">
                      <a16:colId xmlns:a16="http://schemas.microsoft.com/office/drawing/2014/main" val="308539353"/>
                    </a:ext>
                  </a:extLst>
                </a:gridCol>
                <a:gridCol w="696631">
                  <a:extLst>
                    <a:ext uri="{9D8B030D-6E8A-4147-A177-3AD203B41FA5}">
                      <a16:colId xmlns:a16="http://schemas.microsoft.com/office/drawing/2014/main" val="607182678"/>
                    </a:ext>
                  </a:extLst>
                </a:gridCol>
                <a:gridCol w="1726313">
                  <a:extLst>
                    <a:ext uri="{9D8B030D-6E8A-4147-A177-3AD203B41FA5}">
                      <a16:colId xmlns:a16="http://schemas.microsoft.com/office/drawing/2014/main" val="66244606"/>
                    </a:ext>
                  </a:extLst>
                </a:gridCol>
              </a:tblGrid>
              <a:tr h="165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Stratification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 + 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PFS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ORR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0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        (n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 + 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Unweighted ORR 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5011483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and &lt;65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endParaRPr lang="en-US" sz="1400" dirty="0">
                        <a:solidFill>
                          <a:schemeClr val="bg1"/>
                        </a:solidFill>
                      </a:endParaRPr>
                    </a:p>
                    <a:p>
                      <a:pPr algn="ctr"/>
                      <a:r>
                        <a:rPr lang="en-US" sz="1400" dirty="0">
                          <a:solidFill>
                            <a:schemeClr val="bg1"/>
                          </a:solidFill>
                        </a:rPr>
                        <a:t>196</a:t>
                      </a:r>
                    </a:p>
                    <a:p>
                      <a:pPr algn="ctr"/>
                      <a:r>
                        <a:rPr lang="en-US" sz="1400" dirty="0">
                          <a:solidFill>
                            <a:schemeClr val="bg1"/>
                          </a:solidFill>
                        </a:rPr>
                        <a:t>163</a:t>
                      </a:r>
                    </a:p>
                    <a:p>
                      <a:pPr algn="ctr"/>
                      <a:r>
                        <a:rPr lang="en-US" sz="1400" dirty="0">
                          <a:solidFill>
                            <a:schemeClr val="bg1"/>
                          </a:solidFill>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0.82 (0.64-1.06)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0.74 (0.56-0.98)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0.68 (0.43-1.07)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(0.57-1.08)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0.83 (0.60-1.15)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0.84 (0.50-1.39)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11.0 (1.5-20.2)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9.6 (-1.0 to 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13.6 (-3.5 to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5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endParaRPr lang="en-US" sz="1400" dirty="0">
                        <a:solidFill>
                          <a:schemeClr val="bg1"/>
                        </a:solidFill>
                      </a:endParaRPr>
                    </a:p>
                    <a:p>
                      <a:pPr algn="ctr"/>
                      <a:r>
                        <a:rPr lang="en-US" sz="1400" dirty="0">
                          <a:solidFill>
                            <a:schemeClr val="bg1"/>
                          </a:solidFill>
                        </a:rPr>
                        <a:t>206</a:t>
                      </a:r>
                    </a:p>
                    <a:p>
                      <a:pPr algn="ctr"/>
                      <a:r>
                        <a:rPr lang="en-US" sz="1400" dirty="0">
                          <a:solidFill>
                            <a:schemeClr val="bg1"/>
                          </a:solidFill>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0.71 (0.55-0.91)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0.89 (0.67-1.19)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0.88 (0.65-1.19)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0.73 (0.52-1.03)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13.1 (3.7-22.3)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6.5 (-4.2 to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Melanoma subtype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Cutaneous nonacral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Mucosal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endParaRPr lang="en-US" sz="1400" dirty="0">
                        <a:solidFill>
                          <a:schemeClr val="bg1"/>
                        </a:solidFill>
                      </a:endParaRPr>
                    </a:p>
                    <a:p>
                      <a:pPr algn="ctr"/>
                      <a:r>
                        <a:rPr lang="en-US" sz="1400" dirty="0">
                          <a:solidFill>
                            <a:schemeClr val="bg1"/>
                          </a:solidFill>
                        </a:rPr>
                        <a:t>253</a:t>
                      </a:r>
                    </a:p>
                    <a:p>
                      <a:pPr algn="ctr"/>
                      <a:r>
                        <a:rPr lang="en-US" sz="1400" dirty="0">
                          <a:solidFill>
                            <a:schemeClr val="bg1"/>
                          </a:solidFill>
                        </a:rPr>
                        <a:t>42</a:t>
                      </a:r>
                    </a:p>
                    <a:p>
                      <a:pPr algn="ctr"/>
                      <a:r>
                        <a:rPr lang="en-US" sz="1400" dirty="0">
                          <a:solidFill>
                            <a:schemeClr val="bg1"/>
                          </a:solidFill>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(0.62-0.98)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0.84 (0.51-1.36)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0.64 (0.32-1.25)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0.83 (0.62-1.11)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1.04 (0.60-1.79)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1.13 (0.55-2.34)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8.9 (0.2-17.3)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18.1 (0.4-34.9)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5.4 (-18.2 to 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BRAF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endParaRPr lang="en-US" sz="1400" dirty="0">
                        <a:solidFill>
                          <a:schemeClr val="bg1"/>
                        </a:solidFill>
                      </a:endParaRPr>
                    </a:p>
                    <a:p>
                      <a:pPr algn="ctr"/>
                      <a:r>
                        <a:rPr lang="en-US" sz="1400" dirty="0">
                          <a:solidFill>
                            <a:schemeClr val="bg1"/>
                          </a:solidFill>
                        </a:rPr>
                        <a:t>139</a:t>
                      </a:r>
                    </a:p>
                    <a:p>
                      <a:pPr algn="ctr"/>
                      <a:r>
                        <a:rPr lang="en-US" sz="1400" dirty="0">
                          <a:solidFill>
                            <a:schemeClr val="bg1"/>
                          </a:solidFill>
                        </a:rPr>
                        <a:t>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0.77 (0.57-1.05)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(0.61-0.99)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0.76 (0.51-1.15)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0.83 (0.63-1.09)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11.7 (0.3-22.7)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9.7 (0.6-18.6)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bl>
          </a:graphicData>
        </a:graphic>
      </p:graphicFrame>
      <p:sp>
        <p:nvSpPr>
          <p:cNvPr id="2" name="TextBox 1">
            <a:extLst>
              <a:ext uri="{FF2B5EF4-FFF2-40B4-BE49-F238E27FC236}">
                <a16:creationId xmlns:a16="http://schemas.microsoft.com/office/drawing/2014/main" id="{C014F60E-F673-2103-F835-B2B48E35092F}"/>
              </a:ext>
            </a:extLst>
          </p:cNvPr>
          <p:cNvSpPr txBox="1"/>
          <p:nvPr/>
        </p:nvSpPr>
        <p:spPr bwMode="auto">
          <a:xfrm>
            <a:off x="609759" y="5897819"/>
            <a:ext cx="83333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PFS, OS, and ORR favored RELA + NIVO over NIVO in prespecified subgroups</a:t>
            </a:r>
          </a:p>
        </p:txBody>
      </p:sp>
    </p:spTree>
    <p:extLst>
      <p:ext uri="{BB962C8B-B14F-4D97-AF65-F5344CB8AC3E}">
        <p14:creationId xmlns:p14="http://schemas.microsoft.com/office/powerpoint/2010/main" val="1827189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PFS, OS, ORR </a:t>
            </a:r>
            <a:br>
              <a:rPr lang="en-US" dirty="0"/>
            </a:br>
            <a:r>
              <a:rPr lang="en-US" dirty="0"/>
              <a:t>Across Prespecified Subgroups (cont’d)</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1921335553"/>
              </p:ext>
            </p:extLst>
          </p:nvPr>
        </p:nvGraphicFramePr>
        <p:xfrm>
          <a:off x="711200" y="1601989"/>
          <a:ext cx="10772379" cy="4572096"/>
        </p:xfrm>
        <a:graphic>
          <a:graphicData uri="http://schemas.openxmlformats.org/drawingml/2006/table">
            <a:tbl>
              <a:tblPr/>
              <a:tblGrid>
                <a:gridCol w="1985846">
                  <a:extLst>
                    <a:ext uri="{9D8B030D-6E8A-4147-A177-3AD203B41FA5}">
                      <a16:colId xmlns:a16="http://schemas.microsoft.com/office/drawing/2014/main" val="20000"/>
                    </a:ext>
                  </a:extLst>
                </a:gridCol>
                <a:gridCol w="1046810">
                  <a:extLst>
                    <a:ext uri="{9D8B030D-6E8A-4147-A177-3AD203B41FA5}">
                      <a16:colId xmlns:a16="http://schemas.microsoft.com/office/drawing/2014/main" val="20001"/>
                    </a:ext>
                  </a:extLst>
                </a:gridCol>
                <a:gridCol w="147099">
                  <a:extLst>
                    <a:ext uri="{9D8B030D-6E8A-4147-A177-3AD203B41FA5}">
                      <a16:colId xmlns:a16="http://schemas.microsoft.com/office/drawing/2014/main" val="1365664815"/>
                    </a:ext>
                  </a:extLst>
                </a:gridCol>
                <a:gridCol w="733869">
                  <a:extLst>
                    <a:ext uri="{9D8B030D-6E8A-4147-A177-3AD203B41FA5}">
                      <a16:colId xmlns:a16="http://schemas.microsoft.com/office/drawing/2014/main" val="2366671150"/>
                    </a:ext>
                  </a:extLst>
                </a:gridCol>
                <a:gridCol w="1708538">
                  <a:extLst>
                    <a:ext uri="{9D8B030D-6E8A-4147-A177-3AD203B41FA5}">
                      <a16:colId xmlns:a16="http://schemas.microsoft.com/office/drawing/2014/main" val="3614743973"/>
                    </a:ext>
                  </a:extLst>
                </a:gridCol>
                <a:gridCol w="1549708">
                  <a:extLst>
                    <a:ext uri="{9D8B030D-6E8A-4147-A177-3AD203B41FA5}">
                      <a16:colId xmlns:a16="http://schemas.microsoft.com/office/drawing/2014/main" val="3224613098"/>
                    </a:ext>
                  </a:extLst>
                </a:gridCol>
                <a:gridCol w="1200170">
                  <a:extLst>
                    <a:ext uri="{9D8B030D-6E8A-4147-A177-3AD203B41FA5}">
                      <a16:colId xmlns:a16="http://schemas.microsoft.com/office/drawing/2014/main" val="308539353"/>
                    </a:ext>
                  </a:extLst>
                </a:gridCol>
                <a:gridCol w="690132">
                  <a:extLst>
                    <a:ext uri="{9D8B030D-6E8A-4147-A177-3AD203B41FA5}">
                      <a16:colId xmlns:a16="http://schemas.microsoft.com/office/drawing/2014/main" val="607182678"/>
                    </a:ext>
                  </a:extLst>
                </a:gridCol>
                <a:gridCol w="1710207">
                  <a:extLst>
                    <a:ext uri="{9D8B030D-6E8A-4147-A177-3AD203B41FA5}">
                      <a16:colId xmlns:a16="http://schemas.microsoft.com/office/drawing/2014/main" val="66244606"/>
                    </a:ext>
                  </a:extLst>
                </a:gridCol>
              </a:tblGrid>
              <a:tr h="2523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Stratification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RELA + 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NIVO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PFS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ORR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20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Patients</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355)            (n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Unstratified HR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Unstratified HR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RELA + 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Unweighted ORR 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501148371"/>
                  </a:ext>
                </a:extLst>
              </a:tr>
              <a:tr h="9253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Baseline LDH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&gt;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&gt;2x ULN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endParaRPr lang="en-US" sz="1200" dirty="0">
                        <a:solidFill>
                          <a:schemeClr val="bg1"/>
                        </a:solidFill>
                      </a:endParaRPr>
                    </a:p>
                    <a:p>
                      <a:pPr algn="ctr"/>
                      <a:r>
                        <a:rPr lang="en-US" sz="1200" dirty="0">
                          <a:solidFill>
                            <a:schemeClr val="bg1"/>
                          </a:solidFill>
                        </a:rPr>
                        <a:t>231</a:t>
                      </a:r>
                    </a:p>
                    <a:p>
                      <a:pPr algn="ctr"/>
                      <a:r>
                        <a:rPr lang="en-US" sz="1200" dirty="0">
                          <a:solidFill>
                            <a:schemeClr val="bg1"/>
                          </a:solidFill>
                        </a:rPr>
                        <a:t>128</a:t>
                      </a:r>
                    </a:p>
                    <a:p>
                      <a:pPr algn="ctr"/>
                      <a:r>
                        <a:rPr lang="en-US" sz="1200" dirty="0">
                          <a:solidFill>
                            <a:schemeClr val="bg1"/>
                          </a:solidFill>
                        </a:rPr>
                        <a:t>328</a:t>
                      </a:r>
                    </a:p>
                    <a:p>
                      <a:pPr algn="ctr"/>
                      <a:r>
                        <a:rPr lang="en-US" sz="1200" dirty="0">
                          <a:solidFill>
                            <a:schemeClr val="bg1"/>
                          </a:solidFill>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0.76 (0.60-0.98)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0.75 (0.56-1.01)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0.77 (0.63-0.94)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0.73 (0.41-1.29)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0.76 (0.55-1.06)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0.81 (0.59-1.11)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0.76 (0.59-0.97)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0.93 (0.53-1.63)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15.1 (6.1-23.9)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2.9 (-8.3 to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11.8 (4.3-19.2)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-0.3 (-16.7 to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88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endParaRPr lang="en-US" sz="1200" dirty="0">
                        <a:solidFill>
                          <a:schemeClr val="bg1"/>
                        </a:solidFill>
                      </a:endParaRPr>
                    </a:p>
                    <a:p>
                      <a:pPr algn="ctr"/>
                      <a:r>
                        <a:rPr lang="en-US" sz="1200" dirty="0">
                          <a:solidFill>
                            <a:schemeClr val="bg1"/>
                          </a:solidFill>
                        </a:rPr>
                        <a:t>242</a:t>
                      </a:r>
                    </a:p>
                    <a:p>
                      <a:pPr algn="ctr"/>
                      <a:r>
                        <a:rPr lang="en-US" sz="1200" dirty="0">
                          <a:solidFill>
                            <a:schemeClr val="bg1"/>
                          </a:solidFill>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0.76 (0.60-0.97)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0.81 (0.60-1.10)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0.69 (0.51-0.94)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0.96 (0.68-1.37)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11.3 (2.4-19.9)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9.4 (-2.1 to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571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BL tumor burden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&lt; Q1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Q1 to &lt; Q3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 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endParaRPr lang="en-US" sz="1200" dirty="0">
                        <a:solidFill>
                          <a:schemeClr val="bg1"/>
                        </a:solidFill>
                      </a:endParaRPr>
                    </a:p>
                    <a:p>
                      <a:pPr algn="ctr"/>
                      <a:r>
                        <a:rPr lang="en-US" sz="1200" dirty="0">
                          <a:solidFill>
                            <a:schemeClr val="bg1"/>
                          </a:solidFill>
                        </a:rPr>
                        <a:t>82</a:t>
                      </a:r>
                    </a:p>
                    <a:p>
                      <a:pPr algn="ctr"/>
                      <a:r>
                        <a:rPr lang="en-US" sz="1200" dirty="0">
                          <a:solidFill>
                            <a:schemeClr val="bg1"/>
                          </a:solidFill>
                        </a:rPr>
                        <a:t>158</a:t>
                      </a:r>
                    </a:p>
                    <a:p>
                      <a:pPr algn="ctr"/>
                      <a:r>
                        <a:rPr lang="en-US" sz="1200" dirty="0">
                          <a:solidFill>
                            <a:schemeClr val="bg1"/>
                          </a:solidFill>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0.70 (0.44-1.11)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0.82 (0.62-1.08)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0.70 (0.48-1.02)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0.66 (0.33-1.34)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0.83 (0.59-1.17)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0.75 (0.51-1.11)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56.8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11.6 (-4.0 to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10.5 (-0.3 to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9.5 (-4.5 to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61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BL metastasis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M1a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M1b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M1c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M1d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endParaRPr lang="en-US" sz="1200" dirty="0">
                        <a:solidFill>
                          <a:schemeClr val="bg1"/>
                        </a:solidFill>
                      </a:endParaRPr>
                    </a:p>
                    <a:p>
                      <a:pPr algn="ctr"/>
                      <a:r>
                        <a:rPr lang="en-US" sz="1200" dirty="0">
                          <a:solidFill>
                            <a:schemeClr val="bg1"/>
                          </a:solidFill>
                        </a:rPr>
                        <a:t>23</a:t>
                      </a:r>
                    </a:p>
                    <a:p>
                      <a:pPr algn="ctr"/>
                      <a:r>
                        <a:rPr lang="en-US" sz="1200" dirty="0">
                          <a:solidFill>
                            <a:schemeClr val="bg1"/>
                          </a:solidFill>
                        </a:rPr>
                        <a:t>3</a:t>
                      </a:r>
                    </a:p>
                    <a:p>
                      <a:pPr algn="ctr"/>
                      <a:r>
                        <a:rPr lang="en-US" sz="1200" dirty="0">
                          <a:solidFill>
                            <a:schemeClr val="bg1"/>
                          </a:solidFill>
                        </a:rPr>
                        <a:t>107</a:t>
                      </a:r>
                    </a:p>
                    <a:p>
                      <a:pPr algn="ctr"/>
                      <a:r>
                        <a:rPr lang="en-US" sz="1200" dirty="0">
                          <a:solidFill>
                            <a:schemeClr val="bg1"/>
                          </a:solidFill>
                        </a:rPr>
                        <a:t>88</a:t>
                      </a:r>
                    </a:p>
                    <a:p>
                      <a:pPr algn="ctr"/>
                      <a:r>
                        <a:rPr lang="en-US" sz="1200" dirty="0">
                          <a:solidFill>
                            <a:schemeClr val="bg1"/>
                          </a:solidFill>
                        </a:rPr>
                        <a:t>127</a:t>
                      </a:r>
                    </a:p>
                    <a:p>
                      <a:pPr algn="ctr"/>
                      <a:r>
                        <a:rPr lang="en-US" sz="1200" dirty="0">
                          <a:solidFill>
                            <a:schemeClr val="bg1"/>
                          </a:solidFill>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0.86 (0.44-1.71)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0.67 (0.44-1.02)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0.64 (0.44-0.94)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0.83 (0.63-1.11)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0.83 (0.35-1.98)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1.14 (0.69-1.86)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0.56 (0.34-0.93)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0.78 (0.56-1.08)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54.1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52.3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-5.8 (-29.8 to 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15.7 (1.0-29.6)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23.9 (9.4-37.1)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8.0 (-3.2 to 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bl>
          </a:graphicData>
        </a:graphic>
      </p:graphicFrame>
    </p:spTree>
    <p:extLst>
      <p:ext uri="{BB962C8B-B14F-4D97-AF65-F5344CB8AC3E}">
        <p14:creationId xmlns:p14="http://schemas.microsoft.com/office/powerpoint/2010/main" val="2911318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71CCCF-CF77-A276-32EB-01C2DE62EE7C}"/>
              </a:ext>
            </a:extLst>
          </p:cNvPr>
          <p:cNvSpPr>
            <a:spLocks noGrp="1"/>
          </p:cNvSpPr>
          <p:nvPr>
            <p:ph type="title"/>
          </p:nvPr>
        </p:nvSpPr>
        <p:spPr/>
        <p:txBody>
          <a:bodyPr/>
          <a:lstStyle/>
          <a:p>
            <a:r>
              <a:rPr lang="en-US" altLang="en-US" dirty="0"/>
              <a:t>RELATIVITY-047</a:t>
            </a:r>
            <a:r>
              <a:rPr lang="en-US" dirty="0"/>
              <a:t>: Survival Outcomes by LDH Status</a:t>
            </a:r>
          </a:p>
        </p:txBody>
      </p:sp>
      <p:graphicFrame>
        <p:nvGraphicFramePr>
          <p:cNvPr id="7" name="Table 7">
            <a:extLst>
              <a:ext uri="{FF2B5EF4-FFF2-40B4-BE49-F238E27FC236}">
                <a16:creationId xmlns:a16="http://schemas.microsoft.com/office/drawing/2014/main" id="{B35197F5-3AEF-68FF-D08A-CD8E1BAF4AF7}"/>
              </a:ext>
            </a:extLst>
          </p:cNvPr>
          <p:cNvGraphicFramePr>
            <a:graphicFrameLocks noGrp="1"/>
          </p:cNvGraphicFramePr>
          <p:nvPr>
            <p:ph idx="4294967295"/>
            <p:extLst>
              <p:ext uri="{D42A27DB-BD31-4B8C-83A1-F6EECF244321}">
                <p14:modId xmlns:p14="http://schemas.microsoft.com/office/powerpoint/2010/main" val="4167322769"/>
              </p:ext>
            </p:extLst>
          </p:nvPr>
        </p:nvGraphicFramePr>
        <p:xfrm>
          <a:off x="717550" y="1600200"/>
          <a:ext cx="10756900" cy="4491992"/>
        </p:xfrm>
        <a:graphic>
          <a:graphicData uri="http://schemas.openxmlformats.org/drawingml/2006/table">
            <a:tbl>
              <a:tblPr firstRow="1" bandRow="1">
                <a:tableStyleId>{F5AB1C69-6EDB-4FF4-983F-18BD219EF322}</a:tableStyleId>
              </a:tblPr>
              <a:tblGrid>
                <a:gridCol w="3080801">
                  <a:extLst>
                    <a:ext uri="{9D8B030D-6E8A-4147-A177-3AD203B41FA5}">
                      <a16:colId xmlns:a16="http://schemas.microsoft.com/office/drawing/2014/main" val="2945926017"/>
                    </a:ext>
                  </a:extLst>
                </a:gridCol>
                <a:gridCol w="2702125">
                  <a:extLst>
                    <a:ext uri="{9D8B030D-6E8A-4147-A177-3AD203B41FA5}">
                      <a16:colId xmlns:a16="http://schemas.microsoft.com/office/drawing/2014/main" val="215487060"/>
                    </a:ext>
                  </a:extLst>
                </a:gridCol>
                <a:gridCol w="2486987">
                  <a:extLst>
                    <a:ext uri="{9D8B030D-6E8A-4147-A177-3AD203B41FA5}">
                      <a16:colId xmlns:a16="http://schemas.microsoft.com/office/drawing/2014/main" val="3092835541"/>
                    </a:ext>
                  </a:extLst>
                </a:gridCol>
                <a:gridCol w="2486987">
                  <a:extLst>
                    <a:ext uri="{9D8B030D-6E8A-4147-A177-3AD203B41FA5}">
                      <a16:colId xmlns:a16="http://schemas.microsoft.com/office/drawing/2014/main" val="1225163621"/>
                    </a:ext>
                  </a:extLst>
                </a:gridCol>
              </a:tblGrid>
              <a:tr h="296912">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t>RELA + NIVO (n = 354)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t>NIVO (n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285950705"/>
                  </a:ext>
                </a:extLst>
              </a:tr>
              <a:tr h="296912">
                <a:tc>
                  <a:txBody>
                    <a:bodyPr/>
                    <a:lstStyle/>
                    <a:p>
                      <a:pPr>
                        <a:lnSpc>
                          <a:spcPct val="90000"/>
                        </a:lnSpc>
                      </a:pPr>
                      <a:r>
                        <a:rPr lang="en-US" sz="1400" b="1" dirty="0">
                          <a:solidFill>
                            <a:schemeClr val="bg1"/>
                          </a:solidFill>
                        </a:rPr>
                        <a:t>Baseline LDH ≤ ULN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rPr>
                        <a:t>(n = 225)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rPr>
                        <a:t>(n = 231)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rPr>
                        <a: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69551410"/>
                  </a:ext>
                </a:extLst>
              </a:tr>
              <a:tr h="900314">
                <a:tc>
                  <a:txBody>
                    <a:bodyPr/>
                    <a:lstStyle/>
                    <a:p>
                      <a:pPr>
                        <a:lnSpc>
                          <a:spcPct val="90000"/>
                        </a:lnSpc>
                      </a:pPr>
                      <a:r>
                        <a:rPr lang="en-US" sz="1400" b="0" dirty="0">
                          <a:solidFill>
                            <a:schemeClr val="bg1"/>
                          </a:solidFill>
                        </a:rPr>
                        <a:t>PFS</a:t>
                      </a:r>
                    </a:p>
                    <a:p>
                      <a:pPr marL="285750" indent="-285750">
                        <a:lnSpc>
                          <a:spcPct val="90000"/>
                        </a:lnSpc>
                        <a:buFont typeface="Wingdings" panose="05000000000000000000" pitchFamily="2" charset="2"/>
                        <a:buChar char="§"/>
                      </a:pPr>
                      <a:r>
                        <a:rPr lang="en-US" sz="1400" dirty="0">
                          <a:solidFill>
                            <a:schemeClr val="bg1"/>
                          </a:solidFill>
                        </a:rPr>
                        <a:t>Median, mo (95% CI)</a:t>
                      </a:r>
                    </a:p>
                    <a:p>
                      <a:pPr marL="285750" indent="-285750">
                        <a:lnSpc>
                          <a:spcPct val="90000"/>
                        </a:lnSpc>
                        <a:buFont typeface="Wingdings" panose="05000000000000000000" pitchFamily="2" charset="2"/>
                        <a:buChar char="§"/>
                      </a:pPr>
                      <a:r>
                        <a:rPr lang="en-US" sz="1400" dirty="0">
                          <a:solidFill>
                            <a:schemeClr val="bg1"/>
                          </a:solidFill>
                        </a:rPr>
                        <a:t>12-mo rate, % (range)</a:t>
                      </a:r>
                    </a:p>
                    <a:p>
                      <a:pPr marL="285750" indent="-285750">
                        <a:lnSpc>
                          <a:spcPct val="90000"/>
                        </a:lnSpc>
                        <a:buFont typeface="Wingdings" panose="05000000000000000000" pitchFamily="2" charset="2"/>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15.74 (11.79-23.79)</a:t>
                      </a:r>
                      <a:br>
                        <a:rPr lang="en-US" sz="1400" dirty="0">
                          <a:solidFill>
                            <a:schemeClr val="bg1"/>
                          </a:solidFill>
                        </a:rPr>
                      </a:br>
                      <a:r>
                        <a:rPr lang="en-US" sz="1400" dirty="0">
                          <a:solidFill>
                            <a:schemeClr val="bg1"/>
                          </a:solidFill>
                        </a:rPr>
                        <a:t>55.7 (48.6-62.3)</a:t>
                      </a:r>
                      <a:br>
                        <a:rPr lang="en-US" sz="1400" dirty="0">
                          <a:solidFill>
                            <a:schemeClr val="bg1"/>
                          </a:solidFill>
                        </a:rPr>
                      </a:br>
                      <a:r>
                        <a:rPr lang="en-US" sz="1400" dirty="0">
                          <a:solidFill>
                            <a:schemeClr val="bg1"/>
                          </a:solidFill>
                        </a:rPr>
                        <a:t>42.2 (34.6-49.5)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6.47 (4.63-10.15)</a:t>
                      </a:r>
                      <a:br>
                        <a:rPr lang="en-US" sz="1400" dirty="0">
                          <a:solidFill>
                            <a:schemeClr val="bg1"/>
                          </a:solidFill>
                        </a:rPr>
                      </a:br>
                      <a:r>
                        <a:rPr lang="en-US" sz="1400" dirty="0">
                          <a:solidFill>
                            <a:schemeClr val="bg1"/>
                          </a:solidFill>
                        </a:rPr>
                        <a:t>41.7 (35.0-48.2)</a:t>
                      </a:r>
                      <a:br>
                        <a:rPr lang="en-US" sz="1400" dirty="0">
                          <a:solidFill>
                            <a:schemeClr val="bg1"/>
                          </a:solidFill>
                        </a:rPr>
                      </a:br>
                      <a:r>
                        <a:rPr lang="en-US" sz="1400" dirty="0">
                          <a:solidFill>
                            <a:schemeClr val="bg1"/>
                          </a:solidFill>
                        </a:rPr>
                        <a:t>34.8 (28.1-41.6)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0.76 (0.60-0.98)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61236812"/>
                  </a:ext>
                </a:extLst>
              </a:tr>
              <a:tr h="900314">
                <a:tc>
                  <a:txBody>
                    <a:bodyPr/>
                    <a:lstStyle/>
                    <a:p>
                      <a:pPr>
                        <a:lnSpc>
                          <a:spcPct val="90000"/>
                        </a:lnSpc>
                      </a:pPr>
                      <a:r>
                        <a:rPr lang="en-US" sz="1400" dirty="0">
                          <a:solidFill>
                            <a:schemeClr val="bg1"/>
                          </a:solidFill>
                        </a:rPr>
                        <a:t>OS</a:t>
                      </a:r>
                    </a:p>
                    <a:p>
                      <a:pPr marL="285750" indent="-285750">
                        <a:lnSpc>
                          <a:spcPct val="90000"/>
                        </a:lnSpc>
                        <a:buFont typeface="Wingdings" panose="05000000000000000000" pitchFamily="2" charset="2"/>
                        <a:buChar char="§"/>
                      </a:pPr>
                      <a:r>
                        <a:rPr lang="en-US" sz="1400" dirty="0">
                          <a:solidFill>
                            <a:schemeClr val="bg1"/>
                          </a:solidFill>
                        </a:rPr>
                        <a:t>Median, mo (95% CI)</a:t>
                      </a:r>
                    </a:p>
                    <a:p>
                      <a:pPr marL="285750" indent="-285750">
                        <a:lnSpc>
                          <a:spcPct val="90000"/>
                        </a:lnSpc>
                        <a:buFont typeface="Wingdings" panose="05000000000000000000" pitchFamily="2" charset="2"/>
                        <a:buChar char="§"/>
                      </a:pPr>
                      <a:r>
                        <a:rPr lang="en-US" sz="1400" dirty="0">
                          <a:solidFill>
                            <a:schemeClr val="bg1"/>
                          </a:solidFill>
                        </a:rPr>
                        <a:t>12-mo rate, % (range)</a:t>
                      </a:r>
                    </a:p>
                    <a:p>
                      <a:pPr marL="285750" indent="-285750">
                        <a:lnSpc>
                          <a:spcPct val="90000"/>
                        </a:lnSpc>
                        <a:buFont typeface="Wingdings" panose="05000000000000000000" pitchFamily="2" charset="2"/>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NR (NR-NR)</a:t>
                      </a:r>
                      <a:br>
                        <a:rPr lang="en-US" sz="1400" dirty="0">
                          <a:solidFill>
                            <a:schemeClr val="bg1"/>
                          </a:solidFill>
                        </a:rPr>
                      </a:br>
                      <a:r>
                        <a:rPr lang="en-US" sz="1400" dirty="0">
                          <a:solidFill>
                            <a:schemeClr val="bg1"/>
                          </a:solidFill>
                        </a:rPr>
                        <a:t>88.3 (83.4-91.9)</a:t>
                      </a:r>
                      <a:br>
                        <a:rPr lang="en-US" sz="1400" dirty="0">
                          <a:solidFill>
                            <a:schemeClr val="bg1"/>
                          </a:solidFill>
                        </a:rPr>
                      </a:br>
                      <a:r>
                        <a:rPr lang="en-US" sz="1400" dirty="0">
                          <a:solidFill>
                            <a:schemeClr val="bg1"/>
                          </a:solidFill>
                        </a:rPr>
                        <a:t>74.1 (67.3-79.7)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NR (NR-NR)</a:t>
                      </a:r>
                      <a:br>
                        <a:rPr lang="en-US" sz="1400" dirty="0">
                          <a:solidFill>
                            <a:schemeClr val="bg1"/>
                          </a:solidFill>
                        </a:rPr>
                      </a:br>
                      <a:r>
                        <a:rPr lang="en-US" sz="1400" dirty="0">
                          <a:solidFill>
                            <a:schemeClr val="bg1"/>
                          </a:solidFill>
                        </a:rPr>
                        <a:t>81.2 (75.5-85.7)</a:t>
                      </a:r>
                      <a:br>
                        <a:rPr lang="en-US" sz="1400" dirty="0">
                          <a:solidFill>
                            <a:schemeClr val="bg1"/>
                          </a:solidFill>
                        </a:rPr>
                      </a:br>
                      <a:r>
                        <a:rPr lang="en-US" sz="1400" dirty="0">
                          <a:solidFill>
                            <a:schemeClr val="bg1"/>
                          </a:solidFill>
                        </a:rPr>
                        <a:t>67.7 (69.3-73.7)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0.76 (0.55-1.06)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0331821"/>
                  </a:ext>
                </a:extLst>
              </a:tr>
              <a:tr h="296912">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1" dirty="0">
                          <a:solidFill>
                            <a:schemeClr val="bg1"/>
                          </a:solidFill>
                        </a:rPr>
                        <a:t>Baseline LDH &gt; ULN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(n = 129)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(n = 128)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50740332"/>
                  </a:ext>
                </a:extLst>
              </a:tr>
              <a:tr h="900314">
                <a:tc>
                  <a:txBody>
                    <a:bodyPr/>
                    <a:lstStyle/>
                    <a:p>
                      <a:pPr>
                        <a:lnSpc>
                          <a:spcPct val="90000"/>
                        </a:lnSpc>
                      </a:pPr>
                      <a:r>
                        <a:rPr lang="en-US" sz="1400" b="0" dirty="0">
                          <a:solidFill>
                            <a:schemeClr val="bg1"/>
                          </a:solidFill>
                        </a:rPr>
                        <a:t>PFS</a:t>
                      </a:r>
                    </a:p>
                    <a:p>
                      <a:pPr marL="285750" indent="-285750">
                        <a:lnSpc>
                          <a:spcPct val="90000"/>
                        </a:lnSpc>
                        <a:buFont typeface="Wingdings" panose="05000000000000000000" pitchFamily="2" charset="2"/>
                        <a:buChar char="§"/>
                      </a:pPr>
                      <a:r>
                        <a:rPr lang="en-US" sz="1400" dirty="0">
                          <a:solidFill>
                            <a:schemeClr val="bg1"/>
                          </a:solidFill>
                        </a:rPr>
                        <a:t>Median, mo (95% CI)</a:t>
                      </a:r>
                    </a:p>
                    <a:p>
                      <a:pPr marL="285750" indent="-285750">
                        <a:lnSpc>
                          <a:spcPct val="90000"/>
                        </a:lnSpc>
                        <a:buFont typeface="Wingdings" panose="05000000000000000000" pitchFamily="2" charset="2"/>
                        <a:buChar char="§"/>
                      </a:pPr>
                      <a:r>
                        <a:rPr lang="en-US" sz="1400" dirty="0">
                          <a:solidFill>
                            <a:schemeClr val="bg1"/>
                          </a:solidFill>
                        </a:rPr>
                        <a:t>12-mo rate, % (range)</a:t>
                      </a:r>
                    </a:p>
                    <a:p>
                      <a:pPr marL="285750" indent="-285750">
                        <a:lnSpc>
                          <a:spcPct val="90000"/>
                        </a:lnSpc>
                        <a:buFont typeface="Wingdings" panose="05000000000000000000" pitchFamily="2" charset="2"/>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4.01 (2.79-6.28)</a:t>
                      </a:r>
                      <a:br>
                        <a:rPr lang="en-US" sz="1400" dirty="0">
                          <a:solidFill>
                            <a:schemeClr val="bg1"/>
                          </a:solidFill>
                        </a:rPr>
                      </a:br>
                      <a:r>
                        <a:rPr lang="en-US" sz="1400" dirty="0">
                          <a:solidFill>
                            <a:schemeClr val="bg1"/>
                          </a:solidFill>
                        </a:rPr>
                        <a:t>34.7 (26.2-43.3)</a:t>
                      </a:r>
                      <a:br>
                        <a:rPr lang="en-US" sz="1400" dirty="0">
                          <a:solidFill>
                            <a:schemeClr val="bg1"/>
                          </a:solidFill>
                        </a:rPr>
                      </a:br>
                      <a:r>
                        <a:rPr lang="en-US" sz="1400" dirty="0">
                          <a:solidFill>
                            <a:schemeClr val="bg1"/>
                          </a:solidFill>
                        </a:rPr>
                        <a:t>32.6 (24.2-41.2)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2.79 (2.76-4.01)</a:t>
                      </a:r>
                      <a:br>
                        <a:rPr lang="en-US" sz="1400" dirty="0">
                          <a:solidFill>
                            <a:schemeClr val="bg1"/>
                          </a:solidFill>
                        </a:rPr>
                      </a:br>
                      <a:r>
                        <a:rPr lang="en-US" sz="1400" dirty="0">
                          <a:solidFill>
                            <a:schemeClr val="bg1"/>
                          </a:solidFill>
                        </a:rPr>
                        <a:t>28.0 (20.1-36.4)</a:t>
                      </a:r>
                    </a:p>
                    <a:p>
                      <a:pPr algn="ctr">
                        <a:lnSpc>
                          <a:spcPct val="90000"/>
                        </a:lnSpc>
                      </a:pPr>
                      <a:r>
                        <a:rPr lang="en-US" sz="1400" dirty="0">
                          <a:solidFill>
                            <a:schemeClr val="bg1"/>
                          </a:solidFill>
                        </a:rPr>
                        <a:t>18.0 (10.8-26.6)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0.75 (0.56-1.01)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3590337"/>
                  </a:ext>
                </a:extLst>
              </a:tr>
              <a:tr h="900314">
                <a:tc>
                  <a:txBody>
                    <a:bodyPr/>
                    <a:lstStyle/>
                    <a:p>
                      <a:pPr>
                        <a:lnSpc>
                          <a:spcPct val="90000"/>
                        </a:lnSpc>
                      </a:pPr>
                      <a:r>
                        <a:rPr lang="en-US" sz="1400" dirty="0">
                          <a:solidFill>
                            <a:schemeClr val="bg1"/>
                          </a:solidFill>
                        </a:rPr>
                        <a:t>OS</a:t>
                      </a:r>
                    </a:p>
                    <a:p>
                      <a:pPr marL="285750" indent="-285750">
                        <a:lnSpc>
                          <a:spcPct val="90000"/>
                        </a:lnSpc>
                        <a:buFont typeface="Wingdings" panose="05000000000000000000" pitchFamily="2" charset="2"/>
                        <a:buChar char="§"/>
                      </a:pPr>
                      <a:r>
                        <a:rPr lang="en-US" sz="1400" dirty="0">
                          <a:solidFill>
                            <a:schemeClr val="bg1"/>
                          </a:solidFill>
                        </a:rPr>
                        <a:t>Median, mo (95% CI)</a:t>
                      </a:r>
                    </a:p>
                    <a:p>
                      <a:pPr marL="285750" indent="-285750">
                        <a:lnSpc>
                          <a:spcPct val="90000"/>
                        </a:lnSpc>
                        <a:buFont typeface="Wingdings" panose="05000000000000000000" pitchFamily="2" charset="2"/>
                        <a:buChar char="§"/>
                      </a:pPr>
                      <a:r>
                        <a:rPr lang="en-US" sz="1400" dirty="0">
                          <a:solidFill>
                            <a:schemeClr val="bg1"/>
                          </a:solidFill>
                        </a:rPr>
                        <a:t>12-mo rate, % (range)</a:t>
                      </a:r>
                    </a:p>
                    <a:p>
                      <a:pPr marL="285750" indent="-285750">
                        <a:lnSpc>
                          <a:spcPct val="90000"/>
                        </a:lnSpc>
                        <a:buFont typeface="Wingdings" panose="05000000000000000000" pitchFamily="2" charset="2"/>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17.08 (10.84-31.54)</a:t>
                      </a:r>
                      <a:br>
                        <a:rPr lang="en-US" sz="1400" dirty="0">
                          <a:solidFill>
                            <a:schemeClr val="bg1"/>
                          </a:solidFill>
                        </a:rPr>
                      </a:br>
                      <a:r>
                        <a:rPr lang="en-US" sz="1400" dirty="0">
                          <a:solidFill>
                            <a:schemeClr val="bg1"/>
                          </a:solidFill>
                        </a:rPr>
                        <a:t>57.8 (48.8-65.8)</a:t>
                      </a:r>
                      <a:br>
                        <a:rPr lang="en-US" sz="1400" dirty="0">
                          <a:solidFill>
                            <a:schemeClr val="bg1"/>
                          </a:solidFill>
                        </a:rPr>
                      </a:br>
                      <a:r>
                        <a:rPr lang="en-US" sz="1400" dirty="0">
                          <a:solidFill>
                            <a:schemeClr val="bg1"/>
                          </a:solidFill>
                        </a:rPr>
                        <a:t>45.8 (36.7-54.5)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14.46 (9.72-20.99)</a:t>
                      </a:r>
                      <a:br>
                        <a:rPr lang="en-US" sz="1400" dirty="0">
                          <a:solidFill>
                            <a:schemeClr val="bg1"/>
                          </a:solidFill>
                        </a:rPr>
                      </a:br>
                      <a:r>
                        <a:rPr lang="en-US" sz="1400" dirty="0">
                          <a:solidFill>
                            <a:schemeClr val="bg1"/>
                          </a:solidFill>
                        </a:rPr>
                        <a:t>54.2 (45.1-62.4)</a:t>
                      </a:r>
                      <a:br>
                        <a:rPr lang="en-US" sz="1400" dirty="0">
                          <a:solidFill>
                            <a:schemeClr val="bg1"/>
                          </a:solidFill>
                        </a:rPr>
                      </a:br>
                      <a:r>
                        <a:rPr lang="en-US" sz="1400" dirty="0">
                          <a:solidFill>
                            <a:schemeClr val="bg1"/>
                          </a:solidFill>
                        </a:rPr>
                        <a:t>40.6 (31.4-49.6)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0.81 (0.59-1.11)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47340436"/>
                  </a:ext>
                </a:extLst>
              </a:tr>
            </a:tbl>
          </a:graphicData>
        </a:graphic>
      </p:graphicFrame>
      <p:sp>
        <p:nvSpPr>
          <p:cNvPr id="5" name="Text Box 15">
            <a:extLst>
              <a:ext uri="{FF2B5EF4-FFF2-40B4-BE49-F238E27FC236}">
                <a16:creationId xmlns:a16="http://schemas.microsoft.com/office/drawing/2014/main" id="{302844AD-ECFD-8E8F-0CD8-920B9A6F380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56751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71CCCF-CF77-A276-32EB-01C2DE62EE7C}"/>
              </a:ext>
            </a:extLst>
          </p:cNvPr>
          <p:cNvSpPr>
            <a:spLocks noGrp="1"/>
          </p:cNvSpPr>
          <p:nvPr>
            <p:ph type="title"/>
          </p:nvPr>
        </p:nvSpPr>
        <p:spPr/>
        <p:txBody>
          <a:bodyPr/>
          <a:lstStyle/>
          <a:p>
            <a:r>
              <a:rPr lang="en-US" altLang="en-US" dirty="0"/>
              <a:t>RELATIVITY-047</a:t>
            </a:r>
            <a:r>
              <a:rPr lang="en-US" dirty="0"/>
              <a:t>: Survival Outcomes by </a:t>
            </a:r>
            <a:br>
              <a:rPr lang="en-US" dirty="0"/>
            </a:br>
            <a:r>
              <a:rPr lang="en-US" i="1" dirty="0"/>
              <a:t>BRAF</a:t>
            </a:r>
            <a:r>
              <a:rPr lang="en-US" dirty="0"/>
              <a:t> Mutation Status</a:t>
            </a:r>
          </a:p>
        </p:txBody>
      </p:sp>
      <p:graphicFrame>
        <p:nvGraphicFramePr>
          <p:cNvPr id="7" name="Table 7">
            <a:extLst>
              <a:ext uri="{FF2B5EF4-FFF2-40B4-BE49-F238E27FC236}">
                <a16:creationId xmlns:a16="http://schemas.microsoft.com/office/drawing/2014/main" id="{B35197F5-3AEF-68FF-D08A-CD8E1BAF4AF7}"/>
              </a:ext>
            </a:extLst>
          </p:cNvPr>
          <p:cNvGraphicFramePr>
            <a:graphicFrameLocks noGrp="1"/>
          </p:cNvGraphicFramePr>
          <p:nvPr>
            <p:ph idx="4294967295"/>
            <p:extLst>
              <p:ext uri="{D42A27DB-BD31-4B8C-83A1-F6EECF244321}">
                <p14:modId xmlns:p14="http://schemas.microsoft.com/office/powerpoint/2010/main" val="2211697043"/>
              </p:ext>
            </p:extLst>
          </p:nvPr>
        </p:nvGraphicFramePr>
        <p:xfrm>
          <a:off x="711200" y="1619365"/>
          <a:ext cx="10756900" cy="4350256"/>
        </p:xfrm>
        <a:graphic>
          <a:graphicData uri="http://schemas.openxmlformats.org/drawingml/2006/table">
            <a:tbl>
              <a:tblPr firstRow="1" bandRow="1">
                <a:tableStyleId>{F5AB1C69-6EDB-4FF4-983F-18BD219EF322}</a:tableStyleId>
              </a:tblPr>
              <a:tblGrid>
                <a:gridCol w="3080801">
                  <a:extLst>
                    <a:ext uri="{9D8B030D-6E8A-4147-A177-3AD203B41FA5}">
                      <a16:colId xmlns:a16="http://schemas.microsoft.com/office/drawing/2014/main" val="2945926017"/>
                    </a:ext>
                  </a:extLst>
                </a:gridCol>
                <a:gridCol w="2702125">
                  <a:extLst>
                    <a:ext uri="{9D8B030D-6E8A-4147-A177-3AD203B41FA5}">
                      <a16:colId xmlns:a16="http://schemas.microsoft.com/office/drawing/2014/main" val="215487060"/>
                    </a:ext>
                  </a:extLst>
                </a:gridCol>
                <a:gridCol w="2486987">
                  <a:extLst>
                    <a:ext uri="{9D8B030D-6E8A-4147-A177-3AD203B41FA5}">
                      <a16:colId xmlns:a16="http://schemas.microsoft.com/office/drawing/2014/main" val="3092835541"/>
                    </a:ext>
                  </a:extLst>
                </a:gridCol>
                <a:gridCol w="2486987">
                  <a:extLst>
                    <a:ext uri="{9D8B030D-6E8A-4147-A177-3AD203B41FA5}">
                      <a16:colId xmlns:a16="http://schemas.microsoft.com/office/drawing/2014/main" val="1225163621"/>
                    </a:ext>
                  </a:extLst>
                </a:gridCol>
              </a:tblGrid>
              <a:tr h="281178">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t>RELA + NIVO (n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t>NIVO (n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285950705"/>
                  </a:ext>
                </a:extLst>
              </a:tr>
              <a:tr h="247622">
                <a:tc>
                  <a:txBody>
                    <a:bodyPr/>
                    <a:lstStyle/>
                    <a:p>
                      <a:pPr>
                        <a:lnSpc>
                          <a:spcPct val="90000"/>
                        </a:lnSpc>
                      </a:pPr>
                      <a:r>
                        <a:rPr lang="en-US" sz="1400" b="1" i="1" dirty="0">
                          <a:solidFill>
                            <a:schemeClr val="bg1"/>
                          </a:solidFill>
                        </a:rPr>
                        <a:t>BRAF</a:t>
                      </a:r>
                      <a:r>
                        <a:rPr lang="en-US" sz="1400" b="1" dirty="0">
                          <a:solidFill>
                            <a:schemeClr val="bg1"/>
                          </a:solidFill>
                        </a:rPr>
                        <a:t> Mutant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rPr>
                        <a:t>(n = 136)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rPr>
                        <a:t>(n = 139)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69551410"/>
                  </a:ext>
                </a:extLst>
              </a:tr>
              <a:tr h="750854">
                <a:tc>
                  <a:txBody>
                    <a:bodyPr/>
                    <a:lstStyle/>
                    <a:p>
                      <a:pPr>
                        <a:lnSpc>
                          <a:spcPct val="90000"/>
                        </a:lnSpc>
                      </a:pPr>
                      <a:r>
                        <a:rPr lang="en-US" sz="1400" b="0" dirty="0">
                          <a:solidFill>
                            <a:schemeClr val="bg1"/>
                          </a:solidFill>
                        </a:rPr>
                        <a:t>PFS</a:t>
                      </a:r>
                    </a:p>
                    <a:p>
                      <a:pPr marL="285750" indent="-285750">
                        <a:lnSpc>
                          <a:spcPct val="90000"/>
                        </a:lnSpc>
                        <a:buFont typeface="Arial" panose="020B0604020202020204" pitchFamily="34" charset="0"/>
                        <a:buChar char="•"/>
                      </a:pPr>
                      <a:r>
                        <a:rPr lang="en-US" sz="1400" dirty="0">
                          <a:solidFill>
                            <a:schemeClr val="bg1"/>
                          </a:solidFill>
                        </a:rPr>
                        <a:t>Median, mo (95% CI)</a:t>
                      </a:r>
                    </a:p>
                    <a:p>
                      <a:pPr marL="285750" indent="-285750">
                        <a:lnSpc>
                          <a:spcPct val="90000"/>
                        </a:lnSpc>
                        <a:buFont typeface="Arial" panose="020B0604020202020204" pitchFamily="34" charset="0"/>
                        <a:buChar char="•"/>
                      </a:pPr>
                      <a:r>
                        <a:rPr lang="en-US" sz="1400" dirty="0">
                          <a:solidFill>
                            <a:schemeClr val="bg1"/>
                          </a:solidFill>
                        </a:rPr>
                        <a:t>12-mo rate, % (range)</a:t>
                      </a:r>
                    </a:p>
                    <a:p>
                      <a:pPr marL="285750" indent="-285750">
                        <a:lnSpc>
                          <a:spcPct val="90000"/>
                        </a:lnSpc>
                        <a:buFont typeface="Arial" panose="020B0604020202020204" pitchFamily="34" charset="0"/>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10.15 (4.63-18.04)</a:t>
                      </a:r>
                      <a:br>
                        <a:rPr lang="en-US" sz="1400" dirty="0">
                          <a:solidFill>
                            <a:schemeClr val="bg1"/>
                          </a:solidFill>
                        </a:rPr>
                      </a:br>
                      <a:r>
                        <a:rPr lang="en-US" sz="1400" dirty="0">
                          <a:solidFill>
                            <a:schemeClr val="bg1"/>
                          </a:solidFill>
                        </a:rPr>
                        <a:t>45.4 (36.3-54.1)</a:t>
                      </a:r>
                      <a:br>
                        <a:rPr lang="en-US" sz="1400" dirty="0">
                          <a:solidFill>
                            <a:schemeClr val="bg1"/>
                          </a:solidFill>
                        </a:rPr>
                      </a:br>
                      <a:r>
                        <a:rPr lang="en-US" sz="1400" dirty="0">
                          <a:solidFill>
                            <a:schemeClr val="bg1"/>
                          </a:solidFill>
                        </a:rPr>
                        <a:t>36.7 (27.4-45.9)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4.60 (2.96-6.83)</a:t>
                      </a:r>
                      <a:br>
                        <a:rPr lang="en-US" sz="1400" dirty="0">
                          <a:solidFill>
                            <a:schemeClr val="bg1"/>
                          </a:solidFill>
                        </a:rPr>
                      </a:br>
                      <a:r>
                        <a:rPr lang="en-US" sz="1400" dirty="0">
                          <a:solidFill>
                            <a:schemeClr val="bg1"/>
                          </a:solidFill>
                        </a:rPr>
                        <a:t>35.6 (27.3-44.0)</a:t>
                      </a:r>
                      <a:br>
                        <a:rPr lang="en-US" sz="1400" dirty="0">
                          <a:solidFill>
                            <a:schemeClr val="bg1"/>
                          </a:solidFill>
                        </a:rPr>
                      </a:br>
                      <a:r>
                        <a:rPr lang="en-US" sz="1400" dirty="0">
                          <a:solidFill>
                            <a:schemeClr val="bg1"/>
                          </a:solidFill>
                        </a:rPr>
                        <a:t>26.1 (18.1-34.8)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0.77 (0.57-1.05)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61236812"/>
                  </a:ext>
                </a:extLst>
              </a:tr>
              <a:tr h="890396">
                <a:tc>
                  <a:txBody>
                    <a:bodyPr/>
                    <a:lstStyle/>
                    <a:p>
                      <a:pPr>
                        <a:lnSpc>
                          <a:spcPct val="90000"/>
                        </a:lnSpc>
                      </a:pPr>
                      <a:r>
                        <a:rPr lang="en-US" sz="1400" dirty="0">
                          <a:solidFill>
                            <a:schemeClr val="bg1"/>
                          </a:solidFill>
                        </a:rPr>
                        <a:t>OS</a:t>
                      </a:r>
                    </a:p>
                    <a:p>
                      <a:pPr marL="285750" indent="-285750">
                        <a:lnSpc>
                          <a:spcPct val="90000"/>
                        </a:lnSpc>
                        <a:buFont typeface="Arial" panose="020B0604020202020204" pitchFamily="34" charset="0"/>
                        <a:buChar char="•"/>
                      </a:pPr>
                      <a:r>
                        <a:rPr lang="en-US" sz="1400" dirty="0">
                          <a:solidFill>
                            <a:schemeClr val="bg1"/>
                          </a:solidFill>
                        </a:rPr>
                        <a:t>Median, mo (95% CI)</a:t>
                      </a:r>
                    </a:p>
                    <a:p>
                      <a:pPr marL="285750" indent="-285750">
                        <a:lnSpc>
                          <a:spcPct val="90000"/>
                        </a:lnSpc>
                        <a:buFont typeface="Arial" panose="020B0604020202020204" pitchFamily="34" charset="0"/>
                        <a:buChar char="•"/>
                      </a:pPr>
                      <a:r>
                        <a:rPr lang="en-US" sz="1400" dirty="0">
                          <a:solidFill>
                            <a:schemeClr val="bg1"/>
                          </a:solidFill>
                        </a:rPr>
                        <a:t>12-mo rate, % (range)</a:t>
                      </a:r>
                    </a:p>
                    <a:p>
                      <a:pPr marL="285750" indent="-285750">
                        <a:lnSpc>
                          <a:spcPct val="90000"/>
                        </a:lnSpc>
                        <a:buFont typeface="Arial" panose="020B0604020202020204" pitchFamily="34" charset="0"/>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NR (NR-NR)</a:t>
                      </a:r>
                      <a:br>
                        <a:rPr lang="en-US" sz="1400" dirty="0">
                          <a:solidFill>
                            <a:schemeClr val="bg1"/>
                          </a:solidFill>
                        </a:rPr>
                      </a:br>
                      <a:r>
                        <a:rPr lang="en-US" sz="1400" dirty="0">
                          <a:solidFill>
                            <a:schemeClr val="bg1"/>
                          </a:solidFill>
                        </a:rPr>
                        <a:t>82.9 (75.4-88.3)</a:t>
                      </a:r>
                      <a:br>
                        <a:rPr lang="en-US" sz="1400" dirty="0">
                          <a:solidFill>
                            <a:schemeClr val="bg1"/>
                          </a:solidFill>
                        </a:rPr>
                      </a:br>
                      <a:r>
                        <a:rPr lang="en-US" sz="1400" dirty="0">
                          <a:solidFill>
                            <a:schemeClr val="bg1"/>
                          </a:solidFill>
                        </a:rPr>
                        <a:t>72.4 (63.6-79.4)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NR (29.50-NR)</a:t>
                      </a:r>
                      <a:br>
                        <a:rPr lang="en-US" sz="1400" dirty="0">
                          <a:solidFill>
                            <a:schemeClr val="bg1"/>
                          </a:solidFill>
                        </a:rPr>
                      </a:br>
                      <a:r>
                        <a:rPr lang="en-US" sz="1400" dirty="0">
                          <a:solidFill>
                            <a:schemeClr val="bg1"/>
                          </a:solidFill>
                        </a:rPr>
                        <a:t>77.3 (69.4-83.5)</a:t>
                      </a:r>
                      <a:br>
                        <a:rPr lang="en-US" sz="1400" dirty="0">
                          <a:solidFill>
                            <a:schemeClr val="bg1"/>
                          </a:solidFill>
                        </a:rPr>
                      </a:br>
                      <a:r>
                        <a:rPr lang="en-US" sz="1400" dirty="0">
                          <a:solidFill>
                            <a:schemeClr val="bg1"/>
                          </a:solidFill>
                        </a:rPr>
                        <a:t>63.7 (54.4-71.5)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0.76 (0.51-1.15)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0331821"/>
                  </a:ext>
                </a:extLst>
              </a:tr>
              <a:tr h="247622">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1" i="1" dirty="0">
                          <a:solidFill>
                            <a:schemeClr val="bg1"/>
                          </a:solidFill>
                        </a:rPr>
                        <a:t>BRAF</a:t>
                      </a:r>
                      <a:r>
                        <a:rPr lang="en-US" sz="1400" b="1" dirty="0">
                          <a:solidFill>
                            <a:schemeClr val="bg1"/>
                          </a:solidFill>
                        </a:rPr>
                        <a:t> Wild-Type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(n = 219)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(n = 220)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50740332"/>
                  </a:ext>
                </a:extLst>
              </a:tr>
              <a:tr h="750854">
                <a:tc>
                  <a:txBody>
                    <a:bodyPr/>
                    <a:lstStyle/>
                    <a:p>
                      <a:pPr>
                        <a:lnSpc>
                          <a:spcPct val="90000"/>
                        </a:lnSpc>
                      </a:pPr>
                      <a:r>
                        <a:rPr lang="en-US" sz="1400" b="0" dirty="0">
                          <a:solidFill>
                            <a:schemeClr val="bg1"/>
                          </a:solidFill>
                        </a:rPr>
                        <a:t>PFS</a:t>
                      </a:r>
                    </a:p>
                    <a:p>
                      <a:pPr marL="285750" indent="-285750">
                        <a:lnSpc>
                          <a:spcPct val="90000"/>
                        </a:lnSpc>
                        <a:buFont typeface="Arial" panose="020B0604020202020204" pitchFamily="34" charset="0"/>
                        <a:buChar char="•"/>
                      </a:pPr>
                      <a:r>
                        <a:rPr lang="en-US" sz="1400" dirty="0">
                          <a:solidFill>
                            <a:schemeClr val="bg1"/>
                          </a:solidFill>
                        </a:rPr>
                        <a:t>Median, mo (95% CI)</a:t>
                      </a:r>
                    </a:p>
                    <a:p>
                      <a:pPr marL="285750" indent="-285750">
                        <a:lnSpc>
                          <a:spcPct val="90000"/>
                        </a:lnSpc>
                        <a:buFont typeface="Arial" panose="020B0604020202020204" pitchFamily="34" charset="0"/>
                        <a:buChar char="•"/>
                      </a:pPr>
                      <a:r>
                        <a:rPr lang="en-US" sz="1400" dirty="0">
                          <a:solidFill>
                            <a:schemeClr val="bg1"/>
                          </a:solidFill>
                        </a:rPr>
                        <a:t>12-mo rate, % (range)</a:t>
                      </a:r>
                    </a:p>
                    <a:p>
                      <a:pPr marL="285750" indent="-285750">
                        <a:lnSpc>
                          <a:spcPct val="90000"/>
                        </a:lnSpc>
                        <a:buFont typeface="Arial" panose="020B0604020202020204" pitchFamily="34" charset="0"/>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11.83 (6.47-17.51)</a:t>
                      </a:r>
                      <a:br>
                        <a:rPr lang="en-US" sz="1400" dirty="0">
                          <a:solidFill>
                            <a:schemeClr val="bg1"/>
                          </a:solidFill>
                        </a:rPr>
                      </a:br>
                      <a:r>
                        <a:rPr lang="en-US" sz="1400" dirty="0">
                          <a:solidFill>
                            <a:schemeClr val="bg1"/>
                          </a:solidFill>
                        </a:rPr>
                        <a:t>49.6 (42.5-56.3)</a:t>
                      </a:r>
                      <a:br>
                        <a:rPr lang="en-US" sz="1400" dirty="0">
                          <a:solidFill>
                            <a:schemeClr val="bg1"/>
                          </a:solidFill>
                        </a:rPr>
                      </a:br>
                      <a:r>
                        <a:rPr lang="en-US" sz="1400" dirty="0">
                          <a:solidFill>
                            <a:schemeClr val="bg1"/>
                          </a:solidFill>
                        </a:rPr>
                        <a:t>39.6 (32.3-46.8)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4.63 (3.02-7.62)</a:t>
                      </a:r>
                      <a:br>
                        <a:rPr lang="en-US" sz="1400" dirty="0">
                          <a:solidFill>
                            <a:schemeClr val="bg1"/>
                          </a:solidFill>
                        </a:rPr>
                      </a:br>
                      <a:r>
                        <a:rPr lang="en-US" sz="1400" dirty="0">
                          <a:solidFill>
                            <a:schemeClr val="bg1"/>
                          </a:solidFill>
                        </a:rPr>
                        <a:t>37.7 (31.3-44.3)</a:t>
                      </a:r>
                      <a:br>
                        <a:rPr lang="en-US" sz="1400" dirty="0">
                          <a:solidFill>
                            <a:schemeClr val="bg1"/>
                          </a:solidFill>
                        </a:rPr>
                      </a:br>
                      <a:r>
                        <a:rPr lang="en-US" sz="1400" dirty="0">
                          <a:solidFill>
                            <a:schemeClr val="bg1"/>
                          </a:solidFill>
                        </a:rPr>
                        <a:t>30.8 (24.2-37.7)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br>
                        <a:rPr lang="en-US" sz="1400" dirty="0">
                          <a:solidFill>
                            <a:schemeClr val="bg1"/>
                          </a:solidFill>
                        </a:rPr>
                      </a:br>
                      <a:r>
                        <a:rPr lang="en-US" sz="1400" dirty="0">
                          <a:solidFill>
                            <a:schemeClr val="bg1"/>
                          </a:solidFill>
                        </a:rPr>
                        <a:t>0.78 (0.61-0.99)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3590337"/>
                  </a:ext>
                </a:extLst>
              </a:tr>
              <a:tr h="890396">
                <a:tc>
                  <a:txBody>
                    <a:bodyPr/>
                    <a:lstStyle/>
                    <a:p>
                      <a:pPr>
                        <a:lnSpc>
                          <a:spcPct val="90000"/>
                        </a:lnSpc>
                      </a:pPr>
                      <a:r>
                        <a:rPr lang="en-US" sz="1400" dirty="0">
                          <a:solidFill>
                            <a:schemeClr val="bg1"/>
                          </a:solidFill>
                        </a:rPr>
                        <a:t>OS</a:t>
                      </a:r>
                    </a:p>
                    <a:p>
                      <a:pPr marL="285750" indent="-285750">
                        <a:lnSpc>
                          <a:spcPct val="90000"/>
                        </a:lnSpc>
                        <a:buFont typeface="Arial" panose="020B0604020202020204" pitchFamily="34" charset="0"/>
                        <a:buChar char="•"/>
                      </a:pPr>
                      <a:r>
                        <a:rPr lang="en-US" sz="1400" dirty="0">
                          <a:solidFill>
                            <a:schemeClr val="bg1"/>
                          </a:solidFill>
                        </a:rPr>
                        <a:t>Median, mo (95% CI)</a:t>
                      </a:r>
                    </a:p>
                    <a:p>
                      <a:pPr marL="285750" indent="-285750">
                        <a:lnSpc>
                          <a:spcPct val="90000"/>
                        </a:lnSpc>
                        <a:buFont typeface="Arial" panose="020B0604020202020204" pitchFamily="34" charset="0"/>
                        <a:buChar char="•"/>
                      </a:pPr>
                      <a:r>
                        <a:rPr lang="en-US" sz="1400" dirty="0">
                          <a:solidFill>
                            <a:schemeClr val="bg1"/>
                          </a:solidFill>
                        </a:rPr>
                        <a:t>12-mo rate, % (range)</a:t>
                      </a:r>
                    </a:p>
                    <a:p>
                      <a:pPr marL="285750" indent="-285750">
                        <a:lnSpc>
                          <a:spcPct val="90000"/>
                        </a:lnSpc>
                        <a:buFont typeface="Arial" panose="020B0604020202020204" pitchFamily="34" charset="0"/>
                        <a:buChar char="•"/>
                      </a:pPr>
                      <a:r>
                        <a:rPr lang="en-US" sz="1400" dirty="0">
                          <a:solidFill>
                            <a:schemeClr val="bg1"/>
                          </a:solidFill>
                        </a:rPr>
                        <a:t>24-mo rate, %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34.20 (24.71-NR)</a:t>
                      </a:r>
                      <a:br>
                        <a:rPr lang="en-US" sz="1400" dirty="0">
                          <a:solidFill>
                            <a:schemeClr val="bg1"/>
                          </a:solidFill>
                        </a:rPr>
                      </a:br>
                      <a:r>
                        <a:rPr lang="en-US" sz="1400" dirty="0">
                          <a:solidFill>
                            <a:schemeClr val="bg1"/>
                          </a:solidFill>
                        </a:rPr>
                        <a:t>73.3 (66.9-78.7)</a:t>
                      </a:r>
                      <a:br>
                        <a:rPr lang="en-US" sz="1400" dirty="0">
                          <a:solidFill>
                            <a:schemeClr val="bg1"/>
                          </a:solidFill>
                        </a:rPr>
                      </a:br>
                      <a:r>
                        <a:rPr lang="en-US" sz="1400" dirty="0">
                          <a:solidFill>
                            <a:schemeClr val="bg1"/>
                          </a:solidFill>
                        </a:rPr>
                        <a:t>58.2 (50.9-64.8)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27.33 (19.09-36.08)</a:t>
                      </a:r>
                      <a:br>
                        <a:rPr lang="en-US" sz="1400" dirty="0">
                          <a:solidFill>
                            <a:schemeClr val="bg1"/>
                          </a:solidFill>
                        </a:rPr>
                      </a:br>
                      <a:r>
                        <a:rPr lang="en-US" sz="1400" dirty="0">
                          <a:solidFill>
                            <a:schemeClr val="bg1"/>
                          </a:solidFill>
                        </a:rPr>
                        <a:t>68.0 (61.3-73.7)</a:t>
                      </a:r>
                      <a:br>
                        <a:rPr lang="en-US" sz="1400" dirty="0">
                          <a:solidFill>
                            <a:schemeClr val="bg1"/>
                          </a:solidFill>
                        </a:rPr>
                      </a:br>
                      <a:r>
                        <a:rPr lang="en-US" sz="1400" dirty="0">
                          <a:solidFill>
                            <a:schemeClr val="bg1"/>
                          </a:solidFill>
                        </a:rPr>
                        <a:t>54.8 (47.7-61.4)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br>
                        <a:rPr lang="en-US" sz="1400" dirty="0">
                          <a:solidFill>
                            <a:schemeClr val="bg1"/>
                          </a:solidFill>
                        </a:rPr>
                      </a:br>
                      <a:r>
                        <a:rPr lang="en-US" sz="1400" dirty="0">
                          <a:solidFill>
                            <a:schemeClr val="bg1"/>
                          </a:solidFill>
                        </a:rPr>
                        <a:t>0.83 (0.63-1.09)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47340436"/>
                  </a:ext>
                </a:extLst>
              </a:tr>
            </a:tbl>
          </a:graphicData>
        </a:graphic>
      </p:graphicFrame>
      <p:sp>
        <p:nvSpPr>
          <p:cNvPr id="5" name="Text Box 15">
            <a:extLst>
              <a:ext uri="{FF2B5EF4-FFF2-40B4-BE49-F238E27FC236}">
                <a16:creationId xmlns:a16="http://schemas.microsoft.com/office/drawing/2014/main" id="{E8EC5D3C-AED2-9796-6C5E-2D69D0C958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102225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Safety</a:t>
            </a:r>
            <a:endParaRPr lang="en-US" altLang="en-US" dirty="0"/>
          </a:p>
        </p:txBody>
      </p:sp>
      <p:sp>
        <p:nvSpPr>
          <p:cNvPr id="6" name="Text Box 15">
            <a:extLst>
              <a:ext uri="{FF2B5EF4-FFF2-40B4-BE49-F238E27FC236}">
                <a16:creationId xmlns:a16="http://schemas.microsoft.com/office/drawing/2014/main" id="{1440E59A-FE9A-99F2-BC17-E3221989CA0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ED61CCF1-C305-B12A-7CFA-3F977D1D3BE7}"/>
              </a:ext>
            </a:extLst>
          </p:cNvPr>
          <p:cNvGraphicFramePr>
            <a:graphicFrameLocks/>
          </p:cNvGraphicFramePr>
          <p:nvPr>
            <p:extLst>
              <p:ext uri="{D42A27DB-BD31-4B8C-83A1-F6EECF244321}">
                <p14:modId xmlns:p14="http://schemas.microsoft.com/office/powerpoint/2010/main" val="974135460"/>
              </p:ext>
            </p:extLst>
          </p:nvPr>
        </p:nvGraphicFramePr>
        <p:xfrm>
          <a:off x="727077" y="1600200"/>
          <a:ext cx="10755125" cy="3962496"/>
        </p:xfrm>
        <a:graphic>
          <a:graphicData uri="http://schemas.openxmlformats.org/drawingml/2006/table">
            <a:tbl>
              <a:tblPr/>
              <a:tblGrid>
                <a:gridCol w="3554525">
                  <a:extLst>
                    <a:ext uri="{9D8B030D-6E8A-4147-A177-3AD203B41FA5}">
                      <a16:colId xmlns:a16="http://schemas.microsoft.com/office/drawing/2014/main" val="20000"/>
                    </a:ext>
                  </a:extLst>
                </a:gridCol>
                <a:gridCol w="1800150">
                  <a:extLst>
                    <a:ext uri="{9D8B030D-6E8A-4147-A177-3AD203B41FA5}">
                      <a16:colId xmlns:a16="http://schemas.microsoft.com/office/drawing/2014/main" val="20001"/>
                    </a:ext>
                  </a:extLst>
                </a:gridCol>
                <a:gridCol w="1800150">
                  <a:extLst>
                    <a:ext uri="{9D8B030D-6E8A-4147-A177-3AD203B41FA5}">
                      <a16:colId xmlns:a16="http://schemas.microsoft.com/office/drawing/2014/main" val="20002"/>
                    </a:ext>
                  </a:extLst>
                </a:gridCol>
                <a:gridCol w="1800150">
                  <a:extLst>
                    <a:ext uri="{9D8B030D-6E8A-4147-A177-3AD203B41FA5}">
                      <a16:colId xmlns:a16="http://schemas.microsoft.com/office/drawing/2014/main" val="11402576"/>
                    </a:ext>
                  </a:extLst>
                </a:gridCol>
                <a:gridCol w="1800150">
                  <a:extLst>
                    <a:ext uri="{9D8B030D-6E8A-4147-A177-3AD203B41FA5}">
                      <a16:colId xmlns:a16="http://schemas.microsoft.com/office/drawing/2014/main" val="1379452541"/>
                    </a:ext>
                  </a:extLst>
                </a:gridCol>
              </a:tblGrid>
              <a:tr h="11901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RELA + NIVO (n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183976593"/>
                  </a:ext>
                </a:extLst>
              </a:tr>
              <a:tr h="11901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352 (99.2)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 (95.8)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0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297 (83.7)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260 (72.4)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133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p>
                      <a:pPr marL="28575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Vitiligo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190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bl>
          </a:graphicData>
        </a:graphic>
      </p:graphicFrame>
      <p:sp>
        <p:nvSpPr>
          <p:cNvPr id="2" name="TextBox 1">
            <a:extLst>
              <a:ext uri="{FF2B5EF4-FFF2-40B4-BE49-F238E27FC236}">
                <a16:creationId xmlns:a16="http://schemas.microsoft.com/office/drawing/2014/main" id="{8AC336FF-2717-A6BA-8E5E-90B8D5189B20}"/>
              </a:ext>
            </a:extLst>
          </p:cNvPr>
          <p:cNvSpPr txBox="1"/>
          <p:nvPr/>
        </p:nvSpPr>
        <p:spPr bwMode="auto">
          <a:xfrm>
            <a:off x="710045" y="5562696"/>
            <a:ext cx="107202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 deaths in RELA + NIVO arm due to hemophagocytic lymphohistiocytosis, acute lung edema, pneumonitis, and multiorgan failure (n = 1 each);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 deaths in NIVO arm due to sepsis and myocarditis and worsening pneumonia.  </a:t>
            </a:r>
          </a:p>
        </p:txBody>
      </p:sp>
    </p:spTree>
    <p:extLst>
      <p:ext uri="{BB962C8B-B14F-4D97-AF65-F5344CB8AC3E}">
        <p14:creationId xmlns:p14="http://schemas.microsoft.com/office/powerpoint/2010/main" val="2898103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Immune-Mediated AEs</a:t>
            </a:r>
            <a:endParaRPr lang="en-US" altLang="en-US" dirty="0"/>
          </a:p>
        </p:txBody>
      </p:sp>
      <p:sp>
        <p:nvSpPr>
          <p:cNvPr id="6" name="Text Box 15">
            <a:extLst>
              <a:ext uri="{FF2B5EF4-FFF2-40B4-BE49-F238E27FC236}">
                <a16:creationId xmlns:a16="http://schemas.microsoft.com/office/drawing/2014/main" id="{1440E59A-FE9A-99F2-BC17-E3221989CA0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2F56BCF6-3B8B-F22A-E959-D57129C589C1}"/>
              </a:ext>
            </a:extLst>
          </p:cNvPr>
          <p:cNvGraphicFramePr>
            <a:graphicFrameLocks/>
          </p:cNvGraphicFramePr>
          <p:nvPr>
            <p:extLst>
              <p:ext uri="{D42A27DB-BD31-4B8C-83A1-F6EECF244321}">
                <p14:modId xmlns:p14="http://schemas.microsoft.com/office/powerpoint/2010/main" val="3248059480"/>
              </p:ext>
            </p:extLst>
          </p:nvPr>
        </p:nvGraphicFramePr>
        <p:xfrm>
          <a:off x="727077" y="1611102"/>
          <a:ext cx="10755125" cy="4044992"/>
        </p:xfrm>
        <a:graphic>
          <a:graphicData uri="http://schemas.openxmlformats.org/drawingml/2006/table">
            <a:tbl>
              <a:tblPr/>
              <a:tblGrid>
                <a:gridCol w="3554525">
                  <a:extLst>
                    <a:ext uri="{9D8B030D-6E8A-4147-A177-3AD203B41FA5}">
                      <a16:colId xmlns:a16="http://schemas.microsoft.com/office/drawing/2014/main" val="20000"/>
                    </a:ext>
                  </a:extLst>
                </a:gridCol>
                <a:gridCol w="1800150">
                  <a:extLst>
                    <a:ext uri="{9D8B030D-6E8A-4147-A177-3AD203B41FA5}">
                      <a16:colId xmlns:a16="http://schemas.microsoft.com/office/drawing/2014/main" val="20001"/>
                    </a:ext>
                  </a:extLst>
                </a:gridCol>
                <a:gridCol w="1800150">
                  <a:extLst>
                    <a:ext uri="{9D8B030D-6E8A-4147-A177-3AD203B41FA5}">
                      <a16:colId xmlns:a16="http://schemas.microsoft.com/office/drawing/2014/main" val="20002"/>
                    </a:ext>
                  </a:extLst>
                </a:gridCol>
                <a:gridCol w="1800150">
                  <a:extLst>
                    <a:ext uri="{9D8B030D-6E8A-4147-A177-3AD203B41FA5}">
                      <a16:colId xmlns:a16="http://schemas.microsoft.com/office/drawing/2014/main" val="11402576"/>
                    </a:ext>
                  </a:extLst>
                </a:gridCol>
                <a:gridCol w="1800150">
                  <a:extLst>
                    <a:ext uri="{9D8B030D-6E8A-4147-A177-3AD203B41FA5}">
                      <a16:colId xmlns:a16="http://schemas.microsoft.com/office/drawing/2014/main" val="137945254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Immune-Mediated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RELA + NIVO (n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18397659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Hypothyroidism/thyroiditis</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(18.6)</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(14.8)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(11.0)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(7.8)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r>
                        <a:rPr kumimoji="0" lang="nn-NO"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Diarrhea/colitis</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(7.0)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Hyperthyroidism</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(6.5)</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(7.0)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0">
                <a:tc>
                  <a:txBody>
                    <a:bodyPr/>
                    <a:lstStyle/>
                    <a:p>
                      <a:pPr marL="53975" indent="-53975">
                        <a:lnSpc>
                          <a:spcPct val="100000"/>
                        </a:lnSpc>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Hepatitis</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(5.9)</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(4.2)</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(3.1)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133334"/>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Adrenal insufficiency</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(5.4)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(1.7)</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4923819"/>
                  </a:ext>
                </a:extLst>
              </a:tr>
              <a:tr h="0">
                <a:tc>
                  <a:txBody>
                    <a:bodyPr/>
                    <a:lstStyle/>
                    <a:p>
                      <a:pPr marL="53975" indent="-53975">
                        <a:lnSpc>
                          <a:spcPct val="100000"/>
                        </a:lnSpc>
                      </a:pPr>
                      <a:r>
                        <a:rPr kumimoji="0" lang="fi-FI"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Pneumonitis</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fi-FI"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(3.9)</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fi-FI"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fi-FI"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(1.9)</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fi-FI"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0824796"/>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Hypophysitis</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(2.8)</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14210024"/>
                  </a:ext>
                </a:extLst>
              </a:tr>
              <a:tr h="0">
                <a:tc>
                  <a:txBody>
                    <a:bodyPr/>
                    <a:lstStyle/>
                    <a:p>
                      <a:pPr marL="53975" indent="-53975">
                        <a:lnSpc>
                          <a:spcPct val="100000"/>
                        </a:lnSpc>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Nephritis and renal dysfunction</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(1.1)</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1406506"/>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Hypersensitivity</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7184119"/>
                  </a:ext>
                </a:extLst>
              </a:tr>
            </a:tbl>
          </a:graphicData>
        </a:graphic>
      </p:graphicFrame>
      <p:sp>
        <p:nvSpPr>
          <p:cNvPr id="8" name="Content Placeholder 2">
            <a:extLst>
              <a:ext uri="{FF2B5EF4-FFF2-40B4-BE49-F238E27FC236}">
                <a16:creationId xmlns:a16="http://schemas.microsoft.com/office/drawing/2014/main" id="{0C92215F-4AFB-F969-56B5-A098B47A658A}"/>
              </a:ext>
            </a:extLst>
          </p:cNvPr>
          <p:cNvSpPr>
            <a:spLocks noGrp="1"/>
          </p:cNvSpPr>
          <p:nvPr>
            <p:ph idx="1"/>
          </p:nvPr>
        </p:nvSpPr>
        <p:spPr>
          <a:xfrm>
            <a:off x="604838" y="5754666"/>
            <a:ext cx="10877550" cy="588705"/>
          </a:xfrm>
        </p:spPr>
        <p:txBody>
          <a:bodyPr/>
          <a:lstStyle/>
          <a:p>
            <a:r>
              <a:rPr lang="en-US" sz="1800" dirty="0"/>
              <a:t>Other AES of interest: Any-grade myocarditis occurred in 6 (1.7%) patients with RELA + NIVO and 2 (0.6%) patients with NIVO; per specified protocol, troponin monitoring performed for first 2 mo of treatment</a:t>
            </a:r>
          </a:p>
        </p:txBody>
      </p:sp>
    </p:spTree>
    <p:extLst>
      <p:ext uri="{BB962C8B-B14F-4D97-AF65-F5344CB8AC3E}">
        <p14:creationId xmlns:p14="http://schemas.microsoft.com/office/powerpoint/2010/main" val="773110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a:t>
            </a:r>
            <a:r>
              <a:rPr lang="en-US" dirty="0"/>
              <a:t>: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400" dirty="0"/>
              <a:t>Relatlimab + nivolumab continued to demonstrate statistically significant PFS by BICR compared with nivolumab alone in previously untreated patients with advanced melanoma with longer follow-up </a:t>
            </a:r>
          </a:p>
          <a:p>
            <a:r>
              <a:rPr lang="en-US" sz="2400" dirty="0"/>
              <a:t>Efficacy outcomes of PFS, OS, and ORR favored relatlimab + nivolumab vs nivolumab alone across key subgroups regardless of prognostic factors and biomarkers (PD-L1, LAG-3, or </a:t>
            </a:r>
            <a:r>
              <a:rPr lang="en-US" sz="2400" i="1" dirty="0"/>
              <a:t>BRAF</a:t>
            </a:r>
            <a:r>
              <a:rPr lang="en-US" sz="2400" dirty="0"/>
              <a:t>)</a:t>
            </a:r>
          </a:p>
          <a:p>
            <a:r>
              <a:rPr lang="en-US" sz="2400" dirty="0"/>
              <a:t>Relatlimab + nivolumab showed manageable safety profile compared with nivolumab alone, and no unexpected safety signals were observed</a:t>
            </a:r>
          </a:p>
          <a:p>
            <a:pPr lvl="1"/>
            <a:r>
              <a:rPr lang="en-US" sz="2200" dirty="0"/>
              <a:t>Grade 3/4 TRAEs: 21.1% </a:t>
            </a:r>
            <a:r>
              <a:rPr lang="en-US" sz="2000" dirty="0"/>
              <a:t>relatlimab + nivolumab </a:t>
            </a:r>
            <a:r>
              <a:rPr lang="en-US" sz="2200" dirty="0"/>
              <a:t>vs 11.1% nivolumab alone</a:t>
            </a:r>
          </a:p>
        </p:txBody>
      </p:sp>
      <p:sp>
        <p:nvSpPr>
          <p:cNvPr id="6" name="Text Box 15">
            <a:extLst>
              <a:ext uri="{FF2B5EF4-FFF2-40B4-BE49-F238E27FC236}">
                <a16:creationId xmlns:a16="http://schemas.microsoft.com/office/drawing/2014/main" id="{F55787F0-ADA6-6B42-4EDE-C7EEC5C0ED5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6ca193eb-e85f-4f4d-904d-1ed0b6b1303c">Conference Capsule Slides</Document_x0020_Category>
    <_dlc_DocId xmlns="d54cbe69-32bd-412a-b004-9152f949605e">56M7VY3CDVN5-456615726-1</_dlc_DocId>
    <_dlc_DocIdUrl xmlns="d54cbe69-32bd-412a-b004-9152f949605e">
      <Url>https://intranet.clinicaloptions.com/mews/oncology/ONC_2022_ASCO_CF_(PRP5083)/SKIN_9505_Tawbi/_layouts/15/DocIdRedir.aspx?ID=56M7VY3CDVN5-456615726-1</Url>
      <Description>56M7VY3CDVN5-456615726-1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C37A86B1D619428F4261AFB0D13450" ma:contentTypeVersion="1" ma:contentTypeDescription="Create a new document." ma:contentTypeScope="" ma:versionID="92b5a2695b237c3c4429780749742d4e">
  <xsd:schema xmlns:xsd="http://www.w3.org/2001/XMLSchema" xmlns:xs="http://www.w3.org/2001/XMLSchema" xmlns:p="http://schemas.microsoft.com/office/2006/metadata/properties" xmlns:ns2="d54cbe69-32bd-412a-b004-9152f949605e" xmlns:ns3="6ca193eb-e85f-4f4d-904d-1ed0b6b1303c" targetNamespace="http://schemas.microsoft.com/office/2006/metadata/properties" ma:root="true" ma:fieldsID="4c1d8fbf284c7c136f71c6f2d59bf0c6" ns2:_="" ns3:_="">
    <xsd:import namespace="d54cbe69-32bd-412a-b004-9152f949605e"/>
    <xsd:import namespace="6ca193eb-e85f-4f4d-904d-1ed0b6b1303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ca193eb-e85f-4f4d-904d-1ed0b6b1303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B86DBF5-2173-4008-AB6E-DA7B86891EF6}">
  <ds:schemaRefs>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http://purl.org/dc/terms/"/>
    <ds:schemaRef ds:uri="6ca193eb-e85f-4f4d-904d-1ed0b6b1303c"/>
    <ds:schemaRef ds:uri="d54cbe69-32bd-412a-b004-9152f949605e"/>
    <ds:schemaRef ds:uri="http://purl.org/dc/dcmitype/"/>
  </ds:schemaRefs>
</ds:datastoreItem>
</file>

<file path=customXml/itemProps2.xml><?xml version="1.0" encoding="utf-8"?>
<ds:datastoreItem xmlns:ds="http://schemas.openxmlformats.org/officeDocument/2006/customXml" ds:itemID="{2D3A51C3-F694-4C23-B5E9-E6D8ACA63D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ca193eb-e85f-4f4d-904d-1ed0b6b130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6FA817-AC6B-4CA5-AED1-25DE2FFAA4B2}">
  <ds:schemaRefs>
    <ds:schemaRef ds:uri="http://schemas.microsoft.com/sharepoint/v3/contenttype/forms"/>
  </ds:schemaRefs>
</ds:datastoreItem>
</file>

<file path=customXml/itemProps4.xml><?xml version="1.0" encoding="utf-8"?>
<ds:datastoreItem xmlns:ds="http://schemas.openxmlformats.org/officeDocument/2006/customXml" ds:itemID="{62A6287E-7FDC-43B8-82C5-F7283F9D1AD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619</TotalTime>
  <Words>3618</Words>
  <Application>Microsoft Office PowerPoint</Application>
  <PresentationFormat>Widescreen</PresentationFormat>
  <Paragraphs>810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System Font Regular</vt:lpstr>
      <vt:lpstr>Times</vt:lpstr>
      <vt:lpstr>Wingdings</vt:lpstr>
      <vt:lpstr>2022_CCO_Template</vt:lpstr>
      <vt:lpstr>RELATIVITY-047: OS and ORR by  Key Subgroups in Patients With  Advanced Melanoma Receiving First-line Relatlimab + Nivolumab vs Nivolumab Alone</vt:lpstr>
      <vt:lpstr>About These Slides</vt:lpstr>
      <vt:lpstr>RELATIVITY-047: Background</vt:lpstr>
      <vt:lpstr>RELATIVITY-047: Study Design</vt:lpstr>
      <vt:lpstr>RELATIVITY-047: Baseline Characteristics</vt:lpstr>
      <vt:lpstr>RELATIVITY-047: Updated Overall PFS, OS, ORR</vt:lpstr>
      <vt:lpstr>RELATIVITY-047: PFS, OS, ORR by  LAG-3 and PD-L1 Expression</vt:lpstr>
      <vt:lpstr>RELATIVITY-047: PFS, OS, ORR  Across Prespecified Subgroups</vt:lpstr>
      <vt:lpstr>RELATIVITY-047: PFS, OS, ORR  Across Prespecified Subgroups (cont’d)</vt:lpstr>
      <vt:lpstr>RELATIVITY-047: Survival Outcomes by LDH Status</vt:lpstr>
      <vt:lpstr>RELATIVITY-047: Survival Outcomes by  BRAF Mutation Status</vt:lpstr>
      <vt:lpstr>RELATIVITY-047: Safety</vt:lpstr>
      <vt:lpstr>RELATIVITY-047: Immune-Mediated AEs</vt:lpstr>
      <vt:lpstr>RELATIVITY-047: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RELATIVITY-047: OS and ORR by Key Subgroups in Patients </dc:title>
  <dc:creator>Timothy Quill</dc:creator>
  <cp:lastModifiedBy>vwenzel@clinicaloptions.com</cp:lastModifiedBy>
  <cp:revision>42</cp:revision>
  <dcterms:created xsi:type="dcterms:W3CDTF">2022-06-02T23:20:10Z</dcterms:created>
  <dcterms:modified xsi:type="dcterms:W3CDTF">2022-06-09T20:42:33Z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0x0101005FC37A86B1D619428F4261AFB0D13450</vt:lpwstr>
  </property>
  <property fmtid="{D5CDD505-2E9C-101B-9397-08002B2CF9AE}" pid="3" name="_dlc_DocIdItemGuid">
    <vt:lpwstr>ae875dbf-67c7-4de3-8321-21924e77b3ef</vt:lpwstr>
  </property>
</Properties>
</file>