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5"/>
    <p:sldMasterId id="2147484684" r:id="rId6"/>
    <p:sldMasterId id="2147484698" r:id="rId7"/>
  </p:sldMasterIdLst>
  <p:notesMasterIdLst>
    <p:notesMasterId r:id="rId48"/>
  </p:notesMasterIdLst>
  <p:handoutMasterIdLst>
    <p:handoutMasterId r:id="rId49"/>
  </p:handoutMasterIdLst>
  <p:sldIdLst>
    <p:sldId id="321" r:id="rId8"/>
    <p:sldId id="266" r:id="rId9"/>
    <p:sldId id="301" r:id="rId10"/>
    <p:sldId id="261" r:id="rId11"/>
    <p:sldId id="283" r:id="rId12"/>
    <p:sldId id="258" r:id="rId13"/>
    <p:sldId id="1993219260" r:id="rId14"/>
    <p:sldId id="263" r:id="rId15"/>
    <p:sldId id="262" r:id="rId16"/>
    <p:sldId id="260" r:id="rId17"/>
    <p:sldId id="268" r:id="rId18"/>
    <p:sldId id="257" r:id="rId19"/>
    <p:sldId id="278" r:id="rId20"/>
    <p:sldId id="297" r:id="rId21"/>
    <p:sldId id="298" r:id="rId22"/>
    <p:sldId id="304" r:id="rId23"/>
    <p:sldId id="305" r:id="rId24"/>
    <p:sldId id="306" r:id="rId25"/>
    <p:sldId id="2147480761" r:id="rId26"/>
    <p:sldId id="270" r:id="rId27"/>
    <p:sldId id="271" r:id="rId28"/>
    <p:sldId id="308" r:id="rId29"/>
    <p:sldId id="309" r:id="rId30"/>
    <p:sldId id="312" r:id="rId31"/>
    <p:sldId id="273" r:id="rId32"/>
    <p:sldId id="269" r:id="rId33"/>
    <p:sldId id="256" r:id="rId34"/>
    <p:sldId id="265" r:id="rId35"/>
    <p:sldId id="275" r:id="rId36"/>
    <p:sldId id="264" r:id="rId37"/>
    <p:sldId id="282" r:id="rId38"/>
    <p:sldId id="289" r:id="rId39"/>
    <p:sldId id="291" r:id="rId40"/>
    <p:sldId id="2147483646" r:id="rId41"/>
    <p:sldId id="2147483647" r:id="rId42"/>
    <p:sldId id="259" r:id="rId43"/>
    <p:sldId id="303" r:id="rId44"/>
    <p:sldId id="285" r:id="rId45"/>
    <p:sldId id="276" r:id="rId46"/>
    <p:sldId id="318" r:id="rId47"/>
  </p:sldIdLst>
  <p:sldSz cx="12192000" cy="6858000"/>
  <p:notesSz cx="7315200" cy="9601200"/>
  <p:custDataLst>
    <p:tags r:id="rId5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8" pos="312" userDrawn="1">
          <p15:clr>
            <a:srgbClr val="A4A3A4"/>
          </p15:clr>
        </p15:guide>
        <p15:guide id="1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5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7" clrIdx="1"/>
  <p:cmAuthor id="11" name="alison.heintz@gmail.com" initials="a" lastIdx="5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19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1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Jennifer Eimers" initials="JE" lastIdx="3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Melanie Couton" initials="" lastIdx="3" clrIdx="15">
    <p:extLst>
      <p:ext uri="{19B8F6BF-5375-455C-9EA6-DF929625EA0E}">
        <p15:presenceInfo xmlns:p15="http://schemas.microsoft.com/office/powerpoint/2012/main" userId="S::mcouton@clinicaloptions.com::b5a8fb1e-a716-46a0-9a38-0d707f5e2bfc" providerId="AD"/>
      </p:ext>
    </p:extLst>
  </p:cmAuthor>
  <p:cmAuthor id="17" name="Dussadee Royal" initials="DR" lastIdx="8" clrIdx="16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18" name="Kristen Rosenthal" initials="KR" lastIdx="2" clrIdx="17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9" name="Zachary Schwartz" initials="ZS" lastIdx="8" clrIdx="18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20" name="Joseph Lombardo" initials="JL" lastIdx="33" clrIdx="19">
    <p:extLst>
      <p:ext uri="{19B8F6BF-5375-455C-9EA6-DF929625EA0E}">
        <p15:presenceInfo xmlns:p15="http://schemas.microsoft.com/office/powerpoint/2012/main" userId="S::jlombardo@cealliance.com::b71eab3e-9b1e-4187-8495-07bfa1b00135" providerId="AD"/>
      </p:ext>
    </p:extLst>
  </p:cmAuthor>
  <p:cmAuthor id="21" name="Kendall Schick" initials="KS" lastIdx="4" clrIdx="20">
    <p:extLst>
      <p:ext uri="{19B8F6BF-5375-455C-9EA6-DF929625EA0E}">
        <p15:presenceInfo xmlns:p15="http://schemas.microsoft.com/office/powerpoint/2012/main" userId="S::kschick@cealliance.com::e9c89993-794a-4b04-97ba-0001b7eeca96" providerId="AD"/>
      </p:ext>
    </p:extLst>
  </p:cmAuthor>
  <p:cmAuthor id="22" name="Timothy Quill" initials="TQ" lastIdx="58" clrIdx="21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23" name="Allison Weckerle" initials="AW" lastIdx="4" clrIdx="22">
    <p:extLst>
      <p:ext uri="{19B8F6BF-5375-455C-9EA6-DF929625EA0E}">
        <p15:presenceInfo xmlns:p15="http://schemas.microsoft.com/office/powerpoint/2012/main" userId="Allison Weckerle" providerId="None"/>
      </p:ext>
    </p:extLst>
  </p:cmAuthor>
  <p:cmAuthor id="24" name="Andrea Boecler" initials="AB" lastIdx="17" clrIdx="23">
    <p:extLst>
      <p:ext uri="{19B8F6BF-5375-455C-9EA6-DF929625EA0E}">
        <p15:presenceInfo xmlns:p15="http://schemas.microsoft.com/office/powerpoint/2012/main" userId="S::aboecler@clinicaloptions.com::28e82037-1239-4052-943b-ae184e0bc2a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471D"/>
    <a:srgbClr val="CDCDCF"/>
    <a:srgbClr val="F2F2F2"/>
    <a:srgbClr val="FFFFFF"/>
    <a:srgbClr val="00823B"/>
    <a:srgbClr val="015873"/>
    <a:srgbClr val="046376"/>
    <a:srgbClr val="013763"/>
    <a:srgbClr val="033453"/>
    <a:srgbClr val="0062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44D786-FE61-4CE7-85F4-3BB6558C2FEB}" v="126" dt="2025-09-05T15:29:17.801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9" autoAdjust="0"/>
    <p:restoredTop sz="85185" autoAdjust="0"/>
  </p:normalViewPr>
  <p:slideViewPr>
    <p:cSldViewPr snapToGrid="0">
      <p:cViewPr varScale="1">
        <p:scale>
          <a:sx n="66" d="100"/>
          <a:sy n="66" d="100"/>
        </p:scale>
        <p:origin x="424" y="48"/>
      </p:cViewPr>
      <p:guideLst>
        <p:guide pos="31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notesMaster" Target="notesMasters/notesMaster1.xml"/><Relationship Id="rId56" Type="http://schemas.microsoft.com/office/2015/10/relationships/revisionInfo" Target="revisionInfo.xml"/><Relationship Id="rId8" Type="http://schemas.openxmlformats.org/officeDocument/2006/relationships/slide" Target="slides/slide1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B3FBE-92AA-E043-CDE5-264F3BF0FD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E13BE-8FB4-4464-A011-749EAAD53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Clinical Care Options website reflect the views of the authors of the CCO material, not those of Clinical Care Options, LLC; Clinical Education Alliance, LLC; the CME providers;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7C017C7-DD01-4F77-AB2E-C2B7D5609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978B31-E2A9-42F9-87A7-58A14B1A99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E167D70B-CFD7-426A-A2D6-6BEF49241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EDB4D75-9418-4DA4-9621-498D9ED4A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slide lists the faculty who were involved in the production of these slides.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C9187-2D0F-1827-AF21-95DC0D711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3E14B613-338C-FDFA-CD12-09BD26353A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978B31-E2A9-42F9-87A7-58A14B1A99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ED6033F8-A0E5-3265-0F7A-57309A890B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D2A2FD88-73BD-E4D8-05C9-01406B1B2C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slide lists the faculty who were involved in the production of these slides.</a:t>
            </a:r>
          </a:p>
        </p:txBody>
      </p:sp>
    </p:spTree>
    <p:extLst>
      <p:ext uri="{BB962C8B-B14F-4D97-AF65-F5344CB8AC3E}">
        <p14:creationId xmlns:p14="http://schemas.microsoft.com/office/powerpoint/2010/main" val="1804829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0A3D2C-A50C-4054-8835-9DC60BECC88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268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NPM1, nucleophosmin-1;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MLLr, mixed-lineage leukemia rearranged; MLL, mixed-lineage leukemia.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C2CFD9-A804-4BD0-BEF6-ECFE35697D1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529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TRAEs, treatment-related adverse events; AML, acute myeloid leukemia;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49893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523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HSCT, hematopoietic stem cell transplant; CRc, composite complete remission, ORR, overall response 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3553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60CEC-6578-41EB-7F9E-7CCE11349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E9D54C0D-09D8-D8CA-CD7B-F2E872439B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32CB7-E0BC-4F61-A441-E83413F2A64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CC5CB7C8-B650-B4E4-61AF-A9185425E0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9738DF32-89A0-003D-EB41-5BBB05FE57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266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AML, acute myeloid leukemia; CRc, composite complete remission; MLFS, morphologic leukemia free state; OS, overall survival; PR, partial response.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000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9EC53-AE7C-2102-3BE6-BFFB50DAB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9B5D4F84-749F-E6D4-F6CA-F5F4B94DBD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0A32CB7-E0BC-4F61-A441-E83413F2A64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2909ED01-76B3-E3A7-AD96-D82CD955B8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CB001227-8219-8541-E8B5-D41B954F28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714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1"/>
              <a:t>BM, bone marrow; CR, complete remission; CRc, composite complete remission; CT, chemotherapy; DLT, dose limiting toxicity; DoR, duration of remission; ND, newly diagnosed; ORR, objective response rate; RP2D, recommended phase II dose; R/R, relapsed/refractory.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31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9905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2779C-93E5-72DA-8260-2AA8A29FB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46E3BD-04B4-9D13-30DD-AE1323A065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F086AA-2AFE-7FEF-7F25-ED6375AC8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AML, acute myeloid leukemia; CR, complete response; CRh, complete remission with partial hematologic recovery; CRi, complete response with incomplete hematologic recovery; HSCT, hematopoietic stem cell transplant; MLFS, morphologic leukemia-free state; ND, newly diagnosed; OS, overall survival.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2F517-8E98-B677-BF15-AEF118390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649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AML, acute myeloid leukemia; TEAE, treatment-emergent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08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CR, complete remission; CRc, composite complete remission; CRh, complete remission with partial hematological recovery; Cri, complete remission with incomplete hematological recovery; MLSF, morphological leukemia-free state; NE, not evaluable; NR, no response; ORR, objective response rate; PR, partial remission.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986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6810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5979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Temporary interruptions occurred most frequently in setting of remissions to experiment with whether count recovery could occur more quickly or not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4865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l" rtl="0" eaLnBrk="1" fontAlgn="ctr" latinLnBrk="0" hangingPunct="1">
              <a:lnSpc>
                <a:spcPct val="107000"/>
              </a:lnSpc>
            </a:pPr>
            <a:endParaRPr lang="en-US" sz="1200" b="0" i="0" u="none" strike="noStrike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6720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58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83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860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20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06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81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A02066-7BD6-6501-0FA1-877FC3FD9E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149" y="3647627"/>
            <a:ext cx="6096851" cy="3210373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C33664-ACD6-44A3-95A5-32325CBC9685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EECCBFD-9ED3-4167-961B-65218739F1A5}"/>
              </a:ext>
            </a:extLst>
          </p:cNvPr>
          <p:cNvCxnSpPr/>
          <p:nvPr userDrawn="1"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95A2832-7EB2-44CE-B43D-FCA9D107E325}"/>
              </a:ext>
            </a:extLst>
          </p:cNvPr>
          <p:cNvCxnSpPr/>
          <p:nvPr userDrawn="1"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45" y="239713"/>
            <a:ext cx="2020824" cy="69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591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64244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90703F-E851-1D5A-99B7-43DBD5482698}"/>
              </a:ext>
            </a:extLst>
          </p:cNvPr>
          <p:cNvGrpSpPr/>
          <p:nvPr userDrawn="1"/>
        </p:nvGrpSpPr>
        <p:grpSpPr>
          <a:xfrm>
            <a:off x="9392911" y="6212702"/>
            <a:ext cx="2488502" cy="450134"/>
            <a:chOff x="9392911" y="6212702"/>
            <a:chExt cx="2488502" cy="450134"/>
          </a:xfrm>
        </p:grpSpPr>
        <p:pic>
          <p:nvPicPr>
            <p:cNvPr id="5" name="Picture 4" descr="Icon&#10;&#10;Description automatically generated">
              <a:extLst>
                <a:ext uri="{FF2B5EF4-FFF2-40B4-BE49-F238E27FC236}">
                  <a16:creationId xmlns:a16="http://schemas.microsoft.com/office/drawing/2014/main" id="{C714CC1E-7921-3200-C137-F7ADAA953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12702"/>
              <a:ext cx="566928" cy="196326"/>
            </a:xfrm>
            <a:prstGeom prst="rect">
              <a:avLst/>
            </a:prstGeom>
          </p:spPr>
        </p:pic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79882158-D8CB-A63B-35E5-FF6D03999C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3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852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10CE991-EF19-4C89-B2F1-8D342C7298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666" y="5556666"/>
            <a:ext cx="3154680" cy="109245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70246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11259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B831F98-D110-9641-0056-3FFA4445A199}"/>
              </a:ext>
            </a:extLst>
          </p:cNvPr>
          <p:cNvGrpSpPr/>
          <p:nvPr userDrawn="1"/>
        </p:nvGrpSpPr>
        <p:grpSpPr>
          <a:xfrm>
            <a:off x="9392911" y="6212702"/>
            <a:ext cx="2488502" cy="450134"/>
            <a:chOff x="9392911" y="6212702"/>
            <a:chExt cx="2488502" cy="450134"/>
          </a:xfrm>
        </p:grpSpPr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2C5D1AC3-8115-5D46-33CE-6C6B52129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12702"/>
              <a:ext cx="566928" cy="196326"/>
            </a:xfrm>
            <a:prstGeom prst="rect">
              <a:avLst/>
            </a:prstGeom>
          </p:spPr>
        </p:pic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FF667ED7-9C0E-2D48-F6BB-0BF8DBEF1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3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45506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2667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88367A-EE46-1DDA-2AFE-9C628EB72449}"/>
              </a:ext>
            </a:extLst>
          </p:cNvPr>
          <p:cNvGrpSpPr/>
          <p:nvPr userDrawn="1"/>
        </p:nvGrpSpPr>
        <p:grpSpPr>
          <a:xfrm>
            <a:off x="9392911" y="6212702"/>
            <a:ext cx="2488502" cy="450134"/>
            <a:chOff x="9392911" y="6212702"/>
            <a:chExt cx="2488502" cy="450134"/>
          </a:xfrm>
        </p:grpSpPr>
        <p:pic>
          <p:nvPicPr>
            <p:cNvPr id="6" name="Picture 5" descr="Icon&#10;&#10;Description automatically generated">
              <a:extLst>
                <a:ext uri="{FF2B5EF4-FFF2-40B4-BE49-F238E27FC236}">
                  <a16:creationId xmlns:a16="http://schemas.microsoft.com/office/drawing/2014/main" id="{35BBB51B-0D41-5485-99A1-BEEAE2607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12702"/>
              <a:ext cx="566928" cy="196326"/>
            </a:xfrm>
            <a:prstGeom prst="rect">
              <a:avLst/>
            </a:prstGeom>
          </p:spPr>
        </p:pic>
        <p:sp>
          <p:nvSpPr>
            <p:cNvPr id="7" name="Rectangle 8">
              <a:extLst>
                <a:ext uri="{FF2B5EF4-FFF2-40B4-BE49-F238E27FC236}">
                  <a16:creationId xmlns:a16="http://schemas.microsoft.com/office/drawing/2014/main" id="{F3F85628-F902-1363-8D50-72542C0A0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3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1965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50552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8B87460-1489-A7E6-C388-913BBD640CAB}"/>
              </a:ext>
            </a:extLst>
          </p:cNvPr>
          <p:cNvGrpSpPr/>
          <p:nvPr userDrawn="1"/>
        </p:nvGrpSpPr>
        <p:grpSpPr>
          <a:xfrm>
            <a:off x="9392911" y="6212702"/>
            <a:ext cx="2488502" cy="450134"/>
            <a:chOff x="9392911" y="6212702"/>
            <a:chExt cx="2488502" cy="450134"/>
          </a:xfrm>
        </p:grpSpPr>
        <p:pic>
          <p:nvPicPr>
            <p:cNvPr id="4" name="Picture 3" descr="Icon&#10;&#10;Description automatically generated">
              <a:extLst>
                <a:ext uri="{FF2B5EF4-FFF2-40B4-BE49-F238E27FC236}">
                  <a16:creationId xmlns:a16="http://schemas.microsoft.com/office/drawing/2014/main" id="{73676601-6D49-45FB-EFC9-9A6CC1B20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12702"/>
              <a:ext cx="566928" cy="196326"/>
            </a:xfrm>
            <a:prstGeom prst="rect">
              <a:avLst/>
            </a:prstGeom>
          </p:spPr>
        </p:pic>
        <p:sp>
          <p:nvSpPr>
            <p:cNvPr id="5" name="Rectangle 8">
              <a:extLst>
                <a:ext uri="{FF2B5EF4-FFF2-40B4-BE49-F238E27FC236}">
                  <a16:creationId xmlns:a16="http://schemas.microsoft.com/office/drawing/2014/main" id="{0DEFDF9E-3F9A-D373-496E-25B367379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3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39174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02350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363C55A-914A-0A48-C77B-4197A1E975AA}"/>
              </a:ext>
            </a:extLst>
          </p:cNvPr>
          <p:cNvGrpSpPr/>
          <p:nvPr userDrawn="1"/>
        </p:nvGrpSpPr>
        <p:grpSpPr>
          <a:xfrm>
            <a:off x="9392911" y="6212702"/>
            <a:ext cx="2488502" cy="450134"/>
            <a:chOff x="9392911" y="6212702"/>
            <a:chExt cx="2488502" cy="450134"/>
          </a:xfrm>
        </p:grpSpPr>
        <p:pic>
          <p:nvPicPr>
            <p:cNvPr id="3" name="Picture 2" descr="Icon&#10;&#10;Description automatically generated">
              <a:extLst>
                <a:ext uri="{FF2B5EF4-FFF2-40B4-BE49-F238E27FC236}">
                  <a16:creationId xmlns:a16="http://schemas.microsoft.com/office/drawing/2014/main" id="{06CCC797-5A17-A9B2-5D2C-FD83170EF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8699" y="6212702"/>
              <a:ext cx="566928" cy="196326"/>
            </a:xfrm>
            <a:prstGeom prst="rect">
              <a:avLst/>
            </a:prstGeom>
          </p:spPr>
        </p:pic>
        <p:sp>
          <p:nvSpPr>
            <p:cNvPr id="4" name="Rectangle 8">
              <a:extLst>
                <a:ext uri="{FF2B5EF4-FFF2-40B4-BE49-F238E27FC236}">
                  <a16:creationId xmlns:a16="http://schemas.microsoft.com/office/drawing/2014/main" id="{518B5643-1F48-822D-8A06-E9F357ED9F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911" y="6355059"/>
              <a:ext cx="248850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3"/>
                </a:rPr>
                <a:t>clinicaloptions.com</a:t>
              </a:r>
              <a:endPara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89035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3DD1DBC1-47DC-4810-B88C-6E04405379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666" y="5556666"/>
            <a:ext cx="3154680" cy="10924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3225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B4CF2D-D979-1437-A2EB-B60F4C4AD0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43030" y="5318282"/>
            <a:ext cx="2315472" cy="123491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05D0D76-197A-28C6-4CE1-8BC6D49D6130}"/>
              </a:ext>
            </a:extLst>
          </p:cNvPr>
          <p:cNvSpPr/>
          <p:nvPr userDrawn="1"/>
        </p:nvSpPr>
        <p:spPr>
          <a:xfrm>
            <a:off x="1" y="-16330"/>
            <a:ext cx="12192000" cy="4629151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55">
            <a:extLst>
              <a:ext uri="{FF2B5EF4-FFF2-40B4-BE49-F238E27FC236}">
                <a16:creationId xmlns:a16="http://schemas.microsoft.com/office/drawing/2014/main" id="{3999D7C8-A96D-F833-4A82-8C6424D337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725677" y="409576"/>
            <a:ext cx="11032823" cy="2882265"/>
          </a:xfrm>
        </p:spPr>
        <p:txBody>
          <a:bodyPr/>
          <a:lstStyle>
            <a:lvl1pPr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CB8A8DD-7358-E137-C572-52BDA935DE7F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" name="Picture 3" descr="A logo with a spiral and red and black text&#10;&#10;AI-generated content may be incorrect.">
            <a:extLst>
              <a:ext uri="{FF2B5EF4-FFF2-40B4-BE49-F238E27FC236}">
                <a16:creationId xmlns:a16="http://schemas.microsoft.com/office/drawing/2014/main" id="{8E81F943-1FCA-26BF-7DB7-713D7A1911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983" t="10084" r="-1477" b="9040"/>
          <a:stretch>
            <a:fillRect/>
          </a:stretch>
        </p:blipFill>
        <p:spPr>
          <a:xfrm>
            <a:off x="6366934" y="5084611"/>
            <a:ext cx="2788934" cy="146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496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45020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3F44B30-1879-6F13-273E-22B934A627E6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4A1C891-79C3-863E-FBA9-188D17ED03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DB2AFA4-BBF7-61A0-D954-E2BAF8A27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78364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0178BF92-DC92-6DC3-6E2D-E56641796C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12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07466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B8F865-6ADC-958B-BCBA-56A2A50D7AAE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05C4B9E-1FA3-952D-6393-30BFE5E183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D3C7FEC-03C8-EE45-01CC-6BBE64B18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61020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29153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0C14CBC-B02C-E649-3090-78EEB821A66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F49DEA-FA25-76E8-342E-9233B13A69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F518083-D1F3-A58F-0D1E-5E853D43C0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98667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75589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286C5E-09F9-468C-28E0-433C61B53C29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79467CA-89F4-C188-2170-B4B94D784D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4549132-9E6B-C041-DA66-E2829720F8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50225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67095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2B0E3B1-4A7C-7261-1C0D-368224CC2F2D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783100C-E066-F74E-F8B7-8AD4160FFE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5C49CD4-B8DF-4B97-E9D0-CA20225DE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53191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A44B9F7-3245-A62E-5232-18B419E939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CAD94E5-3428-3B72-4E95-E974B7124E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10385" y="5382771"/>
            <a:ext cx="1954029" cy="71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539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63" r:id="rId3"/>
    <p:sldLayoutId id="2147484657" r:id="rId4"/>
    <p:sldLayoutId id="2147484658" r:id="rId5"/>
    <p:sldLayoutId id="2147484664" r:id="rId6"/>
    <p:sldLayoutId id="2147484659" r:id="rId7"/>
    <p:sldLayoutId id="2147484667" r:id="rId8"/>
    <p:sldLayoutId id="2147484660" r:id="rId9"/>
    <p:sldLayoutId id="2147484665" r:id="rId10"/>
    <p:sldLayoutId id="2147484661" r:id="rId11"/>
    <p:sldLayoutId id="2147484666" r:id="rId12"/>
    <p:sldLayoutId id="2147484662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45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4032" userDrawn="1">
          <p15:clr>
            <a:srgbClr val="F26B43"/>
          </p15:clr>
        </p15:guide>
        <p15:guide id="7" pos="312" userDrawn="1">
          <p15:clr>
            <a:srgbClr val="F26B43"/>
          </p15:clr>
        </p15:guide>
        <p15:guide id="8" pos="7248" userDrawn="1">
          <p15:clr>
            <a:srgbClr val="F26B43"/>
          </p15:clr>
        </p15:guide>
        <p15:guide id="9" pos="741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30787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85" r:id="rId1"/>
    <p:sldLayoutId id="2147484686" r:id="rId2"/>
    <p:sldLayoutId id="2147484687" r:id="rId3"/>
    <p:sldLayoutId id="2147484688" r:id="rId4"/>
    <p:sldLayoutId id="2147484689" r:id="rId5"/>
    <p:sldLayoutId id="2147484690" r:id="rId6"/>
    <p:sldLayoutId id="2147484691" r:id="rId7"/>
    <p:sldLayoutId id="2147484692" r:id="rId8"/>
    <p:sldLayoutId id="2147484693" r:id="rId9"/>
    <p:sldLayoutId id="2147484694" r:id="rId10"/>
    <p:sldLayoutId id="2147484695" r:id="rId11"/>
    <p:sldLayoutId id="2147484696" r:id="rId12"/>
    <p:sldLayoutId id="2147484697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64377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99" r:id="rId1"/>
    <p:sldLayoutId id="2147484700" r:id="rId2"/>
    <p:sldLayoutId id="2147484701" r:id="rId3"/>
    <p:sldLayoutId id="2147484702" r:id="rId4"/>
    <p:sldLayoutId id="2147484703" r:id="rId5"/>
    <p:sldLayoutId id="2147484704" r:id="rId6"/>
    <p:sldLayoutId id="2147484705" r:id="rId7"/>
    <p:sldLayoutId id="2147484706" r:id="rId8"/>
    <p:sldLayoutId id="2147484707" r:id="rId9"/>
    <p:sldLayoutId id="2147484708" r:id="rId10"/>
    <p:sldLayoutId id="2147484709" r:id="rId11"/>
    <p:sldLayoutId id="2147484710" r:id="rId12"/>
    <p:sldLayoutId id="2147484711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456">
          <p15:clr>
            <a:srgbClr val="F26B43"/>
          </p15:clr>
        </p15:guide>
        <p15:guide id="3" orient="horz" pos="1010">
          <p15:clr>
            <a:srgbClr val="F26B43"/>
          </p15:clr>
        </p15:guide>
        <p15:guide id="4" orient="horz" pos="4138">
          <p15:clr>
            <a:srgbClr val="F26B43"/>
          </p15:clr>
        </p15:guide>
        <p15:guide id="5" orient="horz" pos="3888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328">
          <p15:clr>
            <a:srgbClr val="F26B43"/>
          </p15:clr>
        </p15:guide>
        <p15:guide id="8" pos="7231">
          <p15:clr>
            <a:srgbClr val="F26B43"/>
          </p15:clr>
        </p15:guide>
        <p15:guide id="9" pos="741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clinicaloptions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0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599" y="1600200"/>
            <a:ext cx="10381489" cy="2057400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A New Revolution in AML Treatment: </a:t>
            </a:r>
            <a:br>
              <a:rPr lang="en-US" altLang="en-US" sz="4000" dirty="0"/>
            </a:br>
            <a:r>
              <a:rPr lang="en-US" altLang="en-US" sz="4000" dirty="0"/>
              <a:t>Can Menin Inhibitors Follow the Path of </a:t>
            </a:r>
            <a:br>
              <a:rPr lang="en-US" altLang="en-US" sz="4000" dirty="0"/>
            </a:br>
            <a:r>
              <a:rPr lang="en-US" altLang="en-US" sz="4000" dirty="0"/>
              <a:t>FLT3 and IDH Inhibitors?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7DD45807-ED90-402F-BBFD-2C736FFD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646" y="1227880"/>
            <a:ext cx="58761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Provided by Clinical Care Options, LLC</a:t>
            </a:r>
          </a:p>
        </p:txBody>
      </p:sp>
      <p:sp>
        <p:nvSpPr>
          <p:cNvPr id="4" name="Text Box 21">
            <a:extLst>
              <a:ext uri="{FF2B5EF4-FFF2-40B4-BE49-F238E27FC236}">
                <a16:creationId xmlns:a16="http://schemas.microsoft.com/office/drawing/2014/main" id="{D9F89C55-17C0-E1E4-42D1-AF0FCCC43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15" y="6190149"/>
            <a:ext cx="51611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Supported by educational grants from Johnson &amp; Johnson, Kura Oncology, Inc. and Syndax Pharmaceuticals,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6075" indent="-346075">
              <a:buSzPts val="2400"/>
              <a:defRPr/>
            </a:pPr>
            <a:r>
              <a:rPr lang="en-US" altLang="en-US"/>
              <a:t>Please feel free to use and share some or all of these slides in your noncommercial presentations to colleagues or patients</a:t>
            </a:r>
          </a:p>
          <a:p>
            <a:pPr marL="346075" indent="-346075">
              <a:buSzPts val="2400"/>
              <a:defRPr/>
            </a:pPr>
            <a:r>
              <a:rPr lang="en-US" altLang="en-US"/>
              <a:t>When using our slides, please retain the source attribution:</a:t>
            </a:r>
            <a:br>
              <a:rPr lang="en-US" altLang="en-US"/>
            </a:br>
            <a:br>
              <a:rPr lang="en-US" altLang="en-US"/>
            </a:br>
            <a:endParaRPr lang="en-US" altLang="en-US"/>
          </a:p>
          <a:p>
            <a:pPr eaLnBrk="1" hangingPunct="1">
              <a:defRPr/>
            </a:pPr>
            <a:endParaRPr lang="en-US" altLang="en-US" sz="2000"/>
          </a:p>
          <a:p>
            <a:pPr eaLnBrk="1" hangingPunct="1">
              <a:defRPr/>
            </a:pPr>
            <a:r>
              <a:rPr lang="en-GB"/>
              <a:t>These slides may not be published, posted online, or used in commercial presentations without permission. </a:t>
            </a:r>
            <a:r>
              <a:rPr lang="en-US"/>
              <a:t>Please contact </a:t>
            </a:r>
            <a:r>
              <a:rPr lang="en-US">
                <a:hlinkClick r:id="rId3"/>
              </a:rPr>
              <a:t>permissions@clinicaloptions.com</a:t>
            </a:r>
            <a:r>
              <a:rPr lang="en-US"/>
              <a:t> for details</a:t>
            </a: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About These Slides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802EA0-7066-0FD4-5F06-5D6F9D6AC3C8}"/>
              </a:ext>
            </a:extLst>
          </p:cNvPr>
          <p:cNvGrpSpPr/>
          <p:nvPr/>
        </p:nvGrpSpPr>
        <p:grpSpPr>
          <a:xfrm>
            <a:off x="3841029" y="3434848"/>
            <a:ext cx="4509943" cy="615278"/>
            <a:chOff x="4156075" y="3330939"/>
            <a:chExt cx="4509943" cy="615278"/>
          </a:xfrm>
        </p:grpSpPr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8EAEEB68-88FA-4BBC-DD94-42D43C039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6075" y="3546107"/>
              <a:ext cx="347967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Slide credit: </a:t>
              </a:r>
              <a:r>
                <a:rPr kumimoji="0" lang="en-US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4555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  <a:hlinkClick r:id="rId4"/>
                </a:rPr>
                <a:t>clinicaloptions.com</a:t>
              </a: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CB2BD58-852D-8A41-2A53-FF439315E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35745" y="3330939"/>
              <a:ext cx="1030273" cy="5494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58DFBB6-CC88-48B6-9C93-D0B82C392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Faculty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A720D22-EB1C-493A-8B56-A0FAB8B531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4675" y="1513047"/>
            <a:ext cx="5683481" cy="2812768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b="1">
                <a:solidFill>
                  <a:srgbClr val="E1471D"/>
                </a:solidFill>
              </a:rPr>
              <a:t>Eytan M. Stein, MD</a:t>
            </a:r>
            <a:br>
              <a:rPr lang="en-US" altLang="en-US" b="1">
                <a:solidFill>
                  <a:schemeClr val="accent3"/>
                </a:solidFill>
              </a:rPr>
            </a:br>
            <a:r>
              <a:rPr lang="en-US" altLang="en-US" sz="2600"/>
              <a:t>Chief, Leukemia Service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/>
              <a:t>Director, Program for Drug </a:t>
            </a:r>
            <a:br>
              <a:rPr lang="en-US" altLang="en-US" sz="2600"/>
            </a:br>
            <a:r>
              <a:rPr lang="en-US" altLang="en-US" sz="2600"/>
              <a:t>Development in Leukemia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/>
              <a:t>Associate Attending Physician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/>
              <a:t>Leukemia Service, </a:t>
            </a:r>
            <a:br>
              <a:rPr lang="en-US" altLang="en-US" sz="2600"/>
            </a:br>
            <a:r>
              <a:rPr lang="en-US" altLang="en-US" sz="2600"/>
              <a:t>Department of Medicine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/>
              <a:t>Memorial Sloan Kettering </a:t>
            </a:r>
            <a:br>
              <a:rPr lang="en-US" altLang="en-US" sz="2600"/>
            </a:br>
            <a:r>
              <a:rPr lang="en-US" altLang="en-US" sz="2600"/>
              <a:t>Cancer Center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/>
              <a:t>New York, New York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5015AEC-CF5E-8651-12A1-B7401F80C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027" y="1513047"/>
            <a:ext cx="5264577" cy="480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>
                <a:solidFill>
                  <a:srgbClr val="E1471D"/>
                </a:solidFill>
              </a:rPr>
              <a:t>Eunice Wang, MD</a:t>
            </a:r>
            <a:br>
              <a:rPr lang="en-US" altLang="en-US">
                <a:solidFill>
                  <a:schemeClr val="accent3"/>
                </a:solidFill>
              </a:rPr>
            </a:br>
            <a:r>
              <a:rPr lang="en-US" altLang="en-US" sz="2600" b="0"/>
              <a:t>Chief, Leukemia Service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 b="0"/>
              <a:t>Professor of Oncology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 b="0"/>
              <a:t>Department of Medicine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 b="0"/>
              <a:t>Roswell Park Comprehensive </a:t>
            </a:r>
            <a:br>
              <a:rPr lang="en-US" altLang="en-US" sz="2600" b="0"/>
            </a:br>
            <a:r>
              <a:rPr lang="en-US" altLang="en-US" sz="2600" b="0"/>
              <a:t>Cancer Center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 b="0"/>
              <a:t>Buffalo, New York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495D0-98D7-13FE-53E7-F7DA6D5E2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EE99D985-6271-79C3-ED4D-E701646E4B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Faculty Disclosures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E72F5ADC-B874-2A99-8959-4DA17C02B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9159" y="1512278"/>
            <a:ext cx="5131074" cy="434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682E74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74FA95-0FA0-93F9-86DE-EBD64DF62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766" y="1512276"/>
            <a:ext cx="11167149" cy="3107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srgbClr val="682E74"/>
              </a:buClr>
              <a:buNone/>
              <a:defRPr/>
            </a:pPr>
            <a:r>
              <a:rPr lang="en-US" sz="2600" kern="0">
                <a:solidFill>
                  <a:srgbClr val="E1471D"/>
                </a:solidFill>
                <a:latin typeface="Calibri"/>
                <a:cs typeface="Calibri"/>
              </a:rPr>
              <a:t>Eytan M. Stein, MD: </a:t>
            </a:r>
            <a:r>
              <a:rPr lang="en-US" sz="2600" b="0" i="1" kern="0">
                <a:solidFill>
                  <a:srgbClr val="000000"/>
                </a:solidFill>
                <a:latin typeface="Calibri"/>
                <a:cs typeface="Calibri"/>
              </a:rPr>
              <a:t>consultant/advisor/speaker:</a:t>
            </a:r>
            <a:r>
              <a:rPr lang="en-US" sz="2600" b="0" kern="0">
                <a:solidFill>
                  <a:srgbClr val="000000"/>
                </a:solidFill>
                <a:latin typeface="Calibri"/>
                <a:cs typeface="Calibri"/>
              </a:rPr>
              <a:t> Syndax.</a:t>
            </a:r>
            <a:endParaRPr lang="en-US" sz="2600" b="0" kern="0">
              <a:solidFill>
                <a:srgbClr val="000000"/>
              </a:solidFill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682E74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Eunice Wang, MD: </a:t>
            </a:r>
            <a:r>
              <a:rPr kumimoji="0" lang="en-US" sz="26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consultant/advisor/speaker:</a:t>
            </a: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 AbbVie, Astellas, Blueprint, Daiichi Sankyo, Dark Blue, Dava Oncology, GSK, Kite, Kura, Novartis, Qiagen, Rigel, Ryvu, Schrödinger, Servier, Stemline, Syndax, Pfizer, Takeda; </a:t>
            </a:r>
            <a:r>
              <a:rPr kumimoji="0" lang="en-US" sz="26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 and safety monitoring committee: </a:t>
            </a: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AbbVie.</a:t>
            </a:r>
            <a:endParaRPr kumimoji="0" lang="en-US" sz="2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000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9BB8C-F41F-3C4A-9A32-C63A2C11D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Incidence of MLLr and </a:t>
            </a:r>
            <a:r>
              <a:rPr lang="en-US" i="1"/>
              <a:t>NPM1-</a:t>
            </a:r>
            <a:r>
              <a:rPr lang="en-US"/>
              <a:t>Mutant Acute Leukemia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83F75756-0F7E-9846-7E7B-1734B9FED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4821736"/>
            <a:ext cx="10877529" cy="504826"/>
          </a:xfrm>
        </p:spPr>
        <p:txBody>
          <a:bodyPr/>
          <a:lstStyle/>
          <a:p>
            <a:pPr marL="0" indent="0" algn="ctr">
              <a:buNone/>
            </a:pPr>
            <a:r>
              <a:rPr lang="en-US"/>
              <a:t>Both MLLr and m</a:t>
            </a:r>
            <a:r>
              <a:rPr lang="en-US" i="1"/>
              <a:t>NPM1 </a:t>
            </a:r>
            <a:r>
              <a:rPr lang="en-US"/>
              <a:t>acute leukemias are readily diagnosed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3CF5BB-FA49-AFF5-0E88-8096D824DE7F}"/>
              </a:ext>
            </a:extLst>
          </p:cNvPr>
          <p:cNvSpPr/>
          <p:nvPr/>
        </p:nvSpPr>
        <p:spPr bwMode="auto">
          <a:xfrm>
            <a:off x="709797" y="1600200"/>
            <a:ext cx="4966908" cy="504825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MLLr Acute Leukemias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F1F3B5-7ACF-9207-1EE9-DCC562597F0F}"/>
              </a:ext>
            </a:extLst>
          </p:cNvPr>
          <p:cNvSpPr/>
          <p:nvPr/>
        </p:nvSpPr>
        <p:spPr bwMode="auto">
          <a:xfrm>
            <a:off x="709796" y="2236956"/>
            <a:ext cx="4966909" cy="2276856"/>
          </a:xfrm>
          <a:prstGeom prst="rect">
            <a:avLst/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ctr" anchorCtr="0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Global incidence ~7000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4-10% of AML cases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10-15% of ALL cases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80% of infant ALL cases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5-yr OS &lt;25% for adult MLLr leukemia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2A3C58F-CE5B-0A17-881A-5C83654F805C}"/>
              </a:ext>
            </a:extLst>
          </p:cNvPr>
          <p:cNvSpPr/>
          <p:nvPr/>
        </p:nvSpPr>
        <p:spPr bwMode="auto">
          <a:xfrm>
            <a:off x="6515294" y="1600200"/>
            <a:ext cx="4965192" cy="504825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NPM1-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Mutant AML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265CE4-F808-5CE7-0592-69C3AB64A15D}"/>
              </a:ext>
            </a:extLst>
          </p:cNvPr>
          <p:cNvSpPr/>
          <p:nvPr/>
        </p:nvSpPr>
        <p:spPr bwMode="auto">
          <a:xfrm>
            <a:off x="6515294" y="2236356"/>
            <a:ext cx="4965192" cy="2277456"/>
          </a:xfrm>
          <a:prstGeom prst="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 anchorCtr="0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Global incidence ~20,000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30% of AML cases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5-yr OS 50% for adult m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AML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Known </a:t>
            </a:r>
            <a:r>
              <a:rPr kumimoji="0" lang="en-US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comutations offer reasonable combination approaches</a:t>
            </a:r>
          </a:p>
        </p:txBody>
      </p:sp>
      <p:sp>
        <p:nvSpPr>
          <p:cNvPr id="26" name="Text Box 11">
            <a:extLst>
              <a:ext uri="{FF2B5EF4-FFF2-40B4-BE49-F238E27FC236}">
                <a16:creationId xmlns:a16="http://schemas.microsoft.com/office/drawing/2014/main" id="{045245D8-F82B-EB52-C287-7F256FC60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016408"/>
            <a:ext cx="80105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Döhner. Blood. 2022;140:1345. Falini. Blood. 2011;117:1109. NCCN Guidelines Acute Myeloid Leukemia. v2.2022.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Issa. Leukemia. 2021;35:2482. Swaminathan. Cancer J. 2022;28:62. Han. Biomed Eng Online. 2025 10;24:72. </a:t>
            </a:r>
            <a:b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Krivtsov. Nat Rev Cancer. 2007;7:823.</a:t>
            </a:r>
          </a:p>
        </p:txBody>
      </p:sp>
    </p:spTree>
    <p:extLst>
      <p:ext uri="{BB962C8B-B14F-4D97-AF65-F5344CB8AC3E}">
        <p14:creationId xmlns:p14="http://schemas.microsoft.com/office/powerpoint/2010/main" val="3938720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roup 269">
            <a:extLst>
              <a:ext uri="{FF2B5EF4-FFF2-40B4-BE49-F238E27FC236}">
                <a16:creationId xmlns:a16="http://schemas.microsoft.com/office/drawing/2014/main" id="{F0B11AE7-71C7-12A7-99C5-D57B04A0ADAF}"/>
              </a:ext>
            </a:extLst>
          </p:cNvPr>
          <p:cNvGrpSpPr/>
          <p:nvPr/>
        </p:nvGrpSpPr>
        <p:grpSpPr>
          <a:xfrm>
            <a:off x="559461" y="1605825"/>
            <a:ext cx="5394805" cy="4263040"/>
            <a:chOff x="559461" y="1605825"/>
            <a:chExt cx="5394805" cy="4263040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B2754AF-A9CE-42DE-B086-D9BECC9A3DE1}"/>
                </a:ext>
              </a:extLst>
            </p:cNvPr>
            <p:cNvSpPr/>
            <p:nvPr/>
          </p:nvSpPr>
          <p:spPr>
            <a:xfrm>
              <a:off x="723899" y="2181841"/>
              <a:ext cx="5230367" cy="330767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/>
          </p:spPr>
          <p:txBody>
            <a:bodyPr tIns="91440" bIns="9144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Clr>
                  <a:srgbClr val="3B7587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  <a:sym typeface="Helvetica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F7E0CDDE-7E2F-439A-90D8-CF1697B22EE4}"/>
                </a:ext>
              </a:extLst>
            </p:cNvPr>
            <p:cNvSpPr/>
            <p:nvPr/>
          </p:nvSpPr>
          <p:spPr>
            <a:xfrm>
              <a:off x="658873" y="1605825"/>
              <a:ext cx="5295393" cy="548640"/>
            </a:xfrm>
            <a:prstGeom prst="rect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MLLr</a:t>
              </a: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Acute Leukemias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C574E25-58B2-4D7B-B3B6-29469B8C4B66}"/>
                </a:ext>
              </a:extLst>
            </p:cNvPr>
            <p:cNvSpPr txBox="1"/>
            <p:nvPr/>
          </p:nvSpPr>
          <p:spPr>
            <a:xfrm>
              <a:off x="559461" y="5499533"/>
              <a:ext cx="24880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682E74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Gene transcription ON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EAECF764-D0B2-4163-8F36-C64FF63489F5}"/>
                </a:ext>
              </a:extLst>
            </p:cNvPr>
            <p:cNvSpPr txBox="1"/>
            <p:nvPr/>
          </p:nvSpPr>
          <p:spPr>
            <a:xfrm>
              <a:off x="4188292" y="4461034"/>
              <a:ext cx="16459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Leukemia</a:t>
              </a:r>
            </a:p>
          </p:txBody>
        </p:sp>
        <p:sp>
          <p:nvSpPr>
            <p:cNvPr id="81" name="Arrow: Down 58">
              <a:extLst>
                <a:ext uri="{FF2B5EF4-FFF2-40B4-BE49-F238E27FC236}">
                  <a16:creationId xmlns:a16="http://schemas.microsoft.com/office/drawing/2014/main" id="{B5DFD45D-8E4A-42A0-A4E2-1B2E071A91C2}"/>
                </a:ext>
              </a:extLst>
            </p:cNvPr>
            <p:cNvSpPr/>
            <p:nvPr/>
          </p:nvSpPr>
          <p:spPr>
            <a:xfrm rot="16200000">
              <a:off x="3969173" y="3691888"/>
              <a:ext cx="253904" cy="596122"/>
            </a:xfrm>
            <a:prstGeom prst="downArrow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0649DFD7-50A5-4B7F-B2DA-3E77FCFC6175}"/>
                </a:ext>
              </a:extLst>
            </p:cNvPr>
            <p:cNvGrpSpPr/>
            <p:nvPr/>
          </p:nvGrpSpPr>
          <p:grpSpPr>
            <a:xfrm>
              <a:off x="4429016" y="3452606"/>
              <a:ext cx="1240109" cy="1074685"/>
              <a:chOff x="10411717" y="4187645"/>
              <a:chExt cx="808036" cy="700248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5DAD617F-74BE-43A9-894D-961730C632BC}"/>
                  </a:ext>
                </a:extLst>
              </p:cNvPr>
              <p:cNvSpPr/>
              <p:nvPr/>
            </p:nvSpPr>
            <p:spPr>
              <a:xfrm>
                <a:off x="10817451" y="4471864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gradFill>
                  <a:gsLst>
                    <a:gs pos="100000">
                      <a:srgbClr val="5B6770">
                        <a:lumMod val="60000"/>
                        <a:lumOff val="40000"/>
                      </a:srgbClr>
                    </a:gs>
                    <a:gs pos="55000">
                      <a:srgbClr val="5B6770"/>
                    </a:gs>
                  </a:gsLst>
                  <a:lin ang="5400000" scaled="1"/>
                </a:gra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61A27C3E-397D-4C71-B282-8CC238A0DEC7}"/>
                  </a:ext>
                </a:extLst>
              </p:cNvPr>
              <p:cNvSpPr/>
              <p:nvPr/>
            </p:nvSpPr>
            <p:spPr>
              <a:xfrm>
                <a:off x="10846049" y="4500462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7112113C-8AA7-425E-BEB5-7EC1DC25223F}"/>
                  </a:ext>
                </a:extLst>
              </p:cNvPr>
              <p:cNvSpPr/>
              <p:nvPr/>
            </p:nvSpPr>
            <p:spPr>
              <a:xfrm>
                <a:off x="10448789" y="4274146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46951B33-8293-4EC1-9897-866907A14718}"/>
                  </a:ext>
                </a:extLst>
              </p:cNvPr>
              <p:cNvSpPr/>
              <p:nvPr/>
            </p:nvSpPr>
            <p:spPr>
              <a:xfrm>
                <a:off x="10477387" y="4302744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3B8EBEC8-87E4-442F-AB93-353A6BF6AEBC}"/>
                  </a:ext>
                </a:extLst>
              </p:cNvPr>
              <p:cNvSpPr/>
              <p:nvPr/>
            </p:nvSpPr>
            <p:spPr>
              <a:xfrm>
                <a:off x="10411717" y="4443030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0" name="Oval 119">
                <a:extLst>
                  <a:ext uri="{FF2B5EF4-FFF2-40B4-BE49-F238E27FC236}">
                    <a16:creationId xmlns:a16="http://schemas.microsoft.com/office/drawing/2014/main" id="{1C818BD5-7EC6-436A-BE1B-61E8273A7122}"/>
                  </a:ext>
                </a:extLst>
              </p:cNvPr>
              <p:cNvSpPr/>
              <p:nvPr/>
            </p:nvSpPr>
            <p:spPr>
              <a:xfrm>
                <a:off x="10440315" y="4471628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F5867B16-7E4C-4ED4-80CA-027FDFAFFCC3}"/>
                  </a:ext>
                </a:extLst>
              </p:cNvPr>
              <p:cNvSpPr/>
              <p:nvPr/>
            </p:nvSpPr>
            <p:spPr>
              <a:xfrm>
                <a:off x="10452908" y="4591319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ECB56FED-F287-4147-B58A-301BD7353E32}"/>
                  </a:ext>
                </a:extLst>
              </p:cNvPr>
              <p:cNvSpPr/>
              <p:nvPr/>
            </p:nvSpPr>
            <p:spPr>
              <a:xfrm>
                <a:off x="10481506" y="4619917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DFB01D1D-DEF6-4C8E-BAF1-0A8FDB67C0B9}"/>
                  </a:ext>
                </a:extLst>
              </p:cNvPr>
              <p:cNvSpPr/>
              <p:nvPr/>
            </p:nvSpPr>
            <p:spPr>
              <a:xfrm>
                <a:off x="10634150" y="4595438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7EE3CC0F-922D-41E2-82A3-7EF079CF2641}"/>
                  </a:ext>
                </a:extLst>
              </p:cNvPr>
              <p:cNvSpPr/>
              <p:nvPr/>
            </p:nvSpPr>
            <p:spPr>
              <a:xfrm>
                <a:off x="10662748" y="4624036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9E8DF27C-C6D2-4A79-A52E-AB2C53DB39F0}"/>
                  </a:ext>
                </a:extLst>
              </p:cNvPr>
              <p:cNvSpPr/>
              <p:nvPr/>
            </p:nvSpPr>
            <p:spPr>
              <a:xfrm>
                <a:off x="10601197" y="4187645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8DF36B7E-8976-4453-96D9-63F15AB58611}"/>
                  </a:ext>
                </a:extLst>
              </p:cNvPr>
              <p:cNvSpPr/>
              <p:nvPr/>
            </p:nvSpPr>
            <p:spPr>
              <a:xfrm>
                <a:off x="10629795" y="4216243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817866A9-ACCA-4499-A37C-AC6E08269F85}"/>
                  </a:ext>
                </a:extLst>
              </p:cNvPr>
              <p:cNvSpPr/>
              <p:nvPr/>
            </p:nvSpPr>
            <p:spPr>
              <a:xfrm>
                <a:off x="10761843" y="4189705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2D95AF45-F162-42A3-B907-289A68D6701A}"/>
                  </a:ext>
                </a:extLst>
              </p:cNvPr>
              <p:cNvSpPr/>
              <p:nvPr/>
            </p:nvSpPr>
            <p:spPr>
              <a:xfrm>
                <a:off x="10790441" y="4218303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7D088FC4-DCA2-4246-A709-8AB12759CFA9}"/>
                  </a:ext>
                </a:extLst>
              </p:cNvPr>
              <p:cNvSpPr/>
              <p:nvPr/>
            </p:nvSpPr>
            <p:spPr>
              <a:xfrm>
                <a:off x="10916310" y="4232955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BEF81B83-CEC5-4B97-888C-0B505E907E30}"/>
                  </a:ext>
                </a:extLst>
              </p:cNvPr>
              <p:cNvSpPr/>
              <p:nvPr/>
            </p:nvSpPr>
            <p:spPr>
              <a:xfrm>
                <a:off x="10944908" y="4261553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1" name="Oval 130">
                <a:extLst>
                  <a:ext uri="{FF2B5EF4-FFF2-40B4-BE49-F238E27FC236}">
                    <a16:creationId xmlns:a16="http://schemas.microsoft.com/office/drawing/2014/main" id="{C0720FE6-FB15-4540-B945-2BEDC845EF3C}"/>
                  </a:ext>
                </a:extLst>
              </p:cNvPr>
              <p:cNvSpPr/>
              <p:nvPr/>
            </p:nvSpPr>
            <p:spPr>
              <a:xfrm>
                <a:off x="11000752" y="4389482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AB91899F-DFCB-4D49-929E-FC488103F996}"/>
                  </a:ext>
                </a:extLst>
              </p:cNvPr>
              <p:cNvSpPr/>
              <p:nvPr/>
            </p:nvSpPr>
            <p:spPr>
              <a:xfrm>
                <a:off x="11029350" y="4418080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D797A7B6-109C-4F98-9242-D9FE5058721D}"/>
                  </a:ext>
                </a:extLst>
              </p:cNvPr>
              <p:cNvSpPr/>
              <p:nvPr/>
            </p:nvSpPr>
            <p:spPr>
              <a:xfrm>
                <a:off x="10973977" y="4581021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924C2B43-EBC1-4039-BC2D-D361F78DD560}"/>
                  </a:ext>
                </a:extLst>
              </p:cNvPr>
              <p:cNvSpPr/>
              <p:nvPr/>
            </p:nvSpPr>
            <p:spPr>
              <a:xfrm>
                <a:off x="11002575" y="4609619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B5725FC1-F9EE-4179-B58E-F3CE5E09A169}"/>
                  </a:ext>
                </a:extLst>
              </p:cNvPr>
              <p:cNvSpPr/>
              <p:nvPr/>
            </p:nvSpPr>
            <p:spPr>
              <a:xfrm>
                <a:off x="10790676" y="4356529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6" name="Oval 135">
                <a:extLst>
                  <a:ext uri="{FF2B5EF4-FFF2-40B4-BE49-F238E27FC236}">
                    <a16:creationId xmlns:a16="http://schemas.microsoft.com/office/drawing/2014/main" id="{39048497-B4A2-4B6B-A59A-92C2CD67A692}"/>
                  </a:ext>
                </a:extLst>
              </p:cNvPr>
              <p:cNvSpPr/>
              <p:nvPr/>
            </p:nvSpPr>
            <p:spPr>
              <a:xfrm>
                <a:off x="10819274" y="4385127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99682BAF-9A67-45D5-9202-02A559A000CA}"/>
                  </a:ext>
                </a:extLst>
              </p:cNvPr>
              <p:cNvSpPr/>
              <p:nvPr/>
            </p:nvSpPr>
            <p:spPr>
              <a:xfrm>
                <a:off x="10592958" y="4323576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FADF720E-07E6-4CAD-9ADA-D68C28B36681}"/>
                  </a:ext>
                </a:extLst>
              </p:cNvPr>
              <p:cNvSpPr/>
              <p:nvPr/>
            </p:nvSpPr>
            <p:spPr>
              <a:xfrm>
                <a:off x="10621556" y="4352174"/>
                <a:ext cx="140524" cy="140522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FC4D9B37-C4D0-4EE9-9955-48038CC9A1B2}"/>
                  </a:ext>
                </a:extLst>
              </p:cNvPr>
              <p:cNvSpPr/>
              <p:nvPr/>
            </p:nvSpPr>
            <p:spPr>
              <a:xfrm>
                <a:off x="10605316" y="4455388"/>
                <a:ext cx="219001" cy="218999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F6C28EBF-04EE-481B-8EA8-82DBD92DF544}"/>
                  </a:ext>
                </a:extLst>
              </p:cNvPr>
              <p:cNvSpPr/>
              <p:nvPr/>
            </p:nvSpPr>
            <p:spPr>
              <a:xfrm>
                <a:off x="10632092" y="4482164"/>
                <a:ext cx="144168" cy="14416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545A8F7B-E99A-4561-AD65-80C2C9B0CEB0}"/>
                  </a:ext>
                </a:extLst>
              </p:cNvPr>
              <p:cNvSpPr/>
              <p:nvPr/>
            </p:nvSpPr>
            <p:spPr>
              <a:xfrm>
                <a:off x="10762530" y="4637317"/>
                <a:ext cx="250579" cy="250576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C48A6FF7-8F06-4CB6-AAD2-C471C47CE53D}"/>
                  </a:ext>
                </a:extLst>
              </p:cNvPr>
              <p:cNvSpPr/>
              <p:nvPr/>
            </p:nvSpPr>
            <p:spPr>
              <a:xfrm>
                <a:off x="10795251" y="4670038"/>
                <a:ext cx="160788" cy="160784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7B4F1D7-DA61-471E-B7FA-7F952033C758}"/>
                </a:ext>
              </a:extLst>
            </p:cNvPr>
            <p:cNvGrpSpPr/>
            <p:nvPr/>
          </p:nvGrpSpPr>
          <p:grpSpPr>
            <a:xfrm>
              <a:off x="1135904" y="2642412"/>
              <a:ext cx="2599260" cy="1065221"/>
              <a:chOff x="973344" y="2483213"/>
              <a:chExt cx="2599260" cy="1065221"/>
            </a:xfrm>
          </p:grpSpPr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D8BD000C-1A51-498C-8743-664FB5C5D24E}"/>
                  </a:ext>
                </a:extLst>
              </p:cNvPr>
              <p:cNvSpPr/>
              <p:nvPr/>
            </p:nvSpPr>
            <p:spPr>
              <a:xfrm>
                <a:off x="1120838" y="2483213"/>
                <a:ext cx="914400" cy="914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B7587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01" name="Group 100">
                <a:extLst>
                  <a:ext uri="{FF2B5EF4-FFF2-40B4-BE49-F238E27FC236}">
                    <a16:creationId xmlns:a16="http://schemas.microsoft.com/office/drawing/2014/main" id="{205800B8-60F2-4F09-94F3-7FB58A313B88}"/>
                  </a:ext>
                </a:extLst>
              </p:cNvPr>
              <p:cNvGrpSpPr/>
              <p:nvPr/>
            </p:nvGrpSpPr>
            <p:grpSpPr>
              <a:xfrm>
                <a:off x="973344" y="3294529"/>
                <a:ext cx="2599260" cy="253905"/>
                <a:chOff x="1271242" y="4349874"/>
                <a:chExt cx="2599260" cy="253905"/>
              </a:xfrm>
            </p:grpSpPr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F8635236-5328-46BC-A288-D6A0559831E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3484" y="4482062"/>
                  <a:ext cx="224757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42131325-234F-44AD-B7CB-079C3ABB41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16081" y="4404639"/>
                  <a:ext cx="172242" cy="1719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9C5B5BBC-4D7A-4F47-A1BC-1A9C4827F8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8260" y="4404639"/>
                  <a:ext cx="172242" cy="1719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1814A391-91AF-4133-BBA5-5C1364D556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71242" y="4385052"/>
                  <a:ext cx="172242" cy="1719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891C95D5-BBFD-49CD-B768-2B3BCA06FD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53421" y="4385052"/>
                  <a:ext cx="172242" cy="1719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BB08D1EE-14C2-49D7-92C2-1F2479001938}"/>
                    </a:ext>
                  </a:extLst>
                </p:cNvPr>
                <p:cNvSpPr/>
                <p:nvPr/>
              </p:nvSpPr>
              <p:spPr>
                <a:xfrm>
                  <a:off x="2369751" y="4349874"/>
                  <a:ext cx="567744" cy="253905"/>
                </a:xfrm>
                <a:prstGeom prst="rect">
                  <a:avLst/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HOX</a:t>
                  </a:r>
                </a:p>
              </p:txBody>
            </p:sp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12FB6501-EEFB-4165-A5F4-D8E09743AE1D}"/>
                    </a:ext>
                  </a:extLst>
                </p:cNvPr>
                <p:cNvSpPr/>
                <p:nvPr/>
              </p:nvSpPr>
              <p:spPr>
                <a:xfrm>
                  <a:off x="2996255" y="4349874"/>
                  <a:ext cx="89840" cy="253905"/>
                </a:xfrm>
                <a:prstGeom prst="rect">
                  <a:avLst/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D12A0538-2C65-42AF-9590-D0651DB4AD6C}"/>
                    </a:ext>
                  </a:extLst>
                </p:cNvPr>
                <p:cNvSpPr/>
                <p:nvPr/>
              </p:nvSpPr>
              <p:spPr>
                <a:xfrm>
                  <a:off x="3144854" y="4349874"/>
                  <a:ext cx="172241" cy="253905"/>
                </a:xfrm>
                <a:prstGeom prst="rect">
                  <a:avLst/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67BFC98A-73ED-40A4-8399-1A772DE08AF4}"/>
                  </a:ext>
                </a:extLst>
              </p:cNvPr>
              <p:cNvSpPr txBox="1"/>
              <p:nvPr/>
            </p:nvSpPr>
            <p:spPr>
              <a:xfrm>
                <a:off x="1116973" y="2745783"/>
                <a:ext cx="8771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Menin</a:t>
                </a:r>
              </a:p>
            </p:txBody>
          </p:sp>
          <p:sp>
            <p:nvSpPr>
              <p:cNvPr id="103" name="Teardrop 102">
                <a:extLst>
                  <a:ext uri="{FF2B5EF4-FFF2-40B4-BE49-F238E27FC236}">
                    <a16:creationId xmlns:a16="http://schemas.microsoft.com/office/drawing/2014/main" id="{D9668EE0-4B82-475E-8264-C05EFFD096BD}"/>
                  </a:ext>
                </a:extLst>
              </p:cNvPr>
              <p:cNvSpPr/>
              <p:nvPr/>
            </p:nvSpPr>
            <p:spPr>
              <a:xfrm rot="1335768">
                <a:off x="1917718" y="2839523"/>
                <a:ext cx="216523" cy="279713"/>
              </a:xfrm>
              <a:prstGeom prst="teardrop">
                <a:avLst>
                  <a:gd name="adj" fmla="val 58662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AD0D0EF7-F082-4F59-BE5E-12E40F67B6B5}"/>
                  </a:ext>
                </a:extLst>
              </p:cNvPr>
              <p:cNvSpPr/>
              <p:nvPr/>
            </p:nvSpPr>
            <p:spPr>
              <a:xfrm>
                <a:off x="2078327" y="2773566"/>
                <a:ext cx="1285980" cy="431758"/>
              </a:xfrm>
              <a:prstGeom prst="ellipse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2551D05C-735E-4E24-8794-FC86AF20EA2D}"/>
                  </a:ext>
                </a:extLst>
              </p:cNvPr>
              <p:cNvSpPr/>
              <p:nvPr/>
            </p:nvSpPr>
            <p:spPr>
              <a:xfrm>
                <a:off x="1995502" y="2856313"/>
                <a:ext cx="248755" cy="263520"/>
              </a:xfrm>
              <a:prstGeom prst="ellipse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262421F4-20E7-4B8B-9FB4-3CF3D774B927}"/>
                  </a:ext>
                </a:extLst>
              </p:cNvPr>
              <p:cNvSpPr txBox="1"/>
              <p:nvPr/>
            </p:nvSpPr>
            <p:spPr>
              <a:xfrm>
                <a:off x="2380935" y="2806798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MLL*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B793234-8DDD-43DC-8C2C-386B3A3979F8}"/>
                </a:ext>
              </a:extLst>
            </p:cNvPr>
            <p:cNvGrpSpPr/>
            <p:nvPr/>
          </p:nvGrpSpPr>
          <p:grpSpPr>
            <a:xfrm>
              <a:off x="1135904" y="4013794"/>
              <a:ext cx="2599260" cy="1065221"/>
              <a:chOff x="973344" y="2483213"/>
              <a:chExt cx="2599260" cy="1065221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C4E6CE72-FB77-4238-ABB5-11DEBFFB2B7C}"/>
                  </a:ext>
                </a:extLst>
              </p:cNvPr>
              <p:cNvSpPr/>
              <p:nvPr/>
            </p:nvSpPr>
            <p:spPr>
              <a:xfrm>
                <a:off x="1120838" y="2483213"/>
                <a:ext cx="914400" cy="91440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3B7587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DEBBAA1B-20F5-4C79-879D-B9C88FEF222A}"/>
                  </a:ext>
                </a:extLst>
              </p:cNvPr>
              <p:cNvGrpSpPr/>
              <p:nvPr/>
            </p:nvGrpSpPr>
            <p:grpSpPr>
              <a:xfrm>
                <a:off x="973344" y="3294529"/>
                <a:ext cx="2599260" cy="253905"/>
                <a:chOff x="1271242" y="4349874"/>
                <a:chExt cx="2599260" cy="253905"/>
              </a:xfrm>
            </p:grpSpPr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5DDD756C-8C68-4BA5-AB23-029A3D527C2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43484" y="4482062"/>
                  <a:ext cx="224757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D06B042C-61C9-4F8E-93C0-3B7C45F9E7D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16081" y="4404639"/>
                  <a:ext cx="172242" cy="1719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814E8CBE-4F04-40A8-854A-FD7A0D943A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698260" y="4404639"/>
                  <a:ext cx="172242" cy="1719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D4291A11-C520-4996-BECC-7B23197188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271242" y="4385052"/>
                  <a:ext cx="172242" cy="1719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DE4031D5-BDCE-44CE-9822-F23437EF69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353421" y="4385052"/>
                  <a:ext cx="172242" cy="1719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4899991B-6AB9-481B-98DD-B7BDBD496C26}"/>
                    </a:ext>
                  </a:extLst>
                </p:cNvPr>
                <p:cNvSpPr/>
                <p:nvPr/>
              </p:nvSpPr>
              <p:spPr>
                <a:xfrm>
                  <a:off x="2369751" y="4349874"/>
                  <a:ext cx="567744" cy="253905"/>
                </a:xfrm>
                <a:prstGeom prst="rect">
                  <a:avLst/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MEIS</a:t>
                  </a:r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92E3882-C962-4F01-A610-F526DE137393}"/>
                    </a:ext>
                  </a:extLst>
                </p:cNvPr>
                <p:cNvSpPr/>
                <p:nvPr/>
              </p:nvSpPr>
              <p:spPr>
                <a:xfrm>
                  <a:off x="2996255" y="4349874"/>
                  <a:ext cx="89840" cy="253905"/>
                </a:xfrm>
                <a:prstGeom prst="rect">
                  <a:avLst/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9" name="Rectangle 98">
                  <a:extLst>
                    <a:ext uri="{FF2B5EF4-FFF2-40B4-BE49-F238E27FC236}">
                      <a16:creationId xmlns:a16="http://schemas.microsoft.com/office/drawing/2014/main" id="{94458B48-47E2-4DDE-B51A-60237C60C14A}"/>
                    </a:ext>
                  </a:extLst>
                </p:cNvPr>
                <p:cNvSpPr/>
                <p:nvPr/>
              </p:nvSpPr>
              <p:spPr>
                <a:xfrm>
                  <a:off x="3144854" y="4349874"/>
                  <a:ext cx="172241" cy="253905"/>
                </a:xfrm>
                <a:prstGeom prst="rect">
                  <a:avLst/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C3402272-5924-4051-A5D9-1789696A9B75}"/>
                  </a:ext>
                </a:extLst>
              </p:cNvPr>
              <p:cNvSpPr txBox="1"/>
              <p:nvPr/>
            </p:nvSpPr>
            <p:spPr>
              <a:xfrm>
                <a:off x="1111017" y="2737185"/>
                <a:ext cx="8771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Menin</a:t>
                </a:r>
              </a:p>
            </p:txBody>
          </p:sp>
          <p:sp>
            <p:nvSpPr>
              <p:cNvPr id="88" name="Teardrop 87">
                <a:extLst>
                  <a:ext uri="{FF2B5EF4-FFF2-40B4-BE49-F238E27FC236}">
                    <a16:creationId xmlns:a16="http://schemas.microsoft.com/office/drawing/2014/main" id="{CA844967-48B5-425F-A2E0-41F30C41A3EA}"/>
                  </a:ext>
                </a:extLst>
              </p:cNvPr>
              <p:cNvSpPr/>
              <p:nvPr/>
            </p:nvSpPr>
            <p:spPr>
              <a:xfrm rot="1335768">
                <a:off x="1917718" y="2839523"/>
                <a:ext cx="216523" cy="279713"/>
              </a:xfrm>
              <a:prstGeom prst="teardrop">
                <a:avLst>
                  <a:gd name="adj" fmla="val 58662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BD65A043-245D-4346-88D2-7320B783E495}"/>
                  </a:ext>
                </a:extLst>
              </p:cNvPr>
              <p:cNvSpPr/>
              <p:nvPr/>
            </p:nvSpPr>
            <p:spPr>
              <a:xfrm>
                <a:off x="2078327" y="2773566"/>
                <a:ext cx="1285980" cy="431758"/>
              </a:xfrm>
              <a:prstGeom prst="ellipse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7DA39793-521A-4FEE-A20B-9C3C5E78DD30}"/>
                  </a:ext>
                </a:extLst>
              </p:cNvPr>
              <p:cNvSpPr/>
              <p:nvPr/>
            </p:nvSpPr>
            <p:spPr>
              <a:xfrm>
                <a:off x="1995502" y="2856313"/>
                <a:ext cx="248755" cy="263520"/>
              </a:xfrm>
              <a:prstGeom prst="ellipse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48FC8775-9B72-4329-8056-A739932A3113}"/>
                  </a:ext>
                </a:extLst>
              </p:cNvPr>
              <p:cNvSpPr txBox="1"/>
              <p:nvPr/>
            </p:nvSpPr>
            <p:spPr>
              <a:xfrm>
                <a:off x="2362323" y="2803510"/>
                <a:ext cx="6976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MLL*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A5CEBE-3226-D8E3-0FDC-AC792F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Pathogenesis of </a:t>
            </a:r>
            <a:r>
              <a:rPr lang="en-US" i="1"/>
              <a:t>KMT2A</a:t>
            </a:r>
            <a:r>
              <a:rPr lang="en-US"/>
              <a:t>-Rearranged and </a:t>
            </a:r>
            <a:r>
              <a:rPr lang="en-US" i="1"/>
              <a:t>NPM1-</a:t>
            </a:r>
            <a:r>
              <a:rPr lang="en-US"/>
              <a:t>Mutant Acute Leukemias and Menin Inhibitors</a:t>
            </a:r>
            <a:endParaRPr lang="en-US"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FDA032-3F9B-471E-7578-DC19B4FEC5CC}"/>
              </a:ext>
            </a:extLst>
          </p:cNvPr>
          <p:cNvSpPr txBox="1"/>
          <p:nvPr/>
        </p:nvSpPr>
        <p:spPr>
          <a:xfrm>
            <a:off x="493528" y="5895201"/>
            <a:ext cx="26199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*MLL = MLLr or MLL1 wild type.</a:t>
            </a: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AF2D9EC4-F916-53B0-4037-7BE0CCEDC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766" y="6182220"/>
            <a:ext cx="80105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Thorsteinsdottir. Mol Cell Biol. 2001;21:224. Grembecka</a:t>
            </a: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. Nat Chem Biol. 2012;8:277. </a:t>
            </a:r>
            <a:br>
              <a:rPr lang="en-US" altLang="en-US" sz="1200" b="0">
                <a:solidFill>
                  <a:srgbClr val="455560"/>
                </a:solidFill>
                <a:latin typeface="Calibri"/>
              </a:rPr>
            </a:b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Uckelmann. Science. 2020;367:586. Krivtsov. Cancer Cell. 2019;36:660. Issa. Nature. 2023;615:920.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66" name="Straight Connector 265">
            <a:extLst>
              <a:ext uri="{FF2B5EF4-FFF2-40B4-BE49-F238E27FC236}">
                <a16:creationId xmlns:a16="http://schemas.microsoft.com/office/drawing/2014/main" id="{6052B397-00B2-B6FE-BBE8-CCCA35C4DCF1}"/>
              </a:ext>
            </a:extLst>
          </p:cNvPr>
          <p:cNvCxnSpPr/>
          <p:nvPr/>
        </p:nvCxnSpPr>
        <p:spPr bwMode="auto">
          <a:xfrm>
            <a:off x="6066972" y="1600200"/>
            <a:ext cx="0" cy="457200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7ED15919-6B7A-3546-2214-9F0C2886A704}"/>
              </a:ext>
            </a:extLst>
          </p:cNvPr>
          <p:cNvGrpSpPr/>
          <p:nvPr/>
        </p:nvGrpSpPr>
        <p:grpSpPr>
          <a:xfrm>
            <a:off x="6036635" y="1604698"/>
            <a:ext cx="5505325" cy="4253179"/>
            <a:chOff x="6036635" y="1604698"/>
            <a:chExt cx="5505325" cy="4253179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3D46DE4-720A-4EAF-8349-30D0C8087BAC}"/>
                </a:ext>
              </a:extLst>
            </p:cNvPr>
            <p:cNvSpPr/>
            <p:nvPr/>
          </p:nvSpPr>
          <p:spPr>
            <a:xfrm>
              <a:off x="6191249" y="1604698"/>
              <a:ext cx="5350711" cy="552296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Menin Inhibitor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2FFF480-AAE6-4831-B9A2-A2997C8098E1}"/>
                </a:ext>
              </a:extLst>
            </p:cNvPr>
            <p:cNvSpPr txBox="1"/>
            <p:nvPr/>
          </p:nvSpPr>
          <p:spPr>
            <a:xfrm>
              <a:off x="9813666" y="5045354"/>
              <a:ext cx="1663114" cy="526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Differentiation/ Apoptosis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CD4000F-173D-49F0-9897-876442CFE00F}"/>
                </a:ext>
              </a:extLst>
            </p:cNvPr>
            <p:cNvSpPr txBox="1"/>
            <p:nvPr/>
          </p:nvSpPr>
          <p:spPr>
            <a:xfrm>
              <a:off x="6730616" y="4113690"/>
              <a:ext cx="728896" cy="340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OFF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B48C9174-E11C-4F4E-9D9B-F552C86D27FB}"/>
                </a:ext>
              </a:extLst>
            </p:cNvPr>
            <p:cNvSpPr txBox="1"/>
            <p:nvPr/>
          </p:nvSpPr>
          <p:spPr>
            <a:xfrm>
              <a:off x="7823100" y="2411076"/>
              <a:ext cx="14423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Menin Inhibitor</a:t>
              </a: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E67D2F21-B3E7-4CA0-B63F-5F1EF35300A9}"/>
                </a:ext>
              </a:extLst>
            </p:cNvPr>
            <p:cNvCxnSpPr>
              <a:cxnSpLocks/>
            </p:cNvCxnSpPr>
            <p:nvPr/>
          </p:nvCxnSpPr>
          <p:spPr>
            <a:xfrm>
              <a:off x="6537393" y="4381751"/>
              <a:ext cx="227104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B8FA52F4-17CF-435D-8CA6-A85FB2C283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32686" y="4303812"/>
              <a:ext cx="174041" cy="17313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B21A7646-EA2F-405A-ADC8-4C6B59E40D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15723" y="4303812"/>
              <a:ext cx="174041" cy="17313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1480F1F9-B3CC-44D7-A6B2-26DCB5D5C6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3352" y="4284095"/>
              <a:ext cx="174041" cy="17313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3D281748-2E3C-40F5-86CD-E9984C99C5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6389" y="4284095"/>
              <a:ext cx="174041" cy="17313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1FA8CBE1-DA23-4DD4-B4B3-EB9EDAD5A8FA}"/>
                </a:ext>
              </a:extLst>
            </p:cNvPr>
            <p:cNvSpPr/>
            <p:nvPr/>
          </p:nvSpPr>
          <p:spPr>
            <a:xfrm>
              <a:off x="7473336" y="4248683"/>
              <a:ext cx="573675" cy="255597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HOX</a:t>
              </a: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1AF6DB0D-A60C-4004-BDE6-58AAD2AD9347}"/>
                </a:ext>
              </a:extLst>
            </p:cNvPr>
            <p:cNvSpPr/>
            <p:nvPr/>
          </p:nvSpPr>
          <p:spPr>
            <a:xfrm>
              <a:off x="8106385" y="4248683"/>
              <a:ext cx="90779" cy="255597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058C399D-48DF-4A80-AB1C-280D7A150963}"/>
                </a:ext>
              </a:extLst>
            </p:cNvPr>
            <p:cNvSpPr/>
            <p:nvPr/>
          </p:nvSpPr>
          <p:spPr>
            <a:xfrm>
              <a:off x="8256536" y="4248683"/>
              <a:ext cx="174040" cy="255597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3" name="Arrow: Down 78">
              <a:extLst>
                <a:ext uri="{FF2B5EF4-FFF2-40B4-BE49-F238E27FC236}">
                  <a16:creationId xmlns:a16="http://schemas.microsoft.com/office/drawing/2014/main" id="{83B2C5CF-BC31-46E8-9EFE-93E4EA52CF75}"/>
                </a:ext>
              </a:extLst>
            </p:cNvPr>
            <p:cNvSpPr/>
            <p:nvPr/>
          </p:nvSpPr>
          <p:spPr>
            <a:xfrm rot="16200000">
              <a:off x="9361439" y="4351169"/>
              <a:ext cx="255596" cy="602349"/>
            </a:xfrm>
            <a:prstGeom prst="downArrow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8F8896B0-3498-452D-8A9A-8FFD7A3673ED}"/>
                </a:ext>
              </a:extLst>
            </p:cNvPr>
            <p:cNvGrpSpPr/>
            <p:nvPr/>
          </p:nvGrpSpPr>
          <p:grpSpPr>
            <a:xfrm>
              <a:off x="10005718" y="4156438"/>
              <a:ext cx="1265010" cy="919192"/>
              <a:chOff x="9415489" y="2981325"/>
              <a:chExt cx="959432" cy="699770"/>
            </a:xfrm>
            <a:solidFill>
              <a:srgbClr val="5B6770"/>
            </a:solidFill>
          </p:grpSpPr>
          <p:grpSp>
            <p:nvGrpSpPr>
              <p:cNvPr id="174" name="Group 173">
                <a:extLst>
                  <a:ext uri="{FF2B5EF4-FFF2-40B4-BE49-F238E27FC236}">
                    <a16:creationId xmlns:a16="http://schemas.microsoft.com/office/drawing/2014/main" id="{F8687D8F-B221-4082-B327-C09E3B319540}"/>
                  </a:ext>
                </a:extLst>
              </p:cNvPr>
              <p:cNvGrpSpPr/>
              <p:nvPr/>
            </p:nvGrpSpPr>
            <p:grpSpPr>
              <a:xfrm>
                <a:off x="10118434" y="3078480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4D5A16E9-93E3-4D42-BFA9-30CA2D72CD94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0" name="Freeform 5">
                  <a:extLst>
                    <a:ext uri="{FF2B5EF4-FFF2-40B4-BE49-F238E27FC236}">
                      <a16:creationId xmlns:a16="http://schemas.microsoft.com/office/drawing/2014/main" id="{EB7F36FE-5F9A-4AC4-BAAE-A234DB00B0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0B42B234-018E-4407-B4C0-F35C1BBF18DC}"/>
                  </a:ext>
                </a:extLst>
              </p:cNvPr>
              <p:cNvGrpSpPr/>
              <p:nvPr/>
            </p:nvGrpSpPr>
            <p:grpSpPr>
              <a:xfrm>
                <a:off x="9588844" y="2981325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A6BC63C0-5BAB-4233-9EFE-C3526CE36D35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8" name="Freeform 5">
                  <a:extLst>
                    <a:ext uri="{FF2B5EF4-FFF2-40B4-BE49-F238E27FC236}">
                      <a16:creationId xmlns:a16="http://schemas.microsoft.com/office/drawing/2014/main" id="{B14310E7-D3BA-4178-97B1-1481734151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6" name="Group 175">
                <a:extLst>
                  <a:ext uri="{FF2B5EF4-FFF2-40B4-BE49-F238E27FC236}">
                    <a16:creationId xmlns:a16="http://schemas.microsoft.com/office/drawing/2014/main" id="{C4C768E0-B26B-453D-8630-ACF9F027A50F}"/>
                  </a:ext>
                </a:extLst>
              </p:cNvPr>
              <p:cNvGrpSpPr/>
              <p:nvPr/>
            </p:nvGrpSpPr>
            <p:grpSpPr>
              <a:xfrm>
                <a:off x="9796489" y="3072765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95" name="Oval 194">
                  <a:extLst>
                    <a:ext uri="{FF2B5EF4-FFF2-40B4-BE49-F238E27FC236}">
                      <a16:creationId xmlns:a16="http://schemas.microsoft.com/office/drawing/2014/main" id="{6E906F53-A6EA-4820-8742-DBCFB793D9AE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tx1">
                    <a:lumMod val="85000"/>
                  </a:schemeClr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6" name="Freeform 5">
                  <a:extLst>
                    <a:ext uri="{FF2B5EF4-FFF2-40B4-BE49-F238E27FC236}">
                      <a16:creationId xmlns:a16="http://schemas.microsoft.com/office/drawing/2014/main" id="{D0601552-4A4C-49D2-BA9F-7A912DFF84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5C7A4EC3-4497-41EC-8B94-E4A6C2C9693D}"/>
                  </a:ext>
                </a:extLst>
              </p:cNvPr>
              <p:cNvGrpSpPr/>
              <p:nvPr/>
            </p:nvGrpSpPr>
            <p:grpSpPr>
              <a:xfrm>
                <a:off x="9415489" y="3141345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93" name="Oval 192">
                  <a:extLst>
                    <a:ext uri="{FF2B5EF4-FFF2-40B4-BE49-F238E27FC236}">
                      <a16:creationId xmlns:a16="http://schemas.microsoft.com/office/drawing/2014/main" id="{095CC960-8E56-49EA-889D-EEA1282CCD17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tx1">
                    <a:lumMod val="85000"/>
                  </a:schemeClr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4" name="Freeform 5">
                  <a:extLst>
                    <a:ext uri="{FF2B5EF4-FFF2-40B4-BE49-F238E27FC236}">
                      <a16:creationId xmlns:a16="http://schemas.microsoft.com/office/drawing/2014/main" id="{3204ABB1-588D-4ED2-AF47-1C138DD5FB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4344149D-BA41-45EE-958F-9C63FF489DC4}"/>
                  </a:ext>
                </a:extLst>
              </p:cNvPr>
              <p:cNvGrpSpPr/>
              <p:nvPr/>
            </p:nvGrpSpPr>
            <p:grpSpPr>
              <a:xfrm>
                <a:off x="9442159" y="3406140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C1D9BCBC-B02D-42CE-84D2-F6299A0FF061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tx2"/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2" name="Freeform 5">
                  <a:extLst>
                    <a:ext uri="{FF2B5EF4-FFF2-40B4-BE49-F238E27FC236}">
                      <a16:creationId xmlns:a16="http://schemas.microsoft.com/office/drawing/2014/main" id="{975B0D7F-E19E-4190-AF37-B3AC6865B9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6E8AE6C4-41C5-44CC-9B14-1C32D03F2FF3}"/>
                  </a:ext>
                </a:extLst>
              </p:cNvPr>
              <p:cNvGrpSpPr/>
              <p:nvPr/>
            </p:nvGrpSpPr>
            <p:grpSpPr>
              <a:xfrm>
                <a:off x="9684094" y="3286125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89" name="Oval 188">
                  <a:extLst>
                    <a:ext uri="{FF2B5EF4-FFF2-40B4-BE49-F238E27FC236}">
                      <a16:creationId xmlns:a16="http://schemas.microsoft.com/office/drawing/2014/main" id="{EF145EC5-6A69-4E89-88A8-A7B495F08D13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0" name="Freeform 5">
                  <a:extLst>
                    <a:ext uri="{FF2B5EF4-FFF2-40B4-BE49-F238E27FC236}">
                      <a16:creationId xmlns:a16="http://schemas.microsoft.com/office/drawing/2014/main" id="{134967DE-283A-4BB7-AE3A-2EDAD340F1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A8DD96B2-1582-410C-B86D-841BC6C6122D}"/>
                  </a:ext>
                </a:extLst>
              </p:cNvPr>
              <p:cNvGrpSpPr/>
              <p:nvPr/>
            </p:nvGrpSpPr>
            <p:grpSpPr>
              <a:xfrm>
                <a:off x="9954604" y="3249930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34078D60-D67B-4615-A188-5F757CAADF0A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tx2"/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8" name="Freeform 5">
                  <a:extLst>
                    <a:ext uri="{FF2B5EF4-FFF2-40B4-BE49-F238E27FC236}">
                      <a16:creationId xmlns:a16="http://schemas.microsoft.com/office/drawing/2014/main" id="{62D1B3E5-06D1-4833-B2AE-4D5058ED2D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27292A51-B18E-4CF2-82B4-4621DDB10888}"/>
                  </a:ext>
                </a:extLst>
              </p:cNvPr>
              <p:cNvGrpSpPr/>
              <p:nvPr/>
            </p:nvGrpSpPr>
            <p:grpSpPr>
              <a:xfrm>
                <a:off x="10127959" y="3425190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562AEB57-085A-4B7B-AE18-32BF024CED2F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bg2">
                    <a:lumMod val="20000"/>
                    <a:lumOff val="80000"/>
                  </a:schemeClr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6" name="Freeform 5">
                  <a:extLst>
                    <a:ext uri="{FF2B5EF4-FFF2-40B4-BE49-F238E27FC236}">
                      <a16:creationId xmlns:a16="http://schemas.microsoft.com/office/drawing/2014/main" id="{B20612AF-E6CD-4A19-ABEE-3FB94C5EDC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tx2">
                    <a:lumMod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82" name="Group 181">
                <a:extLst>
                  <a:ext uri="{FF2B5EF4-FFF2-40B4-BE49-F238E27FC236}">
                    <a16:creationId xmlns:a16="http://schemas.microsoft.com/office/drawing/2014/main" id="{B6C8BD7E-40CD-4146-B6A7-70DDA88CA02E}"/>
                  </a:ext>
                </a:extLst>
              </p:cNvPr>
              <p:cNvGrpSpPr/>
              <p:nvPr/>
            </p:nvGrpSpPr>
            <p:grpSpPr>
              <a:xfrm>
                <a:off x="9775534" y="3491865"/>
                <a:ext cx="246962" cy="189230"/>
                <a:chOff x="11269980" y="2250440"/>
                <a:chExt cx="195580" cy="149860"/>
              </a:xfrm>
              <a:grpFill/>
            </p:grpSpPr>
            <p:sp>
              <p:nvSpPr>
                <p:cNvPr id="183" name="Oval 182">
                  <a:extLst>
                    <a:ext uri="{FF2B5EF4-FFF2-40B4-BE49-F238E27FC236}">
                      <a16:creationId xmlns:a16="http://schemas.microsoft.com/office/drawing/2014/main" id="{267A80B7-0D57-4E31-B8AF-ACD45DF977D0}"/>
                    </a:ext>
                  </a:extLst>
                </p:cNvPr>
                <p:cNvSpPr/>
                <p:nvPr/>
              </p:nvSpPr>
              <p:spPr>
                <a:xfrm>
                  <a:off x="11269980" y="2250440"/>
                  <a:ext cx="195580" cy="149860"/>
                </a:xfrm>
                <a:prstGeom prst="ellipse">
                  <a:avLst/>
                </a:prstGeom>
                <a:solidFill>
                  <a:schemeClr val="tx1">
                    <a:lumMod val="85000"/>
                  </a:schemeClr>
                </a:solidFill>
                <a:ln w="3175" cap="flat" cmpd="sng" algn="ctr">
                  <a:solidFill>
                    <a:schemeClr val="bg1"/>
                  </a:solidFill>
                  <a:prstDash val="solid"/>
                </a:ln>
                <a:effectLst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4" name="Freeform 5">
                  <a:extLst>
                    <a:ext uri="{FF2B5EF4-FFF2-40B4-BE49-F238E27FC236}">
                      <a16:creationId xmlns:a16="http://schemas.microsoft.com/office/drawing/2014/main" id="{BBE206F0-0805-461B-8E5D-E17896AAAD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01889" y="2287270"/>
                  <a:ext cx="131763" cy="76200"/>
                </a:xfrm>
                <a:custGeom>
                  <a:avLst/>
                  <a:gdLst>
                    <a:gd name="T0" fmla="*/ 42 w 44"/>
                    <a:gd name="T1" fmla="*/ 25 h 25"/>
                    <a:gd name="T2" fmla="*/ 10 w 44"/>
                    <a:gd name="T3" fmla="*/ 25 h 25"/>
                    <a:gd name="T4" fmla="*/ 7 w 44"/>
                    <a:gd name="T5" fmla="*/ 22 h 25"/>
                    <a:gd name="T6" fmla="*/ 5 w 44"/>
                    <a:gd name="T7" fmla="*/ 6 h 25"/>
                    <a:gd name="T8" fmla="*/ 3 w 44"/>
                    <a:gd name="T9" fmla="*/ 6 h 25"/>
                    <a:gd name="T10" fmla="*/ 0 w 44"/>
                    <a:gd name="T11" fmla="*/ 3 h 25"/>
                    <a:gd name="T12" fmla="*/ 3 w 44"/>
                    <a:gd name="T13" fmla="*/ 0 h 25"/>
                    <a:gd name="T14" fmla="*/ 37 w 44"/>
                    <a:gd name="T15" fmla="*/ 0 h 25"/>
                    <a:gd name="T16" fmla="*/ 40 w 44"/>
                    <a:gd name="T17" fmla="*/ 3 h 25"/>
                    <a:gd name="T18" fmla="*/ 40 w 44"/>
                    <a:gd name="T19" fmla="*/ 6 h 25"/>
                    <a:gd name="T20" fmla="*/ 37 w 44"/>
                    <a:gd name="T21" fmla="*/ 9 h 25"/>
                    <a:gd name="T22" fmla="*/ 34 w 44"/>
                    <a:gd name="T23" fmla="*/ 6 h 25"/>
                    <a:gd name="T24" fmla="*/ 34 w 44"/>
                    <a:gd name="T25" fmla="*/ 6 h 25"/>
                    <a:gd name="T26" fmla="*/ 10 w 44"/>
                    <a:gd name="T27" fmla="*/ 6 h 25"/>
                    <a:gd name="T28" fmla="*/ 12 w 44"/>
                    <a:gd name="T29" fmla="*/ 19 h 25"/>
                    <a:gd name="T30" fmla="*/ 40 w 44"/>
                    <a:gd name="T31" fmla="*/ 19 h 25"/>
                    <a:gd name="T32" fmla="*/ 42 w 44"/>
                    <a:gd name="T33" fmla="*/ 18 h 25"/>
                    <a:gd name="T34" fmla="*/ 44 w 44"/>
                    <a:gd name="T35" fmla="*/ 21 h 25"/>
                    <a:gd name="T36" fmla="*/ 44 w 44"/>
                    <a:gd name="T37" fmla="*/ 22 h 25"/>
                    <a:gd name="T38" fmla="*/ 42 w 44"/>
                    <a:gd name="T3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4" h="25">
                      <a:moveTo>
                        <a:pt x="42" y="25"/>
                      </a:move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8" y="25"/>
                        <a:pt x="7" y="24"/>
                        <a:pt x="7" y="22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2" y="6"/>
                        <a:pt x="0" y="4"/>
                        <a:pt x="0" y="3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0"/>
                        <a:pt x="40" y="1"/>
                        <a:pt x="40" y="3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8"/>
                        <a:pt x="39" y="9"/>
                        <a:pt x="37" y="9"/>
                      </a:cubicBezTo>
                      <a:cubicBezTo>
                        <a:pt x="35" y="9"/>
                        <a:pt x="34" y="8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40" y="19"/>
                        <a:pt x="40" y="19"/>
                        <a:pt x="40" y="19"/>
                      </a:cubicBezTo>
                      <a:cubicBezTo>
                        <a:pt x="40" y="19"/>
                        <a:pt x="41" y="18"/>
                        <a:pt x="42" y="18"/>
                      </a:cubicBezTo>
                      <a:cubicBezTo>
                        <a:pt x="43" y="18"/>
                        <a:pt x="44" y="20"/>
                        <a:pt x="44" y="21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4"/>
                        <a:pt x="43" y="25"/>
                        <a:pt x="42" y="25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48CB5CC-1BA3-4847-B826-C76E580FD63A}"/>
                </a:ext>
              </a:extLst>
            </p:cNvPr>
            <p:cNvSpPr txBox="1"/>
            <p:nvPr/>
          </p:nvSpPr>
          <p:spPr>
            <a:xfrm>
              <a:off x="6701290" y="4763496"/>
              <a:ext cx="728896" cy="340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OFF</a:t>
              </a:r>
            </a:p>
          </p:txBody>
        </p: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FC5F4EF0-A0BC-4310-95E0-9F880CEF6E5D}"/>
                </a:ext>
              </a:extLst>
            </p:cNvPr>
            <p:cNvCxnSpPr>
              <a:cxnSpLocks/>
            </p:cNvCxnSpPr>
            <p:nvPr/>
          </p:nvCxnSpPr>
          <p:spPr>
            <a:xfrm>
              <a:off x="6508068" y="5031558"/>
              <a:ext cx="2271049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9A610143-6AB0-4568-BEDF-293D04A7543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03361" y="4953619"/>
              <a:ext cx="174041" cy="17313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3B45B5D3-791F-4018-BAFE-0B1DBA1F05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86398" y="4953619"/>
              <a:ext cx="174041" cy="17313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A4B01F7F-643A-4E45-98E4-59D465E657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34027" y="4933902"/>
              <a:ext cx="174041" cy="17313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99A81DA7-1BB5-4F54-BA5C-7C77519AF9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7064" y="4933902"/>
              <a:ext cx="174041" cy="17313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FDD7B2A7-F093-4E10-85F1-DB4639130D62}"/>
                </a:ext>
              </a:extLst>
            </p:cNvPr>
            <p:cNvSpPr/>
            <p:nvPr/>
          </p:nvSpPr>
          <p:spPr>
            <a:xfrm>
              <a:off x="7444011" y="4898489"/>
              <a:ext cx="573675" cy="255597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MEIS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0BDC78BF-C3D7-4FAD-A1B9-005A0A2E2651}"/>
                </a:ext>
              </a:extLst>
            </p:cNvPr>
            <p:cNvSpPr/>
            <p:nvPr/>
          </p:nvSpPr>
          <p:spPr>
            <a:xfrm>
              <a:off x="8077060" y="4898489"/>
              <a:ext cx="90779" cy="255597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09038490-3E18-4A93-A5D4-46DED89190AC}"/>
                </a:ext>
              </a:extLst>
            </p:cNvPr>
            <p:cNvSpPr/>
            <p:nvPr/>
          </p:nvSpPr>
          <p:spPr>
            <a:xfrm>
              <a:off x="8227211" y="4898489"/>
              <a:ext cx="174040" cy="255597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D7D0B321-8094-499A-A65E-A8A665AC2727}"/>
                </a:ext>
              </a:extLst>
            </p:cNvPr>
            <p:cNvSpPr txBox="1"/>
            <p:nvPr/>
          </p:nvSpPr>
          <p:spPr>
            <a:xfrm>
              <a:off x="6036635" y="5517067"/>
              <a:ext cx="2514084" cy="340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4DA1BB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Gene transcription OFF</a:t>
              </a:r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E37F201A-125B-4601-A7C2-9C3BB0002317}"/>
                </a:ext>
              </a:extLst>
            </p:cNvPr>
            <p:cNvSpPr/>
            <p:nvPr/>
          </p:nvSpPr>
          <p:spPr>
            <a:xfrm>
              <a:off x="7181641" y="2695616"/>
              <a:ext cx="923952" cy="92049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rgbClr val="3B7587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F57CB85A-1F6C-46E6-A6D5-7D096C620D86}"/>
                </a:ext>
              </a:extLst>
            </p:cNvPr>
            <p:cNvSpPr txBox="1"/>
            <p:nvPr/>
          </p:nvSpPr>
          <p:spPr>
            <a:xfrm>
              <a:off x="7174548" y="2924059"/>
              <a:ext cx="8771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Menin</a:t>
              </a:r>
            </a:p>
          </p:txBody>
        </p:sp>
        <p:sp>
          <p:nvSpPr>
            <p:cNvPr id="172" name="Teardrop 171">
              <a:extLst>
                <a:ext uri="{FF2B5EF4-FFF2-40B4-BE49-F238E27FC236}">
                  <a16:creationId xmlns:a16="http://schemas.microsoft.com/office/drawing/2014/main" id="{7D4EFC26-4B4B-451D-93FC-9ACC76356355}"/>
                </a:ext>
              </a:extLst>
            </p:cNvPr>
            <p:cNvSpPr/>
            <p:nvPr/>
          </p:nvSpPr>
          <p:spPr>
            <a:xfrm rot="266667">
              <a:off x="7982872" y="3013657"/>
              <a:ext cx="175357" cy="281577"/>
            </a:xfrm>
            <a:prstGeom prst="teardrop">
              <a:avLst>
                <a:gd name="adj" fmla="val 58662"/>
              </a:avLst>
            </a:prstGeom>
            <a:solidFill>
              <a:srgbClr val="FCE4D7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7073B324-C3DA-4ADA-8143-77909B4ADDDE}"/>
                </a:ext>
              </a:extLst>
            </p:cNvPr>
            <p:cNvSpPr/>
            <p:nvPr/>
          </p:nvSpPr>
          <p:spPr>
            <a:xfrm>
              <a:off x="9075552" y="2845814"/>
              <a:ext cx="1299414" cy="434635"/>
            </a:xfrm>
            <a:prstGeom prst="ellipse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0" name="Oval 169">
              <a:extLst>
                <a:ext uri="{FF2B5EF4-FFF2-40B4-BE49-F238E27FC236}">
                  <a16:creationId xmlns:a16="http://schemas.microsoft.com/office/drawing/2014/main" id="{5F41DF7A-A49B-4F94-B9C6-295C0F460E32}"/>
                </a:ext>
              </a:extLst>
            </p:cNvPr>
            <p:cNvSpPr/>
            <p:nvPr/>
          </p:nvSpPr>
          <p:spPr>
            <a:xfrm>
              <a:off x="8991862" y="2929112"/>
              <a:ext cx="251354" cy="265276"/>
            </a:xfrm>
            <a:prstGeom prst="ellipse">
              <a:avLst/>
            </a:prstGeom>
            <a:solidFill>
              <a:schemeClr val="accent4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964941BA-1840-4A33-BB5A-C7F73C2A7491}"/>
                </a:ext>
              </a:extLst>
            </p:cNvPr>
            <p:cNvSpPr txBox="1"/>
            <p:nvPr/>
          </p:nvSpPr>
          <p:spPr>
            <a:xfrm>
              <a:off x="9393163" y="2879194"/>
              <a:ext cx="6976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MLL*</a:t>
              </a:r>
            </a:p>
          </p:txBody>
        </p:sp>
        <p:sp>
          <p:nvSpPr>
            <p:cNvPr id="267" name="Oval 266">
              <a:extLst>
                <a:ext uri="{FF2B5EF4-FFF2-40B4-BE49-F238E27FC236}">
                  <a16:creationId xmlns:a16="http://schemas.microsoft.com/office/drawing/2014/main" id="{317BDD6F-6D85-FD50-2BE4-0ACE8374AFF5}"/>
                </a:ext>
              </a:extLst>
            </p:cNvPr>
            <p:cNvSpPr/>
            <p:nvPr/>
          </p:nvSpPr>
          <p:spPr bwMode="auto">
            <a:xfrm>
              <a:off x="8036014" y="3028262"/>
              <a:ext cx="251354" cy="251354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35EBA5DF-0265-4796-9907-716472CB8F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59141" y="3084562"/>
              <a:ext cx="399789" cy="6865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404651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182"/>
    </mc:Choice>
    <mc:Fallback xmlns="">
      <p:transition advTm="2182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1F199-40A1-F6A4-C194-AF035516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AUGMENT-101: Revumenib Monotherapy in </a:t>
            </a:r>
            <a:br>
              <a:rPr lang="en-US"/>
            </a:br>
            <a:r>
              <a:rPr lang="en-US"/>
              <a:t>R/R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</a:t>
            </a:r>
            <a:r>
              <a:rPr lang="en-US"/>
              <a:t> Acute Leukemia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708A3E-0669-0CCB-E827-F77A67BA62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International, open-label phase I/II study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 b="1"/>
              <a:t>Coprimary endpoints: </a:t>
            </a:r>
            <a:r>
              <a:rPr lang="en-US"/>
              <a:t>CR + CRh rate, safety/tolerability (phase II)</a:t>
            </a:r>
          </a:p>
          <a:p>
            <a:r>
              <a:rPr lang="en-US" b="1"/>
              <a:t>Key secondary endpoints: </a:t>
            </a:r>
            <a:r>
              <a:rPr lang="en-US"/>
              <a:t>ORR, CRc rate, DoR, TTR, OS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5FACADD1-F914-F5EA-EE79-1094F08A5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Revumenib PI. NCT04065399. Issa. JCO. 2025;</a:t>
            </a:r>
            <a:r>
              <a:rPr lang="en-US" altLang="en-US" sz="1200" b="0" spc="-10">
                <a:solidFill>
                  <a:srgbClr val="455560"/>
                </a:solidFill>
                <a:latin typeface="Calibri"/>
              </a:rPr>
              <a:t>43</a:t>
            </a: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:75. Arellano. Blood. 2025;[Epub].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bject 18">
            <a:extLst>
              <a:ext uri="{FF2B5EF4-FFF2-40B4-BE49-F238E27FC236}">
                <a16:creationId xmlns:a16="http://schemas.microsoft.com/office/drawing/2014/main" id="{A061C5BF-CEEF-C9D0-6CB6-107EB7755515}"/>
              </a:ext>
            </a:extLst>
          </p:cNvPr>
          <p:cNvSpPr txBox="1"/>
          <p:nvPr/>
        </p:nvSpPr>
        <p:spPr>
          <a:xfrm>
            <a:off x="249995" y="3076754"/>
            <a:ext cx="2455736" cy="11035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12065" marR="508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Adults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and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pediatrics</a:t>
            </a:r>
            <a:r>
              <a:rPr kumimoji="0" lang="en-US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aged 30 days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lang="en-US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or older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with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R/R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acute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leukemia</a:t>
            </a:r>
            <a:r>
              <a:rPr kumimoji="0" sz="1400" b="0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with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KMT2A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r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or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NPM1</a:t>
            </a:r>
            <a:r>
              <a:rPr kumimoji="0" lang="en-US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m</a:t>
            </a:r>
          </a:p>
          <a:p>
            <a:pPr marL="12065" marR="508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(estimated N = 413)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Trebuchet MS"/>
            </a:endParaRPr>
          </a:p>
        </p:txBody>
      </p:sp>
      <p:sp>
        <p:nvSpPr>
          <p:cNvPr id="6" name="Line 52">
            <a:extLst>
              <a:ext uri="{FF2B5EF4-FFF2-40B4-BE49-F238E27FC236}">
                <a16:creationId xmlns:a16="http://schemas.microsoft.com/office/drawing/2014/main" id="{2A40DE71-9A11-96B4-9B84-4CF0D0B370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00668" y="3509304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54F8BD-0C71-1D41-CF4D-455DFCF742E7}"/>
              </a:ext>
            </a:extLst>
          </p:cNvPr>
          <p:cNvSpPr txBox="1"/>
          <p:nvPr/>
        </p:nvSpPr>
        <p:spPr bwMode="auto">
          <a:xfrm>
            <a:off x="3234695" y="2292214"/>
            <a:ext cx="2033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Phase I: Dose Escalation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1760EF-8258-6947-DBD0-5D4CB922413D}"/>
              </a:ext>
            </a:extLst>
          </p:cNvPr>
          <p:cNvSpPr txBox="1"/>
          <p:nvPr/>
        </p:nvSpPr>
        <p:spPr bwMode="auto">
          <a:xfrm>
            <a:off x="7179267" y="2269163"/>
            <a:ext cx="2033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Phase II: Pivotal Trials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421A40F-C841-B22E-17FA-DFAFA91BF2F6}"/>
              </a:ext>
            </a:extLst>
          </p:cNvPr>
          <p:cNvCxnSpPr/>
          <p:nvPr/>
        </p:nvCxnSpPr>
        <p:spPr bwMode="auto">
          <a:xfrm>
            <a:off x="3140487" y="2599991"/>
            <a:ext cx="2103120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7AB707-6238-FD09-8CCA-AB081E273689}"/>
              </a:ext>
            </a:extLst>
          </p:cNvPr>
          <p:cNvCxnSpPr>
            <a:cxnSpLocks/>
          </p:cNvCxnSpPr>
          <p:nvPr/>
        </p:nvCxnSpPr>
        <p:spPr bwMode="auto">
          <a:xfrm>
            <a:off x="5418034" y="2599991"/>
            <a:ext cx="5658774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ctangle 49">
            <a:extLst>
              <a:ext uri="{FF2B5EF4-FFF2-40B4-BE49-F238E27FC236}">
                <a16:creationId xmlns:a16="http://schemas.microsoft.com/office/drawing/2014/main" id="{89121621-7C2D-6F1F-85D8-7E70A3425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618" y="3159347"/>
            <a:ext cx="2185417" cy="6963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Revumenib </a:t>
            </a:r>
            <a:r>
              <a:rPr lang="en-US" altLang="en-US" sz="1400">
                <a:solidFill>
                  <a:srgbClr val="FFFFFF"/>
                </a:solidFill>
                <a:latin typeface="Calibri"/>
                <a:cs typeface="+mn-cs"/>
              </a:rPr>
              <a:t>RP2D based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>
                <a:solidFill>
                  <a:srgbClr val="FFFFFF"/>
                </a:solidFill>
                <a:latin typeface="Calibri"/>
                <a:cs typeface="+mn-cs"/>
              </a:rPr>
              <a:t>on CYP3A4i exposure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49">
            <a:extLst>
              <a:ext uri="{FF2B5EF4-FFF2-40B4-BE49-F238E27FC236}">
                <a16:creationId xmlns:a16="http://schemas.microsoft.com/office/drawing/2014/main" id="{AB402276-F55F-97D3-C940-AF3900458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035" y="2731887"/>
            <a:ext cx="2185415" cy="6963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Cohorts 2A/B: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KMT2A</a:t>
            </a: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 ALL/MPAL or AML 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B8EC80F9-3FA7-0A69-8CFE-C170B09C15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035" y="3542374"/>
            <a:ext cx="2185415" cy="6963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Cohort 2C: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NPM1m</a:t>
            </a: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AML 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292825D3-D03F-5448-0E8A-AFB821F10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6235" y="2949740"/>
            <a:ext cx="2880573" cy="10762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Revumenib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0">
                <a:solidFill>
                  <a:srgbClr val="FFFFFF"/>
                </a:solidFill>
                <a:latin typeface="Calibri"/>
                <a:cs typeface="+mn-cs"/>
              </a:rPr>
              <a:t>163 mg 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strong CYP3A4i </a:t>
            </a:r>
            <a:r>
              <a:rPr lang="en-US" altLang="en-US" sz="1400">
                <a:solidFill>
                  <a:srgbClr val="FFFFFF"/>
                </a:solidFill>
                <a:latin typeface="Calibri"/>
                <a:cs typeface="+mn-cs"/>
              </a:rPr>
              <a:t>or </a:t>
            </a:r>
          </a:p>
          <a:p>
            <a:pPr lvl="0" algn="ctr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400" b="0">
                <a:solidFill>
                  <a:srgbClr val="FFFFFF"/>
                </a:solidFill>
                <a:latin typeface="Calibri"/>
                <a:cs typeface="+mn-cs"/>
              </a:rPr>
              <a:t>276 mg w/o strong CYP3A4i </a:t>
            </a:r>
          </a:p>
          <a:p>
            <a:pPr lvl="0" algn="ctr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400" b="0">
                <a:solidFill>
                  <a:srgbClr val="FFFFFF"/>
                </a:solidFill>
                <a:latin typeface="Calibri"/>
              </a:rPr>
              <a:t>PO Q12H </a:t>
            </a:r>
            <a:r>
              <a:rPr lang="en-US" altLang="en-US" sz="1400" b="0">
                <a:solidFill>
                  <a:srgbClr val="FFFFFF"/>
                </a:solidFill>
                <a:latin typeface="Calibri"/>
                <a:cs typeface="+mn-cs"/>
              </a:rPr>
              <a:t>28-day cycles 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Line 52">
            <a:extLst>
              <a:ext uri="{FF2B5EF4-FFF2-40B4-BE49-F238E27FC236}">
                <a16:creationId xmlns:a16="http://schemas.microsoft.com/office/drawing/2014/main" id="{AFCEBD69-C124-2DBC-B0BF-6380352708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7298" y="3159347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Line 52">
            <a:extLst>
              <a:ext uri="{FF2B5EF4-FFF2-40B4-BE49-F238E27FC236}">
                <a16:creationId xmlns:a16="http://schemas.microsoft.com/office/drawing/2014/main" id="{AD55C699-5BA4-C66C-3252-2537BA3D340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3057" y="3855681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50EF07-64A0-89CE-668D-D95FEA05DBB2}"/>
              </a:ext>
            </a:extLst>
          </p:cNvPr>
          <p:cNvSpPr txBox="1"/>
          <p:nvPr/>
        </p:nvSpPr>
        <p:spPr bwMode="auto">
          <a:xfrm>
            <a:off x="470141" y="5574478"/>
            <a:ext cx="5994144" cy="646331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Data from AUGMENT-101 used to support FDA approval of revumenib in R/R acute leukemia with a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KMT2A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translocation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912644-07D9-BCBC-50C6-4E72AF3D6F3E}"/>
              </a:ext>
            </a:extLst>
          </p:cNvPr>
          <p:cNvSpPr txBox="1"/>
          <p:nvPr/>
        </p:nvSpPr>
        <p:spPr bwMode="auto">
          <a:xfrm>
            <a:off x="6607163" y="5574478"/>
            <a:ext cx="5212080" cy="646331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Use of revumenib is still under investigation by FDA in R/R AML with m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NPM1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EBC085-B9E6-33FB-1108-4FCCFFF03299}"/>
              </a:ext>
            </a:extLst>
          </p:cNvPr>
          <p:cNvSpPr/>
          <p:nvPr/>
        </p:nvSpPr>
        <p:spPr bwMode="auto">
          <a:xfrm>
            <a:off x="5362839" y="2599991"/>
            <a:ext cx="2833396" cy="90929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385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A6098-661A-4A17-71A9-8C84FEDC8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AUGMENT-101: Efficacy in R/R Acute Leukemia With </a:t>
            </a:r>
            <a:r>
              <a:rPr lang="en-US" i="1"/>
              <a:t>KMT2A</a:t>
            </a:r>
            <a:r>
              <a:rPr lang="en-US"/>
              <a:t>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093AA-8C88-BC0E-70B3-D2141A17E0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/>
              <a:t>Key baseline characteristics</a:t>
            </a:r>
          </a:p>
          <a:p>
            <a:pPr lvl="1"/>
            <a:r>
              <a:rPr lang="en-US"/>
              <a:t>Subtype: AML (83%), ALL (15%), MPAL (2%)</a:t>
            </a:r>
          </a:p>
          <a:p>
            <a:pPr lvl="1"/>
            <a:r>
              <a:rPr lang="en-US"/>
              <a:t>Disease status: primary refractory (21%), untreated relapse (20%), refractory relapse (59%)</a:t>
            </a:r>
          </a:p>
          <a:p>
            <a:pPr lvl="1"/>
            <a:r>
              <a:rPr lang="en-US"/>
              <a:t>Median number of prior regimens (2 range: 1-11)</a:t>
            </a:r>
          </a:p>
          <a:p>
            <a:pPr lvl="1"/>
            <a:r>
              <a:rPr lang="en-US"/>
              <a:t>Prior HSCT: 44%</a:t>
            </a: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33EA525D-11F3-9828-AE6D-802FEEBD6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Revumenib PI.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</a:rPr>
              <a:t> Issa. JCO. 2025;43:75.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2F58BCD-B709-E483-13DC-C9BD594BDF5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8643074"/>
              </p:ext>
            </p:extLst>
          </p:nvPr>
        </p:nvGraphicFramePr>
        <p:xfrm>
          <a:off x="6280904" y="1600200"/>
          <a:ext cx="5229042" cy="17373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614521">
                  <a:extLst>
                    <a:ext uri="{9D8B030D-6E8A-4147-A177-3AD203B41FA5}">
                      <a16:colId xmlns:a16="http://schemas.microsoft.com/office/drawing/2014/main" val="1207113906"/>
                    </a:ext>
                  </a:extLst>
                </a:gridCol>
                <a:gridCol w="2614521">
                  <a:extLst>
                    <a:ext uri="{9D8B030D-6E8A-4147-A177-3AD203B41FA5}">
                      <a16:colId xmlns:a16="http://schemas.microsoft.com/office/drawing/2014/main" val="3226074790"/>
                    </a:ext>
                  </a:extLst>
                </a:gridCol>
              </a:tblGrid>
              <a:tr h="3304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Trial Results</a:t>
                      </a:r>
                      <a:endParaRPr sz="1800"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800" b="1" spc="-2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Revumenib (</a:t>
                      </a:r>
                      <a:r>
                        <a:rPr lang="en-US" sz="1800" spc="-1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N </a:t>
                      </a:r>
                      <a:r>
                        <a:rPr lang="en-US" sz="1800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=</a:t>
                      </a:r>
                      <a:r>
                        <a:rPr lang="en-US" sz="1800" spc="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800" spc="-2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104)</a:t>
                      </a:r>
                      <a:endParaRPr lang="en-US" sz="1800"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8070605"/>
                  </a:ext>
                </a:extLst>
              </a:tr>
              <a:tr h="194408">
                <a:tc>
                  <a:txBody>
                    <a:bodyPr/>
                    <a:lstStyle/>
                    <a:p>
                      <a:pPr marL="112713" indent="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CR + CRh, n (%) [95% CI]</a:t>
                      </a:r>
                      <a:endParaRPr sz="18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sz="18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22</a:t>
                      </a:r>
                      <a:r>
                        <a:rPr sz="18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sz="18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</a:t>
                      </a:r>
                      <a:r>
                        <a:rPr lang="en-US" sz="18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21.2</a:t>
                      </a:r>
                      <a:r>
                        <a:rPr sz="18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)</a:t>
                      </a:r>
                      <a:r>
                        <a:rPr lang="en-US" sz="18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[13.8-30.3]</a:t>
                      </a:r>
                      <a:endParaRPr sz="18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777431"/>
                  </a:ext>
                </a:extLst>
              </a:tr>
              <a:tr h="330493">
                <a:tc>
                  <a:txBody>
                    <a:bodyPr/>
                    <a:lstStyle/>
                    <a:p>
                      <a:pPr marL="112713" indent="0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Median DoCR + CRh, mo [95% CI]</a:t>
                      </a:r>
                      <a:endParaRPr sz="18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6.4 [2.7-NE]</a:t>
                      </a:r>
                      <a:endParaRPr sz="18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00609"/>
                  </a:ext>
                </a:extLst>
              </a:tr>
              <a:tr h="330493">
                <a:tc>
                  <a:txBody>
                    <a:bodyPr/>
                    <a:lstStyle/>
                    <a:p>
                      <a:pPr marL="112713" indent="0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CR</a:t>
                      </a:r>
                      <a:r>
                        <a:rPr lang="en-US" sz="18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, n (%) [95% CI]</a:t>
                      </a:r>
                      <a:endParaRPr sz="18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13 (12.5) [6.8-20.4]</a:t>
                      </a:r>
                      <a:endParaRPr sz="18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066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143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34175-7033-F7CF-26B2-F9B6AC6C5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89DC0-4960-AA5F-5814-294A90168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AUGMENT-101: Revumenib Monotherapy in </a:t>
            </a:r>
            <a:br>
              <a:rPr lang="en-US"/>
            </a:br>
            <a:r>
              <a:rPr lang="en-US"/>
              <a:t>R/R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</a:t>
            </a:r>
            <a:r>
              <a:rPr lang="en-US"/>
              <a:t> Acute Leukemia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0B9E0B-0D42-AD6A-60F9-7222B841B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International, open-label phase I/II study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 b="1"/>
              <a:t>Coprimary endpoints: </a:t>
            </a:r>
            <a:r>
              <a:rPr lang="en-US"/>
              <a:t>CR + CRh rate, safety/tolerability (phase II)</a:t>
            </a:r>
          </a:p>
          <a:p>
            <a:r>
              <a:rPr lang="en-US" b="1"/>
              <a:t>Key secondary endpoints: </a:t>
            </a:r>
            <a:r>
              <a:rPr lang="en-US"/>
              <a:t>ORR, CRc rate, DoR, TTR, OS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030B2904-F8DC-F8AB-E8A3-4FA703639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1" y="6388915"/>
            <a:ext cx="7853362" cy="276999"/>
          </a:xfrm>
          <a:prstGeom prst="rect">
            <a:avLst/>
          </a:prstGeom>
          <a:noFill/>
          <a:ln>
            <a:noFill/>
          </a:ln>
        </p:spPr>
        <p:txBody>
          <a:bodyPr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defRPr/>
            </a:pP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Revumenib PI. NCT04065399. </a:t>
            </a:r>
            <a:r>
              <a:rPr lang="en-US" altLang="en-US" sz="1200" b="0" spc="-10">
                <a:solidFill>
                  <a:srgbClr val="455560"/>
                </a:solidFill>
                <a:latin typeface="Calibri"/>
              </a:rPr>
              <a:t>Issa. JCO. 2025;43:75. </a:t>
            </a:r>
            <a:r>
              <a:rPr kumimoji="0" lang="en-US" altLang="en-US" sz="1200" b="0" i="0" u="none" strike="noStrike" kern="1200" cap="none" spc="-1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Arellano. Blood. 2025;[Epub].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bject 18">
            <a:extLst>
              <a:ext uri="{FF2B5EF4-FFF2-40B4-BE49-F238E27FC236}">
                <a16:creationId xmlns:a16="http://schemas.microsoft.com/office/drawing/2014/main" id="{17330779-C093-52DB-D513-A2D3F1BDDE09}"/>
              </a:ext>
            </a:extLst>
          </p:cNvPr>
          <p:cNvSpPr txBox="1"/>
          <p:nvPr/>
        </p:nvSpPr>
        <p:spPr>
          <a:xfrm>
            <a:off x="249995" y="3076754"/>
            <a:ext cx="2455736" cy="8880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12065" marR="508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Adults</a:t>
            </a:r>
            <a:r>
              <a:rPr kumimoji="0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and 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pediatrics</a:t>
            </a:r>
            <a:r>
              <a:rPr kumimoji="0" lang="en-US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aged ≥30 days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with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R/R</a:t>
            </a:r>
            <a:r>
              <a:rPr kumimoji="0" sz="1400" b="0" i="0" u="none" strike="noStrike" kern="0" cap="none" spc="-1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acute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leukemia</a:t>
            </a:r>
            <a:r>
              <a:rPr kumimoji="0" sz="1400" b="0" i="0" u="none" strike="noStrike" kern="0" cap="none" spc="-6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with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KMT2A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r</a:t>
            </a: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or</a:t>
            </a:r>
            <a:r>
              <a:rPr kumimoji="0" sz="1400" b="0" i="0" u="none" strike="noStrike" kern="0" cap="none" spc="-5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 </a:t>
            </a:r>
            <a:r>
              <a:rPr kumimoji="0" sz="1400" b="0" i="1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NPM1</a:t>
            </a:r>
            <a:r>
              <a:rPr kumimoji="0" lang="en-US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m</a:t>
            </a:r>
          </a:p>
          <a:p>
            <a:pPr marL="12065" marR="5080" lvl="0" indent="0" algn="ctr" defTabSz="9144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-4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Trebuchet MS"/>
              </a:rPr>
              <a:t>(Estimated N = 413)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Trebuchet MS"/>
            </a:endParaRPr>
          </a:p>
        </p:txBody>
      </p:sp>
      <p:sp>
        <p:nvSpPr>
          <p:cNvPr id="6" name="Line 52">
            <a:extLst>
              <a:ext uri="{FF2B5EF4-FFF2-40B4-BE49-F238E27FC236}">
                <a16:creationId xmlns:a16="http://schemas.microsoft.com/office/drawing/2014/main" id="{B1CF2BE4-C058-5620-E469-CE137A1B22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00668" y="3509304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C6D888-181B-B250-AE6B-BE5A14EA7D59}"/>
              </a:ext>
            </a:extLst>
          </p:cNvPr>
          <p:cNvSpPr txBox="1"/>
          <p:nvPr/>
        </p:nvSpPr>
        <p:spPr bwMode="auto">
          <a:xfrm>
            <a:off x="3234695" y="2292214"/>
            <a:ext cx="2033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Phase I: Dose Escalation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4B4BF5-7401-B8C4-1C69-A68D74848DD9}"/>
              </a:ext>
            </a:extLst>
          </p:cNvPr>
          <p:cNvSpPr txBox="1"/>
          <p:nvPr/>
        </p:nvSpPr>
        <p:spPr bwMode="auto">
          <a:xfrm>
            <a:off x="7179267" y="2269163"/>
            <a:ext cx="2033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Phase II: Pivotal Trials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2EA785-8041-C4B4-4BD2-6D3531D936A1}"/>
              </a:ext>
            </a:extLst>
          </p:cNvPr>
          <p:cNvCxnSpPr/>
          <p:nvPr/>
        </p:nvCxnSpPr>
        <p:spPr bwMode="auto">
          <a:xfrm>
            <a:off x="3140487" y="2599991"/>
            <a:ext cx="2103120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A3CEBC1-CD24-3A4A-C5C0-BFA38CA797C8}"/>
              </a:ext>
            </a:extLst>
          </p:cNvPr>
          <p:cNvCxnSpPr>
            <a:cxnSpLocks/>
          </p:cNvCxnSpPr>
          <p:nvPr/>
        </p:nvCxnSpPr>
        <p:spPr bwMode="auto">
          <a:xfrm>
            <a:off x="5418034" y="2599991"/>
            <a:ext cx="5658774" cy="0"/>
          </a:xfrm>
          <a:prstGeom prst="line">
            <a:avLst/>
          </a:prstGeom>
          <a:noFill/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Rectangle 49">
            <a:extLst>
              <a:ext uri="{FF2B5EF4-FFF2-40B4-BE49-F238E27FC236}">
                <a16:creationId xmlns:a16="http://schemas.microsoft.com/office/drawing/2014/main" id="{B3F07CC1-E9B1-E877-555E-3A673AF9D7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618" y="3159347"/>
            <a:ext cx="2185417" cy="6963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Revumenib </a:t>
            </a:r>
            <a:r>
              <a:rPr lang="en-US" altLang="en-US" sz="1400">
                <a:solidFill>
                  <a:srgbClr val="FFFFFF"/>
                </a:solidFill>
                <a:latin typeface="Calibri"/>
                <a:cs typeface="+mn-cs"/>
              </a:rPr>
              <a:t>RP2D based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>
                <a:solidFill>
                  <a:srgbClr val="FFFFFF"/>
                </a:solidFill>
                <a:latin typeface="Calibri"/>
                <a:cs typeface="+mn-cs"/>
              </a:rPr>
              <a:t>on CYP3A4i exposure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 49">
            <a:extLst>
              <a:ext uri="{FF2B5EF4-FFF2-40B4-BE49-F238E27FC236}">
                <a16:creationId xmlns:a16="http://schemas.microsoft.com/office/drawing/2014/main" id="{184265C8-CBD7-5B88-38D4-FC9D350BA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035" y="2731887"/>
            <a:ext cx="2185415" cy="6963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Cohorts 2A/B: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KMT2A</a:t>
            </a: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 ALL/MPAL or AML 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87A74E2A-D05F-32F0-74BD-C672E29BA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035" y="3542374"/>
            <a:ext cx="2185415" cy="69633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Cohort 2C: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NPM1m</a:t>
            </a: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AML 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7CF183F5-8175-ED54-92AB-0A022F057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6235" y="2949740"/>
            <a:ext cx="2880573" cy="10762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Revumenib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400" b="0">
                <a:solidFill>
                  <a:srgbClr val="FFFFFF"/>
                </a:solidFill>
                <a:latin typeface="Calibri"/>
                <a:cs typeface="+mn-cs"/>
              </a:rPr>
              <a:t>163 mg 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 strong CYP3A4i </a:t>
            </a:r>
            <a:r>
              <a:rPr lang="en-US" altLang="en-US" sz="1400">
                <a:solidFill>
                  <a:srgbClr val="FFFFFF"/>
                </a:solidFill>
                <a:latin typeface="Calibri"/>
                <a:cs typeface="+mn-cs"/>
              </a:rPr>
              <a:t>or </a:t>
            </a:r>
          </a:p>
          <a:p>
            <a:pPr lvl="0" algn="ctr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400" b="0">
                <a:solidFill>
                  <a:srgbClr val="FFFFFF"/>
                </a:solidFill>
                <a:latin typeface="Calibri"/>
                <a:cs typeface="+mn-cs"/>
              </a:rPr>
              <a:t>276 mg w/o strong CYP3A4i </a:t>
            </a:r>
          </a:p>
          <a:p>
            <a:pPr lvl="0" algn="ctr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US" altLang="en-US" sz="1400" b="0">
                <a:solidFill>
                  <a:srgbClr val="FFFFFF"/>
                </a:solidFill>
                <a:latin typeface="Calibri"/>
              </a:rPr>
              <a:t>PO Q12H </a:t>
            </a:r>
            <a:r>
              <a:rPr lang="en-US" altLang="en-US" sz="1400" b="0">
                <a:solidFill>
                  <a:srgbClr val="FFFFFF"/>
                </a:solidFill>
                <a:latin typeface="Calibri"/>
                <a:cs typeface="+mn-cs"/>
              </a:rPr>
              <a:t>28-day cycles </a:t>
            </a:r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Line 52">
            <a:extLst>
              <a:ext uri="{FF2B5EF4-FFF2-40B4-BE49-F238E27FC236}">
                <a16:creationId xmlns:a16="http://schemas.microsoft.com/office/drawing/2014/main" id="{E670E3E7-3EF9-F8A8-2354-5D982B0401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7298" y="3159347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1" name="Line 52">
            <a:extLst>
              <a:ext uri="{FF2B5EF4-FFF2-40B4-BE49-F238E27FC236}">
                <a16:creationId xmlns:a16="http://schemas.microsoft.com/office/drawing/2014/main" id="{775643B9-B199-7623-3506-244E5E6BF0C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33057" y="3855681"/>
            <a:ext cx="479425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4E804C-050E-9DE8-0791-907D809A5CB2}"/>
              </a:ext>
            </a:extLst>
          </p:cNvPr>
          <p:cNvSpPr txBox="1"/>
          <p:nvPr/>
        </p:nvSpPr>
        <p:spPr bwMode="auto">
          <a:xfrm>
            <a:off x="470141" y="5574478"/>
            <a:ext cx="5994144" cy="646331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Data from AUGMENT-101 used to support FDA approval of revumenib in R/R acute leukemia with a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KMT2A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translocation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FB86FD-6C25-8D6A-E75E-38DC57F8503E}"/>
              </a:ext>
            </a:extLst>
          </p:cNvPr>
          <p:cNvSpPr txBox="1"/>
          <p:nvPr/>
        </p:nvSpPr>
        <p:spPr bwMode="auto">
          <a:xfrm>
            <a:off x="6607163" y="5574478"/>
            <a:ext cx="5212080" cy="646331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Use of revumenib is still under investigation by FDA in R/R AML with m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NPM1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B4022F-EAB7-CBFC-FDB6-FBD8856521B2}"/>
              </a:ext>
            </a:extLst>
          </p:cNvPr>
          <p:cNvSpPr/>
          <p:nvPr/>
        </p:nvSpPr>
        <p:spPr bwMode="auto">
          <a:xfrm>
            <a:off x="5342937" y="3481115"/>
            <a:ext cx="2833396" cy="90929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243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74E8A05-FC49-E0AB-04FC-3C6B4D1850D6}"/>
              </a:ext>
            </a:extLst>
          </p:cNvPr>
          <p:cNvGrpSpPr/>
          <p:nvPr/>
        </p:nvGrpSpPr>
        <p:grpSpPr>
          <a:xfrm>
            <a:off x="666750" y="5969527"/>
            <a:ext cx="5095583" cy="307777"/>
            <a:chOff x="675670" y="5823808"/>
            <a:chExt cx="4860642" cy="307777"/>
          </a:xfrm>
        </p:grpSpPr>
        <p:sp>
          <p:nvSpPr>
            <p:cNvPr id="325" name="TextBox 324">
              <a:extLst>
                <a:ext uri="{FF2B5EF4-FFF2-40B4-BE49-F238E27FC236}">
                  <a16:creationId xmlns:a16="http://schemas.microsoft.com/office/drawing/2014/main" id="{1629A7C7-D896-1575-C7CD-37D5AD48BC94}"/>
                </a:ext>
              </a:extLst>
            </p:cNvPr>
            <p:cNvSpPr txBox="1"/>
            <p:nvPr/>
          </p:nvSpPr>
          <p:spPr bwMode="auto">
            <a:xfrm>
              <a:off x="675670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6AA2D59F-FD79-5EF8-EDB9-A95E3F9EF928}"/>
                </a:ext>
              </a:extLst>
            </p:cNvPr>
            <p:cNvSpPr txBox="1"/>
            <p:nvPr/>
          </p:nvSpPr>
          <p:spPr bwMode="auto">
            <a:xfrm>
              <a:off x="1079473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27" name="TextBox 326">
              <a:extLst>
                <a:ext uri="{FF2B5EF4-FFF2-40B4-BE49-F238E27FC236}">
                  <a16:creationId xmlns:a16="http://schemas.microsoft.com/office/drawing/2014/main" id="{06B29766-17C7-15DB-43A4-BA056C5BD344}"/>
                </a:ext>
              </a:extLst>
            </p:cNvPr>
            <p:cNvSpPr txBox="1"/>
            <p:nvPr/>
          </p:nvSpPr>
          <p:spPr bwMode="auto">
            <a:xfrm>
              <a:off x="1483276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328" name="TextBox 327">
              <a:extLst>
                <a:ext uri="{FF2B5EF4-FFF2-40B4-BE49-F238E27FC236}">
                  <a16:creationId xmlns:a16="http://schemas.microsoft.com/office/drawing/2014/main" id="{80310987-CEF4-FFA7-B3B4-63B9D0BCBF02}"/>
                </a:ext>
              </a:extLst>
            </p:cNvPr>
            <p:cNvSpPr txBox="1"/>
            <p:nvPr/>
          </p:nvSpPr>
          <p:spPr bwMode="auto">
            <a:xfrm>
              <a:off x="1887079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329" name="TextBox 328">
              <a:extLst>
                <a:ext uri="{FF2B5EF4-FFF2-40B4-BE49-F238E27FC236}">
                  <a16:creationId xmlns:a16="http://schemas.microsoft.com/office/drawing/2014/main" id="{05E45535-2A02-04EE-6AAD-7D6F36CC429D}"/>
                </a:ext>
              </a:extLst>
            </p:cNvPr>
            <p:cNvSpPr txBox="1"/>
            <p:nvPr/>
          </p:nvSpPr>
          <p:spPr bwMode="auto">
            <a:xfrm>
              <a:off x="2290882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330" name="TextBox 329">
              <a:extLst>
                <a:ext uri="{FF2B5EF4-FFF2-40B4-BE49-F238E27FC236}">
                  <a16:creationId xmlns:a16="http://schemas.microsoft.com/office/drawing/2014/main" id="{EA64DED9-F558-9446-9561-0F5ED9D2F724}"/>
                </a:ext>
              </a:extLst>
            </p:cNvPr>
            <p:cNvSpPr txBox="1"/>
            <p:nvPr/>
          </p:nvSpPr>
          <p:spPr bwMode="auto">
            <a:xfrm>
              <a:off x="2694685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331" name="TextBox 330">
              <a:extLst>
                <a:ext uri="{FF2B5EF4-FFF2-40B4-BE49-F238E27FC236}">
                  <a16:creationId xmlns:a16="http://schemas.microsoft.com/office/drawing/2014/main" id="{932F7F37-76A2-6777-4857-D297C38FFF09}"/>
                </a:ext>
              </a:extLst>
            </p:cNvPr>
            <p:cNvSpPr txBox="1"/>
            <p:nvPr/>
          </p:nvSpPr>
          <p:spPr bwMode="auto">
            <a:xfrm>
              <a:off x="3098488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E075C2C3-96B1-FE8F-2A12-603DC41CCE99}"/>
                </a:ext>
              </a:extLst>
            </p:cNvPr>
            <p:cNvSpPr txBox="1"/>
            <p:nvPr/>
          </p:nvSpPr>
          <p:spPr bwMode="auto">
            <a:xfrm>
              <a:off x="3502291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333" name="TextBox 332">
              <a:extLst>
                <a:ext uri="{FF2B5EF4-FFF2-40B4-BE49-F238E27FC236}">
                  <a16:creationId xmlns:a16="http://schemas.microsoft.com/office/drawing/2014/main" id="{7AF8F113-A032-C083-6039-76F1ABE9CAFA}"/>
                </a:ext>
              </a:extLst>
            </p:cNvPr>
            <p:cNvSpPr txBox="1"/>
            <p:nvPr/>
          </p:nvSpPr>
          <p:spPr bwMode="auto">
            <a:xfrm>
              <a:off x="3906094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5C5C2FBA-A447-6AFD-FC1C-45F76B447F63}"/>
                </a:ext>
              </a:extLst>
            </p:cNvPr>
            <p:cNvSpPr txBox="1"/>
            <p:nvPr/>
          </p:nvSpPr>
          <p:spPr bwMode="auto">
            <a:xfrm>
              <a:off x="4309897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57750DE2-35F8-ABB2-B273-5867AD439450}"/>
                </a:ext>
              </a:extLst>
            </p:cNvPr>
            <p:cNvSpPr txBox="1"/>
            <p:nvPr/>
          </p:nvSpPr>
          <p:spPr bwMode="auto">
            <a:xfrm>
              <a:off x="4713700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3F4E6760-C8BC-0B35-4C19-456348405690}"/>
                </a:ext>
              </a:extLst>
            </p:cNvPr>
            <p:cNvSpPr txBox="1"/>
            <p:nvPr/>
          </p:nvSpPr>
          <p:spPr bwMode="auto">
            <a:xfrm>
              <a:off x="5117503" y="5823808"/>
              <a:ext cx="41880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22</a:t>
              </a:r>
            </a:p>
          </p:txBody>
        </p:sp>
      </p:grpSp>
      <p:cxnSp>
        <p:nvCxnSpPr>
          <p:cNvPr id="986" name="Straight Connector 985">
            <a:extLst>
              <a:ext uri="{FF2B5EF4-FFF2-40B4-BE49-F238E27FC236}">
                <a16:creationId xmlns:a16="http://schemas.microsoft.com/office/drawing/2014/main" id="{1ABB228D-5376-6644-C2FC-C9087F51DE65}"/>
              </a:ext>
            </a:extLst>
          </p:cNvPr>
          <p:cNvCxnSpPr>
            <a:cxnSpLocks/>
          </p:cNvCxnSpPr>
          <p:nvPr/>
        </p:nvCxnSpPr>
        <p:spPr bwMode="auto">
          <a:xfrm>
            <a:off x="898082" y="1432617"/>
            <a:ext cx="26960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8" name="Straight Connector 987">
            <a:extLst>
              <a:ext uri="{FF2B5EF4-FFF2-40B4-BE49-F238E27FC236}">
                <a16:creationId xmlns:a16="http://schemas.microsoft.com/office/drawing/2014/main" id="{2FDEF44F-4FF4-2689-F46C-24BB3D5E2A42}"/>
              </a:ext>
            </a:extLst>
          </p:cNvPr>
          <p:cNvCxnSpPr>
            <a:cxnSpLocks/>
          </p:cNvCxnSpPr>
          <p:nvPr/>
        </p:nvCxnSpPr>
        <p:spPr bwMode="auto">
          <a:xfrm>
            <a:off x="898082" y="1505642"/>
            <a:ext cx="26960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9" name="Straight Connector 988">
            <a:extLst>
              <a:ext uri="{FF2B5EF4-FFF2-40B4-BE49-F238E27FC236}">
                <a16:creationId xmlns:a16="http://schemas.microsoft.com/office/drawing/2014/main" id="{CAF69EE3-F6E5-9734-C893-BDC25A7720CC}"/>
              </a:ext>
            </a:extLst>
          </p:cNvPr>
          <p:cNvCxnSpPr>
            <a:cxnSpLocks/>
          </p:cNvCxnSpPr>
          <p:nvPr/>
        </p:nvCxnSpPr>
        <p:spPr bwMode="auto">
          <a:xfrm>
            <a:off x="898082" y="1572317"/>
            <a:ext cx="24705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1" name="Straight Connector 990">
            <a:extLst>
              <a:ext uri="{FF2B5EF4-FFF2-40B4-BE49-F238E27FC236}">
                <a16:creationId xmlns:a16="http://schemas.microsoft.com/office/drawing/2014/main" id="{3501B14D-5B51-B5A3-D796-B317D732C318}"/>
              </a:ext>
            </a:extLst>
          </p:cNvPr>
          <p:cNvCxnSpPr>
            <a:cxnSpLocks/>
          </p:cNvCxnSpPr>
          <p:nvPr/>
        </p:nvCxnSpPr>
        <p:spPr bwMode="auto">
          <a:xfrm>
            <a:off x="898082" y="1645342"/>
            <a:ext cx="17466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3" name="Straight Connector 992">
            <a:extLst>
              <a:ext uri="{FF2B5EF4-FFF2-40B4-BE49-F238E27FC236}">
                <a16:creationId xmlns:a16="http://schemas.microsoft.com/office/drawing/2014/main" id="{30366093-51C0-3B4C-ED4F-5988ACC1F03B}"/>
              </a:ext>
            </a:extLst>
          </p:cNvPr>
          <p:cNvCxnSpPr>
            <a:cxnSpLocks/>
          </p:cNvCxnSpPr>
          <p:nvPr/>
        </p:nvCxnSpPr>
        <p:spPr bwMode="auto">
          <a:xfrm>
            <a:off x="898082" y="1718367"/>
            <a:ext cx="17276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5" name="Straight Connector 994">
            <a:extLst>
              <a:ext uri="{FF2B5EF4-FFF2-40B4-BE49-F238E27FC236}">
                <a16:creationId xmlns:a16="http://schemas.microsoft.com/office/drawing/2014/main" id="{6382C9FE-587F-3572-6F2B-50001C3AA224}"/>
              </a:ext>
            </a:extLst>
          </p:cNvPr>
          <p:cNvCxnSpPr>
            <a:cxnSpLocks/>
          </p:cNvCxnSpPr>
          <p:nvPr/>
        </p:nvCxnSpPr>
        <p:spPr bwMode="auto">
          <a:xfrm>
            <a:off x="898082" y="1788217"/>
            <a:ext cx="15244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7" name="Straight Connector 996">
            <a:extLst>
              <a:ext uri="{FF2B5EF4-FFF2-40B4-BE49-F238E27FC236}">
                <a16:creationId xmlns:a16="http://schemas.microsoft.com/office/drawing/2014/main" id="{E612AC07-95FD-0177-D610-BEFFC34AA117}"/>
              </a:ext>
            </a:extLst>
          </p:cNvPr>
          <p:cNvCxnSpPr>
            <a:cxnSpLocks/>
          </p:cNvCxnSpPr>
          <p:nvPr/>
        </p:nvCxnSpPr>
        <p:spPr bwMode="auto">
          <a:xfrm>
            <a:off x="898082" y="1861242"/>
            <a:ext cx="14101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9" name="Straight Connector 998">
            <a:extLst>
              <a:ext uri="{FF2B5EF4-FFF2-40B4-BE49-F238E27FC236}">
                <a16:creationId xmlns:a16="http://schemas.microsoft.com/office/drawing/2014/main" id="{3991E762-8DC6-901C-3792-61B63421349E}"/>
              </a:ext>
            </a:extLst>
          </p:cNvPr>
          <p:cNvCxnSpPr>
            <a:cxnSpLocks/>
          </p:cNvCxnSpPr>
          <p:nvPr/>
        </p:nvCxnSpPr>
        <p:spPr bwMode="auto">
          <a:xfrm>
            <a:off x="898082" y="1934267"/>
            <a:ext cx="13783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1" name="Straight Connector 1000">
            <a:extLst>
              <a:ext uri="{FF2B5EF4-FFF2-40B4-BE49-F238E27FC236}">
                <a16:creationId xmlns:a16="http://schemas.microsoft.com/office/drawing/2014/main" id="{90ADDCA3-5528-0F25-AEA0-01115440DC9E}"/>
              </a:ext>
            </a:extLst>
          </p:cNvPr>
          <p:cNvCxnSpPr>
            <a:cxnSpLocks/>
          </p:cNvCxnSpPr>
          <p:nvPr/>
        </p:nvCxnSpPr>
        <p:spPr bwMode="auto">
          <a:xfrm>
            <a:off x="898082" y="2004117"/>
            <a:ext cx="13402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3" name="Straight Connector 1002">
            <a:extLst>
              <a:ext uri="{FF2B5EF4-FFF2-40B4-BE49-F238E27FC236}">
                <a16:creationId xmlns:a16="http://schemas.microsoft.com/office/drawing/2014/main" id="{AF15F0B0-76D9-1E16-1BBC-2DBEEEF0F0C0}"/>
              </a:ext>
            </a:extLst>
          </p:cNvPr>
          <p:cNvCxnSpPr>
            <a:cxnSpLocks/>
          </p:cNvCxnSpPr>
          <p:nvPr/>
        </p:nvCxnSpPr>
        <p:spPr bwMode="auto">
          <a:xfrm>
            <a:off x="898082" y="2077142"/>
            <a:ext cx="12386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8" name="Straight Connector 1007">
            <a:extLst>
              <a:ext uri="{FF2B5EF4-FFF2-40B4-BE49-F238E27FC236}">
                <a16:creationId xmlns:a16="http://schemas.microsoft.com/office/drawing/2014/main" id="{218F7AC4-6C1E-F655-3765-49D5959A5F9A}"/>
              </a:ext>
            </a:extLst>
          </p:cNvPr>
          <p:cNvCxnSpPr>
            <a:cxnSpLocks/>
          </p:cNvCxnSpPr>
          <p:nvPr/>
        </p:nvCxnSpPr>
        <p:spPr bwMode="auto">
          <a:xfrm>
            <a:off x="898082" y="2289867"/>
            <a:ext cx="11148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0" name="Straight Connector 1009">
            <a:extLst>
              <a:ext uri="{FF2B5EF4-FFF2-40B4-BE49-F238E27FC236}">
                <a16:creationId xmlns:a16="http://schemas.microsoft.com/office/drawing/2014/main" id="{B1A65709-F572-5D23-2136-50C367A4BCEA}"/>
              </a:ext>
            </a:extLst>
          </p:cNvPr>
          <p:cNvCxnSpPr>
            <a:cxnSpLocks/>
          </p:cNvCxnSpPr>
          <p:nvPr/>
        </p:nvCxnSpPr>
        <p:spPr bwMode="auto">
          <a:xfrm>
            <a:off x="898082" y="2359717"/>
            <a:ext cx="9116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2" name="Straight Connector 1011">
            <a:extLst>
              <a:ext uri="{FF2B5EF4-FFF2-40B4-BE49-F238E27FC236}">
                <a16:creationId xmlns:a16="http://schemas.microsoft.com/office/drawing/2014/main" id="{E4F207F1-21C1-0E1F-EC57-C469BCDE6D47}"/>
              </a:ext>
            </a:extLst>
          </p:cNvPr>
          <p:cNvCxnSpPr>
            <a:cxnSpLocks/>
          </p:cNvCxnSpPr>
          <p:nvPr/>
        </p:nvCxnSpPr>
        <p:spPr bwMode="auto">
          <a:xfrm>
            <a:off x="898082" y="2429567"/>
            <a:ext cx="8259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7" name="Straight Connector 1016">
            <a:extLst>
              <a:ext uri="{FF2B5EF4-FFF2-40B4-BE49-F238E27FC236}">
                <a16:creationId xmlns:a16="http://schemas.microsoft.com/office/drawing/2014/main" id="{9C2B9C9F-D39C-09C5-996F-FA09B59E829E}"/>
              </a:ext>
            </a:extLst>
          </p:cNvPr>
          <p:cNvCxnSpPr>
            <a:cxnSpLocks/>
          </p:cNvCxnSpPr>
          <p:nvPr/>
        </p:nvCxnSpPr>
        <p:spPr bwMode="auto">
          <a:xfrm>
            <a:off x="898082" y="2645467"/>
            <a:ext cx="8037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8" name="Straight Connector 1017">
            <a:extLst>
              <a:ext uri="{FF2B5EF4-FFF2-40B4-BE49-F238E27FC236}">
                <a16:creationId xmlns:a16="http://schemas.microsoft.com/office/drawing/2014/main" id="{6BC073A6-C50A-DD0E-83FF-6DE50EEFC3B9}"/>
              </a:ext>
            </a:extLst>
          </p:cNvPr>
          <p:cNvCxnSpPr>
            <a:cxnSpLocks/>
          </p:cNvCxnSpPr>
          <p:nvPr/>
        </p:nvCxnSpPr>
        <p:spPr bwMode="auto">
          <a:xfrm>
            <a:off x="898082" y="2718492"/>
            <a:ext cx="8037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9" name="Straight Connector 1018">
            <a:extLst>
              <a:ext uri="{FF2B5EF4-FFF2-40B4-BE49-F238E27FC236}">
                <a16:creationId xmlns:a16="http://schemas.microsoft.com/office/drawing/2014/main" id="{198F210E-CDFF-6D51-D2C4-845A8BA24DDE}"/>
              </a:ext>
            </a:extLst>
          </p:cNvPr>
          <p:cNvCxnSpPr>
            <a:cxnSpLocks/>
          </p:cNvCxnSpPr>
          <p:nvPr/>
        </p:nvCxnSpPr>
        <p:spPr bwMode="auto">
          <a:xfrm>
            <a:off x="898082" y="2788342"/>
            <a:ext cx="7751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3" name="Straight Connector 1022">
            <a:extLst>
              <a:ext uri="{FF2B5EF4-FFF2-40B4-BE49-F238E27FC236}">
                <a16:creationId xmlns:a16="http://schemas.microsoft.com/office/drawing/2014/main" id="{F4912D56-E5EC-B06D-42F4-43CD507D1B45}"/>
              </a:ext>
            </a:extLst>
          </p:cNvPr>
          <p:cNvCxnSpPr>
            <a:cxnSpLocks/>
          </p:cNvCxnSpPr>
          <p:nvPr/>
        </p:nvCxnSpPr>
        <p:spPr bwMode="auto">
          <a:xfrm>
            <a:off x="898082" y="2861367"/>
            <a:ext cx="7497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5" name="Straight Connector 1024">
            <a:extLst>
              <a:ext uri="{FF2B5EF4-FFF2-40B4-BE49-F238E27FC236}">
                <a16:creationId xmlns:a16="http://schemas.microsoft.com/office/drawing/2014/main" id="{91641E0A-24B3-5EAA-5771-04D2CAD32398}"/>
              </a:ext>
            </a:extLst>
          </p:cNvPr>
          <p:cNvCxnSpPr>
            <a:cxnSpLocks/>
          </p:cNvCxnSpPr>
          <p:nvPr/>
        </p:nvCxnSpPr>
        <p:spPr bwMode="auto">
          <a:xfrm>
            <a:off x="898082" y="2931217"/>
            <a:ext cx="7243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7" name="Straight Connector 1026">
            <a:extLst>
              <a:ext uri="{FF2B5EF4-FFF2-40B4-BE49-F238E27FC236}">
                <a16:creationId xmlns:a16="http://schemas.microsoft.com/office/drawing/2014/main" id="{6508F3AB-B1C8-B6D5-1944-BB708513A7BE}"/>
              </a:ext>
            </a:extLst>
          </p:cNvPr>
          <p:cNvCxnSpPr>
            <a:cxnSpLocks/>
          </p:cNvCxnSpPr>
          <p:nvPr/>
        </p:nvCxnSpPr>
        <p:spPr bwMode="auto">
          <a:xfrm>
            <a:off x="898082" y="3001067"/>
            <a:ext cx="7243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0" name="Straight Connector 1029">
            <a:extLst>
              <a:ext uri="{FF2B5EF4-FFF2-40B4-BE49-F238E27FC236}">
                <a16:creationId xmlns:a16="http://schemas.microsoft.com/office/drawing/2014/main" id="{F57188B7-4C36-4199-B923-EAFAA9901202}"/>
              </a:ext>
            </a:extLst>
          </p:cNvPr>
          <p:cNvCxnSpPr>
            <a:cxnSpLocks/>
          </p:cNvCxnSpPr>
          <p:nvPr/>
        </p:nvCxnSpPr>
        <p:spPr bwMode="auto">
          <a:xfrm>
            <a:off x="898082" y="3074092"/>
            <a:ext cx="6957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2" name="Straight Connector 1031">
            <a:extLst>
              <a:ext uri="{FF2B5EF4-FFF2-40B4-BE49-F238E27FC236}">
                <a16:creationId xmlns:a16="http://schemas.microsoft.com/office/drawing/2014/main" id="{37FE8744-FE25-8170-6A7C-3FE0CA4BF35F}"/>
              </a:ext>
            </a:extLst>
          </p:cNvPr>
          <p:cNvCxnSpPr>
            <a:cxnSpLocks/>
          </p:cNvCxnSpPr>
          <p:nvPr/>
        </p:nvCxnSpPr>
        <p:spPr bwMode="auto">
          <a:xfrm>
            <a:off x="898082" y="3143942"/>
            <a:ext cx="6671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4" name="Straight Connector 1033">
            <a:extLst>
              <a:ext uri="{FF2B5EF4-FFF2-40B4-BE49-F238E27FC236}">
                <a16:creationId xmlns:a16="http://schemas.microsoft.com/office/drawing/2014/main" id="{93F49825-A67A-94F9-31F6-A52F7B175625}"/>
              </a:ext>
            </a:extLst>
          </p:cNvPr>
          <p:cNvCxnSpPr>
            <a:cxnSpLocks/>
          </p:cNvCxnSpPr>
          <p:nvPr/>
        </p:nvCxnSpPr>
        <p:spPr bwMode="auto">
          <a:xfrm>
            <a:off x="898082" y="3220142"/>
            <a:ext cx="6481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1" name="Straight Connector 1050">
            <a:extLst>
              <a:ext uri="{FF2B5EF4-FFF2-40B4-BE49-F238E27FC236}">
                <a16:creationId xmlns:a16="http://schemas.microsoft.com/office/drawing/2014/main" id="{796F0962-7752-059A-56E8-78FFF430D345}"/>
              </a:ext>
            </a:extLst>
          </p:cNvPr>
          <p:cNvCxnSpPr>
            <a:cxnSpLocks/>
          </p:cNvCxnSpPr>
          <p:nvPr/>
        </p:nvCxnSpPr>
        <p:spPr bwMode="auto">
          <a:xfrm>
            <a:off x="898082" y="3861492"/>
            <a:ext cx="4322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4" name="Straight Connector 1053">
            <a:extLst>
              <a:ext uri="{FF2B5EF4-FFF2-40B4-BE49-F238E27FC236}">
                <a16:creationId xmlns:a16="http://schemas.microsoft.com/office/drawing/2014/main" id="{26E66E7B-D0AB-32BC-F613-6B28C63DA921}"/>
              </a:ext>
            </a:extLst>
          </p:cNvPr>
          <p:cNvCxnSpPr>
            <a:cxnSpLocks/>
          </p:cNvCxnSpPr>
          <p:nvPr/>
        </p:nvCxnSpPr>
        <p:spPr bwMode="auto">
          <a:xfrm>
            <a:off x="898082" y="4004367"/>
            <a:ext cx="4163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8" name="Straight Connector 1057">
            <a:extLst>
              <a:ext uri="{FF2B5EF4-FFF2-40B4-BE49-F238E27FC236}">
                <a16:creationId xmlns:a16="http://schemas.microsoft.com/office/drawing/2014/main" id="{54E71B97-361B-6DAE-23C2-5BE06AABDD90}"/>
              </a:ext>
            </a:extLst>
          </p:cNvPr>
          <p:cNvCxnSpPr>
            <a:cxnSpLocks/>
          </p:cNvCxnSpPr>
          <p:nvPr/>
        </p:nvCxnSpPr>
        <p:spPr bwMode="auto">
          <a:xfrm>
            <a:off x="898082" y="4147242"/>
            <a:ext cx="3338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0" name="Straight Connector 1059">
            <a:extLst>
              <a:ext uri="{FF2B5EF4-FFF2-40B4-BE49-F238E27FC236}">
                <a16:creationId xmlns:a16="http://schemas.microsoft.com/office/drawing/2014/main" id="{14181FEC-DDF6-3CA6-8D39-3365926CEFA6}"/>
              </a:ext>
            </a:extLst>
          </p:cNvPr>
          <p:cNvCxnSpPr>
            <a:cxnSpLocks/>
          </p:cNvCxnSpPr>
          <p:nvPr/>
        </p:nvCxnSpPr>
        <p:spPr bwMode="auto">
          <a:xfrm>
            <a:off x="898082" y="4217092"/>
            <a:ext cx="3211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5" name="Straight Connector 1064">
            <a:extLst>
              <a:ext uri="{FF2B5EF4-FFF2-40B4-BE49-F238E27FC236}">
                <a16:creationId xmlns:a16="http://schemas.microsoft.com/office/drawing/2014/main" id="{5D42BE1F-2767-F8B2-F70E-996D1210B3BD}"/>
              </a:ext>
            </a:extLst>
          </p:cNvPr>
          <p:cNvCxnSpPr>
            <a:cxnSpLocks/>
          </p:cNvCxnSpPr>
          <p:nvPr/>
        </p:nvCxnSpPr>
        <p:spPr bwMode="auto">
          <a:xfrm>
            <a:off x="898082" y="4359967"/>
            <a:ext cx="2925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C4FD8F1-DAE0-0BB6-7444-F481619B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AUGMENT-101: Responses Were Rapid and Durable in R/R m</a:t>
            </a:r>
            <a:r>
              <a:rPr lang="en-US" i="1"/>
              <a:t>NPM1</a:t>
            </a:r>
            <a:r>
              <a:rPr lang="en-US"/>
              <a:t> AML</a:t>
            </a:r>
          </a:p>
        </p:txBody>
      </p:sp>
      <p:graphicFrame>
        <p:nvGraphicFramePr>
          <p:cNvPr id="781" name="Table 780">
            <a:extLst>
              <a:ext uri="{FF2B5EF4-FFF2-40B4-BE49-F238E27FC236}">
                <a16:creationId xmlns:a16="http://schemas.microsoft.com/office/drawing/2014/main" id="{030FF6F6-8817-D6C4-4695-9479CFAB4C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143823"/>
              </p:ext>
            </p:extLst>
          </p:nvPr>
        </p:nvGraphicFramePr>
        <p:xfrm>
          <a:off x="5465691" y="1501793"/>
          <a:ext cx="6307209" cy="33045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4363180">
                  <a:extLst>
                    <a:ext uri="{9D8B030D-6E8A-4147-A177-3AD203B41FA5}">
                      <a16:colId xmlns:a16="http://schemas.microsoft.com/office/drawing/2014/main" val="2463979917"/>
                    </a:ext>
                  </a:extLst>
                </a:gridCol>
                <a:gridCol w="1944029">
                  <a:extLst>
                    <a:ext uri="{9D8B030D-6E8A-4147-A177-3AD203B41FA5}">
                      <a16:colId xmlns:a16="http://schemas.microsoft.com/office/drawing/2014/main" val="3112081369"/>
                    </a:ext>
                  </a:extLst>
                </a:gridCol>
              </a:tblGrid>
              <a:tr h="637327">
                <a:tc>
                  <a:txBody>
                    <a:bodyPr/>
                    <a:lstStyle/>
                    <a:p>
                      <a:r>
                        <a:rPr lang="en-US" sz="1800">
                          <a:latin typeface="+mj-lt"/>
                        </a:rPr>
                        <a:t>Trial Results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latin typeface="+mj-lt"/>
                        </a:rPr>
                        <a:t>Protocol-Defined Adult Efficacy Population </a:t>
                      </a:r>
                      <a:br>
                        <a:rPr lang="en-US" sz="1800">
                          <a:latin typeface="+mj-lt"/>
                        </a:rPr>
                      </a:br>
                      <a:r>
                        <a:rPr lang="en-US" sz="1800">
                          <a:latin typeface="+mj-lt"/>
                        </a:rPr>
                        <a:t>(N = 64)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21299842"/>
                  </a:ext>
                </a:extLst>
              </a:tr>
              <a:tr h="7898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CR</a:t>
                      </a:r>
                      <a:r>
                        <a:rPr kumimoji="0" lang="en-US" sz="1800" b="1" i="0" u="none" strike="noStrike" kern="0" cap="none" spc="-15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+</a:t>
                      </a:r>
                      <a:r>
                        <a:rPr kumimoji="0" lang="en-US" sz="1800" b="1" i="0" u="none" strike="noStrike" kern="0" cap="none" spc="-5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1" i="0" u="none" strike="noStrike" kern="0" cap="none" spc="-25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CRh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800">
                          <a:solidFill>
                            <a:schemeClr val="bg1"/>
                          </a:solidFill>
                          <a:latin typeface="+mj-lt"/>
                        </a:rPr>
                        <a:t>Median time to CR + CRh, mo (range)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Median</a:t>
                      </a:r>
                      <a:r>
                        <a:rPr kumimoji="0" lang="en-US" sz="1800" b="0" i="0" u="none" strike="noStrike" kern="0" cap="none" spc="-45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duration</a:t>
                      </a:r>
                      <a:r>
                        <a:rPr kumimoji="0" lang="en-US" sz="1800" b="0" i="0" u="none" strike="noStrike" kern="0" cap="none" spc="-25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of</a:t>
                      </a:r>
                      <a:r>
                        <a:rPr kumimoji="0" lang="en-US" sz="1800" b="0" i="0" u="none" strike="noStrike" kern="0" cap="none" spc="-25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CR + CRh</a:t>
                      </a:r>
                      <a:r>
                        <a:rPr lang="en-US" sz="18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, mo (range)</a:t>
                      </a: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15</a:t>
                      </a:r>
                      <a:r>
                        <a:rPr kumimoji="0" lang="en-US" sz="1800" b="1" i="0" u="none" strike="noStrike" kern="0" cap="none" spc="-15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1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(23.4)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-2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2.76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(1.80-8.80)</a:t>
                      </a: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rebuchet M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4.7 (1.2-8.2)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370736"/>
                  </a:ext>
                </a:extLst>
              </a:tr>
              <a:tr h="8326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-25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ORR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Median</a:t>
                      </a:r>
                      <a:r>
                        <a:rPr kumimoji="0" lang="en-US" sz="1800" b="0" i="0" u="none" strike="noStrike" kern="0" cap="none" spc="-4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time</a:t>
                      </a:r>
                      <a:r>
                        <a:rPr kumimoji="0" lang="en-US" sz="1800" b="0" i="0" u="none" strike="noStrike" kern="0" cap="none" spc="-3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to</a:t>
                      </a:r>
                      <a:r>
                        <a:rPr kumimoji="0" lang="en-US" sz="1800" b="0" i="0" u="none" strike="noStrike" kern="0" cap="none" spc="-25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first</a:t>
                      </a:r>
                      <a:r>
                        <a:rPr kumimoji="0" lang="en-US" sz="1800" b="0" i="0" u="none" strike="noStrike" kern="0" cap="none" spc="-25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response,</a:t>
                      </a:r>
                      <a:r>
                        <a:rPr kumimoji="0" lang="en-US" sz="1800" b="0" i="0" u="none" strike="noStrike" kern="0" cap="none" spc="-5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mo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(range)</a:t>
                      </a: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rebuchet M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Median</a:t>
                      </a:r>
                      <a:r>
                        <a:rPr kumimoji="0" lang="en-US" sz="1800" b="0" i="0" u="none" strike="noStrike" kern="0" cap="none" spc="-45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duration</a:t>
                      </a:r>
                      <a:r>
                        <a:rPr kumimoji="0" lang="en-US" sz="1800" b="0" i="0" u="none" strike="noStrike" kern="0" cap="none" spc="-3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of</a:t>
                      </a:r>
                      <a:r>
                        <a:rPr kumimoji="0" lang="en-US" sz="1800" b="0" i="0" u="none" strike="noStrike" kern="0" cap="none" spc="-3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overall</a:t>
                      </a:r>
                      <a:r>
                        <a:rPr kumimoji="0" lang="en-US" sz="1800" b="0" i="0" u="none" strike="noStrike" kern="0" cap="none" spc="-3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response</a:t>
                      </a:r>
                      <a:r>
                        <a:rPr lang="en-US" sz="1800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, mo (range)</a:t>
                      </a: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30</a:t>
                      </a:r>
                      <a:r>
                        <a:rPr kumimoji="0" lang="en-US" sz="1800" b="1" i="0" u="none" strike="noStrike" kern="0" cap="none" spc="-15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1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(46.9)</a:t>
                      </a: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rebuchet MS"/>
                      </a:endParaRPr>
                    </a:p>
                    <a:p>
                      <a:pPr marL="190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1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-2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1.84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(0.90-4.60)</a:t>
                      </a: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rebuchet MS"/>
                      </a:endParaRPr>
                    </a:p>
                    <a:p>
                      <a:pPr marL="63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-25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4.4</a:t>
                      </a:r>
                      <a:r>
                        <a:rPr kumimoji="0" lang="en-US" sz="18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 </a:t>
                      </a:r>
                      <a:r>
                        <a:rPr kumimoji="0" lang="en-US" sz="1800" b="0" i="0" u="none" strike="noStrike" kern="0" cap="none" spc="-1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rebuchet MS"/>
                        </a:rPr>
                        <a:t>(1.2-5.6)</a:t>
                      </a:r>
                      <a:endParaRPr kumimoji="0" 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667190"/>
                  </a:ext>
                </a:extLst>
              </a:tr>
            </a:tbl>
          </a:graphicData>
        </a:graphic>
      </p:graphicFrame>
      <p:sp>
        <p:nvSpPr>
          <p:cNvPr id="768" name="Text Box 11">
            <a:extLst>
              <a:ext uri="{FF2B5EF4-FFF2-40B4-BE49-F238E27FC236}">
                <a16:creationId xmlns:a16="http://schemas.microsoft.com/office/drawing/2014/main" id="{CD8787A8-5756-3D06-A9D4-CB19CCF8A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669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 spc="-10">
                <a:solidFill>
                  <a:srgbClr val="455560"/>
                </a:solidFill>
                <a:latin typeface="Calibri"/>
              </a:rPr>
              <a:t>Arellano. Blood. 2025;[Epub].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2B3E94-1D09-AD34-7D6D-7FF8412DEDFC}"/>
              </a:ext>
            </a:extLst>
          </p:cNvPr>
          <p:cNvGrpSpPr/>
          <p:nvPr/>
        </p:nvGrpSpPr>
        <p:grpSpPr>
          <a:xfrm>
            <a:off x="884795" y="5967524"/>
            <a:ext cx="4658312" cy="68150"/>
            <a:chOff x="1290746" y="5849368"/>
            <a:chExt cx="4446939" cy="64008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9EDCB2F5-8211-D9EC-5E85-1C08304342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0746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01E040C-5DFF-D656-0D60-191164E688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695013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C7FE2EF-22BF-7826-6D11-AE0B3C042B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99280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CAEF755-07F2-BE33-61DC-A7D7AA3DDF4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503547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1E4CBAE-2FBB-725F-7AC5-E533F06CE54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07814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ECD35C7-694F-A1DB-61AA-3A2F423CF9A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12081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F88FE3A-98F6-EE7A-05A8-F8D329A85CC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716348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5EB75C1-D930-53C4-E928-DE320BEBB9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20615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140C65E-A255-0616-2DA9-A51EDEBFCC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524882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0" name="Straight Connector 319">
              <a:extLst>
                <a:ext uri="{FF2B5EF4-FFF2-40B4-BE49-F238E27FC236}">
                  <a16:creationId xmlns:a16="http://schemas.microsoft.com/office/drawing/2014/main" id="{4D36E083-9EF2-2431-C15D-6037B8CEC2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29149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1" name="Straight Connector 320">
              <a:extLst>
                <a:ext uri="{FF2B5EF4-FFF2-40B4-BE49-F238E27FC236}">
                  <a16:creationId xmlns:a16="http://schemas.microsoft.com/office/drawing/2014/main" id="{107540A7-C34D-72B9-13F8-01C1BFFD489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33416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2" name="Straight Connector 321">
              <a:extLst>
                <a:ext uri="{FF2B5EF4-FFF2-40B4-BE49-F238E27FC236}">
                  <a16:creationId xmlns:a16="http://schemas.microsoft.com/office/drawing/2014/main" id="{A204B2CB-99DD-E223-07CB-42AA656C646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37685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23" name="TextBox 322">
            <a:extLst>
              <a:ext uri="{FF2B5EF4-FFF2-40B4-BE49-F238E27FC236}">
                <a16:creationId xmlns:a16="http://schemas.microsoft.com/office/drawing/2014/main" id="{1AD1D689-22C7-278D-BE77-E686E849275C}"/>
              </a:ext>
            </a:extLst>
          </p:cNvPr>
          <p:cNvSpPr txBox="1"/>
          <p:nvPr/>
        </p:nvSpPr>
        <p:spPr bwMode="auto">
          <a:xfrm>
            <a:off x="907420" y="6109854"/>
            <a:ext cx="48093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Duration of Treatment (Wk)</a:t>
            </a:r>
          </a:p>
        </p:txBody>
      </p:sp>
      <p:sp>
        <p:nvSpPr>
          <p:cNvPr id="948" name="TextBox 947">
            <a:extLst>
              <a:ext uri="{FF2B5EF4-FFF2-40B4-BE49-F238E27FC236}">
                <a16:creationId xmlns:a16="http://schemas.microsoft.com/office/drawing/2014/main" id="{5391EB40-C8E6-5436-F37F-AD3C0E4A09F2}"/>
              </a:ext>
            </a:extLst>
          </p:cNvPr>
          <p:cNvSpPr txBox="1"/>
          <p:nvPr/>
        </p:nvSpPr>
        <p:spPr bwMode="auto">
          <a:xfrm rot="16200000">
            <a:off x="-1757063" y="3537698"/>
            <a:ext cx="46259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B10AF6-E17E-1907-AD28-5D8F36D92752}"/>
              </a:ext>
            </a:extLst>
          </p:cNvPr>
          <p:cNvSpPr txBox="1"/>
          <p:nvPr/>
        </p:nvSpPr>
        <p:spPr bwMode="auto">
          <a:xfrm>
            <a:off x="623648" y="1374781"/>
            <a:ext cx="274434" cy="4718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6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7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8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9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10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11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12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13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14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15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16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17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18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19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20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21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22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23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24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25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26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27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28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29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30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31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32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33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34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35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36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37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38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39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40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41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42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43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44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45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46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47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48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49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50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51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52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53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54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55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56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57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58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59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60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61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62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63</a:t>
            </a:r>
          </a:p>
          <a:p>
            <a:pPr algn="r">
              <a:lnSpc>
                <a:spcPct val="67000"/>
              </a:lnSpc>
              <a:spcBef>
                <a:spcPts val="0"/>
              </a:spcBef>
              <a:spcAft>
                <a:spcPct val="0"/>
              </a:spcAft>
              <a:buClrTx/>
              <a:buFontTx/>
              <a:buNone/>
            </a:pPr>
            <a:r>
              <a:rPr lang="en-US" sz="700" b="0">
                <a:solidFill>
                  <a:schemeClr val="bg1"/>
                </a:solidFill>
                <a:latin typeface="Calibri" panose="020F0502020204030204" pitchFamily="34" charset="0"/>
              </a:rPr>
              <a:t>64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7B81AF-55C4-4D73-4E82-C7DDA0EB0F0E}"/>
              </a:ext>
            </a:extLst>
          </p:cNvPr>
          <p:cNvGrpSpPr/>
          <p:nvPr/>
        </p:nvGrpSpPr>
        <p:grpSpPr>
          <a:xfrm>
            <a:off x="823050" y="1445551"/>
            <a:ext cx="55579" cy="4517099"/>
            <a:chOff x="427287" y="1686024"/>
            <a:chExt cx="68013" cy="540338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6480416-94EA-8F49-F693-17D23D9FD71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168602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3D63A91-3A97-C23A-358E-ED473E7670E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177160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69D1C6D-1AEA-AC6E-781E-2D929FCC9EC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194276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B5D78D6-72DB-A3F3-CEC6-B841914A727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19949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3A57562-7E0B-706E-9CCD-5D3F6BCC05B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45623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8D3B049-D8DC-E14A-4911-CF58EEB5AF0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62739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B4E9BDD-9737-EFDF-95F9-C41FC75AE0B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79855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61F0A9F-1E99-DB61-9D44-D5169212C54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05528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9DC8C0B-3B8B-03AF-ED7B-0A8E3A37AAD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22644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F506A6-A9A4-E28E-8A0B-E55ECE3CE65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31202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E561D04-A815-51DA-8FDD-41130117FA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48318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7697A6C-7584-B64D-7AA9-CCE650869A3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65434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84FF998-8B71-E133-3CE1-490BB3F5D9E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82549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2F43F6-CBD0-D164-21C8-A489E13E1F3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91107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2F0173-F9F6-2B0B-BBD1-14BE6C3C87D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08223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513D681-1B32-72FD-7982-0BEADEE45B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25339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C6958E6-CA6B-A1E7-3CFA-7DAD8429F5C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51013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3D6A27-5E10-7FE6-C8B9-1528038143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85244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2D14D9A-D88F-D500-340A-F8CC8FD04AD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10918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A0B186C-BF74-D971-D353-C74BA40FF37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28034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E4D92BF-40C4-E3ED-2356-46E537630B2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45150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35CBF88-AEA8-0900-F29F-321B02AE27F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70823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6ED7F1F-02ED-8E58-E44B-5E61FF0192F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79383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9B13B67-9286-9C7F-DE50-073A671B5DA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62265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444C66C-7869-41B8-59FA-FC36315C87F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42455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9DCF703-D681-3307-F591-B34E5B4366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68128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07DE8EA-12AC-81DE-A7D5-52F91F4C72A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93802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8494116-6E3F-1D94-BC24-246B7CF2976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19476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02472C6-9389-889C-2A87-8E2FCA293B8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36592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94B5F75-0CC4-47BC-682E-2A76BC14E86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53707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0A5EAF8-3877-273A-EF26-DA79E250EFE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185718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A69A7B2-A496-136B-1A1C-2E04815CE66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11391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B470188-1704-5287-14EE-D20DD9428DA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37065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E33B054-9880-7866-D827-A04EFB282EE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71297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8A493C0-3053-60A9-40DF-A1FA1988700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96970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46B78BC-F2FF-A205-25A6-1609675E28B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14086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DE1FB6A-9FAD-7133-F0AC-00AF99BEA8F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39760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C7B91D8-0B38-AF08-5687-AF1B4D50C4E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56876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BEEF273-1103-5E54-D501-EBBC8FAA22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73992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C9D7ECCD-77CA-D501-DE8B-8C30087B416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399665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09B4854-6274-1C6A-E918-A4A70A695F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16781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0647522-4D8D-21BE-FCB3-328460F9336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33897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94D9911B-CD79-F8A0-6775-D9C2996070F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59571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13C72BD-3469-C472-5759-E5A214FC604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476686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79990A7-2D99-AA01-B398-270907B10DF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02834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825753F-EE37-C848-6D60-81FD55619D0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02360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6" name="Straight Connector 895">
              <a:extLst>
                <a:ext uri="{FF2B5EF4-FFF2-40B4-BE49-F238E27FC236}">
                  <a16:creationId xmlns:a16="http://schemas.microsoft.com/office/drawing/2014/main" id="{F7262330-6A2E-928F-7D80-89B1D4AD588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28507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7" name="Straight Connector 896">
              <a:extLst>
                <a:ext uri="{FF2B5EF4-FFF2-40B4-BE49-F238E27FC236}">
                  <a16:creationId xmlns:a16="http://schemas.microsoft.com/office/drawing/2014/main" id="{72E82BAF-AB7B-A28E-8CB2-A4BDE95C162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54181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8" name="Straight Connector 897">
              <a:extLst>
                <a:ext uri="{FF2B5EF4-FFF2-40B4-BE49-F238E27FC236}">
                  <a16:creationId xmlns:a16="http://schemas.microsoft.com/office/drawing/2014/main" id="{C7D23B75-EDC4-5A51-E396-8A61DAC43C7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288413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9" name="Straight Connector 898">
              <a:extLst>
                <a:ext uri="{FF2B5EF4-FFF2-40B4-BE49-F238E27FC236}">
                  <a16:creationId xmlns:a16="http://schemas.microsoft.com/office/drawing/2014/main" id="{58DC3153-7D09-99EF-85E1-55FDFC725A0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97051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0" name="Straight Connector 899">
              <a:extLst>
                <a:ext uri="{FF2B5EF4-FFF2-40B4-BE49-F238E27FC236}">
                  <a16:creationId xmlns:a16="http://schemas.microsoft.com/office/drawing/2014/main" id="{10357139-3450-35D8-761F-C1E1971BD7F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05611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1" name="Straight Connector 900">
              <a:extLst>
                <a:ext uri="{FF2B5EF4-FFF2-40B4-BE49-F238E27FC236}">
                  <a16:creationId xmlns:a16="http://schemas.microsoft.com/office/drawing/2014/main" id="{35FD0564-9534-6E71-E0EC-F93E6072D2B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588493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2" name="Straight Connector 901">
              <a:extLst>
                <a:ext uri="{FF2B5EF4-FFF2-40B4-BE49-F238E27FC236}">
                  <a16:creationId xmlns:a16="http://schemas.microsoft.com/office/drawing/2014/main" id="{1CF405E9-218E-54A9-85B5-97E648840A0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22979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3" name="Straight Connector 902">
              <a:extLst>
                <a:ext uri="{FF2B5EF4-FFF2-40B4-BE49-F238E27FC236}">
                  <a16:creationId xmlns:a16="http://schemas.microsoft.com/office/drawing/2014/main" id="{734474AB-3156-10AC-CEAE-9051F33D535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31538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4" name="Straight Connector 903">
              <a:extLst>
                <a:ext uri="{FF2B5EF4-FFF2-40B4-BE49-F238E27FC236}">
                  <a16:creationId xmlns:a16="http://schemas.microsoft.com/office/drawing/2014/main" id="{0EB9232D-34EB-E5F6-5449-E364C2257E7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14421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5" name="Straight Connector 904">
              <a:extLst>
                <a:ext uri="{FF2B5EF4-FFF2-40B4-BE49-F238E27FC236}">
                  <a16:creationId xmlns:a16="http://schemas.microsoft.com/office/drawing/2014/main" id="{26FC3FE9-DBA7-2457-3465-DF1FE776492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48525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6" name="Straight Connector 905">
              <a:extLst>
                <a:ext uri="{FF2B5EF4-FFF2-40B4-BE49-F238E27FC236}">
                  <a16:creationId xmlns:a16="http://schemas.microsoft.com/office/drawing/2014/main" id="{60081C4C-04AC-8ABC-5D8C-8199987B4D5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57085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7" name="Straight Connector 906">
              <a:extLst>
                <a:ext uri="{FF2B5EF4-FFF2-40B4-BE49-F238E27FC236}">
                  <a16:creationId xmlns:a16="http://schemas.microsoft.com/office/drawing/2014/main" id="{C7E9982A-B520-FBE0-45CE-28C70DB325B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39967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8" name="Straight Connector 907">
              <a:extLst>
                <a:ext uri="{FF2B5EF4-FFF2-40B4-BE49-F238E27FC236}">
                  <a16:creationId xmlns:a16="http://schemas.microsoft.com/office/drawing/2014/main" id="{FB0717F1-F196-1FBD-ABAE-BEA7FB5119F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74453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09" name="Straight Connector 908">
              <a:extLst>
                <a:ext uri="{FF2B5EF4-FFF2-40B4-BE49-F238E27FC236}">
                  <a16:creationId xmlns:a16="http://schemas.microsoft.com/office/drawing/2014/main" id="{DB437E76-8CED-42AC-338A-1E9BFA506FE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83012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0" name="Straight Connector 909">
              <a:extLst>
                <a:ext uri="{FF2B5EF4-FFF2-40B4-BE49-F238E27FC236}">
                  <a16:creationId xmlns:a16="http://schemas.microsoft.com/office/drawing/2014/main" id="{DAE30520-9A88-A151-7641-7CF109EC4FA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65895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1" name="Straight Connector 910">
              <a:extLst>
                <a:ext uri="{FF2B5EF4-FFF2-40B4-BE49-F238E27FC236}">
                  <a16:creationId xmlns:a16="http://schemas.microsoft.com/office/drawing/2014/main" id="{20633E8C-B7F3-6E15-5B74-C03942830CD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700380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2" name="Straight Connector 911">
              <a:extLst>
                <a:ext uri="{FF2B5EF4-FFF2-40B4-BE49-F238E27FC236}">
                  <a16:creationId xmlns:a16="http://schemas.microsoft.com/office/drawing/2014/main" id="{830B8146-EBB3-A473-1F68-03CC90EE430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708940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3" name="Straight Connector 912">
              <a:extLst>
                <a:ext uri="{FF2B5EF4-FFF2-40B4-BE49-F238E27FC236}">
                  <a16:creationId xmlns:a16="http://schemas.microsoft.com/office/drawing/2014/main" id="{FFD0C593-2D82-2FC2-1387-8ABE6E85944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27287" y="691822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14" name="Freeform: Shape 913">
            <a:extLst>
              <a:ext uri="{FF2B5EF4-FFF2-40B4-BE49-F238E27FC236}">
                <a16:creationId xmlns:a16="http://schemas.microsoft.com/office/drawing/2014/main" id="{C1CF58F4-DF0C-8EBC-60C5-7015F10CAB12}"/>
              </a:ext>
            </a:extLst>
          </p:cNvPr>
          <p:cNvSpPr/>
          <p:nvPr/>
        </p:nvSpPr>
        <p:spPr bwMode="auto">
          <a:xfrm>
            <a:off x="882650" y="1374781"/>
            <a:ext cx="4762500" cy="4587869"/>
          </a:xfrm>
          <a:custGeom>
            <a:avLst/>
            <a:gdLst>
              <a:gd name="connsiteX0" fmla="*/ 4762500 w 4762500"/>
              <a:gd name="connsiteY0" fmla="*/ 4394200 h 4394200"/>
              <a:gd name="connsiteX1" fmla="*/ 0 w 4762500"/>
              <a:gd name="connsiteY1" fmla="*/ 4394200 h 4394200"/>
              <a:gd name="connsiteX2" fmla="*/ 0 w 4762500"/>
              <a:gd name="connsiteY2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62500" h="4394200">
                <a:moveTo>
                  <a:pt x="4762500" y="4394200"/>
                </a:moveTo>
                <a:lnTo>
                  <a:pt x="0" y="439420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4" name="Rectangle 923">
            <a:extLst>
              <a:ext uri="{FF2B5EF4-FFF2-40B4-BE49-F238E27FC236}">
                <a16:creationId xmlns:a16="http://schemas.microsoft.com/office/drawing/2014/main" id="{34A8BB0C-7E04-27A3-E13D-2DB4A2624590}"/>
              </a:ext>
            </a:extLst>
          </p:cNvPr>
          <p:cNvSpPr/>
          <p:nvPr/>
        </p:nvSpPr>
        <p:spPr bwMode="auto">
          <a:xfrm>
            <a:off x="1424328" y="1394231"/>
            <a:ext cx="64918" cy="64918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" name="Rectangle 924">
            <a:extLst>
              <a:ext uri="{FF2B5EF4-FFF2-40B4-BE49-F238E27FC236}">
                <a16:creationId xmlns:a16="http://schemas.microsoft.com/office/drawing/2014/main" id="{256C1A08-D292-932C-DEA2-46C5233F0CC8}"/>
              </a:ext>
            </a:extLst>
          </p:cNvPr>
          <p:cNvSpPr/>
          <p:nvPr/>
        </p:nvSpPr>
        <p:spPr bwMode="auto">
          <a:xfrm>
            <a:off x="1453074" y="2325636"/>
            <a:ext cx="64918" cy="64918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6" name="Rectangle 925">
            <a:extLst>
              <a:ext uri="{FF2B5EF4-FFF2-40B4-BE49-F238E27FC236}">
                <a16:creationId xmlns:a16="http://schemas.microsoft.com/office/drawing/2014/main" id="{8A14E7D8-CF43-030B-FBE2-1E67B2825D43}"/>
              </a:ext>
            </a:extLst>
          </p:cNvPr>
          <p:cNvSpPr/>
          <p:nvPr/>
        </p:nvSpPr>
        <p:spPr bwMode="auto">
          <a:xfrm>
            <a:off x="1299610" y="2620885"/>
            <a:ext cx="64918" cy="64918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49516C15-81D1-58D3-E65E-2B3C3067C480}"/>
              </a:ext>
            </a:extLst>
          </p:cNvPr>
          <p:cNvSpPr/>
          <p:nvPr/>
        </p:nvSpPr>
        <p:spPr bwMode="auto">
          <a:xfrm>
            <a:off x="1056537" y="4329035"/>
            <a:ext cx="64918" cy="64918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0" name="Rectangle 929">
            <a:extLst>
              <a:ext uri="{FF2B5EF4-FFF2-40B4-BE49-F238E27FC236}">
                <a16:creationId xmlns:a16="http://schemas.microsoft.com/office/drawing/2014/main" id="{4AC022CA-504A-23AB-FE28-70B42EDEF30C}"/>
              </a:ext>
            </a:extLst>
          </p:cNvPr>
          <p:cNvSpPr/>
          <p:nvPr/>
        </p:nvSpPr>
        <p:spPr bwMode="auto">
          <a:xfrm rot="18900000">
            <a:off x="1080394" y="5053764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" name="Rectangle 930">
            <a:extLst>
              <a:ext uri="{FF2B5EF4-FFF2-40B4-BE49-F238E27FC236}">
                <a16:creationId xmlns:a16="http://schemas.microsoft.com/office/drawing/2014/main" id="{30D171E4-C2E7-85E4-2F1E-7E25C7C6FBF0}"/>
              </a:ext>
            </a:extLst>
          </p:cNvPr>
          <p:cNvSpPr/>
          <p:nvPr/>
        </p:nvSpPr>
        <p:spPr bwMode="auto">
          <a:xfrm rot="18900000">
            <a:off x="1087218" y="4201771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2" name="Rectangle 931">
            <a:extLst>
              <a:ext uri="{FF2B5EF4-FFF2-40B4-BE49-F238E27FC236}">
                <a16:creationId xmlns:a16="http://schemas.microsoft.com/office/drawing/2014/main" id="{CA7CC462-C445-3482-3ED7-C898537EDE94}"/>
              </a:ext>
            </a:extLst>
          </p:cNvPr>
          <p:cNvSpPr/>
          <p:nvPr/>
        </p:nvSpPr>
        <p:spPr bwMode="auto">
          <a:xfrm rot="18900000">
            <a:off x="1073688" y="4128566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CDA2BD5E-D6A3-434F-2260-2BB317FEA881}"/>
              </a:ext>
            </a:extLst>
          </p:cNvPr>
          <p:cNvSpPr/>
          <p:nvPr/>
        </p:nvSpPr>
        <p:spPr bwMode="auto">
          <a:xfrm rot="18900000">
            <a:off x="1066137" y="3988376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4" name="Rectangle 933">
            <a:extLst>
              <a:ext uri="{FF2B5EF4-FFF2-40B4-BE49-F238E27FC236}">
                <a16:creationId xmlns:a16="http://schemas.microsoft.com/office/drawing/2014/main" id="{DC344C61-A5CC-9168-002D-2FD1D1EEB1D1}"/>
              </a:ext>
            </a:extLst>
          </p:cNvPr>
          <p:cNvSpPr/>
          <p:nvPr/>
        </p:nvSpPr>
        <p:spPr bwMode="auto">
          <a:xfrm rot="18900000">
            <a:off x="1073689" y="3845798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09661CDE-A092-1BF4-0BC7-7818D7710E01}"/>
              </a:ext>
            </a:extLst>
          </p:cNvPr>
          <p:cNvSpPr/>
          <p:nvPr/>
        </p:nvSpPr>
        <p:spPr bwMode="auto">
          <a:xfrm rot="18900000">
            <a:off x="1257700" y="3194924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6" name="Rectangle 935">
            <a:extLst>
              <a:ext uri="{FF2B5EF4-FFF2-40B4-BE49-F238E27FC236}">
                <a16:creationId xmlns:a16="http://schemas.microsoft.com/office/drawing/2014/main" id="{7CCC5979-243E-F6C2-949A-DD53B1EEDDB9}"/>
              </a:ext>
            </a:extLst>
          </p:cNvPr>
          <p:cNvSpPr/>
          <p:nvPr/>
        </p:nvSpPr>
        <p:spPr bwMode="auto">
          <a:xfrm rot="18900000">
            <a:off x="1218299" y="2841764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7" name="Rectangle 936">
            <a:extLst>
              <a:ext uri="{FF2B5EF4-FFF2-40B4-BE49-F238E27FC236}">
                <a16:creationId xmlns:a16="http://schemas.microsoft.com/office/drawing/2014/main" id="{9F91C917-D382-997C-25CC-1D0BCDF5F11B}"/>
              </a:ext>
            </a:extLst>
          </p:cNvPr>
          <p:cNvSpPr/>
          <p:nvPr/>
        </p:nvSpPr>
        <p:spPr bwMode="auto">
          <a:xfrm rot="18900000">
            <a:off x="1656499" y="2270449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FFA70FD2-D73D-6447-CB3C-82B3DCF38784}"/>
              </a:ext>
            </a:extLst>
          </p:cNvPr>
          <p:cNvSpPr/>
          <p:nvPr/>
        </p:nvSpPr>
        <p:spPr bwMode="auto">
          <a:xfrm rot="18900000">
            <a:off x="1066137" y="1631277"/>
            <a:ext cx="45719" cy="45719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9" name="Oval 938">
            <a:extLst>
              <a:ext uri="{FF2B5EF4-FFF2-40B4-BE49-F238E27FC236}">
                <a16:creationId xmlns:a16="http://schemas.microsoft.com/office/drawing/2014/main" id="{CCDC62F0-09E0-1FAA-592D-8585B04F346C}"/>
              </a:ext>
            </a:extLst>
          </p:cNvPr>
          <p:cNvSpPr/>
          <p:nvPr/>
        </p:nvSpPr>
        <p:spPr bwMode="auto">
          <a:xfrm>
            <a:off x="1258665" y="4048074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" name="Oval 939">
            <a:extLst>
              <a:ext uri="{FF2B5EF4-FFF2-40B4-BE49-F238E27FC236}">
                <a16:creationId xmlns:a16="http://schemas.microsoft.com/office/drawing/2014/main" id="{D445A6A3-CF73-87DA-15F9-92B677CFD0AC}"/>
              </a:ext>
            </a:extLst>
          </p:cNvPr>
          <p:cNvSpPr/>
          <p:nvPr/>
        </p:nvSpPr>
        <p:spPr bwMode="auto">
          <a:xfrm>
            <a:off x="1502393" y="3387138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" name="Oval 940">
            <a:extLst>
              <a:ext uri="{FF2B5EF4-FFF2-40B4-BE49-F238E27FC236}">
                <a16:creationId xmlns:a16="http://schemas.microsoft.com/office/drawing/2014/main" id="{247EE966-2C19-3DF0-D471-2635298918BA}"/>
              </a:ext>
            </a:extLst>
          </p:cNvPr>
          <p:cNvSpPr/>
          <p:nvPr/>
        </p:nvSpPr>
        <p:spPr bwMode="auto">
          <a:xfrm>
            <a:off x="1446969" y="3108850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2" name="Oval 941">
            <a:extLst>
              <a:ext uri="{FF2B5EF4-FFF2-40B4-BE49-F238E27FC236}">
                <a16:creationId xmlns:a16="http://schemas.microsoft.com/office/drawing/2014/main" id="{7FB6AF95-F799-5681-7765-DC57C9B92293}"/>
              </a:ext>
            </a:extLst>
          </p:cNvPr>
          <p:cNvSpPr/>
          <p:nvPr/>
        </p:nvSpPr>
        <p:spPr bwMode="auto">
          <a:xfrm>
            <a:off x="1264392" y="3038938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3" name="Oval 942">
            <a:extLst>
              <a:ext uri="{FF2B5EF4-FFF2-40B4-BE49-F238E27FC236}">
                <a16:creationId xmlns:a16="http://schemas.microsoft.com/office/drawing/2014/main" id="{BA397EE2-B08F-3B61-6660-CF3014BDE780}"/>
              </a:ext>
            </a:extLst>
          </p:cNvPr>
          <p:cNvSpPr/>
          <p:nvPr/>
        </p:nvSpPr>
        <p:spPr bwMode="auto">
          <a:xfrm>
            <a:off x="1523394" y="2968964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4" name="Oval 943">
            <a:extLst>
              <a:ext uri="{FF2B5EF4-FFF2-40B4-BE49-F238E27FC236}">
                <a16:creationId xmlns:a16="http://schemas.microsoft.com/office/drawing/2014/main" id="{2640B2D8-849F-4211-5FAA-9E5618E8326D}"/>
              </a:ext>
            </a:extLst>
          </p:cNvPr>
          <p:cNvSpPr/>
          <p:nvPr/>
        </p:nvSpPr>
        <p:spPr bwMode="auto">
          <a:xfrm>
            <a:off x="1438662" y="2754861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5" name="Oval 944">
            <a:extLst>
              <a:ext uri="{FF2B5EF4-FFF2-40B4-BE49-F238E27FC236}">
                <a16:creationId xmlns:a16="http://schemas.microsoft.com/office/drawing/2014/main" id="{616182C2-F931-E250-B24C-C489E98F7DF4}"/>
              </a:ext>
            </a:extLst>
          </p:cNvPr>
          <p:cNvSpPr/>
          <p:nvPr/>
        </p:nvSpPr>
        <p:spPr bwMode="auto">
          <a:xfrm>
            <a:off x="1435518" y="2396252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" name="Oval 945">
            <a:extLst>
              <a:ext uri="{FF2B5EF4-FFF2-40B4-BE49-F238E27FC236}">
                <a16:creationId xmlns:a16="http://schemas.microsoft.com/office/drawing/2014/main" id="{5C90772E-6952-8E5C-2405-2229762F8A48}"/>
              </a:ext>
            </a:extLst>
          </p:cNvPr>
          <p:cNvSpPr/>
          <p:nvPr/>
        </p:nvSpPr>
        <p:spPr bwMode="auto">
          <a:xfrm>
            <a:off x="1245047" y="2042215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" name="Oval 946">
            <a:extLst>
              <a:ext uri="{FF2B5EF4-FFF2-40B4-BE49-F238E27FC236}">
                <a16:creationId xmlns:a16="http://schemas.microsoft.com/office/drawing/2014/main" id="{81A90ABE-61C6-6234-2CC7-99B44007A6EF}"/>
              </a:ext>
            </a:extLst>
          </p:cNvPr>
          <p:cNvSpPr/>
          <p:nvPr/>
        </p:nvSpPr>
        <p:spPr bwMode="auto">
          <a:xfrm>
            <a:off x="1245047" y="1898633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" name="Oval 948">
            <a:extLst>
              <a:ext uri="{FF2B5EF4-FFF2-40B4-BE49-F238E27FC236}">
                <a16:creationId xmlns:a16="http://schemas.microsoft.com/office/drawing/2014/main" id="{B487F0D8-2367-53C1-CFDF-0E2F8BE44889}"/>
              </a:ext>
            </a:extLst>
          </p:cNvPr>
          <p:cNvSpPr/>
          <p:nvPr/>
        </p:nvSpPr>
        <p:spPr bwMode="auto">
          <a:xfrm>
            <a:off x="1241865" y="1819522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" name="Oval 949">
            <a:extLst>
              <a:ext uri="{FF2B5EF4-FFF2-40B4-BE49-F238E27FC236}">
                <a16:creationId xmlns:a16="http://schemas.microsoft.com/office/drawing/2014/main" id="{5D1BFC74-6101-64A3-A31C-11B8A3B0B4F2}"/>
              </a:ext>
            </a:extLst>
          </p:cNvPr>
          <p:cNvSpPr/>
          <p:nvPr/>
        </p:nvSpPr>
        <p:spPr bwMode="auto">
          <a:xfrm>
            <a:off x="1444827" y="1754032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" name="Oval 952">
            <a:extLst>
              <a:ext uri="{FF2B5EF4-FFF2-40B4-BE49-F238E27FC236}">
                <a16:creationId xmlns:a16="http://schemas.microsoft.com/office/drawing/2014/main" id="{1E66D7B5-0DA3-2589-6E45-D679BFBAF764}"/>
              </a:ext>
            </a:extLst>
          </p:cNvPr>
          <p:cNvSpPr/>
          <p:nvPr/>
        </p:nvSpPr>
        <p:spPr bwMode="auto">
          <a:xfrm>
            <a:off x="1444827" y="1674089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" name="Oval 953">
            <a:extLst>
              <a:ext uri="{FF2B5EF4-FFF2-40B4-BE49-F238E27FC236}">
                <a16:creationId xmlns:a16="http://schemas.microsoft.com/office/drawing/2014/main" id="{D458D1F1-E1E3-68CC-A227-0527C14C4A74}"/>
              </a:ext>
            </a:extLst>
          </p:cNvPr>
          <p:cNvSpPr/>
          <p:nvPr/>
        </p:nvSpPr>
        <p:spPr bwMode="auto">
          <a:xfrm>
            <a:off x="1444827" y="1540072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5" name="Oval 954">
            <a:extLst>
              <a:ext uri="{FF2B5EF4-FFF2-40B4-BE49-F238E27FC236}">
                <a16:creationId xmlns:a16="http://schemas.microsoft.com/office/drawing/2014/main" id="{704E5AD2-5AEF-0361-2349-9F4AE87F45F0}"/>
              </a:ext>
            </a:extLst>
          </p:cNvPr>
          <p:cNvSpPr/>
          <p:nvPr/>
        </p:nvSpPr>
        <p:spPr bwMode="auto">
          <a:xfrm>
            <a:off x="1761187" y="1466282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6" name="Oval 955">
            <a:extLst>
              <a:ext uri="{FF2B5EF4-FFF2-40B4-BE49-F238E27FC236}">
                <a16:creationId xmlns:a16="http://schemas.microsoft.com/office/drawing/2014/main" id="{132ECD2A-493B-459D-F217-354257BA01D2}"/>
              </a:ext>
            </a:extLst>
          </p:cNvPr>
          <p:cNvSpPr/>
          <p:nvPr/>
        </p:nvSpPr>
        <p:spPr bwMode="auto">
          <a:xfrm>
            <a:off x="2715446" y="1960131"/>
            <a:ext cx="71023" cy="710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7" name="Triangle 9312">
            <a:extLst>
              <a:ext uri="{FF2B5EF4-FFF2-40B4-BE49-F238E27FC236}">
                <a16:creationId xmlns:a16="http://schemas.microsoft.com/office/drawing/2014/main" id="{991958CA-7305-FF9C-7966-7A3EED8799CF}"/>
              </a:ext>
            </a:extLst>
          </p:cNvPr>
          <p:cNvSpPr/>
          <p:nvPr/>
        </p:nvSpPr>
        <p:spPr bwMode="auto">
          <a:xfrm rot="10800000">
            <a:off x="2342611" y="1978142"/>
            <a:ext cx="74325" cy="64073"/>
          </a:xfrm>
          <a:prstGeom prst="triangl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8" name="Oval 957">
            <a:extLst>
              <a:ext uri="{FF2B5EF4-FFF2-40B4-BE49-F238E27FC236}">
                <a16:creationId xmlns:a16="http://schemas.microsoft.com/office/drawing/2014/main" id="{BD5D1793-3B3B-F8DC-6015-B6FE9AA3D1BA}"/>
              </a:ext>
            </a:extLst>
          </p:cNvPr>
          <p:cNvSpPr/>
          <p:nvPr/>
        </p:nvSpPr>
        <p:spPr bwMode="auto">
          <a:xfrm>
            <a:off x="1116433" y="5258367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9" name="Oval 958">
            <a:extLst>
              <a:ext uri="{FF2B5EF4-FFF2-40B4-BE49-F238E27FC236}">
                <a16:creationId xmlns:a16="http://schemas.microsoft.com/office/drawing/2014/main" id="{33D18659-0A48-D9CB-D5AF-66C076EB35C0}"/>
              </a:ext>
            </a:extLst>
          </p:cNvPr>
          <p:cNvSpPr/>
          <p:nvPr/>
        </p:nvSpPr>
        <p:spPr bwMode="auto">
          <a:xfrm>
            <a:off x="1144992" y="5186416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3A2DA4E4-A792-ABEA-5C71-D6F1C6A9C564}"/>
              </a:ext>
            </a:extLst>
          </p:cNvPr>
          <p:cNvSpPr/>
          <p:nvPr/>
        </p:nvSpPr>
        <p:spPr bwMode="auto">
          <a:xfrm>
            <a:off x="1166404" y="4974150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CCD5FAF4-5A92-681D-5008-9220A7732D00}"/>
              </a:ext>
            </a:extLst>
          </p:cNvPr>
          <p:cNvSpPr/>
          <p:nvPr/>
        </p:nvSpPr>
        <p:spPr bwMode="auto">
          <a:xfrm>
            <a:off x="1177320" y="4905017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0" name="Oval 849">
            <a:extLst>
              <a:ext uri="{FF2B5EF4-FFF2-40B4-BE49-F238E27FC236}">
                <a16:creationId xmlns:a16="http://schemas.microsoft.com/office/drawing/2014/main" id="{68305610-04B0-9BC6-02C5-414892E944E7}"/>
              </a:ext>
            </a:extLst>
          </p:cNvPr>
          <p:cNvSpPr/>
          <p:nvPr/>
        </p:nvSpPr>
        <p:spPr bwMode="auto">
          <a:xfrm>
            <a:off x="1215901" y="4691623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1" name="Oval 850">
            <a:extLst>
              <a:ext uri="{FF2B5EF4-FFF2-40B4-BE49-F238E27FC236}">
                <a16:creationId xmlns:a16="http://schemas.microsoft.com/office/drawing/2014/main" id="{5BF57726-0528-79D4-AB82-2A34B664BF19}"/>
              </a:ext>
            </a:extLst>
          </p:cNvPr>
          <p:cNvSpPr/>
          <p:nvPr/>
        </p:nvSpPr>
        <p:spPr bwMode="auto">
          <a:xfrm>
            <a:off x="1427148" y="3978907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2" name="Oval 851">
            <a:extLst>
              <a:ext uri="{FF2B5EF4-FFF2-40B4-BE49-F238E27FC236}">
                <a16:creationId xmlns:a16="http://schemas.microsoft.com/office/drawing/2014/main" id="{3777DB42-1850-14BD-086E-A1EB0E114AE0}"/>
              </a:ext>
            </a:extLst>
          </p:cNvPr>
          <p:cNvSpPr/>
          <p:nvPr/>
        </p:nvSpPr>
        <p:spPr bwMode="auto">
          <a:xfrm>
            <a:off x="1439697" y="3905874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3" name="Oval 852">
            <a:extLst>
              <a:ext uri="{FF2B5EF4-FFF2-40B4-BE49-F238E27FC236}">
                <a16:creationId xmlns:a16="http://schemas.microsoft.com/office/drawing/2014/main" id="{8CBF5FD6-E458-EA50-BF4D-A862D59C9C33}"/>
              </a:ext>
            </a:extLst>
          </p:cNvPr>
          <p:cNvSpPr/>
          <p:nvPr/>
        </p:nvSpPr>
        <p:spPr bwMode="auto">
          <a:xfrm>
            <a:off x="1442641" y="3832301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4" name="Oval 853">
            <a:extLst>
              <a:ext uri="{FF2B5EF4-FFF2-40B4-BE49-F238E27FC236}">
                <a16:creationId xmlns:a16="http://schemas.microsoft.com/office/drawing/2014/main" id="{775C6CA0-EABD-D198-E51B-97CC364DC8B2}"/>
              </a:ext>
            </a:extLst>
          </p:cNvPr>
          <p:cNvSpPr/>
          <p:nvPr/>
        </p:nvSpPr>
        <p:spPr bwMode="auto">
          <a:xfrm>
            <a:off x="1445028" y="3754477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5" name="Oval 854">
            <a:extLst>
              <a:ext uri="{FF2B5EF4-FFF2-40B4-BE49-F238E27FC236}">
                <a16:creationId xmlns:a16="http://schemas.microsoft.com/office/drawing/2014/main" id="{AC0887D6-2B7B-48B1-30D4-D04E4DCB9849}"/>
              </a:ext>
            </a:extLst>
          </p:cNvPr>
          <p:cNvSpPr/>
          <p:nvPr/>
        </p:nvSpPr>
        <p:spPr bwMode="auto">
          <a:xfrm>
            <a:off x="1473418" y="3611184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6" name="Oval 855">
            <a:extLst>
              <a:ext uri="{FF2B5EF4-FFF2-40B4-BE49-F238E27FC236}">
                <a16:creationId xmlns:a16="http://schemas.microsoft.com/office/drawing/2014/main" id="{0D3A29DF-F89E-CD6D-5A99-F316C38AD35B}"/>
              </a:ext>
            </a:extLst>
          </p:cNvPr>
          <p:cNvSpPr/>
          <p:nvPr/>
        </p:nvSpPr>
        <p:spPr bwMode="auto">
          <a:xfrm>
            <a:off x="1750067" y="2895991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7" name="Oval 856">
            <a:extLst>
              <a:ext uri="{FF2B5EF4-FFF2-40B4-BE49-F238E27FC236}">
                <a16:creationId xmlns:a16="http://schemas.microsoft.com/office/drawing/2014/main" id="{37FFC2F3-EEF8-13EE-03B5-962002EF8553}"/>
              </a:ext>
            </a:extLst>
          </p:cNvPr>
          <p:cNvSpPr/>
          <p:nvPr/>
        </p:nvSpPr>
        <p:spPr bwMode="auto">
          <a:xfrm>
            <a:off x="1773535" y="2823758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8" name="Oval 857">
            <a:extLst>
              <a:ext uri="{FF2B5EF4-FFF2-40B4-BE49-F238E27FC236}">
                <a16:creationId xmlns:a16="http://schemas.microsoft.com/office/drawing/2014/main" id="{5B5A9E25-CF73-D0DB-9161-184B7F8B40B0}"/>
              </a:ext>
            </a:extLst>
          </p:cNvPr>
          <p:cNvSpPr/>
          <p:nvPr/>
        </p:nvSpPr>
        <p:spPr bwMode="auto">
          <a:xfrm>
            <a:off x="2184225" y="2968964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9" name="Oval 858">
            <a:extLst>
              <a:ext uri="{FF2B5EF4-FFF2-40B4-BE49-F238E27FC236}">
                <a16:creationId xmlns:a16="http://schemas.microsoft.com/office/drawing/2014/main" id="{3CC984E5-8069-3D9D-ADF6-5337FB52921D}"/>
              </a:ext>
            </a:extLst>
          </p:cNvPr>
          <p:cNvSpPr/>
          <p:nvPr/>
        </p:nvSpPr>
        <p:spPr bwMode="auto">
          <a:xfrm>
            <a:off x="1829035" y="2685803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0" name="Oval 859">
            <a:extLst>
              <a:ext uri="{FF2B5EF4-FFF2-40B4-BE49-F238E27FC236}">
                <a16:creationId xmlns:a16="http://schemas.microsoft.com/office/drawing/2014/main" id="{6033D391-6EE9-A83C-BE54-9BD9D35F84EF}"/>
              </a:ext>
            </a:extLst>
          </p:cNvPr>
          <p:cNvSpPr/>
          <p:nvPr/>
        </p:nvSpPr>
        <p:spPr bwMode="auto">
          <a:xfrm>
            <a:off x="1826673" y="2612735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1" name="Oval 860">
            <a:extLst>
              <a:ext uri="{FF2B5EF4-FFF2-40B4-BE49-F238E27FC236}">
                <a16:creationId xmlns:a16="http://schemas.microsoft.com/office/drawing/2014/main" id="{0D86BD8E-A843-0979-E171-EE789D358FC9}"/>
              </a:ext>
            </a:extLst>
          </p:cNvPr>
          <p:cNvSpPr/>
          <p:nvPr/>
        </p:nvSpPr>
        <p:spPr bwMode="auto">
          <a:xfrm>
            <a:off x="1850056" y="2395713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2" name="Oval 861">
            <a:extLst>
              <a:ext uri="{FF2B5EF4-FFF2-40B4-BE49-F238E27FC236}">
                <a16:creationId xmlns:a16="http://schemas.microsoft.com/office/drawing/2014/main" id="{91CF3720-6F76-93B1-77C7-024C509FCF77}"/>
              </a:ext>
            </a:extLst>
          </p:cNvPr>
          <p:cNvSpPr/>
          <p:nvPr/>
        </p:nvSpPr>
        <p:spPr bwMode="auto">
          <a:xfrm>
            <a:off x="1931746" y="2325636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3" name="Oval 862">
            <a:extLst>
              <a:ext uri="{FF2B5EF4-FFF2-40B4-BE49-F238E27FC236}">
                <a16:creationId xmlns:a16="http://schemas.microsoft.com/office/drawing/2014/main" id="{75C3D713-1233-892A-2D42-1AE0B21923C2}"/>
              </a:ext>
            </a:extLst>
          </p:cNvPr>
          <p:cNvSpPr/>
          <p:nvPr/>
        </p:nvSpPr>
        <p:spPr bwMode="auto">
          <a:xfrm>
            <a:off x="2136926" y="2257804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4" name="Oval 863">
            <a:extLst>
              <a:ext uri="{FF2B5EF4-FFF2-40B4-BE49-F238E27FC236}">
                <a16:creationId xmlns:a16="http://schemas.microsoft.com/office/drawing/2014/main" id="{A624AE3E-12BB-11F7-1B88-344B21006088}"/>
              </a:ext>
            </a:extLst>
          </p:cNvPr>
          <p:cNvSpPr/>
          <p:nvPr/>
        </p:nvSpPr>
        <p:spPr bwMode="auto">
          <a:xfrm>
            <a:off x="2187225" y="2185784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5" name="Oval 864">
            <a:extLst>
              <a:ext uri="{FF2B5EF4-FFF2-40B4-BE49-F238E27FC236}">
                <a16:creationId xmlns:a16="http://schemas.microsoft.com/office/drawing/2014/main" id="{4CA9EA02-4B7F-46E3-F32F-BCEA69162377}"/>
              </a:ext>
            </a:extLst>
          </p:cNvPr>
          <p:cNvSpPr/>
          <p:nvPr/>
        </p:nvSpPr>
        <p:spPr bwMode="auto">
          <a:xfrm>
            <a:off x="2259247" y="2037281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6" name="Oval 865">
            <a:extLst>
              <a:ext uri="{FF2B5EF4-FFF2-40B4-BE49-F238E27FC236}">
                <a16:creationId xmlns:a16="http://schemas.microsoft.com/office/drawing/2014/main" id="{60DC24D5-676B-7B18-259E-CA70DF10618F}"/>
              </a:ext>
            </a:extLst>
          </p:cNvPr>
          <p:cNvSpPr/>
          <p:nvPr/>
        </p:nvSpPr>
        <p:spPr bwMode="auto">
          <a:xfrm>
            <a:off x="2400286" y="1898649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7" name="Oval 866">
            <a:extLst>
              <a:ext uri="{FF2B5EF4-FFF2-40B4-BE49-F238E27FC236}">
                <a16:creationId xmlns:a16="http://schemas.microsoft.com/office/drawing/2014/main" id="{EC2EEF08-557A-AA3E-D9A2-FE5983188715}"/>
              </a:ext>
            </a:extLst>
          </p:cNvPr>
          <p:cNvSpPr/>
          <p:nvPr/>
        </p:nvSpPr>
        <p:spPr bwMode="auto">
          <a:xfrm>
            <a:off x="2754140" y="1689375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8" name="Oval 867">
            <a:extLst>
              <a:ext uri="{FF2B5EF4-FFF2-40B4-BE49-F238E27FC236}">
                <a16:creationId xmlns:a16="http://schemas.microsoft.com/office/drawing/2014/main" id="{C8237D99-952F-3A42-9553-246B8617F4C6}"/>
              </a:ext>
            </a:extLst>
          </p:cNvPr>
          <p:cNvSpPr/>
          <p:nvPr/>
        </p:nvSpPr>
        <p:spPr bwMode="auto">
          <a:xfrm>
            <a:off x="2772008" y="1609432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9" name="Triangle 9312">
            <a:extLst>
              <a:ext uri="{FF2B5EF4-FFF2-40B4-BE49-F238E27FC236}">
                <a16:creationId xmlns:a16="http://schemas.microsoft.com/office/drawing/2014/main" id="{7DB47EA6-C65B-77EA-FF81-33DCB1D06EBE}"/>
              </a:ext>
            </a:extLst>
          </p:cNvPr>
          <p:cNvSpPr/>
          <p:nvPr/>
        </p:nvSpPr>
        <p:spPr bwMode="auto">
          <a:xfrm rot="10800000">
            <a:off x="3708666" y="1394231"/>
            <a:ext cx="74325" cy="64073"/>
          </a:xfrm>
          <a:prstGeom prst="triangl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0" name="Oval 869">
            <a:extLst>
              <a:ext uri="{FF2B5EF4-FFF2-40B4-BE49-F238E27FC236}">
                <a16:creationId xmlns:a16="http://schemas.microsoft.com/office/drawing/2014/main" id="{1ED85E78-5AD7-6CB5-84CA-BDDE264C99B6}"/>
              </a:ext>
            </a:extLst>
          </p:cNvPr>
          <p:cNvSpPr/>
          <p:nvPr/>
        </p:nvSpPr>
        <p:spPr bwMode="auto">
          <a:xfrm>
            <a:off x="3487984" y="1543254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1" name="Oval 870">
            <a:extLst>
              <a:ext uri="{FF2B5EF4-FFF2-40B4-BE49-F238E27FC236}">
                <a16:creationId xmlns:a16="http://schemas.microsoft.com/office/drawing/2014/main" id="{1E77BF1F-4269-3079-C83C-F2F3E79D09EC}"/>
              </a:ext>
            </a:extLst>
          </p:cNvPr>
          <p:cNvSpPr/>
          <p:nvPr/>
        </p:nvSpPr>
        <p:spPr bwMode="auto">
          <a:xfrm>
            <a:off x="3713499" y="1469464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A486B2CB-31FF-DB97-F457-F5B439F339F2}"/>
              </a:ext>
            </a:extLst>
          </p:cNvPr>
          <p:cNvSpPr/>
          <p:nvPr/>
        </p:nvSpPr>
        <p:spPr bwMode="auto">
          <a:xfrm>
            <a:off x="1014172" y="5902813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3" name="Rectangle 872">
            <a:extLst>
              <a:ext uri="{FF2B5EF4-FFF2-40B4-BE49-F238E27FC236}">
                <a16:creationId xmlns:a16="http://schemas.microsoft.com/office/drawing/2014/main" id="{353D6844-BC29-7F21-1789-8F71806635C0}"/>
              </a:ext>
            </a:extLst>
          </p:cNvPr>
          <p:cNvSpPr/>
          <p:nvPr/>
        </p:nvSpPr>
        <p:spPr bwMode="auto">
          <a:xfrm>
            <a:off x="1039794" y="5833583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4" name="Rectangle 873">
            <a:extLst>
              <a:ext uri="{FF2B5EF4-FFF2-40B4-BE49-F238E27FC236}">
                <a16:creationId xmlns:a16="http://schemas.microsoft.com/office/drawing/2014/main" id="{C6FA65A5-0582-62C9-61F3-F3115D8CB986}"/>
              </a:ext>
            </a:extLst>
          </p:cNvPr>
          <p:cNvSpPr/>
          <p:nvPr/>
        </p:nvSpPr>
        <p:spPr bwMode="auto">
          <a:xfrm>
            <a:off x="1064219" y="5693613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444B4AB1-5DA0-455A-64FC-E8209F787C7F}"/>
              </a:ext>
            </a:extLst>
          </p:cNvPr>
          <p:cNvSpPr/>
          <p:nvPr/>
        </p:nvSpPr>
        <p:spPr bwMode="auto">
          <a:xfrm>
            <a:off x="1092142" y="5621299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6" name="Rectangle 875">
            <a:extLst>
              <a:ext uri="{FF2B5EF4-FFF2-40B4-BE49-F238E27FC236}">
                <a16:creationId xmlns:a16="http://schemas.microsoft.com/office/drawing/2014/main" id="{0474D7AF-86C6-4186-6723-ED6FE51CAB20}"/>
              </a:ext>
            </a:extLst>
          </p:cNvPr>
          <p:cNvSpPr/>
          <p:nvPr/>
        </p:nvSpPr>
        <p:spPr bwMode="auto">
          <a:xfrm>
            <a:off x="1096547" y="5550108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7" name="Rectangle 876">
            <a:extLst>
              <a:ext uri="{FF2B5EF4-FFF2-40B4-BE49-F238E27FC236}">
                <a16:creationId xmlns:a16="http://schemas.microsoft.com/office/drawing/2014/main" id="{4404F9CA-9FBC-1E63-551C-95174F47F45F}"/>
              </a:ext>
            </a:extLst>
          </p:cNvPr>
          <p:cNvSpPr/>
          <p:nvPr/>
        </p:nvSpPr>
        <p:spPr bwMode="auto">
          <a:xfrm>
            <a:off x="1147594" y="5117602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D2AB8A27-F941-6968-3930-57EC9BCABACA}"/>
              </a:ext>
            </a:extLst>
          </p:cNvPr>
          <p:cNvSpPr/>
          <p:nvPr/>
        </p:nvSpPr>
        <p:spPr bwMode="auto">
          <a:xfrm>
            <a:off x="1157152" y="5045378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79" name="Rectangle 878">
            <a:extLst>
              <a:ext uri="{FF2B5EF4-FFF2-40B4-BE49-F238E27FC236}">
                <a16:creationId xmlns:a16="http://schemas.microsoft.com/office/drawing/2014/main" id="{0E1B7F0D-0AC5-B777-B183-82896010793C}"/>
              </a:ext>
            </a:extLst>
          </p:cNvPr>
          <p:cNvSpPr/>
          <p:nvPr/>
        </p:nvSpPr>
        <p:spPr bwMode="auto">
          <a:xfrm>
            <a:off x="1206431" y="4829716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0" name="Rectangle 879">
            <a:extLst>
              <a:ext uri="{FF2B5EF4-FFF2-40B4-BE49-F238E27FC236}">
                <a16:creationId xmlns:a16="http://schemas.microsoft.com/office/drawing/2014/main" id="{8EA05C2C-44C8-073B-72CB-B9B3DFFEF883}"/>
              </a:ext>
            </a:extLst>
          </p:cNvPr>
          <p:cNvSpPr/>
          <p:nvPr/>
        </p:nvSpPr>
        <p:spPr bwMode="auto">
          <a:xfrm>
            <a:off x="1219852" y="4620546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5F6928A6-7FD8-F55A-3C0B-A93480A2EBAF}"/>
              </a:ext>
            </a:extLst>
          </p:cNvPr>
          <p:cNvSpPr/>
          <p:nvPr/>
        </p:nvSpPr>
        <p:spPr bwMode="auto">
          <a:xfrm>
            <a:off x="1237716" y="4479190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2" name="Rectangle 881">
            <a:extLst>
              <a:ext uri="{FF2B5EF4-FFF2-40B4-BE49-F238E27FC236}">
                <a16:creationId xmlns:a16="http://schemas.microsoft.com/office/drawing/2014/main" id="{93AD13AA-674F-29BC-A416-8F74B33E37BE}"/>
              </a:ext>
            </a:extLst>
          </p:cNvPr>
          <p:cNvSpPr/>
          <p:nvPr/>
        </p:nvSpPr>
        <p:spPr bwMode="auto">
          <a:xfrm>
            <a:off x="1311085" y="4397205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3" name="Rectangle 882">
            <a:extLst>
              <a:ext uri="{FF2B5EF4-FFF2-40B4-BE49-F238E27FC236}">
                <a16:creationId xmlns:a16="http://schemas.microsoft.com/office/drawing/2014/main" id="{1527CA3B-C950-1089-6006-F2914D2D4129}"/>
              </a:ext>
            </a:extLst>
          </p:cNvPr>
          <p:cNvSpPr/>
          <p:nvPr/>
        </p:nvSpPr>
        <p:spPr bwMode="auto">
          <a:xfrm>
            <a:off x="1333627" y="4190681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4" name="Oval 883">
            <a:extLst>
              <a:ext uri="{FF2B5EF4-FFF2-40B4-BE49-F238E27FC236}">
                <a16:creationId xmlns:a16="http://schemas.microsoft.com/office/drawing/2014/main" id="{0D847C92-CAC1-95FE-FE6F-90113AF113BE}"/>
              </a:ext>
            </a:extLst>
          </p:cNvPr>
          <p:cNvSpPr/>
          <p:nvPr/>
        </p:nvSpPr>
        <p:spPr bwMode="auto">
          <a:xfrm>
            <a:off x="1332199" y="4256959"/>
            <a:ext cx="64657" cy="646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5" name="Rectangle 884">
            <a:extLst>
              <a:ext uri="{FF2B5EF4-FFF2-40B4-BE49-F238E27FC236}">
                <a16:creationId xmlns:a16="http://schemas.microsoft.com/office/drawing/2014/main" id="{917B4925-255D-ED83-2FCB-1763844D9FFF}"/>
              </a:ext>
            </a:extLst>
          </p:cNvPr>
          <p:cNvSpPr/>
          <p:nvPr/>
        </p:nvSpPr>
        <p:spPr bwMode="auto">
          <a:xfrm>
            <a:off x="1461551" y="3692634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6" name="Rectangle 885">
            <a:extLst>
              <a:ext uri="{FF2B5EF4-FFF2-40B4-BE49-F238E27FC236}">
                <a16:creationId xmlns:a16="http://schemas.microsoft.com/office/drawing/2014/main" id="{93457F63-5210-8BB1-CD20-1A8D05AF7CA0}"/>
              </a:ext>
            </a:extLst>
          </p:cNvPr>
          <p:cNvSpPr/>
          <p:nvPr/>
        </p:nvSpPr>
        <p:spPr bwMode="auto">
          <a:xfrm>
            <a:off x="1483513" y="3549929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7" name="Rectangle 886">
            <a:extLst>
              <a:ext uri="{FF2B5EF4-FFF2-40B4-BE49-F238E27FC236}">
                <a16:creationId xmlns:a16="http://schemas.microsoft.com/office/drawing/2014/main" id="{547554F4-8979-E62D-0F40-7311BA175DE6}"/>
              </a:ext>
            </a:extLst>
          </p:cNvPr>
          <p:cNvSpPr/>
          <p:nvPr/>
        </p:nvSpPr>
        <p:spPr bwMode="auto">
          <a:xfrm>
            <a:off x="1531379" y="3474151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F9876D7A-4594-039F-04D1-C0F78C9CA6E6}"/>
              </a:ext>
            </a:extLst>
          </p:cNvPr>
          <p:cNvSpPr/>
          <p:nvPr/>
        </p:nvSpPr>
        <p:spPr bwMode="auto">
          <a:xfrm>
            <a:off x="1585648" y="3407081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89" name="Rectangle 888">
            <a:extLst>
              <a:ext uri="{FF2B5EF4-FFF2-40B4-BE49-F238E27FC236}">
                <a16:creationId xmlns:a16="http://schemas.microsoft.com/office/drawing/2014/main" id="{13549B10-4761-70A2-9290-18E28EC186AD}"/>
              </a:ext>
            </a:extLst>
          </p:cNvPr>
          <p:cNvSpPr/>
          <p:nvPr/>
        </p:nvSpPr>
        <p:spPr bwMode="auto">
          <a:xfrm>
            <a:off x="1673348" y="3115984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13DEE67A-4005-C7D0-0181-E2F88FEF1634}"/>
              </a:ext>
            </a:extLst>
          </p:cNvPr>
          <p:cNvSpPr/>
          <p:nvPr/>
        </p:nvSpPr>
        <p:spPr bwMode="auto">
          <a:xfrm>
            <a:off x="1825631" y="2539311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1" name="Rectangle 890">
            <a:extLst>
              <a:ext uri="{FF2B5EF4-FFF2-40B4-BE49-F238E27FC236}">
                <a16:creationId xmlns:a16="http://schemas.microsoft.com/office/drawing/2014/main" id="{0F598A6D-B0D8-6F7E-7B99-D6CA67A0E028}"/>
              </a:ext>
            </a:extLst>
          </p:cNvPr>
          <p:cNvSpPr/>
          <p:nvPr/>
        </p:nvSpPr>
        <p:spPr bwMode="auto">
          <a:xfrm>
            <a:off x="1838192" y="2472413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2" name="Rectangle 891">
            <a:extLst>
              <a:ext uri="{FF2B5EF4-FFF2-40B4-BE49-F238E27FC236}">
                <a16:creationId xmlns:a16="http://schemas.microsoft.com/office/drawing/2014/main" id="{F11C67BE-BB14-699D-0115-FFB6BF193CAC}"/>
              </a:ext>
            </a:extLst>
          </p:cNvPr>
          <p:cNvSpPr/>
          <p:nvPr/>
        </p:nvSpPr>
        <p:spPr bwMode="auto">
          <a:xfrm>
            <a:off x="2190509" y="2121668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12F007A2-E79C-E663-9DE5-F1C310D27456}"/>
              </a:ext>
            </a:extLst>
          </p:cNvPr>
          <p:cNvSpPr/>
          <p:nvPr/>
        </p:nvSpPr>
        <p:spPr bwMode="auto">
          <a:xfrm>
            <a:off x="2537479" y="1756173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4" name="5-Point Star 9315">
            <a:extLst>
              <a:ext uri="{FF2B5EF4-FFF2-40B4-BE49-F238E27FC236}">
                <a16:creationId xmlns:a16="http://schemas.microsoft.com/office/drawing/2014/main" id="{46C25F15-13C5-A948-A01B-3274E9D35428}"/>
              </a:ext>
            </a:extLst>
          </p:cNvPr>
          <p:cNvSpPr/>
          <p:nvPr/>
        </p:nvSpPr>
        <p:spPr bwMode="auto">
          <a:xfrm>
            <a:off x="1093766" y="5456323"/>
            <a:ext cx="83554" cy="83554"/>
          </a:xfrm>
          <a:prstGeom prst="star5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95" name="5-Point Star 9315">
            <a:extLst>
              <a:ext uri="{FF2B5EF4-FFF2-40B4-BE49-F238E27FC236}">
                <a16:creationId xmlns:a16="http://schemas.microsoft.com/office/drawing/2014/main" id="{79AD300C-BF2E-8ECF-B787-ABF4420B0957}"/>
              </a:ext>
            </a:extLst>
          </p:cNvPr>
          <p:cNvSpPr/>
          <p:nvPr/>
        </p:nvSpPr>
        <p:spPr bwMode="auto">
          <a:xfrm>
            <a:off x="1096547" y="5379699"/>
            <a:ext cx="83554" cy="83554"/>
          </a:xfrm>
          <a:prstGeom prst="star5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60" name="5-Point Star 9315">
            <a:extLst>
              <a:ext uri="{FF2B5EF4-FFF2-40B4-BE49-F238E27FC236}">
                <a16:creationId xmlns:a16="http://schemas.microsoft.com/office/drawing/2014/main" id="{4588A95F-0DF4-35F2-D4C0-60069D869719}"/>
              </a:ext>
            </a:extLst>
          </p:cNvPr>
          <p:cNvSpPr/>
          <p:nvPr/>
        </p:nvSpPr>
        <p:spPr bwMode="auto">
          <a:xfrm>
            <a:off x="1210477" y="4537568"/>
            <a:ext cx="83554" cy="83554"/>
          </a:xfrm>
          <a:prstGeom prst="star5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61" name="5-Point Star 9315">
            <a:extLst>
              <a:ext uri="{FF2B5EF4-FFF2-40B4-BE49-F238E27FC236}">
                <a16:creationId xmlns:a16="http://schemas.microsoft.com/office/drawing/2014/main" id="{78EDE8A7-3FBD-2F15-13A9-0001A1B1FE77}"/>
              </a:ext>
            </a:extLst>
          </p:cNvPr>
          <p:cNvSpPr/>
          <p:nvPr/>
        </p:nvSpPr>
        <p:spPr bwMode="auto">
          <a:xfrm>
            <a:off x="1356366" y="4035543"/>
            <a:ext cx="83554" cy="83554"/>
          </a:xfrm>
          <a:prstGeom prst="star5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62" name="5-Point Star 9315">
            <a:extLst>
              <a:ext uri="{FF2B5EF4-FFF2-40B4-BE49-F238E27FC236}">
                <a16:creationId xmlns:a16="http://schemas.microsoft.com/office/drawing/2014/main" id="{D0D56304-764B-272B-F64F-BCBB7025C9D4}"/>
              </a:ext>
            </a:extLst>
          </p:cNvPr>
          <p:cNvSpPr/>
          <p:nvPr/>
        </p:nvSpPr>
        <p:spPr bwMode="auto">
          <a:xfrm>
            <a:off x="1567928" y="3310920"/>
            <a:ext cx="83554" cy="83554"/>
          </a:xfrm>
          <a:prstGeom prst="star5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63" name="TextBox 962">
            <a:extLst>
              <a:ext uri="{FF2B5EF4-FFF2-40B4-BE49-F238E27FC236}">
                <a16:creationId xmlns:a16="http://schemas.microsoft.com/office/drawing/2014/main" id="{614C0B34-BDF0-29A5-BC4F-1378B07C555D}"/>
              </a:ext>
            </a:extLst>
          </p:cNvPr>
          <p:cNvSpPr txBox="1"/>
          <p:nvPr/>
        </p:nvSpPr>
        <p:spPr bwMode="auto">
          <a:xfrm>
            <a:off x="1055939" y="5204393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64" name="TextBox 963">
            <a:extLst>
              <a:ext uri="{FF2B5EF4-FFF2-40B4-BE49-F238E27FC236}">
                <a16:creationId xmlns:a16="http://schemas.microsoft.com/office/drawing/2014/main" id="{90366FCE-448E-8433-F446-9F2D7C639AD4}"/>
              </a:ext>
            </a:extLst>
          </p:cNvPr>
          <p:cNvSpPr txBox="1"/>
          <p:nvPr/>
        </p:nvSpPr>
        <p:spPr bwMode="auto">
          <a:xfrm>
            <a:off x="1115009" y="4634256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65" name="TextBox 964">
            <a:extLst>
              <a:ext uri="{FF2B5EF4-FFF2-40B4-BE49-F238E27FC236}">
                <a16:creationId xmlns:a16="http://schemas.microsoft.com/office/drawing/2014/main" id="{8278831E-A91B-667E-D14D-33F56694C6F8}"/>
              </a:ext>
            </a:extLst>
          </p:cNvPr>
          <p:cNvSpPr txBox="1"/>
          <p:nvPr/>
        </p:nvSpPr>
        <p:spPr bwMode="auto">
          <a:xfrm>
            <a:off x="1236173" y="4194636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66" name="TextBox 965">
            <a:extLst>
              <a:ext uri="{FF2B5EF4-FFF2-40B4-BE49-F238E27FC236}">
                <a16:creationId xmlns:a16="http://schemas.microsoft.com/office/drawing/2014/main" id="{1018F57A-33D5-69AA-8DEE-D5FDBAD1042D}"/>
              </a:ext>
            </a:extLst>
          </p:cNvPr>
          <p:cNvSpPr txBox="1"/>
          <p:nvPr/>
        </p:nvSpPr>
        <p:spPr bwMode="auto">
          <a:xfrm>
            <a:off x="1591260" y="3062899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67" name="Pentagon 966">
            <a:extLst>
              <a:ext uri="{FF2B5EF4-FFF2-40B4-BE49-F238E27FC236}">
                <a16:creationId xmlns:a16="http://schemas.microsoft.com/office/drawing/2014/main" id="{59829C91-05B0-1119-70B5-A24C36945B02}"/>
              </a:ext>
            </a:extLst>
          </p:cNvPr>
          <p:cNvSpPr/>
          <p:nvPr/>
        </p:nvSpPr>
        <p:spPr bwMode="auto">
          <a:xfrm>
            <a:off x="1591781" y="3250112"/>
            <a:ext cx="67915" cy="64681"/>
          </a:xfrm>
          <a:prstGeom prst="pentagon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68" name="TextBox 967">
            <a:extLst>
              <a:ext uri="{FF2B5EF4-FFF2-40B4-BE49-F238E27FC236}">
                <a16:creationId xmlns:a16="http://schemas.microsoft.com/office/drawing/2014/main" id="{AD534C28-C874-7774-B99C-A759DFDC5F26}"/>
              </a:ext>
            </a:extLst>
          </p:cNvPr>
          <p:cNvSpPr txBox="1"/>
          <p:nvPr/>
        </p:nvSpPr>
        <p:spPr bwMode="auto">
          <a:xfrm>
            <a:off x="977803" y="5640302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69" name="TextBox 968">
            <a:extLst>
              <a:ext uri="{FF2B5EF4-FFF2-40B4-BE49-F238E27FC236}">
                <a16:creationId xmlns:a16="http://schemas.microsoft.com/office/drawing/2014/main" id="{77DE83BF-1528-C586-46D6-53B7476C0446}"/>
              </a:ext>
            </a:extLst>
          </p:cNvPr>
          <p:cNvSpPr txBox="1"/>
          <p:nvPr/>
        </p:nvSpPr>
        <p:spPr bwMode="auto">
          <a:xfrm>
            <a:off x="2834392" y="2638713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70" name="Rectangle 969">
            <a:extLst>
              <a:ext uri="{FF2B5EF4-FFF2-40B4-BE49-F238E27FC236}">
                <a16:creationId xmlns:a16="http://schemas.microsoft.com/office/drawing/2014/main" id="{18641C86-9F05-7238-EFBE-84048ED967E9}"/>
              </a:ext>
            </a:extLst>
          </p:cNvPr>
          <p:cNvSpPr/>
          <p:nvPr/>
        </p:nvSpPr>
        <p:spPr bwMode="auto">
          <a:xfrm>
            <a:off x="4861713" y="4119097"/>
            <a:ext cx="56753" cy="56753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72" name="Triangle 9312">
            <a:extLst>
              <a:ext uri="{FF2B5EF4-FFF2-40B4-BE49-F238E27FC236}">
                <a16:creationId xmlns:a16="http://schemas.microsoft.com/office/drawing/2014/main" id="{4A00C8C9-103A-9483-D84D-44C75F40F64E}"/>
              </a:ext>
            </a:extLst>
          </p:cNvPr>
          <p:cNvSpPr/>
          <p:nvPr/>
        </p:nvSpPr>
        <p:spPr bwMode="auto">
          <a:xfrm rot="5400000">
            <a:off x="2422947" y="1830346"/>
            <a:ext cx="64659" cy="55740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75" name="Group 974">
            <a:extLst>
              <a:ext uri="{FF2B5EF4-FFF2-40B4-BE49-F238E27FC236}">
                <a16:creationId xmlns:a16="http://schemas.microsoft.com/office/drawing/2014/main" id="{84EAD232-01F1-2B16-AD68-2D1343628660}"/>
              </a:ext>
            </a:extLst>
          </p:cNvPr>
          <p:cNvGrpSpPr/>
          <p:nvPr/>
        </p:nvGrpSpPr>
        <p:grpSpPr>
          <a:xfrm>
            <a:off x="1158543" y="4038554"/>
            <a:ext cx="652191" cy="215444"/>
            <a:chOff x="1158543" y="4038554"/>
            <a:chExt cx="652191" cy="215444"/>
          </a:xfrm>
        </p:grpSpPr>
        <p:cxnSp>
          <p:nvCxnSpPr>
            <p:cNvPr id="974" name="Straight Connector 973">
              <a:extLst>
                <a:ext uri="{FF2B5EF4-FFF2-40B4-BE49-F238E27FC236}">
                  <a16:creationId xmlns:a16="http://schemas.microsoft.com/office/drawing/2014/main" id="{6703724C-4853-7F24-19A3-1C3F0C558322}"/>
                </a:ext>
              </a:extLst>
            </p:cNvPr>
            <p:cNvCxnSpPr/>
            <p:nvPr/>
          </p:nvCxnSpPr>
          <p:spPr bwMode="auto">
            <a:xfrm>
              <a:off x="1241158" y="4145075"/>
              <a:ext cx="569576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71" name="TextBox 970">
              <a:extLst>
                <a:ext uri="{FF2B5EF4-FFF2-40B4-BE49-F238E27FC236}">
                  <a16:creationId xmlns:a16="http://schemas.microsoft.com/office/drawing/2014/main" id="{475E8205-33A2-C978-B2A8-E124C3DD814B}"/>
                </a:ext>
              </a:extLst>
            </p:cNvPr>
            <p:cNvSpPr txBox="1"/>
            <p:nvPr/>
          </p:nvSpPr>
          <p:spPr bwMode="auto">
            <a:xfrm>
              <a:off x="1158543" y="4038554"/>
              <a:ext cx="42018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-200" normalizeH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&gt;|&lt;</a:t>
              </a:r>
            </a:p>
          </p:txBody>
        </p:sp>
      </p:grpSp>
      <p:grpSp>
        <p:nvGrpSpPr>
          <p:cNvPr id="976" name="Group 975">
            <a:extLst>
              <a:ext uri="{FF2B5EF4-FFF2-40B4-BE49-F238E27FC236}">
                <a16:creationId xmlns:a16="http://schemas.microsoft.com/office/drawing/2014/main" id="{701050CA-5465-7535-6CC9-DCAFA5A9F88B}"/>
              </a:ext>
            </a:extLst>
          </p:cNvPr>
          <p:cNvGrpSpPr/>
          <p:nvPr/>
        </p:nvGrpSpPr>
        <p:grpSpPr>
          <a:xfrm>
            <a:off x="1525193" y="2899671"/>
            <a:ext cx="439001" cy="285326"/>
            <a:chOff x="1139730" y="4038554"/>
            <a:chExt cx="439001" cy="285326"/>
          </a:xfrm>
        </p:grpSpPr>
        <p:cxnSp>
          <p:nvCxnSpPr>
            <p:cNvPr id="977" name="Straight Connector 976">
              <a:extLst>
                <a:ext uri="{FF2B5EF4-FFF2-40B4-BE49-F238E27FC236}">
                  <a16:creationId xmlns:a16="http://schemas.microsoft.com/office/drawing/2014/main" id="{78356FBD-193E-0B39-49F1-D07CC798650F}"/>
                </a:ext>
              </a:extLst>
            </p:cNvPr>
            <p:cNvCxnSpPr>
              <a:cxnSpLocks/>
              <a:endCxn id="978" idx="3"/>
            </p:cNvCxnSpPr>
            <p:nvPr/>
          </p:nvCxnSpPr>
          <p:spPr bwMode="auto">
            <a:xfrm>
              <a:off x="1241158" y="4145075"/>
              <a:ext cx="337573" cy="1201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78" name="TextBox 977">
              <a:extLst>
                <a:ext uri="{FF2B5EF4-FFF2-40B4-BE49-F238E27FC236}">
                  <a16:creationId xmlns:a16="http://schemas.microsoft.com/office/drawing/2014/main" id="{A13F447C-ACA9-0040-A925-6ABFB8FE548E}"/>
                </a:ext>
              </a:extLst>
            </p:cNvPr>
            <p:cNvSpPr txBox="1"/>
            <p:nvPr/>
          </p:nvSpPr>
          <p:spPr bwMode="auto">
            <a:xfrm>
              <a:off x="1158543" y="4038554"/>
              <a:ext cx="42018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-200" normalizeH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&gt;|&lt;</a:t>
              </a:r>
            </a:p>
          </p:txBody>
        </p:sp>
        <p:sp>
          <p:nvSpPr>
            <p:cNvPr id="981" name="TextBox 980">
              <a:extLst>
                <a:ext uri="{FF2B5EF4-FFF2-40B4-BE49-F238E27FC236}">
                  <a16:creationId xmlns:a16="http://schemas.microsoft.com/office/drawing/2014/main" id="{76131E1B-533A-2C91-B5E6-4A06EEA01013}"/>
                </a:ext>
              </a:extLst>
            </p:cNvPr>
            <p:cNvSpPr txBox="1"/>
            <p:nvPr/>
          </p:nvSpPr>
          <p:spPr bwMode="auto">
            <a:xfrm>
              <a:off x="1139730" y="4108436"/>
              <a:ext cx="42018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-200" normalizeH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&gt;|&lt;</a:t>
              </a:r>
            </a:p>
          </p:txBody>
        </p:sp>
      </p:grpSp>
      <p:grpSp>
        <p:nvGrpSpPr>
          <p:cNvPr id="982" name="Group 981">
            <a:extLst>
              <a:ext uri="{FF2B5EF4-FFF2-40B4-BE49-F238E27FC236}">
                <a16:creationId xmlns:a16="http://schemas.microsoft.com/office/drawing/2014/main" id="{A1C05E9C-DB25-26D0-0BC5-652595C10D18}"/>
              </a:ext>
            </a:extLst>
          </p:cNvPr>
          <p:cNvGrpSpPr/>
          <p:nvPr/>
        </p:nvGrpSpPr>
        <p:grpSpPr>
          <a:xfrm>
            <a:off x="1598906" y="2680547"/>
            <a:ext cx="420188" cy="215444"/>
            <a:chOff x="1158543" y="4038554"/>
            <a:chExt cx="420188" cy="215444"/>
          </a:xfrm>
        </p:grpSpPr>
        <p:cxnSp>
          <p:nvCxnSpPr>
            <p:cNvPr id="983" name="Straight Connector 982">
              <a:extLst>
                <a:ext uri="{FF2B5EF4-FFF2-40B4-BE49-F238E27FC236}">
                  <a16:creationId xmlns:a16="http://schemas.microsoft.com/office/drawing/2014/main" id="{2D5A8404-6207-FCA0-1775-0E3DDF496F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41158" y="4145075"/>
              <a:ext cx="315554" cy="0"/>
            </a:xfrm>
            <a:prstGeom prst="line">
              <a:avLst/>
            </a:prstGeom>
            <a:noFill/>
            <a:ln w="19050" cap="flat" cmpd="sng" algn="ctr">
              <a:solidFill>
                <a:schemeClr val="bg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84" name="TextBox 983">
              <a:extLst>
                <a:ext uri="{FF2B5EF4-FFF2-40B4-BE49-F238E27FC236}">
                  <a16:creationId xmlns:a16="http://schemas.microsoft.com/office/drawing/2014/main" id="{6D9D2526-A4FD-EF83-7F4B-167D5BC7DEE6}"/>
                </a:ext>
              </a:extLst>
            </p:cNvPr>
            <p:cNvSpPr txBox="1"/>
            <p:nvPr/>
          </p:nvSpPr>
          <p:spPr bwMode="auto">
            <a:xfrm>
              <a:off x="1158543" y="4038554"/>
              <a:ext cx="420188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-200" normalizeH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&gt;|&lt;</a:t>
              </a:r>
            </a:p>
          </p:txBody>
        </p:sp>
      </p:grpSp>
      <p:cxnSp>
        <p:nvCxnSpPr>
          <p:cNvPr id="1005" name="Straight Connector 1004">
            <a:extLst>
              <a:ext uri="{FF2B5EF4-FFF2-40B4-BE49-F238E27FC236}">
                <a16:creationId xmlns:a16="http://schemas.microsoft.com/office/drawing/2014/main" id="{299E90CD-D090-27B9-88E6-373DDC146D0A}"/>
              </a:ext>
            </a:extLst>
          </p:cNvPr>
          <p:cNvCxnSpPr>
            <a:cxnSpLocks/>
          </p:cNvCxnSpPr>
          <p:nvPr/>
        </p:nvCxnSpPr>
        <p:spPr bwMode="auto">
          <a:xfrm>
            <a:off x="898082" y="2146992"/>
            <a:ext cx="11751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07" name="Straight Connector 1006">
            <a:extLst>
              <a:ext uri="{FF2B5EF4-FFF2-40B4-BE49-F238E27FC236}">
                <a16:creationId xmlns:a16="http://schemas.microsoft.com/office/drawing/2014/main" id="{AE1DC37F-1AE2-D483-E9C2-B037118FBD35}"/>
              </a:ext>
            </a:extLst>
          </p:cNvPr>
          <p:cNvCxnSpPr>
            <a:cxnSpLocks/>
          </p:cNvCxnSpPr>
          <p:nvPr/>
        </p:nvCxnSpPr>
        <p:spPr bwMode="auto">
          <a:xfrm>
            <a:off x="898082" y="2216842"/>
            <a:ext cx="11751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4" name="Straight Connector 1013">
            <a:extLst>
              <a:ext uri="{FF2B5EF4-FFF2-40B4-BE49-F238E27FC236}">
                <a16:creationId xmlns:a16="http://schemas.microsoft.com/office/drawing/2014/main" id="{6980874E-A207-9CD0-F967-C96D4A6CC331}"/>
              </a:ext>
            </a:extLst>
          </p:cNvPr>
          <p:cNvCxnSpPr>
            <a:cxnSpLocks/>
          </p:cNvCxnSpPr>
          <p:nvPr/>
        </p:nvCxnSpPr>
        <p:spPr bwMode="auto">
          <a:xfrm>
            <a:off x="898082" y="2502592"/>
            <a:ext cx="8259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15" name="Straight Connector 1014">
            <a:extLst>
              <a:ext uri="{FF2B5EF4-FFF2-40B4-BE49-F238E27FC236}">
                <a16:creationId xmlns:a16="http://schemas.microsoft.com/office/drawing/2014/main" id="{399384BE-C7D5-7D33-CA0B-1E0D8422205A}"/>
              </a:ext>
            </a:extLst>
          </p:cNvPr>
          <p:cNvCxnSpPr>
            <a:cxnSpLocks/>
          </p:cNvCxnSpPr>
          <p:nvPr/>
        </p:nvCxnSpPr>
        <p:spPr bwMode="auto">
          <a:xfrm>
            <a:off x="898082" y="2575617"/>
            <a:ext cx="8037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1" name="Straight Connector 1020">
            <a:extLst>
              <a:ext uri="{FF2B5EF4-FFF2-40B4-BE49-F238E27FC236}">
                <a16:creationId xmlns:a16="http://schemas.microsoft.com/office/drawing/2014/main" id="{D1DD1F9A-040D-9422-88C5-39D8A568E5CE}"/>
              </a:ext>
            </a:extLst>
          </p:cNvPr>
          <p:cNvCxnSpPr>
            <a:cxnSpLocks/>
          </p:cNvCxnSpPr>
          <p:nvPr/>
        </p:nvCxnSpPr>
        <p:spPr bwMode="auto">
          <a:xfrm>
            <a:off x="2016125" y="2788342"/>
            <a:ext cx="790575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28" name="Straight Connector 1027">
            <a:extLst>
              <a:ext uri="{FF2B5EF4-FFF2-40B4-BE49-F238E27FC236}">
                <a16:creationId xmlns:a16="http://schemas.microsoft.com/office/drawing/2014/main" id="{B7591698-EE6D-7859-0C88-FA82BF0CFFA8}"/>
              </a:ext>
            </a:extLst>
          </p:cNvPr>
          <p:cNvCxnSpPr>
            <a:cxnSpLocks/>
          </p:cNvCxnSpPr>
          <p:nvPr/>
        </p:nvCxnSpPr>
        <p:spPr bwMode="auto">
          <a:xfrm>
            <a:off x="1958975" y="3001067"/>
            <a:ext cx="107950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6" name="Straight Connector 1035">
            <a:extLst>
              <a:ext uri="{FF2B5EF4-FFF2-40B4-BE49-F238E27FC236}">
                <a16:creationId xmlns:a16="http://schemas.microsoft.com/office/drawing/2014/main" id="{090BC2E4-8EC0-97F2-F2A4-63A298F968B9}"/>
              </a:ext>
            </a:extLst>
          </p:cNvPr>
          <p:cNvCxnSpPr>
            <a:cxnSpLocks/>
          </p:cNvCxnSpPr>
          <p:nvPr/>
        </p:nvCxnSpPr>
        <p:spPr bwMode="auto">
          <a:xfrm>
            <a:off x="898082" y="3293167"/>
            <a:ext cx="5878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8" name="Straight Connector 1037">
            <a:extLst>
              <a:ext uri="{FF2B5EF4-FFF2-40B4-BE49-F238E27FC236}">
                <a16:creationId xmlns:a16="http://schemas.microsoft.com/office/drawing/2014/main" id="{D58171BF-9147-A450-5F13-70C64520540B}"/>
              </a:ext>
            </a:extLst>
          </p:cNvPr>
          <p:cNvCxnSpPr>
            <a:cxnSpLocks/>
          </p:cNvCxnSpPr>
          <p:nvPr/>
        </p:nvCxnSpPr>
        <p:spPr bwMode="auto">
          <a:xfrm>
            <a:off x="898082" y="3359842"/>
            <a:ext cx="5624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9C374BC5-06E5-30C5-0C4F-8C337825B373}"/>
              </a:ext>
            </a:extLst>
          </p:cNvPr>
          <p:cNvCxnSpPr>
            <a:cxnSpLocks/>
          </p:cNvCxnSpPr>
          <p:nvPr/>
        </p:nvCxnSpPr>
        <p:spPr bwMode="auto">
          <a:xfrm>
            <a:off x="898082" y="3432867"/>
            <a:ext cx="5274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A67BF366-1373-8218-2536-2ADCB3C74A7C}"/>
              </a:ext>
            </a:extLst>
          </p:cNvPr>
          <p:cNvCxnSpPr>
            <a:cxnSpLocks/>
          </p:cNvCxnSpPr>
          <p:nvPr/>
        </p:nvCxnSpPr>
        <p:spPr bwMode="auto">
          <a:xfrm>
            <a:off x="898082" y="3505892"/>
            <a:ext cx="5179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0C718FE5-BFC1-FD8F-8512-3B30A0C98EB3}"/>
              </a:ext>
            </a:extLst>
          </p:cNvPr>
          <p:cNvCxnSpPr>
            <a:cxnSpLocks/>
          </p:cNvCxnSpPr>
          <p:nvPr/>
        </p:nvCxnSpPr>
        <p:spPr bwMode="auto">
          <a:xfrm>
            <a:off x="898082" y="3572567"/>
            <a:ext cx="4735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6" name="Straight Connector 1045">
            <a:extLst>
              <a:ext uri="{FF2B5EF4-FFF2-40B4-BE49-F238E27FC236}">
                <a16:creationId xmlns:a16="http://schemas.microsoft.com/office/drawing/2014/main" id="{15B22E9C-9E0F-C4D5-0EBF-D0CC91B3991E}"/>
              </a:ext>
            </a:extLst>
          </p:cNvPr>
          <p:cNvCxnSpPr>
            <a:cxnSpLocks/>
          </p:cNvCxnSpPr>
          <p:nvPr/>
        </p:nvCxnSpPr>
        <p:spPr bwMode="auto">
          <a:xfrm>
            <a:off x="898082" y="3645592"/>
            <a:ext cx="4512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8" name="Straight Connector 1047">
            <a:extLst>
              <a:ext uri="{FF2B5EF4-FFF2-40B4-BE49-F238E27FC236}">
                <a16:creationId xmlns:a16="http://schemas.microsoft.com/office/drawing/2014/main" id="{05CB446D-DA98-6121-7812-33FFAEA6F61B}"/>
              </a:ext>
            </a:extLst>
          </p:cNvPr>
          <p:cNvCxnSpPr>
            <a:cxnSpLocks/>
          </p:cNvCxnSpPr>
          <p:nvPr/>
        </p:nvCxnSpPr>
        <p:spPr bwMode="auto">
          <a:xfrm>
            <a:off x="898082" y="3718617"/>
            <a:ext cx="4512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9" name="Straight Connector 1048">
            <a:extLst>
              <a:ext uri="{FF2B5EF4-FFF2-40B4-BE49-F238E27FC236}">
                <a16:creationId xmlns:a16="http://schemas.microsoft.com/office/drawing/2014/main" id="{77A74D43-E623-BFF1-9768-094BEC58C561}"/>
              </a:ext>
            </a:extLst>
          </p:cNvPr>
          <p:cNvCxnSpPr>
            <a:cxnSpLocks/>
          </p:cNvCxnSpPr>
          <p:nvPr/>
        </p:nvCxnSpPr>
        <p:spPr bwMode="auto">
          <a:xfrm>
            <a:off x="898082" y="3785292"/>
            <a:ext cx="4354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3" name="Straight Connector 1052">
            <a:extLst>
              <a:ext uri="{FF2B5EF4-FFF2-40B4-BE49-F238E27FC236}">
                <a16:creationId xmlns:a16="http://schemas.microsoft.com/office/drawing/2014/main" id="{5494E989-8FF5-A947-AC00-5774B633190A}"/>
              </a:ext>
            </a:extLst>
          </p:cNvPr>
          <p:cNvCxnSpPr>
            <a:cxnSpLocks/>
          </p:cNvCxnSpPr>
          <p:nvPr/>
        </p:nvCxnSpPr>
        <p:spPr bwMode="auto">
          <a:xfrm>
            <a:off x="898082" y="3931342"/>
            <a:ext cx="4322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5" name="Straight Connector 1054">
            <a:extLst>
              <a:ext uri="{FF2B5EF4-FFF2-40B4-BE49-F238E27FC236}">
                <a16:creationId xmlns:a16="http://schemas.microsoft.com/office/drawing/2014/main" id="{072225B5-D3ED-6510-82BF-BA796E4741B4}"/>
              </a:ext>
            </a:extLst>
          </p:cNvPr>
          <p:cNvCxnSpPr>
            <a:cxnSpLocks/>
          </p:cNvCxnSpPr>
          <p:nvPr/>
        </p:nvCxnSpPr>
        <p:spPr bwMode="auto">
          <a:xfrm>
            <a:off x="898082" y="4074217"/>
            <a:ext cx="3465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2" name="Straight Connector 1061">
            <a:extLst>
              <a:ext uri="{FF2B5EF4-FFF2-40B4-BE49-F238E27FC236}">
                <a16:creationId xmlns:a16="http://schemas.microsoft.com/office/drawing/2014/main" id="{1550D282-CA87-E328-8CA3-10C8519D92DC}"/>
              </a:ext>
            </a:extLst>
          </p:cNvPr>
          <p:cNvCxnSpPr>
            <a:cxnSpLocks/>
          </p:cNvCxnSpPr>
          <p:nvPr/>
        </p:nvCxnSpPr>
        <p:spPr bwMode="auto">
          <a:xfrm>
            <a:off x="1812482" y="4147242"/>
            <a:ext cx="29341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4" name="Straight Connector 1063">
            <a:extLst>
              <a:ext uri="{FF2B5EF4-FFF2-40B4-BE49-F238E27FC236}">
                <a16:creationId xmlns:a16="http://schemas.microsoft.com/office/drawing/2014/main" id="{C4E10819-836E-9995-6457-21D97EEA12E5}"/>
              </a:ext>
            </a:extLst>
          </p:cNvPr>
          <p:cNvCxnSpPr>
            <a:cxnSpLocks/>
          </p:cNvCxnSpPr>
          <p:nvPr/>
        </p:nvCxnSpPr>
        <p:spPr bwMode="auto">
          <a:xfrm>
            <a:off x="898082" y="4286942"/>
            <a:ext cx="3211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7" name="Straight Connector 1066">
            <a:extLst>
              <a:ext uri="{FF2B5EF4-FFF2-40B4-BE49-F238E27FC236}">
                <a16:creationId xmlns:a16="http://schemas.microsoft.com/office/drawing/2014/main" id="{4D492681-240E-21D7-7A35-7147C45C48FC}"/>
              </a:ext>
            </a:extLst>
          </p:cNvPr>
          <p:cNvCxnSpPr>
            <a:cxnSpLocks/>
          </p:cNvCxnSpPr>
          <p:nvPr/>
        </p:nvCxnSpPr>
        <p:spPr bwMode="auto">
          <a:xfrm>
            <a:off x="898082" y="4436167"/>
            <a:ext cx="2925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68" name="Straight Connector 1067">
            <a:extLst>
              <a:ext uri="{FF2B5EF4-FFF2-40B4-BE49-F238E27FC236}">
                <a16:creationId xmlns:a16="http://schemas.microsoft.com/office/drawing/2014/main" id="{8F405E79-4229-4D2B-1999-FD61A68ED804}"/>
              </a:ext>
            </a:extLst>
          </p:cNvPr>
          <p:cNvCxnSpPr>
            <a:cxnSpLocks/>
          </p:cNvCxnSpPr>
          <p:nvPr/>
        </p:nvCxnSpPr>
        <p:spPr bwMode="auto">
          <a:xfrm>
            <a:off x="898082" y="4506017"/>
            <a:ext cx="2290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0" name="Straight Connector 1069">
            <a:extLst>
              <a:ext uri="{FF2B5EF4-FFF2-40B4-BE49-F238E27FC236}">
                <a16:creationId xmlns:a16="http://schemas.microsoft.com/office/drawing/2014/main" id="{D730DCA2-2602-31B4-C4AB-852E6BC075E4}"/>
              </a:ext>
            </a:extLst>
          </p:cNvPr>
          <p:cNvCxnSpPr>
            <a:cxnSpLocks/>
          </p:cNvCxnSpPr>
          <p:nvPr/>
        </p:nvCxnSpPr>
        <p:spPr bwMode="auto">
          <a:xfrm>
            <a:off x="898082" y="4579042"/>
            <a:ext cx="2163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2" name="Straight Connector 1071">
            <a:extLst>
              <a:ext uri="{FF2B5EF4-FFF2-40B4-BE49-F238E27FC236}">
                <a16:creationId xmlns:a16="http://schemas.microsoft.com/office/drawing/2014/main" id="{B1903C5A-13CC-9814-60F4-3BA77C440EE9}"/>
              </a:ext>
            </a:extLst>
          </p:cNvPr>
          <p:cNvCxnSpPr>
            <a:cxnSpLocks/>
          </p:cNvCxnSpPr>
          <p:nvPr/>
        </p:nvCxnSpPr>
        <p:spPr bwMode="auto">
          <a:xfrm>
            <a:off x="898082" y="4648892"/>
            <a:ext cx="2068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3" name="Straight Connector 1072">
            <a:extLst>
              <a:ext uri="{FF2B5EF4-FFF2-40B4-BE49-F238E27FC236}">
                <a16:creationId xmlns:a16="http://schemas.microsoft.com/office/drawing/2014/main" id="{3C4BC8AE-E741-86D8-671C-3268A9194DCF}"/>
              </a:ext>
            </a:extLst>
          </p:cNvPr>
          <p:cNvCxnSpPr>
            <a:cxnSpLocks/>
          </p:cNvCxnSpPr>
          <p:nvPr/>
        </p:nvCxnSpPr>
        <p:spPr bwMode="auto">
          <a:xfrm>
            <a:off x="898082" y="4715567"/>
            <a:ext cx="1972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7" name="Straight Connector 1076">
            <a:extLst>
              <a:ext uri="{FF2B5EF4-FFF2-40B4-BE49-F238E27FC236}">
                <a16:creationId xmlns:a16="http://schemas.microsoft.com/office/drawing/2014/main" id="{77D8F042-D8ED-ABA6-31EB-6A5280DDE4B5}"/>
              </a:ext>
            </a:extLst>
          </p:cNvPr>
          <p:cNvCxnSpPr>
            <a:cxnSpLocks/>
          </p:cNvCxnSpPr>
          <p:nvPr/>
        </p:nvCxnSpPr>
        <p:spPr bwMode="auto">
          <a:xfrm>
            <a:off x="898082" y="4788592"/>
            <a:ext cx="1845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79" name="Straight Connector 1078">
            <a:extLst>
              <a:ext uri="{FF2B5EF4-FFF2-40B4-BE49-F238E27FC236}">
                <a16:creationId xmlns:a16="http://schemas.microsoft.com/office/drawing/2014/main" id="{4AE5CE94-A3F5-D304-15E4-8C624C8C3E49}"/>
              </a:ext>
            </a:extLst>
          </p:cNvPr>
          <p:cNvCxnSpPr>
            <a:cxnSpLocks/>
          </p:cNvCxnSpPr>
          <p:nvPr/>
        </p:nvCxnSpPr>
        <p:spPr bwMode="auto">
          <a:xfrm>
            <a:off x="898082" y="4858442"/>
            <a:ext cx="1845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0" name="Straight Connector 1079">
            <a:extLst>
              <a:ext uri="{FF2B5EF4-FFF2-40B4-BE49-F238E27FC236}">
                <a16:creationId xmlns:a16="http://schemas.microsoft.com/office/drawing/2014/main" id="{3D05AF11-7B64-94BB-C360-1F13541FBF12}"/>
              </a:ext>
            </a:extLst>
          </p:cNvPr>
          <p:cNvCxnSpPr>
            <a:cxnSpLocks/>
          </p:cNvCxnSpPr>
          <p:nvPr/>
        </p:nvCxnSpPr>
        <p:spPr bwMode="auto">
          <a:xfrm>
            <a:off x="898082" y="4928292"/>
            <a:ext cx="1623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2" name="Straight Connector 1081">
            <a:extLst>
              <a:ext uri="{FF2B5EF4-FFF2-40B4-BE49-F238E27FC236}">
                <a16:creationId xmlns:a16="http://schemas.microsoft.com/office/drawing/2014/main" id="{F54E6BD2-8108-9B7F-C41E-92CC37CE2B5B}"/>
              </a:ext>
            </a:extLst>
          </p:cNvPr>
          <p:cNvCxnSpPr>
            <a:cxnSpLocks/>
          </p:cNvCxnSpPr>
          <p:nvPr/>
        </p:nvCxnSpPr>
        <p:spPr bwMode="auto">
          <a:xfrm>
            <a:off x="898082" y="5001317"/>
            <a:ext cx="1623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3" name="Straight Connector 1082">
            <a:extLst>
              <a:ext uri="{FF2B5EF4-FFF2-40B4-BE49-F238E27FC236}">
                <a16:creationId xmlns:a16="http://schemas.microsoft.com/office/drawing/2014/main" id="{81E333F7-CAA7-AF68-A819-F33BF61EAC48}"/>
              </a:ext>
            </a:extLst>
          </p:cNvPr>
          <p:cNvCxnSpPr>
            <a:cxnSpLocks/>
          </p:cNvCxnSpPr>
          <p:nvPr/>
        </p:nvCxnSpPr>
        <p:spPr bwMode="auto">
          <a:xfrm>
            <a:off x="898082" y="5074342"/>
            <a:ext cx="1369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4" name="Straight Connector 1083">
            <a:extLst>
              <a:ext uri="{FF2B5EF4-FFF2-40B4-BE49-F238E27FC236}">
                <a16:creationId xmlns:a16="http://schemas.microsoft.com/office/drawing/2014/main" id="{5A312AC0-64ED-F4DC-7479-103F90932384}"/>
              </a:ext>
            </a:extLst>
          </p:cNvPr>
          <p:cNvCxnSpPr>
            <a:cxnSpLocks/>
          </p:cNvCxnSpPr>
          <p:nvPr/>
        </p:nvCxnSpPr>
        <p:spPr bwMode="auto">
          <a:xfrm>
            <a:off x="898082" y="5147367"/>
            <a:ext cx="1369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7" name="Straight Connector 1086">
            <a:extLst>
              <a:ext uri="{FF2B5EF4-FFF2-40B4-BE49-F238E27FC236}">
                <a16:creationId xmlns:a16="http://schemas.microsoft.com/office/drawing/2014/main" id="{594F67D4-A6AD-BF30-D248-0056DEB51ECF}"/>
              </a:ext>
            </a:extLst>
          </p:cNvPr>
          <p:cNvCxnSpPr>
            <a:cxnSpLocks/>
          </p:cNvCxnSpPr>
          <p:nvPr/>
        </p:nvCxnSpPr>
        <p:spPr bwMode="auto">
          <a:xfrm>
            <a:off x="898082" y="5223567"/>
            <a:ext cx="1306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9" name="Straight Connector 1088">
            <a:extLst>
              <a:ext uri="{FF2B5EF4-FFF2-40B4-BE49-F238E27FC236}">
                <a16:creationId xmlns:a16="http://schemas.microsoft.com/office/drawing/2014/main" id="{BA01A984-0EBE-9A9E-1B9D-B52906AC90D0}"/>
              </a:ext>
            </a:extLst>
          </p:cNvPr>
          <p:cNvCxnSpPr>
            <a:cxnSpLocks/>
          </p:cNvCxnSpPr>
          <p:nvPr/>
        </p:nvCxnSpPr>
        <p:spPr bwMode="auto">
          <a:xfrm>
            <a:off x="898082" y="5290242"/>
            <a:ext cx="1083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2" name="Straight Connector 1091">
            <a:extLst>
              <a:ext uri="{FF2B5EF4-FFF2-40B4-BE49-F238E27FC236}">
                <a16:creationId xmlns:a16="http://schemas.microsoft.com/office/drawing/2014/main" id="{856C6EA0-680D-7471-56A5-87DA6BBAD893}"/>
              </a:ext>
            </a:extLst>
          </p:cNvPr>
          <p:cNvCxnSpPr>
            <a:cxnSpLocks/>
          </p:cNvCxnSpPr>
          <p:nvPr/>
        </p:nvCxnSpPr>
        <p:spPr bwMode="auto">
          <a:xfrm>
            <a:off x="898082" y="5360092"/>
            <a:ext cx="10839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4" name="Straight Connector 1093">
            <a:extLst>
              <a:ext uri="{FF2B5EF4-FFF2-40B4-BE49-F238E27FC236}">
                <a16:creationId xmlns:a16="http://schemas.microsoft.com/office/drawing/2014/main" id="{71B6E3D8-037C-3598-9B83-C50786DA4D52}"/>
              </a:ext>
            </a:extLst>
          </p:cNvPr>
          <p:cNvCxnSpPr>
            <a:cxnSpLocks/>
          </p:cNvCxnSpPr>
          <p:nvPr/>
        </p:nvCxnSpPr>
        <p:spPr bwMode="auto">
          <a:xfrm>
            <a:off x="898082" y="5429942"/>
            <a:ext cx="1020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5" name="Straight Connector 1094">
            <a:extLst>
              <a:ext uri="{FF2B5EF4-FFF2-40B4-BE49-F238E27FC236}">
                <a16:creationId xmlns:a16="http://schemas.microsoft.com/office/drawing/2014/main" id="{896B2C0F-6F82-0C9B-D208-7B59E90DDCA6}"/>
              </a:ext>
            </a:extLst>
          </p:cNvPr>
          <p:cNvCxnSpPr>
            <a:cxnSpLocks/>
          </p:cNvCxnSpPr>
          <p:nvPr/>
        </p:nvCxnSpPr>
        <p:spPr bwMode="auto">
          <a:xfrm>
            <a:off x="898082" y="5499792"/>
            <a:ext cx="1020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6" name="Straight Connector 1095">
            <a:extLst>
              <a:ext uri="{FF2B5EF4-FFF2-40B4-BE49-F238E27FC236}">
                <a16:creationId xmlns:a16="http://schemas.microsoft.com/office/drawing/2014/main" id="{B0950A84-ED7A-7CAF-BF9C-5BB0662B9903}"/>
              </a:ext>
            </a:extLst>
          </p:cNvPr>
          <p:cNvCxnSpPr>
            <a:cxnSpLocks/>
          </p:cNvCxnSpPr>
          <p:nvPr/>
        </p:nvCxnSpPr>
        <p:spPr bwMode="auto">
          <a:xfrm>
            <a:off x="898082" y="5575992"/>
            <a:ext cx="893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0" name="Straight Connector 1099">
            <a:extLst>
              <a:ext uri="{FF2B5EF4-FFF2-40B4-BE49-F238E27FC236}">
                <a16:creationId xmlns:a16="http://schemas.microsoft.com/office/drawing/2014/main" id="{DE1AB3A8-75EE-5FCF-547F-A3CCCADA3DAD}"/>
              </a:ext>
            </a:extLst>
          </p:cNvPr>
          <p:cNvCxnSpPr>
            <a:cxnSpLocks/>
          </p:cNvCxnSpPr>
          <p:nvPr/>
        </p:nvCxnSpPr>
        <p:spPr bwMode="auto">
          <a:xfrm>
            <a:off x="898082" y="5649017"/>
            <a:ext cx="7346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3" name="Straight Connector 1102">
            <a:extLst>
              <a:ext uri="{FF2B5EF4-FFF2-40B4-BE49-F238E27FC236}">
                <a16:creationId xmlns:a16="http://schemas.microsoft.com/office/drawing/2014/main" id="{02743523-8E8E-1911-DD92-DA9C48549C7E}"/>
              </a:ext>
            </a:extLst>
          </p:cNvPr>
          <p:cNvCxnSpPr>
            <a:cxnSpLocks/>
          </p:cNvCxnSpPr>
          <p:nvPr/>
        </p:nvCxnSpPr>
        <p:spPr bwMode="auto">
          <a:xfrm>
            <a:off x="898082" y="5718867"/>
            <a:ext cx="54418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6" name="Straight Connector 1105">
            <a:extLst>
              <a:ext uri="{FF2B5EF4-FFF2-40B4-BE49-F238E27FC236}">
                <a16:creationId xmlns:a16="http://schemas.microsoft.com/office/drawing/2014/main" id="{80181CB6-987F-D110-5E8C-1427829BE816}"/>
              </a:ext>
            </a:extLst>
          </p:cNvPr>
          <p:cNvCxnSpPr>
            <a:cxnSpLocks/>
          </p:cNvCxnSpPr>
          <p:nvPr/>
        </p:nvCxnSpPr>
        <p:spPr bwMode="auto">
          <a:xfrm>
            <a:off x="898082" y="5791892"/>
            <a:ext cx="51243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1" name="Straight Connector 1110">
            <a:extLst>
              <a:ext uri="{FF2B5EF4-FFF2-40B4-BE49-F238E27FC236}">
                <a16:creationId xmlns:a16="http://schemas.microsoft.com/office/drawing/2014/main" id="{D95FD9AC-F0CC-A3D6-64C4-AD4DEC9F7092}"/>
              </a:ext>
            </a:extLst>
          </p:cNvPr>
          <p:cNvCxnSpPr>
            <a:cxnSpLocks/>
          </p:cNvCxnSpPr>
          <p:nvPr/>
        </p:nvCxnSpPr>
        <p:spPr bwMode="auto">
          <a:xfrm>
            <a:off x="898082" y="5861742"/>
            <a:ext cx="23462" cy="0"/>
          </a:xfrm>
          <a:prstGeom prst="line">
            <a:avLst/>
          </a:prstGeom>
          <a:noFill/>
          <a:ln w="444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15" name="Group 1114">
            <a:extLst>
              <a:ext uri="{FF2B5EF4-FFF2-40B4-BE49-F238E27FC236}">
                <a16:creationId xmlns:a16="http://schemas.microsoft.com/office/drawing/2014/main" id="{A9160F46-2915-44DA-878F-F00B260A91FC}"/>
              </a:ext>
            </a:extLst>
          </p:cNvPr>
          <p:cNvGrpSpPr/>
          <p:nvPr/>
        </p:nvGrpSpPr>
        <p:grpSpPr>
          <a:xfrm>
            <a:off x="1450437" y="4702899"/>
            <a:ext cx="5589623" cy="1219436"/>
            <a:chOff x="1450437" y="4702899"/>
            <a:chExt cx="5589623" cy="1219436"/>
          </a:xfrm>
        </p:grpSpPr>
        <p:sp>
          <p:nvSpPr>
            <p:cNvPr id="342" name="Oval 341">
              <a:extLst>
                <a:ext uri="{FF2B5EF4-FFF2-40B4-BE49-F238E27FC236}">
                  <a16:creationId xmlns:a16="http://schemas.microsoft.com/office/drawing/2014/main" id="{8BEA7946-A679-7EEE-9713-E3D1EAE9F1DB}"/>
                </a:ext>
              </a:extLst>
            </p:cNvPr>
            <p:cNvSpPr/>
            <p:nvPr/>
          </p:nvSpPr>
          <p:spPr bwMode="auto">
            <a:xfrm>
              <a:off x="1451385" y="5542233"/>
              <a:ext cx="116601" cy="116601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3" name="Rectangle 342">
              <a:extLst>
                <a:ext uri="{FF2B5EF4-FFF2-40B4-BE49-F238E27FC236}">
                  <a16:creationId xmlns:a16="http://schemas.microsoft.com/office/drawing/2014/main" id="{6FDCE072-AFDE-F6C0-9591-DA95D78B557E}"/>
                </a:ext>
              </a:extLst>
            </p:cNvPr>
            <p:cNvSpPr/>
            <p:nvPr/>
          </p:nvSpPr>
          <p:spPr bwMode="auto">
            <a:xfrm>
              <a:off x="1456787" y="5721990"/>
              <a:ext cx="105798" cy="10579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5" name="TextBox 344">
              <a:extLst>
                <a:ext uri="{FF2B5EF4-FFF2-40B4-BE49-F238E27FC236}">
                  <a16:creationId xmlns:a16="http://schemas.microsoft.com/office/drawing/2014/main" id="{4A6F3D97-11C8-CD3B-D34F-BFBB3243EFA3}"/>
                </a:ext>
              </a:extLst>
            </p:cNvPr>
            <p:cNvSpPr txBox="1"/>
            <p:nvPr/>
          </p:nvSpPr>
          <p:spPr bwMode="auto">
            <a:xfrm>
              <a:off x="2966517" y="5108952"/>
              <a:ext cx="2209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15" name="Oval 914">
              <a:extLst>
                <a:ext uri="{FF2B5EF4-FFF2-40B4-BE49-F238E27FC236}">
                  <a16:creationId xmlns:a16="http://schemas.microsoft.com/office/drawing/2014/main" id="{6B45D615-DE13-4AFC-AA9B-C520F53E53AB}"/>
                </a:ext>
              </a:extLst>
            </p:cNvPr>
            <p:cNvSpPr/>
            <p:nvPr/>
          </p:nvSpPr>
          <p:spPr bwMode="auto">
            <a:xfrm>
              <a:off x="1462130" y="4788416"/>
              <a:ext cx="116601" cy="116601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16" name="Rectangle 915">
              <a:extLst>
                <a:ext uri="{FF2B5EF4-FFF2-40B4-BE49-F238E27FC236}">
                  <a16:creationId xmlns:a16="http://schemas.microsoft.com/office/drawing/2014/main" id="{4ECB8847-251C-71CD-AEED-C0C106633F02}"/>
                </a:ext>
              </a:extLst>
            </p:cNvPr>
            <p:cNvSpPr/>
            <p:nvPr/>
          </p:nvSpPr>
          <p:spPr bwMode="auto">
            <a:xfrm>
              <a:off x="1462130" y="4981738"/>
              <a:ext cx="105798" cy="105798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17" name="Rectangle 916">
              <a:extLst>
                <a:ext uri="{FF2B5EF4-FFF2-40B4-BE49-F238E27FC236}">
                  <a16:creationId xmlns:a16="http://schemas.microsoft.com/office/drawing/2014/main" id="{5E8E12AE-963D-277C-BF8E-B882A5E75B6F}"/>
                </a:ext>
              </a:extLst>
            </p:cNvPr>
            <p:cNvSpPr/>
            <p:nvPr/>
          </p:nvSpPr>
          <p:spPr bwMode="auto">
            <a:xfrm rot="18900000">
              <a:off x="1469226" y="5202094"/>
              <a:ext cx="90717" cy="9071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18" name="Triangle 9312">
              <a:extLst>
                <a:ext uri="{FF2B5EF4-FFF2-40B4-BE49-F238E27FC236}">
                  <a16:creationId xmlns:a16="http://schemas.microsoft.com/office/drawing/2014/main" id="{196EEAE5-D668-CF2E-EDD8-853B3416DEF6}"/>
                </a:ext>
              </a:extLst>
            </p:cNvPr>
            <p:cNvSpPr/>
            <p:nvPr/>
          </p:nvSpPr>
          <p:spPr bwMode="auto">
            <a:xfrm rot="5400000">
              <a:off x="3022822" y="4828103"/>
              <a:ext cx="121021" cy="104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19" name="5-Point Star 9315">
              <a:extLst>
                <a:ext uri="{FF2B5EF4-FFF2-40B4-BE49-F238E27FC236}">
                  <a16:creationId xmlns:a16="http://schemas.microsoft.com/office/drawing/2014/main" id="{70FC9374-C13D-744F-265B-AAD569B20D67}"/>
                </a:ext>
              </a:extLst>
            </p:cNvPr>
            <p:cNvSpPr/>
            <p:nvPr/>
          </p:nvSpPr>
          <p:spPr bwMode="auto">
            <a:xfrm>
              <a:off x="3018149" y="5594169"/>
              <a:ext cx="104966" cy="104966"/>
            </a:xfrm>
            <a:prstGeom prst="star5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0" name="Triangle 9312">
              <a:extLst>
                <a:ext uri="{FF2B5EF4-FFF2-40B4-BE49-F238E27FC236}">
                  <a16:creationId xmlns:a16="http://schemas.microsoft.com/office/drawing/2014/main" id="{1D9D35D9-3226-F24D-C6CB-867625F8C5DC}"/>
                </a:ext>
              </a:extLst>
            </p:cNvPr>
            <p:cNvSpPr/>
            <p:nvPr/>
          </p:nvSpPr>
          <p:spPr bwMode="auto">
            <a:xfrm rot="10800000">
              <a:off x="1450437" y="5373095"/>
              <a:ext cx="121021" cy="104328"/>
            </a:xfrm>
            <a:prstGeom prst="triangle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1" name="Pentagon 920">
              <a:extLst>
                <a:ext uri="{FF2B5EF4-FFF2-40B4-BE49-F238E27FC236}">
                  <a16:creationId xmlns:a16="http://schemas.microsoft.com/office/drawing/2014/main" id="{D38BB813-CF74-A186-E7F2-5D3C1A8B1D09}"/>
                </a:ext>
              </a:extLst>
            </p:cNvPr>
            <p:cNvSpPr/>
            <p:nvPr/>
          </p:nvSpPr>
          <p:spPr bwMode="auto">
            <a:xfrm>
              <a:off x="3018149" y="5410658"/>
              <a:ext cx="112401" cy="107049"/>
            </a:xfrm>
            <a:prstGeom prst="pentagon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28" name="TextBox 927">
              <a:extLst>
                <a:ext uri="{FF2B5EF4-FFF2-40B4-BE49-F238E27FC236}">
                  <a16:creationId xmlns:a16="http://schemas.microsoft.com/office/drawing/2014/main" id="{13F55F25-1B06-A71A-6DC8-3024E912C9B5}"/>
                </a:ext>
              </a:extLst>
            </p:cNvPr>
            <p:cNvSpPr txBox="1"/>
            <p:nvPr/>
          </p:nvSpPr>
          <p:spPr bwMode="auto">
            <a:xfrm>
              <a:off x="2850062" y="4923074"/>
              <a:ext cx="42018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-200" normalizeH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&gt;|&lt;</a:t>
              </a:r>
            </a:p>
          </p:txBody>
        </p:sp>
        <p:sp>
          <p:nvSpPr>
            <p:cNvPr id="1113" name="TextBox 1112">
              <a:extLst>
                <a:ext uri="{FF2B5EF4-FFF2-40B4-BE49-F238E27FC236}">
                  <a16:creationId xmlns:a16="http://schemas.microsoft.com/office/drawing/2014/main" id="{CA3267DE-7C2D-B4AD-2A3F-524FF7F58AE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504601" y="4702899"/>
              <a:ext cx="4055277" cy="1219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12700" marR="3295650" lvl="0" algn="just" eaLnBrk="1" fontAlgn="auto" hangingPunct="1">
                <a:lnSpc>
                  <a:spcPct val="103099"/>
                </a:lnSpc>
                <a:spcBef>
                  <a:spcPts val="70"/>
                </a:spcBef>
                <a:spcAft>
                  <a:spcPts val="0"/>
                </a:spcAft>
                <a:defRPr/>
              </a:pPr>
              <a:r>
                <a:rPr lang="en-US" sz="1200" b="0" kern="0" spc="-10">
                  <a:solidFill>
                    <a:sysClr val="windowText" lastClr="000000"/>
                  </a:solidFill>
                  <a:latin typeface="+mj-lt"/>
                  <a:cs typeface="Trebuchet MS"/>
                </a:rPr>
                <a:t>CR/</a:t>
              </a:r>
              <a:r>
                <a:rPr lang="en-US" sz="1200" b="0" kern="0" spc="-10" err="1">
                  <a:solidFill>
                    <a:sysClr val="windowText" lastClr="000000"/>
                  </a:solidFill>
                  <a:latin typeface="+mj-lt"/>
                  <a:cs typeface="Trebuchet MS"/>
                </a:rPr>
                <a:t>CRh</a:t>
              </a:r>
              <a:r>
                <a:rPr lang="en-US" sz="1200" b="0" kern="0" spc="-10">
                  <a:solidFill>
                    <a:sysClr val="windowText" lastClr="000000"/>
                  </a:solidFill>
                  <a:latin typeface="+mj-lt"/>
                  <a:cs typeface="Trebuchet MS"/>
                </a:rPr>
                <a:t> </a:t>
              </a:r>
            </a:p>
            <a:p>
              <a:pPr marL="12700" marR="3295650" lvl="0" algn="just" eaLnBrk="1" fontAlgn="auto" hangingPunct="1">
                <a:lnSpc>
                  <a:spcPct val="103099"/>
                </a:lnSpc>
                <a:spcBef>
                  <a:spcPts val="70"/>
                </a:spcBef>
                <a:spcAft>
                  <a:spcPts val="0"/>
                </a:spcAft>
                <a:defRPr/>
              </a:pPr>
              <a:r>
                <a:rPr lang="en-US" sz="1200" b="0" kern="0" spc="-10" err="1">
                  <a:solidFill>
                    <a:sysClr val="windowText" lastClr="000000"/>
                  </a:solidFill>
                  <a:latin typeface="+mj-lt"/>
                  <a:cs typeface="Trebuchet MS"/>
                </a:rPr>
                <a:t>CRp</a:t>
              </a:r>
              <a:r>
                <a:rPr lang="en-US" sz="1200" b="0" kern="0" spc="-10">
                  <a:solidFill>
                    <a:sysClr val="windowText" lastClr="000000"/>
                  </a:solidFill>
                  <a:latin typeface="+mj-lt"/>
                  <a:cs typeface="Trebuchet MS"/>
                </a:rPr>
                <a:t>/</a:t>
              </a:r>
              <a:r>
                <a:rPr lang="en-US" sz="1200" b="0" kern="0" spc="-10" err="1">
                  <a:solidFill>
                    <a:sysClr val="windowText" lastClr="000000"/>
                  </a:solidFill>
                  <a:latin typeface="+mj-lt"/>
                  <a:cs typeface="Trebuchet MS"/>
                </a:rPr>
                <a:t>CRi</a:t>
              </a:r>
              <a:r>
                <a:rPr lang="en-US" sz="1200" b="0" kern="0" spc="-10">
                  <a:solidFill>
                    <a:sysClr val="windowText" lastClr="000000"/>
                  </a:solidFill>
                  <a:latin typeface="+mj-lt"/>
                  <a:cs typeface="Trebuchet MS"/>
                </a:rPr>
                <a:t> </a:t>
              </a:r>
            </a:p>
            <a:p>
              <a:pPr marL="12700" marR="3295650" lvl="0" algn="just" eaLnBrk="1" fontAlgn="auto" hangingPunct="1">
                <a:lnSpc>
                  <a:spcPct val="103099"/>
                </a:lnSpc>
                <a:spcBef>
                  <a:spcPts val="70"/>
                </a:spcBef>
                <a:spcAft>
                  <a:spcPts val="0"/>
                </a:spcAft>
                <a:defRPr/>
              </a:pPr>
              <a:r>
                <a:rPr lang="en-US" sz="1200" b="0" kern="0" spc="-20">
                  <a:solidFill>
                    <a:sysClr val="windowText" lastClr="000000"/>
                  </a:solidFill>
                  <a:latin typeface="+mj-lt"/>
                  <a:cs typeface="Trebuchet MS"/>
                </a:rPr>
                <a:t>MLFS</a:t>
              </a:r>
              <a:endParaRPr lang="en-US" sz="1200" b="0" kern="0">
                <a:solidFill>
                  <a:sysClr val="windowText" lastClr="000000"/>
                </a:solidFill>
                <a:latin typeface="+mj-lt"/>
                <a:cs typeface="Trebuchet MS"/>
              </a:endParaRPr>
            </a:p>
            <a:p>
              <a:pPr marL="12700" marR="2343785" lvl="0" eaLnBrk="1" fontAlgn="auto" hangingPunct="1">
                <a:lnSpc>
                  <a:spcPts val="133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en-US" sz="1200" b="0" kern="0">
                  <a:solidFill>
                    <a:sysClr val="windowText" lastClr="000000"/>
                  </a:solidFill>
                  <a:latin typeface="+mj-lt"/>
                  <a:cs typeface="Trebuchet MS"/>
                </a:rPr>
                <a:t>Investigator decision</a:t>
              </a:r>
            </a:p>
            <a:p>
              <a:pPr marL="12700" marR="2343785" lvl="0" eaLnBrk="1" fontAlgn="auto" hangingPunct="1">
                <a:lnSpc>
                  <a:spcPts val="1330"/>
                </a:lnSpc>
                <a:spcBef>
                  <a:spcPts val="20"/>
                </a:spcBef>
                <a:spcAft>
                  <a:spcPts val="0"/>
                </a:spcAft>
                <a:defRPr/>
              </a:pPr>
              <a:r>
                <a:rPr lang="en-US" sz="1200" b="0" kern="0">
                  <a:solidFill>
                    <a:sysClr val="windowText" lastClr="000000"/>
                  </a:solidFill>
                  <a:latin typeface="+mj-lt"/>
                  <a:cs typeface="Trebuchet MS"/>
                </a:rPr>
                <a:t>Progressive disease</a:t>
              </a:r>
            </a:p>
            <a:p>
              <a:pPr marL="12700" lvl="0" eaLnBrk="1" fontAlgn="auto" hangingPunct="1">
                <a:spcBef>
                  <a:spcPts val="80"/>
                </a:spcBef>
                <a:spcAft>
                  <a:spcPts val="0"/>
                </a:spcAft>
                <a:defRPr/>
              </a:pPr>
              <a:r>
                <a:rPr lang="en-US" sz="1200" b="0" kern="0">
                  <a:solidFill>
                    <a:sysClr val="windowText" lastClr="000000"/>
                  </a:solidFill>
                  <a:latin typeface="+mj-lt"/>
                  <a:cs typeface="Trebuchet MS"/>
                </a:rPr>
                <a:t>Adverse event</a:t>
              </a:r>
            </a:p>
          </p:txBody>
        </p:sp>
        <p:sp>
          <p:nvSpPr>
            <p:cNvPr id="1114" name="object 367">
              <a:extLst>
                <a:ext uri="{FF2B5EF4-FFF2-40B4-BE49-F238E27FC236}">
                  <a16:creationId xmlns:a16="http://schemas.microsoft.com/office/drawing/2014/main" id="{06E5EBED-B289-E696-A791-5D8279347028}"/>
                </a:ext>
              </a:extLst>
            </p:cNvPr>
            <p:cNvSpPr txBox="1">
              <a:spLocks/>
            </p:cNvSpPr>
            <p:nvPr/>
          </p:nvSpPr>
          <p:spPr>
            <a:xfrm>
              <a:off x="3223075" y="4774910"/>
              <a:ext cx="3816985" cy="984757"/>
            </a:xfrm>
            <a:prstGeom prst="rect">
              <a:avLst/>
            </a:prstGeom>
          </p:spPr>
          <p:txBody>
            <a:bodyPr vert="horz" wrap="square" lIns="0" tIns="8890" rIns="0" bIns="0" rtlCol="0">
              <a:spAutoFit/>
            </a:bodyPr>
            <a:lstStyle/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Trebuchet MS"/>
                </a:rPr>
                <a:t>Ongoing at data cutoff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Trebuchet MS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Trebuchet MS"/>
                </a:rPr>
                <a:t>Patients achieved </a:t>
              </a:r>
              <a:r>
                <a:rPr kumimoji="0" lang="en-US" sz="1200" b="0" i="0" u="none" strike="noStrike" kern="0" cap="none" spc="0" normalizeH="0" baseline="0" noProof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Trebuchet MS"/>
                </a:rPr>
                <a:t>CRc</a:t>
              </a: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Trebuchet MS"/>
                </a:rPr>
                <a:t> or PR or MLSF and underwent </a:t>
              </a:r>
              <a:r>
                <a:rPr kumimoji="0" sz="1200" b="0" i="0" u="none" strike="noStrike" kern="0" cap="none" spc="-2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Trebuchet MS"/>
                </a:rPr>
                <a:t>HSCT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Trebuchet MS"/>
              </a:endParaRPr>
            </a:p>
            <a:p>
              <a:pPr marL="1270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3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200" b="0" i="0" u="none" strike="noStrike" kern="0" cap="none" spc="-1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Trebuchet MS"/>
                </a:rPr>
                <a:t>O</a:t>
              </a:r>
              <a:r>
                <a:rPr kumimoji="0" lang="en-US" sz="1200" b="0" i="0" u="none" strike="noStrike" kern="0" cap="none" spc="-1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Trebuchet MS"/>
                </a:rPr>
                <a:t>ther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Trebuchet MS"/>
              </a:endParaRPr>
            </a:p>
            <a:p>
              <a:pPr marL="12700" marR="194310" lvl="0" indent="0" algn="l" defTabSz="914400" rtl="0" eaLnBrk="1" fontAlgn="auto" latinLnBrk="0" hangingPunct="1">
                <a:lnSpc>
                  <a:spcPct val="110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+mj-lt"/>
                  <a:ea typeface="+mn-ea"/>
                  <a:cs typeface="Trebuchet MS"/>
                </a:rPr>
                <a:t>Patient did not achieve at least a PR after 4 cycles</a:t>
              </a:r>
            </a:p>
            <a:p>
              <a:pPr marL="12700" marR="194310" lvl="0" indent="0" algn="l" defTabSz="914400" rtl="0" eaLnBrk="1" fontAlgn="auto" latinLnBrk="0" hangingPunct="1">
                <a:lnSpc>
                  <a:spcPct val="110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0" kern="0">
                  <a:solidFill>
                    <a:sysClr val="windowText" lastClr="000000"/>
                  </a:solidFill>
                  <a:latin typeface="+mj-lt"/>
                  <a:cs typeface="Trebuchet MS"/>
                </a:rPr>
                <a:t>Patient withdrew from treatment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+mn-ea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6579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A497E-1220-28EE-2E59-D0C08A59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AUGMENT-101: Safety Results From Phase II R/R m</a:t>
            </a:r>
            <a:r>
              <a:rPr lang="en-US" i="1"/>
              <a:t>NPM1</a:t>
            </a:r>
            <a:r>
              <a:rPr lang="en-US"/>
              <a:t> AML Cohort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46E04A4-CB75-1F9F-B016-E364261E6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186170"/>
              </p:ext>
            </p:extLst>
          </p:nvPr>
        </p:nvGraphicFramePr>
        <p:xfrm>
          <a:off x="6018335" y="1600200"/>
          <a:ext cx="5741377" cy="40233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191628">
                  <a:extLst>
                    <a:ext uri="{9D8B030D-6E8A-4147-A177-3AD203B41FA5}">
                      <a16:colId xmlns:a16="http://schemas.microsoft.com/office/drawing/2014/main" val="1207113906"/>
                    </a:ext>
                  </a:extLst>
                </a:gridCol>
                <a:gridCol w="2549749">
                  <a:extLst>
                    <a:ext uri="{9D8B030D-6E8A-4147-A177-3AD203B41FA5}">
                      <a16:colId xmlns:a16="http://schemas.microsoft.com/office/drawing/2014/main" val="3226074790"/>
                    </a:ext>
                  </a:extLst>
                </a:gridCol>
              </a:tblGrid>
              <a:tr h="17976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Grade ≥3</a:t>
                      </a:r>
                      <a:r>
                        <a:rPr lang="en-US" sz="1400" b="1" spc="-20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TRAEs</a:t>
                      </a:r>
                      <a:r>
                        <a:rPr lang="en-US" sz="1400" b="1" spc="-2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(≥5%</a:t>
                      </a: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of</a:t>
                      </a:r>
                      <a:r>
                        <a:rPr lang="en-US" sz="1400" b="1" spc="-1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Patients), n (%)</a:t>
                      </a:r>
                      <a:endParaRPr lang="en-US" sz="1400"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Safety</a:t>
                      </a:r>
                      <a:r>
                        <a:rPr lang="en-US" sz="1400" b="1" spc="-2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400" b="1" spc="-10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Population</a:t>
                      </a:r>
                      <a:endParaRPr lang="en-US" sz="1400">
                        <a:latin typeface="+mj-lt"/>
                        <a:cs typeface="Trebuchet MS"/>
                      </a:endParaRPr>
                    </a:p>
                    <a:p>
                      <a:pPr marR="45085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400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(N</a:t>
                      </a:r>
                      <a:r>
                        <a:rPr lang="en-US" sz="1400" spc="-1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400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=</a:t>
                      </a:r>
                      <a:r>
                        <a:rPr lang="en-US" sz="1400" spc="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FFFFFF"/>
                          </a:solidFill>
                          <a:latin typeface="+mj-lt"/>
                          <a:cs typeface="Trebuchet MS"/>
                        </a:rPr>
                        <a:t>84)</a:t>
                      </a:r>
                      <a:endParaRPr lang="en-US" sz="1400"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28070605"/>
                  </a:ext>
                </a:extLst>
              </a:tr>
              <a:tr h="180161">
                <a:tc>
                  <a:txBody>
                    <a:bodyPr/>
                    <a:lstStyle/>
                    <a:p>
                      <a:pPr marL="13843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Patients</a:t>
                      </a:r>
                      <a:r>
                        <a:rPr lang="en-US" sz="1600" spc="-6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with</a:t>
                      </a:r>
                      <a:r>
                        <a:rPr lang="en-US" sz="1600" spc="-4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g</a:t>
                      </a: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rade</a:t>
                      </a:r>
                      <a:r>
                        <a:rPr lang="en-US" sz="1600" spc="-3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≥3</a:t>
                      </a:r>
                      <a:r>
                        <a:rPr lang="en-US" sz="1600" spc="-6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TRAE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50</a:t>
                      </a:r>
                      <a:r>
                        <a:rPr lang="en-US" sz="16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(60)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0777431"/>
                  </a:ext>
                </a:extLst>
              </a:tr>
              <a:tr h="200915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Electrocardiogram</a:t>
                      </a:r>
                      <a:r>
                        <a:rPr lang="en-US" sz="1600" spc="-6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QT</a:t>
                      </a:r>
                      <a:r>
                        <a:rPr lang="en-US" sz="1600" spc="-7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prolonged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pl-PL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18</a:t>
                      </a:r>
                      <a:r>
                        <a:rPr lang="pl-PL" sz="16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pl-PL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(21)</a:t>
                      </a:r>
                      <a:endParaRPr lang="pl-PL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  <a:p>
                      <a:pPr marR="45720" algn="ctr">
                        <a:lnSpc>
                          <a:spcPct val="100000"/>
                        </a:lnSpc>
                      </a:pPr>
                      <a:r>
                        <a:rPr lang="pl-PL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</a:t>
                      </a:r>
                      <a:r>
                        <a:rPr lang="en-US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grade </a:t>
                      </a:r>
                      <a:r>
                        <a:rPr lang="pl-PL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3:</a:t>
                      </a:r>
                      <a:r>
                        <a:rPr lang="pl-PL" sz="1600" i="1" spc="-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pl-PL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19%</a:t>
                      </a:r>
                      <a:r>
                        <a:rPr lang="en-US" sz="1600" i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;</a:t>
                      </a:r>
                      <a:r>
                        <a:rPr lang="pl-PL" sz="1600" i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i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grade </a:t>
                      </a:r>
                      <a:r>
                        <a:rPr lang="pl-PL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4:</a:t>
                      </a:r>
                      <a:r>
                        <a:rPr lang="pl-PL" sz="1600" i="1" spc="-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pl-PL" sz="1600" i="1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2%)</a:t>
                      </a:r>
                      <a:endParaRPr lang="pl-PL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006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Anemia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12</a:t>
                      </a:r>
                      <a:r>
                        <a:rPr lang="en-US" sz="16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(14)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86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Febrile</a:t>
                      </a:r>
                      <a:r>
                        <a:rPr lang="en-US" sz="1600" spc="-4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neutropenia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11</a:t>
                      </a:r>
                      <a:r>
                        <a:rPr lang="en-US" sz="16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(13)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769821"/>
                  </a:ext>
                </a:extLst>
              </a:tr>
              <a:tr h="200915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Differentiation</a:t>
                      </a:r>
                      <a:r>
                        <a:rPr lang="en-US" sz="1600" spc="-8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syndrome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lang="pl-PL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11</a:t>
                      </a:r>
                      <a:r>
                        <a:rPr lang="pl-PL" sz="16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pl-PL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(13)</a:t>
                      </a:r>
                      <a:endParaRPr lang="pl-PL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  <a:p>
                      <a:pPr marR="45085" algn="ctr">
                        <a:lnSpc>
                          <a:spcPct val="100000"/>
                        </a:lnSpc>
                      </a:pPr>
                      <a:r>
                        <a:rPr lang="pl-PL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</a:t>
                      </a:r>
                      <a:r>
                        <a:rPr lang="en-US" sz="1600" i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grade </a:t>
                      </a:r>
                      <a:r>
                        <a:rPr lang="pl-PL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3:</a:t>
                      </a:r>
                      <a:r>
                        <a:rPr lang="pl-PL" sz="1600" i="1" spc="-1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pl-PL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11%</a:t>
                      </a:r>
                      <a:r>
                        <a:rPr lang="en-US" sz="1600" i="1" spc="-1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;</a:t>
                      </a:r>
                      <a:r>
                        <a:rPr lang="pl-PL" sz="1600" i="1" spc="-1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i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Trebuchet MS"/>
                        </a:rPr>
                        <a:t>grade </a:t>
                      </a:r>
                      <a:r>
                        <a:rPr lang="pl-PL" sz="16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4:</a:t>
                      </a:r>
                      <a:r>
                        <a:rPr lang="pl-PL" sz="1600" i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pl-PL" sz="1600" i="1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2%)</a:t>
                      </a:r>
                      <a:endParaRPr lang="pl-PL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795330"/>
                  </a:ext>
                </a:extLst>
              </a:tr>
              <a:tr h="180161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Platelet</a:t>
                      </a:r>
                      <a:r>
                        <a:rPr lang="en-US" sz="1600" spc="-5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count</a:t>
                      </a:r>
                      <a:r>
                        <a:rPr lang="en-US" sz="1600" spc="-5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decreased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9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(11)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4508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Thrombocytopenia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46990"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8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(10)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1421291"/>
                  </a:ext>
                </a:extLst>
              </a:tr>
              <a:tr h="200915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WBC count</a:t>
                      </a:r>
                      <a:r>
                        <a:rPr lang="en-US" sz="1600" spc="-3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decreased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7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(8)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7168101"/>
                  </a:ext>
                </a:extLst>
              </a:tr>
              <a:tr h="180161">
                <a:tc>
                  <a:txBody>
                    <a:bodyPr/>
                    <a:lstStyle/>
                    <a:p>
                      <a:pPr marL="321310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Neutrophil</a:t>
                      </a:r>
                      <a:r>
                        <a:rPr lang="en-US" sz="1600" spc="-5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count</a:t>
                      </a:r>
                      <a:r>
                        <a:rPr lang="en-US" sz="1600" spc="-3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decreased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6</a:t>
                      </a:r>
                      <a:r>
                        <a:rPr lang="en-US" sz="16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16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(7)</a:t>
                      </a:r>
                      <a:endParaRPr lang="en-US" sz="16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92752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85A25C9-32E5-51EE-3043-90DC76B4C373}"/>
              </a:ext>
            </a:extLst>
          </p:cNvPr>
          <p:cNvSpPr txBox="1"/>
          <p:nvPr/>
        </p:nvSpPr>
        <p:spPr bwMode="auto">
          <a:xfrm>
            <a:off x="609760" y="1515683"/>
            <a:ext cx="4989283" cy="448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Font typeface="Wingdings" panose="05000000000000000000" pitchFamily="2" charset="2"/>
              <a:buChar char="§"/>
            </a:pPr>
            <a:r>
              <a:rPr lang="en-US" sz="2600" b="0">
                <a:solidFill>
                  <a:schemeClr val="bg1"/>
                </a:solidFill>
                <a:latin typeface="Calibri" panose="020F0502020204030204" pitchFamily="34" charset="0"/>
              </a:rPr>
              <a:t>Safety results in this older, heavily pretreated population were consistent with previously reported data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Font typeface="Wingdings" panose="05000000000000000000" pitchFamily="2" charset="2"/>
              <a:buChar char="§"/>
            </a:pPr>
            <a:r>
              <a:rPr lang="en-US" sz="2600" b="0">
                <a:solidFill>
                  <a:schemeClr val="bg1"/>
                </a:solidFill>
                <a:latin typeface="Calibri" panose="020F0502020204030204" pitchFamily="34" charset="0"/>
              </a:rPr>
              <a:t>Low rate of treatment-related discontinuations (4.8%)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Tx/>
              <a:buFont typeface="Wingdings" panose="05000000000000000000" pitchFamily="2" charset="2"/>
              <a:buChar char="§"/>
            </a:pPr>
            <a:r>
              <a:rPr lang="en-US" sz="2600" b="0">
                <a:solidFill>
                  <a:schemeClr val="bg1"/>
                </a:solidFill>
                <a:latin typeface="Calibri" panose="020F0502020204030204" pitchFamily="34" charset="0"/>
              </a:rPr>
              <a:t>Most common adverse events observed are largely characteristic of symptoms experienced by patients undergoing treatment for AML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0D7B0137-088E-B73A-5EE3-0D29E4D4C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Arellano. Blood. </a:t>
            </a:r>
            <a:r>
              <a:rPr lang="en-US" altLang="en-US" sz="1200" b="0" spc="-10">
                <a:solidFill>
                  <a:srgbClr val="455560"/>
                </a:solidFill>
                <a:latin typeface="Calibri"/>
              </a:rPr>
              <a:t>Blood. 2025;[Epub].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720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38BA1-64C1-657B-7300-4ADF31733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04356B6-19C5-DBC6-A93D-EC95A488E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/>
              <a:t>Beat AML Trial: Revumenib + VEN/AZA in Newly Diagnosed AML With m</a:t>
            </a:r>
            <a:r>
              <a:rPr lang="en-US" sz="3400" i="1"/>
              <a:t>NPM1</a:t>
            </a:r>
            <a:r>
              <a:rPr lang="en-US" sz="3400"/>
              <a:t> or </a:t>
            </a:r>
            <a:r>
              <a:rPr lang="en-US" sz="3400" i="1"/>
              <a:t>KMT2A</a:t>
            </a:r>
            <a:r>
              <a:rPr lang="en-US" sz="3400"/>
              <a:t>r</a:t>
            </a:r>
            <a:endParaRPr lang="en-US" altLang="en-US" sz="340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EA2D448-C859-1498-70B6-D7306A7B8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Multicenter, multi substudy, open-label phase Ib/II trial</a:t>
            </a:r>
          </a:p>
          <a:p>
            <a:pPr lvl="1"/>
            <a:r>
              <a:rPr lang="en-US" sz="2200"/>
              <a:t>Substudy: revumenib + VEN/AZA for newly diagnosed </a:t>
            </a:r>
            <a:r>
              <a:rPr lang="en-US" sz="2200" i="1"/>
              <a:t>NPM1</a:t>
            </a:r>
            <a:r>
              <a:rPr lang="en-US" sz="2200"/>
              <a:t>m/</a:t>
            </a:r>
            <a:r>
              <a:rPr lang="en-US" sz="2200" i="1"/>
              <a:t>KMT2A</a:t>
            </a:r>
            <a:r>
              <a:rPr lang="en-US" sz="2200"/>
              <a:t>r-positive AML</a:t>
            </a:r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 b="1"/>
          </a:p>
          <a:p>
            <a:pPr>
              <a:spcBef>
                <a:spcPts val="700"/>
              </a:spcBef>
              <a:spcAft>
                <a:spcPts val="400"/>
              </a:spcAft>
            </a:pPr>
            <a:endParaRPr lang="en-US" sz="2400" b="1"/>
          </a:p>
          <a:p>
            <a:pPr>
              <a:spcBef>
                <a:spcPts val="700"/>
              </a:spcBef>
              <a:spcAft>
                <a:spcPts val="400"/>
              </a:spcAft>
            </a:pPr>
            <a:r>
              <a:rPr lang="en-US" sz="2400" b="1"/>
              <a:t>Primary endpoint (substudy with revumenib): </a:t>
            </a:r>
            <a:r>
              <a:rPr lang="en-US" sz="2400"/>
              <a:t>RP2D of combination tx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3733DA07-478A-4600-3477-C09CC1BC6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Zeidner. EHA 2025. Abstr S138. NCT03013998.</a:t>
            </a: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4BC314-9F3A-531C-DE10-7059EEAB5A67}"/>
              </a:ext>
            </a:extLst>
          </p:cNvPr>
          <p:cNvSpPr txBox="1"/>
          <p:nvPr/>
        </p:nvSpPr>
        <p:spPr bwMode="auto">
          <a:xfrm>
            <a:off x="970651" y="2853088"/>
            <a:ext cx="2073308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aged ≥60 yr with AML; unfit for intensive CT;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 positive by central testing or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 positive by local testing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43)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8405E47-F950-876D-CED9-E72621BB3C16}"/>
              </a:ext>
            </a:extLst>
          </p:cNvPr>
          <p:cNvCxnSpPr/>
          <p:nvPr/>
        </p:nvCxnSpPr>
        <p:spPr bwMode="auto">
          <a:xfrm>
            <a:off x="2953821" y="3846519"/>
            <a:ext cx="46191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5B0CD3-D277-9307-5EC6-3BB5CDA7DD5A}"/>
              </a:ext>
            </a:extLst>
          </p:cNvPr>
          <p:cNvCxnSpPr/>
          <p:nvPr/>
        </p:nvCxnSpPr>
        <p:spPr bwMode="auto">
          <a:xfrm>
            <a:off x="5669894" y="3821762"/>
            <a:ext cx="3254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5D3CC6F-978C-A096-20BF-5F99A8674193}"/>
              </a:ext>
            </a:extLst>
          </p:cNvPr>
          <p:cNvCxnSpPr/>
          <p:nvPr/>
        </p:nvCxnSpPr>
        <p:spPr bwMode="auto">
          <a:xfrm>
            <a:off x="5995329" y="3294433"/>
            <a:ext cx="0" cy="107721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7D4CF64-5FE1-21DB-6134-6140D9ADB721}"/>
              </a:ext>
            </a:extLst>
          </p:cNvPr>
          <p:cNvCxnSpPr/>
          <p:nvPr/>
        </p:nvCxnSpPr>
        <p:spPr bwMode="auto">
          <a:xfrm>
            <a:off x="5994448" y="3294433"/>
            <a:ext cx="292231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3E6C12-EBFB-7371-F426-7F4C3C6E14DB}"/>
              </a:ext>
            </a:extLst>
          </p:cNvPr>
          <p:cNvCxnSpPr/>
          <p:nvPr/>
        </p:nvCxnSpPr>
        <p:spPr bwMode="auto">
          <a:xfrm>
            <a:off x="5994448" y="4371651"/>
            <a:ext cx="292231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4DE10BE-286C-FBDF-61E3-7B3AAD8E0081}"/>
              </a:ext>
            </a:extLst>
          </p:cNvPr>
          <p:cNvSpPr txBox="1"/>
          <p:nvPr/>
        </p:nvSpPr>
        <p:spPr bwMode="auto">
          <a:xfrm>
            <a:off x="6339618" y="3037992"/>
            <a:ext cx="1154147" cy="523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Marrow remission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9BDDEE-1B4D-A586-8AC1-BF5999332FCD}"/>
              </a:ext>
            </a:extLst>
          </p:cNvPr>
          <p:cNvSpPr txBox="1"/>
          <p:nvPr/>
        </p:nvSpPr>
        <p:spPr bwMode="auto">
          <a:xfrm>
            <a:off x="6339618" y="4024755"/>
            <a:ext cx="1154147" cy="73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Morphologic evidence of AML after C1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E3E6409-A7A7-BDB1-49ED-06BA7714F9A6}"/>
              </a:ext>
            </a:extLst>
          </p:cNvPr>
          <p:cNvCxnSpPr/>
          <p:nvPr/>
        </p:nvCxnSpPr>
        <p:spPr bwMode="auto">
          <a:xfrm>
            <a:off x="7493765" y="4390535"/>
            <a:ext cx="292231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07D0118-63F1-F740-4A5F-5A340EF81883}"/>
              </a:ext>
            </a:extLst>
          </p:cNvPr>
          <p:cNvCxnSpPr/>
          <p:nvPr/>
        </p:nvCxnSpPr>
        <p:spPr bwMode="auto">
          <a:xfrm>
            <a:off x="8825452" y="4407627"/>
            <a:ext cx="32543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E105668-0706-FA34-8FFC-966CB5821BA8}"/>
              </a:ext>
            </a:extLst>
          </p:cNvPr>
          <p:cNvCxnSpPr/>
          <p:nvPr/>
        </p:nvCxnSpPr>
        <p:spPr bwMode="auto">
          <a:xfrm>
            <a:off x="9150888" y="3846519"/>
            <a:ext cx="0" cy="107721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EEDE0B5-0D28-6648-6A6A-E3AE7A46B841}"/>
              </a:ext>
            </a:extLst>
          </p:cNvPr>
          <p:cNvCxnSpPr/>
          <p:nvPr/>
        </p:nvCxnSpPr>
        <p:spPr bwMode="auto">
          <a:xfrm>
            <a:off x="9150888" y="3846519"/>
            <a:ext cx="292231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AC1C641-971A-05DD-8C04-5A780F906373}"/>
              </a:ext>
            </a:extLst>
          </p:cNvPr>
          <p:cNvCxnSpPr/>
          <p:nvPr/>
        </p:nvCxnSpPr>
        <p:spPr bwMode="auto">
          <a:xfrm>
            <a:off x="9150888" y="4923737"/>
            <a:ext cx="292231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F35D385-78D0-BFE8-77C2-F203140DEF67}"/>
              </a:ext>
            </a:extLst>
          </p:cNvPr>
          <p:cNvSpPr txBox="1"/>
          <p:nvPr/>
        </p:nvSpPr>
        <p:spPr bwMode="auto">
          <a:xfrm>
            <a:off x="9516756" y="4152752"/>
            <a:ext cx="1545996" cy="116955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Morphologic evidence of AML after 3 cycles of 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↓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Off study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3F780B-C712-C82F-FC07-ACD587572525}"/>
              </a:ext>
            </a:extLst>
          </p:cNvPr>
          <p:cNvSpPr txBox="1"/>
          <p:nvPr/>
        </p:nvSpPr>
        <p:spPr bwMode="auto">
          <a:xfrm>
            <a:off x="3444015" y="3154023"/>
            <a:ext cx="2421233" cy="11695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Induction</a:t>
            </a:r>
            <a:r>
              <a:rPr kumimoji="0" lang="en-US" sz="1400" b="0" i="0" u="sng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Revumenib (DL1 or DL2*)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Azacitidine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75 mg/m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QD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D1-7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+ </a:t>
            </a:r>
            <a:r>
              <a:rPr lang="en-US" sz="1400">
                <a:solidFill>
                  <a:srgbClr val="FFFFFF"/>
                </a:solidFill>
                <a:latin typeface="Calibri" panose="020F0502020204030204" pitchFamily="34" charset="0"/>
              </a:rPr>
              <a:t>v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enetoclax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§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D1-28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D55945-7FFF-F4EC-DF6D-7483077ECC2E}"/>
              </a:ext>
            </a:extLst>
          </p:cNvPr>
          <p:cNvSpPr txBox="1"/>
          <p:nvPr/>
        </p:nvSpPr>
        <p:spPr bwMode="auto">
          <a:xfrm>
            <a:off x="7799522" y="4147306"/>
            <a:ext cx="1016677" cy="5232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Induction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C2 ± C3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83F950-D896-D566-853E-0395F001766A}"/>
              </a:ext>
            </a:extLst>
          </p:cNvPr>
          <p:cNvSpPr txBox="1"/>
          <p:nvPr/>
        </p:nvSpPr>
        <p:spPr bwMode="auto">
          <a:xfrm>
            <a:off x="8203068" y="3042404"/>
            <a:ext cx="2912159" cy="523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Continue tx indefinitely; until PD, transplant, or intolerance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E29DC17-771A-7780-E799-3D476F5684D2}"/>
              </a:ext>
            </a:extLst>
          </p:cNvPr>
          <p:cNvSpPr txBox="1"/>
          <p:nvPr/>
        </p:nvSpPr>
        <p:spPr bwMode="auto">
          <a:xfrm>
            <a:off x="9519223" y="3701882"/>
            <a:ext cx="1515462" cy="307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Marrow remission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82D883-4F69-00AA-2BDF-E8A7BE8979D1}"/>
              </a:ext>
            </a:extLst>
          </p:cNvPr>
          <p:cNvSpPr txBox="1"/>
          <p:nvPr/>
        </p:nvSpPr>
        <p:spPr bwMode="auto">
          <a:xfrm>
            <a:off x="3378648" y="4768176"/>
            <a:ext cx="49979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*DL1: 113 mg Q12H D1-28; DL2: 163 mg Q12H D1-28.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Expansion cohorts randomized between DL1/DL2.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‡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were dosed in combination with strong CYP3A4 inhibitors.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§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Venetoclax dose adjusted for CYP3A4 inhibitor use.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22E373E-57D7-8594-A25B-E6469BD6A7C4}"/>
              </a:ext>
            </a:extLst>
          </p:cNvPr>
          <p:cNvCxnSpPr>
            <a:stCxn id="11" idx="3"/>
          </p:cNvCxnSpPr>
          <p:nvPr/>
        </p:nvCxnSpPr>
        <p:spPr bwMode="auto">
          <a:xfrm flipV="1">
            <a:off x="7493765" y="3294433"/>
            <a:ext cx="680724" cy="5169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Left Bracket 24">
            <a:extLst>
              <a:ext uri="{FF2B5EF4-FFF2-40B4-BE49-F238E27FC236}">
                <a16:creationId xmlns:a16="http://schemas.microsoft.com/office/drawing/2014/main" id="{5F6896EE-C8EE-F611-5329-467C97BD3BD4}"/>
              </a:ext>
            </a:extLst>
          </p:cNvPr>
          <p:cNvSpPr/>
          <p:nvPr/>
        </p:nvSpPr>
        <p:spPr bwMode="auto">
          <a:xfrm rot="5400000">
            <a:off x="7178431" y="-871890"/>
            <a:ext cx="149903" cy="7618739"/>
          </a:xfrm>
          <a:prstGeom prst="lef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8ADF2A0-F0F0-CA1F-68D6-1E6A9FC2A02C}"/>
              </a:ext>
            </a:extLst>
          </p:cNvPr>
          <p:cNvSpPr txBox="1"/>
          <p:nvPr/>
        </p:nvSpPr>
        <p:spPr bwMode="auto">
          <a:xfrm>
            <a:off x="5870711" y="2515344"/>
            <a:ext cx="27050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Phase Ib</a:t>
            </a:r>
            <a:r>
              <a:rPr kumimoji="0" lang="en-US" sz="18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</a:p>
        </p:txBody>
      </p:sp>
    </p:spTree>
    <p:extLst>
      <p:ext uri="{BB962C8B-B14F-4D97-AF65-F5344CB8AC3E}">
        <p14:creationId xmlns:p14="http://schemas.microsoft.com/office/powerpoint/2010/main" val="1312022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61CCE-CBEB-A91D-7CFD-F32DC4E27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BEAT AML Trial: Safety and AEs With Revumenib + VEN/AZA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2FD49-C08D-1FE3-92EA-6EC7A840E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59" y="1520342"/>
            <a:ext cx="5491325" cy="4650686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000"/>
              <a:t>1 hematologic DLT (grade 4 thrombocytopenia) seen in DL1 during dose-escalation </a:t>
            </a:r>
          </a:p>
          <a:p>
            <a:pPr lvl="1">
              <a:spcAft>
                <a:spcPts val="0"/>
              </a:spcAft>
            </a:pPr>
            <a:r>
              <a:rPr lang="en-US" sz="2000"/>
              <a:t>No other heme or nonheme DLTs</a:t>
            </a:r>
          </a:p>
          <a:p>
            <a:pPr lvl="1">
              <a:spcAft>
                <a:spcPts val="0"/>
              </a:spcAft>
            </a:pPr>
            <a:r>
              <a:rPr lang="en-US" sz="2000"/>
              <a:t>No MTD identified</a:t>
            </a:r>
          </a:p>
          <a:p>
            <a:pPr>
              <a:spcAft>
                <a:spcPts val="0"/>
              </a:spcAft>
            </a:pPr>
            <a:endParaRPr lang="en-US" sz="2000"/>
          </a:p>
          <a:p>
            <a:pPr>
              <a:spcAft>
                <a:spcPts val="0"/>
              </a:spcAft>
            </a:pPr>
            <a:endParaRPr lang="en-US" sz="2000"/>
          </a:p>
          <a:p>
            <a:pPr>
              <a:spcAft>
                <a:spcPts val="0"/>
              </a:spcAft>
            </a:pPr>
            <a:endParaRPr lang="en-US" sz="2000"/>
          </a:p>
          <a:p>
            <a:pPr marL="0" indent="0">
              <a:spcAft>
                <a:spcPts val="0"/>
              </a:spcAft>
              <a:buNone/>
            </a:pPr>
            <a:endParaRPr lang="en-US" sz="700"/>
          </a:p>
          <a:p>
            <a:pPr>
              <a:spcAft>
                <a:spcPts val="0"/>
              </a:spcAft>
            </a:pPr>
            <a:endParaRPr lang="en-US" sz="2000"/>
          </a:p>
          <a:p>
            <a:pPr>
              <a:spcAft>
                <a:spcPts val="0"/>
              </a:spcAft>
            </a:pPr>
            <a:r>
              <a:rPr lang="en-US" sz="2000"/>
              <a:t>Most common grade 1/2 TEAEs:</a:t>
            </a:r>
          </a:p>
          <a:p>
            <a:pPr lvl="1">
              <a:spcAft>
                <a:spcPts val="0"/>
              </a:spcAft>
            </a:pPr>
            <a:r>
              <a:rPr lang="en-US" sz="2000"/>
              <a:t>Nausea (60%), constipation (53%), QTcF prolongation (44%)</a:t>
            </a:r>
          </a:p>
          <a:p>
            <a:pPr>
              <a:spcAft>
                <a:spcPts val="0"/>
              </a:spcAft>
            </a:pPr>
            <a:r>
              <a:rPr lang="en-US" sz="2000"/>
              <a:t>30-day and 60-day mortality: 7% (3/43)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512034-72F7-BBFB-383F-41CDD1C0A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044348"/>
              </p:ext>
            </p:extLst>
          </p:nvPr>
        </p:nvGraphicFramePr>
        <p:xfrm>
          <a:off x="708995" y="3335614"/>
          <a:ext cx="5486240" cy="1441774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623079">
                  <a:extLst>
                    <a:ext uri="{9D8B030D-6E8A-4147-A177-3AD203B41FA5}">
                      <a16:colId xmlns:a16="http://schemas.microsoft.com/office/drawing/2014/main" val="755132385"/>
                    </a:ext>
                  </a:extLst>
                </a:gridCol>
                <a:gridCol w="1547776">
                  <a:extLst>
                    <a:ext uri="{9D8B030D-6E8A-4147-A177-3AD203B41FA5}">
                      <a16:colId xmlns:a16="http://schemas.microsoft.com/office/drawing/2014/main" val="4260521164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513846992"/>
                    </a:ext>
                  </a:extLst>
                </a:gridCol>
                <a:gridCol w="886635">
                  <a:extLst>
                    <a:ext uri="{9D8B030D-6E8A-4147-A177-3AD203B41FA5}">
                      <a16:colId xmlns:a16="http://schemas.microsoft.com/office/drawing/2014/main" val="2685531425"/>
                    </a:ext>
                  </a:extLst>
                </a:gridCol>
              </a:tblGrid>
              <a:tr h="21162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+mj-lt"/>
                          <a:cs typeface="Arial" panose="020B0604020202020204" pitchFamily="34" charset="0"/>
                        </a:rPr>
                        <a:t>AE, no. (%)</a:t>
                      </a:r>
                      <a:endParaRPr lang="en-US" sz="1400" kern="100"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+mj-lt"/>
                          <a:cs typeface="Arial" panose="020B0604020202020204" pitchFamily="34" charset="0"/>
                        </a:rPr>
                        <a:t>Dose Level 1 (n = 21)</a:t>
                      </a:r>
                      <a:endParaRPr lang="en-US" sz="1400" kern="100"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+mj-lt"/>
                          <a:cs typeface="Arial" panose="020B0604020202020204" pitchFamily="34" charset="0"/>
                        </a:rPr>
                        <a:t>Dose Level 2 (n = 22)</a:t>
                      </a:r>
                      <a:endParaRPr lang="en-US" sz="1400" kern="100"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+mj-lt"/>
                          <a:cs typeface="Arial" panose="020B0604020202020204" pitchFamily="34" charset="0"/>
                        </a:rPr>
                        <a:t>All (N = 43)</a:t>
                      </a:r>
                      <a:endParaRPr lang="en-US" sz="1400" kern="100"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8379896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Febrile neutropenia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(24)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 (27)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11 (26)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980532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Acute kidney injury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(19)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(18)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 (19)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932913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Dyspnea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(19)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(9)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 (14)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29141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QTcF Prolongation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(10)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 (14)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(12)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7396730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Hypokalemia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(5)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(18)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(12)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881706"/>
                  </a:ext>
                </a:extLst>
              </a:tr>
              <a:tr h="205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Muscular weakness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(10)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 (14)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(12)</a:t>
                      </a:r>
                      <a:endParaRPr lang="en-US" sz="14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804" marR="5780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92282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4EF02C9-A8A8-F329-DCDC-CC24C6C72E06}"/>
              </a:ext>
            </a:extLst>
          </p:cNvPr>
          <p:cNvSpPr txBox="1"/>
          <p:nvPr/>
        </p:nvSpPr>
        <p:spPr bwMode="auto">
          <a:xfrm>
            <a:off x="1906772" y="3001721"/>
            <a:ext cx="39269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Grade &gt;3 Nonheme TEAEs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80EF574-C928-B34C-6EDF-F4A28DF6C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81471"/>
              </p:ext>
            </p:extLst>
          </p:nvPr>
        </p:nvGraphicFramePr>
        <p:xfrm>
          <a:off x="6422016" y="1606826"/>
          <a:ext cx="5090711" cy="157962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604978">
                  <a:extLst>
                    <a:ext uri="{9D8B030D-6E8A-4147-A177-3AD203B41FA5}">
                      <a16:colId xmlns:a16="http://schemas.microsoft.com/office/drawing/2014/main" val="1189060847"/>
                    </a:ext>
                  </a:extLst>
                </a:gridCol>
                <a:gridCol w="882503">
                  <a:extLst>
                    <a:ext uri="{9D8B030D-6E8A-4147-A177-3AD203B41FA5}">
                      <a16:colId xmlns:a16="http://schemas.microsoft.com/office/drawing/2014/main" val="79177729"/>
                    </a:ext>
                  </a:extLst>
                </a:gridCol>
                <a:gridCol w="754911">
                  <a:extLst>
                    <a:ext uri="{9D8B030D-6E8A-4147-A177-3AD203B41FA5}">
                      <a16:colId xmlns:a16="http://schemas.microsoft.com/office/drawing/2014/main" val="2087910979"/>
                    </a:ext>
                  </a:extLst>
                </a:gridCol>
                <a:gridCol w="848319">
                  <a:extLst>
                    <a:ext uri="{9D8B030D-6E8A-4147-A177-3AD203B41FA5}">
                      <a16:colId xmlns:a16="http://schemas.microsoft.com/office/drawing/2014/main" val="2912530032"/>
                    </a:ext>
                  </a:extLst>
                </a:gridCol>
              </a:tblGrid>
              <a:tr h="27999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0">
                          <a:effectLst/>
                          <a:latin typeface="+mj-lt"/>
                          <a:cs typeface="Arial"/>
                        </a:rPr>
                        <a:t>Differentiation Syndrome</a:t>
                      </a:r>
                      <a:endParaRPr lang="en-US" sz="1400" kern="100"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  <a:cs typeface="Arial"/>
                        </a:rPr>
                        <a:t>DL1</a:t>
                      </a:r>
                    </a:p>
                    <a:p>
                      <a:pPr algn="ctr"/>
                      <a:r>
                        <a:rPr lang="en-US" sz="1200">
                          <a:latin typeface="+mj-lt"/>
                          <a:cs typeface="Arial"/>
                        </a:rPr>
                        <a:t>N=21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  <a:cs typeface="Arial"/>
                        </a:rPr>
                        <a:t>DL2 </a:t>
                      </a:r>
                    </a:p>
                    <a:p>
                      <a:pPr algn="ctr"/>
                      <a:r>
                        <a:rPr lang="en-US" sz="1200">
                          <a:latin typeface="+mj-lt"/>
                          <a:cs typeface="Arial"/>
                        </a:rPr>
                        <a:t>N=22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  <a:cs typeface="Arial"/>
                        </a:rPr>
                        <a:t>All</a:t>
                      </a:r>
                    </a:p>
                    <a:p>
                      <a:pPr algn="ctr"/>
                      <a:r>
                        <a:rPr lang="en-US" sz="1200">
                          <a:latin typeface="+mj-lt"/>
                          <a:cs typeface="Arial"/>
                        </a:rPr>
                        <a:t>N=43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4872379"/>
                  </a:ext>
                </a:extLst>
              </a:tr>
              <a:tr h="1506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No. of Patients, (%)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6 (28.6%)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2 (9.1%)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8 (18.6%)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360836"/>
                  </a:ext>
                </a:extLst>
              </a:tr>
              <a:tr h="1506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/>
                        </a:rPr>
                        <a:t>Grade </a:t>
                      </a:r>
                      <a:r>
                        <a:rPr lang="en-US" sz="1200" u="sng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/>
                        </a:rPr>
                        <a:t>&gt;</a:t>
                      </a: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/>
                        </a:rPr>
                        <a:t>3, (%)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/>
                        </a:rPr>
                        <a:t>2 (9.5%)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/>
                        </a:rPr>
                        <a:t>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/>
                        </a:rPr>
                        <a:t>2 (4.7%)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851953"/>
                  </a:ext>
                </a:extLst>
              </a:tr>
              <a:tr h="1506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Median Time To DS, Days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8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4.5 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4.5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332706"/>
                  </a:ext>
                </a:extLst>
              </a:tr>
              <a:tr h="1506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DS Duration, Days (range)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5 (2-8)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4 (2-6)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5 (2-8)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024238"/>
                  </a:ext>
                </a:extLst>
              </a:tr>
              <a:tr h="1506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Dose Reductions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0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0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0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591559"/>
                  </a:ext>
                </a:extLst>
              </a:tr>
              <a:tr h="15066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Dose Interruptions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2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0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/>
                        </a:rPr>
                        <a:t>2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04601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AAA836E-9AA2-71E7-E2E1-83EC24E5BA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845724"/>
              </p:ext>
            </p:extLst>
          </p:nvPr>
        </p:nvGraphicFramePr>
        <p:xfrm>
          <a:off x="6422015" y="3240705"/>
          <a:ext cx="5090711" cy="165169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921885">
                  <a:extLst>
                    <a:ext uri="{9D8B030D-6E8A-4147-A177-3AD203B41FA5}">
                      <a16:colId xmlns:a16="http://schemas.microsoft.com/office/drawing/2014/main" val="1189060847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79177729"/>
                    </a:ext>
                  </a:extLst>
                </a:gridCol>
                <a:gridCol w="1069557">
                  <a:extLst>
                    <a:ext uri="{9D8B030D-6E8A-4147-A177-3AD203B41FA5}">
                      <a16:colId xmlns:a16="http://schemas.microsoft.com/office/drawing/2014/main" val="2087910979"/>
                    </a:ext>
                  </a:extLst>
                </a:gridCol>
                <a:gridCol w="848319">
                  <a:extLst>
                    <a:ext uri="{9D8B030D-6E8A-4147-A177-3AD203B41FA5}">
                      <a16:colId xmlns:a16="http://schemas.microsoft.com/office/drawing/2014/main" val="2912530032"/>
                    </a:ext>
                  </a:extLst>
                </a:gridCol>
              </a:tblGrid>
              <a:tr h="30952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  <a:latin typeface="+mj-lt"/>
                          <a:cs typeface="Arial" panose="020B0604020202020204" pitchFamily="34" charset="0"/>
                        </a:rPr>
                        <a:t>QTcF Prolongation</a:t>
                      </a:r>
                      <a:endParaRPr lang="en-US" sz="1200" kern="100"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  <a:cs typeface="Arial" panose="020B0604020202020204" pitchFamily="34" charset="0"/>
                        </a:rPr>
                        <a:t>Dose Level 1</a:t>
                      </a:r>
                    </a:p>
                    <a:p>
                      <a:pPr algn="ctr"/>
                      <a:r>
                        <a:rPr lang="en-US" sz="1200">
                          <a:latin typeface="+mj-lt"/>
                          <a:cs typeface="Arial" panose="020B0604020202020204" pitchFamily="34" charset="0"/>
                        </a:rPr>
                        <a:t>(n = 21)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  <a:cs typeface="Arial" panose="020B0604020202020204" pitchFamily="34" charset="0"/>
                        </a:rPr>
                        <a:t>Dose Level 2</a:t>
                      </a:r>
                    </a:p>
                    <a:p>
                      <a:pPr algn="ctr"/>
                      <a:r>
                        <a:rPr lang="en-US" sz="1200">
                          <a:latin typeface="+mj-lt"/>
                          <a:cs typeface="Arial" panose="020B0604020202020204" pitchFamily="34" charset="0"/>
                        </a:rPr>
                        <a:t>(n = 22)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+mj-lt"/>
                          <a:cs typeface="Arial" panose="020B0604020202020204" pitchFamily="34" charset="0"/>
                        </a:rPr>
                        <a:t>All</a:t>
                      </a:r>
                    </a:p>
                    <a:p>
                      <a:pPr algn="ctr"/>
                      <a:r>
                        <a:rPr lang="en-US" sz="1200">
                          <a:latin typeface="+mj-lt"/>
                          <a:cs typeface="Arial" panose="020B0604020202020204" pitchFamily="34" charset="0"/>
                        </a:rPr>
                        <a:t>(N = 43)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74872379"/>
                  </a:ext>
                </a:extLst>
              </a:tr>
              <a:tr h="25913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Patients, n (%)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 (33.3)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 (54.5)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19 (44.2)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360836"/>
                  </a:ext>
                </a:extLst>
              </a:tr>
              <a:tr h="1831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Grade </a:t>
                      </a:r>
                      <a:r>
                        <a:rPr lang="en-US" sz="120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3, n (%)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2 (9.5)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3 (13.6)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chemeClr val="bg1"/>
                          </a:solidFill>
                          <a:effectLst/>
                          <a:latin typeface="+mj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5 (11.6)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851953"/>
                  </a:ext>
                </a:extLst>
              </a:tr>
              <a:tr h="126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Median time to QT, days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30.5 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32 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31.5 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332706"/>
                  </a:ext>
                </a:extLst>
              </a:tr>
              <a:tr h="126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QT duration, days (range)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7.5 (1-133)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 (0-98)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 (0-133)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9024238"/>
                  </a:ext>
                </a:extLst>
              </a:tr>
              <a:tr h="126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Dose reductions, n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591559"/>
                  </a:ext>
                </a:extLst>
              </a:tr>
              <a:tr h="1266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Dose interruptions, n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</a:t>
                      </a:r>
                      <a:endParaRPr lang="en-US" sz="12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046012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D1F92C2-A451-D0EB-1093-2E8A26D08132}"/>
              </a:ext>
            </a:extLst>
          </p:cNvPr>
          <p:cNvSpPr txBox="1">
            <a:spLocks/>
          </p:cNvSpPr>
          <p:nvPr/>
        </p:nvSpPr>
        <p:spPr bwMode="auto">
          <a:xfrm>
            <a:off x="6327601" y="5216341"/>
            <a:ext cx="5491325" cy="853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Wingdings" panose="05000000000000000000" pitchFamily="2" charset="2"/>
              <a:buChar char="§"/>
              <a:defRPr sz="28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6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2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chemeClr val="bg1"/>
              </a:buClr>
              <a:buFont typeface="Arial" panose="020B0604020202020204" pitchFamily="34" charset="0"/>
              <a:buChar char="‒"/>
              <a:defRPr sz="2000">
                <a:solidFill>
                  <a:schemeClr val="bg1"/>
                </a:solidFill>
                <a:latin typeface="Calibri" panose="020F0502020204030204" pitchFamily="34" charset="0"/>
              </a:defRPr>
            </a:lvl5pPr>
            <a:lvl6pPr marL="25146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lnSpc>
                <a:spcPct val="90000"/>
              </a:lnSpc>
              <a:spcBef>
                <a:spcPct val="35000"/>
              </a:spcBef>
              <a:spcAft>
                <a:spcPct val="25000"/>
              </a:spcAft>
              <a:buClr>
                <a:schemeClr val="accent2"/>
              </a:buClr>
              <a:buFont typeface="Arial" charset="0"/>
              <a:buChar char="–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 grade 4 DS or QTcF prolongation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 patient discontinued </a:t>
            </a:r>
            <a:r>
              <a:rPr lang="en-US" sz="2000" b="0" kern="0">
                <a:solidFill>
                  <a:srgbClr val="000000"/>
                </a:solidFill>
              </a:rPr>
              <a:t>r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evumenib due to DS or QTcF Prolongation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43C01CF5-D8F9-A6F9-43EA-85DF23858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Zeidner. EHA 2025. Abstr S138. 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Zeidner. JCO. 2025;43:2606. </a:t>
            </a:r>
          </a:p>
        </p:txBody>
      </p:sp>
    </p:spTree>
    <p:extLst>
      <p:ext uri="{BB962C8B-B14F-4D97-AF65-F5344CB8AC3E}">
        <p14:creationId xmlns:p14="http://schemas.microsoft.com/office/powerpoint/2010/main" val="2412947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683C-665B-3922-6B45-300786489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305" y="238127"/>
            <a:ext cx="11381352" cy="1103313"/>
          </a:xfrm>
        </p:spPr>
        <p:txBody>
          <a:bodyPr/>
          <a:lstStyle/>
          <a:p>
            <a:r>
              <a:rPr lang="en-US"/>
              <a:t>BEAT AML Trial: Response With Revumenib + VEN/AZA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1B0C2-CD06-0FF7-D654-EFF788EF4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4" y="4254984"/>
            <a:ext cx="10877529" cy="2130756"/>
          </a:xfrm>
        </p:spPr>
        <p:txBody>
          <a:bodyPr/>
          <a:lstStyle/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/>
              <a:t>No patient had refractory disease after 1-2 cycles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/>
              <a:t>84% of evaluable patients achieved remission within first cycle of therapy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/>
              <a:t>100% of evaluable patients achieved flow MRD-negative remission (sensitivity 0.02%)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/>
              <a:t>76% after cycle 1; 89% after cycle 2</a:t>
            </a:r>
          </a:p>
          <a:p>
            <a:pPr mar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/>
              <a:t>31% achieved NPM1m NGS-negative remission (sensitivity 0.005%)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0A81666-BCE2-96B1-8917-E5D9168FE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509906"/>
              </p:ext>
            </p:extLst>
          </p:nvPr>
        </p:nvGraphicFramePr>
        <p:xfrm>
          <a:off x="614844" y="1274923"/>
          <a:ext cx="10872444" cy="275393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329912">
                  <a:extLst>
                    <a:ext uri="{9D8B030D-6E8A-4147-A177-3AD203B41FA5}">
                      <a16:colId xmlns:a16="http://schemas.microsoft.com/office/drawing/2014/main" val="2141719113"/>
                    </a:ext>
                  </a:extLst>
                </a:gridCol>
                <a:gridCol w="1294236">
                  <a:extLst>
                    <a:ext uri="{9D8B030D-6E8A-4147-A177-3AD203B41FA5}">
                      <a16:colId xmlns:a16="http://schemas.microsoft.com/office/drawing/2014/main" val="3783257339"/>
                    </a:ext>
                  </a:extLst>
                </a:gridCol>
                <a:gridCol w="1812074">
                  <a:extLst>
                    <a:ext uri="{9D8B030D-6E8A-4147-A177-3AD203B41FA5}">
                      <a16:colId xmlns:a16="http://schemas.microsoft.com/office/drawing/2014/main" val="689944464"/>
                    </a:ext>
                  </a:extLst>
                </a:gridCol>
                <a:gridCol w="1812074">
                  <a:extLst>
                    <a:ext uri="{9D8B030D-6E8A-4147-A177-3AD203B41FA5}">
                      <a16:colId xmlns:a16="http://schemas.microsoft.com/office/drawing/2014/main" val="292585112"/>
                    </a:ext>
                  </a:extLst>
                </a:gridCol>
                <a:gridCol w="1812074">
                  <a:extLst>
                    <a:ext uri="{9D8B030D-6E8A-4147-A177-3AD203B41FA5}">
                      <a16:colId xmlns:a16="http://schemas.microsoft.com/office/drawing/2014/main" val="3914257524"/>
                    </a:ext>
                  </a:extLst>
                </a:gridCol>
                <a:gridCol w="1812074">
                  <a:extLst>
                    <a:ext uri="{9D8B030D-6E8A-4147-A177-3AD203B41FA5}">
                      <a16:colId xmlns:a16="http://schemas.microsoft.com/office/drawing/2014/main" val="2431112073"/>
                    </a:ext>
                  </a:extLst>
                </a:gridCol>
              </a:tblGrid>
              <a:tr h="196545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  <a:latin typeface="+mj-lt"/>
                          <a:cs typeface="Arial" panose="020B0604020202020204" pitchFamily="34" charset="0"/>
                        </a:rPr>
                        <a:t>Clinical Outcomes</a:t>
                      </a:r>
                      <a:endParaRPr lang="en-US" sz="1600" kern="100"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+mj-lt"/>
                          <a:cs typeface="Arial" panose="020B0604020202020204" pitchFamily="34" charset="0"/>
                        </a:rPr>
                        <a:t>Dose Level 1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(n = 21)</a:t>
                      </a:r>
                      <a:endParaRPr lang="en-US" sz="1600" b="1" kern="10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+mj-lt"/>
                          <a:cs typeface="Arial" panose="020B0604020202020204" pitchFamily="34" charset="0"/>
                        </a:rPr>
                        <a:t>Dose Level 2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(n = 22)</a:t>
                      </a:r>
                      <a:endParaRPr lang="en-US" sz="1600" b="1" kern="100">
                        <a:solidFill>
                          <a:schemeClr val="tx1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effectLst/>
                          <a:latin typeface="+mj-lt"/>
                          <a:cs typeface="Arial" panose="020B0604020202020204" pitchFamily="34" charset="0"/>
                        </a:rPr>
                        <a:t>All</a:t>
                      </a:r>
                      <a:endParaRPr lang="en-US" sz="1600" kern="100"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20417"/>
                  </a:ext>
                </a:extLst>
              </a:tr>
              <a:tr h="4022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i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KMT2Ar</a:t>
                      </a: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(n = 9)</a:t>
                      </a:r>
                      <a:endParaRPr lang="en-US" sz="1600" b="1" kern="100">
                        <a:solidFill>
                          <a:schemeClr val="tx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i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NPM1m</a:t>
                      </a: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(n = 34)</a:t>
                      </a:r>
                      <a:endParaRPr lang="en-US" sz="1600" b="1" kern="100">
                        <a:solidFill>
                          <a:schemeClr val="tx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All </a:t>
                      </a:r>
                      <a:b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</a:br>
                      <a:r>
                        <a:rPr lang="en-US" sz="1600" b="1" kern="0"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(N = 43)</a:t>
                      </a:r>
                      <a:endParaRPr lang="en-US" sz="1600" b="1" kern="100">
                        <a:solidFill>
                          <a:schemeClr val="tx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842567"/>
                  </a:ext>
                </a:extLst>
              </a:tr>
              <a:tr h="1965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Best response, no. (%)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702020"/>
                  </a:ext>
                </a:extLst>
              </a:tr>
              <a:tr h="1965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CR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13 (61.9)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16 (72.7)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7 (77.8)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22 (64.7)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29 (67.4)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748477"/>
                  </a:ext>
                </a:extLst>
              </a:tr>
              <a:tr h="1965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CRh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(4.5)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(2.9)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(2.3)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698621"/>
                  </a:ext>
                </a:extLst>
              </a:tr>
              <a:tr h="1965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CRi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(19.0)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(4.5)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(11.1)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 (11.8)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(11.6)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809060"/>
                  </a:ext>
                </a:extLst>
              </a:tr>
              <a:tr h="1965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MLFS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(9.5)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(4.5)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 (11.1)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(5.9)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 (7.0)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336798"/>
                  </a:ext>
                </a:extLst>
              </a:tr>
              <a:tr h="1965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Not Evaluable*</a:t>
                      </a:r>
                      <a:endParaRPr lang="en-US" sz="1600" kern="100" baseline="300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 (9.5)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 (13.6)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0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(14.7)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 (11.6)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323379"/>
                  </a:ext>
                </a:extLst>
              </a:tr>
              <a:tr h="1965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ORR (CR/CRh/CRi/MLFS)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19 (90.5)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19 (86.4)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9 (100)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29 (85.3)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38 (88.4)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739399"/>
                  </a:ext>
                </a:extLst>
              </a:tr>
              <a:tr h="19654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   CRc (CR/CRh/CRi)</a:t>
                      </a:r>
                      <a:endParaRPr lang="en-US" sz="160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17 (81.0)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18 (81.8)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8 (88.9)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27 (79.4)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 kern="0">
                          <a:solidFill>
                            <a:schemeClr val="bg1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35 (81.4)</a:t>
                      </a:r>
                      <a:endParaRPr lang="en-US" sz="1600" b="0" kern="100">
                        <a:solidFill>
                          <a:schemeClr val="bg1"/>
                        </a:solidFill>
                        <a:effectLst/>
                        <a:latin typeface="+mj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138767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742CE4B-CCD2-BA29-DCDB-7881BC1A84EF}"/>
              </a:ext>
            </a:extLst>
          </p:cNvPr>
          <p:cNvSpPr/>
          <p:nvPr/>
        </p:nvSpPr>
        <p:spPr>
          <a:xfrm>
            <a:off x="606215" y="3769116"/>
            <a:ext cx="10877529" cy="2531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2D2A56-70A7-0B37-0A76-9C6D8E4D87A1}"/>
              </a:ext>
            </a:extLst>
          </p:cNvPr>
          <p:cNvSpPr/>
          <p:nvPr/>
        </p:nvSpPr>
        <p:spPr>
          <a:xfrm>
            <a:off x="609760" y="3543102"/>
            <a:ext cx="10872444" cy="2260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AA1CE90-337F-D96C-4007-7FC5DDB78C1C}"/>
              </a:ext>
            </a:extLst>
          </p:cNvPr>
          <p:cNvSpPr/>
          <p:nvPr/>
        </p:nvSpPr>
        <p:spPr>
          <a:xfrm>
            <a:off x="10064163" y="2271745"/>
            <a:ext cx="998358" cy="277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6FD31E-45EC-9FCA-FA3A-5A5E67C915CA}"/>
              </a:ext>
            </a:extLst>
          </p:cNvPr>
          <p:cNvSpPr txBox="1"/>
          <p:nvPr/>
        </p:nvSpPr>
        <p:spPr>
          <a:xfrm>
            <a:off x="495301" y="4023539"/>
            <a:ext cx="7848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*Not </a:t>
            </a:r>
            <a:r>
              <a:rPr lang="en-US" sz="1200" b="0">
                <a:solidFill>
                  <a:prstClr val="black"/>
                </a:solidFill>
                <a:latin typeface="+mj-lt"/>
              </a:rPr>
              <a:t>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valuable = 5 patients had either early death (n = 3) or withdrew from study (n = 2) prior to end of cycle 1 BM Bx.</a:t>
            </a: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DEA1BAC8-85C0-CE41-2C04-29B612E921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Zeidner. EHA 2025. Abstr S138. 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</a:rPr>
              <a:t>Zeidner. JCO. 2025;43:2606</a:t>
            </a: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.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5792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E82AB-E285-C657-8B2C-54763F47E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SAVE Trial: Revumenib + VEN/Decitabine/Cedazuridine for AML With m</a:t>
            </a:r>
            <a:r>
              <a:rPr lang="en-US" i="1"/>
              <a:t>NPM1</a:t>
            </a:r>
            <a:r>
              <a:rPr lang="en-US"/>
              <a:t> or </a:t>
            </a:r>
            <a:r>
              <a:rPr lang="en-US" i="1"/>
              <a:t>KMT2A</a:t>
            </a:r>
            <a:r>
              <a:rPr lang="en-US"/>
              <a:t>r or </a:t>
            </a:r>
            <a:r>
              <a:rPr lang="en-US" i="1"/>
              <a:t>NUP98</a:t>
            </a:r>
            <a:r>
              <a:rPr lang="en-US"/>
              <a:t>r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B402FEE-6A5E-60BB-A87D-487A6827C6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439390"/>
              </p:ext>
            </p:extLst>
          </p:nvPr>
        </p:nvGraphicFramePr>
        <p:xfrm>
          <a:off x="717550" y="1600200"/>
          <a:ext cx="10764653" cy="35966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496719">
                  <a:extLst>
                    <a:ext uri="{9D8B030D-6E8A-4147-A177-3AD203B41FA5}">
                      <a16:colId xmlns:a16="http://schemas.microsoft.com/office/drawing/2014/main" val="1924794177"/>
                    </a:ext>
                  </a:extLst>
                </a:gridCol>
                <a:gridCol w="8267934">
                  <a:extLst>
                    <a:ext uri="{9D8B030D-6E8A-4147-A177-3AD203B41FA5}">
                      <a16:colId xmlns:a16="http://schemas.microsoft.com/office/drawing/2014/main" val="2223818250"/>
                    </a:ext>
                  </a:extLst>
                </a:gridCol>
              </a:tblGrid>
              <a:tr h="308880">
                <a:tc>
                  <a:txBody>
                    <a:bodyPr/>
                    <a:lstStyle/>
                    <a:p>
                      <a:endParaRPr lang="en-US" sz="2000">
                        <a:latin typeface="+mj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+mj-lt"/>
                        </a:rPr>
                        <a:t>SAVE Phase I/II Trial</a:t>
                      </a:r>
                      <a:endParaRPr lang="en-US" sz="2000" baseline="30000">
                        <a:latin typeface="+mj-lt"/>
                      </a:endParaRPr>
                    </a:p>
                    <a:p>
                      <a:pPr algn="ctr"/>
                      <a:r>
                        <a:rPr lang="en-US" sz="2000">
                          <a:latin typeface="+mj-lt"/>
                        </a:rPr>
                        <a:t>(MD Anderson Cancer Center)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0588114"/>
                  </a:ext>
                </a:extLst>
              </a:tr>
              <a:tr h="3526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en-US" sz="2000" b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Population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518795" marR="505459" algn="ctr">
                        <a:lnSpc>
                          <a:spcPct val="10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Pediatric</a:t>
                      </a:r>
                      <a:r>
                        <a:rPr lang="en-US" sz="20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and</a:t>
                      </a:r>
                      <a:r>
                        <a:rPr lang="en-US" sz="2000" spc="-1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adult patients (≥12 yr of age)</a:t>
                      </a:r>
                      <a:r>
                        <a:rPr lang="en-US" sz="2000" spc="-1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with R/R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AML</a:t>
                      </a:r>
                      <a:r>
                        <a:rPr lang="en-US" sz="2000" spc="-6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or</a:t>
                      </a:r>
                      <a:r>
                        <a:rPr lang="en-US" sz="20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spc="-4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MPAL</a:t>
                      </a:r>
                      <a:r>
                        <a:rPr lang="en-US" sz="2000" spc="-6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with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m</a:t>
                      </a:r>
                      <a:r>
                        <a:rPr lang="en-US" sz="2000" i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NPM1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,</a:t>
                      </a:r>
                      <a:r>
                        <a:rPr lang="en-US" sz="2000" spc="-6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i="1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KMT2A</a:t>
                      </a:r>
                      <a:r>
                        <a:rPr lang="en-US" sz="2000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r,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or</a:t>
                      </a:r>
                      <a:r>
                        <a:rPr lang="en-US" sz="2000" spc="-3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i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NUP98</a:t>
                      </a:r>
                      <a:r>
                        <a:rPr lang="en-US" sz="20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r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920835"/>
                  </a:ext>
                </a:extLst>
              </a:tr>
              <a:tr h="17458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lang="en-US" sz="2000" b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Regimen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lang="en-US" sz="20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Revumenib,</a:t>
                      </a:r>
                      <a:r>
                        <a:rPr lang="en-US" sz="2000" spc="-5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venetoclax</a:t>
                      </a:r>
                      <a:r>
                        <a:rPr lang="en-US" sz="2000" spc="-4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and</a:t>
                      </a:r>
                      <a:r>
                        <a:rPr lang="en-US" sz="20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decitabine/cedazuridine (all oral)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271244"/>
                  </a:ext>
                </a:extLst>
              </a:tr>
              <a:tr h="44949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en-US" sz="2000" b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Efficacy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ORR</a:t>
                      </a:r>
                      <a:r>
                        <a:rPr lang="en-US" sz="2000" b="1" spc="-3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: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82%</a:t>
                      </a:r>
                      <a:r>
                        <a:rPr lang="en-US" sz="2000" b="1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(27/33);</a:t>
                      </a:r>
                      <a:r>
                        <a:rPr lang="en-US" sz="2000" b="1" spc="-4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CR/CRh</a:t>
                      </a:r>
                      <a:r>
                        <a:rPr lang="en-US" sz="2000" b="1" spc="-4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:</a:t>
                      </a:r>
                      <a:r>
                        <a:rPr lang="en-US" sz="2000" b="1" spc="-1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48%</a:t>
                      </a:r>
                      <a:r>
                        <a:rPr lang="en-US" sz="2000" b="1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(16/33)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  <a:p>
                      <a:pPr marL="355600" marR="348615" algn="ctr">
                        <a:lnSpc>
                          <a:spcPct val="100000"/>
                        </a:lnSpc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MRD</a:t>
                      </a:r>
                      <a:r>
                        <a:rPr lang="en-US" sz="2000" b="1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negative</a:t>
                      </a:r>
                      <a:r>
                        <a:rPr lang="en-US" sz="2000" b="1" spc="-4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:</a:t>
                      </a:r>
                      <a:r>
                        <a:rPr lang="en-US" sz="2000" b="1" spc="-1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65%</a:t>
                      </a:r>
                      <a:r>
                        <a:rPr lang="en-US" sz="2000" b="1" spc="-1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(17/26*)</a:t>
                      </a:r>
                      <a:r>
                        <a:rPr lang="en-US" sz="2000" b="1" spc="-4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among</a:t>
                      </a:r>
                      <a:r>
                        <a:rPr lang="en-US" sz="2000" b="1" spc="-4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responders;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39%</a:t>
                      </a:r>
                      <a:r>
                        <a:rPr lang="en-US" sz="2000" b="1" spc="-1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(13/33)</a:t>
                      </a:r>
                      <a:r>
                        <a:rPr lang="en-US" sz="2000" b="1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of</a:t>
                      </a:r>
                      <a:r>
                        <a:rPr lang="en-US" sz="2000" b="1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patients</a:t>
                      </a:r>
                      <a:r>
                        <a:rPr lang="en-US" sz="2000" b="1" spc="-3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proceeded</a:t>
                      </a:r>
                      <a:r>
                        <a:rPr lang="en-US" sz="2000" b="1" spc="-5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to</a:t>
                      </a:r>
                      <a:r>
                        <a:rPr lang="en-US" sz="2000" b="1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HSCT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318133"/>
                  </a:ext>
                </a:extLst>
              </a:tr>
              <a:tr h="1806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en-US" sz="2000" b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Safety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Combination</a:t>
                      </a:r>
                      <a:r>
                        <a:rPr lang="en-US" sz="2000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was</a:t>
                      </a:r>
                      <a:r>
                        <a:rPr lang="en-US" sz="2000" spc="-2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generally</a:t>
                      </a:r>
                      <a:r>
                        <a:rPr lang="en-US" sz="2000" spc="-3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well</a:t>
                      </a:r>
                      <a:r>
                        <a:rPr lang="en-US" sz="2000" spc="-4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tolerated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260055"/>
                  </a:ext>
                </a:extLst>
              </a:tr>
              <a:tr h="180658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Next</a:t>
                      </a:r>
                      <a:r>
                        <a:rPr lang="en-US" sz="2000" b="1" spc="-2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b="1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steps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1599565" marR="1067435" indent="-527685">
                        <a:lnSpc>
                          <a:spcPct val="100000"/>
                        </a:lnSpc>
                        <a:spcBef>
                          <a:spcPts val="1165"/>
                        </a:spcBef>
                      </a:pP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Now</a:t>
                      </a:r>
                      <a:r>
                        <a:rPr lang="en-US" sz="2000" spc="-3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enrolling</a:t>
                      </a:r>
                      <a:r>
                        <a:rPr lang="en-US" sz="2000" spc="-4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a</a:t>
                      </a:r>
                      <a:r>
                        <a:rPr lang="en-US" sz="2000" spc="-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cohort</a:t>
                      </a:r>
                      <a:r>
                        <a:rPr lang="en-US" sz="2000" spc="-3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of</a:t>
                      </a:r>
                      <a:r>
                        <a:rPr lang="en-US" sz="20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newly </a:t>
                      </a:r>
                      <a:r>
                        <a:rPr lang="en-US" sz="200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diagnosed</a:t>
                      </a:r>
                      <a:r>
                        <a:rPr lang="en-US" sz="2000" spc="-75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 </a:t>
                      </a:r>
                      <a:r>
                        <a:rPr lang="en-US" sz="2000" spc="-10">
                          <a:solidFill>
                            <a:schemeClr val="bg1"/>
                          </a:solidFill>
                          <a:latin typeface="+mj-lt"/>
                          <a:cs typeface="Trebuchet MS"/>
                        </a:rPr>
                        <a:t>patients</a:t>
                      </a:r>
                      <a:endParaRPr lang="en-US" sz="2000">
                        <a:solidFill>
                          <a:schemeClr val="bg1"/>
                        </a:solidFill>
                        <a:latin typeface="+mj-lt"/>
                        <a:cs typeface="Trebuchet M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1844959"/>
                  </a:ext>
                </a:extLst>
              </a:tr>
            </a:tbl>
          </a:graphicData>
        </a:graphic>
      </p:graphicFrame>
      <p:sp>
        <p:nvSpPr>
          <p:cNvPr id="5" name="Text Box 11">
            <a:extLst>
              <a:ext uri="{FF2B5EF4-FFF2-40B4-BE49-F238E27FC236}">
                <a16:creationId xmlns:a16="http://schemas.microsoft.com/office/drawing/2014/main" id="{7FA0340A-6F2B-961F-4996-D004D0E0C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1106786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fontAlgn="auto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  <a:cs typeface="+mn-cs"/>
              </a:rPr>
              <a:t>Issa. ASH 2024. Abstr. 216.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D5853A-2DD2-D9B4-77AE-8FB998E3BC45}"/>
              </a:ext>
            </a:extLst>
          </p:cNvPr>
          <p:cNvSpPr txBox="1"/>
          <p:nvPr/>
        </p:nvSpPr>
        <p:spPr bwMode="auto">
          <a:xfrm>
            <a:off x="659778" y="5666690"/>
            <a:ext cx="1087244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*1 responding patient had inadequate MRD by MFC.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sz="2400" b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763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38AE1-172E-6A84-3D1F-C67ECBC95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0E2B2-7E06-ED06-2CF2-9B5BF701E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>
            <a:noAutofit/>
          </a:bodyPr>
          <a:lstStyle/>
          <a:p>
            <a:r>
              <a:rPr lang="en-US" b="1"/>
              <a:t>KOMET-001: Ziftomenib Monotherapy in R/R m</a:t>
            </a:r>
            <a:r>
              <a:rPr lang="en-US" b="1" i="1"/>
              <a:t>NPM1</a:t>
            </a:r>
            <a:r>
              <a:rPr lang="en-US" b="1"/>
              <a:t> AML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C44EBA75-B2E8-4B68-4133-586D92FEB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504763"/>
            <a:ext cx="10877529" cy="4982448"/>
          </a:xfrm>
        </p:spPr>
        <p:txBody>
          <a:bodyPr/>
          <a:lstStyle/>
          <a:p>
            <a:pPr>
              <a:spcBef>
                <a:spcPts val="900"/>
              </a:spcBef>
              <a:spcAft>
                <a:spcPts val="600"/>
              </a:spcAft>
            </a:pPr>
            <a:r>
              <a:rPr lang="en-US" sz="2200"/>
              <a:t>International, open-label, multicohort, first-in-human phase I/II trial (data cutoff: December 20, 2024)</a:t>
            </a:r>
          </a:p>
          <a:p>
            <a:pPr>
              <a:spcBef>
                <a:spcPts val="900"/>
              </a:spcBef>
              <a:spcAft>
                <a:spcPts val="600"/>
              </a:spcAft>
            </a:pPr>
            <a:endParaRPr lang="en-US" sz="2200"/>
          </a:p>
          <a:p>
            <a:pPr>
              <a:spcBef>
                <a:spcPts val="900"/>
              </a:spcBef>
              <a:spcAft>
                <a:spcPts val="600"/>
              </a:spcAft>
            </a:pPr>
            <a:endParaRPr lang="en-US" sz="2200"/>
          </a:p>
          <a:p>
            <a:pPr>
              <a:spcBef>
                <a:spcPts val="900"/>
              </a:spcBef>
              <a:spcAft>
                <a:spcPts val="600"/>
              </a:spcAft>
            </a:pPr>
            <a:endParaRPr lang="en-US" sz="2400"/>
          </a:p>
          <a:p>
            <a:pPr>
              <a:spcBef>
                <a:spcPts val="900"/>
              </a:spcBef>
              <a:spcAft>
                <a:spcPts val="600"/>
              </a:spcAft>
            </a:pPr>
            <a:endParaRPr lang="en-US" sz="2400"/>
          </a:p>
          <a:p>
            <a:pPr>
              <a:spcBef>
                <a:spcPts val="900"/>
              </a:spcBef>
              <a:spcAft>
                <a:spcPts val="600"/>
              </a:spcAft>
            </a:pPr>
            <a:endParaRPr lang="en-US" sz="2400"/>
          </a:p>
          <a:p>
            <a:pPr>
              <a:spcBef>
                <a:spcPts val="700"/>
              </a:spcBef>
              <a:spcAft>
                <a:spcPts val="400"/>
              </a:spcAft>
            </a:pPr>
            <a:endParaRPr lang="en-US" sz="2200"/>
          </a:p>
          <a:p>
            <a:pPr>
              <a:spcBef>
                <a:spcPts val="700"/>
              </a:spcBef>
              <a:spcAft>
                <a:spcPts val="400"/>
              </a:spcAft>
            </a:pPr>
            <a:r>
              <a:rPr lang="en-US" sz="2200" b="1"/>
              <a:t>Primary endpoint (phase II): </a:t>
            </a:r>
            <a:r>
              <a:rPr lang="en-US" sz="2200"/>
              <a:t>CR/CRh</a:t>
            </a:r>
          </a:p>
          <a:p>
            <a:pPr>
              <a:spcBef>
                <a:spcPts val="700"/>
              </a:spcBef>
              <a:spcAft>
                <a:spcPts val="400"/>
              </a:spcAft>
            </a:pPr>
            <a:r>
              <a:rPr lang="en-US" sz="2200" b="1"/>
              <a:t>Key secondary endpoints (phase II): </a:t>
            </a:r>
            <a:r>
              <a:rPr lang="en-US" sz="2200"/>
              <a:t>duration of CR/CRh, CR/CRh MRD negativity, transfusion independence, safety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EA6E7DAB-B8CB-70EF-CA1C-9E7CC10AF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Wang. ASCO 2025. Abstr 6506. NCT04067336.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A77429-D7B5-FF25-B96E-4CB889ED0074}"/>
              </a:ext>
            </a:extLst>
          </p:cNvPr>
          <p:cNvSpPr txBox="1"/>
          <p:nvPr/>
        </p:nvSpPr>
        <p:spPr bwMode="auto">
          <a:xfrm>
            <a:off x="482796" y="2233722"/>
            <a:ext cx="197750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aged ≥18 yr with R/R AML (≥5% BM blasts) or ALL; failed or ineligible for any approved SoC; m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 or other mutations associated with MEIS1 overexpression; ECOG PS 0-2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(target N = 263)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73C838-FD35-B630-9665-263F230856C1}"/>
              </a:ext>
            </a:extLst>
          </p:cNvPr>
          <p:cNvSpPr txBox="1"/>
          <p:nvPr/>
        </p:nvSpPr>
        <p:spPr bwMode="auto">
          <a:xfrm>
            <a:off x="2604629" y="4553927"/>
            <a:ext cx="2024066" cy="307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1000 mg QD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3B1728-38C1-4703-CD22-9126E234C1CC}"/>
              </a:ext>
            </a:extLst>
          </p:cNvPr>
          <p:cNvSpPr txBox="1"/>
          <p:nvPr/>
        </p:nvSpPr>
        <p:spPr bwMode="auto">
          <a:xfrm>
            <a:off x="2604629" y="3988398"/>
            <a:ext cx="2024066" cy="307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100 mg QD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80B03B-5F99-6190-89F9-3D16C04501E5}"/>
              </a:ext>
            </a:extLst>
          </p:cNvPr>
          <p:cNvSpPr txBox="1"/>
          <p:nvPr/>
        </p:nvSpPr>
        <p:spPr bwMode="auto">
          <a:xfrm>
            <a:off x="2604629" y="3379591"/>
            <a:ext cx="2024066" cy="307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50 mg QD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ACF543-4D96-1DA3-38D2-86A75868EFB1}"/>
              </a:ext>
            </a:extLst>
          </p:cNvPr>
          <p:cNvSpPr txBox="1"/>
          <p:nvPr/>
        </p:nvSpPr>
        <p:spPr bwMode="auto">
          <a:xfrm>
            <a:off x="4965686" y="3548131"/>
            <a:ext cx="1868424" cy="523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1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200 mg QD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2B0F3B-507A-A89C-DA08-93A381AAF1B3}"/>
              </a:ext>
            </a:extLst>
          </p:cNvPr>
          <p:cNvSpPr txBox="1"/>
          <p:nvPr/>
        </p:nvSpPr>
        <p:spPr bwMode="auto">
          <a:xfrm>
            <a:off x="4969667" y="4185453"/>
            <a:ext cx="1868424" cy="523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2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600 mg QD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932E6D-668F-6138-5D11-330062C70EBA}"/>
              </a:ext>
            </a:extLst>
          </p:cNvPr>
          <p:cNvSpPr txBox="1"/>
          <p:nvPr/>
        </p:nvSpPr>
        <p:spPr bwMode="auto">
          <a:xfrm>
            <a:off x="7076968" y="3741586"/>
            <a:ext cx="2024066" cy="738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600 mg QD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62315C-A529-807A-F7F4-DB9CFA18B488}"/>
              </a:ext>
            </a:extLst>
          </p:cNvPr>
          <p:cNvSpPr txBox="1"/>
          <p:nvPr/>
        </p:nvSpPr>
        <p:spPr bwMode="auto">
          <a:xfrm>
            <a:off x="9403373" y="3719247"/>
            <a:ext cx="2024066" cy="738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600 mg QD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75EC79A-9838-99E5-B882-1C8730FC5BA3}"/>
              </a:ext>
            </a:extLst>
          </p:cNvPr>
          <p:cNvCxnSpPr>
            <a:cxnSpLocks/>
          </p:cNvCxnSpPr>
          <p:nvPr/>
        </p:nvCxnSpPr>
        <p:spPr bwMode="auto">
          <a:xfrm>
            <a:off x="4728785" y="3806795"/>
            <a:ext cx="20116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84863A-95A8-918C-3DDD-28281A3EF0D2}"/>
              </a:ext>
            </a:extLst>
          </p:cNvPr>
          <p:cNvCxnSpPr>
            <a:cxnSpLocks/>
          </p:cNvCxnSpPr>
          <p:nvPr/>
        </p:nvCxnSpPr>
        <p:spPr bwMode="auto">
          <a:xfrm>
            <a:off x="4728785" y="4446946"/>
            <a:ext cx="20116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5C43575D-5394-02D3-7F0E-156F1F3C218C}"/>
              </a:ext>
            </a:extLst>
          </p:cNvPr>
          <p:cNvSpPr/>
          <p:nvPr/>
        </p:nvSpPr>
        <p:spPr bwMode="auto">
          <a:xfrm>
            <a:off x="4638471" y="3469574"/>
            <a:ext cx="55782" cy="1239100"/>
          </a:xfrm>
          <a:prstGeom prst="righ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2ED4D3-65C9-97C8-1C72-04192E2EFF84}"/>
              </a:ext>
            </a:extLst>
          </p:cNvPr>
          <p:cNvSpPr txBox="1"/>
          <p:nvPr/>
        </p:nvSpPr>
        <p:spPr bwMode="auto">
          <a:xfrm>
            <a:off x="2604628" y="4878279"/>
            <a:ext cx="20088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D92243-7D95-E9F5-AFF6-E707B5741FA6}"/>
              </a:ext>
            </a:extLst>
          </p:cNvPr>
          <p:cNvSpPr txBox="1"/>
          <p:nvPr/>
        </p:nvSpPr>
        <p:spPr bwMode="auto">
          <a:xfrm>
            <a:off x="4965687" y="4878279"/>
            <a:ext cx="18684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7E503D-0A99-2F95-7F81-F230547919DC}"/>
              </a:ext>
            </a:extLst>
          </p:cNvPr>
          <p:cNvSpPr txBox="1"/>
          <p:nvPr/>
        </p:nvSpPr>
        <p:spPr bwMode="auto">
          <a:xfrm>
            <a:off x="7084767" y="4900129"/>
            <a:ext cx="200882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0AF1AE-7F46-B9FE-E7AC-E30AB2ADA098}"/>
              </a:ext>
            </a:extLst>
          </p:cNvPr>
          <p:cNvSpPr txBox="1"/>
          <p:nvPr/>
        </p:nvSpPr>
        <p:spPr bwMode="auto">
          <a:xfrm>
            <a:off x="9433279" y="4900128"/>
            <a:ext cx="199416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Enrollment Completed</a:t>
            </a: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4E8BB495-5F14-3B02-21CF-EA18204E8BC5}"/>
              </a:ext>
            </a:extLst>
          </p:cNvPr>
          <p:cNvSpPr/>
          <p:nvPr/>
        </p:nvSpPr>
        <p:spPr bwMode="auto">
          <a:xfrm>
            <a:off x="2592900" y="2503721"/>
            <a:ext cx="2395728" cy="821985"/>
          </a:xfrm>
          <a:prstGeom prst="homePlat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Phase Ia: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Escalation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r, other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B5E01006-B44D-CE23-9F92-0D4455811438}"/>
              </a:ext>
            </a:extLst>
          </p:cNvPr>
          <p:cNvSpPr/>
          <p:nvPr/>
        </p:nvSpPr>
        <p:spPr bwMode="auto">
          <a:xfrm>
            <a:off x="4613455" y="2503721"/>
            <a:ext cx="2682315" cy="821985"/>
          </a:xfrm>
          <a:prstGeom prst="chevron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Phase Ib: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Validation Cohorts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or 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</a:t>
            </a:r>
          </a:p>
        </p:txBody>
      </p:sp>
      <p:sp>
        <p:nvSpPr>
          <p:cNvPr id="22" name="Arrow: Chevron 21">
            <a:extLst>
              <a:ext uri="{FF2B5EF4-FFF2-40B4-BE49-F238E27FC236}">
                <a16:creationId xmlns:a16="http://schemas.microsoft.com/office/drawing/2014/main" id="{B92AFA69-BE24-4681-BB68-B6535EA679FA}"/>
              </a:ext>
            </a:extLst>
          </p:cNvPr>
          <p:cNvSpPr/>
          <p:nvPr/>
        </p:nvSpPr>
        <p:spPr bwMode="auto">
          <a:xfrm>
            <a:off x="6919703" y="2500279"/>
            <a:ext cx="2319547" cy="821985"/>
          </a:xfrm>
          <a:prstGeom prst="chevron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Phase Ib: Expansion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>
                <a:solidFill>
                  <a:srgbClr val="FFFFFF"/>
                </a:solidFill>
                <a:latin typeface="Calibri" panose="020F0502020204030204" pitchFamily="34" charset="0"/>
              </a:rPr>
              <a:t>m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A3F96203-5293-E6FB-2C08-01FD55ED2CF7}"/>
              </a:ext>
            </a:extLst>
          </p:cNvPr>
          <p:cNvSpPr/>
          <p:nvPr/>
        </p:nvSpPr>
        <p:spPr bwMode="auto">
          <a:xfrm>
            <a:off x="8862803" y="2500279"/>
            <a:ext cx="2751998" cy="821985"/>
          </a:xfrm>
          <a:prstGeom prst="chevron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Phase II: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Registration- Enabling </a:t>
            </a:r>
            <a:r>
              <a:rPr kumimoji="0" lang="en-US" sz="15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5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3C05D03-8BDA-3B1E-4A2A-0AA8A8BC223D}"/>
              </a:ext>
            </a:extLst>
          </p:cNvPr>
          <p:cNvCxnSpPr/>
          <p:nvPr/>
        </p:nvCxnSpPr>
        <p:spPr bwMode="auto">
          <a:xfrm>
            <a:off x="9105899" y="4071351"/>
            <a:ext cx="29260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Connector: Elbow 24">
            <a:extLst>
              <a:ext uri="{FF2B5EF4-FFF2-40B4-BE49-F238E27FC236}">
                <a16:creationId xmlns:a16="http://schemas.microsoft.com/office/drawing/2014/main" id="{53ECF6B3-4A8F-94AB-3E48-6424673FA0A3}"/>
              </a:ext>
            </a:extLst>
          </p:cNvPr>
          <p:cNvCxnSpPr>
            <a:cxnSpLocks/>
          </p:cNvCxnSpPr>
          <p:nvPr/>
        </p:nvCxnSpPr>
        <p:spPr bwMode="auto">
          <a:xfrm flipV="1">
            <a:off x="6837879" y="4161260"/>
            <a:ext cx="246888" cy="274320"/>
          </a:xfrm>
          <a:prstGeom prst="bentConnector3">
            <a:avLst>
              <a:gd name="adj1" fmla="val 50000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5B6C35D-9C3B-214F-6375-A09F8713352E}"/>
              </a:ext>
            </a:extLst>
          </p:cNvPr>
          <p:cNvCxnSpPr/>
          <p:nvPr/>
        </p:nvCxnSpPr>
        <p:spPr bwMode="auto">
          <a:xfrm>
            <a:off x="2343150" y="4123160"/>
            <a:ext cx="22192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27A2A53-64C8-63A0-6642-6FCC2F9B5248}"/>
              </a:ext>
            </a:extLst>
          </p:cNvPr>
          <p:cNvCxnSpPr/>
          <p:nvPr/>
        </p:nvCxnSpPr>
        <p:spPr bwMode="auto">
          <a:xfrm>
            <a:off x="2336478" y="3538798"/>
            <a:ext cx="22192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EA45750-F220-FEEF-B7E1-DCDA91CAD778}"/>
              </a:ext>
            </a:extLst>
          </p:cNvPr>
          <p:cNvCxnSpPr/>
          <p:nvPr/>
        </p:nvCxnSpPr>
        <p:spPr bwMode="auto">
          <a:xfrm>
            <a:off x="2339814" y="4708673"/>
            <a:ext cx="22192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E0EEBD59-83FF-1B32-2971-F99145677B92}"/>
              </a:ext>
            </a:extLst>
          </p:cNvPr>
          <p:cNvSpPr/>
          <p:nvPr/>
        </p:nvSpPr>
        <p:spPr bwMode="auto">
          <a:xfrm>
            <a:off x="2685160" y="2223355"/>
            <a:ext cx="8469086" cy="24998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with AML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5AA4BD-6687-6555-7D39-777E5F6CE57D}"/>
              </a:ext>
            </a:extLst>
          </p:cNvPr>
          <p:cNvGrpSpPr/>
          <p:nvPr/>
        </p:nvGrpSpPr>
        <p:grpSpPr>
          <a:xfrm>
            <a:off x="2604628" y="2182411"/>
            <a:ext cx="9009822" cy="252254"/>
            <a:chOff x="2604628" y="2239561"/>
            <a:chExt cx="9009822" cy="252254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6981E66-2FA2-4673-C157-99E2C7E888B5}"/>
                </a:ext>
              </a:extLst>
            </p:cNvPr>
            <p:cNvCxnSpPr/>
            <p:nvPr/>
          </p:nvCxnSpPr>
          <p:spPr bwMode="auto">
            <a:xfrm flipH="1">
              <a:off x="2604628" y="2364552"/>
              <a:ext cx="3349984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27B2BA1-ACBC-4F04-2AA2-873DCCF51B4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902244" y="2364552"/>
              <a:ext cx="3698909" cy="2272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9B523AE-06BC-C162-83CF-0FA048D724ED}"/>
                </a:ext>
              </a:extLst>
            </p:cNvPr>
            <p:cNvCxnSpPr/>
            <p:nvPr/>
          </p:nvCxnSpPr>
          <p:spPr bwMode="auto">
            <a:xfrm>
              <a:off x="2604628" y="2239561"/>
              <a:ext cx="0" cy="24998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9C9AD68-BA60-D16A-4A5E-EDA80ACA8265}"/>
                </a:ext>
              </a:extLst>
            </p:cNvPr>
            <p:cNvCxnSpPr/>
            <p:nvPr/>
          </p:nvCxnSpPr>
          <p:spPr bwMode="auto">
            <a:xfrm>
              <a:off x="11614450" y="2241833"/>
              <a:ext cx="0" cy="24998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507649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F9F2D-D954-4695-5B57-75E91DFA6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7E1DA2EC-B0B3-5303-53A3-BBEDC1AC11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5217642"/>
              </p:ext>
            </p:extLst>
          </p:nvPr>
        </p:nvGraphicFramePr>
        <p:xfrm>
          <a:off x="727074" y="1404939"/>
          <a:ext cx="8139111" cy="4937856"/>
        </p:xfrm>
        <a:graphic>
          <a:graphicData uri="http://schemas.openxmlformats.org/drawingml/2006/table">
            <a:tbl>
              <a:tblPr/>
              <a:tblGrid>
                <a:gridCol w="3221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01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8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2526">
                <a:tc rowSpan="2"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Ziftomenib 600 mg QD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289679"/>
                  </a:ext>
                </a:extLst>
              </a:tr>
              <a:tr h="367293">
                <a:tc gridSpan="2"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Phase II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92)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Pooled Phase Ib/II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112)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17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Overall response,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30 (33)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39 (35)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9678444"/>
                  </a:ext>
                </a:extLst>
              </a:tr>
              <a:tr h="1354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CR/CRh</a:t>
                      </a:r>
                    </a:p>
                    <a:p>
                      <a:pPr marL="694944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</a:t>
                      </a:r>
                    </a:p>
                    <a:p>
                      <a:pPr marL="694944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Calibri" panose="020F0502020204030204" pitchFamily="34" charset="0"/>
                        <a:buChar char="‒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CRh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CRi/CRp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MLFS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SD/NR/PD/NE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21 (23)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13 (14)</a:t>
                      </a:r>
                      <a:endParaRPr kumimoji="0" lang="en-IN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 (9)</a:t>
                      </a:r>
                      <a:endParaRPr kumimoji="0" lang="en-IN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 (3)</a:t>
                      </a:r>
                      <a:endParaRPr kumimoji="0" lang="en-IN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 (5)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(1)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62 (67)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 (25)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 (18)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8 (7)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 (4)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 (5)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 (1)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73 (65)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Median DoR,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CR/CRh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CRc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3.7 (1.9-NE)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4.6 (2.8-11.4)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4.6 (2.8-11.4)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3.7 (1.9-7.7)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5.1 (2.8-8.1)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4.6 (3.6-7.7)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Restricted mean DoR,* mo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CR/CRh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CRc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ORR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4.3 (3.1-5.6) 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5.9 (4.0-7.7) 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5.9 (4.4-7.5)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5.2 (3.6-6.7) 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6.4 (4.6-8.1) 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IN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6.5 (4.9-8.1)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9663044"/>
                  </a:ext>
                </a:extLst>
              </a:tr>
              <a:tr h="25252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MRD negativity, n/N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12/19 (63)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17/26 (65) </a:t>
                      </a:r>
                      <a:endParaRPr lang="en-US" sz="1600" b="0" kern="12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38781"/>
                  </a:ext>
                </a:extLst>
              </a:tr>
            </a:tbl>
          </a:graphicData>
        </a:graphic>
      </p:graphicFrame>
      <p:sp>
        <p:nvSpPr>
          <p:cNvPr id="22530" name="Rectangle 2">
            <a:extLst>
              <a:ext uri="{FF2B5EF4-FFF2-40B4-BE49-F238E27FC236}">
                <a16:creationId xmlns:a16="http://schemas.microsoft.com/office/drawing/2014/main" id="{DBE7E422-B2AE-723A-BF6E-14CB68C8DB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KOMET-001: Response in </a:t>
            </a:r>
            <a:r>
              <a:rPr lang="pt-BR" altLang="en-US" err="1"/>
              <a:t>Patients</a:t>
            </a:r>
            <a:r>
              <a:rPr lang="pt-BR" altLang="en-US"/>
              <a:t> </a:t>
            </a:r>
            <a:r>
              <a:rPr lang="pt-BR" altLang="en-US" err="1"/>
              <a:t>With</a:t>
            </a:r>
            <a:r>
              <a:rPr lang="pt-BR" altLang="en-US"/>
              <a:t> R/R m</a:t>
            </a:r>
            <a:r>
              <a:rPr lang="pt-BR" altLang="en-US" i="1"/>
              <a:t>NPM1</a:t>
            </a:r>
            <a:r>
              <a:rPr lang="pt-BR" altLang="en-US"/>
              <a:t> AML</a:t>
            </a:r>
            <a:endParaRPr lang="en-US" alt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555722-C450-E73A-F760-5474F7820779}"/>
              </a:ext>
            </a:extLst>
          </p:cNvPr>
          <p:cNvSpPr/>
          <p:nvPr/>
        </p:nvSpPr>
        <p:spPr bwMode="auto">
          <a:xfrm>
            <a:off x="727075" y="2219325"/>
            <a:ext cx="8139109" cy="333375"/>
          </a:xfrm>
          <a:prstGeom prst="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BDA638-A7D2-4C0C-A8F4-192022164C2E}"/>
              </a:ext>
            </a:extLst>
          </p:cNvPr>
          <p:cNvSpPr/>
          <p:nvPr/>
        </p:nvSpPr>
        <p:spPr bwMode="auto">
          <a:xfrm>
            <a:off x="3952875" y="2543175"/>
            <a:ext cx="4913309" cy="823911"/>
          </a:xfrm>
          <a:prstGeom prst="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A5D99F-77AE-1F89-4653-E4752B0445DD}"/>
              </a:ext>
            </a:extLst>
          </p:cNvPr>
          <p:cNvSpPr/>
          <p:nvPr/>
        </p:nvSpPr>
        <p:spPr bwMode="auto">
          <a:xfrm>
            <a:off x="727075" y="6010275"/>
            <a:ext cx="8139109" cy="332520"/>
          </a:xfrm>
          <a:prstGeom prst="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58B7EE63-0751-3615-04D5-FA4699AAA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Wang. ASCO 2025. Abstr 6506. Smith. Blood Adv. 2022;6:2144.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CC6DAA-73AB-EEA3-D1FD-ABBAA38F42FC}"/>
              </a:ext>
            </a:extLst>
          </p:cNvPr>
          <p:cNvSpPr txBox="1"/>
          <p:nvPr/>
        </p:nvSpPr>
        <p:spPr bwMode="auto">
          <a:xfrm>
            <a:off x="9010650" y="5440144"/>
            <a:ext cx="2667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Yu Mincho" panose="02020400000000000000" pitchFamily="18" charset="-128"/>
                <a:cs typeface="Calibri" panose="020F0502020204030204" pitchFamily="34" charset="0"/>
              </a:rPr>
              <a:t>*Expected DoR (area under the Kaplan-Meier curve, up to the time at which ≥10% of patients remain at risk).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E94076-5FC4-4009-C0ED-118A8013E754}"/>
              </a:ext>
            </a:extLst>
          </p:cNvPr>
          <p:cNvSpPr txBox="1"/>
          <p:nvPr/>
        </p:nvSpPr>
        <p:spPr>
          <a:xfrm>
            <a:off x="8905875" y="1507174"/>
            <a:ext cx="3003627" cy="3863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Primary phase II endpoint was met:</a:t>
            </a:r>
          </a:p>
          <a:p>
            <a:pPr marL="800100" marR="0" lvl="1" indent="-3429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it-IT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</a:t>
            </a:r>
            <a:r>
              <a: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= .0058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vs 12% historical control rate</a:t>
            </a:r>
            <a:endParaRPr kumimoji="0" lang="en-US" sz="18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For patients in phase II, after a median follow-up of 4.1 mo:</a:t>
            </a:r>
          </a:p>
          <a:p>
            <a:pPr marL="800100" marR="0" lvl="1" indent="-3429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Median time to CR/CRh: 2.8 mo </a:t>
            </a:r>
          </a:p>
          <a:p>
            <a:pPr marL="800100" marR="0" lvl="1" indent="-3429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Median time to ORR: 1.9 mo</a:t>
            </a:r>
          </a:p>
          <a:p>
            <a:pPr marL="342900" marR="0" lvl="0" indent="-3429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4444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3C5F0-8128-C687-654A-8665DF36A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89D1FB1-4D6B-808D-E391-31ED0CDBB5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8" y="238127"/>
            <a:ext cx="11150441" cy="1103313"/>
          </a:xfrm>
        </p:spPr>
        <p:txBody>
          <a:bodyPr/>
          <a:lstStyle/>
          <a:p>
            <a:r>
              <a:rPr lang="en-US" altLang="en-US"/>
              <a:t>KOMET-001: OS in Patients With R/R m</a:t>
            </a:r>
            <a:r>
              <a:rPr lang="en-US" altLang="en-US" i="1"/>
              <a:t>NPM1</a:t>
            </a:r>
            <a:r>
              <a:rPr lang="en-US" altLang="en-US"/>
              <a:t> AML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E896BF8-7AC2-3449-6F84-B99AD54D2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838" y="5049430"/>
            <a:ext cx="10877550" cy="1317135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sz="2000"/>
              <a:t>At data cutoff of December 20, 2024:</a:t>
            </a:r>
          </a:p>
          <a:p>
            <a:pPr lvl="1">
              <a:spcAft>
                <a:spcPts val="0"/>
              </a:spcAft>
            </a:pPr>
            <a:r>
              <a:rPr lang="en-US" sz="1800"/>
              <a:t>24 patients remained alive on study</a:t>
            </a:r>
          </a:p>
          <a:p>
            <a:pPr lvl="1">
              <a:spcAft>
                <a:spcPts val="0"/>
              </a:spcAft>
            </a:pPr>
            <a:r>
              <a:rPr lang="en-US" sz="1800"/>
              <a:t>9 patients still on treatment</a:t>
            </a:r>
          </a:p>
          <a:p>
            <a:pPr>
              <a:spcAft>
                <a:spcPts val="0"/>
              </a:spcAft>
            </a:pPr>
            <a:endParaRPr lang="en-US" sz="2000"/>
          </a:p>
        </p:txBody>
      </p:sp>
      <p:sp>
        <p:nvSpPr>
          <p:cNvPr id="9221" name="Text Box 11">
            <a:extLst>
              <a:ext uri="{FF2B5EF4-FFF2-40B4-BE49-F238E27FC236}">
                <a16:creationId xmlns:a16="http://schemas.microsoft.com/office/drawing/2014/main" id="{1896AA37-08DD-026D-2362-ABE4FB12E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Wang. ASCO 2025. </a:t>
            </a: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6506.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AA8C15-29F9-FDD1-CD9A-14FE22F7DFBD}"/>
              </a:ext>
            </a:extLst>
          </p:cNvPr>
          <p:cNvSpPr txBox="1"/>
          <p:nvPr/>
        </p:nvSpPr>
        <p:spPr bwMode="auto">
          <a:xfrm>
            <a:off x="2486025" y="1916329"/>
            <a:ext cx="3609975" cy="3693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OS: 6.1 mo (95% CI: 3.8-8.4)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54C97A-93F8-C254-859E-1E759912F088}"/>
              </a:ext>
            </a:extLst>
          </p:cNvPr>
          <p:cNvSpPr txBox="1"/>
          <p:nvPr/>
        </p:nvSpPr>
        <p:spPr bwMode="auto">
          <a:xfrm>
            <a:off x="7258071" y="4910930"/>
            <a:ext cx="33051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*Responders included CRc, MLFS, and PR.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5FE81FF-ED73-DC1A-62EE-73E217FB040E}"/>
              </a:ext>
            </a:extLst>
          </p:cNvPr>
          <p:cNvSpPr txBox="1"/>
          <p:nvPr/>
        </p:nvSpPr>
        <p:spPr bwMode="auto">
          <a:xfrm>
            <a:off x="931697" y="1488517"/>
            <a:ext cx="48714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All Patients (Pooled)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7818B5-FC29-AD11-7289-D988C127C4B4}"/>
              </a:ext>
            </a:extLst>
          </p:cNvPr>
          <p:cNvGrpSpPr/>
          <p:nvPr/>
        </p:nvGrpSpPr>
        <p:grpSpPr>
          <a:xfrm>
            <a:off x="2588229" y="2234708"/>
            <a:ext cx="1432291" cy="584775"/>
            <a:chOff x="3859901" y="2841858"/>
            <a:chExt cx="1432291" cy="58477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DBD29C-C535-B39A-759F-F9F657DC5E12}"/>
                </a:ext>
              </a:extLst>
            </p:cNvPr>
            <p:cNvSpPr txBox="1"/>
            <p:nvPr/>
          </p:nvSpPr>
          <p:spPr bwMode="auto">
            <a:xfrm>
              <a:off x="3973948" y="2841858"/>
              <a:ext cx="1318244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Censored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All Patients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6B74E32-BEEE-8199-27CB-EFC775107DF4}"/>
                </a:ext>
              </a:extLst>
            </p:cNvPr>
            <p:cNvSpPr/>
            <p:nvPr/>
          </p:nvSpPr>
          <p:spPr bwMode="auto">
            <a:xfrm>
              <a:off x="3867994" y="2953594"/>
              <a:ext cx="142960" cy="14296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4D2D5EB-9512-FBEE-63C9-EA5D7AB3E9F2}"/>
                </a:ext>
              </a:extLst>
            </p:cNvPr>
            <p:cNvCxnSpPr/>
            <p:nvPr/>
          </p:nvCxnSpPr>
          <p:spPr bwMode="auto">
            <a:xfrm>
              <a:off x="3859901" y="3261090"/>
              <a:ext cx="161841" cy="0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43ED43-7BDD-115C-D814-4C267AE70A9F}"/>
              </a:ext>
            </a:extLst>
          </p:cNvPr>
          <p:cNvCxnSpPr>
            <a:cxnSpLocks/>
          </p:cNvCxnSpPr>
          <p:nvPr/>
        </p:nvCxnSpPr>
        <p:spPr bwMode="auto">
          <a:xfrm>
            <a:off x="950814" y="2071561"/>
            <a:ext cx="0" cy="216057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980DB15-78C4-DE90-2C0B-46FAA264614B}"/>
              </a:ext>
            </a:extLst>
          </p:cNvPr>
          <p:cNvCxnSpPr/>
          <p:nvPr/>
        </p:nvCxnSpPr>
        <p:spPr bwMode="auto">
          <a:xfrm>
            <a:off x="938676" y="4232135"/>
            <a:ext cx="49523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6FB2A6A-906B-107F-D6C9-71446C990534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032" y="207965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304D443-52C9-DD42-61D9-7872A84D0FC4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032" y="251041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07A6E2E-2F2A-5BA3-D238-0C2E260E3617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032" y="294118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71DB77B-ED15-BAC1-D693-4A14F8A3712D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032" y="337195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91E10-861B-BE8B-F618-3FA1ADF191E2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032" y="3802717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F3F7639-62F9-3FFC-9D6A-14BFBA8512F9}"/>
              </a:ext>
            </a:extLst>
          </p:cNvPr>
          <p:cNvCxnSpPr>
            <a:cxnSpLocks/>
          </p:cNvCxnSpPr>
          <p:nvPr/>
        </p:nvCxnSpPr>
        <p:spPr bwMode="auto">
          <a:xfrm flipH="1">
            <a:off x="882032" y="423348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78647CC-C8C4-258A-53B6-C11EAA998357}"/>
              </a:ext>
            </a:extLst>
          </p:cNvPr>
          <p:cNvCxnSpPr>
            <a:cxnSpLocks/>
          </p:cNvCxnSpPr>
          <p:nvPr/>
        </p:nvCxnSpPr>
        <p:spPr bwMode="auto">
          <a:xfrm>
            <a:off x="950814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8BB1EFB-1DD2-F84A-9346-F38112AE4742}"/>
              </a:ext>
            </a:extLst>
          </p:cNvPr>
          <p:cNvCxnSpPr>
            <a:cxnSpLocks/>
          </p:cNvCxnSpPr>
          <p:nvPr/>
        </p:nvCxnSpPr>
        <p:spPr bwMode="auto">
          <a:xfrm>
            <a:off x="1077278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4E28A27-5A2D-D050-4F3C-99357DB7D59D}"/>
              </a:ext>
            </a:extLst>
          </p:cNvPr>
          <p:cNvCxnSpPr>
            <a:cxnSpLocks/>
          </p:cNvCxnSpPr>
          <p:nvPr/>
        </p:nvCxnSpPr>
        <p:spPr bwMode="auto">
          <a:xfrm>
            <a:off x="1203742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1FBE76C-4AC2-68CA-6708-7F1666400D69}"/>
              </a:ext>
            </a:extLst>
          </p:cNvPr>
          <p:cNvCxnSpPr>
            <a:cxnSpLocks/>
          </p:cNvCxnSpPr>
          <p:nvPr/>
        </p:nvCxnSpPr>
        <p:spPr bwMode="auto">
          <a:xfrm>
            <a:off x="1330206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2CDA109-4A18-BDA6-CE1A-ECFAE19813D7}"/>
              </a:ext>
            </a:extLst>
          </p:cNvPr>
          <p:cNvCxnSpPr>
            <a:cxnSpLocks/>
          </p:cNvCxnSpPr>
          <p:nvPr/>
        </p:nvCxnSpPr>
        <p:spPr bwMode="auto">
          <a:xfrm>
            <a:off x="1456670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E8AA224-352E-853B-3546-84A334D3B743}"/>
              </a:ext>
            </a:extLst>
          </p:cNvPr>
          <p:cNvCxnSpPr>
            <a:cxnSpLocks/>
          </p:cNvCxnSpPr>
          <p:nvPr/>
        </p:nvCxnSpPr>
        <p:spPr bwMode="auto">
          <a:xfrm>
            <a:off x="1583134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17C0BB0-6BFB-0BC1-5846-244DA2AFBFBF}"/>
              </a:ext>
            </a:extLst>
          </p:cNvPr>
          <p:cNvCxnSpPr>
            <a:cxnSpLocks/>
          </p:cNvCxnSpPr>
          <p:nvPr/>
        </p:nvCxnSpPr>
        <p:spPr bwMode="auto">
          <a:xfrm>
            <a:off x="1709598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810E28A-CA77-A8AB-CA1E-E4704C5EA91D}"/>
              </a:ext>
            </a:extLst>
          </p:cNvPr>
          <p:cNvCxnSpPr>
            <a:cxnSpLocks/>
          </p:cNvCxnSpPr>
          <p:nvPr/>
        </p:nvCxnSpPr>
        <p:spPr bwMode="auto">
          <a:xfrm>
            <a:off x="1836062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B28714A-573E-2700-B675-07ACDE58FF27}"/>
              </a:ext>
            </a:extLst>
          </p:cNvPr>
          <p:cNvCxnSpPr>
            <a:cxnSpLocks/>
          </p:cNvCxnSpPr>
          <p:nvPr/>
        </p:nvCxnSpPr>
        <p:spPr bwMode="auto">
          <a:xfrm>
            <a:off x="1962526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33655DA-24D0-6BEC-411B-41BDF07A5DC5}"/>
              </a:ext>
            </a:extLst>
          </p:cNvPr>
          <p:cNvCxnSpPr>
            <a:cxnSpLocks/>
          </p:cNvCxnSpPr>
          <p:nvPr/>
        </p:nvCxnSpPr>
        <p:spPr bwMode="auto">
          <a:xfrm>
            <a:off x="2088990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A24F7A8-24F9-003D-5668-702993DAA30F}"/>
              </a:ext>
            </a:extLst>
          </p:cNvPr>
          <p:cNvCxnSpPr>
            <a:cxnSpLocks/>
          </p:cNvCxnSpPr>
          <p:nvPr/>
        </p:nvCxnSpPr>
        <p:spPr bwMode="auto">
          <a:xfrm>
            <a:off x="2215454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D665A92-2F0B-0DF1-84AC-5ABE4F84A6DB}"/>
              </a:ext>
            </a:extLst>
          </p:cNvPr>
          <p:cNvCxnSpPr>
            <a:cxnSpLocks/>
          </p:cNvCxnSpPr>
          <p:nvPr/>
        </p:nvCxnSpPr>
        <p:spPr bwMode="auto">
          <a:xfrm>
            <a:off x="2341918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333A30F-FD31-02D9-7D71-2A964C1246AE}"/>
              </a:ext>
            </a:extLst>
          </p:cNvPr>
          <p:cNvCxnSpPr>
            <a:cxnSpLocks/>
          </p:cNvCxnSpPr>
          <p:nvPr/>
        </p:nvCxnSpPr>
        <p:spPr bwMode="auto">
          <a:xfrm>
            <a:off x="2468382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BD8773D-A6A4-2ACC-3A3A-126770B013F3}"/>
              </a:ext>
            </a:extLst>
          </p:cNvPr>
          <p:cNvCxnSpPr>
            <a:cxnSpLocks/>
          </p:cNvCxnSpPr>
          <p:nvPr/>
        </p:nvCxnSpPr>
        <p:spPr bwMode="auto">
          <a:xfrm>
            <a:off x="2594846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DE66395-9A4C-3FE4-2E67-A90B120D0FF4}"/>
              </a:ext>
            </a:extLst>
          </p:cNvPr>
          <p:cNvCxnSpPr>
            <a:cxnSpLocks/>
          </p:cNvCxnSpPr>
          <p:nvPr/>
        </p:nvCxnSpPr>
        <p:spPr bwMode="auto">
          <a:xfrm>
            <a:off x="2721310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DF8AC9E-93B0-E569-EF6C-44984E4AC4F9}"/>
              </a:ext>
            </a:extLst>
          </p:cNvPr>
          <p:cNvCxnSpPr>
            <a:cxnSpLocks/>
          </p:cNvCxnSpPr>
          <p:nvPr/>
        </p:nvCxnSpPr>
        <p:spPr bwMode="auto">
          <a:xfrm>
            <a:off x="2974238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111E357-17D0-9A7E-37E8-0338958F61B6}"/>
              </a:ext>
            </a:extLst>
          </p:cNvPr>
          <p:cNvCxnSpPr>
            <a:cxnSpLocks/>
          </p:cNvCxnSpPr>
          <p:nvPr/>
        </p:nvCxnSpPr>
        <p:spPr bwMode="auto">
          <a:xfrm>
            <a:off x="3227166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A9093C1-6E0D-3A39-EB1E-B3CC50387E5F}"/>
              </a:ext>
            </a:extLst>
          </p:cNvPr>
          <p:cNvCxnSpPr>
            <a:cxnSpLocks/>
          </p:cNvCxnSpPr>
          <p:nvPr/>
        </p:nvCxnSpPr>
        <p:spPr bwMode="auto">
          <a:xfrm>
            <a:off x="3480094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CE775ED-63AE-AFB9-D916-395A5B45C534}"/>
              </a:ext>
            </a:extLst>
          </p:cNvPr>
          <p:cNvCxnSpPr>
            <a:cxnSpLocks/>
          </p:cNvCxnSpPr>
          <p:nvPr/>
        </p:nvCxnSpPr>
        <p:spPr bwMode="auto">
          <a:xfrm>
            <a:off x="3733022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2000295-28B6-BC10-6A89-2775CA9BA66B}"/>
              </a:ext>
            </a:extLst>
          </p:cNvPr>
          <p:cNvCxnSpPr>
            <a:cxnSpLocks/>
          </p:cNvCxnSpPr>
          <p:nvPr/>
        </p:nvCxnSpPr>
        <p:spPr bwMode="auto">
          <a:xfrm>
            <a:off x="3985950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DE0808F-383C-FEC4-AD33-43C864583A07}"/>
              </a:ext>
            </a:extLst>
          </p:cNvPr>
          <p:cNvCxnSpPr>
            <a:cxnSpLocks/>
          </p:cNvCxnSpPr>
          <p:nvPr/>
        </p:nvCxnSpPr>
        <p:spPr bwMode="auto">
          <a:xfrm>
            <a:off x="4238878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5F82E0A-B592-AF2B-E0E7-67409A47C68C}"/>
              </a:ext>
            </a:extLst>
          </p:cNvPr>
          <p:cNvCxnSpPr>
            <a:cxnSpLocks/>
          </p:cNvCxnSpPr>
          <p:nvPr/>
        </p:nvCxnSpPr>
        <p:spPr bwMode="auto">
          <a:xfrm>
            <a:off x="4491806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FE81B61-C4DD-EC65-EE53-36FCF216155B}"/>
              </a:ext>
            </a:extLst>
          </p:cNvPr>
          <p:cNvCxnSpPr>
            <a:cxnSpLocks/>
          </p:cNvCxnSpPr>
          <p:nvPr/>
        </p:nvCxnSpPr>
        <p:spPr bwMode="auto">
          <a:xfrm>
            <a:off x="2847774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336197E-03C8-6B64-BF77-3E8FAA4A93BE}"/>
              </a:ext>
            </a:extLst>
          </p:cNvPr>
          <p:cNvCxnSpPr>
            <a:cxnSpLocks/>
          </p:cNvCxnSpPr>
          <p:nvPr/>
        </p:nvCxnSpPr>
        <p:spPr bwMode="auto">
          <a:xfrm>
            <a:off x="3100702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1FE9015-A5A3-785E-7E9C-152B4C2C8BD4}"/>
              </a:ext>
            </a:extLst>
          </p:cNvPr>
          <p:cNvCxnSpPr>
            <a:cxnSpLocks/>
          </p:cNvCxnSpPr>
          <p:nvPr/>
        </p:nvCxnSpPr>
        <p:spPr bwMode="auto">
          <a:xfrm>
            <a:off x="3353630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EAD1B44E-78F0-B482-0118-68E6D235FEC6}"/>
              </a:ext>
            </a:extLst>
          </p:cNvPr>
          <p:cNvCxnSpPr>
            <a:cxnSpLocks/>
          </p:cNvCxnSpPr>
          <p:nvPr/>
        </p:nvCxnSpPr>
        <p:spPr bwMode="auto">
          <a:xfrm>
            <a:off x="3606558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44BAB3B-E2B3-A6D0-6F38-AF66D090D158}"/>
              </a:ext>
            </a:extLst>
          </p:cNvPr>
          <p:cNvCxnSpPr>
            <a:cxnSpLocks/>
          </p:cNvCxnSpPr>
          <p:nvPr/>
        </p:nvCxnSpPr>
        <p:spPr bwMode="auto">
          <a:xfrm>
            <a:off x="3859486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F874D3E-030F-92A9-E0AB-C6F3B17B26DB}"/>
              </a:ext>
            </a:extLst>
          </p:cNvPr>
          <p:cNvCxnSpPr>
            <a:cxnSpLocks/>
          </p:cNvCxnSpPr>
          <p:nvPr/>
        </p:nvCxnSpPr>
        <p:spPr bwMode="auto">
          <a:xfrm>
            <a:off x="4112414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F9360D9-EEE7-F050-1F8B-6347AFD516AD}"/>
              </a:ext>
            </a:extLst>
          </p:cNvPr>
          <p:cNvCxnSpPr>
            <a:cxnSpLocks/>
          </p:cNvCxnSpPr>
          <p:nvPr/>
        </p:nvCxnSpPr>
        <p:spPr bwMode="auto">
          <a:xfrm>
            <a:off x="4365342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9359B49-33C2-9964-8C02-872045A8110B}"/>
              </a:ext>
            </a:extLst>
          </p:cNvPr>
          <p:cNvCxnSpPr>
            <a:cxnSpLocks/>
          </p:cNvCxnSpPr>
          <p:nvPr/>
        </p:nvCxnSpPr>
        <p:spPr bwMode="auto">
          <a:xfrm>
            <a:off x="4618270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3D80A11-C563-1A40-9A47-76A0C370DB99}"/>
              </a:ext>
            </a:extLst>
          </p:cNvPr>
          <p:cNvCxnSpPr>
            <a:cxnSpLocks/>
          </p:cNvCxnSpPr>
          <p:nvPr/>
        </p:nvCxnSpPr>
        <p:spPr bwMode="auto">
          <a:xfrm>
            <a:off x="4744734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C63B0AC-DCAD-D771-7873-F414E1532286}"/>
              </a:ext>
            </a:extLst>
          </p:cNvPr>
          <p:cNvCxnSpPr>
            <a:cxnSpLocks/>
          </p:cNvCxnSpPr>
          <p:nvPr/>
        </p:nvCxnSpPr>
        <p:spPr bwMode="auto">
          <a:xfrm>
            <a:off x="4871198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4A71969-4410-7F53-366F-F28600564FEC}"/>
              </a:ext>
            </a:extLst>
          </p:cNvPr>
          <p:cNvCxnSpPr>
            <a:cxnSpLocks/>
          </p:cNvCxnSpPr>
          <p:nvPr/>
        </p:nvCxnSpPr>
        <p:spPr bwMode="auto">
          <a:xfrm>
            <a:off x="4997662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AA824D3-EFCF-3763-8260-D44D365260C5}"/>
              </a:ext>
            </a:extLst>
          </p:cNvPr>
          <p:cNvCxnSpPr>
            <a:cxnSpLocks/>
          </p:cNvCxnSpPr>
          <p:nvPr/>
        </p:nvCxnSpPr>
        <p:spPr bwMode="auto">
          <a:xfrm>
            <a:off x="5124126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6AB732C-0869-DE4D-B85B-86F8D28150D0}"/>
              </a:ext>
            </a:extLst>
          </p:cNvPr>
          <p:cNvCxnSpPr>
            <a:cxnSpLocks/>
          </p:cNvCxnSpPr>
          <p:nvPr/>
        </p:nvCxnSpPr>
        <p:spPr bwMode="auto">
          <a:xfrm>
            <a:off x="5250590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16" name="Straight Connector 9215">
            <a:extLst>
              <a:ext uri="{FF2B5EF4-FFF2-40B4-BE49-F238E27FC236}">
                <a16:creationId xmlns:a16="http://schemas.microsoft.com/office/drawing/2014/main" id="{8540F73D-EB98-BFDE-B3F1-948D429B1440}"/>
              </a:ext>
            </a:extLst>
          </p:cNvPr>
          <p:cNvCxnSpPr>
            <a:cxnSpLocks/>
          </p:cNvCxnSpPr>
          <p:nvPr/>
        </p:nvCxnSpPr>
        <p:spPr bwMode="auto">
          <a:xfrm>
            <a:off x="5377054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17" name="Straight Connector 9216">
            <a:extLst>
              <a:ext uri="{FF2B5EF4-FFF2-40B4-BE49-F238E27FC236}">
                <a16:creationId xmlns:a16="http://schemas.microsoft.com/office/drawing/2014/main" id="{C4AD2072-4AEB-7F7C-D2BF-06D25396D718}"/>
              </a:ext>
            </a:extLst>
          </p:cNvPr>
          <p:cNvCxnSpPr>
            <a:cxnSpLocks/>
          </p:cNvCxnSpPr>
          <p:nvPr/>
        </p:nvCxnSpPr>
        <p:spPr bwMode="auto">
          <a:xfrm>
            <a:off x="5503518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19" name="Straight Connector 9218">
            <a:extLst>
              <a:ext uri="{FF2B5EF4-FFF2-40B4-BE49-F238E27FC236}">
                <a16:creationId xmlns:a16="http://schemas.microsoft.com/office/drawing/2014/main" id="{6CB84D6F-CB6B-E227-CE22-A2451EC248B1}"/>
              </a:ext>
            </a:extLst>
          </p:cNvPr>
          <p:cNvCxnSpPr>
            <a:cxnSpLocks/>
          </p:cNvCxnSpPr>
          <p:nvPr/>
        </p:nvCxnSpPr>
        <p:spPr bwMode="auto">
          <a:xfrm>
            <a:off x="5629982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0" name="Straight Connector 9219">
            <a:extLst>
              <a:ext uri="{FF2B5EF4-FFF2-40B4-BE49-F238E27FC236}">
                <a16:creationId xmlns:a16="http://schemas.microsoft.com/office/drawing/2014/main" id="{33F3C2B3-700D-9609-D6D3-7169FB71964B}"/>
              </a:ext>
            </a:extLst>
          </p:cNvPr>
          <p:cNvCxnSpPr>
            <a:cxnSpLocks/>
          </p:cNvCxnSpPr>
          <p:nvPr/>
        </p:nvCxnSpPr>
        <p:spPr bwMode="auto">
          <a:xfrm>
            <a:off x="5756446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2" name="Straight Connector 9221">
            <a:extLst>
              <a:ext uri="{FF2B5EF4-FFF2-40B4-BE49-F238E27FC236}">
                <a16:creationId xmlns:a16="http://schemas.microsoft.com/office/drawing/2014/main" id="{CE729DFB-2D93-A217-C896-378FD969364F}"/>
              </a:ext>
            </a:extLst>
          </p:cNvPr>
          <p:cNvCxnSpPr>
            <a:cxnSpLocks/>
          </p:cNvCxnSpPr>
          <p:nvPr/>
        </p:nvCxnSpPr>
        <p:spPr bwMode="auto">
          <a:xfrm>
            <a:off x="5882915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23" name="TextBox 9222">
            <a:extLst>
              <a:ext uri="{FF2B5EF4-FFF2-40B4-BE49-F238E27FC236}">
                <a16:creationId xmlns:a16="http://schemas.microsoft.com/office/drawing/2014/main" id="{70DB713E-627E-C141-2FDF-362180523F9A}"/>
              </a:ext>
            </a:extLst>
          </p:cNvPr>
          <p:cNvSpPr txBox="1"/>
          <p:nvPr/>
        </p:nvSpPr>
        <p:spPr bwMode="auto">
          <a:xfrm>
            <a:off x="971044" y="4442528"/>
            <a:ext cx="4903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30960A51-BFF3-FADF-2281-28EA1AF6B6E4}"/>
              </a:ext>
            </a:extLst>
          </p:cNvPr>
          <p:cNvSpPr txBox="1"/>
          <p:nvPr/>
        </p:nvSpPr>
        <p:spPr bwMode="auto">
          <a:xfrm rot="16200000">
            <a:off x="-680406" y="2994710"/>
            <a:ext cx="22010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Probability of OS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BA7F0BFF-5DBA-C3D7-4841-720AB4354C03}"/>
              </a:ext>
            </a:extLst>
          </p:cNvPr>
          <p:cNvSpPr txBox="1"/>
          <p:nvPr/>
        </p:nvSpPr>
        <p:spPr bwMode="auto">
          <a:xfrm>
            <a:off x="462932" y="1901628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B5251CAF-256C-9777-5321-447A35921B34}"/>
              </a:ext>
            </a:extLst>
          </p:cNvPr>
          <p:cNvSpPr txBox="1"/>
          <p:nvPr/>
        </p:nvSpPr>
        <p:spPr bwMode="auto">
          <a:xfrm>
            <a:off x="462932" y="2330776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C00989E0-7417-6D20-FD44-A40C665F35A3}"/>
              </a:ext>
            </a:extLst>
          </p:cNvPr>
          <p:cNvSpPr txBox="1"/>
          <p:nvPr/>
        </p:nvSpPr>
        <p:spPr bwMode="auto">
          <a:xfrm>
            <a:off x="462932" y="2759924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AC4E258C-3492-AE03-1140-A5C836FCDE4B}"/>
              </a:ext>
            </a:extLst>
          </p:cNvPr>
          <p:cNvSpPr txBox="1"/>
          <p:nvPr/>
        </p:nvSpPr>
        <p:spPr bwMode="auto">
          <a:xfrm>
            <a:off x="462932" y="3189072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2F6D879C-0DF0-B956-16BE-63D8B2B53643}"/>
              </a:ext>
            </a:extLst>
          </p:cNvPr>
          <p:cNvSpPr txBox="1"/>
          <p:nvPr/>
        </p:nvSpPr>
        <p:spPr bwMode="auto">
          <a:xfrm>
            <a:off x="462932" y="3618220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A44F4325-658D-4355-94A8-E2A6326EFACE}"/>
              </a:ext>
            </a:extLst>
          </p:cNvPr>
          <p:cNvSpPr txBox="1"/>
          <p:nvPr/>
        </p:nvSpPr>
        <p:spPr bwMode="auto">
          <a:xfrm>
            <a:off x="462932" y="4047366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F8724ACC-7E9C-6BE9-9DE0-AC108EFCDD0E}"/>
              </a:ext>
            </a:extLst>
          </p:cNvPr>
          <p:cNvSpPr txBox="1"/>
          <p:nvPr/>
        </p:nvSpPr>
        <p:spPr bwMode="auto">
          <a:xfrm>
            <a:off x="5707920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A8246969-25E7-8787-2ABB-8FF7F899EDD1}"/>
              </a:ext>
            </a:extLst>
          </p:cNvPr>
          <p:cNvSpPr txBox="1"/>
          <p:nvPr/>
        </p:nvSpPr>
        <p:spPr bwMode="auto">
          <a:xfrm>
            <a:off x="762338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F74F61A7-589D-56A7-2E08-A50B674F0906}"/>
              </a:ext>
            </a:extLst>
          </p:cNvPr>
          <p:cNvSpPr txBox="1"/>
          <p:nvPr/>
        </p:nvSpPr>
        <p:spPr bwMode="auto">
          <a:xfrm>
            <a:off x="896002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507CCD22-7744-B7D9-F8CA-4B9248EAC728}"/>
              </a:ext>
            </a:extLst>
          </p:cNvPr>
          <p:cNvSpPr txBox="1"/>
          <p:nvPr/>
        </p:nvSpPr>
        <p:spPr bwMode="auto">
          <a:xfrm>
            <a:off x="1029666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D8320AAB-5727-29D0-8983-653905688116}"/>
              </a:ext>
            </a:extLst>
          </p:cNvPr>
          <p:cNvSpPr txBox="1"/>
          <p:nvPr/>
        </p:nvSpPr>
        <p:spPr bwMode="auto">
          <a:xfrm>
            <a:off x="1163330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361A850C-F68D-62CB-167E-8B4D25BADB3A}"/>
              </a:ext>
            </a:extLst>
          </p:cNvPr>
          <p:cNvSpPr txBox="1"/>
          <p:nvPr/>
        </p:nvSpPr>
        <p:spPr bwMode="auto">
          <a:xfrm>
            <a:off x="1296994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3589E6C9-5B5A-6382-2130-2704A16729BC}"/>
              </a:ext>
            </a:extLst>
          </p:cNvPr>
          <p:cNvSpPr txBox="1"/>
          <p:nvPr/>
        </p:nvSpPr>
        <p:spPr bwMode="auto">
          <a:xfrm>
            <a:off x="1430658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238" name="TextBox 9237">
            <a:extLst>
              <a:ext uri="{FF2B5EF4-FFF2-40B4-BE49-F238E27FC236}">
                <a16:creationId xmlns:a16="http://schemas.microsoft.com/office/drawing/2014/main" id="{EECB48AE-CB1F-A74A-BE07-2D6DC7290ED3}"/>
              </a:ext>
            </a:extLst>
          </p:cNvPr>
          <p:cNvSpPr txBox="1"/>
          <p:nvPr/>
        </p:nvSpPr>
        <p:spPr bwMode="auto">
          <a:xfrm>
            <a:off x="1564322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239" name="TextBox 9238">
            <a:extLst>
              <a:ext uri="{FF2B5EF4-FFF2-40B4-BE49-F238E27FC236}">
                <a16:creationId xmlns:a16="http://schemas.microsoft.com/office/drawing/2014/main" id="{C133021D-DD6A-B0FF-4B79-3C9467D93A5A}"/>
              </a:ext>
            </a:extLst>
          </p:cNvPr>
          <p:cNvSpPr txBox="1"/>
          <p:nvPr/>
        </p:nvSpPr>
        <p:spPr bwMode="auto">
          <a:xfrm>
            <a:off x="1697986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AA89FBDD-95A3-3873-D29B-4092DB256AF3}"/>
              </a:ext>
            </a:extLst>
          </p:cNvPr>
          <p:cNvSpPr txBox="1"/>
          <p:nvPr/>
        </p:nvSpPr>
        <p:spPr bwMode="auto">
          <a:xfrm>
            <a:off x="1831650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74D1D3FF-8E05-850B-505D-AAD7EE836E72}"/>
              </a:ext>
            </a:extLst>
          </p:cNvPr>
          <p:cNvSpPr txBox="1"/>
          <p:nvPr/>
        </p:nvSpPr>
        <p:spPr bwMode="auto">
          <a:xfrm>
            <a:off x="1965314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FD1986D1-BE7D-04BF-A90E-D56926497D8C}"/>
              </a:ext>
            </a:extLst>
          </p:cNvPr>
          <p:cNvSpPr txBox="1"/>
          <p:nvPr/>
        </p:nvSpPr>
        <p:spPr bwMode="auto">
          <a:xfrm>
            <a:off x="2098978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243" name="TextBox 9242">
            <a:extLst>
              <a:ext uri="{FF2B5EF4-FFF2-40B4-BE49-F238E27FC236}">
                <a16:creationId xmlns:a16="http://schemas.microsoft.com/office/drawing/2014/main" id="{ED028AAC-D164-0264-4221-117FB5ADB79F}"/>
              </a:ext>
            </a:extLst>
          </p:cNvPr>
          <p:cNvSpPr txBox="1"/>
          <p:nvPr/>
        </p:nvSpPr>
        <p:spPr bwMode="auto">
          <a:xfrm>
            <a:off x="2232642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244" name="TextBox 9243">
            <a:extLst>
              <a:ext uri="{FF2B5EF4-FFF2-40B4-BE49-F238E27FC236}">
                <a16:creationId xmlns:a16="http://schemas.microsoft.com/office/drawing/2014/main" id="{BFFEAC30-82F3-19C3-ABB8-6BE046A37CF6}"/>
              </a:ext>
            </a:extLst>
          </p:cNvPr>
          <p:cNvSpPr txBox="1"/>
          <p:nvPr/>
        </p:nvSpPr>
        <p:spPr bwMode="auto">
          <a:xfrm>
            <a:off x="2366306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BB1DE1E0-C0E5-560D-2D31-F84F8B8E4A4F}"/>
              </a:ext>
            </a:extLst>
          </p:cNvPr>
          <p:cNvSpPr txBox="1"/>
          <p:nvPr/>
        </p:nvSpPr>
        <p:spPr bwMode="auto">
          <a:xfrm>
            <a:off x="2499970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9246" name="TextBox 9245">
            <a:extLst>
              <a:ext uri="{FF2B5EF4-FFF2-40B4-BE49-F238E27FC236}">
                <a16:creationId xmlns:a16="http://schemas.microsoft.com/office/drawing/2014/main" id="{D7FE6E76-FD8C-4075-E64F-379783AD4054}"/>
              </a:ext>
            </a:extLst>
          </p:cNvPr>
          <p:cNvSpPr txBox="1"/>
          <p:nvPr/>
        </p:nvSpPr>
        <p:spPr bwMode="auto">
          <a:xfrm>
            <a:off x="2633634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247" name="TextBox 9246">
            <a:extLst>
              <a:ext uri="{FF2B5EF4-FFF2-40B4-BE49-F238E27FC236}">
                <a16:creationId xmlns:a16="http://schemas.microsoft.com/office/drawing/2014/main" id="{38910609-2A60-AA2B-306F-4C1C5B3536B3}"/>
              </a:ext>
            </a:extLst>
          </p:cNvPr>
          <p:cNvSpPr txBox="1"/>
          <p:nvPr/>
        </p:nvSpPr>
        <p:spPr bwMode="auto">
          <a:xfrm>
            <a:off x="2767298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9248" name="TextBox 9247">
            <a:extLst>
              <a:ext uri="{FF2B5EF4-FFF2-40B4-BE49-F238E27FC236}">
                <a16:creationId xmlns:a16="http://schemas.microsoft.com/office/drawing/2014/main" id="{44050D4A-4768-0B6E-FA34-CBF98B409F71}"/>
              </a:ext>
            </a:extLst>
          </p:cNvPr>
          <p:cNvSpPr txBox="1"/>
          <p:nvPr/>
        </p:nvSpPr>
        <p:spPr bwMode="auto">
          <a:xfrm>
            <a:off x="2900962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9249" name="TextBox 9248">
            <a:extLst>
              <a:ext uri="{FF2B5EF4-FFF2-40B4-BE49-F238E27FC236}">
                <a16:creationId xmlns:a16="http://schemas.microsoft.com/office/drawing/2014/main" id="{84177BB2-D82E-41BC-20A4-22559E1F869D}"/>
              </a:ext>
            </a:extLst>
          </p:cNvPr>
          <p:cNvSpPr txBox="1"/>
          <p:nvPr/>
        </p:nvSpPr>
        <p:spPr bwMode="auto">
          <a:xfrm>
            <a:off x="3034626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9250" name="TextBox 9249">
            <a:extLst>
              <a:ext uri="{FF2B5EF4-FFF2-40B4-BE49-F238E27FC236}">
                <a16:creationId xmlns:a16="http://schemas.microsoft.com/office/drawing/2014/main" id="{9A060222-06D8-3F1E-C78C-16EDF84E10C4}"/>
              </a:ext>
            </a:extLst>
          </p:cNvPr>
          <p:cNvSpPr txBox="1"/>
          <p:nvPr/>
        </p:nvSpPr>
        <p:spPr bwMode="auto">
          <a:xfrm>
            <a:off x="3168290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9251" name="TextBox 9250">
            <a:extLst>
              <a:ext uri="{FF2B5EF4-FFF2-40B4-BE49-F238E27FC236}">
                <a16:creationId xmlns:a16="http://schemas.microsoft.com/office/drawing/2014/main" id="{EE09D59A-4D56-3847-8828-4CC7AF3BF8F7}"/>
              </a:ext>
            </a:extLst>
          </p:cNvPr>
          <p:cNvSpPr txBox="1"/>
          <p:nvPr/>
        </p:nvSpPr>
        <p:spPr bwMode="auto">
          <a:xfrm>
            <a:off x="3301954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9252" name="TextBox 9251">
            <a:extLst>
              <a:ext uri="{FF2B5EF4-FFF2-40B4-BE49-F238E27FC236}">
                <a16:creationId xmlns:a16="http://schemas.microsoft.com/office/drawing/2014/main" id="{278C54B6-421E-9FC3-AFD1-F152E2AF444E}"/>
              </a:ext>
            </a:extLst>
          </p:cNvPr>
          <p:cNvSpPr txBox="1"/>
          <p:nvPr/>
        </p:nvSpPr>
        <p:spPr bwMode="auto">
          <a:xfrm>
            <a:off x="3435618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9253" name="TextBox 9252">
            <a:extLst>
              <a:ext uri="{FF2B5EF4-FFF2-40B4-BE49-F238E27FC236}">
                <a16:creationId xmlns:a16="http://schemas.microsoft.com/office/drawing/2014/main" id="{556F76A6-74BE-6065-0061-E59265C8C680}"/>
              </a:ext>
            </a:extLst>
          </p:cNvPr>
          <p:cNvSpPr txBox="1"/>
          <p:nvPr/>
        </p:nvSpPr>
        <p:spPr bwMode="auto">
          <a:xfrm>
            <a:off x="3569282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9254" name="TextBox 9253">
            <a:extLst>
              <a:ext uri="{FF2B5EF4-FFF2-40B4-BE49-F238E27FC236}">
                <a16:creationId xmlns:a16="http://schemas.microsoft.com/office/drawing/2014/main" id="{EA10DCC2-6C72-D661-0A69-18B6A7BEE7EB}"/>
              </a:ext>
            </a:extLst>
          </p:cNvPr>
          <p:cNvSpPr txBox="1"/>
          <p:nvPr/>
        </p:nvSpPr>
        <p:spPr bwMode="auto">
          <a:xfrm>
            <a:off x="3702946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9255" name="TextBox 9254">
            <a:extLst>
              <a:ext uri="{FF2B5EF4-FFF2-40B4-BE49-F238E27FC236}">
                <a16:creationId xmlns:a16="http://schemas.microsoft.com/office/drawing/2014/main" id="{CD87ADE1-6D6B-AC30-3A5F-8F195B82E697}"/>
              </a:ext>
            </a:extLst>
          </p:cNvPr>
          <p:cNvSpPr txBox="1"/>
          <p:nvPr/>
        </p:nvSpPr>
        <p:spPr bwMode="auto">
          <a:xfrm>
            <a:off x="3836610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9256" name="TextBox 9255">
            <a:extLst>
              <a:ext uri="{FF2B5EF4-FFF2-40B4-BE49-F238E27FC236}">
                <a16:creationId xmlns:a16="http://schemas.microsoft.com/office/drawing/2014/main" id="{384714D1-60EA-4C25-1468-ADECC5BF78FA}"/>
              </a:ext>
            </a:extLst>
          </p:cNvPr>
          <p:cNvSpPr txBox="1"/>
          <p:nvPr/>
        </p:nvSpPr>
        <p:spPr bwMode="auto">
          <a:xfrm>
            <a:off x="3970274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9257" name="TextBox 9256">
            <a:extLst>
              <a:ext uri="{FF2B5EF4-FFF2-40B4-BE49-F238E27FC236}">
                <a16:creationId xmlns:a16="http://schemas.microsoft.com/office/drawing/2014/main" id="{AC9EF164-1DE6-76F6-E5F4-53B2B8A3E44A}"/>
              </a:ext>
            </a:extLst>
          </p:cNvPr>
          <p:cNvSpPr txBox="1"/>
          <p:nvPr/>
        </p:nvSpPr>
        <p:spPr bwMode="auto">
          <a:xfrm>
            <a:off x="4103938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9258" name="TextBox 9257">
            <a:extLst>
              <a:ext uri="{FF2B5EF4-FFF2-40B4-BE49-F238E27FC236}">
                <a16:creationId xmlns:a16="http://schemas.microsoft.com/office/drawing/2014/main" id="{B23772C7-4AA0-03CF-5D8A-5DE28371F91A}"/>
              </a:ext>
            </a:extLst>
          </p:cNvPr>
          <p:cNvSpPr txBox="1"/>
          <p:nvPr/>
        </p:nvSpPr>
        <p:spPr bwMode="auto">
          <a:xfrm>
            <a:off x="4237602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9259" name="TextBox 9258">
            <a:extLst>
              <a:ext uri="{FF2B5EF4-FFF2-40B4-BE49-F238E27FC236}">
                <a16:creationId xmlns:a16="http://schemas.microsoft.com/office/drawing/2014/main" id="{523113B3-B50C-FB36-4809-B618BCED2586}"/>
              </a:ext>
            </a:extLst>
          </p:cNvPr>
          <p:cNvSpPr txBox="1"/>
          <p:nvPr/>
        </p:nvSpPr>
        <p:spPr bwMode="auto">
          <a:xfrm>
            <a:off x="4371266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9260" name="TextBox 9259">
            <a:extLst>
              <a:ext uri="{FF2B5EF4-FFF2-40B4-BE49-F238E27FC236}">
                <a16:creationId xmlns:a16="http://schemas.microsoft.com/office/drawing/2014/main" id="{3BC35026-7E10-7BE5-3EA4-A0AE983387B2}"/>
              </a:ext>
            </a:extLst>
          </p:cNvPr>
          <p:cNvSpPr txBox="1"/>
          <p:nvPr/>
        </p:nvSpPr>
        <p:spPr bwMode="auto">
          <a:xfrm>
            <a:off x="4504930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9261" name="TextBox 9260">
            <a:extLst>
              <a:ext uri="{FF2B5EF4-FFF2-40B4-BE49-F238E27FC236}">
                <a16:creationId xmlns:a16="http://schemas.microsoft.com/office/drawing/2014/main" id="{42DB07D7-6FF4-64D0-2763-1D00C17B7813}"/>
              </a:ext>
            </a:extLst>
          </p:cNvPr>
          <p:cNvSpPr txBox="1"/>
          <p:nvPr/>
        </p:nvSpPr>
        <p:spPr bwMode="auto">
          <a:xfrm>
            <a:off x="4638594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9262" name="TextBox 9261">
            <a:extLst>
              <a:ext uri="{FF2B5EF4-FFF2-40B4-BE49-F238E27FC236}">
                <a16:creationId xmlns:a16="http://schemas.microsoft.com/office/drawing/2014/main" id="{EBE9BE30-BA9C-0FD0-52CE-B4E6D50F59F7}"/>
              </a:ext>
            </a:extLst>
          </p:cNvPr>
          <p:cNvSpPr txBox="1"/>
          <p:nvPr/>
        </p:nvSpPr>
        <p:spPr bwMode="auto">
          <a:xfrm>
            <a:off x="4772258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9263" name="TextBox 9262">
            <a:extLst>
              <a:ext uri="{FF2B5EF4-FFF2-40B4-BE49-F238E27FC236}">
                <a16:creationId xmlns:a16="http://schemas.microsoft.com/office/drawing/2014/main" id="{0CFF3EF8-28AB-3A38-4EDD-EEA322343C1B}"/>
              </a:ext>
            </a:extLst>
          </p:cNvPr>
          <p:cNvSpPr txBox="1"/>
          <p:nvPr/>
        </p:nvSpPr>
        <p:spPr bwMode="auto">
          <a:xfrm>
            <a:off x="4905922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9264" name="TextBox 9263">
            <a:extLst>
              <a:ext uri="{FF2B5EF4-FFF2-40B4-BE49-F238E27FC236}">
                <a16:creationId xmlns:a16="http://schemas.microsoft.com/office/drawing/2014/main" id="{C2CBBC69-9F31-0677-D470-B0CA28A4FFAF}"/>
              </a:ext>
            </a:extLst>
          </p:cNvPr>
          <p:cNvSpPr txBox="1"/>
          <p:nvPr/>
        </p:nvSpPr>
        <p:spPr bwMode="auto">
          <a:xfrm>
            <a:off x="5039586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9265" name="TextBox 9264">
            <a:extLst>
              <a:ext uri="{FF2B5EF4-FFF2-40B4-BE49-F238E27FC236}">
                <a16:creationId xmlns:a16="http://schemas.microsoft.com/office/drawing/2014/main" id="{FC3B09D4-B0E5-BFDE-9FAB-E12435873D74}"/>
              </a:ext>
            </a:extLst>
          </p:cNvPr>
          <p:cNvSpPr txBox="1"/>
          <p:nvPr/>
        </p:nvSpPr>
        <p:spPr bwMode="auto">
          <a:xfrm>
            <a:off x="5173250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9266" name="TextBox 9265">
            <a:extLst>
              <a:ext uri="{FF2B5EF4-FFF2-40B4-BE49-F238E27FC236}">
                <a16:creationId xmlns:a16="http://schemas.microsoft.com/office/drawing/2014/main" id="{22517F15-7873-5648-B523-167089D9C361}"/>
              </a:ext>
            </a:extLst>
          </p:cNvPr>
          <p:cNvSpPr txBox="1"/>
          <p:nvPr/>
        </p:nvSpPr>
        <p:spPr bwMode="auto">
          <a:xfrm>
            <a:off x="5306914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9267" name="TextBox 9266">
            <a:extLst>
              <a:ext uri="{FF2B5EF4-FFF2-40B4-BE49-F238E27FC236}">
                <a16:creationId xmlns:a16="http://schemas.microsoft.com/office/drawing/2014/main" id="{E50072EA-C40D-2186-54AF-7C97B5E14182}"/>
              </a:ext>
            </a:extLst>
          </p:cNvPr>
          <p:cNvSpPr txBox="1"/>
          <p:nvPr/>
        </p:nvSpPr>
        <p:spPr bwMode="auto">
          <a:xfrm>
            <a:off x="5440578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9268" name="TextBox 9267">
            <a:extLst>
              <a:ext uri="{FF2B5EF4-FFF2-40B4-BE49-F238E27FC236}">
                <a16:creationId xmlns:a16="http://schemas.microsoft.com/office/drawing/2014/main" id="{1743FE70-38A6-CE2D-4F41-00A120EEE66F}"/>
              </a:ext>
            </a:extLst>
          </p:cNvPr>
          <p:cNvSpPr txBox="1"/>
          <p:nvPr/>
        </p:nvSpPr>
        <p:spPr bwMode="auto">
          <a:xfrm>
            <a:off x="5574242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9311" name="TextBox 9310">
            <a:extLst>
              <a:ext uri="{FF2B5EF4-FFF2-40B4-BE49-F238E27FC236}">
                <a16:creationId xmlns:a16="http://schemas.microsoft.com/office/drawing/2014/main" id="{90DD518E-1752-2E0E-49F8-930C08F05B15}"/>
              </a:ext>
            </a:extLst>
          </p:cNvPr>
          <p:cNvSpPr txBox="1"/>
          <p:nvPr/>
        </p:nvSpPr>
        <p:spPr bwMode="auto">
          <a:xfrm>
            <a:off x="6788982" y="1488517"/>
            <a:ext cx="48714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Responders* vs Nonresponders</a:t>
            </a:r>
          </a:p>
        </p:txBody>
      </p:sp>
      <p:cxnSp>
        <p:nvCxnSpPr>
          <p:cNvPr id="9316" name="Straight Connector 9315">
            <a:extLst>
              <a:ext uri="{FF2B5EF4-FFF2-40B4-BE49-F238E27FC236}">
                <a16:creationId xmlns:a16="http://schemas.microsoft.com/office/drawing/2014/main" id="{606C94D6-0131-EEAE-7897-4D5E2861E9DB}"/>
              </a:ext>
            </a:extLst>
          </p:cNvPr>
          <p:cNvCxnSpPr>
            <a:cxnSpLocks/>
          </p:cNvCxnSpPr>
          <p:nvPr/>
        </p:nvCxnSpPr>
        <p:spPr bwMode="auto">
          <a:xfrm>
            <a:off x="6808099" y="2071561"/>
            <a:ext cx="0" cy="2160574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7" name="Straight Connector 9316">
            <a:extLst>
              <a:ext uri="{FF2B5EF4-FFF2-40B4-BE49-F238E27FC236}">
                <a16:creationId xmlns:a16="http://schemas.microsoft.com/office/drawing/2014/main" id="{B3EB8D7F-817F-FF08-63D0-23642280927D}"/>
              </a:ext>
            </a:extLst>
          </p:cNvPr>
          <p:cNvCxnSpPr/>
          <p:nvPr/>
        </p:nvCxnSpPr>
        <p:spPr bwMode="auto">
          <a:xfrm>
            <a:off x="6795961" y="4232135"/>
            <a:ext cx="495232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8" name="Straight Connector 9317">
            <a:extLst>
              <a:ext uri="{FF2B5EF4-FFF2-40B4-BE49-F238E27FC236}">
                <a16:creationId xmlns:a16="http://schemas.microsoft.com/office/drawing/2014/main" id="{92404238-A6A8-719C-8EB5-5FA81EB46F7F}"/>
              </a:ext>
            </a:extLst>
          </p:cNvPr>
          <p:cNvCxnSpPr>
            <a:cxnSpLocks/>
          </p:cNvCxnSpPr>
          <p:nvPr/>
        </p:nvCxnSpPr>
        <p:spPr bwMode="auto">
          <a:xfrm flipH="1">
            <a:off x="6739317" y="207965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9" name="Straight Connector 9318">
            <a:extLst>
              <a:ext uri="{FF2B5EF4-FFF2-40B4-BE49-F238E27FC236}">
                <a16:creationId xmlns:a16="http://schemas.microsoft.com/office/drawing/2014/main" id="{542BC039-D9EA-B974-F318-3BDB5CEC7D5D}"/>
              </a:ext>
            </a:extLst>
          </p:cNvPr>
          <p:cNvCxnSpPr>
            <a:cxnSpLocks/>
          </p:cNvCxnSpPr>
          <p:nvPr/>
        </p:nvCxnSpPr>
        <p:spPr bwMode="auto">
          <a:xfrm flipH="1">
            <a:off x="6739317" y="2510419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0" name="Straight Connector 9319">
            <a:extLst>
              <a:ext uri="{FF2B5EF4-FFF2-40B4-BE49-F238E27FC236}">
                <a16:creationId xmlns:a16="http://schemas.microsoft.com/office/drawing/2014/main" id="{509133FD-04F3-7295-FA2D-EF7377850684}"/>
              </a:ext>
            </a:extLst>
          </p:cNvPr>
          <p:cNvCxnSpPr>
            <a:cxnSpLocks/>
          </p:cNvCxnSpPr>
          <p:nvPr/>
        </p:nvCxnSpPr>
        <p:spPr bwMode="auto">
          <a:xfrm flipH="1">
            <a:off x="6739317" y="2941185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1" name="Straight Connector 9320">
            <a:extLst>
              <a:ext uri="{FF2B5EF4-FFF2-40B4-BE49-F238E27FC236}">
                <a16:creationId xmlns:a16="http://schemas.microsoft.com/office/drawing/2014/main" id="{AE75AAB6-14D3-C4A0-37A7-43DD2C742364}"/>
              </a:ext>
            </a:extLst>
          </p:cNvPr>
          <p:cNvCxnSpPr>
            <a:cxnSpLocks/>
          </p:cNvCxnSpPr>
          <p:nvPr/>
        </p:nvCxnSpPr>
        <p:spPr bwMode="auto">
          <a:xfrm flipH="1">
            <a:off x="6739317" y="3371951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2" name="Straight Connector 9321">
            <a:extLst>
              <a:ext uri="{FF2B5EF4-FFF2-40B4-BE49-F238E27FC236}">
                <a16:creationId xmlns:a16="http://schemas.microsoft.com/office/drawing/2014/main" id="{82171E21-545B-828B-A4D2-290E6E7FEA96}"/>
              </a:ext>
            </a:extLst>
          </p:cNvPr>
          <p:cNvCxnSpPr>
            <a:cxnSpLocks/>
          </p:cNvCxnSpPr>
          <p:nvPr/>
        </p:nvCxnSpPr>
        <p:spPr bwMode="auto">
          <a:xfrm flipH="1">
            <a:off x="6739317" y="3802717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3" name="Straight Connector 9322">
            <a:extLst>
              <a:ext uri="{FF2B5EF4-FFF2-40B4-BE49-F238E27FC236}">
                <a16:creationId xmlns:a16="http://schemas.microsoft.com/office/drawing/2014/main" id="{9F926D1F-9E50-01EC-186D-411ECCFD36BC}"/>
              </a:ext>
            </a:extLst>
          </p:cNvPr>
          <p:cNvCxnSpPr>
            <a:cxnSpLocks/>
          </p:cNvCxnSpPr>
          <p:nvPr/>
        </p:nvCxnSpPr>
        <p:spPr bwMode="auto">
          <a:xfrm flipH="1">
            <a:off x="6739317" y="4233483"/>
            <a:ext cx="64008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4" name="Straight Connector 9323">
            <a:extLst>
              <a:ext uri="{FF2B5EF4-FFF2-40B4-BE49-F238E27FC236}">
                <a16:creationId xmlns:a16="http://schemas.microsoft.com/office/drawing/2014/main" id="{388F2FB8-FA33-376A-D867-EE1F8E671E2A}"/>
              </a:ext>
            </a:extLst>
          </p:cNvPr>
          <p:cNvCxnSpPr>
            <a:cxnSpLocks/>
          </p:cNvCxnSpPr>
          <p:nvPr/>
        </p:nvCxnSpPr>
        <p:spPr bwMode="auto">
          <a:xfrm>
            <a:off x="6808099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5" name="Straight Connector 9324">
            <a:extLst>
              <a:ext uri="{FF2B5EF4-FFF2-40B4-BE49-F238E27FC236}">
                <a16:creationId xmlns:a16="http://schemas.microsoft.com/office/drawing/2014/main" id="{B71B0334-3B81-8C8F-0637-E10E426B00CE}"/>
              </a:ext>
            </a:extLst>
          </p:cNvPr>
          <p:cNvCxnSpPr>
            <a:cxnSpLocks/>
          </p:cNvCxnSpPr>
          <p:nvPr/>
        </p:nvCxnSpPr>
        <p:spPr bwMode="auto">
          <a:xfrm>
            <a:off x="6934563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6" name="Straight Connector 9325">
            <a:extLst>
              <a:ext uri="{FF2B5EF4-FFF2-40B4-BE49-F238E27FC236}">
                <a16:creationId xmlns:a16="http://schemas.microsoft.com/office/drawing/2014/main" id="{1E0EA23E-6C37-B82E-276B-B99D56CBA127}"/>
              </a:ext>
            </a:extLst>
          </p:cNvPr>
          <p:cNvCxnSpPr>
            <a:cxnSpLocks/>
          </p:cNvCxnSpPr>
          <p:nvPr/>
        </p:nvCxnSpPr>
        <p:spPr bwMode="auto">
          <a:xfrm>
            <a:off x="7061027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7" name="Straight Connector 9326">
            <a:extLst>
              <a:ext uri="{FF2B5EF4-FFF2-40B4-BE49-F238E27FC236}">
                <a16:creationId xmlns:a16="http://schemas.microsoft.com/office/drawing/2014/main" id="{69D62B8C-D22E-79A2-B1BB-DEA74AAB7773}"/>
              </a:ext>
            </a:extLst>
          </p:cNvPr>
          <p:cNvCxnSpPr>
            <a:cxnSpLocks/>
          </p:cNvCxnSpPr>
          <p:nvPr/>
        </p:nvCxnSpPr>
        <p:spPr bwMode="auto">
          <a:xfrm>
            <a:off x="7187491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8" name="Straight Connector 9327">
            <a:extLst>
              <a:ext uri="{FF2B5EF4-FFF2-40B4-BE49-F238E27FC236}">
                <a16:creationId xmlns:a16="http://schemas.microsoft.com/office/drawing/2014/main" id="{25109DBD-6453-A34F-CED9-643D0BC53430}"/>
              </a:ext>
            </a:extLst>
          </p:cNvPr>
          <p:cNvCxnSpPr>
            <a:cxnSpLocks/>
          </p:cNvCxnSpPr>
          <p:nvPr/>
        </p:nvCxnSpPr>
        <p:spPr bwMode="auto">
          <a:xfrm>
            <a:off x="7313955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9" name="Straight Connector 9328">
            <a:extLst>
              <a:ext uri="{FF2B5EF4-FFF2-40B4-BE49-F238E27FC236}">
                <a16:creationId xmlns:a16="http://schemas.microsoft.com/office/drawing/2014/main" id="{0387BE69-2400-1A6F-D1E0-DFCBDBB1B1BE}"/>
              </a:ext>
            </a:extLst>
          </p:cNvPr>
          <p:cNvCxnSpPr>
            <a:cxnSpLocks/>
          </p:cNvCxnSpPr>
          <p:nvPr/>
        </p:nvCxnSpPr>
        <p:spPr bwMode="auto">
          <a:xfrm>
            <a:off x="7440419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0" name="Straight Connector 9329">
            <a:extLst>
              <a:ext uri="{FF2B5EF4-FFF2-40B4-BE49-F238E27FC236}">
                <a16:creationId xmlns:a16="http://schemas.microsoft.com/office/drawing/2014/main" id="{B9ACC1D9-3563-C8E0-029D-3DBC7D175F87}"/>
              </a:ext>
            </a:extLst>
          </p:cNvPr>
          <p:cNvCxnSpPr>
            <a:cxnSpLocks/>
          </p:cNvCxnSpPr>
          <p:nvPr/>
        </p:nvCxnSpPr>
        <p:spPr bwMode="auto">
          <a:xfrm>
            <a:off x="7566883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1" name="Straight Connector 9330">
            <a:extLst>
              <a:ext uri="{FF2B5EF4-FFF2-40B4-BE49-F238E27FC236}">
                <a16:creationId xmlns:a16="http://schemas.microsoft.com/office/drawing/2014/main" id="{B05EFBCB-FD36-DEF5-CB03-5D96B73C1DFF}"/>
              </a:ext>
            </a:extLst>
          </p:cNvPr>
          <p:cNvCxnSpPr>
            <a:cxnSpLocks/>
          </p:cNvCxnSpPr>
          <p:nvPr/>
        </p:nvCxnSpPr>
        <p:spPr bwMode="auto">
          <a:xfrm>
            <a:off x="7693347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2" name="Straight Connector 9331">
            <a:extLst>
              <a:ext uri="{FF2B5EF4-FFF2-40B4-BE49-F238E27FC236}">
                <a16:creationId xmlns:a16="http://schemas.microsoft.com/office/drawing/2014/main" id="{C7A58087-4760-C830-C5BC-CC01B0BF07F7}"/>
              </a:ext>
            </a:extLst>
          </p:cNvPr>
          <p:cNvCxnSpPr>
            <a:cxnSpLocks/>
          </p:cNvCxnSpPr>
          <p:nvPr/>
        </p:nvCxnSpPr>
        <p:spPr bwMode="auto">
          <a:xfrm>
            <a:off x="7819811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3" name="Straight Connector 9332">
            <a:extLst>
              <a:ext uri="{FF2B5EF4-FFF2-40B4-BE49-F238E27FC236}">
                <a16:creationId xmlns:a16="http://schemas.microsoft.com/office/drawing/2014/main" id="{E64181EB-F6DD-6E90-E28C-530CCB9DA194}"/>
              </a:ext>
            </a:extLst>
          </p:cNvPr>
          <p:cNvCxnSpPr>
            <a:cxnSpLocks/>
          </p:cNvCxnSpPr>
          <p:nvPr/>
        </p:nvCxnSpPr>
        <p:spPr bwMode="auto">
          <a:xfrm>
            <a:off x="7946275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4" name="Straight Connector 9333">
            <a:extLst>
              <a:ext uri="{FF2B5EF4-FFF2-40B4-BE49-F238E27FC236}">
                <a16:creationId xmlns:a16="http://schemas.microsoft.com/office/drawing/2014/main" id="{9C207BE3-E714-929F-B082-7BEE36CAA402}"/>
              </a:ext>
            </a:extLst>
          </p:cNvPr>
          <p:cNvCxnSpPr>
            <a:cxnSpLocks/>
          </p:cNvCxnSpPr>
          <p:nvPr/>
        </p:nvCxnSpPr>
        <p:spPr bwMode="auto">
          <a:xfrm>
            <a:off x="8072739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5" name="Straight Connector 9334">
            <a:extLst>
              <a:ext uri="{FF2B5EF4-FFF2-40B4-BE49-F238E27FC236}">
                <a16:creationId xmlns:a16="http://schemas.microsoft.com/office/drawing/2014/main" id="{E29CC7A8-D39F-158F-5F84-D536445508D3}"/>
              </a:ext>
            </a:extLst>
          </p:cNvPr>
          <p:cNvCxnSpPr>
            <a:cxnSpLocks/>
          </p:cNvCxnSpPr>
          <p:nvPr/>
        </p:nvCxnSpPr>
        <p:spPr bwMode="auto">
          <a:xfrm>
            <a:off x="8199203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6" name="Straight Connector 9335">
            <a:extLst>
              <a:ext uri="{FF2B5EF4-FFF2-40B4-BE49-F238E27FC236}">
                <a16:creationId xmlns:a16="http://schemas.microsoft.com/office/drawing/2014/main" id="{2DA3A829-AC08-42AC-A52C-67D88DB55E66}"/>
              </a:ext>
            </a:extLst>
          </p:cNvPr>
          <p:cNvCxnSpPr>
            <a:cxnSpLocks/>
          </p:cNvCxnSpPr>
          <p:nvPr/>
        </p:nvCxnSpPr>
        <p:spPr bwMode="auto">
          <a:xfrm>
            <a:off x="8325667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7" name="Straight Connector 9336">
            <a:extLst>
              <a:ext uri="{FF2B5EF4-FFF2-40B4-BE49-F238E27FC236}">
                <a16:creationId xmlns:a16="http://schemas.microsoft.com/office/drawing/2014/main" id="{30F67AF3-239A-7BF1-C821-DEEDD3DCD586}"/>
              </a:ext>
            </a:extLst>
          </p:cNvPr>
          <p:cNvCxnSpPr>
            <a:cxnSpLocks/>
          </p:cNvCxnSpPr>
          <p:nvPr/>
        </p:nvCxnSpPr>
        <p:spPr bwMode="auto">
          <a:xfrm>
            <a:off x="8452131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8" name="Straight Connector 9337">
            <a:extLst>
              <a:ext uri="{FF2B5EF4-FFF2-40B4-BE49-F238E27FC236}">
                <a16:creationId xmlns:a16="http://schemas.microsoft.com/office/drawing/2014/main" id="{9C3C9184-37A1-5390-E40B-947999428B92}"/>
              </a:ext>
            </a:extLst>
          </p:cNvPr>
          <p:cNvCxnSpPr>
            <a:cxnSpLocks/>
          </p:cNvCxnSpPr>
          <p:nvPr/>
        </p:nvCxnSpPr>
        <p:spPr bwMode="auto">
          <a:xfrm>
            <a:off x="8578595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39" name="Straight Connector 9338">
            <a:extLst>
              <a:ext uri="{FF2B5EF4-FFF2-40B4-BE49-F238E27FC236}">
                <a16:creationId xmlns:a16="http://schemas.microsoft.com/office/drawing/2014/main" id="{C336E3F3-3683-8FC2-FD35-F7017A388A07}"/>
              </a:ext>
            </a:extLst>
          </p:cNvPr>
          <p:cNvCxnSpPr>
            <a:cxnSpLocks/>
          </p:cNvCxnSpPr>
          <p:nvPr/>
        </p:nvCxnSpPr>
        <p:spPr bwMode="auto">
          <a:xfrm>
            <a:off x="8831523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0" name="Straight Connector 9339">
            <a:extLst>
              <a:ext uri="{FF2B5EF4-FFF2-40B4-BE49-F238E27FC236}">
                <a16:creationId xmlns:a16="http://schemas.microsoft.com/office/drawing/2014/main" id="{EB35289F-5CEB-7828-AD3C-20CEBC165082}"/>
              </a:ext>
            </a:extLst>
          </p:cNvPr>
          <p:cNvCxnSpPr>
            <a:cxnSpLocks/>
          </p:cNvCxnSpPr>
          <p:nvPr/>
        </p:nvCxnSpPr>
        <p:spPr bwMode="auto">
          <a:xfrm>
            <a:off x="9084451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1" name="Straight Connector 9340">
            <a:extLst>
              <a:ext uri="{FF2B5EF4-FFF2-40B4-BE49-F238E27FC236}">
                <a16:creationId xmlns:a16="http://schemas.microsoft.com/office/drawing/2014/main" id="{CED3889D-35E7-099C-0B4A-F981F8585638}"/>
              </a:ext>
            </a:extLst>
          </p:cNvPr>
          <p:cNvCxnSpPr>
            <a:cxnSpLocks/>
          </p:cNvCxnSpPr>
          <p:nvPr/>
        </p:nvCxnSpPr>
        <p:spPr bwMode="auto">
          <a:xfrm>
            <a:off x="9337379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2" name="Straight Connector 9341">
            <a:extLst>
              <a:ext uri="{FF2B5EF4-FFF2-40B4-BE49-F238E27FC236}">
                <a16:creationId xmlns:a16="http://schemas.microsoft.com/office/drawing/2014/main" id="{670E6DC6-CB98-F3D9-2B02-D541EE5A3451}"/>
              </a:ext>
            </a:extLst>
          </p:cNvPr>
          <p:cNvCxnSpPr>
            <a:cxnSpLocks/>
          </p:cNvCxnSpPr>
          <p:nvPr/>
        </p:nvCxnSpPr>
        <p:spPr bwMode="auto">
          <a:xfrm>
            <a:off x="9590307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3" name="Straight Connector 9342">
            <a:extLst>
              <a:ext uri="{FF2B5EF4-FFF2-40B4-BE49-F238E27FC236}">
                <a16:creationId xmlns:a16="http://schemas.microsoft.com/office/drawing/2014/main" id="{C241FD5A-E228-277B-8DD5-B175A778D44F}"/>
              </a:ext>
            </a:extLst>
          </p:cNvPr>
          <p:cNvCxnSpPr>
            <a:cxnSpLocks/>
          </p:cNvCxnSpPr>
          <p:nvPr/>
        </p:nvCxnSpPr>
        <p:spPr bwMode="auto">
          <a:xfrm>
            <a:off x="9843235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4" name="Straight Connector 9343">
            <a:extLst>
              <a:ext uri="{FF2B5EF4-FFF2-40B4-BE49-F238E27FC236}">
                <a16:creationId xmlns:a16="http://schemas.microsoft.com/office/drawing/2014/main" id="{0B7CB1B8-4BC4-FDB0-3B3E-8E6AC03D1981}"/>
              </a:ext>
            </a:extLst>
          </p:cNvPr>
          <p:cNvCxnSpPr>
            <a:cxnSpLocks/>
          </p:cNvCxnSpPr>
          <p:nvPr/>
        </p:nvCxnSpPr>
        <p:spPr bwMode="auto">
          <a:xfrm>
            <a:off x="10096163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5" name="Straight Connector 9344">
            <a:extLst>
              <a:ext uri="{FF2B5EF4-FFF2-40B4-BE49-F238E27FC236}">
                <a16:creationId xmlns:a16="http://schemas.microsoft.com/office/drawing/2014/main" id="{198CD666-F6D6-354E-5307-B5F7F4C4948E}"/>
              </a:ext>
            </a:extLst>
          </p:cNvPr>
          <p:cNvCxnSpPr>
            <a:cxnSpLocks/>
          </p:cNvCxnSpPr>
          <p:nvPr/>
        </p:nvCxnSpPr>
        <p:spPr bwMode="auto">
          <a:xfrm>
            <a:off x="10349091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6" name="Straight Connector 9345">
            <a:extLst>
              <a:ext uri="{FF2B5EF4-FFF2-40B4-BE49-F238E27FC236}">
                <a16:creationId xmlns:a16="http://schemas.microsoft.com/office/drawing/2014/main" id="{ABB3EB4F-0537-00C1-0C64-BB216DA8CD83}"/>
              </a:ext>
            </a:extLst>
          </p:cNvPr>
          <p:cNvCxnSpPr>
            <a:cxnSpLocks/>
          </p:cNvCxnSpPr>
          <p:nvPr/>
        </p:nvCxnSpPr>
        <p:spPr bwMode="auto">
          <a:xfrm>
            <a:off x="8705059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7" name="Straight Connector 9346">
            <a:extLst>
              <a:ext uri="{FF2B5EF4-FFF2-40B4-BE49-F238E27FC236}">
                <a16:creationId xmlns:a16="http://schemas.microsoft.com/office/drawing/2014/main" id="{4C0B777B-70C4-932B-80F9-2F38D3E21381}"/>
              </a:ext>
            </a:extLst>
          </p:cNvPr>
          <p:cNvCxnSpPr>
            <a:cxnSpLocks/>
          </p:cNvCxnSpPr>
          <p:nvPr/>
        </p:nvCxnSpPr>
        <p:spPr bwMode="auto">
          <a:xfrm>
            <a:off x="8957987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8" name="Straight Connector 9347">
            <a:extLst>
              <a:ext uri="{FF2B5EF4-FFF2-40B4-BE49-F238E27FC236}">
                <a16:creationId xmlns:a16="http://schemas.microsoft.com/office/drawing/2014/main" id="{5201C45F-A42E-58BB-607A-8B968B757E5F}"/>
              </a:ext>
            </a:extLst>
          </p:cNvPr>
          <p:cNvCxnSpPr>
            <a:cxnSpLocks/>
          </p:cNvCxnSpPr>
          <p:nvPr/>
        </p:nvCxnSpPr>
        <p:spPr bwMode="auto">
          <a:xfrm>
            <a:off x="9210915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49" name="Straight Connector 9348">
            <a:extLst>
              <a:ext uri="{FF2B5EF4-FFF2-40B4-BE49-F238E27FC236}">
                <a16:creationId xmlns:a16="http://schemas.microsoft.com/office/drawing/2014/main" id="{76F9DB46-03F1-2D49-E9FF-7CDFF61C427B}"/>
              </a:ext>
            </a:extLst>
          </p:cNvPr>
          <p:cNvCxnSpPr>
            <a:cxnSpLocks/>
          </p:cNvCxnSpPr>
          <p:nvPr/>
        </p:nvCxnSpPr>
        <p:spPr bwMode="auto">
          <a:xfrm>
            <a:off x="9463843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0" name="Straight Connector 9349">
            <a:extLst>
              <a:ext uri="{FF2B5EF4-FFF2-40B4-BE49-F238E27FC236}">
                <a16:creationId xmlns:a16="http://schemas.microsoft.com/office/drawing/2014/main" id="{9E35A2DA-BB13-7A33-40EE-B7BA2E2038D5}"/>
              </a:ext>
            </a:extLst>
          </p:cNvPr>
          <p:cNvCxnSpPr>
            <a:cxnSpLocks/>
          </p:cNvCxnSpPr>
          <p:nvPr/>
        </p:nvCxnSpPr>
        <p:spPr bwMode="auto">
          <a:xfrm>
            <a:off x="9716771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1" name="Straight Connector 9350">
            <a:extLst>
              <a:ext uri="{FF2B5EF4-FFF2-40B4-BE49-F238E27FC236}">
                <a16:creationId xmlns:a16="http://schemas.microsoft.com/office/drawing/2014/main" id="{7220C4B2-7138-A9DF-A821-1B7CAF98EABC}"/>
              </a:ext>
            </a:extLst>
          </p:cNvPr>
          <p:cNvCxnSpPr>
            <a:cxnSpLocks/>
          </p:cNvCxnSpPr>
          <p:nvPr/>
        </p:nvCxnSpPr>
        <p:spPr bwMode="auto">
          <a:xfrm>
            <a:off x="9969699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2" name="Straight Connector 9351">
            <a:extLst>
              <a:ext uri="{FF2B5EF4-FFF2-40B4-BE49-F238E27FC236}">
                <a16:creationId xmlns:a16="http://schemas.microsoft.com/office/drawing/2014/main" id="{7C15307B-DF7F-C3AB-9F59-2CDBC48F51C3}"/>
              </a:ext>
            </a:extLst>
          </p:cNvPr>
          <p:cNvCxnSpPr>
            <a:cxnSpLocks/>
          </p:cNvCxnSpPr>
          <p:nvPr/>
        </p:nvCxnSpPr>
        <p:spPr bwMode="auto">
          <a:xfrm>
            <a:off x="10222627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3" name="Straight Connector 9352">
            <a:extLst>
              <a:ext uri="{FF2B5EF4-FFF2-40B4-BE49-F238E27FC236}">
                <a16:creationId xmlns:a16="http://schemas.microsoft.com/office/drawing/2014/main" id="{9BCCDDD6-AA20-07BD-63A1-31098EF1F133}"/>
              </a:ext>
            </a:extLst>
          </p:cNvPr>
          <p:cNvCxnSpPr>
            <a:cxnSpLocks/>
          </p:cNvCxnSpPr>
          <p:nvPr/>
        </p:nvCxnSpPr>
        <p:spPr bwMode="auto">
          <a:xfrm>
            <a:off x="10475555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4" name="Straight Connector 9353">
            <a:extLst>
              <a:ext uri="{FF2B5EF4-FFF2-40B4-BE49-F238E27FC236}">
                <a16:creationId xmlns:a16="http://schemas.microsoft.com/office/drawing/2014/main" id="{6C79DD61-8A27-00B3-0AB1-54127412B652}"/>
              </a:ext>
            </a:extLst>
          </p:cNvPr>
          <p:cNvCxnSpPr>
            <a:cxnSpLocks/>
          </p:cNvCxnSpPr>
          <p:nvPr/>
        </p:nvCxnSpPr>
        <p:spPr bwMode="auto">
          <a:xfrm>
            <a:off x="10602019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5" name="Straight Connector 9354">
            <a:extLst>
              <a:ext uri="{FF2B5EF4-FFF2-40B4-BE49-F238E27FC236}">
                <a16:creationId xmlns:a16="http://schemas.microsoft.com/office/drawing/2014/main" id="{17228B4A-7BEC-85BF-0D76-064A9A7204D0}"/>
              </a:ext>
            </a:extLst>
          </p:cNvPr>
          <p:cNvCxnSpPr>
            <a:cxnSpLocks/>
          </p:cNvCxnSpPr>
          <p:nvPr/>
        </p:nvCxnSpPr>
        <p:spPr bwMode="auto">
          <a:xfrm>
            <a:off x="10728483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6" name="Straight Connector 9355">
            <a:extLst>
              <a:ext uri="{FF2B5EF4-FFF2-40B4-BE49-F238E27FC236}">
                <a16:creationId xmlns:a16="http://schemas.microsoft.com/office/drawing/2014/main" id="{0F51D7E6-7D95-E82B-68C5-FDE3109E28D1}"/>
              </a:ext>
            </a:extLst>
          </p:cNvPr>
          <p:cNvCxnSpPr>
            <a:cxnSpLocks/>
          </p:cNvCxnSpPr>
          <p:nvPr/>
        </p:nvCxnSpPr>
        <p:spPr bwMode="auto">
          <a:xfrm>
            <a:off x="10854947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7" name="Straight Connector 9356">
            <a:extLst>
              <a:ext uri="{FF2B5EF4-FFF2-40B4-BE49-F238E27FC236}">
                <a16:creationId xmlns:a16="http://schemas.microsoft.com/office/drawing/2014/main" id="{0EDC7CE8-D743-ACA3-4F86-C6312CB5CEBA}"/>
              </a:ext>
            </a:extLst>
          </p:cNvPr>
          <p:cNvCxnSpPr>
            <a:cxnSpLocks/>
          </p:cNvCxnSpPr>
          <p:nvPr/>
        </p:nvCxnSpPr>
        <p:spPr bwMode="auto">
          <a:xfrm>
            <a:off x="10981411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8" name="Straight Connector 9357">
            <a:extLst>
              <a:ext uri="{FF2B5EF4-FFF2-40B4-BE49-F238E27FC236}">
                <a16:creationId xmlns:a16="http://schemas.microsoft.com/office/drawing/2014/main" id="{25B5B8EE-7AF8-9D2D-FB44-7C38DBF20BE8}"/>
              </a:ext>
            </a:extLst>
          </p:cNvPr>
          <p:cNvCxnSpPr>
            <a:cxnSpLocks/>
          </p:cNvCxnSpPr>
          <p:nvPr/>
        </p:nvCxnSpPr>
        <p:spPr bwMode="auto">
          <a:xfrm>
            <a:off x="11107875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59" name="Straight Connector 9358">
            <a:extLst>
              <a:ext uri="{FF2B5EF4-FFF2-40B4-BE49-F238E27FC236}">
                <a16:creationId xmlns:a16="http://schemas.microsoft.com/office/drawing/2014/main" id="{953BABF7-0A19-4F9A-1066-2BA36CAFCE03}"/>
              </a:ext>
            </a:extLst>
          </p:cNvPr>
          <p:cNvCxnSpPr>
            <a:cxnSpLocks/>
          </p:cNvCxnSpPr>
          <p:nvPr/>
        </p:nvCxnSpPr>
        <p:spPr bwMode="auto">
          <a:xfrm>
            <a:off x="11234339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0" name="Straight Connector 9359">
            <a:extLst>
              <a:ext uri="{FF2B5EF4-FFF2-40B4-BE49-F238E27FC236}">
                <a16:creationId xmlns:a16="http://schemas.microsoft.com/office/drawing/2014/main" id="{BF2792BC-CAFC-E200-14D5-854679597B00}"/>
              </a:ext>
            </a:extLst>
          </p:cNvPr>
          <p:cNvCxnSpPr>
            <a:cxnSpLocks/>
          </p:cNvCxnSpPr>
          <p:nvPr/>
        </p:nvCxnSpPr>
        <p:spPr bwMode="auto">
          <a:xfrm>
            <a:off x="11360803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1" name="Straight Connector 9360">
            <a:extLst>
              <a:ext uri="{FF2B5EF4-FFF2-40B4-BE49-F238E27FC236}">
                <a16:creationId xmlns:a16="http://schemas.microsoft.com/office/drawing/2014/main" id="{043FABCF-0C05-F441-47FF-1B5E478B4762}"/>
              </a:ext>
            </a:extLst>
          </p:cNvPr>
          <p:cNvCxnSpPr>
            <a:cxnSpLocks/>
          </p:cNvCxnSpPr>
          <p:nvPr/>
        </p:nvCxnSpPr>
        <p:spPr bwMode="auto">
          <a:xfrm>
            <a:off x="11487267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2" name="Straight Connector 9361">
            <a:extLst>
              <a:ext uri="{FF2B5EF4-FFF2-40B4-BE49-F238E27FC236}">
                <a16:creationId xmlns:a16="http://schemas.microsoft.com/office/drawing/2014/main" id="{D41899BE-516B-B7C9-F9DE-948B20132D60}"/>
              </a:ext>
            </a:extLst>
          </p:cNvPr>
          <p:cNvCxnSpPr>
            <a:cxnSpLocks/>
          </p:cNvCxnSpPr>
          <p:nvPr/>
        </p:nvCxnSpPr>
        <p:spPr bwMode="auto">
          <a:xfrm>
            <a:off x="11613731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63" name="Straight Connector 9362">
            <a:extLst>
              <a:ext uri="{FF2B5EF4-FFF2-40B4-BE49-F238E27FC236}">
                <a16:creationId xmlns:a16="http://schemas.microsoft.com/office/drawing/2014/main" id="{16EB621F-4ECE-65DB-EB44-361B0F19F617}"/>
              </a:ext>
            </a:extLst>
          </p:cNvPr>
          <p:cNvCxnSpPr>
            <a:cxnSpLocks/>
          </p:cNvCxnSpPr>
          <p:nvPr/>
        </p:nvCxnSpPr>
        <p:spPr bwMode="auto">
          <a:xfrm>
            <a:off x="11740200" y="4232134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364" name="TextBox 9363">
            <a:extLst>
              <a:ext uri="{FF2B5EF4-FFF2-40B4-BE49-F238E27FC236}">
                <a16:creationId xmlns:a16="http://schemas.microsoft.com/office/drawing/2014/main" id="{8B7344D7-7A0A-ED30-A120-BFEC28906EBE}"/>
              </a:ext>
            </a:extLst>
          </p:cNvPr>
          <p:cNvSpPr txBox="1"/>
          <p:nvPr/>
        </p:nvSpPr>
        <p:spPr bwMode="auto">
          <a:xfrm>
            <a:off x="6828329" y="4442528"/>
            <a:ext cx="49037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Mo</a:t>
            </a:r>
          </a:p>
        </p:txBody>
      </p:sp>
      <p:sp>
        <p:nvSpPr>
          <p:cNvPr id="9365" name="TextBox 9364">
            <a:extLst>
              <a:ext uri="{FF2B5EF4-FFF2-40B4-BE49-F238E27FC236}">
                <a16:creationId xmlns:a16="http://schemas.microsoft.com/office/drawing/2014/main" id="{A6A9EB21-BBA6-62D4-16BC-F2BCE91AA369}"/>
              </a:ext>
            </a:extLst>
          </p:cNvPr>
          <p:cNvSpPr txBox="1"/>
          <p:nvPr/>
        </p:nvSpPr>
        <p:spPr bwMode="auto">
          <a:xfrm rot="16200000">
            <a:off x="5176879" y="2994710"/>
            <a:ext cx="22010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Probability of OS</a:t>
            </a:r>
          </a:p>
        </p:txBody>
      </p:sp>
      <p:sp>
        <p:nvSpPr>
          <p:cNvPr id="9366" name="TextBox 9365">
            <a:extLst>
              <a:ext uri="{FF2B5EF4-FFF2-40B4-BE49-F238E27FC236}">
                <a16:creationId xmlns:a16="http://schemas.microsoft.com/office/drawing/2014/main" id="{88CBF66A-3E46-87B5-D549-890188D2A572}"/>
              </a:ext>
            </a:extLst>
          </p:cNvPr>
          <p:cNvSpPr txBox="1"/>
          <p:nvPr/>
        </p:nvSpPr>
        <p:spPr bwMode="auto">
          <a:xfrm>
            <a:off x="6320217" y="1901628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1.0</a:t>
            </a:r>
          </a:p>
        </p:txBody>
      </p:sp>
      <p:sp>
        <p:nvSpPr>
          <p:cNvPr id="9367" name="TextBox 9366">
            <a:extLst>
              <a:ext uri="{FF2B5EF4-FFF2-40B4-BE49-F238E27FC236}">
                <a16:creationId xmlns:a16="http://schemas.microsoft.com/office/drawing/2014/main" id="{2F972318-51AE-2284-CB06-235393AEF1F1}"/>
              </a:ext>
            </a:extLst>
          </p:cNvPr>
          <p:cNvSpPr txBox="1"/>
          <p:nvPr/>
        </p:nvSpPr>
        <p:spPr bwMode="auto">
          <a:xfrm>
            <a:off x="6320217" y="2330776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0.8</a:t>
            </a:r>
          </a:p>
        </p:txBody>
      </p:sp>
      <p:sp>
        <p:nvSpPr>
          <p:cNvPr id="9368" name="TextBox 9367">
            <a:extLst>
              <a:ext uri="{FF2B5EF4-FFF2-40B4-BE49-F238E27FC236}">
                <a16:creationId xmlns:a16="http://schemas.microsoft.com/office/drawing/2014/main" id="{24D82AE6-7016-AF7B-E59D-0871E8BCA9F0}"/>
              </a:ext>
            </a:extLst>
          </p:cNvPr>
          <p:cNvSpPr txBox="1"/>
          <p:nvPr/>
        </p:nvSpPr>
        <p:spPr bwMode="auto">
          <a:xfrm>
            <a:off x="6320217" y="2759924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0.6</a:t>
            </a:r>
          </a:p>
        </p:txBody>
      </p:sp>
      <p:sp>
        <p:nvSpPr>
          <p:cNvPr id="9369" name="TextBox 9368">
            <a:extLst>
              <a:ext uri="{FF2B5EF4-FFF2-40B4-BE49-F238E27FC236}">
                <a16:creationId xmlns:a16="http://schemas.microsoft.com/office/drawing/2014/main" id="{36CC7619-07EB-5B7E-A23C-42080599B48C}"/>
              </a:ext>
            </a:extLst>
          </p:cNvPr>
          <p:cNvSpPr txBox="1"/>
          <p:nvPr/>
        </p:nvSpPr>
        <p:spPr bwMode="auto">
          <a:xfrm>
            <a:off x="6320217" y="3189072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0.4</a:t>
            </a:r>
          </a:p>
        </p:txBody>
      </p:sp>
      <p:sp>
        <p:nvSpPr>
          <p:cNvPr id="9370" name="TextBox 9369">
            <a:extLst>
              <a:ext uri="{FF2B5EF4-FFF2-40B4-BE49-F238E27FC236}">
                <a16:creationId xmlns:a16="http://schemas.microsoft.com/office/drawing/2014/main" id="{3FE70103-D0A7-20EB-0B10-80C6C1CB9711}"/>
              </a:ext>
            </a:extLst>
          </p:cNvPr>
          <p:cNvSpPr txBox="1"/>
          <p:nvPr/>
        </p:nvSpPr>
        <p:spPr bwMode="auto">
          <a:xfrm>
            <a:off x="6320217" y="3618220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0.2</a:t>
            </a:r>
          </a:p>
        </p:txBody>
      </p:sp>
      <p:sp>
        <p:nvSpPr>
          <p:cNvPr id="9371" name="TextBox 9370">
            <a:extLst>
              <a:ext uri="{FF2B5EF4-FFF2-40B4-BE49-F238E27FC236}">
                <a16:creationId xmlns:a16="http://schemas.microsoft.com/office/drawing/2014/main" id="{896ABFF3-1DF8-442F-6C0B-541BDFA1B242}"/>
              </a:ext>
            </a:extLst>
          </p:cNvPr>
          <p:cNvSpPr txBox="1"/>
          <p:nvPr/>
        </p:nvSpPr>
        <p:spPr bwMode="auto">
          <a:xfrm>
            <a:off x="6320217" y="4047366"/>
            <a:ext cx="48552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372" name="TextBox 9371">
            <a:extLst>
              <a:ext uri="{FF2B5EF4-FFF2-40B4-BE49-F238E27FC236}">
                <a16:creationId xmlns:a16="http://schemas.microsoft.com/office/drawing/2014/main" id="{19387740-B26F-5547-FC34-269633A56D04}"/>
              </a:ext>
            </a:extLst>
          </p:cNvPr>
          <p:cNvSpPr txBox="1"/>
          <p:nvPr/>
        </p:nvSpPr>
        <p:spPr bwMode="auto">
          <a:xfrm>
            <a:off x="11565205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37</a:t>
            </a:r>
          </a:p>
        </p:txBody>
      </p:sp>
      <p:sp>
        <p:nvSpPr>
          <p:cNvPr id="9373" name="TextBox 9372">
            <a:extLst>
              <a:ext uri="{FF2B5EF4-FFF2-40B4-BE49-F238E27FC236}">
                <a16:creationId xmlns:a16="http://schemas.microsoft.com/office/drawing/2014/main" id="{0CA250AC-6C07-3EDB-F614-481B2387DEAB}"/>
              </a:ext>
            </a:extLst>
          </p:cNvPr>
          <p:cNvSpPr txBox="1"/>
          <p:nvPr/>
        </p:nvSpPr>
        <p:spPr bwMode="auto">
          <a:xfrm>
            <a:off x="6619623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374" name="TextBox 9373">
            <a:extLst>
              <a:ext uri="{FF2B5EF4-FFF2-40B4-BE49-F238E27FC236}">
                <a16:creationId xmlns:a16="http://schemas.microsoft.com/office/drawing/2014/main" id="{36D160FC-2771-5ED2-101D-5E1A22C80E9B}"/>
              </a:ext>
            </a:extLst>
          </p:cNvPr>
          <p:cNvSpPr txBox="1"/>
          <p:nvPr/>
        </p:nvSpPr>
        <p:spPr bwMode="auto">
          <a:xfrm>
            <a:off x="6753287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375" name="TextBox 9374">
            <a:extLst>
              <a:ext uri="{FF2B5EF4-FFF2-40B4-BE49-F238E27FC236}">
                <a16:creationId xmlns:a16="http://schemas.microsoft.com/office/drawing/2014/main" id="{CE58D68F-87C9-6F13-2C13-06FAA8F790CF}"/>
              </a:ext>
            </a:extLst>
          </p:cNvPr>
          <p:cNvSpPr txBox="1"/>
          <p:nvPr/>
        </p:nvSpPr>
        <p:spPr bwMode="auto">
          <a:xfrm>
            <a:off x="6886951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376" name="TextBox 9375">
            <a:extLst>
              <a:ext uri="{FF2B5EF4-FFF2-40B4-BE49-F238E27FC236}">
                <a16:creationId xmlns:a16="http://schemas.microsoft.com/office/drawing/2014/main" id="{21DA0204-330D-8432-A166-72F978C4C33D}"/>
              </a:ext>
            </a:extLst>
          </p:cNvPr>
          <p:cNvSpPr txBox="1"/>
          <p:nvPr/>
        </p:nvSpPr>
        <p:spPr bwMode="auto">
          <a:xfrm>
            <a:off x="7020615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377" name="TextBox 9376">
            <a:extLst>
              <a:ext uri="{FF2B5EF4-FFF2-40B4-BE49-F238E27FC236}">
                <a16:creationId xmlns:a16="http://schemas.microsoft.com/office/drawing/2014/main" id="{B5DD9266-FAEB-3950-7660-8D71F2F35AF7}"/>
              </a:ext>
            </a:extLst>
          </p:cNvPr>
          <p:cNvSpPr txBox="1"/>
          <p:nvPr/>
        </p:nvSpPr>
        <p:spPr bwMode="auto">
          <a:xfrm>
            <a:off x="7154279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378" name="TextBox 9377">
            <a:extLst>
              <a:ext uri="{FF2B5EF4-FFF2-40B4-BE49-F238E27FC236}">
                <a16:creationId xmlns:a16="http://schemas.microsoft.com/office/drawing/2014/main" id="{0A15BEBF-3190-141A-3313-974EB8A3C1CF}"/>
              </a:ext>
            </a:extLst>
          </p:cNvPr>
          <p:cNvSpPr txBox="1"/>
          <p:nvPr/>
        </p:nvSpPr>
        <p:spPr bwMode="auto">
          <a:xfrm>
            <a:off x="7287943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379" name="TextBox 9378">
            <a:extLst>
              <a:ext uri="{FF2B5EF4-FFF2-40B4-BE49-F238E27FC236}">
                <a16:creationId xmlns:a16="http://schemas.microsoft.com/office/drawing/2014/main" id="{55046C0A-3F19-F935-74C0-958D29F452BF}"/>
              </a:ext>
            </a:extLst>
          </p:cNvPr>
          <p:cNvSpPr txBox="1"/>
          <p:nvPr/>
        </p:nvSpPr>
        <p:spPr bwMode="auto">
          <a:xfrm>
            <a:off x="7421607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380" name="TextBox 9379">
            <a:extLst>
              <a:ext uri="{FF2B5EF4-FFF2-40B4-BE49-F238E27FC236}">
                <a16:creationId xmlns:a16="http://schemas.microsoft.com/office/drawing/2014/main" id="{F435F2D1-CAA2-E5E2-B46F-6FF04E81AE52}"/>
              </a:ext>
            </a:extLst>
          </p:cNvPr>
          <p:cNvSpPr txBox="1"/>
          <p:nvPr/>
        </p:nvSpPr>
        <p:spPr bwMode="auto">
          <a:xfrm>
            <a:off x="7555271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381" name="TextBox 9380">
            <a:extLst>
              <a:ext uri="{FF2B5EF4-FFF2-40B4-BE49-F238E27FC236}">
                <a16:creationId xmlns:a16="http://schemas.microsoft.com/office/drawing/2014/main" id="{80A78E6B-0119-6B42-7EA6-57FBD3352F96}"/>
              </a:ext>
            </a:extLst>
          </p:cNvPr>
          <p:cNvSpPr txBox="1"/>
          <p:nvPr/>
        </p:nvSpPr>
        <p:spPr bwMode="auto">
          <a:xfrm>
            <a:off x="7688935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382" name="TextBox 9381">
            <a:extLst>
              <a:ext uri="{FF2B5EF4-FFF2-40B4-BE49-F238E27FC236}">
                <a16:creationId xmlns:a16="http://schemas.microsoft.com/office/drawing/2014/main" id="{F2125430-22CD-9483-6605-542C2FCB086D}"/>
              </a:ext>
            </a:extLst>
          </p:cNvPr>
          <p:cNvSpPr txBox="1"/>
          <p:nvPr/>
        </p:nvSpPr>
        <p:spPr bwMode="auto">
          <a:xfrm>
            <a:off x="7822599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383" name="TextBox 9382">
            <a:extLst>
              <a:ext uri="{FF2B5EF4-FFF2-40B4-BE49-F238E27FC236}">
                <a16:creationId xmlns:a16="http://schemas.microsoft.com/office/drawing/2014/main" id="{54538BDB-1FAC-68F7-8BB7-4563C35F84FF}"/>
              </a:ext>
            </a:extLst>
          </p:cNvPr>
          <p:cNvSpPr txBox="1"/>
          <p:nvPr/>
        </p:nvSpPr>
        <p:spPr bwMode="auto">
          <a:xfrm>
            <a:off x="7956263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384" name="TextBox 9383">
            <a:extLst>
              <a:ext uri="{FF2B5EF4-FFF2-40B4-BE49-F238E27FC236}">
                <a16:creationId xmlns:a16="http://schemas.microsoft.com/office/drawing/2014/main" id="{4FC598DE-D7E4-A12C-C298-7F3CB1DA6373}"/>
              </a:ext>
            </a:extLst>
          </p:cNvPr>
          <p:cNvSpPr txBox="1"/>
          <p:nvPr/>
        </p:nvSpPr>
        <p:spPr bwMode="auto">
          <a:xfrm>
            <a:off x="8089927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385" name="TextBox 9384">
            <a:extLst>
              <a:ext uri="{FF2B5EF4-FFF2-40B4-BE49-F238E27FC236}">
                <a16:creationId xmlns:a16="http://schemas.microsoft.com/office/drawing/2014/main" id="{983EBA2F-6187-E2DC-8642-DA5F5ECB1318}"/>
              </a:ext>
            </a:extLst>
          </p:cNvPr>
          <p:cNvSpPr txBox="1"/>
          <p:nvPr/>
        </p:nvSpPr>
        <p:spPr bwMode="auto">
          <a:xfrm>
            <a:off x="8223591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386" name="TextBox 9385">
            <a:extLst>
              <a:ext uri="{FF2B5EF4-FFF2-40B4-BE49-F238E27FC236}">
                <a16:creationId xmlns:a16="http://schemas.microsoft.com/office/drawing/2014/main" id="{7CB542C7-C335-994C-CDD8-2C957002872C}"/>
              </a:ext>
            </a:extLst>
          </p:cNvPr>
          <p:cNvSpPr txBox="1"/>
          <p:nvPr/>
        </p:nvSpPr>
        <p:spPr bwMode="auto">
          <a:xfrm>
            <a:off x="8357255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9387" name="TextBox 9386">
            <a:extLst>
              <a:ext uri="{FF2B5EF4-FFF2-40B4-BE49-F238E27FC236}">
                <a16:creationId xmlns:a16="http://schemas.microsoft.com/office/drawing/2014/main" id="{5E5168A2-9919-0D57-A70B-A6CD39039433}"/>
              </a:ext>
            </a:extLst>
          </p:cNvPr>
          <p:cNvSpPr txBox="1"/>
          <p:nvPr/>
        </p:nvSpPr>
        <p:spPr bwMode="auto">
          <a:xfrm>
            <a:off x="8490919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388" name="TextBox 9387">
            <a:extLst>
              <a:ext uri="{FF2B5EF4-FFF2-40B4-BE49-F238E27FC236}">
                <a16:creationId xmlns:a16="http://schemas.microsoft.com/office/drawing/2014/main" id="{0A7F08F5-7232-5F28-880C-8BEEEE135D93}"/>
              </a:ext>
            </a:extLst>
          </p:cNvPr>
          <p:cNvSpPr txBox="1"/>
          <p:nvPr/>
        </p:nvSpPr>
        <p:spPr bwMode="auto">
          <a:xfrm>
            <a:off x="8624583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9389" name="TextBox 9388">
            <a:extLst>
              <a:ext uri="{FF2B5EF4-FFF2-40B4-BE49-F238E27FC236}">
                <a16:creationId xmlns:a16="http://schemas.microsoft.com/office/drawing/2014/main" id="{2795F239-8F4A-1473-7975-B2528E6FCDFF}"/>
              </a:ext>
            </a:extLst>
          </p:cNvPr>
          <p:cNvSpPr txBox="1"/>
          <p:nvPr/>
        </p:nvSpPr>
        <p:spPr bwMode="auto">
          <a:xfrm>
            <a:off x="8758247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9390" name="TextBox 9389">
            <a:extLst>
              <a:ext uri="{FF2B5EF4-FFF2-40B4-BE49-F238E27FC236}">
                <a16:creationId xmlns:a16="http://schemas.microsoft.com/office/drawing/2014/main" id="{8467A9A0-3728-4565-0EB8-6661056449EA}"/>
              </a:ext>
            </a:extLst>
          </p:cNvPr>
          <p:cNvSpPr txBox="1"/>
          <p:nvPr/>
        </p:nvSpPr>
        <p:spPr bwMode="auto">
          <a:xfrm>
            <a:off x="8891911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9391" name="TextBox 9390">
            <a:extLst>
              <a:ext uri="{FF2B5EF4-FFF2-40B4-BE49-F238E27FC236}">
                <a16:creationId xmlns:a16="http://schemas.microsoft.com/office/drawing/2014/main" id="{F12BF600-430F-1A2B-227C-B25ABB4235EF}"/>
              </a:ext>
            </a:extLst>
          </p:cNvPr>
          <p:cNvSpPr txBox="1"/>
          <p:nvPr/>
        </p:nvSpPr>
        <p:spPr bwMode="auto">
          <a:xfrm>
            <a:off x="9025575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9392" name="TextBox 9391">
            <a:extLst>
              <a:ext uri="{FF2B5EF4-FFF2-40B4-BE49-F238E27FC236}">
                <a16:creationId xmlns:a16="http://schemas.microsoft.com/office/drawing/2014/main" id="{D6C75834-90DE-213C-C8DE-EC7FDB607491}"/>
              </a:ext>
            </a:extLst>
          </p:cNvPr>
          <p:cNvSpPr txBox="1"/>
          <p:nvPr/>
        </p:nvSpPr>
        <p:spPr bwMode="auto">
          <a:xfrm>
            <a:off x="9159239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9393" name="TextBox 9392">
            <a:extLst>
              <a:ext uri="{FF2B5EF4-FFF2-40B4-BE49-F238E27FC236}">
                <a16:creationId xmlns:a16="http://schemas.microsoft.com/office/drawing/2014/main" id="{6FD54B70-28D4-2C8F-9812-4A0CF3F07044}"/>
              </a:ext>
            </a:extLst>
          </p:cNvPr>
          <p:cNvSpPr txBox="1"/>
          <p:nvPr/>
        </p:nvSpPr>
        <p:spPr bwMode="auto">
          <a:xfrm>
            <a:off x="9292903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9394" name="TextBox 9393">
            <a:extLst>
              <a:ext uri="{FF2B5EF4-FFF2-40B4-BE49-F238E27FC236}">
                <a16:creationId xmlns:a16="http://schemas.microsoft.com/office/drawing/2014/main" id="{AC874846-9D10-E3D2-9F1D-533D5E515A04}"/>
              </a:ext>
            </a:extLst>
          </p:cNvPr>
          <p:cNvSpPr txBox="1"/>
          <p:nvPr/>
        </p:nvSpPr>
        <p:spPr bwMode="auto">
          <a:xfrm>
            <a:off x="9426567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9395" name="TextBox 9394">
            <a:extLst>
              <a:ext uri="{FF2B5EF4-FFF2-40B4-BE49-F238E27FC236}">
                <a16:creationId xmlns:a16="http://schemas.microsoft.com/office/drawing/2014/main" id="{41B770EF-3131-CCF7-409D-1489DF304577}"/>
              </a:ext>
            </a:extLst>
          </p:cNvPr>
          <p:cNvSpPr txBox="1"/>
          <p:nvPr/>
        </p:nvSpPr>
        <p:spPr bwMode="auto">
          <a:xfrm>
            <a:off x="9560231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9396" name="TextBox 9395">
            <a:extLst>
              <a:ext uri="{FF2B5EF4-FFF2-40B4-BE49-F238E27FC236}">
                <a16:creationId xmlns:a16="http://schemas.microsoft.com/office/drawing/2014/main" id="{A9D00A8B-F0D7-DF5E-3039-A38F30775417}"/>
              </a:ext>
            </a:extLst>
          </p:cNvPr>
          <p:cNvSpPr txBox="1"/>
          <p:nvPr/>
        </p:nvSpPr>
        <p:spPr bwMode="auto">
          <a:xfrm>
            <a:off x="9693895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9397" name="TextBox 9396">
            <a:extLst>
              <a:ext uri="{FF2B5EF4-FFF2-40B4-BE49-F238E27FC236}">
                <a16:creationId xmlns:a16="http://schemas.microsoft.com/office/drawing/2014/main" id="{0158812C-CD7C-EAFC-EE21-D1B26722D719}"/>
              </a:ext>
            </a:extLst>
          </p:cNvPr>
          <p:cNvSpPr txBox="1"/>
          <p:nvPr/>
        </p:nvSpPr>
        <p:spPr bwMode="auto">
          <a:xfrm>
            <a:off x="9827559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9398" name="TextBox 9397">
            <a:extLst>
              <a:ext uri="{FF2B5EF4-FFF2-40B4-BE49-F238E27FC236}">
                <a16:creationId xmlns:a16="http://schemas.microsoft.com/office/drawing/2014/main" id="{3BC46D0C-8417-FE5E-A849-B1946F6FF675}"/>
              </a:ext>
            </a:extLst>
          </p:cNvPr>
          <p:cNvSpPr txBox="1"/>
          <p:nvPr/>
        </p:nvSpPr>
        <p:spPr bwMode="auto">
          <a:xfrm>
            <a:off x="9961223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9399" name="TextBox 9398">
            <a:extLst>
              <a:ext uri="{FF2B5EF4-FFF2-40B4-BE49-F238E27FC236}">
                <a16:creationId xmlns:a16="http://schemas.microsoft.com/office/drawing/2014/main" id="{2F398423-E9B3-295E-9ACD-E89BD19571D1}"/>
              </a:ext>
            </a:extLst>
          </p:cNvPr>
          <p:cNvSpPr txBox="1"/>
          <p:nvPr/>
        </p:nvSpPr>
        <p:spPr bwMode="auto">
          <a:xfrm>
            <a:off x="10094887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9400" name="TextBox 9399">
            <a:extLst>
              <a:ext uri="{FF2B5EF4-FFF2-40B4-BE49-F238E27FC236}">
                <a16:creationId xmlns:a16="http://schemas.microsoft.com/office/drawing/2014/main" id="{7267A0A5-0CF6-9F97-9BF7-3215B0EEF22D}"/>
              </a:ext>
            </a:extLst>
          </p:cNvPr>
          <p:cNvSpPr txBox="1"/>
          <p:nvPr/>
        </p:nvSpPr>
        <p:spPr bwMode="auto">
          <a:xfrm>
            <a:off x="10228551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9401" name="TextBox 9400">
            <a:extLst>
              <a:ext uri="{FF2B5EF4-FFF2-40B4-BE49-F238E27FC236}">
                <a16:creationId xmlns:a16="http://schemas.microsoft.com/office/drawing/2014/main" id="{81459EA4-4FA7-7EC6-7E3D-21C548E9BFE0}"/>
              </a:ext>
            </a:extLst>
          </p:cNvPr>
          <p:cNvSpPr txBox="1"/>
          <p:nvPr/>
        </p:nvSpPr>
        <p:spPr bwMode="auto">
          <a:xfrm>
            <a:off x="10362215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9402" name="TextBox 9401">
            <a:extLst>
              <a:ext uri="{FF2B5EF4-FFF2-40B4-BE49-F238E27FC236}">
                <a16:creationId xmlns:a16="http://schemas.microsoft.com/office/drawing/2014/main" id="{492C59EC-622C-04F3-88F1-1FA8AC9067B9}"/>
              </a:ext>
            </a:extLst>
          </p:cNvPr>
          <p:cNvSpPr txBox="1"/>
          <p:nvPr/>
        </p:nvSpPr>
        <p:spPr bwMode="auto">
          <a:xfrm>
            <a:off x="10495879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9403" name="TextBox 9402">
            <a:extLst>
              <a:ext uri="{FF2B5EF4-FFF2-40B4-BE49-F238E27FC236}">
                <a16:creationId xmlns:a16="http://schemas.microsoft.com/office/drawing/2014/main" id="{13EE372E-9316-6275-B62F-1FF5AC5732A9}"/>
              </a:ext>
            </a:extLst>
          </p:cNvPr>
          <p:cNvSpPr txBox="1"/>
          <p:nvPr/>
        </p:nvSpPr>
        <p:spPr bwMode="auto">
          <a:xfrm>
            <a:off x="10629543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9404" name="TextBox 9403">
            <a:extLst>
              <a:ext uri="{FF2B5EF4-FFF2-40B4-BE49-F238E27FC236}">
                <a16:creationId xmlns:a16="http://schemas.microsoft.com/office/drawing/2014/main" id="{EFC30250-4415-C6E2-9528-725B2DFBB05F}"/>
              </a:ext>
            </a:extLst>
          </p:cNvPr>
          <p:cNvSpPr txBox="1"/>
          <p:nvPr/>
        </p:nvSpPr>
        <p:spPr bwMode="auto">
          <a:xfrm>
            <a:off x="10763207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9405" name="TextBox 9404">
            <a:extLst>
              <a:ext uri="{FF2B5EF4-FFF2-40B4-BE49-F238E27FC236}">
                <a16:creationId xmlns:a16="http://schemas.microsoft.com/office/drawing/2014/main" id="{28422249-B8F3-60C4-7E91-1A7F39ECEE76}"/>
              </a:ext>
            </a:extLst>
          </p:cNvPr>
          <p:cNvSpPr txBox="1"/>
          <p:nvPr/>
        </p:nvSpPr>
        <p:spPr bwMode="auto">
          <a:xfrm>
            <a:off x="10896871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9406" name="TextBox 9405">
            <a:extLst>
              <a:ext uri="{FF2B5EF4-FFF2-40B4-BE49-F238E27FC236}">
                <a16:creationId xmlns:a16="http://schemas.microsoft.com/office/drawing/2014/main" id="{3F201BB3-CCB5-781F-EAA9-AC41C6B54348}"/>
              </a:ext>
            </a:extLst>
          </p:cNvPr>
          <p:cNvSpPr txBox="1"/>
          <p:nvPr/>
        </p:nvSpPr>
        <p:spPr bwMode="auto">
          <a:xfrm>
            <a:off x="11030535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9407" name="TextBox 9406">
            <a:extLst>
              <a:ext uri="{FF2B5EF4-FFF2-40B4-BE49-F238E27FC236}">
                <a16:creationId xmlns:a16="http://schemas.microsoft.com/office/drawing/2014/main" id="{72FB9D80-3F7D-05FB-FB81-61A781E43FD1}"/>
              </a:ext>
            </a:extLst>
          </p:cNvPr>
          <p:cNvSpPr txBox="1"/>
          <p:nvPr/>
        </p:nvSpPr>
        <p:spPr bwMode="auto">
          <a:xfrm>
            <a:off x="11164199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9408" name="TextBox 9407">
            <a:extLst>
              <a:ext uri="{FF2B5EF4-FFF2-40B4-BE49-F238E27FC236}">
                <a16:creationId xmlns:a16="http://schemas.microsoft.com/office/drawing/2014/main" id="{9D10DB83-2562-EC4F-562F-860A14DBCD57}"/>
              </a:ext>
            </a:extLst>
          </p:cNvPr>
          <p:cNvSpPr txBox="1"/>
          <p:nvPr/>
        </p:nvSpPr>
        <p:spPr bwMode="auto">
          <a:xfrm>
            <a:off x="11297863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9409" name="TextBox 9408">
            <a:extLst>
              <a:ext uri="{FF2B5EF4-FFF2-40B4-BE49-F238E27FC236}">
                <a16:creationId xmlns:a16="http://schemas.microsoft.com/office/drawing/2014/main" id="{CD59F690-F728-06B2-C8C2-3F2315293769}"/>
              </a:ext>
            </a:extLst>
          </p:cNvPr>
          <p:cNvSpPr txBox="1"/>
          <p:nvPr/>
        </p:nvSpPr>
        <p:spPr bwMode="auto">
          <a:xfrm>
            <a:off x="11431527" y="4263155"/>
            <a:ext cx="37189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grpSp>
        <p:nvGrpSpPr>
          <p:cNvPr id="9454" name="Group 9453">
            <a:extLst>
              <a:ext uri="{FF2B5EF4-FFF2-40B4-BE49-F238E27FC236}">
                <a16:creationId xmlns:a16="http://schemas.microsoft.com/office/drawing/2014/main" id="{8B0152E6-AD24-3ADE-6E74-65F1B03C9B2F}"/>
              </a:ext>
            </a:extLst>
          </p:cNvPr>
          <p:cNvGrpSpPr/>
          <p:nvPr/>
        </p:nvGrpSpPr>
        <p:grpSpPr>
          <a:xfrm>
            <a:off x="8512821" y="1786857"/>
            <a:ext cx="3422931" cy="1096685"/>
            <a:chOff x="8431901" y="2244396"/>
            <a:chExt cx="3422931" cy="1096685"/>
          </a:xfrm>
        </p:grpSpPr>
        <p:sp>
          <p:nvSpPr>
            <p:cNvPr id="9310" name="TextBox 9309">
              <a:extLst>
                <a:ext uri="{FF2B5EF4-FFF2-40B4-BE49-F238E27FC236}">
                  <a16:creationId xmlns:a16="http://schemas.microsoft.com/office/drawing/2014/main" id="{95FBD1C8-B0B9-61B3-DE6D-B3AA96FECBE6}"/>
                </a:ext>
              </a:extLst>
            </p:cNvPr>
            <p:cNvSpPr txBox="1"/>
            <p:nvPr/>
          </p:nvSpPr>
          <p:spPr bwMode="auto">
            <a:xfrm>
              <a:off x="8431901" y="2244396"/>
              <a:ext cx="3340999" cy="3693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Median OS, Mo (95% CI)</a:t>
              </a:r>
            </a:p>
          </p:txBody>
        </p:sp>
        <p:sp>
          <p:nvSpPr>
            <p:cNvPr id="9313" name="TextBox 9312">
              <a:extLst>
                <a:ext uri="{FF2B5EF4-FFF2-40B4-BE49-F238E27FC236}">
                  <a16:creationId xmlns:a16="http://schemas.microsoft.com/office/drawing/2014/main" id="{C4D8C6DA-FA19-F8F0-790B-E1C9D5EF07CA}"/>
                </a:ext>
              </a:extLst>
            </p:cNvPr>
            <p:cNvSpPr txBox="1"/>
            <p:nvPr/>
          </p:nvSpPr>
          <p:spPr bwMode="auto">
            <a:xfrm>
              <a:off x="8660584" y="2510084"/>
              <a:ext cx="3194248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649413" algn="l"/>
                </a:tabLst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Responders	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16.4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(9.6-20.4)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Nonresponders	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3.5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(2.4-4.0)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Censored</a:t>
              </a:r>
            </a:p>
          </p:txBody>
        </p:sp>
        <p:sp>
          <p:nvSpPr>
            <p:cNvPr id="9450" name="Oval 9449">
              <a:extLst>
                <a:ext uri="{FF2B5EF4-FFF2-40B4-BE49-F238E27FC236}">
                  <a16:creationId xmlns:a16="http://schemas.microsoft.com/office/drawing/2014/main" id="{74E0BFD1-9075-7B2A-214A-96638679AB64}"/>
                </a:ext>
              </a:extLst>
            </p:cNvPr>
            <p:cNvSpPr/>
            <p:nvPr/>
          </p:nvSpPr>
          <p:spPr bwMode="auto">
            <a:xfrm>
              <a:off x="8560700" y="3097901"/>
              <a:ext cx="142960" cy="14296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452" name="Straight Connector 9451">
              <a:extLst>
                <a:ext uri="{FF2B5EF4-FFF2-40B4-BE49-F238E27FC236}">
                  <a16:creationId xmlns:a16="http://schemas.microsoft.com/office/drawing/2014/main" id="{A44840E5-B2AB-283C-C4F1-38BE7D3E0AD5}"/>
                </a:ext>
              </a:extLst>
            </p:cNvPr>
            <p:cNvCxnSpPr/>
            <p:nvPr/>
          </p:nvCxnSpPr>
          <p:spPr bwMode="auto">
            <a:xfrm>
              <a:off x="8543166" y="2675766"/>
              <a:ext cx="161841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53" name="Straight Connector 9452">
              <a:extLst>
                <a:ext uri="{FF2B5EF4-FFF2-40B4-BE49-F238E27FC236}">
                  <a16:creationId xmlns:a16="http://schemas.microsoft.com/office/drawing/2014/main" id="{9A1AC9B6-4BCB-6391-58B4-30CBE84A90DE}"/>
                </a:ext>
              </a:extLst>
            </p:cNvPr>
            <p:cNvCxnSpPr/>
            <p:nvPr/>
          </p:nvCxnSpPr>
          <p:spPr bwMode="auto">
            <a:xfrm>
              <a:off x="8549910" y="2925271"/>
              <a:ext cx="161841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" name="Freeform 1">
            <a:extLst>
              <a:ext uri="{FF2B5EF4-FFF2-40B4-BE49-F238E27FC236}">
                <a16:creationId xmlns:a16="http://schemas.microsoft.com/office/drawing/2014/main" id="{B4AE44F9-0EA5-B650-85A7-9AEA3FB1DF80}"/>
              </a:ext>
            </a:extLst>
          </p:cNvPr>
          <p:cNvSpPr/>
          <p:nvPr/>
        </p:nvSpPr>
        <p:spPr bwMode="auto">
          <a:xfrm>
            <a:off x="936625" y="2063750"/>
            <a:ext cx="4908550" cy="1971675"/>
          </a:xfrm>
          <a:custGeom>
            <a:avLst/>
            <a:gdLst>
              <a:gd name="connsiteX0" fmla="*/ 0 w 4908550"/>
              <a:gd name="connsiteY0" fmla="*/ 0 h 1971675"/>
              <a:gd name="connsiteX1" fmla="*/ 44450 w 4908550"/>
              <a:gd name="connsiteY1" fmla="*/ 0 h 1971675"/>
              <a:gd name="connsiteX2" fmla="*/ 44450 w 4908550"/>
              <a:gd name="connsiteY2" fmla="*/ 44450 h 1971675"/>
              <a:gd name="connsiteX3" fmla="*/ 79375 w 4908550"/>
              <a:gd name="connsiteY3" fmla="*/ 44450 h 1971675"/>
              <a:gd name="connsiteX4" fmla="*/ 79375 w 4908550"/>
              <a:gd name="connsiteY4" fmla="*/ 63500 h 1971675"/>
              <a:gd name="connsiteX5" fmla="*/ 79375 w 4908550"/>
              <a:gd name="connsiteY5" fmla="*/ 63500 h 1971675"/>
              <a:gd name="connsiteX6" fmla="*/ 101600 w 4908550"/>
              <a:gd name="connsiteY6" fmla="*/ 63500 h 1971675"/>
              <a:gd name="connsiteX7" fmla="*/ 101600 w 4908550"/>
              <a:gd name="connsiteY7" fmla="*/ 155575 h 1971675"/>
              <a:gd name="connsiteX8" fmla="*/ 123825 w 4908550"/>
              <a:gd name="connsiteY8" fmla="*/ 155575 h 1971675"/>
              <a:gd name="connsiteX9" fmla="*/ 123825 w 4908550"/>
              <a:gd name="connsiteY9" fmla="*/ 209550 h 1971675"/>
              <a:gd name="connsiteX10" fmla="*/ 123825 w 4908550"/>
              <a:gd name="connsiteY10" fmla="*/ 209550 h 1971675"/>
              <a:gd name="connsiteX11" fmla="*/ 152400 w 4908550"/>
              <a:gd name="connsiteY11" fmla="*/ 209550 h 1971675"/>
              <a:gd name="connsiteX12" fmla="*/ 152400 w 4908550"/>
              <a:gd name="connsiteY12" fmla="*/ 250825 h 1971675"/>
              <a:gd name="connsiteX13" fmla="*/ 193675 w 4908550"/>
              <a:gd name="connsiteY13" fmla="*/ 250825 h 1971675"/>
              <a:gd name="connsiteX14" fmla="*/ 193675 w 4908550"/>
              <a:gd name="connsiteY14" fmla="*/ 314325 h 1971675"/>
              <a:gd name="connsiteX15" fmla="*/ 209550 w 4908550"/>
              <a:gd name="connsiteY15" fmla="*/ 314325 h 1971675"/>
              <a:gd name="connsiteX16" fmla="*/ 209550 w 4908550"/>
              <a:gd name="connsiteY16" fmla="*/ 330200 h 1971675"/>
              <a:gd name="connsiteX17" fmla="*/ 273050 w 4908550"/>
              <a:gd name="connsiteY17" fmla="*/ 330200 h 1971675"/>
              <a:gd name="connsiteX18" fmla="*/ 273050 w 4908550"/>
              <a:gd name="connsiteY18" fmla="*/ 422275 h 1971675"/>
              <a:gd name="connsiteX19" fmla="*/ 292100 w 4908550"/>
              <a:gd name="connsiteY19" fmla="*/ 422275 h 1971675"/>
              <a:gd name="connsiteX20" fmla="*/ 292100 w 4908550"/>
              <a:gd name="connsiteY20" fmla="*/ 450850 h 1971675"/>
              <a:gd name="connsiteX21" fmla="*/ 327025 w 4908550"/>
              <a:gd name="connsiteY21" fmla="*/ 450850 h 1971675"/>
              <a:gd name="connsiteX22" fmla="*/ 327025 w 4908550"/>
              <a:gd name="connsiteY22" fmla="*/ 523875 h 1971675"/>
              <a:gd name="connsiteX23" fmla="*/ 349250 w 4908550"/>
              <a:gd name="connsiteY23" fmla="*/ 523875 h 1971675"/>
              <a:gd name="connsiteX24" fmla="*/ 349250 w 4908550"/>
              <a:gd name="connsiteY24" fmla="*/ 561975 h 1971675"/>
              <a:gd name="connsiteX25" fmla="*/ 358775 w 4908550"/>
              <a:gd name="connsiteY25" fmla="*/ 561975 h 1971675"/>
              <a:gd name="connsiteX26" fmla="*/ 358775 w 4908550"/>
              <a:gd name="connsiteY26" fmla="*/ 603250 h 1971675"/>
              <a:gd name="connsiteX27" fmla="*/ 384175 w 4908550"/>
              <a:gd name="connsiteY27" fmla="*/ 603250 h 1971675"/>
              <a:gd name="connsiteX28" fmla="*/ 384175 w 4908550"/>
              <a:gd name="connsiteY28" fmla="*/ 650875 h 1971675"/>
              <a:gd name="connsiteX29" fmla="*/ 431800 w 4908550"/>
              <a:gd name="connsiteY29" fmla="*/ 650875 h 1971675"/>
              <a:gd name="connsiteX30" fmla="*/ 431800 w 4908550"/>
              <a:gd name="connsiteY30" fmla="*/ 666750 h 1971675"/>
              <a:gd name="connsiteX31" fmla="*/ 466725 w 4908550"/>
              <a:gd name="connsiteY31" fmla="*/ 666750 h 1971675"/>
              <a:gd name="connsiteX32" fmla="*/ 466725 w 4908550"/>
              <a:gd name="connsiteY32" fmla="*/ 727075 h 1971675"/>
              <a:gd name="connsiteX33" fmla="*/ 476250 w 4908550"/>
              <a:gd name="connsiteY33" fmla="*/ 727075 h 1971675"/>
              <a:gd name="connsiteX34" fmla="*/ 476250 w 4908550"/>
              <a:gd name="connsiteY34" fmla="*/ 727075 h 1971675"/>
              <a:gd name="connsiteX35" fmla="*/ 492125 w 4908550"/>
              <a:gd name="connsiteY35" fmla="*/ 742950 h 1971675"/>
              <a:gd name="connsiteX36" fmla="*/ 492125 w 4908550"/>
              <a:gd name="connsiteY36" fmla="*/ 812800 h 1971675"/>
              <a:gd name="connsiteX37" fmla="*/ 504825 w 4908550"/>
              <a:gd name="connsiteY37" fmla="*/ 812800 h 1971675"/>
              <a:gd name="connsiteX38" fmla="*/ 504825 w 4908550"/>
              <a:gd name="connsiteY38" fmla="*/ 863600 h 1971675"/>
              <a:gd name="connsiteX39" fmla="*/ 536575 w 4908550"/>
              <a:gd name="connsiteY39" fmla="*/ 863600 h 1971675"/>
              <a:gd name="connsiteX40" fmla="*/ 536575 w 4908550"/>
              <a:gd name="connsiteY40" fmla="*/ 911225 h 1971675"/>
              <a:gd name="connsiteX41" fmla="*/ 577850 w 4908550"/>
              <a:gd name="connsiteY41" fmla="*/ 911225 h 1971675"/>
              <a:gd name="connsiteX42" fmla="*/ 577850 w 4908550"/>
              <a:gd name="connsiteY42" fmla="*/ 971550 h 1971675"/>
              <a:gd name="connsiteX43" fmla="*/ 628650 w 4908550"/>
              <a:gd name="connsiteY43" fmla="*/ 971550 h 1971675"/>
              <a:gd name="connsiteX44" fmla="*/ 628650 w 4908550"/>
              <a:gd name="connsiteY44" fmla="*/ 987425 h 1971675"/>
              <a:gd name="connsiteX45" fmla="*/ 768350 w 4908550"/>
              <a:gd name="connsiteY45" fmla="*/ 987425 h 1971675"/>
              <a:gd name="connsiteX46" fmla="*/ 768350 w 4908550"/>
              <a:gd name="connsiteY46" fmla="*/ 987425 h 1971675"/>
              <a:gd name="connsiteX47" fmla="*/ 768350 w 4908550"/>
              <a:gd name="connsiteY47" fmla="*/ 1012825 h 1971675"/>
              <a:gd name="connsiteX48" fmla="*/ 793750 w 4908550"/>
              <a:gd name="connsiteY48" fmla="*/ 1012825 h 1971675"/>
              <a:gd name="connsiteX49" fmla="*/ 793750 w 4908550"/>
              <a:gd name="connsiteY49" fmla="*/ 1063625 h 1971675"/>
              <a:gd name="connsiteX50" fmla="*/ 844550 w 4908550"/>
              <a:gd name="connsiteY50" fmla="*/ 1063625 h 1971675"/>
              <a:gd name="connsiteX51" fmla="*/ 844550 w 4908550"/>
              <a:gd name="connsiteY51" fmla="*/ 1104900 h 1971675"/>
              <a:gd name="connsiteX52" fmla="*/ 914400 w 4908550"/>
              <a:gd name="connsiteY52" fmla="*/ 1104900 h 1971675"/>
              <a:gd name="connsiteX53" fmla="*/ 914400 w 4908550"/>
              <a:gd name="connsiteY53" fmla="*/ 1155700 h 1971675"/>
              <a:gd name="connsiteX54" fmla="*/ 1054100 w 4908550"/>
              <a:gd name="connsiteY54" fmla="*/ 1155700 h 1971675"/>
              <a:gd name="connsiteX55" fmla="*/ 1054100 w 4908550"/>
              <a:gd name="connsiteY55" fmla="*/ 1155700 h 1971675"/>
              <a:gd name="connsiteX56" fmla="*/ 1054100 w 4908550"/>
              <a:gd name="connsiteY56" fmla="*/ 1177925 h 1971675"/>
              <a:gd name="connsiteX57" fmla="*/ 1095375 w 4908550"/>
              <a:gd name="connsiteY57" fmla="*/ 1177925 h 1971675"/>
              <a:gd name="connsiteX58" fmla="*/ 1095375 w 4908550"/>
              <a:gd name="connsiteY58" fmla="*/ 1254125 h 1971675"/>
              <a:gd name="connsiteX59" fmla="*/ 1127125 w 4908550"/>
              <a:gd name="connsiteY59" fmla="*/ 1254125 h 1971675"/>
              <a:gd name="connsiteX60" fmla="*/ 1127125 w 4908550"/>
              <a:gd name="connsiteY60" fmla="*/ 1279525 h 1971675"/>
              <a:gd name="connsiteX61" fmla="*/ 1127125 w 4908550"/>
              <a:gd name="connsiteY61" fmla="*/ 1279525 h 1971675"/>
              <a:gd name="connsiteX62" fmla="*/ 1155700 w 4908550"/>
              <a:gd name="connsiteY62" fmla="*/ 1279525 h 1971675"/>
              <a:gd name="connsiteX63" fmla="*/ 1155700 w 4908550"/>
              <a:gd name="connsiteY63" fmla="*/ 1314450 h 1971675"/>
              <a:gd name="connsiteX64" fmla="*/ 1177925 w 4908550"/>
              <a:gd name="connsiteY64" fmla="*/ 1314450 h 1971675"/>
              <a:gd name="connsiteX65" fmla="*/ 1177925 w 4908550"/>
              <a:gd name="connsiteY65" fmla="*/ 1330325 h 1971675"/>
              <a:gd name="connsiteX66" fmla="*/ 1266825 w 4908550"/>
              <a:gd name="connsiteY66" fmla="*/ 1330325 h 1971675"/>
              <a:gd name="connsiteX67" fmla="*/ 1266825 w 4908550"/>
              <a:gd name="connsiteY67" fmla="*/ 1384300 h 1971675"/>
              <a:gd name="connsiteX68" fmla="*/ 1282700 w 4908550"/>
              <a:gd name="connsiteY68" fmla="*/ 1384300 h 1971675"/>
              <a:gd name="connsiteX69" fmla="*/ 1282700 w 4908550"/>
              <a:gd name="connsiteY69" fmla="*/ 1412875 h 1971675"/>
              <a:gd name="connsiteX70" fmla="*/ 1317625 w 4908550"/>
              <a:gd name="connsiteY70" fmla="*/ 1412875 h 1971675"/>
              <a:gd name="connsiteX71" fmla="*/ 1317625 w 4908550"/>
              <a:gd name="connsiteY71" fmla="*/ 1412875 h 1971675"/>
              <a:gd name="connsiteX72" fmla="*/ 1317625 w 4908550"/>
              <a:gd name="connsiteY72" fmla="*/ 1444625 h 1971675"/>
              <a:gd name="connsiteX73" fmla="*/ 1501775 w 4908550"/>
              <a:gd name="connsiteY73" fmla="*/ 1444625 h 1971675"/>
              <a:gd name="connsiteX74" fmla="*/ 1501775 w 4908550"/>
              <a:gd name="connsiteY74" fmla="*/ 1508125 h 1971675"/>
              <a:gd name="connsiteX75" fmla="*/ 1644650 w 4908550"/>
              <a:gd name="connsiteY75" fmla="*/ 1508125 h 1971675"/>
              <a:gd name="connsiteX76" fmla="*/ 1644650 w 4908550"/>
              <a:gd name="connsiteY76" fmla="*/ 1568450 h 1971675"/>
              <a:gd name="connsiteX77" fmla="*/ 1943100 w 4908550"/>
              <a:gd name="connsiteY77" fmla="*/ 1568450 h 1971675"/>
              <a:gd name="connsiteX78" fmla="*/ 1943100 w 4908550"/>
              <a:gd name="connsiteY78" fmla="*/ 1616075 h 1971675"/>
              <a:gd name="connsiteX79" fmla="*/ 1987550 w 4908550"/>
              <a:gd name="connsiteY79" fmla="*/ 1616075 h 1971675"/>
              <a:gd name="connsiteX80" fmla="*/ 1987550 w 4908550"/>
              <a:gd name="connsiteY80" fmla="*/ 1644650 h 1971675"/>
              <a:gd name="connsiteX81" fmla="*/ 2203450 w 4908550"/>
              <a:gd name="connsiteY81" fmla="*/ 1644650 h 1971675"/>
              <a:gd name="connsiteX82" fmla="*/ 2203450 w 4908550"/>
              <a:gd name="connsiteY82" fmla="*/ 1698625 h 1971675"/>
              <a:gd name="connsiteX83" fmla="*/ 2492375 w 4908550"/>
              <a:gd name="connsiteY83" fmla="*/ 1698625 h 1971675"/>
              <a:gd name="connsiteX84" fmla="*/ 2492375 w 4908550"/>
              <a:gd name="connsiteY84" fmla="*/ 1778000 h 1971675"/>
              <a:gd name="connsiteX85" fmla="*/ 2667000 w 4908550"/>
              <a:gd name="connsiteY85" fmla="*/ 1778000 h 1971675"/>
              <a:gd name="connsiteX86" fmla="*/ 2667000 w 4908550"/>
              <a:gd name="connsiteY86" fmla="*/ 1870075 h 1971675"/>
              <a:gd name="connsiteX87" fmla="*/ 2768600 w 4908550"/>
              <a:gd name="connsiteY87" fmla="*/ 1870075 h 1971675"/>
              <a:gd name="connsiteX88" fmla="*/ 2768600 w 4908550"/>
              <a:gd name="connsiteY88" fmla="*/ 1971675 h 1971675"/>
              <a:gd name="connsiteX89" fmla="*/ 4908550 w 4908550"/>
              <a:gd name="connsiteY89" fmla="*/ 1971675 h 1971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4908550" h="1971675">
                <a:moveTo>
                  <a:pt x="0" y="0"/>
                </a:moveTo>
                <a:lnTo>
                  <a:pt x="44450" y="0"/>
                </a:lnTo>
                <a:lnTo>
                  <a:pt x="44450" y="44450"/>
                </a:lnTo>
                <a:lnTo>
                  <a:pt x="79375" y="44450"/>
                </a:lnTo>
                <a:lnTo>
                  <a:pt x="79375" y="63500"/>
                </a:lnTo>
                <a:lnTo>
                  <a:pt x="79375" y="63500"/>
                </a:lnTo>
                <a:lnTo>
                  <a:pt x="101600" y="63500"/>
                </a:lnTo>
                <a:lnTo>
                  <a:pt x="101600" y="155575"/>
                </a:lnTo>
                <a:lnTo>
                  <a:pt x="123825" y="155575"/>
                </a:lnTo>
                <a:lnTo>
                  <a:pt x="123825" y="209550"/>
                </a:lnTo>
                <a:lnTo>
                  <a:pt x="123825" y="209550"/>
                </a:lnTo>
                <a:lnTo>
                  <a:pt x="152400" y="209550"/>
                </a:lnTo>
                <a:lnTo>
                  <a:pt x="152400" y="250825"/>
                </a:lnTo>
                <a:lnTo>
                  <a:pt x="193675" y="250825"/>
                </a:lnTo>
                <a:lnTo>
                  <a:pt x="193675" y="314325"/>
                </a:lnTo>
                <a:lnTo>
                  <a:pt x="209550" y="314325"/>
                </a:lnTo>
                <a:lnTo>
                  <a:pt x="209550" y="330200"/>
                </a:lnTo>
                <a:lnTo>
                  <a:pt x="273050" y="330200"/>
                </a:lnTo>
                <a:lnTo>
                  <a:pt x="273050" y="422275"/>
                </a:lnTo>
                <a:lnTo>
                  <a:pt x="292100" y="422275"/>
                </a:lnTo>
                <a:lnTo>
                  <a:pt x="292100" y="450850"/>
                </a:lnTo>
                <a:lnTo>
                  <a:pt x="327025" y="450850"/>
                </a:lnTo>
                <a:lnTo>
                  <a:pt x="327025" y="523875"/>
                </a:lnTo>
                <a:lnTo>
                  <a:pt x="349250" y="523875"/>
                </a:lnTo>
                <a:lnTo>
                  <a:pt x="349250" y="561975"/>
                </a:lnTo>
                <a:lnTo>
                  <a:pt x="358775" y="561975"/>
                </a:lnTo>
                <a:lnTo>
                  <a:pt x="358775" y="603250"/>
                </a:lnTo>
                <a:lnTo>
                  <a:pt x="384175" y="603250"/>
                </a:lnTo>
                <a:lnTo>
                  <a:pt x="384175" y="650875"/>
                </a:lnTo>
                <a:lnTo>
                  <a:pt x="431800" y="650875"/>
                </a:lnTo>
                <a:lnTo>
                  <a:pt x="431800" y="666750"/>
                </a:lnTo>
                <a:lnTo>
                  <a:pt x="466725" y="666750"/>
                </a:lnTo>
                <a:lnTo>
                  <a:pt x="466725" y="727075"/>
                </a:lnTo>
                <a:lnTo>
                  <a:pt x="476250" y="727075"/>
                </a:lnTo>
                <a:lnTo>
                  <a:pt x="476250" y="727075"/>
                </a:lnTo>
                <a:lnTo>
                  <a:pt x="492125" y="742950"/>
                </a:lnTo>
                <a:lnTo>
                  <a:pt x="492125" y="812800"/>
                </a:lnTo>
                <a:lnTo>
                  <a:pt x="504825" y="812800"/>
                </a:lnTo>
                <a:lnTo>
                  <a:pt x="504825" y="863600"/>
                </a:lnTo>
                <a:lnTo>
                  <a:pt x="536575" y="863600"/>
                </a:lnTo>
                <a:lnTo>
                  <a:pt x="536575" y="911225"/>
                </a:lnTo>
                <a:lnTo>
                  <a:pt x="577850" y="911225"/>
                </a:lnTo>
                <a:lnTo>
                  <a:pt x="577850" y="971550"/>
                </a:lnTo>
                <a:lnTo>
                  <a:pt x="628650" y="971550"/>
                </a:lnTo>
                <a:lnTo>
                  <a:pt x="628650" y="987425"/>
                </a:lnTo>
                <a:lnTo>
                  <a:pt x="768350" y="987425"/>
                </a:lnTo>
                <a:lnTo>
                  <a:pt x="768350" y="987425"/>
                </a:lnTo>
                <a:lnTo>
                  <a:pt x="768350" y="1012825"/>
                </a:lnTo>
                <a:lnTo>
                  <a:pt x="793750" y="1012825"/>
                </a:lnTo>
                <a:lnTo>
                  <a:pt x="793750" y="1063625"/>
                </a:lnTo>
                <a:lnTo>
                  <a:pt x="844550" y="1063625"/>
                </a:lnTo>
                <a:lnTo>
                  <a:pt x="844550" y="1104900"/>
                </a:lnTo>
                <a:lnTo>
                  <a:pt x="914400" y="1104900"/>
                </a:lnTo>
                <a:lnTo>
                  <a:pt x="914400" y="1155700"/>
                </a:lnTo>
                <a:lnTo>
                  <a:pt x="1054100" y="1155700"/>
                </a:lnTo>
                <a:lnTo>
                  <a:pt x="1054100" y="1155700"/>
                </a:lnTo>
                <a:lnTo>
                  <a:pt x="1054100" y="1177925"/>
                </a:lnTo>
                <a:lnTo>
                  <a:pt x="1095375" y="1177925"/>
                </a:lnTo>
                <a:lnTo>
                  <a:pt x="1095375" y="1254125"/>
                </a:lnTo>
                <a:lnTo>
                  <a:pt x="1127125" y="1254125"/>
                </a:lnTo>
                <a:lnTo>
                  <a:pt x="1127125" y="1279525"/>
                </a:lnTo>
                <a:lnTo>
                  <a:pt x="1127125" y="1279525"/>
                </a:lnTo>
                <a:lnTo>
                  <a:pt x="1155700" y="1279525"/>
                </a:lnTo>
                <a:lnTo>
                  <a:pt x="1155700" y="1314450"/>
                </a:lnTo>
                <a:lnTo>
                  <a:pt x="1177925" y="1314450"/>
                </a:lnTo>
                <a:lnTo>
                  <a:pt x="1177925" y="1330325"/>
                </a:lnTo>
                <a:lnTo>
                  <a:pt x="1266825" y="1330325"/>
                </a:lnTo>
                <a:lnTo>
                  <a:pt x="1266825" y="1384300"/>
                </a:lnTo>
                <a:lnTo>
                  <a:pt x="1282700" y="1384300"/>
                </a:lnTo>
                <a:lnTo>
                  <a:pt x="1282700" y="1412875"/>
                </a:lnTo>
                <a:lnTo>
                  <a:pt x="1317625" y="1412875"/>
                </a:lnTo>
                <a:lnTo>
                  <a:pt x="1317625" y="1412875"/>
                </a:lnTo>
                <a:lnTo>
                  <a:pt x="1317625" y="1444625"/>
                </a:lnTo>
                <a:lnTo>
                  <a:pt x="1501775" y="1444625"/>
                </a:lnTo>
                <a:lnTo>
                  <a:pt x="1501775" y="1508125"/>
                </a:lnTo>
                <a:lnTo>
                  <a:pt x="1644650" y="1508125"/>
                </a:lnTo>
                <a:lnTo>
                  <a:pt x="1644650" y="1568450"/>
                </a:lnTo>
                <a:lnTo>
                  <a:pt x="1943100" y="1568450"/>
                </a:lnTo>
                <a:lnTo>
                  <a:pt x="1943100" y="1616075"/>
                </a:lnTo>
                <a:lnTo>
                  <a:pt x="1987550" y="1616075"/>
                </a:lnTo>
                <a:lnTo>
                  <a:pt x="1987550" y="1644650"/>
                </a:lnTo>
                <a:lnTo>
                  <a:pt x="2203450" y="1644650"/>
                </a:lnTo>
                <a:lnTo>
                  <a:pt x="2203450" y="1698625"/>
                </a:lnTo>
                <a:lnTo>
                  <a:pt x="2492375" y="1698625"/>
                </a:lnTo>
                <a:lnTo>
                  <a:pt x="2492375" y="1778000"/>
                </a:lnTo>
                <a:lnTo>
                  <a:pt x="2667000" y="1778000"/>
                </a:lnTo>
                <a:lnTo>
                  <a:pt x="2667000" y="1870075"/>
                </a:lnTo>
                <a:lnTo>
                  <a:pt x="2768600" y="1870075"/>
                </a:lnTo>
                <a:lnTo>
                  <a:pt x="2768600" y="1971675"/>
                </a:lnTo>
                <a:lnTo>
                  <a:pt x="4908550" y="1971675"/>
                </a:ln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29A01D8-1F77-D725-16AA-443E34393AA2}"/>
              </a:ext>
            </a:extLst>
          </p:cNvPr>
          <p:cNvSpPr/>
          <p:nvPr/>
        </p:nvSpPr>
        <p:spPr bwMode="auto">
          <a:xfrm>
            <a:off x="1015999" y="220027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2E31510-F42B-0B8F-F74D-04DB7B2B027B}"/>
              </a:ext>
            </a:extLst>
          </p:cNvPr>
          <p:cNvSpPr/>
          <p:nvPr/>
        </p:nvSpPr>
        <p:spPr bwMode="auto">
          <a:xfrm>
            <a:off x="1035049" y="22352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D8835FA-E55D-264C-A860-18155AF237FF}"/>
              </a:ext>
            </a:extLst>
          </p:cNvPr>
          <p:cNvSpPr/>
          <p:nvPr/>
        </p:nvSpPr>
        <p:spPr bwMode="auto">
          <a:xfrm>
            <a:off x="1069974" y="228917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5E0D708-35A2-9E55-6B1F-2AD7EB414A43}"/>
              </a:ext>
            </a:extLst>
          </p:cNvPr>
          <p:cNvSpPr/>
          <p:nvPr/>
        </p:nvSpPr>
        <p:spPr bwMode="auto">
          <a:xfrm>
            <a:off x="1123949" y="236537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338B1B6-0917-3341-A3BC-68E2EA24C7A3}"/>
              </a:ext>
            </a:extLst>
          </p:cNvPr>
          <p:cNvSpPr/>
          <p:nvPr/>
        </p:nvSpPr>
        <p:spPr bwMode="auto">
          <a:xfrm>
            <a:off x="1149349" y="23622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3664340-2E7D-FA5D-1CE4-D8CBAC385968}"/>
              </a:ext>
            </a:extLst>
          </p:cNvPr>
          <p:cNvSpPr/>
          <p:nvPr/>
        </p:nvSpPr>
        <p:spPr bwMode="auto">
          <a:xfrm>
            <a:off x="1209674" y="24892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5C0D84B-C10E-B9EF-719B-E9D1C03F8A44}"/>
              </a:ext>
            </a:extLst>
          </p:cNvPr>
          <p:cNvSpPr/>
          <p:nvPr/>
        </p:nvSpPr>
        <p:spPr bwMode="auto">
          <a:xfrm>
            <a:off x="1346199" y="2709847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A349110-9E91-5A6C-578E-42166136A2E9}"/>
              </a:ext>
            </a:extLst>
          </p:cNvPr>
          <p:cNvSpPr/>
          <p:nvPr/>
        </p:nvSpPr>
        <p:spPr bwMode="auto">
          <a:xfrm>
            <a:off x="1438274" y="29083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CBB02D-90B5-89F7-59B2-3DDD0367523C}"/>
              </a:ext>
            </a:extLst>
          </p:cNvPr>
          <p:cNvSpPr/>
          <p:nvPr/>
        </p:nvSpPr>
        <p:spPr bwMode="auto">
          <a:xfrm>
            <a:off x="1587499" y="30226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48" name="Oval 9447">
            <a:extLst>
              <a:ext uri="{FF2B5EF4-FFF2-40B4-BE49-F238E27FC236}">
                <a16:creationId xmlns:a16="http://schemas.microsoft.com/office/drawing/2014/main" id="{956255C6-4517-0162-DA5C-0E983301D31E}"/>
              </a:ext>
            </a:extLst>
          </p:cNvPr>
          <p:cNvSpPr/>
          <p:nvPr/>
        </p:nvSpPr>
        <p:spPr bwMode="auto">
          <a:xfrm>
            <a:off x="1809749" y="31369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49" name="Oval 9448">
            <a:extLst>
              <a:ext uri="{FF2B5EF4-FFF2-40B4-BE49-F238E27FC236}">
                <a16:creationId xmlns:a16="http://schemas.microsoft.com/office/drawing/2014/main" id="{B554C931-D5C1-1F39-D2A8-B4FE29B0EA92}"/>
              </a:ext>
            </a:extLst>
          </p:cNvPr>
          <p:cNvSpPr/>
          <p:nvPr/>
        </p:nvSpPr>
        <p:spPr bwMode="auto">
          <a:xfrm>
            <a:off x="1660524" y="30226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51" name="Oval 9450">
            <a:extLst>
              <a:ext uri="{FF2B5EF4-FFF2-40B4-BE49-F238E27FC236}">
                <a16:creationId xmlns:a16="http://schemas.microsoft.com/office/drawing/2014/main" id="{BD40F81A-EF59-0C49-6CBF-E23FB3F10B3C}"/>
              </a:ext>
            </a:extLst>
          </p:cNvPr>
          <p:cNvSpPr/>
          <p:nvPr/>
        </p:nvSpPr>
        <p:spPr bwMode="auto">
          <a:xfrm>
            <a:off x="1717674" y="309245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55" name="Oval 9454">
            <a:extLst>
              <a:ext uri="{FF2B5EF4-FFF2-40B4-BE49-F238E27FC236}">
                <a16:creationId xmlns:a16="http://schemas.microsoft.com/office/drawing/2014/main" id="{BD0298A0-78CD-33ED-CA7B-70913FB46C8A}"/>
              </a:ext>
            </a:extLst>
          </p:cNvPr>
          <p:cNvSpPr/>
          <p:nvPr/>
        </p:nvSpPr>
        <p:spPr bwMode="auto">
          <a:xfrm>
            <a:off x="1841499" y="31877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56" name="Oval 9455">
            <a:extLst>
              <a:ext uri="{FF2B5EF4-FFF2-40B4-BE49-F238E27FC236}">
                <a16:creationId xmlns:a16="http://schemas.microsoft.com/office/drawing/2014/main" id="{C3600657-B71B-2DFF-3C30-0823187F2424}"/>
              </a:ext>
            </a:extLst>
          </p:cNvPr>
          <p:cNvSpPr/>
          <p:nvPr/>
        </p:nvSpPr>
        <p:spPr bwMode="auto">
          <a:xfrm>
            <a:off x="1981199" y="32131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57" name="Oval 9456">
            <a:extLst>
              <a:ext uri="{FF2B5EF4-FFF2-40B4-BE49-F238E27FC236}">
                <a16:creationId xmlns:a16="http://schemas.microsoft.com/office/drawing/2014/main" id="{9015FA9E-BFBB-BE94-12BE-47E0F18F2599}"/>
              </a:ext>
            </a:extLst>
          </p:cNvPr>
          <p:cNvSpPr/>
          <p:nvPr/>
        </p:nvSpPr>
        <p:spPr bwMode="auto">
          <a:xfrm>
            <a:off x="2041524" y="331152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58" name="Oval 9457">
            <a:extLst>
              <a:ext uri="{FF2B5EF4-FFF2-40B4-BE49-F238E27FC236}">
                <a16:creationId xmlns:a16="http://schemas.microsoft.com/office/drawing/2014/main" id="{7E98CD41-90FF-FFF9-DC22-04099C39F05F}"/>
              </a:ext>
            </a:extLst>
          </p:cNvPr>
          <p:cNvSpPr/>
          <p:nvPr/>
        </p:nvSpPr>
        <p:spPr bwMode="auto">
          <a:xfrm>
            <a:off x="2174874" y="340995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59" name="Oval 9458">
            <a:extLst>
              <a:ext uri="{FF2B5EF4-FFF2-40B4-BE49-F238E27FC236}">
                <a16:creationId xmlns:a16="http://schemas.microsoft.com/office/drawing/2014/main" id="{C176FF54-AD1D-7375-39EC-5E509C85E67D}"/>
              </a:ext>
            </a:extLst>
          </p:cNvPr>
          <p:cNvSpPr/>
          <p:nvPr/>
        </p:nvSpPr>
        <p:spPr bwMode="auto">
          <a:xfrm>
            <a:off x="2203449" y="344487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0" name="Oval 9459">
            <a:extLst>
              <a:ext uri="{FF2B5EF4-FFF2-40B4-BE49-F238E27FC236}">
                <a16:creationId xmlns:a16="http://schemas.microsoft.com/office/drawing/2014/main" id="{A3FFB165-5D20-FF7C-3698-0BAD3A0DC6D7}"/>
              </a:ext>
            </a:extLst>
          </p:cNvPr>
          <p:cNvSpPr/>
          <p:nvPr/>
        </p:nvSpPr>
        <p:spPr bwMode="auto">
          <a:xfrm>
            <a:off x="5813424" y="400367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1" name="Oval 9460">
            <a:extLst>
              <a:ext uri="{FF2B5EF4-FFF2-40B4-BE49-F238E27FC236}">
                <a16:creationId xmlns:a16="http://schemas.microsoft.com/office/drawing/2014/main" id="{5B6C7AE2-300B-484C-A186-E60B548C6C09}"/>
              </a:ext>
            </a:extLst>
          </p:cNvPr>
          <p:cNvSpPr/>
          <p:nvPr/>
        </p:nvSpPr>
        <p:spPr bwMode="auto">
          <a:xfrm>
            <a:off x="2320924" y="347345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2" name="Oval 9461">
            <a:extLst>
              <a:ext uri="{FF2B5EF4-FFF2-40B4-BE49-F238E27FC236}">
                <a16:creationId xmlns:a16="http://schemas.microsoft.com/office/drawing/2014/main" id="{D2C49C32-44C4-B803-5E92-8E209F876FB4}"/>
              </a:ext>
            </a:extLst>
          </p:cNvPr>
          <p:cNvSpPr/>
          <p:nvPr/>
        </p:nvSpPr>
        <p:spPr bwMode="auto">
          <a:xfrm>
            <a:off x="4594224" y="400367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3" name="Oval 9462">
            <a:extLst>
              <a:ext uri="{FF2B5EF4-FFF2-40B4-BE49-F238E27FC236}">
                <a16:creationId xmlns:a16="http://schemas.microsoft.com/office/drawing/2014/main" id="{F0CD8D5F-A174-3D89-E011-CE2B8A1A4F07}"/>
              </a:ext>
            </a:extLst>
          </p:cNvPr>
          <p:cNvSpPr/>
          <p:nvPr/>
        </p:nvSpPr>
        <p:spPr bwMode="auto">
          <a:xfrm>
            <a:off x="2384424" y="347662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4" name="Oval 9463">
            <a:extLst>
              <a:ext uri="{FF2B5EF4-FFF2-40B4-BE49-F238E27FC236}">
                <a16:creationId xmlns:a16="http://schemas.microsoft.com/office/drawing/2014/main" id="{245B836B-8472-64E2-BDBA-CEA8198B3305}"/>
              </a:ext>
            </a:extLst>
          </p:cNvPr>
          <p:cNvSpPr/>
          <p:nvPr/>
        </p:nvSpPr>
        <p:spPr bwMode="auto">
          <a:xfrm>
            <a:off x="2349499" y="347662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5" name="Oval 9464">
            <a:extLst>
              <a:ext uri="{FF2B5EF4-FFF2-40B4-BE49-F238E27FC236}">
                <a16:creationId xmlns:a16="http://schemas.microsoft.com/office/drawing/2014/main" id="{2284A3D3-FF77-BEB3-3164-96C010EBE997}"/>
              </a:ext>
            </a:extLst>
          </p:cNvPr>
          <p:cNvSpPr/>
          <p:nvPr/>
        </p:nvSpPr>
        <p:spPr bwMode="auto">
          <a:xfrm>
            <a:off x="2730499" y="360045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6" name="Oval 9465">
            <a:extLst>
              <a:ext uri="{FF2B5EF4-FFF2-40B4-BE49-F238E27FC236}">
                <a16:creationId xmlns:a16="http://schemas.microsoft.com/office/drawing/2014/main" id="{F359ED99-8A01-F037-5788-C8A0AF9D71CD}"/>
              </a:ext>
            </a:extLst>
          </p:cNvPr>
          <p:cNvSpPr/>
          <p:nvPr/>
        </p:nvSpPr>
        <p:spPr bwMode="auto">
          <a:xfrm>
            <a:off x="2936874" y="36830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7" name="Oval 9466">
            <a:extLst>
              <a:ext uri="{FF2B5EF4-FFF2-40B4-BE49-F238E27FC236}">
                <a16:creationId xmlns:a16="http://schemas.microsoft.com/office/drawing/2014/main" id="{9D0D6032-DF5C-175A-8769-C80228AAA848}"/>
              </a:ext>
            </a:extLst>
          </p:cNvPr>
          <p:cNvSpPr/>
          <p:nvPr/>
        </p:nvSpPr>
        <p:spPr bwMode="auto">
          <a:xfrm>
            <a:off x="2825749" y="360362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8" name="Oval 9467">
            <a:extLst>
              <a:ext uri="{FF2B5EF4-FFF2-40B4-BE49-F238E27FC236}">
                <a16:creationId xmlns:a16="http://schemas.microsoft.com/office/drawing/2014/main" id="{492C4DCC-FF9A-9857-B11A-AA029A9F70C6}"/>
              </a:ext>
            </a:extLst>
          </p:cNvPr>
          <p:cNvSpPr/>
          <p:nvPr/>
        </p:nvSpPr>
        <p:spPr bwMode="auto">
          <a:xfrm>
            <a:off x="2765424" y="360362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69" name="Oval 9468">
            <a:extLst>
              <a:ext uri="{FF2B5EF4-FFF2-40B4-BE49-F238E27FC236}">
                <a16:creationId xmlns:a16="http://schemas.microsoft.com/office/drawing/2014/main" id="{C5F2714C-2C42-D2B0-68BC-347C517DC0ED}"/>
              </a:ext>
            </a:extLst>
          </p:cNvPr>
          <p:cNvSpPr/>
          <p:nvPr/>
        </p:nvSpPr>
        <p:spPr bwMode="auto">
          <a:xfrm>
            <a:off x="3209924" y="373062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0" name="Oval 9469">
            <a:extLst>
              <a:ext uri="{FF2B5EF4-FFF2-40B4-BE49-F238E27FC236}">
                <a16:creationId xmlns:a16="http://schemas.microsoft.com/office/drawing/2014/main" id="{A64444C1-6EEB-73EC-1676-FFFEF2D6D8BA}"/>
              </a:ext>
            </a:extLst>
          </p:cNvPr>
          <p:cNvSpPr/>
          <p:nvPr/>
        </p:nvSpPr>
        <p:spPr bwMode="auto">
          <a:xfrm>
            <a:off x="3248024" y="373062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1" name="Oval 9470">
            <a:extLst>
              <a:ext uri="{FF2B5EF4-FFF2-40B4-BE49-F238E27FC236}">
                <a16:creationId xmlns:a16="http://schemas.microsoft.com/office/drawing/2014/main" id="{87309751-F043-BF81-7E5D-36B95A4F4A9E}"/>
              </a:ext>
            </a:extLst>
          </p:cNvPr>
          <p:cNvSpPr/>
          <p:nvPr/>
        </p:nvSpPr>
        <p:spPr bwMode="auto">
          <a:xfrm>
            <a:off x="3333749" y="3730625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69" name="Oval 9268">
            <a:extLst>
              <a:ext uri="{FF2B5EF4-FFF2-40B4-BE49-F238E27FC236}">
                <a16:creationId xmlns:a16="http://schemas.microsoft.com/office/drawing/2014/main" id="{3A724875-0C02-6A70-0057-89351168C9FE}"/>
              </a:ext>
            </a:extLst>
          </p:cNvPr>
          <p:cNvSpPr/>
          <p:nvPr/>
        </p:nvSpPr>
        <p:spPr bwMode="auto">
          <a:xfrm>
            <a:off x="3406774" y="3810000"/>
            <a:ext cx="66705" cy="66705"/>
          </a:xfrm>
          <a:prstGeom prst="ellipse">
            <a:avLst/>
          </a:prstGeom>
          <a:noFill/>
          <a:ln w="12700">
            <a:solidFill>
              <a:schemeClr val="accent4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2" name="Freeform 9311">
            <a:extLst>
              <a:ext uri="{FF2B5EF4-FFF2-40B4-BE49-F238E27FC236}">
                <a16:creationId xmlns:a16="http://schemas.microsoft.com/office/drawing/2014/main" id="{82B58BB4-CBE0-3451-5F24-FDD9F0A9FC16}"/>
              </a:ext>
            </a:extLst>
          </p:cNvPr>
          <p:cNvSpPr/>
          <p:nvPr/>
        </p:nvSpPr>
        <p:spPr bwMode="auto">
          <a:xfrm>
            <a:off x="6826250" y="2079625"/>
            <a:ext cx="2378075" cy="2019300"/>
          </a:xfrm>
          <a:custGeom>
            <a:avLst/>
            <a:gdLst>
              <a:gd name="connsiteX0" fmla="*/ 2378075 w 2378075"/>
              <a:gd name="connsiteY0" fmla="*/ 2019300 h 2019300"/>
              <a:gd name="connsiteX1" fmla="*/ 1933575 w 2378075"/>
              <a:gd name="connsiteY1" fmla="*/ 2019300 h 2019300"/>
              <a:gd name="connsiteX2" fmla="*/ 1933575 w 2378075"/>
              <a:gd name="connsiteY2" fmla="*/ 1962150 h 2019300"/>
              <a:gd name="connsiteX3" fmla="*/ 1606550 w 2378075"/>
              <a:gd name="connsiteY3" fmla="*/ 1962150 h 2019300"/>
              <a:gd name="connsiteX4" fmla="*/ 1606550 w 2378075"/>
              <a:gd name="connsiteY4" fmla="*/ 1917700 h 2019300"/>
              <a:gd name="connsiteX5" fmla="*/ 1457325 w 2378075"/>
              <a:gd name="connsiteY5" fmla="*/ 1917700 h 2019300"/>
              <a:gd name="connsiteX6" fmla="*/ 1457325 w 2378075"/>
              <a:gd name="connsiteY6" fmla="*/ 1863725 h 2019300"/>
              <a:gd name="connsiteX7" fmla="*/ 1238250 w 2378075"/>
              <a:gd name="connsiteY7" fmla="*/ 1863725 h 2019300"/>
              <a:gd name="connsiteX8" fmla="*/ 1238250 w 2378075"/>
              <a:gd name="connsiteY8" fmla="*/ 1819275 h 2019300"/>
              <a:gd name="connsiteX9" fmla="*/ 1238250 w 2378075"/>
              <a:gd name="connsiteY9" fmla="*/ 1819275 h 2019300"/>
              <a:gd name="connsiteX10" fmla="*/ 1212850 w 2378075"/>
              <a:gd name="connsiteY10" fmla="*/ 1819275 h 2019300"/>
              <a:gd name="connsiteX11" fmla="*/ 1212850 w 2378075"/>
              <a:gd name="connsiteY11" fmla="*/ 1755775 h 2019300"/>
              <a:gd name="connsiteX12" fmla="*/ 1082675 w 2378075"/>
              <a:gd name="connsiteY12" fmla="*/ 1755775 h 2019300"/>
              <a:gd name="connsiteX13" fmla="*/ 1082675 w 2378075"/>
              <a:gd name="connsiteY13" fmla="*/ 1717675 h 2019300"/>
              <a:gd name="connsiteX14" fmla="*/ 1047750 w 2378075"/>
              <a:gd name="connsiteY14" fmla="*/ 1717675 h 2019300"/>
              <a:gd name="connsiteX15" fmla="*/ 1047750 w 2378075"/>
              <a:gd name="connsiteY15" fmla="*/ 1679575 h 2019300"/>
              <a:gd name="connsiteX16" fmla="*/ 1009650 w 2378075"/>
              <a:gd name="connsiteY16" fmla="*/ 1679575 h 2019300"/>
              <a:gd name="connsiteX17" fmla="*/ 1009650 w 2378075"/>
              <a:gd name="connsiteY17" fmla="*/ 1641475 h 2019300"/>
              <a:gd name="connsiteX18" fmla="*/ 866775 w 2378075"/>
              <a:gd name="connsiteY18" fmla="*/ 1641475 h 2019300"/>
              <a:gd name="connsiteX19" fmla="*/ 866775 w 2378075"/>
              <a:gd name="connsiteY19" fmla="*/ 1600200 h 2019300"/>
              <a:gd name="connsiteX20" fmla="*/ 796925 w 2378075"/>
              <a:gd name="connsiteY20" fmla="*/ 1600200 h 2019300"/>
              <a:gd name="connsiteX21" fmla="*/ 796925 w 2378075"/>
              <a:gd name="connsiteY21" fmla="*/ 1562100 h 2019300"/>
              <a:gd name="connsiteX22" fmla="*/ 787400 w 2378075"/>
              <a:gd name="connsiteY22" fmla="*/ 1562100 h 2019300"/>
              <a:gd name="connsiteX23" fmla="*/ 787400 w 2378075"/>
              <a:gd name="connsiteY23" fmla="*/ 1533525 h 2019300"/>
              <a:gd name="connsiteX24" fmla="*/ 733425 w 2378075"/>
              <a:gd name="connsiteY24" fmla="*/ 1533525 h 2019300"/>
              <a:gd name="connsiteX25" fmla="*/ 733425 w 2378075"/>
              <a:gd name="connsiteY25" fmla="*/ 1460500 h 2019300"/>
              <a:gd name="connsiteX26" fmla="*/ 577850 w 2378075"/>
              <a:gd name="connsiteY26" fmla="*/ 1460500 h 2019300"/>
              <a:gd name="connsiteX27" fmla="*/ 577850 w 2378075"/>
              <a:gd name="connsiteY27" fmla="*/ 1425575 h 2019300"/>
              <a:gd name="connsiteX28" fmla="*/ 546100 w 2378075"/>
              <a:gd name="connsiteY28" fmla="*/ 1425575 h 2019300"/>
              <a:gd name="connsiteX29" fmla="*/ 546100 w 2378075"/>
              <a:gd name="connsiteY29" fmla="*/ 1393825 h 2019300"/>
              <a:gd name="connsiteX30" fmla="*/ 539750 w 2378075"/>
              <a:gd name="connsiteY30" fmla="*/ 1393825 h 2019300"/>
              <a:gd name="connsiteX31" fmla="*/ 539750 w 2378075"/>
              <a:gd name="connsiteY31" fmla="*/ 1362075 h 2019300"/>
              <a:gd name="connsiteX32" fmla="*/ 539750 w 2378075"/>
              <a:gd name="connsiteY32" fmla="*/ 1362075 h 2019300"/>
              <a:gd name="connsiteX33" fmla="*/ 539750 w 2378075"/>
              <a:gd name="connsiteY33" fmla="*/ 1362075 h 2019300"/>
              <a:gd name="connsiteX34" fmla="*/ 520700 w 2378075"/>
              <a:gd name="connsiteY34" fmla="*/ 1362075 h 2019300"/>
              <a:gd name="connsiteX35" fmla="*/ 520700 w 2378075"/>
              <a:gd name="connsiteY35" fmla="*/ 1317625 h 2019300"/>
              <a:gd name="connsiteX36" fmla="*/ 482600 w 2378075"/>
              <a:gd name="connsiteY36" fmla="*/ 1317625 h 2019300"/>
              <a:gd name="connsiteX37" fmla="*/ 482600 w 2378075"/>
              <a:gd name="connsiteY37" fmla="*/ 1250950 h 2019300"/>
              <a:gd name="connsiteX38" fmla="*/ 482600 w 2378075"/>
              <a:gd name="connsiteY38" fmla="*/ 1250950 h 2019300"/>
              <a:gd name="connsiteX39" fmla="*/ 460375 w 2378075"/>
              <a:gd name="connsiteY39" fmla="*/ 1250950 h 2019300"/>
              <a:gd name="connsiteX40" fmla="*/ 460375 w 2378075"/>
              <a:gd name="connsiteY40" fmla="*/ 1162050 h 2019300"/>
              <a:gd name="connsiteX41" fmla="*/ 447675 w 2378075"/>
              <a:gd name="connsiteY41" fmla="*/ 1162050 h 2019300"/>
              <a:gd name="connsiteX42" fmla="*/ 447675 w 2378075"/>
              <a:gd name="connsiteY42" fmla="*/ 1069975 h 2019300"/>
              <a:gd name="connsiteX43" fmla="*/ 431800 w 2378075"/>
              <a:gd name="connsiteY43" fmla="*/ 1069975 h 2019300"/>
              <a:gd name="connsiteX44" fmla="*/ 431800 w 2378075"/>
              <a:gd name="connsiteY44" fmla="*/ 1035050 h 2019300"/>
              <a:gd name="connsiteX45" fmla="*/ 425450 w 2378075"/>
              <a:gd name="connsiteY45" fmla="*/ 1035050 h 2019300"/>
              <a:gd name="connsiteX46" fmla="*/ 425450 w 2378075"/>
              <a:gd name="connsiteY46" fmla="*/ 996950 h 2019300"/>
              <a:gd name="connsiteX47" fmla="*/ 409575 w 2378075"/>
              <a:gd name="connsiteY47" fmla="*/ 996950 h 2019300"/>
              <a:gd name="connsiteX48" fmla="*/ 409575 w 2378075"/>
              <a:gd name="connsiteY48" fmla="*/ 936625 h 2019300"/>
              <a:gd name="connsiteX49" fmla="*/ 390525 w 2378075"/>
              <a:gd name="connsiteY49" fmla="*/ 936625 h 2019300"/>
              <a:gd name="connsiteX50" fmla="*/ 390525 w 2378075"/>
              <a:gd name="connsiteY50" fmla="*/ 898525 h 2019300"/>
              <a:gd name="connsiteX51" fmla="*/ 336550 w 2378075"/>
              <a:gd name="connsiteY51" fmla="*/ 898525 h 2019300"/>
              <a:gd name="connsiteX52" fmla="*/ 336550 w 2378075"/>
              <a:gd name="connsiteY52" fmla="*/ 866775 h 2019300"/>
              <a:gd name="connsiteX53" fmla="*/ 336550 w 2378075"/>
              <a:gd name="connsiteY53" fmla="*/ 866775 h 2019300"/>
              <a:gd name="connsiteX54" fmla="*/ 317500 w 2378075"/>
              <a:gd name="connsiteY54" fmla="*/ 866775 h 2019300"/>
              <a:gd name="connsiteX55" fmla="*/ 317500 w 2378075"/>
              <a:gd name="connsiteY55" fmla="*/ 803275 h 2019300"/>
              <a:gd name="connsiteX56" fmla="*/ 304800 w 2378075"/>
              <a:gd name="connsiteY56" fmla="*/ 803275 h 2019300"/>
              <a:gd name="connsiteX57" fmla="*/ 304800 w 2378075"/>
              <a:gd name="connsiteY57" fmla="*/ 762000 h 2019300"/>
              <a:gd name="connsiteX58" fmla="*/ 304800 w 2378075"/>
              <a:gd name="connsiteY58" fmla="*/ 762000 h 2019300"/>
              <a:gd name="connsiteX59" fmla="*/ 288925 w 2378075"/>
              <a:gd name="connsiteY59" fmla="*/ 762000 h 2019300"/>
              <a:gd name="connsiteX60" fmla="*/ 288925 w 2378075"/>
              <a:gd name="connsiteY60" fmla="*/ 730250 h 2019300"/>
              <a:gd name="connsiteX61" fmla="*/ 276225 w 2378075"/>
              <a:gd name="connsiteY61" fmla="*/ 730250 h 2019300"/>
              <a:gd name="connsiteX62" fmla="*/ 276225 w 2378075"/>
              <a:gd name="connsiteY62" fmla="*/ 692150 h 2019300"/>
              <a:gd name="connsiteX63" fmla="*/ 263525 w 2378075"/>
              <a:gd name="connsiteY63" fmla="*/ 692150 h 2019300"/>
              <a:gd name="connsiteX64" fmla="*/ 263525 w 2378075"/>
              <a:gd name="connsiteY64" fmla="*/ 666750 h 2019300"/>
              <a:gd name="connsiteX65" fmla="*/ 244475 w 2378075"/>
              <a:gd name="connsiteY65" fmla="*/ 666750 h 2019300"/>
              <a:gd name="connsiteX66" fmla="*/ 244475 w 2378075"/>
              <a:gd name="connsiteY66" fmla="*/ 628650 h 2019300"/>
              <a:gd name="connsiteX67" fmla="*/ 231775 w 2378075"/>
              <a:gd name="connsiteY67" fmla="*/ 628650 h 2019300"/>
              <a:gd name="connsiteX68" fmla="*/ 231775 w 2378075"/>
              <a:gd name="connsiteY68" fmla="*/ 520700 h 2019300"/>
              <a:gd name="connsiteX69" fmla="*/ 219075 w 2378075"/>
              <a:gd name="connsiteY69" fmla="*/ 520700 h 2019300"/>
              <a:gd name="connsiteX70" fmla="*/ 219075 w 2378075"/>
              <a:gd name="connsiteY70" fmla="*/ 488950 h 2019300"/>
              <a:gd name="connsiteX71" fmla="*/ 168275 w 2378075"/>
              <a:gd name="connsiteY71" fmla="*/ 488950 h 2019300"/>
              <a:gd name="connsiteX72" fmla="*/ 168275 w 2378075"/>
              <a:gd name="connsiteY72" fmla="*/ 460375 h 2019300"/>
              <a:gd name="connsiteX73" fmla="*/ 139700 w 2378075"/>
              <a:gd name="connsiteY73" fmla="*/ 460375 h 2019300"/>
              <a:gd name="connsiteX74" fmla="*/ 139700 w 2378075"/>
              <a:gd name="connsiteY74" fmla="*/ 371475 h 2019300"/>
              <a:gd name="connsiteX75" fmla="*/ 98425 w 2378075"/>
              <a:gd name="connsiteY75" fmla="*/ 371475 h 2019300"/>
              <a:gd name="connsiteX76" fmla="*/ 98425 w 2378075"/>
              <a:gd name="connsiteY76" fmla="*/ 301625 h 2019300"/>
              <a:gd name="connsiteX77" fmla="*/ 79375 w 2378075"/>
              <a:gd name="connsiteY77" fmla="*/ 301625 h 2019300"/>
              <a:gd name="connsiteX78" fmla="*/ 79375 w 2378075"/>
              <a:gd name="connsiteY78" fmla="*/ 241300 h 2019300"/>
              <a:gd name="connsiteX79" fmla="*/ 79375 w 2378075"/>
              <a:gd name="connsiteY79" fmla="*/ 241300 h 2019300"/>
              <a:gd name="connsiteX80" fmla="*/ 60325 w 2378075"/>
              <a:gd name="connsiteY80" fmla="*/ 241300 h 2019300"/>
              <a:gd name="connsiteX81" fmla="*/ 60325 w 2378075"/>
              <a:gd name="connsiteY81" fmla="*/ 123825 h 2019300"/>
              <a:gd name="connsiteX82" fmla="*/ 44450 w 2378075"/>
              <a:gd name="connsiteY82" fmla="*/ 123825 h 2019300"/>
              <a:gd name="connsiteX83" fmla="*/ 44450 w 2378075"/>
              <a:gd name="connsiteY83" fmla="*/ 73025 h 2019300"/>
              <a:gd name="connsiteX84" fmla="*/ 25400 w 2378075"/>
              <a:gd name="connsiteY84" fmla="*/ 73025 h 2019300"/>
              <a:gd name="connsiteX85" fmla="*/ 25400 w 2378075"/>
              <a:gd name="connsiteY85" fmla="*/ 44450 h 2019300"/>
              <a:gd name="connsiteX86" fmla="*/ 25400 w 2378075"/>
              <a:gd name="connsiteY86" fmla="*/ 44450 h 2019300"/>
              <a:gd name="connsiteX87" fmla="*/ 0 w 2378075"/>
              <a:gd name="connsiteY87" fmla="*/ 44450 h 2019300"/>
              <a:gd name="connsiteX88" fmla="*/ 0 w 2378075"/>
              <a:gd name="connsiteY88" fmla="*/ 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378075" h="2019300">
                <a:moveTo>
                  <a:pt x="2378075" y="2019300"/>
                </a:moveTo>
                <a:lnTo>
                  <a:pt x="1933575" y="2019300"/>
                </a:lnTo>
                <a:lnTo>
                  <a:pt x="1933575" y="1962150"/>
                </a:lnTo>
                <a:lnTo>
                  <a:pt x="1606550" y="1962150"/>
                </a:lnTo>
                <a:lnTo>
                  <a:pt x="1606550" y="1917700"/>
                </a:lnTo>
                <a:lnTo>
                  <a:pt x="1457325" y="1917700"/>
                </a:lnTo>
                <a:lnTo>
                  <a:pt x="1457325" y="1863725"/>
                </a:lnTo>
                <a:lnTo>
                  <a:pt x="1238250" y="1863725"/>
                </a:lnTo>
                <a:lnTo>
                  <a:pt x="1238250" y="1819275"/>
                </a:lnTo>
                <a:lnTo>
                  <a:pt x="1238250" y="1819275"/>
                </a:lnTo>
                <a:lnTo>
                  <a:pt x="1212850" y="1819275"/>
                </a:lnTo>
                <a:lnTo>
                  <a:pt x="1212850" y="1755775"/>
                </a:lnTo>
                <a:lnTo>
                  <a:pt x="1082675" y="1755775"/>
                </a:lnTo>
                <a:lnTo>
                  <a:pt x="1082675" y="1717675"/>
                </a:lnTo>
                <a:lnTo>
                  <a:pt x="1047750" y="1717675"/>
                </a:lnTo>
                <a:lnTo>
                  <a:pt x="1047750" y="1679575"/>
                </a:lnTo>
                <a:lnTo>
                  <a:pt x="1009650" y="1679575"/>
                </a:lnTo>
                <a:lnTo>
                  <a:pt x="1009650" y="1641475"/>
                </a:lnTo>
                <a:lnTo>
                  <a:pt x="866775" y="1641475"/>
                </a:lnTo>
                <a:lnTo>
                  <a:pt x="866775" y="1600200"/>
                </a:lnTo>
                <a:lnTo>
                  <a:pt x="796925" y="1600200"/>
                </a:lnTo>
                <a:lnTo>
                  <a:pt x="796925" y="1562100"/>
                </a:lnTo>
                <a:lnTo>
                  <a:pt x="787400" y="1562100"/>
                </a:lnTo>
                <a:lnTo>
                  <a:pt x="787400" y="1533525"/>
                </a:lnTo>
                <a:lnTo>
                  <a:pt x="733425" y="1533525"/>
                </a:lnTo>
                <a:lnTo>
                  <a:pt x="733425" y="1460500"/>
                </a:lnTo>
                <a:lnTo>
                  <a:pt x="577850" y="1460500"/>
                </a:lnTo>
                <a:lnTo>
                  <a:pt x="577850" y="1425575"/>
                </a:lnTo>
                <a:lnTo>
                  <a:pt x="546100" y="1425575"/>
                </a:lnTo>
                <a:lnTo>
                  <a:pt x="546100" y="1393825"/>
                </a:lnTo>
                <a:lnTo>
                  <a:pt x="539750" y="1393825"/>
                </a:lnTo>
                <a:lnTo>
                  <a:pt x="539750" y="1362075"/>
                </a:lnTo>
                <a:lnTo>
                  <a:pt x="539750" y="1362075"/>
                </a:lnTo>
                <a:lnTo>
                  <a:pt x="539750" y="1362075"/>
                </a:lnTo>
                <a:lnTo>
                  <a:pt x="520700" y="1362075"/>
                </a:lnTo>
                <a:lnTo>
                  <a:pt x="520700" y="1317625"/>
                </a:lnTo>
                <a:lnTo>
                  <a:pt x="482600" y="1317625"/>
                </a:lnTo>
                <a:lnTo>
                  <a:pt x="482600" y="1250950"/>
                </a:lnTo>
                <a:lnTo>
                  <a:pt x="482600" y="1250950"/>
                </a:lnTo>
                <a:lnTo>
                  <a:pt x="460375" y="1250950"/>
                </a:lnTo>
                <a:lnTo>
                  <a:pt x="460375" y="1162050"/>
                </a:lnTo>
                <a:lnTo>
                  <a:pt x="447675" y="1162050"/>
                </a:lnTo>
                <a:lnTo>
                  <a:pt x="447675" y="1069975"/>
                </a:lnTo>
                <a:lnTo>
                  <a:pt x="431800" y="1069975"/>
                </a:lnTo>
                <a:lnTo>
                  <a:pt x="431800" y="1035050"/>
                </a:lnTo>
                <a:lnTo>
                  <a:pt x="425450" y="1035050"/>
                </a:lnTo>
                <a:lnTo>
                  <a:pt x="425450" y="996950"/>
                </a:lnTo>
                <a:lnTo>
                  <a:pt x="409575" y="996950"/>
                </a:lnTo>
                <a:lnTo>
                  <a:pt x="409575" y="936625"/>
                </a:lnTo>
                <a:lnTo>
                  <a:pt x="390525" y="936625"/>
                </a:lnTo>
                <a:lnTo>
                  <a:pt x="390525" y="898525"/>
                </a:lnTo>
                <a:lnTo>
                  <a:pt x="336550" y="898525"/>
                </a:lnTo>
                <a:lnTo>
                  <a:pt x="336550" y="866775"/>
                </a:lnTo>
                <a:lnTo>
                  <a:pt x="336550" y="866775"/>
                </a:lnTo>
                <a:lnTo>
                  <a:pt x="317500" y="866775"/>
                </a:lnTo>
                <a:lnTo>
                  <a:pt x="317500" y="803275"/>
                </a:lnTo>
                <a:lnTo>
                  <a:pt x="304800" y="803275"/>
                </a:lnTo>
                <a:lnTo>
                  <a:pt x="304800" y="762000"/>
                </a:lnTo>
                <a:lnTo>
                  <a:pt x="304800" y="762000"/>
                </a:lnTo>
                <a:lnTo>
                  <a:pt x="288925" y="762000"/>
                </a:lnTo>
                <a:lnTo>
                  <a:pt x="288925" y="730250"/>
                </a:lnTo>
                <a:lnTo>
                  <a:pt x="276225" y="730250"/>
                </a:lnTo>
                <a:lnTo>
                  <a:pt x="276225" y="692150"/>
                </a:lnTo>
                <a:lnTo>
                  <a:pt x="263525" y="692150"/>
                </a:lnTo>
                <a:lnTo>
                  <a:pt x="263525" y="666750"/>
                </a:lnTo>
                <a:lnTo>
                  <a:pt x="244475" y="666750"/>
                </a:lnTo>
                <a:lnTo>
                  <a:pt x="244475" y="628650"/>
                </a:lnTo>
                <a:lnTo>
                  <a:pt x="231775" y="628650"/>
                </a:lnTo>
                <a:lnTo>
                  <a:pt x="231775" y="520700"/>
                </a:lnTo>
                <a:lnTo>
                  <a:pt x="219075" y="520700"/>
                </a:lnTo>
                <a:lnTo>
                  <a:pt x="219075" y="488950"/>
                </a:lnTo>
                <a:lnTo>
                  <a:pt x="168275" y="488950"/>
                </a:lnTo>
                <a:lnTo>
                  <a:pt x="168275" y="460375"/>
                </a:lnTo>
                <a:lnTo>
                  <a:pt x="139700" y="460375"/>
                </a:lnTo>
                <a:lnTo>
                  <a:pt x="139700" y="371475"/>
                </a:lnTo>
                <a:lnTo>
                  <a:pt x="98425" y="371475"/>
                </a:lnTo>
                <a:lnTo>
                  <a:pt x="98425" y="301625"/>
                </a:lnTo>
                <a:lnTo>
                  <a:pt x="79375" y="301625"/>
                </a:lnTo>
                <a:lnTo>
                  <a:pt x="79375" y="241300"/>
                </a:lnTo>
                <a:lnTo>
                  <a:pt x="79375" y="241300"/>
                </a:lnTo>
                <a:lnTo>
                  <a:pt x="60325" y="241300"/>
                </a:lnTo>
                <a:lnTo>
                  <a:pt x="60325" y="123825"/>
                </a:lnTo>
                <a:lnTo>
                  <a:pt x="44450" y="123825"/>
                </a:lnTo>
                <a:lnTo>
                  <a:pt x="44450" y="73025"/>
                </a:lnTo>
                <a:lnTo>
                  <a:pt x="25400" y="73025"/>
                </a:lnTo>
                <a:lnTo>
                  <a:pt x="25400" y="44450"/>
                </a:lnTo>
                <a:lnTo>
                  <a:pt x="25400" y="44450"/>
                </a:lnTo>
                <a:lnTo>
                  <a:pt x="0" y="4445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4" name="Oval 9313">
            <a:extLst>
              <a:ext uri="{FF2B5EF4-FFF2-40B4-BE49-F238E27FC236}">
                <a16:creationId xmlns:a16="http://schemas.microsoft.com/office/drawing/2014/main" id="{A89F3B20-43F4-1B03-8D98-00A8A750553F}"/>
              </a:ext>
            </a:extLst>
          </p:cNvPr>
          <p:cNvSpPr/>
          <p:nvPr/>
        </p:nvSpPr>
        <p:spPr bwMode="auto">
          <a:xfrm>
            <a:off x="6861174" y="2289175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15" name="Oval 9314">
            <a:extLst>
              <a:ext uri="{FF2B5EF4-FFF2-40B4-BE49-F238E27FC236}">
                <a16:creationId xmlns:a16="http://schemas.microsoft.com/office/drawing/2014/main" id="{2F4A4411-E6CE-AA82-0419-CDF41CFD7003}"/>
              </a:ext>
            </a:extLst>
          </p:cNvPr>
          <p:cNvSpPr/>
          <p:nvPr/>
        </p:nvSpPr>
        <p:spPr bwMode="auto">
          <a:xfrm>
            <a:off x="6880224" y="2349500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2" name="Oval 9471">
            <a:extLst>
              <a:ext uri="{FF2B5EF4-FFF2-40B4-BE49-F238E27FC236}">
                <a16:creationId xmlns:a16="http://schemas.microsoft.com/office/drawing/2014/main" id="{F2798805-5B92-AAE2-352B-C18ED417325D}"/>
              </a:ext>
            </a:extLst>
          </p:cNvPr>
          <p:cNvSpPr/>
          <p:nvPr/>
        </p:nvSpPr>
        <p:spPr bwMode="auto">
          <a:xfrm>
            <a:off x="6905624" y="2413000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3" name="Oval 9472">
            <a:extLst>
              <a:ext uri="{FF2B5EF4-FFF2-40B4-BE49-F238E27FC236}">
                <a16:creationId xmlns:a16="http://schemas.microsoft.com/office/drawing/2014/main" id="{B5ECA340-193E-A07C-BF85-2E0B4B7DAAA5}"/>
              </a:ext>
            </a:extLst>
          </p:cNvPr>
          <p:cNvSpPr/>
          <p:nvPr/>
        </p:nvSpPr>
        <p:spPr bwMode="auto">
          <a:xfrm>
            <a:off x="6962774" y="2540000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4" name="Oval 9473">
            <a:extLst>
              <a:ext uri="{FF2B5EF4-FFF2-40B4-BE49-F238E27FC236}">
                <a16:creationId xmlns:a16="http://schemas.microsoft.com/office/drawing/2014/main" id="{16F83873-3594-C240-F0BB-F705962B1D9E}"/>
              </a:ext>
            </a:extLst>
          </p:cNvPr>
          <p:cNvSpPr/>
          <p:nvPr/>
        </p:nvSpPr>
        <p:spPr bwMode="auto">
          <a:xfrm>
            <a:off x="6988174" y="2543175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5" name="Oval 9474">
            <a:extLst>
              <a:ext uri="{FF2B5EF4-FFF2-40B4-BE49-F238E27FC236}">
                <a16:creationId xmlns:a16="http://schemas.microsoft.com/office/drawing/2014/main" id="{E73DBEB0-9569-809E-42B4-779BFD47101B}"/>
              </a:ext>
            </a:extLst>
          </p:cNvPr>
          <p:cNvSpPr/>
          <p:nvPr/>
        </p:nvSpPr>
        <p:spPr bwMode="auto">
          <a:xfrm>
            <a:off x="7188199" y="2981325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6" name="Oval 9475">
            <a:extLst>
              <a:ext uri="{FF2B5EF4-FFF2-40B4-BE49-F238E27FC236}">
                <a16:creationId xmlns:a16="http://schemas.microsoft.com/office/drawing/2014/main" id="{7F80C921-963F-F726-9B38-87D356F7157F}"/>
              </a:ext>
            </a:extLst>
          </p:cNvPr>
          <p:cNvSpPr/>
          <p:nvPr/>
        </p:nvSpPr>
        <p:spPr bwMode="auto">
          <a:xfrm>
            <a:off x="7432674" y="3508375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7" name="Oval 9476">
            <a:extLst>
              <a:ext uri="{FF2B5EF4-FFF2-40B4-BE49-F238E27FC236}">
                <a16:creationId xmlns:a16="http://schemas.microsoft.com/office/drawing/2014/main" id="{159BE44E-8081-C2D0-0F41-4EC4E7B8383E}"/>
              </a:ext>
            </a:extLst>
          </p:cNvPr>
          <p:cNvSpPr/>
          <p:nvPr/>
        </p:nvSpPr>
        <p:spPr bwMode="auto">
          <a:xfrm>
            <a:off x="8185149" y="3914775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8" name="Oval 9477">
            <a:extLst>
              <a:ext uri="{FF2B5EF4-FFF2-40B4-BE49-F238E27FC236}">
                <a16:creationId xmlns:a16="http://schemas.microsoft.com/office/drawing/2014/main" id="{44E0F879-54C1-E271-C4A1-1B507378EFC8}"/>
              </a:ext>
            </a:extLst>
          </p:cNvPr>
          <p:cNvSpPr/>
          <p:nvPr/>
        </p:nvSpPr>
        <p:spPr bwMode="auto">
          <a:xfrm>
            <a:off x="8016874" y="3863975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79" name="Oval 9478">
            <a:extLst>
              <a:ext uri="{FF2B5EF4-FFF2-40B4-BE49-F238E27FC236}">
                <a16:creationId xmlns:a16="http://schemas.microsoft.com/office/drawing/2014/main" id="{C01F4E7C-93F3-0991-AD5D-43B507B061D8}"/>
              </a:ext>
            </a:extLst>
          </p:cNvPr>
          <p:cNvSpPr/>
          <p:nvPr/>
        </p:nvSpPr>
        <p:spPr bwMode="auto">
          <a:xfrm>
            <a:off x="8610599" y="4010025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0" name="Oval 9479">
            <a:extLst>
              <a:ext uri="{FF2B5EF4-FFF2-40B4-BE49-F238E27FC236}">
                <a16:creationId xmlns:a16="http://schemas.microsoft.com/office/drawing/2014/main" id="{E7229E38-5F10-B372-F36E-477703D0B74A}"/>
              </a:ext>
            </a:extLst>
          </p:cNvPr>
          <p:cNvSpPr/>
          <p:nvPr/>
        </p:nvSpPr>
        <p:spPr bwMode="auto">
          <a:xfrm>
            <a:off x="9048749" y="4070350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1" name="Oval 9480">
            <a:extLst>
              <a:ext uri="{FF2B5EF4-FFF2-40B4-BE49-F238E27FC236}">
                <a16:creationId xmlns:a16="http://schemas.microsoft.com/office/drawing/2014/main" id="{23FC8AC7-3F31-7D49-7500-54D6D94DE197}"/>
              </a:ext>
            </a:extLst>
          </p:cNvPr>
          <p:cNvSpPr/>
          <p:nvPr/>
        </p:nvSpPr>
        <p:spPr bwMode="auto">
          <a:xfrm>
            <a:off x="9178924" y="4067175"/>
            <a:ext cx="66705" cy="66705"/>
          </a:xfrm>
          <a:prstGeom prst="ellipse">
            <a:avLst/>
          </a:prstGeom>
          <a:noFill/>
          <a:ln w="12700">
            <a:solidFill>
              <a:schemeClr val="accent3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2" name="Oval 9481">
            <a:extLst>
              <a:ext uri="{FF2B5EF4-FFF2-40B4-BE49-F238E27FC236}">
                <a16:creationId xmlns:a16="http://schemas.microsoft.com/office/drawing/2014/main" id="{1E545327-6EC5-C1C8-0335-C867DCBE41D3}"/>
              </a:ext>
            </a:extLst>
          </p:cNvPr>
          <p:cNvSpPr/>
          <p:nvPr/>
        </p:nvSpPr>
        <p:spPr bwMode="auto">
          <a:xfrm>
            <a:off x="7054849" y="2054225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4" name="Oval 9483">
            <a:extLst>
              <a:ext uri="{FF2B5EF4-FFF2-40B4-BE49-F238E27FC236}">
                <a16:creationId xmlns:a16="http://schemas.microsoft.com/office/drawing/2014/main" id="{415DB812-EDCC-3D3A-09EC-E951840B35DD}"/>
              </a:ext>
            </a:extLst>
          </p:cNvPr>
          <p:cNvSpPr/>
          <p:nvPr/>
        </p:nvSpPr>
        <p:spPr bwMode="auto">
          <a:xfrm>
            <a:off x="7283449" y="2225675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5" name="Oval 9484">
            <a:extLst>
              <a:ext uri="{FF2B5EF4-FFF2-40B4-BE49-F238E27FC236}">
                <a16:creationId xmlns:a16="http://schemas.microsoft.com/office/drawing/2014/main" id="{54E14612-F0B2-04BD-94A9-A37A121DB434}"/>
              </a:ext>
            </a:extLst>
          </p:cNvPr>
          <p:cNvSpPr/>
          <p:nvPr/>
        </p:nvSpPr>
        <p:spPr bwMode="auto">
          <a:xfrm>
            <a:off x="7499349" y="2225675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6" name="Oval 9485">
            <a:extLst>
              <a:ext uri="{FF2B5EF4-FFF2-40B4-BE49-F238E27FC236}">
                <a16:creationId xmlns:a16="http://schemas.microsoft.com/office/drawing/2014/main" id="{48DF2F25-5BF3-59A9-D943-D6E05FEA4F20}"/>
              </a:ext>
            </a:extLst>
          </p:cNvPr>
          <p:cNvSpPr/>
          <p:nvPr/>
        </p:nvSpPr>
        <p:spPr bwMode="auto">
          <a:xfrm>
            <a:off x="7562849" y="2286000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7" name="Oval 9486">
            <a:extLst>
              <a:ext uri="{FF2B5EF4-FFF2-40B4-BE49-F238E27FC236}">
                <a16:creationId xmlns:a16="http://schemas.microsoft.com/office/drawing/2014/main" id="{21859D48-7031-1AB3-4D68-6CF4600C6C82}"/>
              </a:ext>
            </a:extLst>
          </p:cNvPr>
          <p:cNvSpPr/>
          <p:nvPr/>
        </p:nvSpPr>
        <p:spPr bwMode="auto">
          <a:xfrm>
            <a:off x="7648574" y="2286000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8" name="Oval 9487">
            <a:extLst>
              <a:ext uri="{FF2B5EF4-FFF2-40B4-BE49-F238E27FC236}">
                <a16:creationId xmlns:a16="http://schemas.microsoft.com/office/drawing/2014/main" id="{7F7F45BD-D7C4-4BDB-9C81-79984779B5EE}"/>
              </a:ext>
            </a:extLst>
          </p:cNvPr>
          <p:cNvSpPr/>
          <p:nvPr/>
        </p:nvSpPr>
        <p:spPr bwMode="auto">
          <a:xfrm>
            <a:off x="7677149" y="2346325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89" name="Freeform 9488">
            <a:extLst>
              <a:ext uri="{FF2B5EF4-FFF2-40B4-BE49-F238E27FC236}">
                <a16:creationId xmlns:a16="http://schemas.microsoft.com/office/drawing/2014/main" id="{8DB393D9-7C84-6C14-3B24-088AC66B5CEA}"/>
              </a:ext>
            </a:extLst>
          </p:cNvPr>
          <p:cNvSpPr/>
          <p:nvPr/>
        </p:nvSpPr>
        <p:spPr bwMode="auto">
          <a:xfrm>
            <a:off x="6810375" y="2089150"/>
            <a:ext cx="4870450" cy="1704975"/>
          </a:xfrm>
          <a:custGeom>
            <a:avLst/>
            <a:gdLst>
              <a:gd name="connsiteX0" fmla="*/ 4870450 w 4870450"/>
              <a:gd name="connsiteY0" fmla="*/ 1704975 h 1704975"/>
              <a:gd name="connsiteX1" fmla="*/ 2717800 w 4870450"/>
              <a:gd name="connsiteY1" fmla="*/ 1704975 h 1704975"/>
              <a:gd name="connsiteX2" fmla="*/ 2717800 w 4870450"/>
              <a:gd name="connsiteY2" fmla="*/ 1492250 h 1704975"/>
              <a:gd name="connsiteX3" fmla="*/ 2635250 w 4870450"/>
              <a:gd name="connsiteY3" fmla="*/ 1492250 h 1704975"/>
              <a:gd name="connsiteX4" fmla="*/ 2635250 w 4870450"/>
              <a:gd name="connsiteY4" fmla="*/ 1279525 h 1704975"/>
              <a:gd name="connsiteX5" fmla="*/ 2457450 w 4870450"/>
              <a:gd name="connsiteY5" fmla="*/ 1279525 h 1704975"/>
              <a:gd name="connsiteX6" fmla="*/ 2457450 w 4870450"/>
              <a:gd name="connsiteY6" fmla="*/ 1089025 h 1704975"/>
              <a:gd name="connsiteX7" fmla="*/ 2190750 w 4870450"/>
              <a:gd name="connsiteY7" fmla="*/ 1089025 h 1704975"/>
              <a:gd name="connsiteX8" fmla="*/ 2190750 w 4870450"/>
              <a:gd name="connsiteY8" fmla="*/ 965200 h 1704975"/>
              <a:gd name="connsiteX9" fmla="*/ 1911350 w 4870450"/>
              <a:gd name="connsiteY9" fmla="*/ 965200 h 1704975"/>
              <a:gd name="connsiteX10" fmla="*/ 1911350 w 4870450"/>
              <a:gd name="connsiteY10" fmla="*/ 854075 h 1704975"/>
              <a:gd name="connsiteX11" fmla="*/ 1625600 w 4870450"/>
              <a:gd name="connsiteY11" fmla="*/ 854075 h 1704975"/>
              <a:gd name="connsiteX12" fmla="*/ 1625600 w 4870450"/>
              <a:gd name="connsiteY12" fmla="*/ 765175 h 1704975"/>
              <a:gd name="connsiteX13" fmla="*/ 1473200 w 4870450"/>
              <a:gd name="connsiteY13" fmla="*/ 765175 h 1704975"/>
              <a:gd name="connsiteX14" fmla="*/ 1473200 w 4870450"/>
              <a:gd name="connsiteY14" fmla="*/ 669925 h 1704975"/>
              <a:gd name="connsiteX15" fmla="*/ 1289050 w 4870450"/>
              <a:gd name="connsiteY15" fmla="*/ 669925 h 1704975"/>
              <a:gd name="connsiteX16" fmla="*/ 1289050 w 4870450"/>
              <a:gd name="connsiteY16" fmla="*/ 590550 h 1704975"/>
              <a:gd name="connsiteX17" fmla="*/ 1149350 w 4870450"/>
              <a:gd name="connsiteY17" fmla="*/ 590550 h 1704975"/>
              <a:gd name="connsiteX18" fmla="*/ 1149350 w 4870450"/>
              <a:gd name="connsiteY18" fmla="*/ 508000 h 1704975"/>
              <a:gd name="connsiteX19" fmla="*/ 1117600 w 4870450"/>
              <a:gd name="connsiteY19" fmla="*/ 508000 h 1704975"/>
              <a:gd name="connsiteX20" fmla="*/ 1117600 w 4870450"/>
              <a:gd name="connsiteY20" fmla="*/ 441325 h 1704975"/>
              <a:gd name="connsiteX21" fmla="*/ 1066800 w 4870450"/>
              <a:gd name="connsiteY21" fmla="*/ 441325 h 1704975"/>
              <a:gd name="connsiteX22" fmla="*/ 1066800 w 4870450"/>
              <a:gd name="connsiteY22" fmla="*/ 295275 h 1704975"/>
              <a:gd name="connsiteX23" fmla="*/ 895350 w 4870450"/>
              <a:gd name="connsiteY23" fmla="*/ 295275 h 1704975"/>
              <a:gd name="connsiteX24" fmla="*/ 895350 w 4870450"/>
              <a:gd name="connsiteY24" fmla="*/ 225425 h 1704975"/>
              <a:gd name="connsiteX25" fmla="*/ 733425 w 4870450"/>
              <a:gd name="connsiteY25" fmla="*/ 225425 h 1704975"/>
              <a:gd name="connsiteX26" fmla="*/ 733425 w 4870450"/>
              <a:gd name="connsiteY26" fmla="*/ 171450 h 1704975"/>
              <a:gd name="connsiteX27" fmla="*/ 352425 w 4870450"/>
              <a:gd name="connsiteY27" fmla="*/ 171450 h 1704975"/>
              <a:gd name="connsiteX28" fmla="*/ 352425 w 4870450"/>
              <a:gd name="connsiteY28" fmla="*/ 107950 h 1704975"/>
              <a:gd name="connsiteX29" fmla="*/ 317500 w 4870450"/>
              <a:gd name="connsiteY29" fmla="*/ 107950 h 1704975"/>
              <a:gd name="connsiteX30" fmla="*/ 317500 w 4870450"/>
              <a:gd name="connsiteY30" fmla="*/ 53975 h 1704975"/>
              <a:gd name="connsiteX31" fmla="*/ 304800 w 4870450"/>
              <a:gd name="connsiteY31" fmla="*/ 53975 h 1704975"/>
              <a:gd name="connsiteX32" fmla="*/ 304800 w 4870450"/>
              <a:gd name="connsiteY32" fmla="*/ 0 h 1704975"/>
              <a:gd name="connsiteX33" fmla="*/ 0 w 4870450"/>
              <a:gd name="connsiteY33" fmla="*/ 0 h 17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70450" h="1704975">
                <a:moveTo>
                  <a:pt x="4870450" y="1704975"/>
                </a:moveTo>
                <a:lnTo>
                  <a:pt x="2717800" y="1704975"/>
                </a:lnTo>
                <a:lnTo>
                  <a:pt x="2717800" y="1492250"/>
                </a:lnTo>
                <a:lnTo>
                  <a:pt x="2635250" y="1492250"/>
                </a:lnTo>
                <a:lnTo>
                  <a:pt x="2635250" y="1279525"/>
                </a:lnTo>
                <a:lnTo>
                  <a:pt x="2457450" y="1279525"/>
                </a:lnTo>
                <a:lnTo>
                  <a:pt x="2457450" y="1089025"/>
                </a:lnTo>
                <a:lnTo>
                  <a:pt x="2190750" y="1089025"/>
                </a:lnTo>
                <a:lnTo>
                  <a:pt x="2190750" y="965200"/>
                </a:lnTo>
                <a:lnTo>
                  <a:pt x="1911350" y="965200"/>
                </a:lnTo>
                <a:lnTo>
                  <a:pt x="1911350" y="854075"/>
                </a:lnTo>
                <a:lnTo>
                  <a:pt x="1625600" y="854075"/>
                </a:lnTo>
                <a:lnTo>
                  <a:pt x="1625600" y="765175"/>
                </a:lnTo>
                <a:lnTo>
                  <a:pt x="1473200" y="765175"/>
                </a:lnTo>
                <a:lnTo>
                  <a:pt x="1473200" y="669925"/>
                </a:lnTo>
                <a:lnTo>
                  <a:pt x="1289050" y="669925"/>
                </a:lnTo>
                <a:lnTo>
                  <a:pt x="1289050" y="590550"/>
                </a:lnTo>
                <a:lnTo>
                  <a:pt x="1149350" y="590550"/>
                </a:lnTo>
                <a:lnTo>
                  <a:pt x="1149350" y="508000"/>
                </a:lnTo>
                <a:lnTo>
                  <a:pt x="1117600" y="508000"/>
                </a:lnTo>
                <a:lnTo>
                  <a:pt x="1117600" y="441325"/>
                </a:lnTo>
                <a:lnTo>
                  <a:pt x="1066800" y="441325"/>
                </a:lnTo>
                <a:lnTo>
                  <a:pt x="1066800" y="295275"/>
                </a:lnTo>
                <a:lnTo>
                  <a:pt x="895350" y="295275"/>
                </a:lnTo>
                <a:lnTo>
                  <a:pt x="895350" y="225425"/>
                </a:lnTo>
                <a:lnTo>
                  <a:pt x="733425" y="225425"/>
                </a:lnTo>
                <a:lnTo>
                  <a:pt x="733425" y="171450"/>
                </a:lnTo>
                <a:lnTo>
                  <a:pt x="352425" y="171450"/>
                </a:lnTo>
                <a:lnTo>
                  <a:pt x="352425" y="107950"/>
                </a:lnTo>
                <a:lnTo>
                  <a:pt x="317500" y="107950"/>
                </a:lnTo>
                <a:lnTo>
                  <a:pt x="317500" y="53975"/>
                </a:lnTo>
                <a:lnTo>
                  <a:pt x="304800" y="53975"/>
                </a:lnTo>
                <a:lnTo>
                  <a:pt x="304800" y="0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0" name="Oval 9489">
            <a:extLst>
              <a:ext uri="{FF2B5EF4-FFF2-40B4-BE49-F238E27FC236}">
                <a16:creationId xmlns:a16="http://schemas.microsoft.com/office/drawing/2014/main" id="{5875CDDB-8A2B-7189-8212-54AB68074B19}"/>
              </a:ext>
            </a:extLst>
          </p:cNvPr>
          <p:cNvSpPr/>
          <p:nvPr/>
        </p:nvSpPr>
        <p:spPr bwMode="auto">
          <a:xfrm>
            <a:off x="7823199" y="2346325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1" name="Oval 9490">
            <a:extLst>
              <a:ext uri="{FF2B5EF4-FFF2-40B4-BE49-F238E27FC236}">
                <a16:creationId xmlns:a16="http://schemas.microsoft.com/office/drawing/2014/main" id="{D667A6D7-76A1-CFDD-EFD6-DBF7ADF8924F}"/>
              </a:ext>
            </a:extLst>
          </p:cNvPr>
          <p:cNvSpPr/>
          <p:nvPr/>
        </p:nvSpPr>
        <p:spPr bwMode="auto">
          <a:xfrm>
            <a:off x="7886699" y="2492375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2" name="Oval 9491">
            <a:extLst>
              <a:ext uri="{FF2B5EF4-FFF2-40B4-BE49-F238E27FC236}">
                <a16:creationId xmlns:a16="http://schemas.microsoft.com/office/drawing/2014/main" id="{6739AA8D-7E21-1BE4-5E25-B84A82776C1A}"/>
              </a:ext>
            </a:extLst>
          </p:cNvPr>
          <p:cNvSpPr/>
          <p:nvPr/>
        </p:nvSpPr>
        <p:spPr bwMode="auto">
          <a:xfrm>
            <a:off x="8042274" y="2644775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3" name="Oval 9492">
            <a:extLst>
              <a:ext uri="{FF2B5EF4-FFF2-40B4-BE49-F238E27FC236}">
                <a16:creationId xmlns:a16="http://schemas.microsoft.com/office/drawing/2014/main" id="{A4B79CBC-BB11-7481-8D46-8487AC76BA84}"/>
              </a:ext>
            </a:extLst>
          </p:cNvPr>
          <p:cNvSpPr/>
          <p:nvPr/>
        </p:nvSpPr>
        <p:spPr bwMode="auto">
          <a:xfrm>
            <a:off x="8159749" y="2725722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4" name="Oval 9493">
            <a:extLst>
              <a:ext uri="{FF2B5EF4-FFF2-40B4-BE49-F238E27FC236}">
                <a16:creationId xmlns:a16="http://schemas.microsoft.com/office/drawing/2014/main" id="{B456A5A3-9A3B-E0A3-DF06-5AEC4ECE992B}"/>
              </a:ext>
            </a:extLst>
          </p:cNvPr>
          <p:cNvSpPr/>
          <p:nvPr/>
        </p:nvSpPr>
        <p:spPr bwMode="auto">
          <a:xfrm>
            <a:off x="8239124" y="2722547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5" name="Oval 9494">
            <a:extLst>
              <a:ext uri="{FF2B5EF4-FFF2-40B4-BE49-F238E27FC236}">
                <a16:creationId xmlns:a16="http://schemas.microsoft.com/office/drawing/2014/main" id="{487F606F-0A25-A79D-DF0C-7E1BBA020633}"/>
              </a:ext>
            </a:extLst>
          </p:cNvPr>
          <p:cNvSpPr/>
          <p:nvPr/>
        </p:nvSpPr>
        <p:spPr bwMode="auto">
          <a:xfrm>
            <a:off x="8778874" y="3017822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6" name="Oval 9495">
            <a:extLst>
              <a:ext uri="{FF2B5EF4-FFF2-40B4-BE49-F238E27FC236}">
                <a16:creationId xmlns:a16="http://schemas.microsoft.com/office/drawing/2014/main" id="{B06A66FC-4B87-4FB5-160B-627622AC6731}"/>
              </a:ext>
            </a:extLst>
          </p:cNvPr>
          <p:cNvSpPr/>
          <p:nvPr/>
        </p:nvSpPr>
        <p:spPr bwMode="auto">
          <a:xfrm>
            <a:off x="8575674" y="2909872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7" name="Oval 9496">
            <a:extLst>
              <a:ext uri="{FF2B5EF4-FFF2-40B4-BE49-F238E27FC236}">
                <a16:creationId xmlns:a16="http://schemas.microsoft.com/office/drawing/2014/main" id="{05F7E306-E5B2-9206-0F5D-36894F6C8B4D}"/>
              </a:ext>
            </a:extLst>
          </p:cNvPr>
          <p:cNvSpPr/>
          <p:nvPr/>
        </p:nvSpPr>
        <p:spPr bwMode="auto">
          <a:xfrm>
            <a:off x="8664574" y="2909872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8" name="Oval 9497">
            <a:extLst>
              <a:ext uri="{FF2B5EF4-FFF2-40B4-BE49-F238E27FC236}">
                <a16:creationId xmlns:a16="http://schemas.microsoft.com/office/drawing/2014/main" id="{D1D5CEB6-89E7-AA28-BE2E-A1F4AC068BA2}"/>
              </a:ext>
            </a:extLst>
          </p:cNvPr>
          <p:cNvSpPr/>
          <p:nvPr/>
        </p:nvSpPr>
        <p:spPr bwMode="auto">
          <a:xfrm>
            <a:off x="8610599" y="2909872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9" name="Oval 9498">
            <a:extLst>
              <a:ext uri="{FF2B5EF4-FFF2-40B4-BE49-F238E27FC236}">
                <a16:creationId xmlns:a16="http://schemas.microsoft.com/office/drawing/2014/main" id="{34741636-79F3-C9F0-5A9C-37426973E516}"/>
              </a:ext>
            </a:extLst>
          </p:cNvPr>
          <p:cNvSpPr/>
          <p:nvPr/>
        </p:nvSpPr>
        <p:spPr bwMode="auto">
          <a:xfrm>
            <a:off x="9093199" y="3157522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0" name="Oval 9499">
            <a:extLst>
              <a:ext uri="{FF2B5EF4-FFF2-40B4-BE49-F238E27FC236}">
                <a16:creationId xmlns:a16="http://schemas.microsoft.com/office/drawing/2014/main" id="{4DEC25F3-E140-E44E-73E4-14350F294E2B}"/>
              </a:ext>
            </a:extLst>
          </p:cNvPr>
          <p:cNvSpPr/>
          <p:nvPr/>
        </p:nvSpPr>
        <p:spPr bwMode="auto">
          <a:xfrm>
            <a:off x="10426699" y="3763947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1" name="Oval 9500">
            <a:extLst>
              <a:ext uri="{FF2B5EF4-FFF2-40B4-BE49-F238E27FC236}">
                <a16:creationId xmlns:a16="http://schemas.microsoft.com/office/drawing/2014/main" id="{84172BC9-6036-16A5-BE27-F466AF3320D7}"/>
              </a:ext>
            </a:extLst>
          </p:cNvPr>
          <p:cNvSpPr/>
          <p:nvPr/>
        </p:nvSpPr>
        <p:spPr bwMode="auto">
          <a:xfrm>
            <a:off x="9067799" y="3154347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2" name="Oval 9501">
            <a:extLst>
              <a:ext uri="{FF2B5EF4-FFF2-40B4-BE49-F238E27FC236}">
                <a16:creationId xmlns:a16="http://schemas.microsoft.com/office/drawing/2014/main" id="{3B6411BE-E47C-8F1E-43BB-35F2EF25DDE8}"/>
              </a:ext>
            </a:extLst>
          </p:cNvPr>
          <p:cNvSpPr/>
          <p:nvPr/>
        </p:nvSpPr>
        <p:spPr bwMode="auto">
          <a:xfrm>
            <a:off x="11655424" y="3763947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3" name="Oval 9502">
            <a:extLst>
              <a:ext uri="{FF2B5EF4-FFF2-40B4-BE49-F238E27FC236}">
                <a16:creationId xmlns:a16="http://schemas.microsoft.com/office/drawing/2014/main" id="{74A7F90A-3222-388B-BEDC-2022EE84124B}"/>
              </a:ext>
            </a:extLst>
          </p:cNvPr>
          <p:cNvSpPr/>
          <p:nvPr/>
        </p:nvSpPr>
        <p:spPr bwMode="auto">
          <a:xfrm>
            <a:off x="9248774" y="3332147"/>
            <a:ext cx="66705" cy="66705"/>
          </a:xfrm>
          <a:prstGeom prst="ellipse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1611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631F5-5D76-66F6-32C0-34331DFDB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3">
            <a:extLst>
              <a:ext uri="{FF2B5EF4-FFF2-40B4-BE49-F238E27FC236}">
                <a16:creationId xmlns:a16="http://schemas.microsoft.com/office/drawing/2014/main" id="{9F1768C5-132C-8A8B-CF7A-77D8FC7908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252020"/>
              </p:ext>
            </p:extLst>
          </p:nvPr>
        </p:nvGraphicFramePr>
        <p:xfrm>
          <a:off x="727076" y="1471614"/>
          <a:ext cx="10779124" cy="3371882"/>
        </p:xfrm>
        <a:graphic>
          <a:graphicData uri="http://schemas.openxmlformats.org/drawingml/2006/table">
            <a:tbl>
              <a:tblPr/>
              <a:tblGrid>
                <a:gridCol w="31526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5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7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2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1320">
                  <a:extLst>
                    <a:ext uri="{9D8B030D-6E8A-4147-A177-3AD203B41FA5}">
                      <a16:colId xmlns:a16="http://schemas.microsoft.com/office/drawing/2014/main" val="996276927"/>
                    </a:ext>
                  </a:extLst>
                </a:gridCol>
              </a:tblGrid>
              <a:tr h="243999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Event,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Ziftomenib 600 mg QD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2698370"/>
                  </a:ext>
                </a:extLst>
              </a:tr>
              <a:tr h="17744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Phase II (n = 92)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Pooled Phase Ib/II (n = 112)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99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GB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Grade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≥3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670341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1440" marR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Any ziftomenib-related AE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64 (70)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37 (40)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77 (69)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45 (40)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Anemia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 (5)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 (5)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 (5)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 (5)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Neutropenia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 (7)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 (7)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 (5)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 (5)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Differentiation syndrome*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22 (24)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14 (15)</a:t>
                      </a:r>
                      <a:endParaRPr lang="en-US" sz="1600" b="0" baseline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Yu Mincho" panose="02020400000000000000" pitchFamily="18" charset="-128"/>
                        <a:cs typeface="Calibri" panose="020F0502020204030204" pitchFamily="34" charset="0"/>
                      </a:endParaRP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26 (23)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15 (13)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642605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Pruritus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15 (16)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16 (14)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542560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Nausea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8 (9)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13 (12)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914131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Diarrhea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8 (9)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10 (9)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 (2)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769146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5250" marR="0" indent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Alanine aminotransferase increased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 (7)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 (2)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7 (6)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2 (2)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5379662"/>
                  </a:ext>
                </a:extLst>
              </a:tr>
              <a:tr h="198702">
                <a:tc>
                  <a:txBody>
                    <a:bodyPr/>
                    <a:lstStyle/>
                    <a:p>
                      <a:pPr marL="91440" marR="0" indent="0">
                        <a:lnSpc>
                          <a:spcPct val="120000"/>
                        </a:lnSpc>
                        <a:spcAft>
                          <a:spcPts val="800"/>
                        </a:spcAft>
                        <a:buFontTx/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Decreased appetite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5 (5)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6 (5)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2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Yu Mincho" panose="02020400000000000000" pitchFamily="18" charset="-128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12643"/>
                  </a:ext>
                </a:extLst>
              </a:tr>
            </a:tbl>
          </a:graphicData>
        </a:graphic>
      </p:graphicFrame>
      <p:sp>
        <p:nvSpPr>
          <p:cNvPr id="22530" name="Rectangle 2">
            <a:extLst>
              <a:ext uri="{FF2B5EF4-FFF2-40B4-BE49-F238E27FC236}">
                <a16:creationId xmlns:a16="http://schemas.microsoft.com/office/drawing/2014/main" id="{5A3F19B0-4534-BC26-D4B0-AA78F53AD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/>
              <a:t>KOMET-001: </a:t>
            </a:r>
            <a:r>
              <a:rPr lang="pt-BR" altLang="en-US" err="1"/>
              <a:t>Safety</a:t>
            </a:r>
            <a:r>
              <a:rPr lang="pt-BR" altLang="en-US"/>
              <a:t> </a:t>
            </a:r>
            <a:r>
              <a:rPr lang="pt-BR" altLang="en-US" err="1"/>
              <a:t>and</a:t>
            </a:r>
            <a:r>
              <a:rPr lang="pt-BR" altLang="en-US"/>
              <a:t> </a:t>
            </a:r>
            <a:r>
              <a:rPr lang="pt-BR" altLang="en-US" err="1"/>
              <a:t>Tolerability</a:t>
            </a:r>
            <a:r>
              <a:rPr lang="pt-BR" altLang="en-US"/>
              <a:t> in </a:t>
            </a:r>
            <a:r>
              <a:rPr lang="pt-BR" altLang="en-US" err="1"/>
              <a:t>Patients</a:t>
            </a:r>
            <a:r>
              <a:rPr lang="pt-BR" altLang="en-US"/>
              <a:t> </a:t>
            </a:r>
            <a:r>
              <a:rPr lang="pt-BR" altLang="en-US" err="1"/>
              <a:t>With</a:t>
            </a:r>
            <a:r>
              <a:rPr lang="pt-BR" altLang="en-US"/>
              <a:t> R/R m</a:t>
            </a:r>
            <a:r>
              <a:rPr lang="pt-BR" altLang="en-US" i="1"/>
              <a:t>NPM1</a:t>
            </a:r>
            <a:r>
              <a:rPr lang="pt-BR" altLang="en-US"/>
              <a:t> AML</a:t>
            </a:r>
            <a:endParaRPr lang="en-US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6FF4DE-C8DB-9687-B020-21FB64171197}"/>
              </a:ext>
            </a:extLst>
          </p:cNvPr>
          <p:cNvSpPr/>
          <p:nvPr/>
        </p:nvSpPr>
        <p:spPr bwMode="auto">
          <a:xfrm>
            <a:off x="727076" y="4844025"/>
            <a:ext cx="3076575" cy="242886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*No grade 4/5 events.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4FDD7B-6ECE-2749-DBFA-A73981704231}"/>
              </a:ext>
            </a:extLst>
          </p:cNvPr>
          <p:cNvSpPr txBox="1"/>
          <p:nvPr/>
        </p:nvSpPr>
        <p:spPr>
          <a:xfrm>
            <a:off x="6348843" y="4943803"/>
            <a:ext cx="5263373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Low rates of ziftomenib-related myelosuppression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255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Discontinuations due to ziftomenib-related AEs: 3%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34C48E-A959-4D8D-2920-C14DAC5219F9}"/>
              </a:ext>
            </a:extLst>
          </p:cNvPr>
          <p:cNvSpPr txBox="1"/>
          <p:nvPr/>
        </p:nvSpPr>
        <p:spPr>
          <a:xfrm>
            <a:off x="740554" y="4990867"/>
            <a:ext cx="5488795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 clinically significant QTc prolongation: </a:t>
            </a:r>
          </a:p>
          <a:p>
            <a:pPr marL="120015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lumMod val="65000"/>
                </a:srgbClr>
              </a:buClr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QTc events grade 2 (n = 1); grade 3 (n = 2)</a:t>
            </a:r>
          </a:p>
          <a:p>
            <a:pPr marL="1200150" marR="0" lvl="2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lumMod val="65000"/>
                </a:srgbClr>
              </a:buClr>
              <a:buSzTx/>
              <a:buFont typeface="Calibri" panose="020F0502020204030204" pitchFamily="34" charset="0"/>
              <a:buChar char="‒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All on additional medications associated with QTc prolongation: 2 had electrolyte abnormalities; </a:t>
            </a:r>
            <a:b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 had a prior diagnosis of atrial fibrillation</a:t>
            </a:r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F54BB094-77CA-39FA-191B-94C4E07FD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Wang. ASCO 2025. </a:t>
            </a: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6506.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650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6F418-3E33-F14F-F254-62723BA8C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36477-5157-09BA-10B6-3B473BFBD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noFill/>
        </p:spPr>
        <p:txBody>
          <a:bodyPr tIns="54864" rIns="54864">
            <a:noAutofit/>
          </a:bodyPr>
          <a:lstStyle/>
          <a:p>
            <a:r>
              <a:rPr lang="en-US" b="1">
                <a:latin typeface="+mj-lt"/>
                <a:cs typeface="Arial" panose="020B0604020202020204" pitchFamily="34" charset="0"/>
              </a:rPr>
              <a:t>KOMET-007: </a:t>
            </a:r>
            <a:r>
              <a:rPr lang="en-US">
                <a:latin typeface="+mj-lt"/>
                <a:cs typeface="Arial" panose="020B0604020202020204" pitchFamily="34" charset="0"/>
              </a:rPr>
              <a:t>Ziftomenib + Chemotherapy* in AML With m</a:t>
            </a:r>
            <a:r>
              <a:rPr lang="en-US" i="1">
                <a:latin typeface="+mj-lt"/>
                <a:cs typeface="Arial" panose="020B0604020202020204" pitchFamily="34" charset="0"/>
              </a:rPr>
              <a:t>NPM1</a:t>
            </a:r>
            <a:r>
              <a:rPr lang="en-US">
                <a:latin typeface="+mj-lt"/>
                <a:cs typeface="Arial" panose="020B0604020202020204" pitchFamily="34" charset="0"/>
              </a:rPr>
              <a:t> or </a:t>
            </a:r>
            <a:r>
              <a:rPr lang="en-US" i="1">
                <a:latin typeface="+mj-lt"/>
                <a:cs typeface="Arial" panose="020B0604020202020204" pitchFamily="34" charset="0"/>
              </a:rPr>
              <a:t>KMT2A</a:t>
            </a:r>
            <a:r>
              <a:rPr lang="en-US">
                <a:latin typeface="+mj-lt"/>
                <a:cs typeface="Arial" panose="020B0604020202020204" pitchFamily="34" charset="0"/>
              </a:rPr>
              <a:t>r</a:t>
            </a:r>
            <a:endParaRPr lang="en-US" b="1"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0F589-1103-A108-09DF-CD3989907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453021"/>
            <a:ext cx="10877529" cy="4650686"/>
          </a:xfrm>
          <a:noFill/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600" b="0" i="0" u="non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Calibri Light" panose="020F0302020204030204" pitchFamily="34" charset="0"/>
                <a:cs typeface="Arial" panose="020B0604020202020204" pitchFamily="34" charset="0"/>
              </a:rPr>
              <a:t>International, open-label, multipart, multicohort phase I trial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600" kern="1200">
              <a:latin typeface="+mn-lt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600" b="0" i="0" u="non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600" kern="1200">
              <a:latin typeface="+mn-lt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600" b="0" i="0" u="non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600" kern="1200">
              <a:latin typeface="+mn-lt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2600" b="0" i="0" u="non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2600" b="1" kern="1200">
              <a:latin typeface="+mn-lt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600" b="1" kern="1200">
                <a:latin typeface="+mn-lt"/>
                <a:ea typeface="Calibri Light" panose="020F0302020204030204" pitchFamily="34" charset="0"/>
                <a:cs typeface="Arial" panose="020B0604020202020204" pitchFamily="34" charset="0"/>
              </a:rPr>
              <a:t>Primary endpoints: </a:t>
            </a:r>
            <a:r>
              <a:rPr lang="en-US" sz="2600" kern="1200">
                <a:latin typeface="+mn-lt"/>
                <a:ea typeface="Calibri Light" panose="020F0302020204030204" pitchFamily="34" charset="0"/>
                <a:cs typeface="Arial" panose="020B0604020202020204" pitchFamily="34" charset="0"/>
              </a:rPr>
              <a:t>DLTs (phase Ia), CR, safety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2600" b="1" kern="1200">
                <a:latin typeface="+mn-lt"/>
                <a:ea typeface="Calibri Light" panose="020F0302020204030204" pitchFamily="34" charset="0"/>
                <a:cs typeface="Arial" panose="020B0604020202020204" pitchFamily="34" charset="0"/>
              </a:rPr>
              <a:t>Key secondary endpoints: </a:t>
            </a:r>
            <a:r>
              <a:rPr lang="en-US" sz="2600" kern="1200">
                <a:latin typeface="+mn-lt"/>
                <a:ea typeface="Calibri Light" panose="020F0302020204030204" pitchFamily="34" charset="0"/>
                <a:cs typeface="Arial" panose="020B0604020202020204" pitchFamily="34" charset="0"/>
              </a:rPr>
              <a:t>CRc, ORR, DoR </a:t>
            </a:r>
            <a:endParaRPr kumimoji="0" lang="en-US" sz="2600" b="0" i="0" u="none" kern="1200" cap="none" spc="0" normalizeH="0" baseline="0" noProof="0">
              <a:ln>
                <a:noFill/>
              </a:ln>
              <a:effectLst/>
              <a:uLnTx/>
              <a:uFillTx/>
              <a:latin typeface="+mn-lt"/>
              <a:ea typeface="Calibri Light" panose="020F03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3D860D-949E-72D3-05E1-3D3BBBB5669F}"/>
              </a:ext>
            </a:extLst>
          </p:cNvPr>
          <p:cNvSpPr txBox="1"/>
          <p:nvPr/>
        </p:nvSpPr>
        <p:spPr bwMode="auto">
          <a:xfrm>
            <a:off x="7588758" y="3824265"/>
            <a:ext cx="399856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Arial" panose="020B0604020202020204" pitchFamily="34" charset="0"/>
              </a:rPr>
              <a:t>*Venetoclax + azacitidine or 7+3.</a:t>
            </a:r>
            <a:endParaRPr kumimoji="0" lang="en-US" sz="1200" b="0" i="0" u="none" strike="noStrike" kern="1200" cap="none" spc="0" normalizeH="0" baseline="3000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 Light" panose="020F03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Arial" panose="020B0604020202020204" pitchFamily="34" charset="0"/>
              </a:rPr>
              <a:t>†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Arial" panose="020B0604020202020204" pitchFamily="34" charset="0"/>
              </a:rPr>
              <a:t>KMT2A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Arial" panose="020B0604020202020204" pitchFamily="34" charset="0"/>
              </a:rPr>
              <a:t>r AML or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Arial" panose="020B0604020202020204" pitchFamily="34" charset="0"/>
              </a:rPr>
              <a:t>NPM1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Arial" panose="020B0604020202020204" pitchFamily="34" charset="0"/>
              </a:rPr>
              <a:t>m with adverse-risk cytogenetics per ELN criteria, age ≥60 yr and/or treatment-related AML regardless of age.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Arial" panose="020B0604020202020204" pitchFamily="34" charset="0"/>
              </a:rPr>
              <a:t>‡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 Light" panose="020F0302020204030204" pitchFamily="34" charset="0"/>
                <a:cs typeface="Arial" panose="020B0604020202020204" pitchFamily="34" charset="0"/>
              </a:rPr>
              <a:t>Ziftomenib started on C1D8 → continuous administration thereafter. Cytarabine administered on C1 D1-7; daunorubicin on C1 D1-3; reinduction cycles permitted based on BM biopsy results.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BD5860-EC22-F6F8-8428-9C7159B40069}"/>
              </a:ext>
            </a:extLst>
          </p:cNvPr>
          <p:cNvSpPr txBox="1"/>
          <p:nvPr/>
        </p:nvSpPr>
        <p:spPr bwMode="auto">
          <a:xfrm>
            <a:off x="525632" y="2625962"/>
            <a:ext cx="148560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aged ≥18 yr with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NPM1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 or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 AML; newly diagnosed or R/R AML; ECOG PS 0-2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212)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E1989F-2682-E6D5-C7AC-B5EE1264B1B6}"/>
              </a:ext>
            </a:extLst>
          </p:cNvPr>
          <p:cNvSpPr/>
          <p:nvPr/>
        </p:nvSpPr>
        <p:spPr>
          <a:xfrm>
            <a:off x="4428049" y="2161432"/>
            <a:ext cx="2894686" cy="60455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Phase Ia: High-Risk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AML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Dose Escalation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E481A2-7D59-9013-A20C-A9DF029B96DF}"/>
              </a:ext>
            </a:extLst>
          </p:cNvPr>
          <p:cNvSpPr txBox="1"/>
          <p:nvPr/>
        </p:nvSpPr>
        <p:spPr>
          <a:xfrm>
            <a:off x="5088246" y="2778983"/>
            <a:ext cx="2043533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Ziftomenib/7+3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0923D2-1D46-2D24-A1D4-D4B3B03F0B36}"/>
              </a:ext>
            </a:extLst>
          </p:cNvPr>
          <p:cNvSpPr/>
          <p:nvPr/>
        </p:nvSpPr>
        <p:spPr>
          <a:xfrm>
            <a:off x="4310354" y="4587176"/>
            <a:ext cx="2118750" cy="3886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DL-1: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100 mg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A73D8E-9063-37C8-EFB2-F7D00B8B4755}"/>
              </a:ext>
            </a:extLst>
          </p:cNvPr>
          <p:cNvSpPr/>
          <p:nvPr/>
        </p:nvSpPr>
        <p:spPr>
          <a:xfrm>
            <a:off x="5116241" y="3140996"/>
            <a:ext cx="2043534" cy="3886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DL3: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600 mg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747D33-B366-DF84-5468-5AC386FE0201}"/>
              </a:ext>
            </a:extLst>
          </p:cNvPr>
          <p:cNvSpPr/>
          <p:nvPr/>
        </p:nvSpPr>
        <p:spPr>
          <a:xfrm>
            <a:off x="4856665" y="3604202"/>
            <a:ext cx="2043534" cy="3886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DL2: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400 mg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F4F188-179D-889C-9E39-70AF1FB5D695}"/>
              </a:ext>
            </a:extLst>
          </p:cNvPr>
          <p:cNvSpPr/>
          <p:nvPr/>
        </p:nvSpPr>
        <p:spPr>
          <a:xfrm>
            <a:off x="4533719" y="4095689"/>
            <a:ext cx="2043534" cy="3886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DL1: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200 mg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3ED4666-1171-E640-C6FA-90AE2697BA6D}"/>
              </a:ext>
            </a:extLst>
          </p:cNvPr>
          <p:cNvCxnSpPr>
            <a:cxnSpLocks/>
          </p:cNvCxnSpPr>
          <p:nvPr/>
        </p:nvCxnSpPr>
        <p:spPr bwMode="auto">
          <a:xfrm>
            <a:off x="7209339" y="3341421"/>
            <a:ext cx="288881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9D2ED57-E31B-3AAD-0DAA-ED1013A3023C}"/>
              </a:ext>
            </a:extLst>
          </p:cNvPr>
          <p:cNvSpPr/>
          <p:nvPr/>
        </p:nvSpPr>
        <p:spPr>
          <a:xfrm>
            <a:off x="7534077" y="2151530"/>
            <a:ext cx="4177083" cy="59650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Phase Ib: All Intensive CT-Eligible AML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Dose Expansion/RP2D Determination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AFB859-282E-DCA5-6D42-1A7D1693D60F}"/>
              </a:ext>
            </a:extLst>
          </p:cNvPr>
          <p:cNvSpPr/>
          <p:nvPr/>
        </p:nvSpPr>
        <p:spPr>
          <a:xfrm>
            <a:off x="7530980" y="2948165"/>
            <a:ext cx="2243791" cy="7804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Ziftomenib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/7+3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‡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Selected dose from phase Ia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F63D2C-6F1F-8746-8E67-A8AE0356AFE0}"/>
              </a:ext>
            </a:extLst>
          </p:cNvPr>
          <p:cNvSpPr/>
          <p:nvPr/>
        </p:nvSpPr>
        <p:spPr>
          <a:xfrm>
            <a:off x="10133233" y="3077333"/>
            <a:ext cx="1181967" cy="492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Validated RP2D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FF2A1E-1BAD-E557-9E39-EBDAE41378CF}"/>
              </a:ext>
            </a:extLst>
          </p:cNvPr>
          <p:cNvSpPr txBox="1"/>
          <p:nvPr/>
        </p:nvSpPr>
        <p:spPr>
          <a:xfrm>
            <a:off x="8024504" y="2682671"/>
            <a:ext cx="156487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sng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RP2D Validation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AE5C040-8087-D3DF-B9CD-E5CD65BDDF6A}"/>
              </a:ext>
            </a:extLst>
          </p:cNvPr>
          <p:cNvCxnSpPr>
            <a:cxnSpLocks/>
          </p:cNvCxnSpPr>
          <p:nvPr/>
        </p:nvCxnSpPr>
        <p:spPr bwMode="auto">
          <a:xfrm flipV="1">
            <a:off x="9813956" y="3338396"/>
            <a:ext cx="241734" cy="3025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8" name="Text Box 11">
            <a:extLst>
              <a:ext uri="{FF2B5EF4-FFF2-40B4-BE49-F238E27FC236}">
                <a16:creationId xmlns:a16="http://schemas.microsoft.com/office/drawing/2014/main" id="{7957D17D-2BF6-072D-9331-363476C636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Erba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EHA 2025. </a:t>
            </a: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S136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NCT05735184.</a:t>
            </a:r>
          </a:p>
        </p:txBody>
      </p:sp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C43132BA-8151-2E27-E2FC-BC21C37D57BD}"/>
              </a:ext>
            </a:extLst>
          </p:cNvPr>
          <p:cNvCxnSpPr>
            <a:endCxn id="11" idx="1"/>
          </p:cNvCxnSpPr>
          <p:nvPr/>
        </p:nvCxnSpPr>
        <p:spPr bwMode="auto">
          <a:xfrm rot="5400000" flipH="1" flipV="1">
            <a:off x="4304680" y="4358138"/>
            <a:ext cx="297177" cy="160901"/>
          </a:xfrm>
          <a:prstGeom prst="bentConnector2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6E26BFBE-712D-4143-5EA9-BD1ADC6601B2}"/>
              </a:ext>
            </a:extLst>
          </p:cNvPr>
          <p:cNvCxnSpPr/>
          <p:nvPr/>
        </p:nvCxnSpPr>
        <p:spPr bwMode="auto">
          <a:xfrm rot="5400000" flipH="1" flipV="1">
            <a:off x="4610986" y="3858698"/>
            <a:ext cx="297177" cy="160901"/>
          </a:xfrm>
          <a:prstGeom prst="bentConnector2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B3803E53-5BA7-0462-D0DA-1B428BEFEDFF}"/>
              </a:ext>
            </a:extLst>
          </p:cNvPr>
          <p:cNvCxnSpPr/>
          <p:nvPr/>
        </p:nvCxnSpPr>
        <p:spPr bwMode="auto">
          <a:xfrm rot="5400000" flipH="1" flipV="1">
            <a:off x="4882588" y="3360748"/>
            <a:ext cx="297177" cy="160901"/>
          </a:xfrm>
          <a:prstGeom prst="bentConnector2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522E0A4-7115-FF3C-EB3E-8BB3B5570E7A}"/>
              </a:ext>
            </a:extLst>
          </p:cNvPr>
          <p:cNvSpPr txBox="1"/>
          <p:nvPr/>
        </p:nvSpPr>
        <p:spPr bwMode="auto">
          <a:xfrm>
            <a:off x="2240974" y="4476989"/>
            <a:ext cx="1790126" cy="523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Cohort: ND AML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82)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6FF08D-BC82-9C0B-F652-DB4F8CFFC644}"/>
              </a:ext>
            </a:extLst>
          </p:cNvPr>
          <p:cNvSpPr txBox="1"/>
          <p:nvPr/>
        </p:nvSpPr>
        <p:spPr bwMode="auto">
          <a:xfrm>
            <a:off x="2254519" y="3020878"/>
            <a:ext cx="1790126" cy="5232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Cohort: R/R AML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DEA495C-57EB-0E62-0416-774569F7FECB}"/>
              </a:ext>
            </a:extLst>
          </p:cNvPr>
          <p:cNvCxnSpPr/>
          <p:nvPr/>
        </p:nvCxnSpPr>
        <p:spPr bwMode="auto">
          <a:xfrm>
            <a:off x="1944560" y="3283557"/>
            <a:ext cx="29260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086E05C-2F86-3DA1-558A-F3843F1A9F97}"/>
              </a:ext>
            </a:extLst>
          </p:cNvPr>
          <p:cNvCxnSpPr/>
          <p:nvPr/>
        </p:nvCxnSpPr>
        <p:spPr bwMode="auto">
          <a:xfrm>
            <a:off x="1927917" y="4743880"/>
            <a:ext cx="29260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6DAA30A-518E-5CD0-B588-7A684CF5B8F2}"/>
              </a:ext>
            </a:extLst>
          </p:cNvPr>
          <p:cNvCxnSpPr/>
          <p:nvPr/>
        </p:nvCxnSpPr>
        <p:spPr bwMode="auto">
          <a:xfrm>
            <a:off x="4061517" y="4753405"/>
            <a:ext cx="265176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A41DE0AC-ABB9-2C6C-B70F-229F2C10B7CB}"/>
              </a:ext>
            </a:extLst>
          </p:cNvPr>
          <p:cNvSpPr/>
          <p:nvPr/>
        </p:nvSpPr>
        <p:spPr bwMode="auto">
          <a:xfrm>
            <a:off x="2278596" y="3926995"/>
            <a:ext cx="1724862" cy="523219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Ziftomenib/7+3 Combination only</a:t>
            </a:r>
          </a:p>
        </p:txBody>
      </p:sp>
    </p:spTree>
    <p:extLst>
      <p:ext uri="{BB962C8B-B14F-4D97-AF65-F5344CB8AC3E}">
        <p14:creationId xmlns:p14="http://schemas.microsoft.com/office/powerpoint/2010/main" val="3796214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4C1C-BE26-689B-EBA7-A37E0E6ED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A5C71EA-C2B5-EC0A-EA1D-12E9494FD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>
                <a:cs typeface="Arial" panose="020B0604020202020204" pitchFamily="34" charset="0"/>
              </a:rPr>
              <a:t>KOMET-007: Safety of Ziftomenib With 7+3 in 1L AML With m</a:t>
            </a:r>
            <a:r>
              <a:rPr lang="en-US" i="1">
                <a:cs typeface="Arial" panose="020B0604020202020204" pitchFamily="34" charset="0"/>
              </a:rPr>
              <a:t>NPM1</a:t>
            </a:r>
            <a:r>
              <a:rPr lang="en-US">
                <a:cs typeface="Arial" panose="020B0604020202020204" pitchFamily="34" charset="0"/>
              </a:rPr>
              <a:t> or </a:t>
            </a:r>
            <a:r>
              <a:rPr lang="en-US" i="1">
                <a:cs typeface="Arial" panose="020B0604020202020204" pitchFamily="34" charset="0"/>
              </a:rPr>
              <a:t>KMT2A</a:t>
            </a:r>
            <a:r>
              <a:rPr lang="en-US">
                <a:cs typeface="Arial" panose="020B0604020202020204" pitchFamily="34" charset="0"/>
              </a:rPr>
              <a:t>r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6EE6E41-5EB8-00DF-0D8F-8A2EA37E0C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231709"/>
              </p:ext>
            </p:extLst>
          </p:nvPr>
        </p:nvGraphicFramePr>
        <p:xfrm>
          <a:off x="717550" y="1388169"/>
          <a:ext cx="10788650" cy="4876800"/>
        </p:xfrm>
        <a:graphic>
          <a:graphicData uri="http://schemas.openxmlformats.org/drawingml/2006/table">
            <a:tbl>
              <a:tblPr firstRow="1" bandRow="1"/>
              <a:tblGrid>
                <a:gridCol w="3546398">
                  <a:extLst>
                    <a:ext uri="{9D8B030D-6E8A-4147-A177-3AD203B41FA5}">
                      <a16:colId xmlns:a16="http://schemas.microsoft.com/office/drawing/2014/main" val="41753252"/>
                    </a:ext>
                  </a:extLst>
                </a:gridCol>
                <a:gridCol w="2407166">
                  <a:extLst>
                    <a:ext uri="{9D8B030D-6E8A-4147-A177-3AD203B41FA5}">
                      <a16:colId xmlns:a16="http://schemas.microsoft.com/office/drawing/2014/main" val="636829398"/>
                    </a:ext>
                  </a:extLst>
                </a:gridCol>
                <a:gridCol w="2288220">
                  <a:extLst>
                    <a:ext uri="{9D8B030D-6E8A-4147-A177-3AD203B41FA5}">
                      <a16:colId xmlns:a16="http://schemas.microsoft.com/office/drawing/2014/main" val="438825520"/>
                    </a:ext>
                  </a:extLst>
                </a:gridCol>
                <a:gridCol w="2546866">
                  <a:extLst>
                    <a:ext uri="{9D8B030D-6E8A-4147-A177-3AD203B41FA5}">
                      <a16:colId xmlns:a16="http://schemas.microsoft.com/office/drawing/2014/main" val="2797358194"/>
                    </a:ext>
                  </a:extLst>
                </a:gridCol>
              </a:tblGrid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rPr lang="en-US" sz="1400"/>
                        <a:t>TEAEs, n (%)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rPr lang="pt-BR" sz="1400" i="1"/>
                        <a:t>NPM1</a:t>
                      </a:r>
                      <a:r>
                        <a:rPr lang="pt-BR" sz="1400"/>
                        <a:t>m/600 mg (n = 49)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rPr lang="pt-BR" sz="1400" i="1"/>
                        <a:t>KMT2A</a:t>
                      </a:r>
                      <a:r>
                        <a:rPr lang="pt-BR" sz="1400"/>
                        <a:t>r/600 mg (n = 33)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defRPr b="1">
                          <a:solidFill>
                            <a:srgbClr val="FFFFFF"/>
                          </a:solidFill>
                        </a:defRPr>
                      </a:pPr>
                      <a:r>
                        <a:rPr lang="en-US" sz="1400"/>
                        <a:t>All Patients/600 mg (N = 82)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334419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Any Grade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46 (94)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31 (94)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77 (94)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164880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Febrile neutropenia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26 (53)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23 (70)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49 (60)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171185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Diarrhea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22 (45)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17 (52)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39 (48)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8778670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Platelet count decreased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24 (49)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13 (39)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37 (45)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466045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Pruritus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19 (39)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13 (39)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32 (39)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618833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Nausea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18 (37)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8 (24)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26 (32)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665904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Hypokalemia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16 (33)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10 (30)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26 (32)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101751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Anemia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16 (33)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8 (24)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24 (29)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434329"/>
                  </a:ext>
                </a:extLst>
              </a:tr>
              <a:tr h="173728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Neutrophil count decreased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14 (29)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6 (18) 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+mn-cs"/>
                        </a:rPr>
                        <a:t>20 (24)</a:t>
                      </a:r>
                    </a:p>
                  </a:txBody>
                  <a:tcPr marL="45720" marR="4572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507151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Stomatitis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12 (24)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12 (36)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24 (29)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530536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Alanine aminotransferase increased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13 (27)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9 (27)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22 (27)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3128924"/>
                  </a:ext>
                </a:extLst>
              </a:tr>
              <a:tr h="1737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Constipation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15 (31)</a:t>
                      </a:r>
                    </a:p>
                  </a:txBody>
                  <a:tcPr marL="45720" marR="457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6 (18)</a:t>
                      </a:r>
                    </a:p>
                  </a:txBody>
                  <a:tcPr marL="45720" marR="45720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21 (26)</a:t>
                      </a:r>
                    </a:p>
                  </a:txBody>
                  <a:tcPr marL="45720" marR="4572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385712"/>
                  </a:ext>
                </a:extLst>
              </a:tr>
              <a:tr h="173728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9144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White blood cell count decreased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 (20)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lvl="0" indent="0" algn="ctr" defTabSz="2921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 (21)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17 (21)</a:t>
                      </a:r>
                    </a:p>
                  </a:txBody>
                  <a:tcPr marL="45720" marR="4572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594738"/>
                  </a:ext>
                </a:extLst>
              </a:tr>
              <a:tr h="173728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9144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Sepsis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 (16)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 (15)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 (16)</a:t>
                      </a:r>
                    </a:p>
                  </a:txBody>
                  <a:tcPr marL="45720" marR="4572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377804"/>
                  </a:ext>
                </a:extLst>
              </a:tr>
              <a:tr h="173728"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9144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Lymphocyte count decreased</a:t>
                      </a:r>
                      <a:endParaRPr lang="en-US" sz="1400" b="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 (10)</a:t>
                      </a:r>
                    </a:p>
                  </a:txBody>
                  <a:tcPr marL="45720" marR="4572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 (12)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tc>
                  <a:txBody>
                    <a:bodyPr/>
                    <a:lstStyle>
                      <a:lvl1pPr marL="0" marR="0" indent="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1pPr>
                      <a:lvl2pPr marL="0" marR="0" indent="228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2pPr>
                      <a:lvl3pPr marL="0" marR="0" indent="457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3pPr>
                      <a:lvl4pPr marL="0" marR="0" indent="685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4pPr>
                      <a:lvl5pPr marL="0" marR="0" indent="9144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5pPr>
                      <a:lvl6pPr marL="0" marR="0" indent="11430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6pPr>
                      <a:lvl7pPr marL="0" marR="0" indent="13716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7pPr>
                      <a:lvl8pPr marL="0" marR="0" indent="16002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8pPr>
                      <a:lvl9pPr marL="0" marR="0" indent="1828800" algn="ctr" defTabSz="2921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9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Arial" panose="020B0604020202020204"/>
                          <a:sym typeface="Helvetica Neue"/>
                        </a:defRPr>
                      </a:lvl9pPr>
                    </a:lstStyle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 (11)</a:t>
                      </a:r>
                    </a:p>
                  </a:txBody>
                  <a:tcPr marL="45720" marR="4572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CD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165902"/>
                  </a:ext>
                </a:extLst>
              </a:tr>
            </a:tbl>
          </a:graphicData>
        </a:graphic>
      </p:graphicFrame>
      <p:sp>
        <p:nvSpPr>
          <p:cNvPr id="7" name="Text Box 11">
            <a:extLst>
              <a:ext uri="{FF2B5EF4-FFF2-40B4-BE49-F238E27FC236}">
                <a16:creationId xmlns:a16="http://schemas.microsoft.com/office/drawing/2014/main" id="{FB2EF05B-F77B-1A50-07EE-DAAA16067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Erba. EHA 2025. Abstr S136.</a:t>
            </a:r>
          </a:p>
        </p:txBody>
      </p:sp>
    </p:spTree>
    <p:extLst>
      <p:ext uri="{BB962C8B-B14F-4D97-AF65-F5344CB8AC3E}">
        <p14:creationId xmlns:p14="http://schemas.microsoft.com/office/powerpoint/2010/main" val="2551448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89C46-C5EF-2ABA-5160-EB86F46C5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52" name="Group 9551">
            <a:extLst>
              <a:ext uri="{FF2B5EF4-FFF2-40B4-BE49-F238E27FC236}">
                <a16:creationId xmlns:a16="http://schemas.microsoft.com/office/drawing/2014/main" id="{173669AA-CB77-CB46-8005-D5DD112407B8}"/>
              </a:ext>
            </a:extLst>
          </p:cNvPr>
          <p:cNvGrpSpPr/>
          <p:nvPr/>
        </p:nvGrpSpPr>
        <p:grpSpPr>
          <a:xfrm>
            <a:off x="894966" y="1686117"/>
            <a:ext cx="4590411" cy="4107640"/>
            <a:chOff x="894966" y="1686117"/>
            <a:chExt cx="4590411" cy="4107640"/>
          </a:xfrm>
        </p:grpSpPr>
        <p:cxnSp>
          <p:nvCxnSpPr>
            <p:cNvPr id="9353" name="Straight Connector 9352">
              <a:extLst>
                <a:ext uri="{FF2B5EF4-FFF2-40B4-BE49-F238E27FC236}">
                  <a16:creationId xmlns:a16="http://schemas.microsoft.com/office/drawing/2014/main" id="{C23C1F1A-3D0E-4882-A38E-131836A1547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199573"/>
              <a:ext cx="3276984" cy="0"/>
            </a:xfrm>
            <a:prstGeom prst="line">
              <a:avLst/>
            </a:prstGeom>
            <a:noFill/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75" name="Straight Connector 9374">
              <a:extLst>
                <a:ext uri="{FF2B5EF4-FFF2-40B4-BE49-F238E27FC236}">
                  <a16:creationId xmlns:a16="http://schemas.microsoft.com/office/drawing/2014/main" id="{148308CC-578A-B31A-A505-FF35E4685A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713029"/>
              <a:ext cx="2483234" cy="0"/>
            </a:xfrm>
            <a:prstGeom prst="line">
              <a:avLst/>
            </a:prstGeom>
            <a:noFill/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3" name="Straight Connector 9382">
              <a:extLst>
                <a:ext uri="{FF2B5EF4-FFF2-40B4-BE49-F238E27FC236}">
                  <a16:creationId xmlns:a16="http://schemas.microsoft.com/office/drawing/2014/main" id="{BA408211-28E0-1101-E8C9-AEA6353A77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028421"/>
              <a:ext cx="3394459" cy="0"/>
            </a:xfrm>
            <a:prstGeom prst="line">
              <a:avLst/>
            </a:prstGeom>
            <a:noFill/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6" name="Straight Connector 9395">
              <a:extLst>
                <a:ext uri="{FF2B5EF4-FFF2-40B4-BE49-F238E27FC236}">
                  <a16:creationId xmlns:a16="http://schemas.microsoft.com/office/drawing/2014/main" id="{433BB24B-FE13-DF30-0BD5-223F4AC4A3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627453"/>
              <a:ext cx="2683259" cy="0"/>
            </a:xfrm>
            <a:prstGeom prst="line">
              <a:avLst/>
            </a:prstGeom>
            <a:noFill/>
            <a:ln w="444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9551" name="Group 9550">
              <a:extLst>
                <a:ext uri="{FF2B5EF4-FFF2-40B4-BE49-F238E27FC236}">
                  <a16:creationId xmlns:a16="http://schemas.microsoft.com/office/drawing/2014/main" id="{EF41C20E-6589-6FD1-6F46-C1F129CABE4E}"/>
                </a:ext>
              </a:extLst>
            </p:cNvPr>
            <p:cNvGrpSpPr/>
            <p:nvPr/>
          </p:nvGrpSpPr>
          <p:grpSpPr>
            <a:xfrm>
              <a:off x="894966" y="1686117"/>
              <a:ext cx="4590411" cy="4107640"/>
              <a:chOff x="894966" y="1686117"/>
              <a:chExt cx="4590411" cy="4107640"/>
            </a:xfrm>
          </p:grpSpPr>
          <p:cxnSp>
            <p:nvCxnSpPr>
              <p:cNvPr id="9351" name="Straight Connector 9350">
                <a:extLst>
                  <a:ext uri="{FF2B5EF4-FFF2-40B4-BE49-F238E27FC236}">
                    <a16:creationId xmlns:a16="http://schemas.microsoft.com/office/drawing/2014/main" id="{F9BB95B8-A581-862B-EF0D-BE8CC2AFB2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1686117"/>
                <a:ext cx="4590411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2" name="Straight Connector 9351">
                <a:extLst>
                  <a:ext uri="{FF2B5EF4-FFF2-40B4-BE49-F238E27FC236}">
                    <a16:creationId xmlns:a16="http://schemas.microsoft.com/office/drawing/2014/main" id="{61DF9014-671D-14C9-B5B8-8D1384DBCD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1857269"/>
                <a:ext cx="41945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4" name="Straight Connector 9353">
                <a:extLst>
                  <a:ext uri="{FF2B5EF4-FFF2-40B4-BE49-F238E27FC236}">
                    <a16:creationId xmlns:a16="http://schemas.microsoft.com/office/drawing/2014/main" id="{2FE16ACF-40EB-EADA-6B38-0D009A0443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2541877"/>
                <a:ext cx="27880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5" name="Straight Connector 9354">
                <a:extLst>
                  <a:ext uri="{FF2B5EF4-FFF2-40B4-BE49-F238E27FC236}">
                    <a16:creationId xmlns:a16="http://schemas.microsoft.com/office/drawing/2014/main" id="{CF5E839E-89E9-FC3E-8C1B-192D7C4702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2969757"/>
                <a:ext cx="22260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6" name="Straight Connector 9355">
                <a:extLst>
                  <a:ext uri="{FF2B5EF4-FFF2-40B4-BE49-F238E27FC236}">
                    <a16:creationId xmlns:a16="http://schemas.microsoft.com/office/drawing/2014/main" id="{E243DB89-825A-31D2-233B-1E319D8AE9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397637"/>
                <a:ext cx="17879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7" name="Straight Connector 9356">
                <a:extLst>
                  <a:ext uri="{FF2B5EF4-FFF2-40B4-BE49-F238E27FC236}">
                    <a16:creationId xmlns:a16="http://schemas.microsoft.com/office/drawing/2014/main" id="{41D4AEAA-5DDD-C628-FBC7-ED03A82407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825517"/>
                <a:ext cx="16577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8" name="Straight Connector 9357">
                <a:extLst>
                  <a:ext uri="{FF2B5EF4-FFF2-40B4-BE49-F238E27FC236}">
                    <a16:creationId xmlns:a16="http://schemas.microsoft.com/office/drawing/2014/main" id="{41BAC11D-D37A-E8BB-8883-D7635B4CC46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253397"/>
                <a:ext cx="13688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9" name="Straight Connector 9358">
                <a:extLst>
                  <a:ext uri="{FF2B5EF4-FFF2-40B4-BE49-F238E27FC236}">
                    <a16:creationId xmlns:a16="http://schemas.microsoft.com/office/drawing/2014/main" id="{A0DD8197-0D97-3C8B-F0E2-29C62679BD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595701"/>
                <a:ext cx="10163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0" name="Straight Connector 9359">
                <a:extLst>
                  <a:ext uri="{FF2B5EF4-FFF2-40B4-BE49-F238E27FC236}">
                    <a16:creationId xmlns:a16="http://schemas.microsoft.com/office/drawing/2014/main" id="{1A0DCBBB-05F4-1D3A-893B-C3EDCE0F698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938005"/>
                <a:ext cx="9084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1" name="Straight Connector 9360">
                <a:extLst>
                  <a:ext uri="{FF2B5EF4-FFF2-40B4-BE49-F238E27FC236}">
                    <a16:creationId xmlns:a16="http://schemas.microsoft.com/office/drawing/2014/main" id="{CD8A0398-61B6-8820-4C10-ACED7D4D64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280309"/>
                <a:ext cx="8036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2" name="Straight Connector 9361">
                <a:extLst>
                  <a:ext uri="{FF2B5EF4-FFF2-40B4-BE49-F238E27FC236}">
                    <a16:creationId xmlns:a16="http://schemas.microsoft.com/office/drawing/2014/main" id="{161DE483-3AD1-810F-3DE1-233E0CA754E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622613"/>
                <a:ext cx="4448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3" name="Straight Connector 9362">
                <a:extLst>
                  <a:ext uri="{FF2B5EF4-FFF2-40B4-BE49-F238E27FC236}">
                    <a16:creationId xmlns:a16="http://schemas.microsoft.com/office/drawing/2014/main" id="{0A13AA74-5338-A6AB-19EF-328C97ED12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708189"/>
                <a:ext cx="3877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4" name="Straight Connector 9363">
                <a:extLst>
                  <a:ext uri="{FF2B5EF4-FFF2-40B4-BE49-F238E27FC236}">
                    <a16:creationId xmlns:a16="http://schemas.microsoft.com/office/drawing/2014/main" id="{2F05115F-FF86-B9FD-7B0C-26D6918E2EB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1771693"/>
                <a:ext cx="45184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5" name="Straight Connector 9364">
                <a:extLst>
                  <a:ext uri="{FF2B5EF4-FFF2-40B4-BE49-F238E27FC236}">
                    <a16:creationId xmlns:a16="http://schemas.microsoft.com/office/drawing/2014/main" id="{AD95EBF7-9C06-0EEC-D36C-0FAA7092B9B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2113997"/>
                <a:ext cx="32769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6" name="Straight Connector 9365">
                <a:extLst>
                  <a:ext uri="{FF2B5EF4-FFF2-40B4-BE49-F238E27FC236}">
                    <a16:creationId xmlns:a16="http://schemas.microsoft.com/office/drawing/2014/main" id="{42EBF718-AA35-3139-E560-975A0050FE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2370725"/>
                <a:ext cx="31023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7" name="Straight Connector 9366">
                <a:extLst>
                  <a:ext uri="{FF2B5EF4-FFF2-40B4-BE49-F238E27FC236}">
                    <a16:creationId xmlns:a16="http://schemas.microsoft.com/office/drawing/2014/main" id="{D8075C7C-B3DF-ADD8-C4FA-9173323B8C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2884181"/>
                <a:ext cx="22514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8" name="Straight Connector 9367">
                <a:extLst>
                  <a:ext uri="{FF2B5EF4-FFF2-40B4-BE49-F238E27FC236}">
                    <a16:creationId xmlns:a16="http://schemas.microsoft.com/office/drawing/2014/main" id="{37D0E91C-7BFA-2946-D328-85971E3FFAC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312061"/>
                <a:ext cx="17815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69" name="Straight Connector 9368">
                <a:extLst>
                  <a:ext uri="{FF2B5EF4-FFF2-40B4-BE49-F238E27FC236}">
                    <a16:creationId xmlns:a16="http://schemas.microsoft.com/office/drawing/2014/main" id="{D7F4B1E2-9037-3F04-D250-44E58F0223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739941"/>
                <a:ext cx="16863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0" name="Straight Connector 9369">
                <a:extLst>
                  <a:ext uri="{FF2B5EF4-FFF2-40B4-BE49-F238E27FC236}">
                    <a16:creationId xmlns:a16="http://schemas.microsoft.com/office/drawing/2014/main" id="{56DBBD39-2F8A-43AB-DE0E-34FA3D0915F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167821"/>
                <a:ext cx="14418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1" name="Straight Connector 9370">
                <a:extLst>
                  <a:ext uri="{FF2B5EF4-FFF2-40B4-BE49-F238E27FC236}">
                    <a16:creationId xmlns:a16="http://schemas.microsoft.com/office/drawing/2014/main" id="{EE9B212A-97BE-967B-C1E0-5AE65A426D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510125"/>
                <a:ext cx="10163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2" name="Straight Connector 9371">
                <a:extLst>
                  <a:ext uri="{FF2B5EF4-FFF2-40B4-BE49-F238E27FC236}">
                    <a16:creationId xmlns:a16="http://schemas.microsoft.com/office/drawing/2014/main" id="{983707E4-A055-2439-FDFB-CC1183D262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852429"/>
                <a:ext cx="9084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3" name="Straight Connector 9372">
                <a:extLst>
                  <a:ext uri="{FF2B5EF4-FFF2-40B4-BE49-F238E27FC236}">
                    <a16:creationId xmlns:a16="http://schemas.microsoft.com/office/drawing/2014/main" id="{EFA5795D-C5FD-4E7B-C43F-69B886408F7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194733"/>
                <a:ext cx="8163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4" name="Straight Connector 9373">
                <a:extLst>
                  <a:ext uri="{FF2B5EF4-FFF2-40B4-BE49-F238E27FC236}">
                    <a16:creationId xmlns:a16="http://schemas.microsoft.com/office/drawing/2014/main" id="{79126B54-1DB0-CFD1-BC9F-3B89D04F247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537037"/>
                <a:ext cx="5972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6" name="Straight Connector 9375">
                <a:extLst>
                  <a:ext uri="{FF2B5EF4-FFF2-40B4-BE49-F238E27FC236}">
                    <a16:creationId xmlns:a16="http://schemas.microsoft.com/office/drawing/2014/main" id="{91569286-5040-5952-8156-5908CF10D9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140909"/>
                <a:ext cx="19276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7" name="Straight Connector 9376">
                <a:extLst>
                  <a:ext uri="{FF2B5EF4-FFF2-40B4-BE49-F238E27FC236}">
                    <a16:creationId xmlns:a16="http://schemas.microsoft.com/office/drawing/2014/main" id="{C0BEB1F8-6896-607D-F336-91F81659E37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568789"/>
                <a:ext cx="17593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8" name="Straight Connector 9377">
                <a:extLst>
                  <a:ext uri="{FF2B5EF4-FFF2-40B4-BE49-F238E27FC236}">
                    <a16:creationId xmlns:a16="http://schemas.microsoft.com/office/drawing/2014/main" id="{3FCC2DFE-089F-0CC4-B8BF-C7351DB1AC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996669"/>
                <a:ext cx="15720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79" name="Straight Connector 9378">
                <a:extLst>
                  <a:ext uri="{FF2B5EF4-FFF2-40B4-BE49-F238E27FC236}">
                    <a16:creationId xmlns:a16="http://schemas.microsoft.com/office/drawing/2014/main" id="{B744F4C3-2E47-C883-A0F2-AA669851259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338973"/>
                <a:ext cx="11179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0" name="Straight Connector 9379">
                <a:extLst>
                  <a:ext uri="{FF2B5EF4-FFF2-40B4-BE49-F238E27FC236}">
                    <a16:creationId xmlns:a16="http://schemas.microsoft.com/office/drawing/2014/main" id="{65CCA54B-BCC7-5B4B-1A8F-19FEA16B47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681277"/>
                <a:ext cx="9719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1" name="Straight Connector 9380">
                <a:extLst>
                  <a:ext uri="{FF2B5EF4-FFF2-40B4-BE49-F238E27FC236}">
                    <a16:creationId xmlns:a16="http://schemas.microsoft.com/office/drawing/2014/main" id="{EFD38C58-5B6F-DD96-8EA0-2DB9EA578FE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023581"/>
                <a:ext cx="8354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2" name="Straight Connector 9381">
                <a:extLst>
                  <a:ext uri="{FF2B5EF4-FFF2-40B4-BE49-F238E27FC236}">
                    <a16:creationId xmlns:a16="http://schemas.microsoft.com/office/drawing/2014/main" id="{9C45D8B1-1FFA-65E2-6805-00E781EA90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365885"/>
                <a:ext cx="7465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4" name="Straight Connector 9383">
                <a:extLst>
                  <a:ext uri="{FF2B5EF4-FFF2-40B4-BE49-F238E27FC236}">
                    <a16:creationId xmlns:a16="http://schemas.microsoft.com/office/drawing/2014/main" id="{B4926C80-730B-FA74-1E5B-0214C7B95AF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2456301"/>
                <a:ext cx="28388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5" name="Straight Connector 9384">
                <a:extLst>
                  <a:ext uri="{FF2B5EF4-FFF2-40B4-BE49-F238E27FC236}">
                    <a16:creationId xmlns:a16="http://schemas.microsoft.com/office/drawing/2014/main" id="{B79CE9DA-0F21-7D61-B709-BA9A6BFCD18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2798605"/>
                <a:ext cx="22863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6" name="Straight Connector 9385">
                <a:extLst>
                  <a:ext uri="{FF2B5EF4-FFF2-40B4-BE49-F238E27FC236}">
                    <a16:creationId xmlns:a16="http://schemas.microsoft.com/office/drawing/2014/main" id="{ACAB5D7B-A62B-7AAA-730D-F3464EA995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226485"/>
                <a:ext cx="19180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7" name="Straight Connector 9386">
                <a:extLst>
                  <a:ext uri="{FF2B5EF4-FFF2-40B4-BE49-F238E27FC236}">
                    <a16:creationId xmlns:a16="http://schemas.microsoft.com/office/drawing/2014/main" id="{14283BC2-34D6-5846-ECA1-A90A5C916A2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654365"/>
                <a:ext cx="16894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8" name="Straight Connector 9387">
                <a:extLst>
                  <a:ext uri="{FF2B5EF4-FFF2-40B4-BE49-F238E27FC236}">
                    <a16:creationId xmlns:a16="http://schemas.microsoft.com/office/drawing/2014/main" id="{7B3E010D-D00A-824A-DEE2-266387551A6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082245"/>
                <a:ext cx="14831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89" name="Straight Connector 9388">
                <a:extLst>
                  <a:ext uri="{FF2B5EF4-FFF2-40B4-BE49-F238E27FC236}">
                    <a16:creationId xmlns:a16="http://schemas.microsoft.com/office/drawing/2014/main" id="{9FD96FF2-AD68-8E46-C8BC-AACEC7959A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424549"/>
                <a:ext cx="111163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0" name="Straight Connector 9389">
                <a:extLst>
                  <a:ext uri="{FF2B5EF4-FFF2-40B4-BE49-F238E27FC236}">
                    <a16:creationId xmlns:a16="http://schemas.microsoft.com/office/drawing/2014/main" id="{4EF4C7DF-7681-8050-E6BE-D0748BBE3E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4766853"/>
                <a:ext cx="9243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1" name="Straight Connector 9390">
                <a:extLst>
                  <a:ext uri="{FF2B5EF4-FFF2-40B4-BE49-F238E27FC236}">
                    <a16:creationId xmlns:a16="http://schemas.microsoft.com/office/drawing/2014/main" id="{111979F8-AC4C-99B1-E746-91AFA26A2D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109157"/>
                <a:ext cx="8354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2" name="Straight Connector 9391">
                <a:extLst>
                  <a:ext uri="{FF2B5EF4-FFF2-40B4-BE49-F238E27FC236}">
                    <a16:creationId xmlns:a16="http://schemas.microsoft.com/office/drawing/2014/main" id="{C3D21DFB-1751-E1E6-38D9-E96CAB8E479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451461"/>
                <a:ext cx="7338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3" name="Straight Connector 9392">
                <a:extLst>
                  <a:ext uri="{FF2B5EF4-FFF2-40B4-BE49-F238E27FC236}">
                    <a16:creationId xmlns:a16="http://schemas.microsoft.com/office/drawing/2014/main" id="{A437BEA0-7420-FB57-8C78-A8273E3229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5793757"/>
                <a:ext cx="2321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4" name="Straight Connector 9393">
                <a:extLst>
                  <a:ext uri="{FF2B5EF4-FFF2-40B4-BE49-F238E27FC236}">
                    <a16:creationId xmlns:a16="http://schemas.microsoft.com/office/drawing/2014/main" id="{606765D4-FB5A-5851-BD57-A4981004E9A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1942845"/>
                <a:ext cx="35405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5" name="Straight Connector 9394">
                <a:extLst>
                  <a:ext uri="{FF2B5EF4-FFF2-40B4-BE49-F238E27FC236}">
                    <a16:creationId xmlns:a16="http://schemas.microsoft.com/office/drawing/2014/main" id="{B64325B3-8E66-FB75-0A02-FA10AF30D0E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2285149"/>
                <a:ext cx="314045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7" name="Straight Connector 9396">
                <a:extLst>
                  <a:ext uri="{FF2B5EF4-FFF2-40B4-BE49-F238E27FC236}">
                    <a16:creationId xmlns:a16="http://schemas.microsoft.com/office/drawing/2014/main" id="{9B0889F2-8120-E706-9608-B419E4BC0B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055333"/>
                <a:ext cx="21308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8" name="Straight Connector 9397">
                <a:extLst>
                  <a:ext uri="{FF2B5EF4-FFF2-40B4-BE49-F238E27FC236}">
                    <a16:creationId xmlns:a16="http://schemas.microsoft.com/office/drawing/2014/main" id="{A6C6E919-9016-0C6C-AC2E-E8ED6C79C1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483213"/>
                <a:ext cx="1752984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99" name="Straight Connector 9398">
                <a:extLst>
                  <a:ext uri="{FF2B5EF4-FFF2-40B4-BE49-F238E27FC236}">
                    <a16:creationId xmlns:a16="http://schemas.microsoft.com/office/drawing/2014/main" id="{87FD5481-9813-7E6C-F6F5-79E7B1D0E24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894966" y="3911093"/>
                <a:ext cx="1597409" cy="0"/>
              </a:xfrm>
              <a:prstGeom prst="line">
                <a:avLst/>
              </a:prstGeom>
              <a:noFill/>
              <a:ln w="4445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EF880194-5094-B635-05EE-67994F80C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1333282" cy="1103313"/>
          </a:xfrm>
        </p:spPr>
        <p:txBody>
          <a:bodyPr/>
          <a:lstStyle/>
          <a:p>
            <a:r>
              <a:rPr lang="en-US" altLang="en-US"/>
              <a:t>KOMET-007: Ziftomenib Plus 7+3 in ND AML</a:t>
            </a:r>
            <a:br>
              <a:rPr lang="en-US" altLang="en-US"/>
            </a:br>
            <a:r>
              <a:rPr lang="en-US" altLang="en-US"/>
              <a:t>Response and Survival in m</a:t>
            </a:r>
            <a:r>
              <a:rPr lang="en-US" altLang="en-US" i="1"/>
              <a:t>NPM1</a:t>
            </a:r>
            <a:r>
              <a:rPr lang="en-US" altLang="en-US"/>
              <a:t> Population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578D7F-4C13-EAE3-D772-CEF249874B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z="2600"/>
              <a:t>Patients with </a:t>
            </a:r>
            <a:r>
              <a:rPr lang="en-US" altLang="en-US" sz="2600" i="1"/>
              <a:t>NPM1</a:t>
            </a:r>
            <a:r>
              <a:rPr lang="en-US" altLang="en-US" sz="2600"/>
              <a:t>-mutant AML, after a median follow-up of </a:t>
            </a:r>
            <a:br>
              <a:rPr lang="en-US" altLang="en-US" sz="2600"/>
            </a:br>
            <a:r>
              <a:rPr lang="en-US" altLang="en-US" sz="2600"/>
              <a:t>24.9 wk (range: 4.3-47.1)</a:t>
            </a:r>
          </a:p>
          <a:p>
            <a:pPr lvl="1"/>
            <a:r>
              <a:rPr lang="en-US" altLang="en-US" sz="2400"/>
              <a:t>Median duration of CR: NR</a:t>
            </a:r>
          </a:p>
          <a:p>
            <a:pPr lvl="1"/>
            <a:r>
              <a:rPr lang="en-US" altLang="en-US" sz="2400"/>
              <a:t>Median OS: NR*</a:t>
            </a:r>
          </a:p>
          <a:p>
            <a:pPr lvl="1"/>
            <a:r>
              <a:rPr lang="en-US" altLang="en-US" sz="2400"/>
              <a:t>2 patients received HSCT</a:t>
            </a:r>
          </a:p>
          <a:p>
            <a:pPr lvl="1"/>
            <a:r>
              <a:rPr lang="en-US" altLang="en-US" sz="2400"/>
              <a:t>3 patients discontinued treatment due to relapse</a:t>
            </a:r>
          </a:p>
          <a:p>
            <a:pPr lvl="1"/>
            <a:r>
              <a:rPr lang="en-US" altLang="en-US" sz="2400"/>
              <a:t>96% (47/49) of patients remained alive and continue on study</a:t>
            </a:r>
            <a:r>
              <a:rPr lang="en-US" altLang="en-US" sz="2400" baseline="30000"/>
              <a:t>†</a:t>
            </a:r>
          </a:p>
        </p:txBody>
      </p:sp>
      <p:sp>
        <p:nvSpPr>
          <p:cNvPr id="9221" name="Text Box 11">
            <a:extLst>
              <a:ext uri="{FF2B5EF4-FFF2-40B4-BE49-F238E27FC236}">
                <a16:creationId xmlns:a16="http://schemas.microsoft.com/office/drawing/2014/main" id="{4903BCA2-F662-E8EA-6A10-3B0BA4C9A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Erba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EHA 2025. </a:t>
            </a: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S136.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0D5B96-494F-FE2E-18E2-6C0DA58BB0E6}"/>
              </a:ext>
            </a:extLst>
          </p:cNvPr>
          <p:cNvSpPr txBox="1"/>
          <p:nvPr/>
        </p:nvSpPr>
        <p:spPr bwMode="auto">
          <a:xfrm>
            <a:off x="6096000" y="5991820"/>
            <a:ext cx="56166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*Among evaluable patients.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Among those on treatment or with long-term follow-up.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3AF88D-240D-7DB6-3784-F64EC3C34A99}"/>
              </a:ext>
            </a:extLst>
          </p:cNvPr>
          <p:cNvCxnSpPr/>
          <p:nvPr/>
        </p:nvCxnSpPr>
        <p:spPr bwMode="auto">
          <a:xfrm>
            <a:off x="872519" y="5856348"/>
            <a:ext cx="487912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8D50EA-E5EF-7024-1E75-61E4310AF8B7}"/>
              </a:ext>
            </a:extLst>
          </p:cNvPr>
          <p:cNvCxnSpPr>
            <a:cxnSpLocks/>
          </p:cNvCxnSpPr>
          <p:nvPr/>
        </p:nvCxnSpPr>
        <p:spPr bwMode="auto">
          <a:xfrm>
            <a:off x="1290746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14072D1-72E5-B3DC-6B5B-5D3E581A67BC}"/>
              </a:ext>
            </a:extLst>
          </p:cNvPr>
          <p:cNvCxnSpPr>
            <a:cxnSpLocks/>
          </p:cNvCxnSpPr>
          <p:nvPr/>
        </p:nvCxnSpPr>
        <p:spPr bwMode="auto">
          <a:xfrm>
            <a:off x="1695013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CD00D3A-F6AC-ADD1-CE6C-6ABFED66BF29}"/>
              </a:ext>
            </a:extLst>
          </p:cNvPr>
          <p:cNvCxnSpPr>
            <a:cxnSpLocks/>
          </p:cNvCxnSpPr>
          <p:nvPr/>
        </p:nvCxnSpPr>
        <p:spPr bwMode="auto">
          <a:xfrm>
            <a:off x="2099280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9792E7-4749-8A1B-9568-551B0953F0A6}"/>
              </a:ext>
            </a:extLst>
          </p:cNvPr>
          <p:cNvCxnSpPr>
            <a:cxnSpLocks/>
          </p:cNvCxnSpPr>
          <p:nvPr/>
        </p:nvCxnSpPr>
        <p:spPr bwMode="auto">
          <a:xfrm>
            <a:off x="2503547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E28D9A-0AEB-20C8-9419-1322BB124406}"/>
              </a:ext>
            </a:extLst>
          </p:cNvPr>
          <p:cNvCxnSpPr>
            <a:cxnSpLocks/>
          </p:cNvCxnSpPr>
          <p:nvPr/>
        </p:nvCxnSpPr>
        <p:spPr bwMode="auto">
          <a:xfrm>
            <a:off x="2907814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C883896-7293-E21E-86F8-92E0C0E9389C}"/>
              </a:ext>
            </a:extLst>
          </p:cNvPr>
          <p:cNvCxnSpPr>
            <a:cxnSpLocks/>
          </p:cNvCxnSpPr>
          <p:nvPr/>
        </p:nvCxnSpPr>
        <p:spPr bwMode="auto">
          <a:xfrm>
            <a:off x="3312081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7B4E821-03BE-86D0-CDAC-06C540E69B5E}"/>
              </a:ext>
            </a:extLst>
          </p:cNvPr>
          <p:cNvCxnSpPr>
            <a:cxnSpLocks/>
          </p:cNvCxnSpPr>
          <p:nvPr/>
        </p:nvCxnSpPr>
        <p:spPr bwMode="auto">
          <a:xfrm>
            <a:off x="3716348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531DED1-A6C4-2D20-98D4-040DD0F0B57C}"/>
              </a:ext>
            </a:extLst>
          </p:cNvPr>
          <p:cNvCxnSpPr>
            <a:cxnSpLocks/>
          </p:cNvCxnSpPr>
          <p:nvPr/>
        </p:nvCxnSpPr>
        <p:spPr bwMode="auto">
          <a:xfrm>
            <a:off x="4120615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73F9CC6-FC37-1729-EB4D-9AE1B0055074}"/>
              </a:ext>
            </a:extLst>
          </p:cNvPr>
          <p:cNvCxnSpPr>
            <a:cxnSpLocks/>
          </p:cNvCxnSpPr>
          <p:nvPr/>
        </p:nvCxnSpPr>
        <p:spPr bwMode="auto">
          <a:xfrm>
            <a:off x="4524882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A3829C4-9B5D-7C56-B5DE-F1F1BB705FCA}"/>
              </a:ext>
            </a:extLst>
          </p:cNvPr>
          <p:cNvCxnSpPr>
            <a:cxnSpLocks/>
          </p:cNvCxnSpPr>
          <p:nvPr/>
        </p:nvCxnSpPr>
        <p:spPr bwMode="auto">
          <a:xfrm>
            <a:off x="4929149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D6ABBD7-7400-BD74-1E26-BD844A803ADE}"/>
              </a:ext>
            </a:extLst>
          </p:cNvPr>
          <p:cNvCxnSpPr>
            <a:cxnSpLocks/>
          </p:cNvCxnSpPr>
          <p:nvPr/>
        </p:nvCxnSpPr>
        <p:spPr bwMode="auto">
          <a:xfrm>
            <a:off x="5333416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47EB661-3424-5314-4950-5F8B4B7F8BA9}"/>
              </a:ext>
            </a:extLst>
          </p:cNvPr>
          <p:cNvCxnSpPr>
            <a:cxnSpLocks/>
          </p:cNvCxnSpPr>
          <p:nvPr/>
        </p:nvCxnSpPr>
        <p:spPr bwMode="auto">
          <a:xfrm>
            <a:off x="5737685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CB4F57F-5E20-1479-DB17-FEF7A1F9FDCD}"/>
              </a:ext>
            </a:extLst>
          </p:cNvPr>
          <p:cNvSpPr txBox="1"/>
          <p:nvPr/>
        </p:nvSpPr>
        <p:spPr bwMode="auto">
          <a:xfrm>
            <a:off x="907420" y="6060520"/>
            <a:ext cx="4809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Duration of Treatment (Wk)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855B18-E8E7-278C-7558-F13809650CFB}"/>
              </a:ext>
            </a:extLst>
          </p:cNvPr>
          <p:cNvSpPr txBox="1"/>
          <p:nvPr/>
        </p:nvSpPr>
        <p:spPr bwMode="auto">
          <a:xfrm>
            <a:off x="5521301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140198-72AD-2246-3F99-08A186D529BF}"/>
              </a:ext>
            </a:extLst>
          </p:cNvPr>
          <p:cNvSpPr txBox="1"/>
          <p:nvPr/>
        </p:nvSpPr>
        <p:spPr bwMode="auto">
          <a:xfrm>
            <a:off x="675670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29009C1-CFF3-4741-90AD-AE0FBDA50DC6}"/>
              </a:ext>
            </a:extLst>
          </p:cNvPr>
          <p:cNvSpPr txBox="1"/>
          <p:nvPr/>
        </p:nvSpPr>
        <p:spPr bwMode="auto">
          <a:xfrm>
            <a:off x="1079473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19A55C5-2213-1980-8552-EAA6635C4983}"/>
              </a:ext>
            </a:extLst>
          </p:cNvPr>
          <p:cNvSpPr txBox="1"/>
          <p:nvPr/>
        </p:nvSpPr>
        <p:spPr bwMode="auto">
          <a:xfrm>
            <a:off x="1483276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766C53-0BE5-2A7D-74C2-F8BA3F7AA762}"/>
              </a:ext>
            </a:extLst>
          </p:cNvPr>
          <p:cNvSpPr txBox="1"/>
          <p:nvPr/>
        </p:nvSpPr>
        <p:spPr bwMode="auto">
          <a:xfrm>
            <a:off x="1887079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6178BE6-4E7C-6662-BC14-BAB83C95757A}"/>
              </a:ext>
            </a:extLst>
          </p:cNvPr>
          <p:cNvSpPr txBox="1"/>
          <p:nvPr/>
        </p:nvSpPr>
        <p:spPr bwMode="auto">
          <a:xfrm>
            <a:off x="2290882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F64259-75E7-A70A-C01D-BD9B461F57F8}"/>
              </a:ext>
            </a:extLst>
          </p:cNvPr>
          <p:cNvSpPr txBox="1"/>
          <p:nvPr/>
        </p:nvSpPr>
        <p:spPr bwMode="auto">
          <a:xfrm>
            <a:off x="2694685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63C244D-C4BC-9354-E429-4A6BDD525659}"/>
              </a:ext>
            </a:extLst>
          </p:cNvPr>
          <p:cNvSpPr txBox="1"/>
          <p:nvPr/>
        </p:nvSpPr>
        <p:spPr bwMode="auto">
          <a:xfrm>
            <a:off x="3098488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423A115-4A69-3BAA-ED87-07E9F6951EF9}"/>
              </a:ext>
            </a:extLst>
          </p:cNvPr>
          <p:cNvSpPr txBox="1"/>
          <p:nvPr/>
        </p:nvSpPr>
        <p:spPr bwMode="auto">
          <a:xfrm>
            <a:off x="3502291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FC1FE1-82ED-91EF-C953-2568A4016CF5}"/>
              </a:ext>
            </a:extLst>
          </p:cNvPr>
          <p:cNvSpPr txBox="1"/>
          <p:nvPr/>
        </p:nvSpPr>
        <p:spPr bwMode="auto">
          <a:xfrm>
            <a:off x="3906094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04F0FE4-A7E0-9A79-6F3A-569A2F8629B7}"/>
              </a:ext>
            </a:extLst>
          </p:cNvPr>
          <p:cNvSpPr txBox="1"/>
          <p:nvPr/>
        </p:nvSpPr>
        <p:spPr bwMode="auto">
          <a:xfrm>
            <a:off x="4309897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9266FF4-0AFC-9ECD-7705-0F9427E2E1D5}"/>
              </a:ext>
            </a:extLst>
          </p:cNvPr>
          <p:cNvSpPr txBox="1"/>
          <p:nvPr/>
        </p:nvSpPr>
        <p:spPr bwMode="auto">
          <a:xfrm>
            <a:off x="4713700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202390-F168-45B2-3739-C566AD24ABEC}"/>
              </a:ext>
            </a:extLst>
          </p:cNvPr>
          <p:cNvSpPr txBox="1"/>
          <p:nvPr/>
        </p:nvSpPr>
        <p:spPr bwMode="auto">
          <a:xfrm>
            <a:off x="5117503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44</a:t>
            </a:r>
          </a:p>
        </p:txBody>
      </p:sp>
      <p:grpSp>
        <p:nvGrpSpPr>
          <p:cNvPr id="9319" name="Group 9318">
            <a:extLst>
              <a:ext uri="{FF2B5EF4-FFF2-40B4-BE49-F238E27FC236}">
                <a16:creationId xmlns:a16="http://schemas.microsoft.com/office/drawing/2014/main" id="{B605DE07-0818-D9E7-F345-CE81EA421234}"/>
              </a:ext>
            </a:extLst>
          </p:cNvPr>
          <p:cNvGrpSpPr/>
          <p:nvPr/>
        </p:nvGrpSpPr>
        <p:grpSpPr>
          <a:xfrm>
            <a:off x="3285463" y="3266324"/>
            <a:ext cx="2652632" cy="2501448"/>
            <a:chOff x="3508828" y="3315186"/>
            <a:chExt cx="2652632" cy="2501448"/>
          </a:xfrm>
        </p:grpSpPr>
        <p:sp>
          <p:nvSpPr>
            <p:cNvPr id="9309" name="TextBox 9308">
              <a:extLst>
                <a:ext uri="{FF2B5EF4-FFF2-40B4-BE49-F238E27FC236}">
                  <a16:creationId xmlns:a16="http://schemas.microsoft.com/office/drawing/2014/main" id="{4C84A52E-FE95-C220-39F4-86EF57ADD1E3}"/>
                </a:ext>
              </a:extLst>
            </p:cNvPr>
            <p:cNvSpPr txBox="1"/>
            <p:nvPr/>
          </p:nvSpPr>
          <p:spPr bwMode="auto">
            <a:xfrm>
              <a:off x="3508828" y="4246974"/>
              <a:ext cx="2652632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171450" marR="0" lvl="0" indent="-16510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Treatment Disposition</a:t>
              </a:r>
              <a:b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Ziftomenib 600 mg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Ongoing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HSCT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Death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Discontinued; relapsed/refractory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Discontinued; patient withdrawal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Discontinued; other reason</a:t>
              </a:r>
            </a:p>
          </p:txBody>
        </p:sp>
        <p:grpSp>
          <p:nvGrpSpPr>
            <p:cNvPr id="9304" name="Group 9303">
              <a:extLst>
                <a:ext uri="{FF2B5EF4-FFF2-40B4-BE49-F238E27FC236}">
                  <a16:creationId xmlns:a16="http://schemas.microsoft.com/office/drawing/2014/main" id="{9EBD02F1-A946-C7AE-670A-38EEF13AEE6C}"/>
                </a:ext>
              </a:extLst>
            </p:cNvPr>
            <p:cNvGrpSpPr/>
            <p:nvPr/>
          </p:nvGrpSpPr>
          <p:grpSpPr>
            <a:xfrm>
              <a:off x="3515988" y="3315186"/>
              <a:ext cx="1613693" cy="1015663"/>
              <a:chOff x="4534716" y="2143035"/>
              <a:chExt cx="1613693" cy="1015663"/>
            </a:xfrm>
          </p:grpSpPr>
          <p:grpSp>
            <p:nvGrpSpPr>
              <p:cNvPr id="9295" name="Group 9294">
                <a:extLst>
                  <a:ext uri="{FF2B5EF4-FFF2-40B4-BE49-F238E27FC236}">
                    <a16:creationId xmlns:a16="http://schemas.microsoft.com/office/drawing/2014/main" id="{4CFD3826-D29A-4658-5B92-D07EF79075E4}"/>
                  </a:ext>
                </a:extLst>
              </p:cNvPr>
              <p:cNvGrpSpPr/>
              <p:nvPr/>
            </p:nvGrpSpPr>
            <p:grpSpPr>
              <a:xfrm>
                <a:off x="4534716" y="2143035"/>
                <a:ext cx="1613693" cy="1015663"/>
                <a:chOff x="10291140" y="1835098"/>
                <a:chExt cx="1613693" cy="1015663"/>
              </a:xfrm>
            </p:grpSpPr>
            <p:sp>
              <p:nvSpPr>
                <p:cNvPr id="9296" name="TextBox 9295">
                  <a:extLst>
                    <a:ext uri="{FF2B5EF4-FFF2-40B4-BE49-F238E27FC236}">
                      <a16:creationId xmlns:a16="http://schemas.microsoft.com/office/drawing/2014/main" id="{3A4CAEF1-1578-FC34-55E1-E8387D818811}"/>
                    </a:ext>
                  </a:extLst>
                </p:cNvPr>
                <p:cNvSpPr txBox="1"/>
                <p:nvPr/>
              </p:nvSpPr>
              <p:spPr bwMode="auto">
                <a:xfrm>
                  <a:off x="10291140" y="1835098"/>
                  <a:ext cx="1613693" cy="10156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rtlCol="0">
                  <a:spAutoFit/>
                </a:bodyPr>
                <a:lstStyle/>
                <a:p>
                  <a:pPr marL="171450" marR="0" lvl="0" indent="-165100" algn="l" defTabSz="914400" rtl="0" eaLnBrk="0" fontAlgn="base" latinLnBrk="0" hangingPunct="0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Best Overall Response</a:t>
                  </a:r>
                  <a:b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CR</a:t>
                  </a:r>
                  <a:b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CRh</a:t>
                  </a:r>
                  <a:b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CRi</a:t>
                  </a:r>
                  <a:b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</a:br>
                  <a: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Arial" panose="020B0604020202020204" pitchFamily="34" charset="0"/>
                    </a:rPr>
                    <a:t>MLFS</a:t>
                  </a:r>
                </a:p>
              </p:txBody>
            </p:sp>
            <p:sp>
              <p:nvSpPr>
                <p:cNvPr id="9300" name="Rectangle 9299">
                  <a:extLst>
                    <a:ext uri="{FF2B5EF4-FFF2-40B4-BE49-F238E27FC236}">
                      <a16:creationId xmlns:a16="http://schemas.microsoft.com/office/drawing/2014/main" id="{BC8B33EE-100E-98A6-F5AE-7F6BDFCB200B}"/>
                    </a:ext>
                  </a:extLst>
                </p:cNvPr>
                <p:cNvSpPr/>
                <p:nvPr/>
              </p:nvSpPr>
              <p:spPr bwMode="auto">
                <a:xfrm>
                  <a:off x="10399886" y="2468628"/>
                  <a:ext cx="105798" cy="105798"/>
                </a:xfrm>
                <a:prstGeom prst="rect">
                  <a:avLst/>
                </a:prstGeom>
                <a:solidFill>
                  <a:schemeClr val="accent5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301" name="Rectangle 9300">
                  <a:extLst>
                    <a:ext uri="{FF2B5EF4-FFF2-40B4-BE49-F238E27FC236}">
                      <a16:creationId xmlns:a16="http://schemas.microsoft.com/office/drawing/2014/main" id="{64647DAC-8159-B16F-3D0F-C2941BE0E02F}"/>
                    </a:ext>
                  </a:extLst>
                </p:cNvPr>
                <p:cNvSpPr/>
                <p:nvPr/>
              </p:nvSpPr>
              <p:spPr bwMode="auto">
                <a:xfrm rot="18900000">
                  <a:off x="10413563" y="2649392"/>
                  <a:ext cx="90717" cy="90717"/>
                </a:xfrm>
                <a:prstGeom prst="rect">
                  <a:avLst/>
                </a:prstGeom>
                <a:solidFill>
                  <a:schemeClr val="accent1"/>
                </a:solidFill>
                <a:ln w="0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rtlCol="0" anchor="b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35000"/>
                    </a:spcBef>
                    <a:spcAft>
                      <a:spcPct val="25000"/>
                    </a:spcAft>
                    <a:buClr>
                      <a:srgbClr val="015873"/>
                    </a:buClr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302" name="Oval 9301">
                <a:extLst>
                  <a:ext uri="{FF2B5EF4-FFF2-40B4-BE49-F238E27FC236}">
                    <a16:creationId xmlns:a16="http://schemas.microsoft.com/office/drawing/2014/main" id="{FC1CCE2B-D774-F8D3-6BF4-B505FB271668}"/>
                  </a:ext>
                </a:extLst>
              </p:cNvPr>
              <p:cNvSpPr/>
              <p:nvPr/>
            </p:nvSpPr>
            <p:spPr bwMode="auto">
              <a:xfrm>
                <a:off x="4639506" y="2411807"/>
                <a:ext cx="116601" cy="116601"/>
              </a:xfrm>
              <a:prstGeom prst="ellipse">
                <a:avLst/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303" name="Triangle 9302">
                <a:extLst>
                  <a:ext uri="{FF2B5EF4-FFF2-40B4-BE49-F238E27FC236}">
                    <a16:creationId xmlns:a16="http://schemas.microsoft.com/office/drawing/2014/main" id="{655B2B04-CB81-56E1-CDA9-63280B0D0BDA}"/>
                  </a:ext>
                </a:extLst>
              </p:cNvPr>
              <p:cNvSpPr/>
              <p:nvPr/>
            </p:nvSpPr>
            <p:spPr bwMode="auto">
              <a:xfrm>
                <a:off x="4631405" y="2595914"/>
                <a:ext cx="121021" cy="104328"/>
              </a:xfrm>
              <a:prstGeom prst="triangle">
                <a:avLst/>
              </a:prstGeom>
              <a:solidFill>
                <a:schemeClr val="accent4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312" name="Rectangle 9311">
              <a:extLst>
                <a:ext uri="{FF2B5EF4-FFF2-40B4-BE49-F238E27FC236}">
                  <a16:creationId xmlns:a16="http://schemas.microsoft.com/office/drawing/2014/main" id="{38379DEC-2619-749F-651E-61CA017C45BD}"/>
                </a:ext>
              </a:extLst>
            </p:cNvPr>
            <p:cNvSpPr/>
            <p:nvPr/>
          </p:nvSpPr>
          <p:spPr bwMode="auto">
            <a:xfrm>
              <a:off x="3617710" y="4522905"/>
              <a:ext cx="116601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13" name="Triangle 9312">
              <a:extLst>
                <a:ext uri="{FF2B5EF4-FFF2-40B4-BE49-F238E27FC236}">
                  <a16:creationId xmlns:a16="http://schemas.microsoft.com/office/drawing/2014/main" id="{316F4487-DEC0-B59B-3561-534C361D18B4}"/>
                </a:ext>
              </a:extLst>
            </p:cNvPr>
            <p:cNvSpPr/>
            <p:nvPr/>
          </p:nvSpPr>
          <p:spPr bwMode="auto">
            <a:xfrm rot="5400000">
              <a:off x="3615500" y="4705991"/>
              <a:ext cx="121021" cy="104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14" name="Oval 9313">
              <a:extLst>
                <a:ext uri="{FF2B5EF4-FFF2-40B4-BE49-F238E27FC236}">
                  <a16:creationId xmlns:a16="http://schemas.microsoft.com/office/drawing/2014/main" id="{7712133A-A48A-1E71-882D-9C408A54C31A}"/>
                </a:ext>
              </a:extLst>
            </p:cNvPr>
            <p:cNvSpPr/>
            <p:nvPr/>
          </p:nvSpPr>
          <p:spPr bwMode="auto">
            <a:xfrm>
              <a:off x="3617710" y="5043520"/>
              <a:ext cx="116601" cy="116601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15" name="Rectangle 9314">
              <a:extLst>
                <a:ext uri="{FF2B5EF4-FFF2-40B4-BE49-F238E27FC236}">
                  <a16:creationId xmlns:a16="http://schemas.microsoft.com/office/drawing/2014/main" id="{AC6ACEE0-BA1D-93EA-D6B0-558815B3ED24}"/>
                </a:ext>
              </a:extLst>
            </p:cNvPr>
            <p:cNvSpPr/>
            <p:nvPr/>
          </p:nvSpPr>
          <p:spPr bwMode="auto">
            <a:xfrm>
              <a:off x="3623111" y="5248719"/>
              <a:ext cx="105798" cy="10579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16" name="5-Point Star 9315">
              <a:extLst>
                <a:ext uri="{FF2B5EF4-FFF2-40B4-BE49-F238E27FC236}">
                  <a16:creationId xmlns:a16="http://schemas.microsoft.com/office/drawing/2014/main" id="{C4917585-C1D2-5E64-FA90-516D6E5E2F22}"/>
                </a:ext>
              </a:extLst>
            </p:cNvPr>
            <p:cNvSpPr/>
            <p:nvPr/>
          </p:nvSpPr>
          <p:spPr bwMode="auto">
            <a:xfrm>
              <a:off x="3625850" y="5433065"/>
              <a:ext cx="104966" cy="104966"/>
            </a:xfrm>
            <a:prstGeom prst="star5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17" name="TextBox 9316">
              <a:extLst>
                <a:ext uri="{FF2B5EF4-FFF2-40B4-BE49-F238E27FC236}">
                  <a16:creationId xmlns:a16="http://schemas.microsoft.com/office/drawing/2014/main" id="{163AC567-86AC-0572-11DA-325D89D6F468}"/>
                </a:ext>
              </a:extLst>
            </p:cNvPr>
            <p:cNvSpPr txBox="1"/>
            <p:nvPr/>
          </p:nvSpPr>
          <p:spPr bwMode="auto">
            <a:xfrm>
              <a:off x="3565546" y="5535496"/>
              <a:ext cx="2209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9318" name="Or 9317">
              <a:extLst>
                <a:ext uri="{FF2B5EF4-FFF2-40B4-BE49-F238E27FC236}">
                  <a16:creationId xmlns:a16="http://schemas.microsoft.com/office/drawing/2014/main" id="{0D1FC639-4A82-4E5D-11CB-3CA54B445404}"/>
                </a:ext>
              </a:extLst>
            </p:cNvPr>
            <p:cNvSpPr/>
            <p:nvPr/>
          </p:nvSpPr>
          <p:spPr bwMode="auto">
            <a:xfrm>
              <a:off x="3620778" y="4878846"/>
              <a:ext cx="110465" cy="110465"/>
            </a:xfrm>
            <a:prstGeom prst="flowChartOr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400" name="Group 9399">
            <a:extLst>
              <a:ext uri="{FF2B5EF4-FFF2-40B4-BE49-F238E27FC236}">
                <a16:creationId xmlns:a16="http://schemas.microsoft.com/office/drawing/2014/main" id="{F40E0D07-70F1-9E93-3070-30CBCC8F501E}"/>
              </a:ext>
            </a:extLst>
          </p:cNvPr>
          <p:cNvGrpSpPr/>
          <p:nvPr/>
        </p:nvGrpSpPr>
        <p:grpSpPr>
          <a:xfrm>
            <a:off x="513711" y="1567394"/>
            <a:ext cx="386437" cy="4345982"/>
            <a:chOff x="513711" y="1567394"/>
            <a:chExt cx="386437" cy="4345982"/>
          </a:xfrm>
        </p:grpSpPr>
        <p:sp>
          <p:nvSpPr>
            <p:cNvPr id="9291" name="TextBox 9290">
              <a:extLst>
                <a:ext uri="{FF2B5EF4-FFF2-40B4-BE49-F238E27FC236}">
                  <a16:creationId xmlns:a16="http://schemas.microsoft.com/office/drawing/2014/main" id="{4DC82B17-0C09-9268-CD0D-BA673164DD12}"/>
                </a:ext>
              </a:extLst>
            </p:cNvPr>
            <p:cNvSpPr txBox="1"/>
            <p:nvPr/>
          </p:nvSpPr>
          <p:spPr bwMode="auto">
            <a:xfrm>
              <a:off x="513711" y="533845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45</a:t>
              </a:r>
            </a:p>
          </p:txBody>
        </p:sp>
        <p:sp>
          <p:nvSpPr>
            <p:cNvPr id="9275" name="TextBox 9274">
              <a:extLst>
                <a:ext uri="{FF2B5EF4-FFF2-40B4-BE49-F238E27FC236}">
                  <a16:creationId xmlns:a16="http://schemas.microsoft.com/office/drawing/2014/main" id="{48D01368-80F9-DA09-C0C7-F34EC2ED67FD}"/>
                </a:ext>
              </a:extLst>
            </p:cNvPr>
            <p:cNvSpPr txBox="1"/>
            <p:nvPr/>
          </p:nvSpPr>
          <p:spPr bwMode="auto">
            <a:xfrm>
              <a:off x="513711" y="499563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41</a:t>
              </a:r>
            </a:p>
          </p:txBody>
        </p:sp>
        <p:sp>
          <p:nvSpPr>
            <p:cNvPr id="9290" name="TextBox 9289">
              <a:extLst>
                <a:ext uri="{FF2B5EF4-FFF2-40B4-BE49-F238E27FC236}">
                  <a16:creationId xmlns:a16="http://schemas.microsoft.com/office/drawing/2014/main" id="{6E5A5D78-D03A-9661-6061-EF05B4CABFC6}"/>
                </a:ext>
              </a:extLst>
            </p:cNvPr>
            <p:cNvSpPr txBox="1"/>
            <p:nvPr/>
          </p:nvSpPr>
          <p:spPr bwMode="auto">
            <a:xfrm>
              <a:off x="513711" y="508134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42</a:t>
              </a:r>
            </a:p>
          </p:txBody>
        </p:sp>
        <p:sp>
          <p:nvSpPr>
            <p:cNvPr id="9273" name="TextBox 9272">
              <a:extLst>
                <a:ext uri="{FF2B5EF4-FFF2-40B4-BE49-F238E27FC236}">
                  <a16:creationId xmlns:a16="http://schemas.microsoft.com/office/drawing/2014/main" id="{FA9BC2FC-7A08-551F-744A-16E7983BE59C}"/>
                </a:ext>
              </a:extLst>
            </p:cNvPr>
            <p:cNvSpPr txBox="1"/>
            <p:nvPr/>
          </p:nvSpPr>
          <p:spPr bwMode="auto">
            <a:xfrm>
              <a:off x="513711" y="448139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35</a:t>
              </a:r>
            </a:p>
          </p:txBody>
        </p:sp>
        <p:sp>
          <p:nvSpPr>
            <p:cNvPr id="9288" name="TextBox 9287">
              <a:extLst>
                <a:ext uri="{FF2B5EF4-FFF2-40B4-BE49-F238E27FC236}">
                  <a16:creationId xmlns:a16="http://schemas.microsoft.com/office/drawing/2014/main" id="{496AD0C4-26A6-893E-06B5-138779AB282D}"/>
                </a:ext>
              </a:extLst>
            </p:cNvPr>
            <p:cNvSpPr txBox="1"/>
            <p:nvPr/>
          </p:nvSpPr>
          <p:spPr bwMode="auto">
            <a:xfrm>
              <a:off x="513711" y="456710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36</a:t>
              </a:r>
            </a:p>
          </p:txBody>
        </p:sp>
        <p:sp>
          <p:nvSpPr>
            <p:cNvPr id="9287" name="TextBox 9286">
              <a:extLst>
                <a:ext uri="{FF2B5EF4-FFF2-40B4-BE49-F238E27FC236}">
                  <a16:creationId xmlns:a16="http://schemas.microsoft.com/office/drawing/2014/main" id="{8EA569A3-37B5-D37C-4C08-870200F93738}"/>
                </a:ext>
              </a:extLst>
            </p:cNvPr>
            <p:cNvSpPr txBox="1"/>
            <p:nvPr/>
          </p:nvSpPr>
          <p:spPr bwMode="auto">
            <a:xfrm>
              <a:off x="513711" y="430998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33</a:t>
              </a:r>
            </a:p>
          </p:txBody>
        </p:sp>
        <p:sp>
          <p:nvSpPr>
            <p:cNvPr id="9257" name="TextBox 9256">
              <a:extLst>
                <a:ext uri="{FF2B5EF4-FFF2-40B4-BE49-F238E27FC236}">
                  <a16:creationId xmlns:a16="http://schemas.microsoft.com/office/drawing/2014/main" id="{4497E479-66D5-028A-8D5B-705B9A370380}"/>
                </a:ext>
              </a:extLst>
            </p:cNvPr>
            <p:cNvSpPr txBox="1"/>
            <p:nvPr/>
          </p:nvSpPr>
          <p:spPr bwMode="auto">
            <a:xfrm>
              <a:off x="513711" y="413857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31</a:t>
              </a:r>
            </a:p>
          </p:txBody>
        </p:sp>
        <p:sp>
          <p:nvSpPr>
            <p:cNvPr id="9272" name="TextBox 9271">
              <a:extLst>
                <a:ext uri="{FF2B5EF4-FFF2-40B4-BE49-F238E27FC236}">
                  <a16:creationId xmlns:a16="http://schemas.microsoft.com/office/drawing/2014/main" id="{FD0BE0DC-8080-C11B-05A8-713F19734183}"/>
                </a:ext>
              </a:extLst>
            </p:cNvPr>
            <p:cNvSpPr txBox="1"/>
            <p:nvPr/>
          </p:nvSpPr>
          <p:spPr bwMode="auto">
            <a:xfrm>
              <a:off x="513711" y="422428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32</a:t>
              </a:r>
            </a:p>
          </p:txBody>
        </p:sp>
        <p:sp>
          <p:nvSpPr>
            <p:cNvPr id="9286" name="TextBox 9285">
              <a:extLst>
                <a:ext uri="{FF2B5EF4-FFF2-40B4-BE49-F238E27FC236}">
                  <a16:creationId xmlns:a16="http://schemas.microsoft.com/office/drawing/2014/main" id="{6C9FF6A8-5DBA-B276-B415-1D516F7183E8}"/>
                </a:ext>
              </a:extLst>
            </p:cNvPr>
            <p:cNvSpPr txBox="1"/>
            <p:nvPr/>
          </p:nvSpPr>
          <p:spPr bwMode="auto">
            <a:xfrm>
              <a:off x="513711" y="405286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9256" name="TextBox 9255">
              <a:extLst>
                <a:ext uri="{FF2B5EF4-FFF2-40B4-BE49-F238E27FC236}">
                  <a16:creationId xmlns:a16="http://schemas.microsoft.com/office/drawing/2014/main" id="{8255A2EA-6855-8A8C-34EE-1B30BEDE9575}"/>
                </a:ext>
              </a:extLst>
            </p:cNvPr>
            <p:cNvSpPr txBox="1"/>
            <p:nvPr/>
          </p:nvSpPr>
          <p:spPr bwMode="auto">
            <a:xfrm>
              <a:off x="513711" y="388145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28</a:t>
              </a:r>
            </a:p>
          </p:txBody>
        </p:sp>
        <p:sp>
          <p:nvSpPr>
            <p:cNvPr id="9285" name="TextBox 9284">
              <a:extLst>
                <a:ext uri="{FF2B5EF4-FFF2-40B4-BE49-F238E27FC236}">
                  <a16:creationId xmlns:a16="http://schemas.microsoft.com/office/drawing/2014/main" id="{0F307DE7-D1A5-C423-E5B7-816D2040C17A}"/>
                </a:ext>
              </a:extLst>
            </p:cNvPr>
            <p:cNvSpPr txBox="1"/>
            <p:nvPr/>
          </p:nvSpPr>
          <p:spPr bwMode="auto">
            <a:xfrm>
              <a:off x="513711" y="379575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27</a:t>
              </a:r>
            </a:p>
          </p:txBody>
        </p:sp>
        <p:sp>
          <p:nvSpPr>
            <p:cNvPr id="9270" name="TextBox 9269">
              <a:extLst>
                <a:ext uri="{FF2B5EF4-FFF2-40B4-BE49-F238E27FC236}">
                  <a16:creationId xmlns:a16="http://schemas.microsoft.com/office/drawing/2014/main" id="{4A272743-D16E-6CB2-C12A-B4EDD2EE4212}"/>
                </a:ext>
              </a:extLst>
            </p:cNvPr>
            <p:cNvSpPr txBox="1"/>
            <p:nvPr/>
          </p:nvSpPr>
          <p:spPr bwMode="auto">
            <a:xfrm>
              <a:off x="513711" y="371004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26</a:t>
              </a:r>
            </a:p>
          </p:txBody>
        </p:sp>
        <p:sp>
          <p:nvSpPr>
            <p:cNvPr id="9255" name="TextBox 9254">
              <a:extLst>
                <a:ext uri="{FF2B5EF4-FFF2-40B4-BE49-F238E27FC236}">
                  <a16:creationId xmlns:a16="http://schemas.microsoft.com/office/drawing/2014/main" id="{C81EB814-5A95-D576-B65E-CB748ADE8CBF}"/>
                </a:ext>
              </a:extLst>
            </p:cNvPr>
            <p:cNvSpPr txBox="1"/>
            <p:nvPr/>
          </p:nvSpPr>
          <p:spPr bwMode="auto">
            <a:xfrm>
              <a:off x="513711" y="362433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9284" name="TextBox 9283">
              <a:extLst>
                <a:ext uri="{FF2B5EF4-FFF2-40B4-BE49-F238E27FC236}">
                  <a16:creationId xmlns:a16="http://schemas.microsoft.com/office/drawing/2014/main" id="{FB4AA7EF-F1D5-6B44-855B-D46FA4B835D3}"/>
                </a:ext>
              </a:extLst>
            </p:cNvPr>
            <p:cNvSpPr txBox="1"/>
            <p:nvPr/>
          </p:nvSpPr>
          <p:spPr bwMode="auto">
            <a:xfrm>
              <a:off x="513711" y="3544769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9269" name="TextBox 9268">
              <a:extLst>
                <a:ext uri="{FF2B5EF4-FFF2-40B4-BE49-F238E27FC236}">
                  <a16:creationId xmlns:a16="http://schemas.microsoft.com/office/drawing/2014/main" id="{E4D789AC-6A92-E078-2C66-C738F0B812A3}"/>
                </a:ext>
              </a:extLst>
            </p:cNvPr>
            <p:cNvSpPr txBox="1"/>
            <p:nvPr/>
          </p:nvSpPr>
          <p:spPr bwMode="auto">
            <a:xfrm>
              <a:off x="513711" y="345292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23</a:t>
              </a:r>
            </a:p>
          </p:txBody>
        </p:sp>
        <p:sp>
          <p:nvSpPr>
            <p:cNvPr id="9254" name="TextBox 9253">
              <a:extLst>
                <a:ext uri="{FF2B5EF4-FFF2-40B4-BE49-F238E27FC236}">
                  <a16:creationId xmlns:a16="http://schemas.microsoft.com/office/drawing/2014/main" id="{E620B96D-8DD4-11A4-7906-EAAE93AA68E1}"/>
                </a:ext>
              </a:extLst>
            </p:cNvPr>
            <p:cNvSpPr txBox="1"/>
            <p:nvPr/>
          </p:nvSpPr>
          <p:spPr bwMode="auto">
            <a:xfrm>
              <a:off x="513711" y="336722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22</a:t>
              </a:r>
            </a:p>
          </p:txBody>
        </p:sp>
        <p:sp>
          <p:nvSpPr>
            <p:cNvPr id="9283" name="TextBox 9282">
              <a:extLst>
                <a:ext uri="{FF2B5EF4-FFF2-40B4-BE49-F238E27FC236}">
                  <a16:creationId xmlns:a16="http://schemas.microsoft.com/office/drawing/2014/main" id="{27CF294A-B1DB-4507-194F-E7FF4DDAC6F0}"/>
                </a:ext>
              </a:extLst>
            </p:cNvPr>
            <p:cNvSpPr txBox="1"/>
            <p:nvPr/>
          </p:nvSpPr>
          <p:spPr bwMode="auto">
            <a:xfrm>
              <a:off x="513711" y="328151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21</a:t>
              </a:r>
            </a:p>
          </p:txBody>
        </p:sp>
        <p:sp>
          <p:nvSpPr>
            <p:cNvPr id="9268" name="TextBox 9267">
              <a:extLst>
                <a:ext uri="{FF2B5EF4-FFF2-40B4-BE49-F238E27FC236}">
                  <a16:creationId xmlns:a16="http://schemas.microsoft.com/office/drawing/2014/main" id="{55AAA449-11F9-8999-4BF4-DF6D6732C962}"/>
                </a:ext>
              </a:extLst>
            </p:cNvPr>
            <p:cNvSpPr txBox="1"/>
            <p:nvPr/>
          </p:nvSpPr>
          <p:spPr bwMode="auto">
            <a:xfrm>
              <a:off x="513711" y="319580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253" name="TextBox 9252">
              <a:extLst>
                <a:ext uri="{FF2B5EF4-FFF2-40B4-BE49-F238E27FC236}">
                  <a16:creationId xmlns:a16="http://schemas.microsoft.com/office/drawing/2014/main" id="{520A3DC6-A500-EA4F-3E39-152DEACE129C}"/>
                </a:ext>
              </a:extLst>
            </p:cNvPr>
            <p:cNvSpPr txBox="1"/>
            <p:nvPr/>
          </p:nvSpPr>
          <p:spPr bwMode="auto">
            <a:xfrm>
              <a:off x="513711" y="311010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19</a:t>
              </a:r>
            </a:p>
          </p:txBody>
        </p:sp>
        <p:sp>
          <p:nvSpPr>
            <p:cNvPr id="9282" name="TextBox 9281">
              <a:extLst>
                <a:ext uri="{FF2B5EF4-FFF2-40B4-BE49-F238E27FC236}">
                  <a16:creationId xmlns:a16="http://schemas.microsoft.com/office/drawing/2014/main" id="{45E1867C-1C09-D193-7BCB-4527B074BF98}"/>
                </a:ext>
              </a:extLst>
            </p:cNvPr>
            <p:cNvSpPr txBox="1"/>
            <p:nvPr/>
          </p:nvSpPr>
          <p:spPr bwMode="auto">
            <a:xfrm>
              <a:off x="513711" y="302439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18</a:t>
              </a:r>
            </a:p>
          </p:txBody>
        </p:sp>
        <p:sp>
          <p:nvSpPr>
            <p:cNvPr id="9267" name="TextBox 9266">
              <a:extLst>
                <a:ext uri="{FF2B5EF4-FFF2-40B4-BE49-F238E27FC236}">
                  <a16:creationId xmlns:a16="http://schemas.microsoft.com/office/drawing/2014/main" id="{3B1262F1-5626-BFEA-0198-E050BBE54C27}"/>
                </a:ext>
              </a:extLst>
            </p:cNvPr>
            <p:cNvSpPr txBox="1"/>
            <p:nvPr/>
          </p:nvSpPr>
          <p:spPr bwMode="auto">
            <a:xfrm>
              <a:off x="513711" y="293869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17</a:t>
              </a:r>
            </a:p>
          </p:txBody>
        </p:sp>
        <p:sp>
          <p:nvSpPr>
            <p:cNvPr id="9252" name="TextBox 9251">
              <a:extLst>
                <a:ext uri="{FF2B5EF4-FFF2-40B4-BE49-F238E27FC236}">
                  <a16:creationId xmlns:a16="http://schemas.microsoft.com/office/drawing/2014/main" id="{27539386-ED74-42FF-384D-49E933809A23}"/>
                </a:ext>
              </a:extLst>
            </p:cNvPr>
            <p:cNvSpPr txBox="1"/>
            <p:nvPr/>
          </p:nvSpPr>
          <p:spPr bwMode="auto">
            <a:xfrm>
              <a:off x="513711" y="285298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9281" name="TextBox 9280">
              <a:extLst>
                <a:ext uri="{FF2B5EF4-FFF2-40B4-BE49-F238E27FC236}">
                  <a16:creationId xmlns:a16="http://schemas.microsoft.com/office/drawing/2014/main" id="{BDA969FF-2B4F-1E39-2831-E40D213EDD33}"/>
                </a:ext>
              </a:extLst>
            </p:cNvPr>
            <p:cNvSpPr txBox="1"/>
            <p:nvPr/>
          </p:nvSpPr>
          <p:spPr bwMode="auto">
            <a:xfrm>
              <a:off x="513711" y="276727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9280" name="TextBox 9279">
              <a:extLst>
                <a:ext uri="{FF2B5EF4-FFF2-40B4-BE49-F238E27FC236}">
                  <a16:creationId xmlns:a16="http://schemas.microsoft.com/office/drawing/2014/main" id="{3B20C696-C50F-E311-E82C-126FA200D451}"/>
                </a:ext>
              </a:extLst>
            </p:cNvPr>
            <p:cNvSpPr txBox="1"/>
            <p:nvPr/>
          </p:nvSpPr>
          <p:spPr bwMode="auto">
            <a:xfrm>
              <a:off x="513711" y="251016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9279" name="TextBox 9278">
              <a:extLst>
                <a:ext uri="{FF2B5EF4-FFF2-40B4-BE49-F238E27FC236}">
                  <a16:creationId xmlns:a16="http://schemas.microsoft.com/office/drawing/2014/main" id="{82F804AB-89E1-5493-F6D5-6E15048DB6E2}"/>
                </a:ext>
              </a:extLst>
            </p:cNvPr>
            <p:cNvSpPr txBox="1"/>
            <p:nvPr/>
          </p:nvSpPr>
          <p:spPr bwMode="auto">
            <a:xfrm>
              <a:off x="513711" y="225304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9278" name="TextBox 9277">
              <a:extLst>
                <a:ext uri="{FF2B5EF4-FFF2-40B4-BE49-F238E27FC236}">
                  <a16:creationId xmlns:a16="http://schemas.microsoft.com/office/drawing/2014/main" id="{7D72EB80-FEC6-A520-A7BE-1E829E999B98}"/>
                </a:ext>
              </a:extLst>
            </p:cNvPr>
            <p:cNvSpPr txBox="1"/>
            <p:nvPr/>
          </p:nvSpPr>
          <p:spPr bwMode="auto">
            <a:xfrm>
              <a:off x="513711" y="208163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9263" name="TextBox 9262">
              <a:extLst>
                <a:ext uri="{FF2B5EF4-FFF2-40B4-BE49-F238E27FC236}">
                  <a16:creationId xmlns:a16="http://schemas.microsoft.com/office/drawing/2014/main" id="{69193ED6-6401-F414-9AE4-D6E905D57104}"/>
                </a:ext>
              </a:extLst>
            </p:cNvPr>
            <p:cNvSpPr txBox="1"/>
            <p:nvPr/>
          </p:nvSpPr>
          <p:spPr bwMode="auto">
            <a:xfrm>
              <a:off x="513711" y="199592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</a:t>
              </a:r>
            </a:p>
          </p:txBody>
        </p:sp>
        <p:sp>
          <p:nvSpPr>
            <p:cNvPr id="9248" name="TextBox 9247">
              <a:extLst>
                <a:ext uri="{FF2B5EF4-FFF2-40B4-BE49-F238E27FC236}">
                  <a16:creationId xmlns:a16="http://schemas.microsoft.com/office/drawing/2014/main" id="{2B8A7CA6-1571-BBA9-6AE9-A5634325050A}"/>
                </a:ext>
              </a:extLst>
            </p:cNvPr>
            <p:cNvSpPr txBox="1"/>
            <p:nvPr/>
          </p:nvSpPr>
          <p:spPr bwMode="auto">
            <a:xfrm>
              <a:off x="513711" y="191021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262" name="TextBox 9261">
              <a:extLst>
                <a:ext uri="{FF2B5EF4-FFF2-40B4-BE49-F238E27FC236}">
                  <a16:creationId xmlns:a16="http://schemas.microsoft.com/office/drawing/2014/main" id="{9A52FE8F-01A4-D6BC-FBE9-AE94822B0E88}"/>
                </a:ext>
              </a:extLst>
            </p:cNvPr>
            <p:cNvSpPr txBox="1"/>
            <p:nvPr/>
          </p:nvSpPr>
          <p:spPr bwMode="auto">
            <a:xfrm>
              <a:off x="513711" y="173880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9264" name="TextBox 9263">
              <a:extLst>
                <a:ext uri="{FF2B5EF4-FFF2-40B4-BE49-F238E27FC236}">
                  <a16:creationId xmlns:a16="http://schemas.microsoft.com/office/drawing/2014/main" id="{E227BFFA-7CDF-27E1-30E7-81CE4A854F10}"/>
                </a:ext>
              </a:extLst>
            </p:cNvPr>
            <p:cNvSpPr txBox="1"/>
            <p:nvPr/>
          </p:nvSpPr>
          <p:spPr bwMode="auto">
            <a:xfrm>
              <a:off x="513711" y="182451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B08BD44-0EFD-407D-2C2F-AB34B286A3DA}"/>
                </a:ext>
              </a:extLst>
            </p:cNvPr>
            <p:cNvCxnSpPr/>
            <p:nvPr/>
          </p:nvCxnSpPr>
          <p:spPr bwMode="auto">
            <a:xfrm>
              <a:off x="886479" y="1600200"/>
              <a:ext cx="0" cy="425614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5F4E683-5267-7FB5-3C6A-789BAC0168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86479" y="5849368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9245" name="Group 9244">
              <a:extLst>
                <a:ext uri="{FF2B5EF4-FFF2-40B4-BE49-F238E27FC236}">
                  <a16:creationId xmlns:a16="http://schemas.microsoft.com/office/drawing/2014/main" id="{637C0912-74F4-0CF1-A829-E1065A73B650}"/>
                </a:ext>
              </a:extLst>
            </p:cNvPr>
            <p:cNvGrpSpPr/>
            <p:nvPr/>
          </p:nvGrpSpPr>
          <p:grpSpPr>
            <a:xfrm>
              <a:off x="832135" y="1686024"/>
              <a:ext cx="68013" cy="4107810"/>
              <a:chOff x="427287" y="1686024"/>
              <a:chExt cx="68013" cy="4107810"/>
            </a:xfrm>
          </p:grpSpPr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A52534A6-A599-299D-D88D-CB40F903B1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1686024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9427CA24-BE7D-CF30-A87B-1D62B4EB2C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1771603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B1B3D89F-DEF1-C63F-614E-D01F580E1E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1942761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BFC4C841-CE33-B618-7A57-F8CBCB5A67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199498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DF158BD6-4280-4F7A-D1F5-9D5EF974FE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456235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05DDD60F-B474-45C4-8496-124BFBE050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627393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7BFF9385-16FE-7211-700C-71319AE8C04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798551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B7BC9BD8-E119-568E-7603-19A6611AB45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055288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E7B168E3-0210-D142-C0B0-365305D4780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226446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E3F01C7-325A-F06D-C464-8644FC6D53D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312025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8A59F356-2677-AAD0-6D7F-DF08424AA12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483183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A59236EF-BC71-278C-8E44-21E4635EF31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654341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51224670-4B89-CD32-6910-BF687E77D10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825499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14FC837-3F31-2F32-7F29-5AFB8C2D4C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911078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78798023-6FB7-325D-45E5-4659018C3D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082236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7BFC3944-349D-B003-2D9A-16BEBAF927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253394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11CD05B8-45B8-A663-4CDA-E89DE4E6D7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510131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7E6F3F15-B9C9-73BE-9F34-BC09A95486A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852447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255679E3-76C8-A749-3EA9-86D6EFFD98B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109184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35C3B1F9-D368-27DD-3563-E7F2A435C0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280342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C32FBE3D-542B-CF66-E874-D93882CDC1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451500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69D66E8B-1F9D-CCEE-F62C-1DE83354CA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708237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9AEF08A1-2ECE-AA78-01C5-B5FB3FF8DB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793834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16" name="Straight Connector 9215">
                <a:extLst>
                  <a:ext uri="{FF2B5EF4-FFF2-40B4-BE49-F238E27FC236}">
                    <a16:creationId xmlns:a16="http://schemas.microsoft.com/office/drawing/2014/main" id="{4D514207-A3D5-6B07-0A40-E14D9411B0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622658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17" name="Straight Connector 9216">
                <a:extLst>
                  <a:ext uri="{FF2B5EF4-FFF2-40B4-BE49-F238E27FC236}">
                    <a16:creationId xmlns:a16="http://schemas.microsoft.com/office/drawing/2014/main" id="{F020485D-A0B1-9411-0DF4-FC113D7658E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424552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0" name="Straight Connector 9219">
                <a:extLst>
                  <a:ext uri="{FF2B5EF4-FFF2-40B4-BE49-F238E27FC236}">
                    <a16:creationId xmlns:a16="http://schemas.microsoft.com/office/drawing/2014/main" id="{05219315-EE51-F5BB-6ACE-03D57BC8ACC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681289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2" name="Straight Connector 9221">
                <a:extLst>
                  <a:ext uri="{FF2B5EF4-FFF2-40B4-BE49-F238E27FC236}">
                    <a16:creationId xmlns:a16="http://schemas.microsoft.com/office/drawing/2014/main" id="{CEF2EF1E-6150-1C01-B2D4-741A9195045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938026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3" name="Straight Connector 9222">
                <a:extLst>
                  <a:ext uri="{FF2B5EF4-FFF2-40B4-BE49-F238E27FC236}">
                    <a16:creationId xmlns:a16="http://schemas.microsoft.com/office/drawing/2014/main" id="{99675B92-5189-591B-9FBB-202622875C9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194763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4" name="Straight Connector 9223">
                <a:extLst>
                  <a:ext uri="{FF2B5EF4-FFF2-40B4-BE49-F238E27FC236}">
                    <a16:creationId xmlns:a16="http://schemas.microsoft.com/office/drawing/2014/main" id="{E5CE776E-3E23-63E9-DA1A-1A3900187CD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365921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5" name="Straight Connector 9224">
                <a:extLst>
                  <a:ext uri="{FF2B5EF4-FFF2-40B4-BE49-F238E27FC236}">
                    <a16:creationId xmlns:a16="http://schemas.microsoft.com/office/drawing/2014/main" id="{581B85C5-7CF1-F094-0373-D9AAEE7377E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537079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6" name="Straight Connector 9225">
                <a:extLst>
                  <a:ext uri="{FF2B5EF4-FFF2-40B4-BE49-F238E27FC236}">
                    <a16:creationId xmlns:a16="http://schemas.microsoft.com/office/drawing/2014/main" id="{0593FE14-A54E-F6E1-58BD-9106F7EEC5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1857182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7" name="Straight Connector 9226">
                <a:extLst>
                  <a:ext uri="{FF2B5EF4-FFF2-40B4-BE49-F238E27FC236}">
                    <a16:creationId xmlns:a16="http://schemas.microsoft.com/office/drawing/2014/main" id="{562080F7-B148-792D-DFEB-5EAC9D0230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113919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8" name="Straight Connector 9227">
                <a:extLst>
                  <a:ext uri="{FF2B5EF4-FFF2-40B4-BE49-F238E27FC236}">
                    <a16:creationId xmlns:a16="http://schemas.microsoft.com/office/drawing/2014/main" id="{910C63E2-DF4D-D774-D0F7-5EA4BA81E86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370656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9" name="Straight Connector 9228">
                <a:extLst>
                  <a:ext uri="{FF2B5EF4-FFF2-40B4-BE49-F238E27FC236}">
                    <a16:creationId xmlns:a16="http://schemas.microsoft.com/office/drawing/2014/main" id="{08541E5F-8F5A-0543-D42F-2F3DDA7E076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712972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0" name="Straight Connector 9229">
                <a:extLst>
                  <a:ext uri="{FF2B5EF4-FFF2-40B4-BE49-F238E27FC236}">
                    <a16:creationId xmlns:a16="http://schemas.microsoft.com/office/drawing/2014/main" id="{BB51D37F-DA4C-5F54-524C-8291DF2066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969709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1" name="Straight Connector 9230">
                <a:extLst>
                  <a:ext uri="{FF2B5EF4-FFF2-40B4-BE49-F238E27FC236}">
                    <a16:creationId xmlns:a16="http://schemas.microsoft.com/office/drawing/2014/main" id="{7FEF0029-21C4-66C9-B767-D186E79992C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140867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2" name="Straight Connector 9231">
                <a:extLst>
                  <a:ext uri="{FF2B5EF4-FFF2-40B4-BE49-F238E27FC236}">
                    <a16:creationId xmlns:a16="http://schemas.microsoft.com/office/drawing/2014/main" id="{5316B3AD-A633-13EA-450A-6E5D823BB94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397604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3" name="Straight Connector 9232">
                <a:extLst>
                  <a:ext uri="{FF2B5EF4-FFF2-40B4-BE49-F238E27FC236}">
                    <a16:creationId xmlns:a16="http://schemas.microsoft.com/office/drawing/2014/main" id="{D183FDBD-ADA2-FB27-FF6E-030CB9FE71A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568762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4" name="Straight Connector 9233">
                <a:extLst>
                  <a:ext uri="{FF2B5EF4-FFF2-40B4-BE49-F238E27FC236}">
                    <a16:creationId xmlns:a16="http://schemas.microsoft.com/office/drawing/2014/main" id="{859C3D48-0620-2068-24D6-F98B4623CDE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739920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5" name="Straight Connector 9234">
                <a:extLst>
                  <a:ext uri="{FF2B5EF4-FFF2-40B4-BE49-F238E27FC236}">
                    <a16:creationId xmlns:a16="http://schemas.microsoft.com/office/drawing/2014/main" id="{974D38B6-EF81-F51D-CBA6-2597B574F20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3996657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6" name="Straight Connector 9235">
                <a:extLst>
                  <a:ext uri="{FF2B5EF4-FFF2-40B4-BE49-F238E27FC236}">
                    <a16:creationId xmlns:a16="http://schemas.microsoft.com/office/drawing/2014/main" id="{1B618035-7524-69EA-A76F-727DED6B0C0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167815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7" name="Straight Connector 9236">
                <a:extLst>
                  <a:ext uri="{FF2B5EF4-FFF2-40B4-BE49-F238E27FC236}">
                    <a16:creationId xmlns:a16="http://schemas.microsoft.com/office/drawing/2014/main" id="{F48B670F-8650-D14E-B4EB-B4FF56575D8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338973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8" name="Straight Connector 9237">
                <a:extLst>
                  <a:ext uri="{FF2B5EF4-FFF2-40B4-BE49-F238E27FC236}">
                    <a16:creationId xmlns:a16="http://schemas.microsoft.com/office/drawing/2014/main" id="{B09D6F23-471F-AA34-8CED-774D7F4D62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595710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9" name="Straight Connector 9238">
                <a:extLst>
                  <a:ext uri="{FF2B5EF4-FFF2-40B4-BE49-F238E27FC236}">
                    <a16:creationId xmlns:a16="http://schemas.microsoft.com/office/drawing/2014/main" id="{CC592EFB-44AB-B02F-92A8-5A49600712A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4766868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40" name="Straight Connector 9239">
                <a:extLst>
                  <a:ext uri="{FF2B5EF4-FFF2-40B4-BE49-F238E27FC236}">
                    <a16:creationId xmlns:a16="http://schemas.microsoft.com/office/drawing/2014/main" id="{E1A5EC93-0EA9-6057-EDC7-FE6CB359C15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028340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41" name="Straight Connector 9240">
                <a:extLst>
                  <a:ext uri="{FF2B5EF4-FFF2-40B4-BE49-F238E27FC236}">
                    <a16:creationId xmlns:a16="http://schemas.microsoft.com/office/drawing/2014/main" id="{D732E306-6B8B-3731-7BBE-C00D81A8700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5023605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42" name="Straight Connector 9241">
                <a:extLst>
                  <a:ext uri="{FF2B5EF4-FFF2-40B4-BE49-F238E27FC236}">
                    <a16:creationId xmlns:a16="http://schemas.microsoft.com/office/drawing/2014/main" id="{087F33F3-00C5-1A7A-D78E-66A0BD6BAA9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285077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43" name="Straight Connector 9242">
                <a:extLst>
                  <a:ext uri="{FF2B5EF4-FFF2-40B4-BE49-F238E27FC236}">
                    <a16:creationId xmlns:a16="http://schemas.microsoft.com/office/drawing/2014/main" id="{EBEE0943-6DEC-DB34-D014-A93627B9B7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541814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44" name="Straight Connector 9243">
                <a:extLst>
                  <a:ext uri="{FF2B5EF4-FFF2-40B4-BE49-F238E27FC236}">
                    <a16:creationId xmlns:a16="http://schemas.microsoft.com/office/drawing/2014/main" id="{C72BD3A9-4507-618A-A587-2E7B5D21DD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27287" y="2884130"/>
                <a:ext cx="68013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246" name="TextBox 9245">
              <a:extLst>
                <a:ext uri="{FF2B5EF4-FFF2-40B4-BE49-F238E27FC236}">
                  <a16:creationId xmlns:a16="http://schemas.microsoft.com/office/drawing/2014/main" id="{E26FD024-8E61-1FC6-2BD7-45573F6806B5}"/>
                </a:ext>
              </a:extLst>
            </p:cNvPr>
            <p:cNvSpPr txBox="1"/>
            <p:nvPr/>
          </p:nvSpPr>
          <p:spPr bwMode="auto">
            <a:xfrm>
              <a:off x="513711" y="156739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9247" name="TextBox 9246">
              <a:extLst>
                <a:ext uri="{FF2B5EF4-FFF2-40B4-BE49-F238E27FC236}">
                  <a16:creationId xmlns:a16="http://schemas.microsoft.com/office/drawing/2014/main" id="{C0D9C9B0-261B-4615-4082-B393530BBC5D}"/>
                </a:ext>
              </a:extLst>
            </p:cNvPr>
            <p:cNvSpPr txBox="1"/>
            <p:nvPr/>
          </p:nvSpPr>
          <p:spPr bwMode="auto">
            <a:xfrm>
              <a:off x="513711" y="165310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9249" name="TextBox 9248">
              <a:extLst>
                <a:ext uri="{FF2B5EF4-FFF2-40B4-BE49-F238E27FC236}">
                  <a16:creationId xmlns:a16="http://schemas.microsoft.com/office/drawing/2014/main" id="{74124C90-F6F8-245D-BEBA-7B11D0B4A57D}"/>
                </a:ext>
              </a:extLst>
            </p:cNvPr>
            <p:cNvSpPr txBox="1"/>
            <p:nvPr/>
          </p:nvSpPr>
          <p:spPr bwMode="auto">
            <a:xfrm>
              <a:off x="513711" y="216733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9250" name="TextBox 9249">
              <a:extLst>
                <a:ext uri="{FF2B5EF4-FFF2-40B4-BE49-F238E27FC236}">
                  <a16:creationId xmlns:a16="http://schemas.microsoft.com/office/drawing/2014/main" id="{616ABBC3-93F0-8437-2DD4-E69214C8C670}"/>
                </a:ext>
              </a:extLst>
            </p:cNvPr>
            <p:cNvSpPr txBox="1"/>
            <p:nvPr/>
          </p:nvSpPr>
          <p:spPr bwMode="auto">
            <a:xfrm>
              <a:off x="513711" y="233874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9251" name="TextBox 9250">
              <a:extLst>
                <a:ext uri="{FF2B5EF4-FFF2-40B4-BE49-F238E27FC236}">
                  <a16:creationId xmlns:a16="http://schemas.microsoft.com/office/drawing/2014/main" id="{3BD0216F-811B-7772-F603-4297050AA27F}"/>
                </a:ext>
              </a:extLst>
            </p:cNvPr>
            <p:cNvSpPr txBox="1"/>
            <p:nvPr/>
          </p:nvSpPr>
          <p:spPr bwMode="auto">
            <a:xfrm>
              <a:off x="513711" y="259586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13</a:t>
              </a:r>
            </a:p>
          </p:txBody>
        </p:sp>
        <p:sp>
          <p:nvSpPr>
            <p:cNvPr id="9258" name="TextBox 9257">
              <a:extLst>
                <a:ext uri="{FF2B5EF4-FFF2-40B4-BE49-F238E27FC236}">
                  <a16:creationId xmlns:a16="http://schemas.microsoft.com/office/drawing/2014/main" id="{90DD81FF-4029-99D3-B30F-BDF1E8AD28A6}"/>
                </a:ext>
              </a:extLst>
            </p:cNvPr>
            <p:cNvSpPr txBox="1"/>
            <p:nvPr/>
          </p:nvSpPr>
          <p:spPr bwMode="auto">
            <a:xfrm>
              <a:off x="513711" y="439569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34</a:t>
              </a:r>
            </a:p>
          </p:txBody>
        </p:sp>
        <p:sp>
          <p:nvSpPr>
            <p:cNvPr id="9259" name="TextBox 9258">
              <a:extLst>
                <a:ext uri="{FF2B5EF4-FFF2-40B4-BE49-F238E27FC236}">
                  <a16:creationId xmlns:a16="http://schemas.microsoft.com/office/drawing/2014/main" id="{70F5BB89-DD90-26E8-F11E-19286DDCDDEC}"/>
                </a:ext>
              </a:extLst>
            </p:cNvPr>
            <p:cNvSpPr txBox="1"/>
            <p:nvPr/>
          </p:nvSpPr>
          <p:spPr bwMode="auto">
            <a:xfrm>
              <a:off x="513711" y="465281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37</a:t>
              </a:r>
            </a:p>
          </p:txBody>
        </p:sp>
        <p:sp>
          <p:nvSpPr>
            <p:cNvPr id="9260" name="TextBox 9259">
              <a:extLst>
                <a:ext uri="{FF2B5EF4-FFF2-40B4-BE49-F238E27FC236}">
                  <a16:creationId xmlns:a16="http://schemas.microsoft.com/office/drawing/2014/main" id="{F8934281-FAE4-9859-FCA0-3DF90B44A46A}"/>
                </a:ext>
              </a:extLst>
            </p:cNvPr>
            <p:cNvSpPr txBox="1"/>
            <p:nvPr/>
          </p:nvSpPr>
          <p:spPr bwMode="auto">
            <a:xfrm>
              <a:off x="513711" y="4909928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261" name="TextBox 9260">
              <a:extLst>
                <a:ext uri="{FF2B5EF4-FFF2-40B4-BE49-F238E27FC236}">
                  <a16:creationId xmlns:a16="http://schemas.microsoft.com/office/drawing/2014/main" id="{9D6C3058-D552-640E-76CC-E97AC6115C2A}"/>
                </a:ext>
              </a:extLst>
            </p:cNvPr>
            <p:cNvSpPr txBox="1"/>
            <p:nvPr/>
          </p:nvSpPr>
          <p:spPr bwMode="auto">
            <a:xfrm>
              <a:off x="513711" y="516704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43</a:t>
              </a:r>
            </a:p>
          </p:txBody>
        </p:sp>
        <p:sp>
          <p:nvSpPr>
            <p:cNvPr id="9265" name="TextBox 9264">
              <a:extLst>
                <a:ext uri="{FF2B5EF4-FFF2-40B4-BE49-F238E27FC236}">
                  <a16:creationId xmlns:a16="http://schemas.microsoft.com/office/drawing/2014/main" id="{82EB9153-473D-F00B-7CC1-3F36A5A7748E}"/>
                </a:ext>
              </a:extLst>
            </p:cNvPr>
            <p:cNvSpPr txBox="1"/>
            <p:nvPr/>
          </p:nvSpPr>
          <p:spPr bwMode="auto">
            <a:xfrm>
              <a:off x="513711" y="242445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11</a:t>
              </a:r>
            </a:p>
          </p:txBody>
        </p:sp>
        <p:sp>
          <p:nvSpPr>
            <p:cNvPr id="9266" name="TextBox 9265">
              <a:extLst>
                <a:ext uri="{FF2B5EF4-FFF2-40B4-BE49-F238E27FC236}">
                  <a16:creationId xmlns:a16="http://schemas.microsoft.com/office/drawing/2014/main" id="{70668ED6-243E-0F0F-CDA9-1C7B9588B531}"/>
                </a:ext>
              </a:extLst>
            </p:cNvPr>
            <p:cNvSpPr txBox="1"/>
            <p:nvPr/>
          </p:nvSpPr>
          <p:spPr bwMode="auto">
            <a:xfrm>
              <a:off x="513711" y="268157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9271" name="TextBox 9270">
              <a:extLst>
                <a:ext uri="{FF2B5EF4-FFF2-40B4-BE49-F238E27FC236}">
                  <a16:creationId xmlns:a16="http://schemas.microsoft.com/office/drawing/2014/main" id="{7EAE156D-3267-A2D4-DDFA-016C90430D7B}"/>
                </a:ext>
              </a:extLst>
            </p:cNvPr>
            <p:cNvSpPr txBox="1"/>
            <p:nvPr/>
          </p:nvSpPr>
          <p:spPr bwMode="auto">
            <a:xfrm>
              <a:off x="513711" y="396716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29</a:t>
              </a:r>
            </a:p>
          </p:txBody>
        </p:sp>
        <p:sp>
          <p:nvSpPr>
            <p:cNvPr id="9274" name="TextBox 9273">
              <a:extLst>
                <a:ext uri="{FF2B5EF4-FFF2-40B4-BE49-F238E27FC236}">
                  <a16:creationId xmlns:a16="http://schemas.microsoft.com/office/drawing/2014/main" id="{90C915AE-F5AE-F6CF-AAD7-E7CB57EA1614}"/>
                </a:ext>
              </a:extLst>
            </p:cNvPr>
            <p:cNvSpPr txBox="1"/>
            <p:nvPr/>
          </p:nvSpPr>
          <p:spPr bwMode="auto">
            <a:xfrm>
              <a:off x="513711" y="473851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38</a:t>
              </a:r>
            </a:p>
          </p:txBody>
        </p:sp>
        <p:sp>
          <p:nvSpPr>
            <p:cNvPr id="9276" name="TextBox 9275">
              <a:extLst>
                <a:ext uri="{FF2B5EF4-FFF2-40B4-BE49-F238E27FC236}">
                  <a16:creationId xmlns:a16="http://schemas.microsoft.com/office/drawing/2014/main" id="{E5DFEF1E-C23C-7879-399C-D1D69D3FAB8C}"/>
                </a:ext>
              </a:extLst>
            </p:cNvPr>
            <p:cNvSpPr txBox="1"/>
            <p:nvPr/>
          </p:nvSpPr>
          <p:spPr bwMode="auto">
            <a:xfrm>
              <a:off x="513711" y="525275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44</a:t>
              </a:r>
            </a:p>
          </p:txBody>
        </p:sp>
        <p:sp>
          <p:nvSpPr>
            <p:cNvPr id="9277" name="TextBox 9276">
              <a:extLst>
                <a:ext uri="{FF2B5EF4-FFF2-40B4-BE49-F238E27FC236}">
                  <a16:creationId xmlns:a16="http://schemas.microsoft.com/office/drawing/2014/main" id="{6B6D160A-E32C-31EB-0A9C-BFA6F543FEF2}"/>
                </a:ext>
              </a:extLst>
            </p:cNvPr>
            <p:cNvSpPr txBox="1"/>
            <p:nvPr/>
          </p:nvSpPr>
          <p:spPr bwMode="auto">
            <a:xfrm>
              <a:off x="513711" y="5424164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46</a:t>
              </a:r>
            </a:p>
          </p:txBody>
        </p:sp>
        <p:sp>
          <p:nvSpPr>
            <p:cNvPr id="9289" name="TextBox 9288">
              <a:extLst>
                <a:ext uri="{FF2B5EF4-FFF2-40B4-BE49-F238E27FC236}">
                  <a16:creationId xmlns:a16="http://schemas.microsoft.com/office/drawing/2014/main" id="{2F4F71F8-D6C9-E45F-2EFF-ACCAFE32140D}"/>
                </a:ext>
              </a:extLst>
            </p:cNvPr>
            <p:cNvSpPr txBox="1"/>
            <p:nvPr/>
          </p:nvSpPr>
          <p:spPr bwMode="auto">
            <a:xfrm>
              <a:off x="513711" y="482422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39</a:t>
              </a:r>
            </a:p>
          </p:txBody>
        </p:sp>
        <p:sp>
          <p:nvSpPr>
            <p:cNvPr id="9292" name="TextBox 9291">
              <a:extLst>
                <a:ext uri="{FF2B5EF4-FFF2-40B4-BE49-F238E27FC236}">
                  <a16:creationId xmlns:a16="http://schemas.microsoft.com/office/drawing/2014/main" id="{B38E3A98-E8C0-3224-4199-A132EC3B2170}"/>
                </a:ext>
              </a:extLst>
            </p:cNvPr>
            <p:cNvSpPr txBox="1"/>
            <p:nvPr/>
          </p:nvSpPr>
          <p:spPr bwMode="auto">
            <a:xfrm>
              <a:off x="513711" y="5509870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47</a:t>
              </a:r>
            </a:p>
          </p:txBody>
        </p:sp>
        <p:sp>
          <p:nvSpPr>
            <p:cNvPr id="9293" name="TextBox 9292">
              <a:extLst>
                <a:ext uri="{FF2B5EF4-FFF2-40B4-BE49-F238E27FC236}">
                  <a16:creationId xmlns:a16="http://schemas.microsoft.com/office/drawing/2014/main" id="{2906A4A9-C0FB-46C8-3194-F31CE81847FD}"/>
                </a:ext>
              </a:extLst>
            </p:cNvPr>
            <p:cNvSpPr txBox="1"/>
            <p:nvPr/>
          </p:nvSpPr>
          <p:spPr bwMode="auto">
            <a:xfrm>
              <a:off x="513711" y="5595576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9294" name="TextBox 9293">
              <a:extLst>
                <a:ext uri="{FF2B5EF4-FFF2-40B4-BE49-F238E27FC236}">
                  <a16:creationId xmlns:a16="http://schemas.microsoft.com/office/drawing/2014/main" id="{BEC3D4B6-CF28-A848-6EA2-C0A133096581}"/>
                </a:ext>
              </a:extLst>
            </p:cNvPr>
            <p:cNvSpPr txBox="1"/>
            <p:nvPr/>
          </p:nvSpPr>
          <p:spPr bwMode="auto">
            <a:xfrm>
              <a:off x="513711" y="5681262"/>
              <a:ext cx="376637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49</a:t>
              </a:r>
            </a:p>
          </p:txBody>
        </p:sp>
      </p:grpSp>
      <p:grpSp>
        <p:nvGrpSpPr>
          <p:cNvPr id="9487" name="Group 9486">
            <a:extLst>
              <a:ext uri="{FF2B5EF4-FFF2-40B4-BE49-F238E27FC236}">
                <a16:creationId xmlns:a16="http://schemas.microsoft.com/office/drawing/2014/main" id="{B3316721-E8AA-466D-6509-5CE7105EFEF5}"/>
              </a:ext>
            </a:extLst>
          </p:cNvPr>
          <p:cNvGrpSpPr/>
          <p:nvPr/>
        </p:nvGrpSpPr>
        <p:grpSpPr>
          <a:xfrm>
            <a:off x="1103004" y="1650384"/>
            <a:ext cx="873742" cy="4166833"/>
            <a:chOff x="1103004" y="1650384"/>
            <a:chExt cx="873742" cy="4166833"/>
          </a:xfrm>
        </p:grpSpPr>
        <p:sp>
          <p:nvSpPr>
            <p:cNvPr id="9450" name="Oval 9449">
              <a:extLst>
                <a:ext uri="{FF2B5EF4-FFF2-40B4-BE49-F238E27FC236}">
                  <a16:creationId xmlns:a16="http://schemas.microsoft.com/office/drawing/2014/main" id="{E8F9D457-F6C1-210D-92AF-9B9488A64E4F}"/>
                </a:ext>
              </a:extLst>
            </p:cNvPr>
            <p:cNvSpPr/>
            <p:nvPr/>
          </p:nvSpPr>
          <p:spPr bwMode="auto">
            <a:xfrm>
              <a:off x="1461779" y="1650384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1" name="Oval 9450">
              <a:extLst>
                <a:ext uri="{FF2B5EF4-FFF2-40B4-BE49-F238E27FC236}">
                  <a16:creationId xmlns:a16="http://schemas.microsoft.com/office/drawing/2014/main" id="{A0C87E58-C8D5-AD94-B86E-8DD88BB0C110}"/>
                </a:ext>
              </a:extLst>
            </p:cNvPr>
            <p:cNvSpPr/>
            <p:nvPr/>
          </p:nvSpPr>
          <p:spPr bwMode="auto">
            <a:xfrm>
              <a:off x="1226829" y="1907559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2" name="Oval 9451">
              <a:extLst>
                <a:ext uri="{FF2B5EF4-FFF2-40B4-BE49-F238E27FC236}">
                  <a16:creationId xmlns:a16="http://schemas.microsoft.com/office/drawing/2014/main" id="{5942AAAD-BE6F-DAE4-D14F-402B8B4D2D34}"/>
                </a:ext>
              </a:extLst>
            </p:cNvPr>
            <p:cNvSpPr/>
            <p:nvPr/>
          </p:nvSpPr>
          <p:spPr bwMode="auto">
            <a:xfrm>
              <a:off x="1385579" y="1993284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3" name="Oval 9452">
              <a:extLst>
                <a:ext uri="{FF2B5EF4-FFF2-40B4-BE49-F238E27FC236}">
                  <a16:creationId xmlns:a16="http://schemas.microsoft.com/office/drawing/2014/main" id="{391586D6-7C2D-5F7D-9400-FC461DAE8561}"/>
                </a:ext>
              </a:extLst>
            </p:cNvPr>
            <p:cNvSpPr/>
            <p:nvPr/>
          </p:nvSpPr>
          <p:spPr bwMode="auto">
            <a:xfrm>
              <a:off x="1280804" y="2164734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4" name="Oval 9453">
              <a:extLst>
                <a:ext uri="{FF2B5EF4-FFF2-40B4-BE49-F238E27FC236}">
                  <a16:creationId xmlns:a16="http://schemas.microsoft.com/office/drawing/2014/main" id="{0DEA1EFF-84B2-E036-2965-B762B0BC5EB7}"/>
                </a:ext>
              </a:extLst>
            </p:cNvPr>
            <p:cNvSpPr/>
            <p:nvPr/>
          </p:nvSpPr>
          <p:spPr bwMode="auto">
            <a:xfrm>
              <a:off x="1271279" y="2250459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5" name="Oval 9454">
              <a:extLst>
                <a:ext uri="{FF2B5EF4-FFF2-40B4-BE49-F238E27FC236}">
                  <a16:creationId xmlns:a16="http://schemas.microsoft.com/office/drawing/2014/main" id="{0983130E-1DF4-53DB-EC50-C2E6F4637974}"/>
                </a:ext>
              </a:extLst>
            </p:cNvPr>
            <p:cNvSpPr/>
            <p:nvPr/>
          </p:nvSpPr>
          <p:spPr bwMode="auto">
            <a:xfrm>
              <a:off x="1296679" y="2333009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6" name="Oval 9455">
              <a:extLst>
                <a:ext uri="{FF2B5EF4-FFF2-40B4-BE49-F238E27FC236}">
                  <a16:creationId xmlns:a16="http://schemas.microsoft.com/office/drawing/2014/main" id="{F63D597E-97F9-1624-278C-F1AA42135081}"/>
                </a:ext>
              </a:extLst>
            </p:cNvPr>
            <p:cNvSpPr/>
            <p:nvPr/>
          </p:nvSpPr>
          <p:spPr bwMode="auto">
            <a:xfrm>
              <a:off x="1541154" y="2421909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7" name="Oval 9456">
              <a:extLst>
                <a:ext uri="{FF2B5EF4-FFF2-40B4-BE49-F238E27FC236}">
                  <a16:creationId xmlns:a16="http://schemas.microsoft.com/office/drawing/2014/main" id="{0B1CCDB6-2AE4-CC68-FE35-56911B0BBA7B}"/>
                </a:ext>
              </a:extLst>
            </p:cNvPr>
            <p:cNvSpPr/>
            <p:nvPr/>
          </p:nvSpPr>
          <p:spPr bwMode="auto">
            <a:xfrm>
              <a:off x="1261754" y="2507634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8" name="Oval 9457">
              <a:extLst>
                <a:ext uri="{FF2B5EF4-FFF2-40B4-BE49-F238E27FC236}">
                  <a16:creationId xmlns:a16="http://schemas.microsoft.com/office/drawing/2014/main" id="{E47CF326-FEB8-AF52-1237-D3420699FC55}"/>
                </a:ext>
              </a:extLst>
            </p:cNvPr>
            <p:cNvSpPr/>
            <p:nvPr/>
          </p:nvSpPr>
          <p:spPr bwMode="auto">
            <a:xfrm>
              <a:off x="1382404" y="2593359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59" name="Oval 9458">
              <a:extLst>
                <a:ext uri="{FF2B5EF4-FFF2-40B4-BE49-F238E27FC236}">
                  <a16:creationId xmlns:a16="http://schemas.microsoft.com/office/drawing/2014/main" id="{D0EF5D7B-759D-7909-5DA4-391C55BD7F35}"/>
                </a:ext>
              </a:extLst>
            </p:cNvPr>
            <p:cNvSpPr/>
            <p:nvPr/>
          </p:nvSpPr>
          <p:spPr bwMode="auto">
            <a:xfrm>
              <a:off x="1382404" y="2679083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0" name="Oval 9459">
              <a:extLst>
                <a:ext uri="{FF2B5EF4-FFF2-40B4-BE49-F238E27FC236}">
                  <a16:creationId xmlns:a16="http://schemas.microsoft.com/office/drawing/2014/main" id="{531B26EF-7EF1-A4B8-B844-901CA60E4D9D}"/>
                </a:ext>
              </a:extLst>
            </p:cNvPr>
            <p:cNvSpPr/>
            <p:nvPr/>
          </p:nvSpPr>
          <p:spPr bwMode="auto">
            <a:xfrm>
              <a:off x="1185554" y="276542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1" name="Oval 9460">
              <a:extLst>
                <a:ext uri="{FF2B5EF4-FFF2-40B4-BE49-F238E27FC236}">
                  <a16:creationId xmlns:a16="http://schemas.microsoft.com/office/drawing/2014/main" id="{5C4FF751-F3F5-379F-64BC-AD36574205FF}"/>
                </a:ext>
              </a:extLst>
            </p:cNvPr>
            <p:cNvSpPr/>
            <p:nvPr/>
          </p:nvSpPr>
          <p:spPr bwMode="auto">
            <a:xfrm>
              <a:off x="1271279" y="29368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2" name="Oval 9461">
              <a:extLst>
                <a:ext uri="{FF2B5EF4-FFF2-40B4-BE49-F238E27FC236}">
                  <a16:creationId xmlns:a16="http://schemas.microsoft.com/office/drawing/2014/main" id="{9C0CE89A-268E-56F9-EF1C-0FC6B4E586C0}"/>
                </a:ext>
              </a:extLst>
            </p:cNvPr>
            <p:cNvSpPr/>
            <p:nvPr/>
          </p:nvSpPr>
          <p:spPr bwMode="auto">
            <a:xfrm>
              <a:off x="1337954" y="310832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3" name="Oval 9462">
              <a:extLst>
                <a:ext uri="{FF2B5EF4-FFF2-40B4-BE49-F238E27FC236}">
                  <a16:creationId xmlns:a16="http://schemas.microsoft.com/office/drawing/2014/main" id="{C3D89860-F812-EF49-59BE-43327C224217}"/>
                </a:ext>
              </a:extLst>
            </p:cNvPr>
            <p:cNvSpPr/>
            <p:nvPr/>
          </p:nvSpPr>
          <p:spPr bwMode="auto">
            <a:xfrm>
              <a:off x="1207779" y="319405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4" name="Oval 9463">
              <a:extLst>
                <a:ext uri="{FF2B5EF4-FFF2-40B4-BE49-F238E27FC236}">
                  <a16:creationId xmlns:a16="http://schemas.microsoft.com/office/drawing/2014/main" id="{BA203725-0B32-479F-5566-A1B8D0582C3A}"/>
                </a:ext>
              </a:extLst>
            </p:cNvPr>
            <p:cNvSpPr/>
            <p:nvPr/>
          </p:nvSpPr>
          <p:spPr bwMode="auto">
            <a:xfrm>
              <a:off x="1271279" y="327660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5" name="Oval 9464">
              <a:extLst>
                <a:ext uri="{FF2B5EF4-FFF2-40B4-BE49-F238E27FC236}">
                  <a16:creationId xmlns:a16="http://schemas.microsoft.com/office/drawing/2014/main" id="{A82AD8FA-2DA6-D7D9-4589-38461A3FE84E}"/>
                </a:ext>
              </a:extLst>
            </p:cNvPr>
            <p:cNvSpPr/>
            <p:nvPr/>
          </p:nvSpPr>
          <p:spPr bwMode="auto">
            <a:xfrm>
              <a:off x="1296679" y="336232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6" name="Oval 9465">
              <a:extLst>
                <a:ext uri="{FF2B5EF4-FFF2-40B4-BE49-F238E27FC236}">
                  <a16:creationId xmlns:a16="http://schemas.microsoft.com/office/drawing/2014/main" id="{00FB6050-CCF2-C645-ED42-C6D33EE40FDA}"/>
                </a:ext>
              </a:extLst>
            </p:cNvPr>
            <p:cNvSpPr/>
            <p:nvPr/>
          </p:nvSpPr>
          <p:spPr bwMode="auto">
            <a:xfrm>
              <a:off x="1299854" y="344805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7" name="Oval 9466">
              <a:extLst>
                <a:ext uri="{FF2B5EF4-FFF2-40B4-BE49-F238E27FC236}">
                  <a16:creationId xmlns:a16="http://schemas.microsoft.com/office/drawing/2014/main" id="{194F8A68-6317-F2E6-0B4F-7B048B948991}"/>
                </a:ext>
              </a:extLst>
            </p:cNvPr>
            <p:cNvSpPr/>
            <p:nvPr/>
          </p:nvSpPr>
          <p:spPr bwMode="auto">
            <a:xfrm>
              <a:off x="1268104" y="36226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8" name="Oval 9467">
              <a:extLst>
                <a:ext uri="{FF2B5EF4-FFF2-40B4-BE49-F238E27FC236}">
                  <a16:creationId xmlns:a16="http://schemas.microsoft.com/office/drawing/2014/main" id="{58DA0755-49AB-34B1-CE58-AD12EFB77504}"/>
                </a:ext>
              </a:extLst>
            </p:cNvPr>
            <p:cNvSpPr/>
            <p:nvPr/>
          </p:nvSpPr>
          <p:spPr bwMode="auto">
            <a:xfrm>
              <a:off x="1874529" y="396240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69" name="Oval 9468">
              <a:extLst>
                <a:ext uri="{FF2B5EF4-FFF2-40B4-BE49-F238E27FC236}">
                  <a16:creationId xmlns:a16="http://schemas.microsoft.com/office/drawing/2014/main" id="{6D7FD97C-4E04-4F12-B7DC-47E7D3B18806}"/>
                </a:ext>
              </a:extLst>
            </p:cNvPr>
            <p:cNvSpPr/>
            <p:nvPr/>
          </p:nvSpPr>
          <p:spPr bwMode="auto">
            <a:xfrm>
              <a:off x="1915804" y="430530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0" name="Oval 9469">
              <a:extLst>
                <a:ext uri="{FF2B5EF4-FFF2-40B4-BE49-F238E27FC236}">
                  <a16:creationId xmlns:a16="http://schemas.microsoft.com/office/drawing/2014/main" id="{870289B7-1C5E-196F-3718-F83CE3B99B9C}"/>
                </a:ext>
              </a:extLst>
            </p:cNvPr>
            <p:cNvSpPr/>
            <p:nvPr/>
          </p:nvSpPr>
          <p:spPr bwMode="auto">
            <a:xfrm>
              <a:off x="1528454" y="40417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1" name="Oval 9470">
              <a:extLst>
                <a:ext uri="{FF2B5EF4-FFF2-40B4-BE49-F238E27FC236}">
                  <a16:creationId xmlns:a16="http://schemas.microsoft.com/office/drawing/2014/main" id="{4F303F28-C910-FBAA-F277-65ADC6D86D57}"/>
                </a:ext>
              </a:extLst>
            </p:cNvPr>
            <p:cNvSpPr/>
            <p:nvPr/>
          </p:nvSpPr>
          <p:spPr bwMode="auto">
            <a:xfrm>
              <a:off x="1455429" y="41306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2" name="Oval 9471">
              <a:extLst>
                <a:ext uri="{FF2B5EF4-FFF2-40B4-BE49-F238E27FC236}">
                  <a16:creationId xmlns:a16="http://schemas.microsoft.com/office/drawing/2014/main" id="{9D87D94E-E10B-51F8-DB1D-7752DD1B6E45}"/>
                </a:ext>
              </a:extLst>
            </p:cNvPr>
            <p:cNvSpPr/>
            <p:nvPr/>
          </p:nvSpPr>
          <p:spPr bwMode="auto">
            <a:xfrm>
              <a:off x="1271279" y="42195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3" name="Oval 9472">
              <a:extLst>
                <a:ext uri="{FF2B5EF4-FFF2-40B4-BE49-F238E27FC236}">
                  <a16:creationId xmlns:a16="http://schemas.microsoft.com/office/drawing/2014/main" id="{A893D322-1F3D-3088-86D1-81984CA5E338}"/>
                </a:ext>
              </a:extLst>
            </p:cNvPr>
            <p:cNvSpPr/>
            <p:nvPr/>
          </p:nvSpPr>
          <p:spPr bwMode="auto">
            <a:xfrm>
              <a:off x="1264929" y="439102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4" name="Oval 9473">
              <a:extLst>
                <a:ext uri="{FF2B5EF4-FFF2-40B4-BE49-F238E27FC236}">
                  <a16:creationId xmlns:a16="http://schemas.microsoft.com/office/drawing/2014/main" id="{C09E5C0C-1230-40E2-CC3B-3987149C6350}"/>
                </a:ext>
              </a:extLst>
            </p:cNvPr>
            <p:cNvSpPr/>
            <p:nvPr/>
          </p:nvSpPr>
          <p:spPr bwMode="auto">
            <a:xfrm>
              <a:off x="1268104" y="447675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5" name="Oval 9474">
              <a:extLst>
                <a:ext uri="{FF2B5EF4-FFF2-40B4-BE49-F238E27FC236}">
                  <a16:creationId xmlns:a16="http://schemas.microsoft.com/office/drawing/2014/main" id="{D038085E-B649-0CD8-F412-7920E6500B78}"/>
                </a:ext>
              </a:extLst>
            </p:cNvPr>
            <p:cNvSpPr/>
            <p:nvPr/>
          </p:nvSpPr>
          <p:spPr bwMode="auto">
            <a:xfrm>
              <a:off x="1353829" y="45624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6" name="Oval 9475">
              <a:extLst>
                <a:ext uri="{FF2B5EF4-FFF2-40B4-BE49-F238E27FC236}">
                  <a16:creationId xmlns:a16="http://schemas.microsoft.com/office/drawing/2014/main" id="{E8B736D9-809F-5BB7-B6FD-27FBAE745FA7}"/>
                </a:ext>
              </a:extLst>
            </p:cNvPr>
            <p:cNvSpPr/>
            <p:nvPr/>
          </p:nvSpPr>
          <p:spPr bwMode="auto">
            <a:xfrm>
              <a:off x="1242704" y="464502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7" name="Oval 9476">
              <a:extLst>
                <a:ext uri="{FF2B5EF4-FFF2-40B4-BE49-F238E27FC236}">
                  <a16:creationId xmlns:a16="http://schemas.microsoft.com/office/drawing/2014/main" id="{1D6DF45B-646F-3C63-F466-0583BD59591D}"/>
                </a:ext>
              </a:extLst>
            </p:cNvPr>
            <p:cNvSpPr/>
            <p:nvPr/>
          </p:nvSpPr>
          <p:spPr bwMode="auto">
            <a:xfrm>
              <a:off x="1442729" y="47275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8" name="Oval 9477">
              <a:extLst>
                <a:ext uri="{FF2B5EF4-FFF2-40B4-BE49-F238E27FC236}">
                  <a16:creationId xmlns:a16="http://schemas.microsoft.com/office/drawing/2014/main" id="{17B4AF2C-F6BB-0931-96D1-2851D06FF73C}"/>
                </a:ext>
              </a:extLst>
            </p:cNvPr>
            <p:cNvSpPr/>
            <p:nvPr/>
          </p:nvSpPr>
          <p:spPr bwMode="auto">
            <a:xfrm>
              <a:off x="1328429" y="481965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79" name="Oval 9478">
              <a:extLst>
                <a:ext uri="{FF2B5EF4-FFF2-40B4-BE49-F238E27FC236}">
                  <a16:creationId xmlns:a16="http://schemas.microsoft.com/office/drawing/2014/main" id="{E37B29F6-AAD8-73CE-808C-ED481A22509A}"/>
                </a:ext>
              </a:extLst>
            </p:cNvPr>
            <p:cNvSpPr/>
            <p:nvPr/>
          </p:nvSpPr>
          <p:spPr bwMode="auto">
            <a:xfrm>
              <a:off x="1410979" y="490220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0" name="Oval 9479">
              <a:extLst>
                <a:ext uri="{FF2B5EF4-FFF2-40B4-BE49-F238E27FC236}">
                  <a16:creationId xmlns:a16="http://schemas.microsoft.com/office/drawing/2014/main" id="{CF9396F9-0490-0ED8-ED0B-C1A7E1B298C6}"/>
                </a:ext>
              </a:extLst>
            </p:cNvPr>
            <p:cNvSpPr/>
            <p:nvPr/>
          </p:nvSpPr>
          <p:spPr bwMode="auto">
            <a:xfrm>
              <a:off x="1268104" y="498792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1" name="Oval 9480">
              <a:extLst>
                <a:ext uri="{FF2B5EF4-FFF2-40B4-BE49-F238E27FC236}">
                  <a16:creationId xmlns:a16="http://schemas.microsoft.com/office/drawing/2014/main" id="{FFB2C0BF-1949-1C94-0447-9308B07B4943}"/>
                </a:ext>
              </a:extLst>
            </p:cNvPr>
            <p:cNvSpPr/>
            <p:nvPr/>
          </p:nvSpPr>
          <p:spPr bwMode="auto">
            <a:xfrm>
              <a:off x="1341129" y="51593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2" name="Oval 9481">
              <a:extLst>
                <a:ext uri="{FF2B5EF4-FFF2-40B4-BE49-F238E27FC236}">
                  <a16:creationId xmlns:a16="http://schemas.microsoft.com/office/drawing/2014/main" id="{8FC3DD82-AD48-AFB8-D9F9-56F43908DAAC}"/>
                </a:ext>
              </a:extLst>
            </p:cNvPr>
            <p:cNvSpPr/>
            <p:nvPr/>
          </p:nvSpPr>
          <p:spPr bwMode="auto">
            <a:xfrm>
              <a:off x="1268104" y="532765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3" name="Oval 9482">
              <a:extLst>
                <a:ext uri="{FF2B5EF4-FFF2-40B4-BE49-F238E27FC236}">
                  <a16:creationId xmlns:a16="http://schemas.microsoft.com/office/drawing/2014/main" id="{FE1F8347-6E43-FEAE-1408-CF96013BE66E}"/>
                </a:ext>
              </a:extLst>
            </p:cNvPr>
            <p:cNvSpPr/>
            <p:nvPr/>
          </p:nvSpPr>
          <p:spPr bwMode="auto">
            <a:xfrm>
              <a:off x="1398279" y="5416550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4" name="Oval 9483">
              <a:extLst>
                <a:ext uri="{FF2B5EF4-FFF2-40B4-BE49-F238E27FC236}">
                  <a16:creationId xmlns:a16="http://schemas.microsoft.com/office/drawing/2014/main" id="{2F8E3F7C-D398-651B-A820-312B064B9A7C}"/>
                </a:ext>
              </a:extLst>
            </p:cNvPr>
            <p:cNvSpPr/>
            <p:nvPr/>
          </p:nvSpPr>
          <p:spPr bwMode="auto">
            <a:xfrm>
              <a:off x="1369704" y="55022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5" name="Oval 9484">
              <a:extLst>
                <a:ext uri="{FF2B5EF4-FFF2-40B4-BE49-F238E27FC236}">
                  <a16:creationId xmlns:a16="http://schemas.microsoft.com/office/drawing/2014/main" id="{1175EA08-03A0-D7F1-F1C0-E271F1FF5C67}"/>
                </a:ext>
              </a:extLst>
            </p:cNvPr>
            <p:cNvSpPr/>
            <p:nvPr/>
          </p:nvSpPr>
          <p:spPr bwMode="auto">
            <a:xfrm>
              <a:off x="1103004" y="575627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6" name="Oval 9485">
              <a:extLst>
                <a:ext uri="{FF2B5EF4-FFF2-40B4-BE49-F238E27FC236}">
                  <a16:creationId xmlns:a16="http://schemas.microsoft.com/office/drawing/2014/main" id="{03800911-E785-F823-A9BC-12240C0D6042}"/>
                </a:ext>
              </a:extLst>
            </p:cNvPr>
            <p:cNvSpPr/>
            <p:nvPr/>
          </p:nvSpPr>
          <p:spPr bwMode="auto">
            <a:xfrm>
              <a:off x="1344304" y="5584825"/>
              <a:ext cx="60942" cy="60942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492" name="Group 9491">
            <a:extLst>
              <a:ext uri="{FF2B5EF4-FFF2-40B4-BE49-F238E27FC236}">
                <a16:creationId xmlns:a16="http://schemas.microsoft.com/office/drawing/2014/main" id="{6957D20E-E0C7-2BF0-DCF3-C53643FBE231}"/>
              </a:ext>
            </a:extLst>
          </p:cNvPr>
          <p:cNvGrpSpPr/>
          <p:nvPr/>
        </p:nvGrpSpPr>
        <p:grpSpPr>
          <a:xfrm>
            <a:off x="1172374" y="1740370"/>
            <a:ext cx="672301" cy="1850226"/>
            <a:chOff x="1172374" y="1740370"/>
            <a:chExt cx="672301" cy="1850226"/>
          </a:xfrm>
        </p:grpSpPr>
        <p:sp>
          <p:nvSpPr>
            <p:cNvPr id="9488" name="Rectangle 9487">
              <a:extLst>
                <a:ext uri="{FF2B5EF4-FFF2-40B4-BE49-F238E27FC236}">
                  <a16:creationId xmlns:a16="http://schemas.microsoft.com/office/drawing/2014/main" id="{A2DC2378-D6E4-FF8B-BCA9-C9D139E76253}"/>
                </a:ext>
              </a:extLst>
            </p:cNvPr>
            <p:cNvSpPr/>
            <p:nvPr/>
          </p:nvSpPr>
          <p:spPr bwMode="auto">
            <a:xfrm>
              <a:off x="1791499" y="1740370"/>
              <a:ext cx="53176" cy="53176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89" name="Rectangle 9488">
              <a:extLst>
                <a:ext uri="{FF2B5EF4-FFF2-40B4-BE49-F238E27FC236}">
                  <a16:creationId xmlns:a16="http://schemas.microsoft.com/office/drawing/2014/main" id="{518BD64C-3085-CB79-9030-30339AB76D79}"/>
                </a:ext>
              </a:extLst>
            </p:cNvPr>
            <p:cNvSpPr/>
            <p:nvPr/>
          </p:nvSpPr>
          <p:spPr bwMode="auto">
            <a:xfrm>
              <a:off x="1515274" y="1826095"/>
              <a:ext cx="53176" cy="53176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90" name="Rectangle 9489">
              <a:extLst>
                <a:ext uri="{FF2B5EF4-FFF2-40B4-BE49-F238E27FC236}">
                  <a16:creationId xmlns:a16="http://schemas.microsoft.com/office/drawing/2014/main" id="{8B225C78-C5B6-A3F9-29DE-9093A639827C}"/>
                </a:ext>
              </a:extLst>
            </p:cNvPr>
            <p:cNvSpPr/>
            <p:nvPr/>
          </p:nvSpPr>
          <p:spPr bwMode="auto">
            <a:xfrm>
              <a:off x="1172374" y="3537420"/>
              <a:ext cx="53176" cy="53176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494" name="Group 9493">
            <a:extLst>
              <a:ext uri="{FF2B5EF4-FFF2-40B4-BE49-F238E27FC236}">
                <a16:creationId xmlns:a16="http://schemas.microsoft.com/office/drawing/2014/main" id="{620EF4EB-0EEB-25DC-C883-1C7FCA39ACCB}"/>
              </a:ext>
            </a:extLst>
          </p:cNvPr>
          <p:cNvGrpSpPr/>
          <p:nvPr/>
        </p:nvGrpSpPr>
        <p:grpSpPr>
          <a:xfrm>
            <a:off x="1172374" y="2854794"/>
            <a:ext cx="558001" cy="2875751"/>
            <a:chOff x="1172374" y="2854794"/>
            <a:chExt cx="558001" cy="2875751"/>
          </a:xfrm>
        </p:grpSpPr>
        <p:sp>
          <p:nvSpPr>
            <p:cNvPr id="9491" name="Rectangle 9490">
              <a:extLst>
                <a:ext uri="{FF2B5EF4-FFF2-40B4-BE49-F238E27FC236}">
                  <a16:creationId xmlns:a16="http://schemas.microsoft.com/office/drawing/2014/main" id="{8A48B044-989A-1D94-7EB8-FF1BF860ACEB}"/>
                </a:ext>
              </a:extLst>
            </p:cNvPr>
            <p:cNvSpPr/>
            <p:nvPr/>
          </p:nvSpPr>
          <p:spPr bwMode="auto">
            <a:xfrm rot="2700000">
              <a:off x="1677199" y="2854794"/>
              <a:ext cx="53176" cy="5317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93" name="Rectangle 9492">
              <a:extLst>
                <a:ext uri="{FF2B5EF4-FFF2-40B4-BE49-F238E27FC236}">
                  <a16:creationId xmlns:a16="http://schemas.microsoft.com/office/drawing/2014/main" id="{B797C863-E7E9-5892-0AE2-9A87E36E889F}"/>
                </a:ext>
              </a:extLst>
            </p:cNvPr>
            <p:cNvSpPr/>
            <p:nvPr/>
          </p:nvSpPr>
          <p:spPr bwMode="auto">
            <a:xfrm rot="2700000">
              <a:off x="1172374" y="5677369"/>
              <a:ext cx="53176" cy="5317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532" name="Group 9531">
            <a:extLst>
              <a:ext uri="{FF2B5EF4-FFF2-40B4-BE49-F238E27FC236}">
                <a16:creationId xmlns:a16="http://schemas.microsoft.com/office/drawing/2014/main" id="{EF3474A6-6895-447A-4A94-AD90664E6916}"/>
              </a:ext>
            </a:extLst>
          </p:cNvPr>
          <p:cNvGrpSpPr/>
          <p:nvPr/>
        </p:nvGrpSpPr>
        <p:grpSpPr>
          <a:xfrm>
            <a:off x="1671222" y="1653806"/>
            <a:ext cx="3907253" cy="3819902"/>
            <a:chOff x="1671222" y="1653806"/>
            <a:chExt cx="3907253" cy="3819902"/>
          </a:xfrm>
        </p:grpSpPr>
        <p:sp>
          <p:nvSpPr>
            <p:cNvPr id="9495" name="Triangle 9494">
              <a:extLst>
                <a:ext uri="{FF2B5EF4-FFF2-40B4-BE49-F238E27FC236}">
                  <a16:creationId xmlns:a16="http://schemas.microsoft.com/office/drawing/2014/main" id="{64271548-3842-7E1D-38BE-80EE9119AE6D}"/>
                </a:ext>
              </a:extLst>
            </p:cNvPr>
            <p:cNvSpPr/>
            <p:nvPr/>
          </p:nvSpPr>
          <p:spPr bwMode="auto">
            <a:xfrm>
              <a:off x="1821977" y="3015720"/>
              <a:ext cx="76673" cy="66097"/>
            </a:xfrm>
            <a:prstGeom prst="triangle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96" name="Triangle 9495">
              <a:extLst>
                <a:ext uri="{FF2B5EF4-FFF2-40B4-BE49-F238E27FC236}">
                  <a16:creationId xmlns:a16="http://schemas.microsoft.com/office/drawing/2014/main" id="{78E7A9FB-E68F-CABF-FD5B-19485D5A42F7}"/>
                </a:ext>
              </a:extLst>
            </p:cNvPr>
            <p:cNvSpPr/>
            <p:nvPr/>
          </p:nvSpPr>
          <p:spPr bwMode="auto">
            <a:xfrm rot="5400000">
              <a:off x="5518551" y="1651402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97" name="Triangle 9496">
              <a:extLst>
                <a:ext uri="{FF2B5EF4-FFF2-40B4-BE49-F238E27FC236}">
                  <a16:creationId xmlns:a16="http://schemas.microsoft.com/office/drawing/2014/main" id="{CD875FDC-99A0-BB55-0521-CDD345778863}"/>
                </a:ext>
              </a:extLst>
            </p:cNvPr>
            <p:cNvSpPr/>
            <p:nvPr/>
          </p:nvSpPr>
          <p:spPr bwMode="auto">
            <a:xfrm rot="5400000">
              <a:off x="5458226" y="1737128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98" name="Triangle 9497">
              <a:extLst>
                <a:ext uri="{FF2B5EF4-FFF2-40B4-BE49-F238E27FC236}">
                  <a16:creationId xmlns:a16="http://schemas.microsoft.com/office/drawing/2014/main" id="{4A6AE885-F155-FF7E-208B-63A1896AD624}"/>
                </a:ext>
              </a:extLst>
            </p:cNvPr>
            <p:cNvSpPr/>
            <p:nvPr/>
          </p:nvSpPr>
          <p:spPr bwMode="auto">
            <a:xfrm rot="5400000">
              <a:off x="5140726" y="1822853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99" name="Triangle 9498">
              <a:extLst>
                <a:ext uri="{FF2B5EF4-FFF2-40B4-BE49-F238E27FC236}">
                  <a16:creationId xmlns:a16="http://schemas.microsoft.com/office/drawing/2014/main" id="{376A33F9-E51E-D864-B54F-88DCBA9406AA}"/>
                </a:ext>
              </a:extLst>
            </p:cNvPr>
            <p:cNvSpPr/>
            <p:nvPr/>
          </p:nvSpPr>
          <p:spPr bwMode="auto">
            <a:xfrm rot="5400000">
              <a:off x="4489851" y="1905403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0" name="Triangle 9499">
              <a:extLst>
                <a:ext uri="{FF2B5EF4-FFF2-40B4-BE49-F238E27FC236}">
                  <a16:creationId xmlns:a16="http://schemas.microsoft.com/office/drawing/2014/main" id="{E4F3042C-783E-0B39-1347-5D364FFF06A8}"/>
                </a:ext>
              </a:extLst>
            </p:cNvPr>
            <p:cNvSpPr/>
            <p:nvPr/>
          </p:nvSpPr>
          <p:spPr bwMode="auto">
            <a:xfrm rot="5400000">
              <a:off x="4331101" y="1994304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1" name="Triangle 9500">
              <a:extLst>
                <a:ext uri="{FF2B5EF4-FFF2-40B4-BE49-F238E27FC236}">
                  <a16:creationId xmlns:a16="http://schemas.microsoft.com/office/drawing/2014/main" id="{478B9C9F-7C1D-84D5-87FD-5E8D5153347D}"/>
                </a:ext>
              </a:extLst>
            </p:cNvPr>
            <p:cNvSpPr/>
            <p:nvPr/>
          </p:nvSpPr>
          <p:spPr bwMode="auto">
            <a:xfrm rot="5400000">
              <a:off x="4213626" y="2080029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2" name="Triangle 9501">
              <a:extLst>
                <a:ext uri="{FF2B5EF4-FFF2-40B4-BE49-F238E27FC236}">
                  <a16:creationId xmlns:a16="http://schemas.microsoft.com/office/drawing/2014/main" id="{DFB8367E-4A9C-6552-E2DF-4EE0F091FDAB}"/>
                </a:ext>
              </a:extLst>
            </p:cNvPr>
            <p:cNvSpPr/>
            <p:nvPr/>
          </p:nvSpPr>
          <p:spPr bwMode="auto">
            <a:xfrm rot="5400000">
              <a:off x="4213626" y="2165754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3" name="Triangle 9502">
              <a:extLst>
                <a:ext uri="{FF2B5EF4-FFF2-40B4-BE49-F238E27FC236}">
                  <a16:creationId xmlns:a16="http://schemas.microsoft.com/office/drawing/2014/main" id="{F9CD8765-28FE-FFE6-C020-488D32F3E13E}"/>
                </a:ext>
              </a:extLst>
            </p:cNvPr>
            <p:cNvSpPr/>
            <p:nvPr/>
          </p:nvSpPr>
          <p:spPr bwMode="auto">
            <a:xfrm rot="5400000">
              <a:off x="4086626" y="2251480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4" name="Triangle 9503">
              <a:extLst>
                <a:ext uri="{FF2B5EF4-FFF2-40B4-BE49-F238E27FC236}">
                  <a16:creationId xmlns:a16="http://schemas.microsoft.com/office/drawing/2014/main" id="{3F06B785-5B1C-C4F1-6C6E-26F27B738733}"/>
                </a:ext>
              </a:extLst>
            </p:cNvPr>
            <p:cNvSpPr/>
            <p:nvPr/>
          </p:nvSpPr>
          <p:spPr bwMode="auto">
            <a:xfrm rot="5400000">
              <a:off x="4039001" y="2337205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5" name="Triangle 9504">
              <a:extLst>
                <a:ext uri="{FF2B5EF4-FFF2-40B4-BE49-F238E27FC236}">
                  <a16:creationId xmlns:a16="http://schemas.microsoft.com/office/drawing/2014/main" id="{4E79A6D8-814D-F207-3B17-23C93093CF4F}"/>
                </a:ext>
              </a:extLst>
            </p:cNvPr>
            <p:cNvSpPr/>
            <p:nvPr/>
          </p:nvSpPr>
          <p:spPr bwMode="auto">
            <a:xfrm rot="5400000">
              <a:off x="3781826" y="2422930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6" name="Triangle 9505">
              <a:extLst>
                <a:ext uri="{FF2B5EF4-FFF2-40B4-BE49-F238E27FC236}">
                  <a16:creationId xmlns:a16="http://schemas.microsoft.com/office/drawing/2014/main" id="{4A92B301-7458-EF99-DC6D-A380DF5F3F79}"/>
                </a:ext>
              </a:extLst>
            </p:cNvPr>
            <p:cNvSpPr/>
            <p:nvPr/>
          </p:nvSpPr>
          <p:spPr bwMode="auto">
            <a:xfrm rot="5400000">
              <a:off x="3724676" y="2508655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7" name="Triangle 9506">
              <a:extLst>
                <a:ext uri="{FF2B5EF4-FFF2-40B4-BE49-F238E27FC236}">
                  <a16:creationId xmlns:a16="http://schemas.microsoft.com/office/drawing/2014/main" id="{7ECDB232-89C4-3424-DF4F-1761D3DCBE87}"/>
                </a:ext>
              </a:extLst>
            </p:cNvPr>
            <p:cNvSpPr/>
            <p:nvPr/>
          </p:nvSpPr>
          <p:spPr bwMode="auto">
            <a:xfrm rot="5400000">
              <a:off x="3623076" y="2594379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8" name="Triangle 9507">
              <a:extLst>
                <a:ext uri="{FF2B5EF4-FFF2-40B4-BE49-F238E27FC236}">
                  <a16:creationId xmlns:a16="http://schemas.microsoft.com/office/drawing/2014/main" id="{863C6A83-B974-59CE-CEC7-82AC090D4F78}"/>
                </a:ext>
              </a:extLst>
            </p:cNvPr>
            <p:cNvSpPr/>
            <p:nvPr/>
          </p:nvSpPr>
          <p:spPr bwMode="auto">
            <a:xfrm rot="5400000">
              <a:off x="3184926" y="2848379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09" name="Triangle 9508">
              <a:extLst>
                <a:ext uri="{FF2B5EF4-FFF2-40B4-BE49-F238E27FC236}">
                  <a16:creationId xmlns:a16="http://schemas.microsoft.com/office/drawing/2014/main" id="{B92EDC62-03B3-FF14-6AAB-D0AE148523CB}"/>
                </a:ext>
              </a:extLst>
            </p:cNvPr>
            <p:cNvSpPr/>
            <p:nvPr/>
          </p:nvSpPr>
          <p:spPr bwMode="auto">
            <a:xfrm rot="5400000">
              <a:off x="3162701" y="2934104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0" name="Triangle 9509">
              <a:extLst>
                <a:ext uri="{FF2B5EF4-FFF2-40B4-BE49-F238E27FC236}">
                  <a16:creationId xmlns:a16="http://schemas.microsoft.com/office/drawing/2014/main" id="{EDE986AD-D2A4-F12C-89A2-FEFC3AA598A8}"/>
                </a:ext>
              </a:extLst>
            </p:cNvPr>
            <p:cNvSpPr/>
            <p:nvPr/>
          </p:nvSpPr>
          <p:spPr bwMode="auto">
            <a:xfrm rot="5400000">
              <a:off x="2861076" y="3194455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1" name="Triangle 9510">
              <a:extLst>
                <a:ext uri="{FF2B5EF4-FFF2-40B4-BE49-F238E27FC236}">
                  <a16:creationId xmlns:a16="http://schemas.microsoft.com/office/drawing/2014/main" id="{9AE12A81-1E4B-2E0F-0E24-FBD391D3D8EE}"/>
                </a:ext>
              </a:extLst>
            </p:cNvPr>
            <p:cNvSpPr/>
            <p:nvPr/>
          </p:nvSpPr>
          <p:spPr bwMode="auto">
            <a:xfrm rot="5400000">
              <a:off x="2730901" y="3362730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2" name="Triangle 9511">
              <a:extLst>
                <a:ext uri="{FF2B5EF4-FFF2-40B4-BE49-F238E27FC236}">
                  <a16:creationId xmlns:a16="http://schemas.microsoft.com/office/drawing/2014/main" id="{1BA3C0CA-4158-90EA-F161-7CD2D18A5D90}"/>
                </a:ext>
              </a:extLst>
            </p:cNvPr>
            <p:cNvSpPr/>
            <p:nvPr/>
          </p:nvSpPr>
          <p:spPr bwMode="auto">
            <a:xfrm rot="5400000">
              <a:off x="2870601" y="3108730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3" name="Triangle 9512">
              <a:extLst>
                <a:ext uri="{FF2B5EF4-FFF2-40B4-BE49-F238E27FC236}">
                  <a16:creationId xmlns:a16="http://schemas.microsoft.com/office/drawing/2014/main" id="{2B24AB50-457B-DACC-9885-2918F11E2F35}"/>
                </a:ext>
              </a:extLst>
            </p:cNvPr>
            <p:cNvSpPr/>
            <p:nvPr/>
          </p:nvSpPr>
          <p:spPr bwMode="auto">
            <a:xfrm rot="5400000">
              <a:off x="2699151" y="3448456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4" name="Triangle 9513">
              <a:extLst>
                <a:ext uri="{FF2B5EF4-FFF2-40B4-BE49-F238E27FC236}">
                  <a16:creationId xmlns:a16="http://schemas.microsoft.com/office/drawing/2014/main" id="{535E1193-697F-1752-0054-A86DF405DB57}"/>
                </a:ext>
              </a:extLst>
            </p:cNvPr>
            <p:cNvSpPr/>
            <p:nvPr/>
          </p:nvSpPr>
          <p:spPr bwMode="auto">
            <a:xfrm rot="5400000">
              <a:off x="2699151" y="3531006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5" name="Triangle 9514">
              <a:extLst>
                <a:ext uri="{FF2B5EF4-FFF2-40B4-BE49-F238E27FC236}">
                  <a16:creationId xmlns:a16="http://schemas.microsoft.com/office/drawing/2014/main" id="{B764A439-7F77-47D1-0DF0-02A1749A36E2}"/>
                </a:ext>
              </a:extLst>
            </p:cNvPr>
            <p:cNvSpPr/>
            <p:nvPr/>
          </p:nvSpPr>
          <p:spPr bwMode="auto">
            <a:xfrm rot="5400000">
              <a:off x="2629301" y="3708806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6" name="Triangle 9515">
              <a:extLst>
                <a:ext uri="{FF2B5EF4-FFF2-40B4-BE49-F238E27FC236}">
                  <a16:creationId xmlns:a16="http://schemas.microsoft.com/office/drawing/2014/main" id="{001BBEAE-C95B-6FD1-0632-B0CD9ADB4E8D}"/>
                </a:ext>
              </a:extLst>
            </p:cNvPr>
            <p:cNvSpPr/>
            <p:nvPr/>
          </p:nvSpPr>
          <p:spPr bwMode="auto">
            <a:xfrm rot="5400000">
              <a:off x="2594376" y="3791356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7" name="Triangle 9516">
              <a:extLst>
                <a:ext uri="{FF2B5EF4-FFF2-40B4-BE49-F238E27FC236}">
                  <a16:creationId xmlns:a16="http://schemas.microsoft.com/office/drawing/2014/main" id="{B5D75D55-0934-E689-F36A-0A6FBD97A635}"/>
                </a:ext>
              </a:extLst>
            </p:cNvPr>
            <p:cNvSpPr/>
            <p:nvPr/>
          </p:nvSpPr>
          <p:spPr bwMode="auto">
            <a:xfrm rot="5400000">
              <a:off x="2540401" y="3873907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8" name="Triangle 9517">
              <a:extLst>
                <a:ext uri="{FF2B5EF4-FFF2-40B4-BE49-F238E27FC236}">
                  <a16:creationId xmlns:a16="http://schemas.microsoft.com/office/drawing/2014/main" id="{D5A8ACCC-673A-C799-77F6-4E2881298039}"/>
                </a:ext>
              </a:extLst>
            </p:cNvPr>
            <p:cNvSpPr/>
            <p:nvPr/>
          </p:nvSpPr>
          <p:spPr bwMode="auto">
            <a:xfrm rot="5400000">
              <a:off x="2511826" y="3959632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19" name="Triangle 9518">
              <a:extLst>
                <a:ext uri="{FF2B5EF4-FFF2-40B4-BE49-F238E27FC236}">
                  <a16:creationId xmlns:a16="http://schemas.microsoft.com/office/drawing/2014/main" id="{E9440BFF-7069-3B11-042E-626225AED157}"/>
                </a:ext>
              </a:extLst>
            </p:cNvPr>
            <p:cNvSpPr/>
            <p:nvPr/>
          </p:nvSpPr>
          <p:spPr bwMode="auto">
            <a:xfrm rot="5400000">
              <a:off x="2422926" y="4045357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0" name="Triangle 9519">
              <a:extLst>
                <a:ext uri="{FF2B5EF4-FFF2-40B4-BE49-F238E27FC236}">
                  <a16:creationId xmlns:a16="http://schemas.microsoft.com/office/drawing/2014/main" id="{C3D8AD61-C9D6-6C01-A53A-FED3C0B407C2}"/>
                </a:ext>
              </a:extLst>
            </p:cNvPr>
            <p:cNvSpPr/>
            <p:nvPr/>
          </p:nvSpPr>
          <p:spPr bwMode="auto">
            <a:xfrm rot="5400000">
              <a:off x="2381651" y="4131083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1" name="Triangle 9520">
              <a:extLst>
                <a:ext uri="{FF2B5EF4-FFF2-40B4-BE49-F238E27FC236}">
                  <a16:creationId xmlns:a16="http://schemas.microsoft.com/office/drawing/2014/main" id="{D5A088EA-3064-8209-0888-A37B9209C639}"/>
                </a:ext>
              </a:extLst>
            </p:cNvPr>
            <p:cNvSpPr/>
            <p:nvPr/>
          </p:nvSpPr>
          <p:spPr bwMode="auto">
            <a:xfrm rot="5400000">
              <a:off x="2308626" y="4219983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2" name="Triangle 9521">
              <a:extLst>
                <a:ext uri="{FF2B5EF4-FFF2-40B4-BE49-F238E27FC236}">
                  <a16:creationId xmlns:a16="http://schemas.microsoft.com/office/drawing/2014/main" id="{E0EE877E-2151-0BDC-3A1F-0CCC2A303683}"/>
                </a:ext>
              </a:extLst>
            </p:cNvPr>
            <p:cNvSpPr/>
            <p:nvPr/>
          </p:nvSpPr>
          <p:spPr bwMode="auto">
            <a:xfrm rot="5400000">
              <a:off x="2172101" y="4305708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3" name="Triangle 9522">
              <a:extLst>
                <a:ext uri="{FF2B5EF4-FFF2-40B4-BE49-F238E27FC236}">
                  <a16:creationId xmlns:a16="http://schemas.microsoft.com/office/drawing/2014/main" id="{4F921DBF-D222-450F-6A1F-0537D0A82C4A}"/>
                </a:ext>
              </a:extLst>
            </p:cNvPr>
            <p:cNvSpPr/>
            <p:nvPr/>
          </p:nvSpPr>
          <p:spPr bwMode="auto">
            <a:xfrm rot="5400000">
              <a:off x="2038751" y="4391433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4" name="Triangle 9523">
              <a:extLst>
                <a:ext uri="{FF2B5EF4-FFF2-40B4-BE49-F238E27FC236}">
                  <a16:creationId xmlns:a16="http://schemas.microsoft.com/office/drawing/2014/main" id="{5EB812C8-B7DB-F71B-59CE-93372D1F4750}"/>
                </a:ext>
              </a:extLst>
            </p:cNvPr>
            <p:cNvSpPr/>
            <p:nvPr/>
          </p:nvSpPr>
          <p:spPr bwMode="auto">
            <a:xfrm rot="5400000">
              <a:off x="1953026" y="4480333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5" name="Triangle 9524">
              <a:extLst>
                <a:ext uri="{FF2B5EF4-FFF2-40B4-BE49-F238E27FC236}">
                  <a16:creationId xmlns:a16="http://schemas.microsoft.com/office/drawing/2014/main" id="{F9D53370-8EA1-B9E6-5236-78CD16B70E55}"/>
                </a:ext>
              </a:extLst>
            </p:cNvPr>
            <p:cNvSpPr/>
            <p:nvPr/>
          </p:nvSpPr>
          <p:spPr bwMode="auto">
            <a:xfrm rot="5400000">
              <a:off x="1949851" y="4559709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6" name="Triangle 9525">
              <a:extLst>
                <a:ext uri="{FF2B5EF4-FFF2-40B4-BE49-F238E27FC236}">
                  <a16:creationId xmlns:a16="http://schemas.microsoft.com/office/drawing/2014/main" id="{77808C9D-5474-2947-3629-3EC09A02FBBF}"/>
                </a:ext>
              </a:extLst>
            </p:cNvPr>
            <p:cNvSpPr/>
            <p:nvPr/>
          </p:nvSpPr>
          <p:spPr bwMode="auto">
            <a:xfrm rot="5400000">
              <a:off x="1860951" y="4734334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7" name="Triangle 9526">
              <a:extLst>
                <a:ext uri="{FF2B5EF4-FFF2-40B4-BE49-F238E27FC236}">
                  <a16:creationId xmlns:a16="http://schemas.microsoft.com/office/drawing/2014/main" id="{CD362DB6-F30D-7BB3-5A11-E3F054B3F7B0}"/>
                </a:ext>
              </a:extLst>
            </p:cNvPr>
            <p:cNvSpPr/>
            <p:nvPr/>
          </p:nvSpPr>
          <p:spPr bwMode="auto">
            <a:xfrm rot="5400000">
              <a:off x="1841901" y="4905784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8" name="Triangle 9527">
              <a:extLst>
                <a:ext uri="{FF2B5EF4-FFF2-40B4-BE49-F238E27FC236}">
                  <a16:creationId xmlns:a16="http://schemas.microsoft.com/office/drawing/2014/main" id="{3780D234-522B-58FE-0249-8E3874601873}"/>
                </a:ext>
              </a:extLst>
            </p:cNvPr>
            <p:cNvSpPr/>
            <p:nvPr/>
          </p:nvSpPr>
          <p:spPr bwMode="auto">
            <a:xfrm rot="5400000">
              <a:off x="1772051" y="5074059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29" name="Triangle 9528">
              <a:extLst>
                <a:ext uri="{FF2B5EF4-FFF2-40B4-BE49-F238E27FC236}">
                  <a16:creationId xmlns:a16="http://schemas.microsoft.com/office/drawing/2014/main" id="{0D4325B6-CB17-CC65-EFF0-646BC89691A4}"/>
                </a:ext>
              </a:extLst>
            </p:cNvPr>
            <p:cNvSpPr/>
            <p:nvPr/>
          </p:nvSpPr>
          <p:spPr bwMode="auto">
            <a:xfrm rot="5400000">
              <a:off x="1686326" y="5328060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30" name="Triangle 9529">
              <a:extLst>
                <a:ext uri="{FF2B5EF4-FFF2-40B4-BE49-F238E27FC236}">
                  <a16:creationId xmlns:a16="http://schemas.microsoft.com/office/drawing/2014/main" id="{D78DD9DA-E801-2F31-A412-82C7A1124F57}"/>
                </a:ext>
              </a:extLst>
            </p:cNvPr>
            <p:cNvSpPr/>
            <p:nvPr/>
          </p:nvSpPr>
          <p:spPr bwMode="auto">
            <a:xfrm rot="5400000">
              <a:off x="1673626" y="5413785"/>
              <a:ext cx="57519" cy="62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533" name="Or 9532">
            <a:extLst>
              <a:ext uri="{FF2B5EF4-FFF2-40B4-BE49-F238E27FC236}">
                <a16:creationId xmlns:a16="http://schemas.microsoft.com/office/drawing/2014/main" id="{D8AB6CD9-1FC2-DCBB-4FE0-ED93D960F8A2}"/>
              </a:ext>
            </a:extLst>
          </p:cNvPr>
          <p:cNvSpPr/>
          <p:nvPr/>
        </p:nvSpPr>
        <p:spPr bwMode="auto">
          <a:xfrm>
            <a:off x="2069647" y="4304171"/>
            <a:ext cx="63953" cy="63953"/>
          </a:xfrm>
          <a:prstGeom prst="flowChartOr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5" name="Or 9534">
            <a:extLst>
              <a:ext uri="{FF2B5EF4-FFF2-40B4-BE49-F238E27FC236}">
                <a16:creationId xmlns:a16="http://schemas.microsoft.com/office/drawing/2014/main" id="{6139EF1E-436D-B544-6C83-0706CFE35CD9}"/>
              </a:ext>
            </a:extLst>
          </p:cNvPr>
          <p:cNvSpPr/>
          <p:nvPr/>
        </p:nvSpPr>
        <p:spPr bwMode="auto">
          <a:xfrm>
            <a:off x="3063422" y="3021471"/>
            <a:ext cx="63953" cy="63953"/>
          </a:xfrm>
          <a:prstGeom prst="flowChartOr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6" name="Oval 9535">
            <a:extLst>
              <a:ext uri="{FF2B5EF4-FFF2-40B4-BE49-F238E27FC236}">
                <a16:creationId xmlns:a16="http://schemas.microsoft.com/office/drawing/2014/main" id="{D02E60FB-243D-BB2D-D87C-58DC3F13A66B}"/>
              </a:ext>
            </a:extLst>
          </p:cNvPr>
          <p:cNvSpPr/>
          <p:nvPr/>
        </p:nvSpPr>
        <p:spPr bwMode="auto">
          <a:xfrm>
            <a:off x="3404985" y="2671560"/>
            <a:ext cx="74815" cy="74815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7" name="Oval 9536">
            <a:extLst>
              <a:ext uri="{FF2B5EF4-FFF2-40B4-BE49-F238E27FC236}">
                <a16:creationId xmlns:a16="http://schemas.microsoft.com/office/drawing/2014/main" id="{3D776AF3-53EB-D8DE-EB82-C4DE50D6475B}"/>
              </a:ext>
            </a:extLst>
          </p:cNvPr>
          <p:cNvSpPr/>
          <p:nvPr/>
        </p:nvSpPr>
        <p:spPr bwMode="auto">
          <a:xfrm>
            <a:off x="1312660" y="5671935"/>
            <a:ext cx="74815" cy="74815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8" name="Rectangle 9537">
            <a:extLst>
              <a:ext uri="{FF2B5EF4-FFF2-40B4-BE49-F238E27FC236}">
                <a16:creationId xmlns:a16="http://schemas.microsoft.com/office/drawing/2014/main" id="{74DC6B19-9F71-1ECD-8B46-CC3CC4B173C9}"/>
              </a:ext>
            </a:extLst>
          </p:cNvPr>
          <p:cNvSpPr/>
          <p:nvPr/>
        </p:nvSpPr>
        <p:spPr bwMode="auto">
          <a:xfrm>
            <a:off x="1743511" y="5159819"/>
            <a:ext cx="59889" cy="5988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9" name="Rectangle 9538">
            <a:extLst>
              <a:ext uri="{FF2B5EF4-FFF2-40B4-BE49-F238E27FC236}">
                <a16:creationId xmlns:a16="http://schemas.microsoft.com/office/drawing/2014/main" id="{38985BCA-8686-55BC-7432-8EAB25FFD2F7}"/>
              </a:ext>
            </a:extLst>
          </p:cNvPr>
          <p:cNvSpPr/>
          <p:nvPr/>
        </p:nvSpPr>
        <p:spPr bwMode="auto">
          <a:xfrm>
            <a:off x="1733986" y="5248719"/>
            <a:ext cx="59889" cy="5988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0" name="Rectangle 9539">
            <a:extLst>
              <a:ext uri="{FF2B5EF4-FFF2-40B4-BE49-F238E27FC236}">
                <a16:creationId xmlns:a16="http://schemas.microsoft.com/office/drawing/2014/main" id="{FC4AF0B7-E951-FD66-3E2A-4DE4155E8C77}"/>
              </a:ext>
            </a:extLst>
          </p:cNvPr>
          <p:cNvSpPr/>
          <p:nvPr/>
        </p:nvSpPr>
        <p:spPr bwMode="auto">
          <a:xfrm>
            <a:off x="2715061" y="3280219"/>
            <a:ext cx="59889" cy="59889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2" name="5-Point Star 9541">
            <a:extLst>
              <a:ext uri="{FF2B5EF4-FFF2-40B4-BE49-F238E27FC236}">
                <a16:creationId xmlns:a16="http://schemas.microsoft.com/office/drawing/2014/main" id="{965FE598-6DDC-AF84-6A2C-F0B2E4DBD471}"/>
              </a:ext>
            </a:extLst>
          </p:cNvPr>
          <p:cNvSpPr/>
          <p:nvPr/>
        </p:nvSpPr>
        <p:spPr bwMode="auto">
          <a:xfrm>
            <a:off x="3178175" y="3004381"/>
            <a:ext cx="82550" cy="82550"/>
          </a:xfrm>
          <a:prstGeom prst="star5">
            <a:avLst>
              <a:gd name="adj" fmla="val 26055"/>
              <a:gd name="hf" fmla="val 105146"/>
              <a:gd name="vf" fmla="val 110557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3" name="TextBox 9542">
            <a:extLst>
              <a:ext uri="{FF2B5EF4-FFF2-40B4-BE49-F238E27FC236}">
                <a16:creationId xmlns:a16="http://schemas.microsoft.com/office/drawing/2014/main" id="{6A752C28-53E8-6EE7-5803-FD89001F5BAD}"/>
              </a:ext>
            </a:extLst>
          </p:cNvPr>
          <p:cNvSpPr txBox="1"/>
          <p:nvPr/>
        </p:nvSpPr>
        <p:spPr bwMode="auto">
          <a:xfrm>
            <a:off x="1108096" y="5630746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544" name="TextBox 9543">
            <a:extLst>
              <a:ext uri="{FF2B5EF4-FFF2-40B4-BE49-F238E27FC236}">
                <a16:creationId xmlns:a16="http://schemas.microsoft.com/office/drawing/2014/main" id="{3C936011-D74F-98B3-0E84-2F06008B42E9}"/>
              </a:ext>
            </a:extLst>
          </p:cNvPr>
          <p:cNvSpPr txBox="1"/>
          <p:nvPr/>
        </p:nvSpPr>
        <p:spPr bwMode="auto">
          <a:xfrm>
            <a:off x="1346221" y="5459296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545" name="TextBox 9544">
            <a:extLst>
              <a:ext uri="{FF2B5EF4-FFF2-40B4-BE49-F238E27FC236}">
                <a16:creationId xmlns:a16="http://schemas.microsoft.com/office/drawing/2014/main" id="{02EDCF74-CC58-17FD-330F-35219544FECD}"/>
              </a:ext>
            </a:extLst>
          </p:cNvPr>
          <p:cNvSpPr txBox="1"/>
          <p:nvPr/>
        </p:nvSpPr>
        <p:spPr bwMode="auto">
          <a:xfrm>
            <a:off x="1444646" y="5379921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546" name="TextBox 9545">
            <a:extLst>
              <a:ext uri="{FF2B5EF4-FFF2-40B4-BE49-F238E27FC236}">
                <a16:creationId xmlns:a16="http://schemas.microsoft.com/office/drawing/2014/main" id="{1577CCF2-5A19-3F4D-F098-B264C0996632}"/>
              </a:ext>
            </a:extLst>
          </p:cNvPr>
          <p:cNvSpPr txBox="1"/>
          <p:nvPr/>
        </p:nvSpPr>
        <p:spPr bwMode="auto">
          <a:xfrm>
            <a:off x="1676421" y="4862396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547" name="TextBox 9546">
            <a:extLst>
              <a:ext uri="{FF2B5EF4-FFF2-40B4-BE49-F238E27FC236}">
                <a16:creationId xmlns:a16="http://schemas.microsoft.com/office/drawing/2014/main" id="{7AD1E578-DCC0-0254-B244-9CE75BFBDE57}"/>
              </a:ext>
            </a:extLst>
          </p:cNvPr>
          <p:cNvSpPr txBox="1"/>
          <p:nvPr/>
        </p:nvSpPr>
        <p:spPr bwMode="auto">
          <a:xfrm>
            <a:off x="1746271" y="4697296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548" name="TextBox 9547">
            <a:extLst>
              <a:ext uri="{FF2B5EF4-FFF2-40B4-BE49-F238E27FC236}">
                <a16:creationId xmlns:a16="http://schemas.microsoft.com/office/drawing/2014/main" id="{05289005-14C4-9530-FAE4-2540DF502FDC}"/>
              </a:ext>
            </a:extLst>
          </p:cNvPr>
          <p:cNvSpPr txBox="1"/>
          <p:nvPr/>
        </p:nvSpPr>
        <p:spPr bwMode="auto">
          <a:xfrm>
            <a:off x="1809771" y="4522671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549" name="TextBox 9548">
            <a:extLst>
              <a:ext uri="{FF2B5EF4-FFF2-40B4-BE49-F238E27FC236}">
                <a16:creationId xmlns:a16="http://schemas.microsoft.com/office/drawing/2014/main" id="{95675B5F-B63C-275B-2CFF-DFF30358446B}"/>
              </a:ext>
            </a:extLst>
          </p:cNvPr>
          <p:cNvSpPr txBox="1"/>
          <p:nvPr/>
        </p:nvSpPr>
        <p:spPr bwMode="auto">
          <a:xfrm>
            <a:off x="2533671" y="3493971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550" name="TextBox 9549">
            <a:extLst>
              <a:ext uri="{FF2B5EF4-FFF2-40B4-BE49-F238E27FC236}">
                <a16:creationId xmlns:a16="http://schemas.microsoft.com/office/drawing/2014/main" id="{5C23C3D9-18A6-8DCF-6EB8-48DD56C2287B}"/>
              </a:ext>
            </a:extLst>
          </p:cNvPr>
          <p:cNvSpPr txBox="1"/>
          <p:nvPr/>
        </p:nvSpPr>
        <p:spPr bwMode="auto">
          <a:xfrm>
            <a:off x="3136921" y="2643071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79D155-4CAE-940F-C711-41BAA0FCCB42}"/>
              </a:ext>
            </a:extLst>
          </p:cNvPr>
          <p:cNvSpPr txBox="1"/>
          <p:nvPr/>
        </p:nvSpPr>
        <p:spPr bwMode="auto">
          <a:xfrm rot="16200000">
            <a:off x="-1104672" y="3480143"/>
            <a:ext cx="31097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</a:t>
            </a:r>
          </a:p>
        </p:txBody>
      </p:sp>
    </p:spTree>
    <p:extLst>
      <p:ext uri="{BB962C8B-B14F-4D97-AF65-F5344CB8AC3E}">
        <p14:creationId xmlns:p14="http://schemas.microsoft.com/office/powerpoint/2010/main" val="2234715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1C9A6-C5BC-C0DD-AD22-2AD8EE0DD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94" name="Group 9493">
            <a:extLst>
              <a:ext uri="{FF2B5EF4-FFF2-40B4-BE49-F238E27FC236}">
                <a16:creationId xmlns:a16="http://schemas.microsoft.com/office/drawing/2014/main" id="{EA565316-02BF-C029-F7BB-33519EF06FC0}"/>
              </a:ext>
            </a:extLst>
          </p:cNvPr>
          <p:cNvGrpSpPr/>
          <p:nvPr/>
        </p:nvGrpSpPr>
        <p:grpSpPr>
          <a:xfrm>
            <a:off x="894966" y="1693097"/>
            <a:ext cx="3124584" cy="4085602"/>
            <a:chOff x="894966" y="1693097"/>
            <a:chExt cx="3124584" cy="4085602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5D0233E-F3F2-72D0-DA99-903156E742C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459147"/>
              <a:ext cx="181330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474D73C-F2E7-CD0B-BCFE-5B2DAEC6189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3225197"/>
              <a:ext cx="14767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0C69075-0A31-B96A-B447-F2F4360558C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203797"/>
              <a:ext cx="203873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C54CC6B-E5B5-0819-AD69-96062E9599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3097522"/>
              <a:ext cx="156883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B75C966-7410-DBEE-86DA-5651118744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1693097"/>
              <a:ext cx="1277620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834289D-4226-FD29-7F5D-BD9FBBC06D5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1948447"/>
              <a:ext cx="27562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F02CF8-2C90-BCDD-15BE-4402D08169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969847"/>
              <a:ext cx="157200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07790D1-93F3-C46F-FB44-7685A9326B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3608222"/>
              <a:ext cx="122593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A8E768D-6DBB-68C9-3748-2F02C08EFF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4246597"/>
              <a:ext cx="7909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62C627D-08DB-D904-3763-54014ABC81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4884972"/>
              <a:ext cx="4829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8A766C-D3FF-6694-3F09-2ADA747076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5523347"/>
              <a:ext cx="18770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8C76DB8-C8A0-23D1-D549-2D06527587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1820772"/>
              <a:ext cx="31245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F5604BF-8F16-6E72-EFCB-3DFD5CEF60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331472"/>
              <a:ext cx="193713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4E94099B-0CAA-2D15-D043-24BFAC9CCD8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714497"/>
              <a:ext cx="17148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FC9641F-4EFE-BAE1-201E-7C62A710BD1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3480547"/>
              <a:ext cx="128943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E8B8857-15D2-565E-A5E1-A3FB27EE3A6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4118922"/>
              <a:ext cx="8639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2F27748-CDD4-A17D-4AE2-4093AA340F0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4757297"/>
              <a:ext cx="5083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34EE30F-F799-2B7A-7C8E-445357C3F3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5395672"/>
              <a:ext cx="2067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09147F9-3CE2-E55B-5920-76AFB93AB4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3863572"/>
              <a:ext cx="9687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64773F9-78D6-9801-FD50-1519FD0B7B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4501947"/>
              <a:ext cx="7274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B530C7E-6283-45D7-1893-A4A024E024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5140322"/>
              <a:ext cx="28930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F6E2D60-B1BE-FBD6-44C9-ADF11CF72D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5651022"/>
              <a:ext cx="1559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951B7F4-E434-9881-121C-E4F9F64CD63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842172"/>
              <a:ext cx="16767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D33E74F1-E563-1FF8-2C0B-FC6875DFAB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3352872"/>
              <a:ext cx="14132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546EF15-E26A-F97A-1288-F09D58D60D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3991247"/>
              <a:ext cx="9401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55CFCDE3-B1BA-57A8-5E77-D334703ACD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4629622"/>
              <a:ext cx="63538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7502936-B513-9933-3C6F-0B95AC8D3F7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5267997"/>
              <a:ext cx="2829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A7A2784-BC5B-AF2C-2842-EB78E055FDB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5778699"/>
              <a:ext cx="10833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FC63642-8F2E-8C3D-8E0E-7E0A43605F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076122"/>
              <a:ext cx="27467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15A3BBA-B9DF-7523-87A7-AE79879460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2586822"/>
              <a:ext cx="1733934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66202D4-481C-D71C-3560-4EE0ECF8A6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3735897"/>
              <a:ext cx="11719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2173A27-61F1-E2D9-B0A7-76167F06A95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4374272"/>
              <a:ext cx="75285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57359E9-FBB0-A7A8-C255-F6ED3B9A1C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94966" y="5012647"/>
              <a:ext cx="365509" cy="0"/>
            </a:xfrm>
            <a:prstGeom prst="line">
              <a:avLst/>
            </a:prstGeom>
            <a:noFill/>
            <a:ln w="762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386FFFA3-60CC-20D3-DF25-882A5492F2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KOMET-007: Ziftomenib Plus 7+3 in ND AML</a:t>
            </a:r>
            <a:br>
              <a:rPr lang="en-US" altLang="en-US"/>
            </a:br>
            <a:r>
              <a:rPr lang="en-US" altLang="en-US"/>
              <a:t>Response and Survival in </a:t>
            </a:r>
            <a:r>
              <a:rPr lang="en-US" altLang="en-US" i="1"/>
              <a:t>KMT2A</a:t>
            </a:r>
            <a:r>
              <a:rPr lang="en-US" altLang="en-US"/>
              <a:t>r Population</a:t>
            </a:r>
          </a:p>
        </p:txBody>
      </p:sp>
      <p:sp>
        <p:nvSpPr>
          <p:cNvPr id="9453" name="Content Placeholder 9452">
            <a:extLst>
              <a:ext uri="{FF2B5EF4-FFF2-40B4-BE49-F238E27FC236}">
                <a16:creationId xmlns:a16="http://schemas.microsoft.com/office/drawing/2014/main" id="{B071B8DB-B97F-FFEA-6A61-AF8C941F42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520266" cy="4679462"/>
          </a:xfrm>
        </p:spPr>
        <p:txBody>
          <a:bodyPr/>
          <a:lstStyle/>
          <a:p>
            <a:r>
              <a:rPr lang="en-US" altLang="en-US" sz="2200"/>
              <a:t>Patients with </a:t>
            </a:r>
            <a:r>
              <a:rPr lang="en-US" altLang="en-US" sz="2200" i="1"/>
              <a:t>KMT2A</a:t>
            </a:r>
            <a:r>
              <a:rPr lang="en-US" altLang="en-US" sz="2200"/>
              <a:t>-rearranged AML, </a:t>
            </a:r>
            <a:br>
              <a:rPr lang="en-US" altLang="en-US" sz="2200"/>
            </a:br>
            <a:r>
              <a:rPr lang="en-US" altLang="en-US" sz="2200"/>
              <a:t>after a median follow-up of 15.7 wk </a:t>
            </a:r>
            <a:br>
              <a:rPr lang="en-US" altLang="en-US" sz="2200"/>
            </a:br>
            <a:r>
              <a:rPr lang="en-US" altLang="en-US" sz="2200"/>
              <a:t>(range: 1.1-40.3)</a:t>
            </a:r>
          </a:p>
          <a:p>
            <a:pPr lvl="1"/>
            <a:r>
              <a:rPr lang="en-US" altLang="en-US" sz="2000"/>
              <a:t>Median duration of CR: 25.6 wk </a:t>
            </a:r>
            <a:br>
              <a:rPr lang="en-US" altLang="en-US" sz="2000"/>
            </a:br>
            <a:r>
              <a:rPr lang="en-US" altLang="en-US" sz="2000"/>
              <a:t>(95% CI: 8.3-NE),* follow-up in progress</a:t>
            </a:r>
          </a:p>
          <a:p>
            <a:pPr lvl="1"/>
            <a:r>
              <a:rPr lang="en-US" altLang="en-US" sz="2000"/>
              <a:t>Median OS: NR*</a:t>
            </a:r>
          </a:p>
          <a:p>
            <a:pPr lvl="1"/>
            <a:r>
              <a:rPr lang="en-US" altLang="en-US" sz="2000"/>
              <a:t>6 patients received HSCT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altLang="en-US" sz="1800"/>
              <a:t>1 received ziftomenib maintenance</a:t>
            </a:r>
          </a:p>
          <a:p>
            <a:pPr lvl="1"/>
            <a:r>
              <a:rPr lang="en-US" altLang="en-US" sz="2000"/>
              <a:t>1 patient discontinued treatment due to AE</a:t>
            </a:r>
          </a:p>
          <a:p>
            <a:pPr lvl="1"/>
            <a:r>
              <a:rPr lang="en-US" altLang="en-US" sz="2000"/>
              <a:t>88% (29/33) of patients remained alive and continue on study</a:t>
            </a:r>
            <a:r>
              <a:rPr lang="en-US" altLang="en-US" sz="2000" baseline="30000"/>
              <a:t>†</a:t>
            </a:r>
          </a:p>
          <a:p>
            <a:endParaRPr lang="en-US"/>
          </a:p>
        </p:txBody>
      </p:sp>
      <p:sp>
        <p:nvSpPr>
          <p:cNvPr id="9221" name="Text Box 11">
            <a:extLst>
              <a:ext uri="{FF2B5EF4-FFF2-40B4-BE49-F238E27FC236}">
                <a16:creationId xmlns:a16="http://schemas.microsoft.com/office/drawing/2014/main" id="{86C50CE3-4A9E-5C06-1031-2626805E3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Erba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. EHA 2025. </a:t>
            </a: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Abstr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S136.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A51DDA8-CFAE-E52F-5515-7068CCA3F2E0}"/>
              </a:ext>
            </a:extLst>
          </p:cNvPr>
          <p:cNvCxnSpPr/>
          <p:nvPr/>
        </p:nvCxnSpPr>
        <p:spPr bwMode="auto">
          <a:xfrm>
            <a:off x="872519" y="5856348"/>
            <a:ext cx="4879127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314D6C9-37C1-3C54-3E06-4086B7A7E822}"/>
              </a:ext>
            </a:extLst>
          </p:cNvPr>
          <p:cNvCxnSpPr>
            <a:cxnSpLocks/>
          </p:cNvCxnSpPr>
          <p:nvPr/>
        </p:nvCxnSpPr>
        <p:spPr bwMode="auto">
          <a:xfrm>
            <a:off x="1290746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A6F68AF-8E59-3EF2-934F-CE61810F0EB2}"/>
              </a:ext>
            </a:extLst>
          </p:cNvPr>
          <p:cNvCxnSpPr>
            <a:cxnSpLocks/>
          </p:cNvCxnSpPr>
          <p:nvPr/>
        </p:nvCxnSpPr>
        <p:spPr bwMode="auto">
          <a:xfrm>
            <a:off x="1695013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D22EB4C-E9B2-2A6A-2841-1D6CB3F71520}"/>
              </a:ext>
            </a:extLst>
          </p:cNvPr>
          <p:cNvCxnSpPr>
            <a:cxnSpLocks/>
          </p:cNvCxnSpPr>
          <p:nvPr/>
        </p:nvCxnSpPr>
        <p:spPr bwMode="auto">
          <a:xfrm>
            <a:off x="2099280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D6DA467-69A1-B39B-0036-192A1CCBA64C}"/>
              </a:ext>
            </a:extLst>
          </p:cNvPr>
          <p:cNvCxnSpPr>
            <a:cxnSpLocks/>
          </p:cNvCxnSpPr>
          <p:nvPr/>
        </p:nvCxnSpPr>
        <p:spPr bwMode="auto">
          <a:xfrm>
            <a:off x="2503547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19AE5761-118D-DBCE-4448-91B2DE1F029E}"/>
              </a:ext>
            </a:extLst>
          </p:cNvPr>
          <p:cNvCxnSpPr>
            <a:cxnSpLocks/>
          </p:cNvCxnSpPr>
          <p:nvPr/>
        </p:nvCxnSpPr>
        <p:spPr bwMode="auto">
          <a:xfrm>
            <a:off x="2907814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3C79CED9-08DF-4A81-1A19-4F6245BB3BFC}"/>
              </a:ext>
            </a:extLst>
          </p:cNvPr>
          <p:cNvCxnSpPr>
            <a:cxnSpLocks/>
          </p:cNvCxnSpPr>
          <p:nvPr/>
        </p:nvCxnSpPr>
        <p:spPr bwMode="auto">
          <a:xfrm>
            <a:off x="3312081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346BD7DA-C7E1-0E67-98E0-D20F93B4527D}"/>
              </a:ext>
            </a:extLst>
          </p:cNvPr>
          <p:cNvCxnSpPr>
            <a:cxnSpLocks/>
          </p:cNvCxnSpPr>
          <p:nvPr/>
        </p:nvCxnSpPr>
        <p:spPr bwMode="auto">
          <a:xfrm>
            <a:off x="3716348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9B00E87-71E9-E51A-EAF0-8A3BB57EA634}"/>
              </a:ext>
            </a:extLst>
          </p:cNvPr>
          <p:cNvCxnSpPr>
            <a:cxnSpLocks/>
          </p:cNvCxnSpPr>
          <p:nvPr/>
        </p:nvCxnSpPr>
        <p:spPr bwMode="auto">
          <a:xfrm>
            <a:off x="4120615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16" name="Straight Connector 9215">
            <a:extLst>
              <a:ext uri="{FF2B5EF4-FFF2-40B4-BE49-F238E27FC236}">
                <a16:creationId xmlns:a16="http://schemas.microsoft.com/office/drawing/2014/main" id="{C6E03186-151D-503E-973A-0C30E51A90C0}"/>
              </a:ext>
            </a:extLst>
          </p:cNvPr>
          <p:cNvCxnSpPr>
            <a:cxnSpLocks/>
          </p:cNvCxnSpPr>
          <p:nvPr/>
        </p:nvCxnSpPr>
        <p:spPr bwMode="auto">
          <a:xfrm>
            <a:off x="4524882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17" name="Straight Connector 9216">
            <a:extLst>
              <a:ext uri="{FF2B5EF4-FFF2-40B4-BE49-F238E27FC236}">
                <a16:creationId xmlns:a16="http://schemas.microsoft.com/office/drawing/2014/main" id="{AB333F5A-58EA-52CE-AA72-D176D2E87401}"/>
              </a:ext>
            </a:extLst>
          </p:cNvPr>
          <p:cNvCxnSpPr>
            <a:cxnSpLocks/>
          </p:cNvCxnSpPr>
          <p:nvPr/>
        </p:nvCxnSpPr>
        <p:spPr bwMode="auto">
          <a:xfrm>
            <a:off x="4929149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0" name="Straight Connector 9219">
            <a:extLst>
              <a:ext uri="{FF2B5EF4-FFF2-40B4-BE49-F238E27FC236}">
                <a16:creationId xmlns:a16="http://schemas.microsoft.com/office/drawing/2014/main" id="{7D1D517E-E6B1-8638-4426-744763FB77CC}"/>
              </a:ext>
            </a:extLst>
          </p:cNvPr>
          <p:cNvCxnSpPr>
            <a:cxnSpLocks/>
          </p:cNvCxnSpPr>
          <p:nvPr/>
        </p:nvCxnSpPr>
        <p:spPr bwMode="auto">
          <a:xfrm>
            <a:off x="5333416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22" name="Straight Connector 9221">
            <a:extLst>
              <a:ext uri="{FF2B5EF4-FFF2-40B4-BE49-F238E27FC236}">
                <a16:creationId xmlns:a16="http://schemas.microsoft.com/office/drawing/2014/main" id="{802E0A24-C823-121A-037B-8697E4A530FD}"/>
              </a:ext>
            </a:extLst>
          </p:cNvPr>
          <p:cNvCxnSpPr>
            <a:cxnSpLocks/>
          </p:cNvCxnSpPr>
          <p:nvPr/>
        </p:nvCxnSpPr>
        <p:spPr bwMode="auto">
          <a:xfrm>
            <a:off x="5737685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223" name="TextBox 9222">
            <a:extLst>
              <a:ext uri="{FF2B5EF4-FFF2-40B4-BE49-F238E27FC236}">
                <a16:creationId xmlns:a16="http://schemas.microsoft.com/office/drawing/2014/main" id="{10CFE90F-F23E-7938-B60D-CC7306F10E13}"/>
              </a:ext>
            </a:extLst>
          </p:cNvPr>
          <p:cNvSpPr txBox="1"/>
          <p:nvPr/>
        </p:nvSpPr>
        <p:spPr bwMode="auto">
          <a:xfrm>
            <a:off x="907420" y="6060520"/>
            <a:ext cx="4809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Duration of Treatment (Wk)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D05E0610-C8AD-6BE0-5B1F-D62B447B8191}"/>
              </a:ext>
            </a:extLst>
          </p:cNvPr>
          <p:cNvSpPr txBox="1"/>
          <p:nvPr/>
        </p:nvSpPr>
        <p:spPr bwMode="auto">
          <a:xfrm>
            <a:off x="5521301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48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1A483740-6C54-D833-8357-54FFA3B95257}"/>
              </a:ext>
            </a:extLst>
          </p:cNvPr>
          <p:cNvSpPr txBox="1"/>
          <p:nvPr/>
        </p:nvSpPr>
        <p:spPr bwMode="auto">
          <a:xfrm>
            <a:off x="675670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136E06EA-0354-8E45-5A75-EDC6D4D14D30}"/>
              </a:ext>
            </a:extLst>
          </p:cNvPr>
          <p:cNvSpPr txBox="1"/>
          <p:nvPr/>
        </p:nvSpPr>
        <p:spPr bwMode="auto">
          <a:xfrm>
            <a:off x="1079473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BDB7C1FD-7C05-2DA5-133F-0FF03BC21BE4}"/>
              </a:ext>
            </a:extLst>
          </p:cNvPr>
          <p:cNvSpPr txBox="1"/>
          <p:nvPr/>
        </p:nvSpPr>
        <p:spPr bwMode="auto">
          <a:xfrm>
            <a:off x="1483276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74ECFE30-8FC6-96FB-2B09-1FE13CAD51C6}"/>
              </a:ext>
            </a:extLst>
          </p:cNvPr>
          <p:cNvSpPr txBox="1"/>
          <p:nvPr/>
        </p:nvSpPr>
        <p:spPr bwMode="auto">
          <a:xfrm>
            <a:off x="1887079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1E5C1CF8-8C16-429C-2AA2-2B336F09E61E}"/>
              </a:ext>
            </a:extLst>
          </p:cNvPr>
          <p:cNvSpPr txBox="1"/>
          <p:nvPr/>
        </p:nvSpPr>
        <p:spPr bwMode="auto">
          <a:xfrm>
            <a:off x="2290882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9FE782D1-3452-40B9-F936-2419DE58D0DF}"/>
              </a:ext>
            </a:extLst>
          </p:cNvPr>
          <p:cNvSpPr txBox="1"/>
          <p:nvPr/>
        </p:nvSpPr>
        <p:spPr bwMode="auto">
          <a:xfrm>
            <a:off x="2694685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D14E86C1-45FA-2D8A-9141-83684E2636E3}"/>
              </a:ext>
            </a:extLst>
          </p:cNvPr>
          <p:cNvSpPr txBox="1"/>
          <p:nvPr/>
        </p:nvSpPr>
        <p:spPr bwMode="auto">
          <a:xfrm>
            <a:off x="3098488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D8224483-D871-F34F-F66A-CA2DF06D9153}"/>
              </a:ext>
            </a:extLst>
          </p:cNvPr>
          <p:cNvSpPr txBox="1"/>
          <p:nvPr/>
        </p:nvSpPr>
        <p:spPr bwMode="auto">
          <a:xfrm>
            <a:off x="3502291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7046DE55-C2BB-B1E3-137A-8F4139524813}"/>
              </a:ext>
            </a:extLst>
          </p:cNvPr>
          <p:cNvSpPr txBox="1"/>
          <p:nvPr/>
        </p:nvSpPr>
        <p:spPr bwMode="auto">
          <a:xfrm>
            <a:off x="3906094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4F901B89-D8D7-F9D4-78BB-485DE7886829}"/>
              </a:ext>
            </a:extLst>
          </p:cNvPr>
          <p:cNvSpPr txBox="1"/>
          <p:nvPr/>
        </p:nvSpPr>
        <p:spPr bwMode="auto">
          <a:xfrm>
            <a:off x="4309897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36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6B92163E-28DF-297E-2E87-817827982EE6}"/>
              </a:ext>
            </a:extLst>
          </p:cNvPr>
          <p:cNvSpPr txBox="1"/>
          <p:nvPr/>
        </p:nvSpPr>
        <p:spPr bwMode="auto">
          <a:xfrm>
            <a:off x="4713700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67C6E556-CD4C-FB3A-B468-07ED947B2225}"/>
              </a:ext>
            </a:extLst>
          </p:cNvPr>
          <p:cNvSpPr txBox="1"/>
          <p:nvPr/>
        </p:nvSpPr>
        <p:spPr bwMode="auto">
          <a:xfrm>
            <a:off x="5117503" y="5823808"/>
            <a:ext cx="4188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44</a:t>
            </a:r>
          </a:p>
        </p:txBody>
      </p:sp>
      <p:sp>
        <p:nvSpPr>
          <p:cNvPr id="9238" name="TextBox 9237">
            <a:extLst>
              <a:ext uri="{FF2B5EF4-FFF2-40B4-BE49-F238E27FC236}">
                <a16:creationId xmlns:a16="http://schemas.microsoft.com/office/drawing/2014/main" id="{9A5E08FA-2A1A-6487-BEC3-6FCC439F84FD}"/>
              </a:ext>
            </a:extLst>
          </p:cNvPr>
          <p:cNvSpPr txBox="1"/>
          <p:nvPr/>
        </p:nvSpPr>
        <p:spPr bwMode="auto">
          <a:xfrm>
            <a:off x="3285463" y="4079450"/>
            <a:ext cx="265263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171450" marR="0" lvl="0" indent="-16510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 Disposition</a:t>
            </a:r>
            <a:b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Ziftomenib 600 mg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Ongoing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HSCT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Post-HSCT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Death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Discontinued; AE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Discontinued; relapsed/refractory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Discontinued; other reason</a:t>
            </a:r>
          </a:p>
        </p:txBody>
      </p:sp>
      <p:grpSp>
        <p:nvGrpSpPr>
          <p:cNvPr id="9239" name="Group 9238">
            <a:extLst>
              <a:ext uri="{FF2B5EF4-FFF2-40B4-BE49-F238E27FC236}">
                <a16:creationId xmlns:a16="http://schemas.microsoft.com/office/drawing/2014/main" id="{31A2091B-3206-D57F-79A4-24298412FB3F}"/>
              </a:ext>
            </a:extLst>
          </p:cNvPr>
          <p:cNvGrpSpPr/>
          <p:nvPr/>
        </p:nvGrpSpPr>
        <p:grpSpPr>
          <a:xfrm>
            <a:off x="3292623" y="3468749"/>
            <a:ext cx="1613693" cy="646331"/>
            <a:chOff x="4534716" y="2464122"/>
            <a:chExt cx="1613693" cy="646331"/>
          </a:xfrm>
        </p:grpSpPr>
        <p:grpSp>
          <p:nvGrpSpPr>
            <p:cNvPr id="9247" name="Group 9246">
              <a:extLst>
                <a:ext uri="{FF2B5EF4-FFF2-40B4-BE49-F238E27FC236}">
                  <a16:creationId xmlns:a16="http://schemas.microsoft.com/office/drawing/2014/main" id="{B00BA64C-0324-5EBE-866C-B2F8AB1B9924}"/>
                </a:ext>
              </a:extLst>
            </p:cNvPr>
            <p:cNvGrpSpPr/>
            <p:nvPr/>
          </p:nvGrpSpPr>
          <p:grpSpPr>
            <a:xfrm>
              <a:off x="4534716" y="2464122"/>
              <a:ext cx="1613693" cy="646331"/>
              <a:chOff x="10291140" y="2156185"/>
              <a:chExt cx="1613693" cy="646331"/>
            </a:xfrm>
          </p:grpSpPr>
          <p:sp>
            <p:nvSpPr>
              <p:cNvPr id="9250" name="TextBox 9249">
                <a:extLst>
                  <a:ext uri="{FF2B5EF4-FFF2-40B4-BE49-F238E27FC236}">
                    <a16:creationId xmlns:a16="http://schemas.microsoft.com/office/drawing/2014/main" id="{42DFA34E-0C1F-FFDA-00FF-2398169F7346}"/>
                  </a:ext>
                </a:extLst>
              </p:cNvPr>
              <p:cNvSpPr txBox="1"/>
              <p:nvPr/>
            </p:nvSpPr>
            <p:spPr bwMode="auto">
              <a:xfrm>
                <a:off x="10291140" y="2156185"/>
                <a:ext cx="161369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171450" marR="0" lvl="0" indent="-16510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Best Overall Response</a:t>
                </a:r>
                <a:b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CR</a:t>
                </a:r>
                <a:b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CRi</a:t>
                </a:r>
              </a:p>
            </p:txBody>
          </p:sp>
          <p:sp>
            <p:nvSpPr>
              <p:cNvPr id="9251" name="Rectangle 9250">
                <a:extLst>
                  <a:ext uri="{FF2B5EF4-FFF2-40B4-BE49-F238E27FC236}">
                    <a16:creationId xmlns:a16="http://schemas.microsoft.com/office/drawing/2014/main" id="{904AD674-130E-6F50-0D14-C428C0115A2E}"/>
                  </a:ext>
                </a:extLst>
              </p:cNvPr>
              <p:cNvSpPr/>
              <p:nvPr/>
            </p:nvSpPr>
            <p:spPr bwMode="auto">
              <a:xfrm>
                <a:off x="10399886" y="2622192"/>
                <a:ext cx="105798" cy="105798"/>
              </a:xfrm>
              <a:prstGeom prst="rect">
                <a:avLst/>
              </a:prstGeom>
              <a:solidFill>
                <a:schemeClr val="accent5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248" name="Oval 9247">
              <a:extLst>
                <a:ext uri="{FF2B5EF4-FFF2-40B4-BE49-F238E27FC236}">
                  <a16:creationId xmlns:a16="http://schemas.microsoft.com/office/drawing/2014/main" id="{5AEA837D-FE65-5504-C928-A51929F6D9A8}"/>
                </a:ext>
              </a:extLst>
            </p:cNvPr>
            <p:cNvSpPr/>
            <p:nvPr/>
          </p:nvSpPr>
          <p:spPr bwMode="auto">
            <a:xfrm>
              <a:off x="4639506" y="2732894"/>
              <a:ext cx="116601" cy="116601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9240" name="Rectangle 9239">
            <a:extLst>
              <a:ext uri="{FF2B5EF4-FFF2-40B4-BE49-F238E27FC236}">
                <a16:creationId xmlns:a16="http://schemas.microsoft.com/office/drawing/2014/main" id="{257BBAC8-B60B-3089-35FB-A1C13ECFF1BD}"/>
              </a:ext>
            </a:extLst>
          </p:cNvPr>
          <p:cNvSpPr/>
          <p:nvPr/>
        </p:nvSpPr>
        <p:spPr bwMode="auto">
          <a:xfrm>
            <a:off x="3394345" y="4355381"/>
            <a:ext cx="116601" cy="98190"/>
          </a:xfrm>
          <a:prstGeom prst="rect">
            <a:avLst/>
          </a:prstGeom>
          <a:solidFill>
            <a:schemeClr val="tx2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1" name="Triangle 9240">
            <a:extLst>
              <a:ext uri="{FF2B5EF4-FFF2-40B4-BE49-F238E27FC236}">
                <a16:creationId xmlns:a16="http://schemas.microsoft.com/office/drawing/2014/main" id="{FA4E71CB-51B1-0B17-3A97-D029EE151165}"/>
              </a:ext>
            </a:extLst>
          </p:cNvPr>
          <p:cNvSpPr/>
          <p:nvPr/>
        </p:nvSpPr>
        <p:spPr bwMode="auto">
          <a:xfrm rot="5400000">
            <a:off x="3392135" y="4538467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2" name="Oval 9241">
            <a:extLst>
              <a:ext uri="{FF2B5EF4-FFF2-40B4-BE49-F238E27FC236}">
                <a16:creationId xmlns:a16="http://schemas.microsoft.com/office/drawing/2014/main" id="{C508CA82-22CC-5AEA-3822-ABD0A5466C4F}"/>
              </a:ext>
            </a:extLst>
          </p:cNvPr>
          <p:cNvSpPr/>
          <p:nvPr/>
        </p:nvSpPr>
        <p:spPr bwMode="auto">
          <a:xfrm>
            <a:off x="3394345" y="5078419"/>
            <a:ext cx="116601" cy="116601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3" name="Rectangle 9242">
            <a:extLst>
              <a:ext uri="{FF2B5EF4-FFF2-40B4-BE49-F238E27FC236}">
                <a16:creationId xmlns:a16="http://schemas.microsoft.com/office/drawing/2014/main" id="{8C57D66A-683E-433A-7500-08A7F9E12276}"/>
              </a:ext>
            </a:extLst>
          </p:cNvPr>
          <p:cNvSpPr/>
          <p:nvPr/>
        </p:nvSpPr>
        <p:spPr bwMode="auto">
          <a:xfrm>
            <a:off x="3399746" y="5457392"/>
            <a:ext cx="105798" cy="105798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E099CC40-05EE-429E-12A3-B0763479577A}"/>
              </a:ext>
            </a:extLst>
          </p:cNvPr>
          <p:cNvSpPr txBox="1"/>
          <p:nvPr/>
        </p:nvSpPr>
        <p:spPr bwMode="auto">
          <a:xfrm>
            <a:off x="3342181" y="5528516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246" name="Or 9245">
            <a:extLst>
              <a:ext uri="{FF2B5EF4-FFF2-40B4-BE49-F238E27FC236}">
                <a16:creationId xmlns:a16="http://schemas.microsoft.com/office/drawing/2014/main" id="{F8E53A49-BE48-EE78-9265-913DF095065B}"/>
              </a:ext>
            </a:extLst>
          </p:cNvPr>
          <p:cNvSpPr/>
          <p:nvPr/>
        </p:nvSpPr>
        <p:spPr bwMode="auto">
          <a:xfrm>
            <a:off x="3397413" y="4711322"/>
            <a:ext cx="110465" cy="110465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9" name="TextBox 9258">
            <a:extLst>
              <a:ext uri="{FF2B5EF4-FFF2-40B4-BE49-F238E27FC236}">
                <a16:creationId xmlns:a16="http://schemas.microsoft.com/office/drawing/2014/main" id="{EEDAFF2C-13B6-1D10-B521-F5875AC5BC5F}"/>
              </a:ext>
            </a:extLst>
          </p:cNvPr>
          <p:cNvSpPr txBox="1"/>
          <p:nvPr/>
        </p:nvSpPr>
        <p:spPr bwMode="auto">
          <a:xfrm>
            <a:off x="513711" y="5664136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33</a:t>
            </a:r>
          </a:p>
        </p:txBody>
      </p:sp>
      <p:sp>
        <p:nvSpPr>
          <p:cNvPr id="9260" name="TextBox 9259">
            <a:extLst>
              <a:ext uri="{FF2B5EF4-FFF2-40B4-BE49-F238E27FC236}">
                <a16:creationId xmlns:a16="http://schemas.microsoft.com/office/drawing/2014/main" id="{6181E5DE-3C7A-DB88-ADD7-E6DAB80B27D3}"/>
              </a:ext>
            </a:extLst>
          </p:cNvPr>
          <p:cNvSpPr txBox="1"/>
          <p:nvPr/>
        </p:nvSpPr>
        <p:spPr bwMode="auto">
          <a:xfrm>
            <a:off x="513711" y="5407204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31</a:t>
            </a:r>
          </a:p>
        </p:txBody>
      </p:sp>
      <p:sp>
        <p:nvSpPr>
          <p:cNvPr id="9261" name="TextBox 9260">
            <a:extLst>
              <a:ext uri="{FF2B5EF4-FFF2-40B4-BE49-F238E27FC236}">
                <a16:creationId xmlns:a16="http://schemas.microsoft.com/office/drawing/2014/main" id="{52D25B92-C97C-61B7-70FA-B42A02E40D3D}"/>
              </a:ext>
            </a:extLst>
          </p:cNvPr>
          <p:cNvSpPr txBox="1"/>
          <p:nvPr/>
        </p:nvSpPr>
        <p:spPr bwMode="auto">
          <a:xfrm>
            <a:off x="513711" y="5535663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32</a:t>
            </a:r>
          </a:p>
        </p:txBody>
      </p:sp>
      <p:sp>
        <p:nvSpPr>
          <p:cNvPr id="9262" name="TextBox 9261">
            <a:extLst>
              <a:ext uri="{FF2B5EF4-FFF2-40B4-BE49-F238E27FC236}">
                <a16:creationId xmlns:a16="http://schemas.microsoft.com/office/drawing/2014/main" id="{2595F6C6-03F6-E548-128C-CF1C8F1EE4CD}"/>
              </a:ext>
            </a:extLst>
          </p:cNvPr>
          <p:cNvSpPr txBox="1"/>
          <p:nvPr/>
        </p:nvSpPr>
        <p:spPr bwMode="auto">
          <a:xfrm>
            <a:off x="513711" y="5278745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9263" name="TextBox 9262">
            <a:extLst>
              <a:ext uri="{FF2B5EF4-FFF2-40B4-BE49-F238E27FC236}">
                <a16:creationId xmlns:a16="http://schemas.microsoft.com/office/drawing/2014/main" id="{9D868F6F-9B0D-E3B2-2BBD-42078DA32137}"/>
              </a:ext>
            </a:extLst>
          </p:cNvPr>
          <p:cNvSpPr txBox="1"/>
          <p:nvPr/>
        </p:nvSpPr>
        <p:spPr bwMode="auto">
          <a:xfrm>
            <a:off x="513711" y="5021827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28</a:t>
            </a:r>
          </a:p>
        </p:txBody>
      </p:sp>
      <p:sp>
        <p:nvSpPr>
          <p:cNvPr id="9264" name="TextBox 9263">
            <a:extLst>
              <a:ext uri="{FF2B5EF4-FFF2-40B4-BE49-F238E27FC236}">
                <a16:creationId xmlns:a16="http://schemas.microsoft.com/office/drawing/2014/main" id="{940347C4-9691-16D7-3BE6-70CE1A536AA2}"/>
              </a:ext>
            </a:extLst>
          </p:cNvPr>
          <p:cNvSpPr txBox="1"/>
          <p:nvPr/>
        </p:nvSpPr>
        <p:spPr bwMode="auto">
          <a:xfrm>
            <a:off x="513711" y="4893368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27</a:t>
            </a:r>
          </a:p>
        </p:txBody>
      </p:sp>
      <p:sp>
        <p:nvSpPr>
          <p:cNvPr id="9265" name="TextBox 9264">
            <a:extLst>
              <a:ext uri="{FF2B5EF4-FFF2-40B4-BE49-F238E27FC236}">
                <a16:creationId xmlns:a16="http://schemas.microsoft.com/office/drawing/2014/main" id="{EF3E5A67-6ECC-6F82-76B8-274C429E434F}"/>
              </a:ext>
            </a:extLst>
          </p:cNvPr>
          <p:cNvSpPr txBox="1"/>
          <p:nvPr/>
        </p:nvSpPr>
        <p:spPr bwMode="auto">
          <a:xfrm>
            <a:off x="513711" y="4764909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26</a:t>
            </a:r>
          </a:p>
        </p:txBody>
      </p:sp>
      <p:sp>
        <p:nvSpPr>
          <p:cNvPr id="9266" name="TextBox 9265">
            <a:extLst>
              <a:ext uri="{FF2B5EF4-FFF2-40B4-BE49-F238E27FC236}">
                <a16:creationId xmlns:a16="http://schemas.microsoft.com/office/drawing/2014/main" id="{71F668B8-E3F0-F564-D881-CFBC56303ABC}"/>
              </a:ext>
            </a:extLst>
          </p:cNvPr>
          <p:cNvSpPr txBox="1"/>
          <p:nvPr/>
        </p:nvSpPr>
        <p:spPr bwMode="auto">
          <a:xfrm>
            <a:off x="513711" y="4636450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25</a:t>
            </a:r>
          </a:p>
        </p:txBody>
      </p:sp>
      <p:sp>
        <p:nvSpPr>
          <p:cNvPr id="9267" name="TextBox 9266">
            <a:extLst>
              <a:ext uri="{FF2B5EF4-FFF2-40B4-BE49-F238E27FC236}">
                <a16:creationId xmlns:a16="http://schemas.microsoft.com/office/drawing/2014/main" id="{B09EA6B3-E4A5-1D5F-4123-141013B3D8B6}"/>
              </a:ext>
            </a:extLst>
          </p:cNvPr>
          <p:cNvSpPr txBox="1"/>
          <p:nvPr/>
        </p:nvSpPr>
        <p:spPr bwMode="auto">
          <a:xfrm>
            <a:off x="513711" y="4507991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24</a:t>
            </a:r>
          </a:p>
        </p:txBody>
      </p:sp>
      <p:sp>
        <p:nvSpPr>
          <p:cNvPr id="9268" name="TextBox 9267">
            <a:extLst>
              <a:ext uri="{FF2B5EF4-FFF2-40B4-BE49-F238E27FC236}">
                <a16:creationId xmlns:a16="http://schemas.microsoft.com/office/drawing/2014/main" id="{7FCB56E9-90CD-479F-F92A-812967C777EE}"/>
              </a:ext>
            </a:extLst>
          </p:cNvPr>
          <p:cNvSpPr txBox="1"/>
          <p:nvPr/>
        </p:nvSpPr>
        <p:spPr bwMode="auto">
          <a:xfrm>
            <a:off x="513711" y="4379532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23</a:t>
            </a:r>
          </a:p>
        </p:txBody>
      </p:sp>
      <p:sp>
        <p:nvSpPr>
          <p:cNvPr id="9269" name="TextBox 9268">
            <a:extLst>
              <a:ext uri="{FF2B5EF4-FFF2-40B4-BE49-F238E27FC236}">
                <a16:creationId xmlns:a16="http://schemas.microsoft.com/office/drawing/2014/main" id="{57CB4F73-9F3F-93C2-D491-40DBFB9CD95A}"/>
              </a:ext>
            </a:extLst>
          </p:cNvPr>
          <p:cNvSpPr txBox="1"/>
          <p:nvPr/>
        </p:nvSpPr>
        <p:spPr bwMode="auto">
          <a:xfrm>
            <a:off x="513711" y="4251073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22</a:t>
            </a:r>
          </a:p>
        </p:txBody>
      </p:sp>
      <p:sp>
        <p:nvSpPr>
          <p:cNvPr id="9270" name="TextBox 9269">
            <a:extLst>
              <a:ext uri="{FF2B5EF4-FFF2-40B4-BE49-F238E27FC236}">
                <a16:creationId xmlns:a16="http://schemas.microsoft.com/office/drawing/2014/main" id="{816647E2-AC6F-A39F-5F7D-044487B7ECAC}"/>
              </a:ext>
            </a:extLst>
          </p:cNvPr>
          <p:cNvSpPr txBox="1"/>
          <p:nvPr/>
        </p:nvSpPr>
        <p:spPr bwMode="auto">
          <a:xfrm>
            <a:off x="513711" y="4122614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21</a:t>
            </a:r>
          </a:p>
        </p:txBody>
      </p:sp>
      <p:sp>
        <p:nvSpPr>
          <p:cNvPr id="9271" name="TextBox 9270">
            <a:extLst>
              <a:ext uri="{FF2B5EF4-FFF2-40B4-BE49-F238E27FC236}">
                <a16:creationId xmlns:a16="http://schemas.microsoft.com/office/drawing/2014/main" id="{6B583ABF-1E0F-4497-533A-DA2D159E1934}"/>
              </a:ext>
            </a:extLst>
          </p:cNvPr>
          <p:cNvSpPr txBox="1"/>
          <p:nvPr/>
        </p:nvSpPr>
        <p:spPr bwMode="auto">
          <a:xfrm>
            <a:off x="513711" y="3994155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9272" name="TextBox 9271">
            <a:extLst>
              <a:ext uri="{FF2B5EF4-FFF2-40B4-BE49-F238E27FC236}">
                <a16:creationId xmlns:a16="http://schemas.microsoft.com/office/drawing/2014/main" id="{D42B994C-0464-27DF-A10B-11F0A96F6D6B}"/>
              </a:ext>
            </a:extLst>
          </p:cNvPr>
          <p:cNvSpPr txBox="1"/>
          <p:nvPr/>
        </p:nvSpPr>
        <p:spPr bwMode="auto">
          <a:xfrm>
            <a:off x="513711" y="3865696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19</a:t>
            </a:r>
          </a:p>
        </p:txBody>
      </p:sp>
      <p:sp>
        <p:nvSpPr>
          <p:cNvPr id="9273" name="TextBox 9272">
            <a:extLst>
              <a:ext uri="{FF2B5EF4-FFF2-40B4-BE49-F238E27FC236}">
                <a16:creationId xmlns:a16="http://schemas.microsoft.com/office/drawing/2014/main" id="{B253886E-FE29-F867-C2F2-2FC2231F247B}"/>
              </a:ext>
            </a:extLst>
          </p:cNvPr>
          <p:cNvSpPr txBox="1"/>
          <p:nvPr/>
        </p:nvSpPr>
        <p:spPr bwMode="auto">
          <a:xfrm>
            <a:off x="513711" y="3737237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</a:t>
            </a:r>
          </a:p>
        </p:txBody>
      </p:sp>
      <p:sp>
        <p:nvSpPr>
          <p:cNvPr id="9274" name="TextBox 9273">
            <a:extLst>
              <a:ext uri="{FF2B5EF4-FFF2-40B4-BE49-F238E27FC236}">
                <a16:creationId xmlns:a16="http://schemas.microsoft.com/office/drawing/2014/main" id="{B9C5287F-0658-F5E5-ECDC-8C987835F33C}"/>
              </a:ext>
            </a:extLst>
          </p:cNvPr>
          <p:cNvSpPr txBox="1"/>
          <p:nvPr/>
        </p:nvSpPr>
        <p:spPr bwMode="auto">
          <a:xfrm>
            <a:off x="513711" y="3608778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9275" name="TextBox 9274">
            <a:extLst>
              <a:ext uri="{FF2B5EF4-FFF2-40B4-BE49-F238E27FC236}">
                <a16:creationId xmlns:a16="http://schemas.microsoft.com/office/drawing/2014/main" id="{8815B59A-45C4-EE8A-9602-E71D19AB329E}"/>
              </a:ext>
            </a:extLst>
          </p:cNvPr>
          <p:cNvSpPr txBox="1"/>
          <p:nvPr/>
        </p:nvSpPr>
        <p:spPr bwMode="auto">
          <a:xfrm>
            <a:off x="513711" y="3480319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9276" name="TextBox 9275">
            <a:extLst>
              <a:ext uri="{FF2B5EF4-FFF2-40B4-BE49-F238E27FC236}">
                <a16:creationId xmlns:a16="http://schemas.microsoft.com/office/drawing/2014/main" id="{B2926316-15C0-6CBE-2949-6321AC9BF5B5}"/>
              </a:ext>
            </a:extLst>
          </p:cNvPr>
          <p:cNvSpPr txBox="1"/>
          <p:nvPr/>
        </p:nvSpPr>
        <p:spPr bwMode="auto">
          <a:xfrm>
            <a:off x="513711" y="3351860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9277" name="TextBox 9276">
            <a:extLst>
              <a:ext uri="{FF2B5EF4-FFF2-40B4-BE49-F238E27FC236}">
                <a16:creationId xmlns:a16="http://schemas.microsoft.com/office/drawing/2014/main" id="{C0308140-B449-343C-0D5D-806A20989C61}"/>
              </a:ext>
            </a:extLst>
          </p:cNvPr>
          <p:cNvSpPr txBox="1"/>
          <p:nvPr/>
        </p:nvSpPr>
        <p:spPr bwMode="auto">
          <a:xfrm>
            <a:off x="513711" y="2966483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278" name="TextBox 9277">
            <a:extLst>
              <a:ext uri="{FF2B5EF4-FFF2-40B4-BE49-F238E27FC236}">
                <a16:creationId xmlns:a16="http://schemas.microsoft.com/office/drawing/2014/main" id="{D4302C2A-5D8F-D2BB-DA75-D857C5824B3F}"/>
              </a:ext>
            </a:extLst>
          </p:cNvPr>
          <p:cNvSpPr txBox="1"/>
          <p:nvPr/>
        </p:nvSpPr>
        <p:spPr bwMode="auto">
          <a:xfrm>
            <a:off x="513711" y="2581106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279" name="TextBox 9278">
            <a:extLst>
              <a:ext uri="{FF2B5EF4-FFF2-40B4-BE49-F238E27FC236}">
                <a16:creationId xmlns:a16="http://schemas.microsoft.com/office/drawing/2014/main" id="{C8849C64-D7E8-10C6-E7A5-FEB8067A2A74}"/>
              </a:ext>
            </a:extLst>
          </p:cNvPr>
          <p:cNvSpPr txBox="1"/>
          <p:nvPr/>
        </p:nvSpPr>
        <p:spPr bwMode="auto">
          <a:xfrm>
            <a:off x="513711" y="2324188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280" name="TextBox 9279">
            <a:extLst>
              <a:ext uri="{FF2B5EF4-FFF2-40B4-BE49-F238E27FC236}">
                <a16:creationId xmlns:a16="http://schemas.microsoft.com/office/drawing/2014/main" id="{FBB8A10E-A46A-66C3-9A61-E67AE413E0C5}"/>
              </a:ext>
            </a:extLst>
          </p:cNvPr>
          <p:cNvSpPr txBox="1"/>
          <p:nvPr/>
        </p:nvSpPr>
        <p:spPr bwMode="auto">
          <a:xfrm>
            <a:off x="513711" y="2195729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281" name="TextBox 9280">
            <a:extLst>
              <a:ext uri="{FF2B5EF4-FFF2-40B4-BE49-F238E27FC236}">
                <a16:creationId xmlns:a16="http://schemas.microsoft.com/office/drawing/2014/main" id="{C98C1299-216C-7E22-0F33-6E2E4B88D252}"/>
              </a:ext>
            </a:extLst>
          </p:cNvPr>
          <p:cNvSpPr txBox="1"/>
          <p:nvPr/>
        </p:nvSpPr>
        <p:spPr bwMode="auto">
          <a:xfrm>
            <a:off x="513711" y="2067270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282" name="TextBox 9281">
            <a:extLst>
              <a:ext uri="{FF2B5EF4-FFF2-40B4-BE49-F238E27FC236}">
                <a16:creationId xmlns:a16="http://schemas.microsoft.com/office/drawing/2014/main" id="{BFEC83EB-339F-BBF4-12E0-23DBFCCC8A17}"/>
              </a:ext>
            </a:extLst>
          </p:cNvPr>
          <p:cNvSpPr txBox="1"/>
          <p:nvPr/>
        </p:nvSpPr>
        <p:spPr bwMode="auto">
          <a:xfrm>
            <a:off x="513711" y="1810352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283" name="TextBox 9282">
            <a:extLst>
              <a:ext uri="{FF2B5EF4-FFF2-40B4-BE49-F238E27FC236}">
                <a16:creationId xmlns:a16="http://schemas.microsoft.com/office/drawing/2014/main" id="{551260F8-3D24-B94B-8BB2-A3FCBAE022AF}"/>
              </a:ext>
            </a:extLst>
          </p:cNvPr>
          <p:cNvSpPr txBox="1"/>
          <p:nvPr/>
        </p:nvSpPr>
        <p:spPr bwMode="auto">
          <a:xfrm>
            <a:off x="513711" y="1938811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9284" name="Straight Connector 9283">
            <a:extLst>
              <a:ext uri="{FF2B5EF4-FFF2-40B4-BE49-F238E27FC236}">
                <a16:creationId xmlns:a16="http://schemas.microsoft.com/office/drawing/2014/main" id="{429C7DD6-B0CB-AFF5-36BC-F864A47F9CBD}"/>
              </a:ext>
            </a:extLst>
          </p:cNvPr>
          <p:cNvCxnSpPr/>
          <p:nvPr/>
        </p:nvCxnSpPr>
        <p:spPr bwMode="auto">
          <a:xfrm>
            <a:off x="886479" y="1600200"/>
            <a:ext cx="0" cy="425614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85" name="Straight Connector 9284">
            <a:extLst>
              <a:ext uri="{FF2B5EF4-FFF2-40B4-BE49-F238E27FC236}">
                <a16:creationId xmlns:a16="http://schemas.microsoft.com/office/drawing/2014/main" id="{B296376C-C46D-CAC8-BF8E-14AB37A5D4D3}"/>
              </a:ext>
            </a:extLst>
          </p:cNvPr>
          <p:cNvCxnSpPr>
            <a:cxnSpLocks/>
          </p:cNvCxnSpPr>
          <p:nvPr/>
        </p:nvCxnSpPr>
        <p:spPr bwMode="auto">
          <a:xfrm>
            <a:off x="886479" y="5849368"/>
            <a:ext cx="0" cy="64008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456" name="Group 9455">
            <a:extLst>
              <a:ext uri="{FF2B5EF4-FFF2-40B4-BE49-F238E27FC236}">
                <a16:creationId xmlns:a16="http://schemas.microsoft.com/office/drawing/2014/main" id="{7D2E0485-0B7E-22B8-B5B3-B75AF096C159}"/>
              </a:ext>
            </a:extLst>
          </p:cNvPr>
          <p:cNvGrpSpPr/>
          <p:nvPr/>
        </p:nvGrpSpPr>
        <p:grpSpPr>
          <a:xfrm>
            <a:off x="832135" y="1686024"/>
            <a:ext cx="68013" cy="4107810"/>
            <a:chOff x="832135" y="1686024"/>
            <a:chExt cx="68013" cy="4107810"/>
          </a:xfrm>
        </p:grpSpPr>
        <p:cxnSp>
          <p:nvCxnSpPr>
            <p:cNvPr id="9306" name="Straight Connector 9305">
              <a:extLst>
                <a:ext uri="{FF2B5EF4-FFF2-40B4-BE49-F238E27FC236}">
                  <a16:creationId xmlns:a16="http://schemas.microsoft.com/office/drawing/2014/main" id="{B29DCEC8-9683-62F4-B153-2EF3EC0334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168602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682F0DDA-A80F-C4D5-CF1A-8EA3EAD0633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181439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8" name="Straight Connector 9307">
              <a:extLst>
                <a:ext uri="{FF2B5EF4-FFF2-40B4-BE49-F238E27FC236}">
                  <a16:creationId xmlns:a16="http://schemas.microsoft.com/office/drawing/2014/main" id="{4956CEB1-ED97-2DFB-9EB1-FDB4AC63467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207113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09" name="Straight Connector 9308">
              <a:extLst>
                <a:ext uri="{FF2B5EF4-FFF2-40B4-BE49-F238E27FC236}">
                  <a16:creationId xmlns:a16="http://schemas.microsoft.com/office/drawing/2014/main" id="{D5DA6813-032D-EA84-934E-FAB7CAF1F23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245623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0" name="Straight Connector 9309">
              <a:extLst>
                <a:ext uri="{FF2B5EF4-FFF2-40B4-BE49-F238E27FC236}">
                  <a16:creationId xmlns:a16="http://schemas.microsoft.com/office/drawing/2014/main" id="{04C6F285-FA2C-6E0B-A931-BCEC278E1C3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284134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1" name="Straight Connector 9310">
              <a:extLst>
                <a:ext uri="{FF2B5EF4-FFF2-40B4-BE49-F238E27FC236}">
                  <a16:creationId xmlns:a16="http://schemas.microsoft.com/office/drawing/2014/main" id="{87C12B31-9C57-C40D-9B45-17551CE2807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309808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2" name="Straight Connector 9311">
              <a:extLst>
                <a:ext uri="{FF2B5EF4-FFF2-40B4-BE49-F238E27FC236}">
                  <a16:creationId xmlns:a16="http://schemas.microsoft.com/office/drawing/2014/main" id="{F320A3D7-FF2B-38FF-6332-565DD37CE75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335482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3" name="Straight Connector 9312">
              <a:extLst>
                <a:ext uri="{FF2B5EF4-FFF2-40B4-BE49-F238E27FC236}">
                  <a16:creationId xmlns:a16="http://schemas.microsoft.com/office/drawing/2014/main" id="{B8E0E5C4-6273-D662-681E-8F2B97E49FE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373992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4" name="Straight Connector 9313">
              <a:extLst>
                <a:ext uri="{FF2B5EF4-FFF2-40B4-BE49-F238E27FC236}">
                  <a16:creationId xmlns:a16="http://schemas.microsoft.com/office/drawing/2014/main" id="{350D0120-D1CE-35CE-1C69-2C85EE6C8CA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399666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5" name="Straight Connector 9314">
              <a:extLst>
                <a:ext uri="{FF2B5EF4-FFF2-40B4-BE49-F238E27FC236}">
                  <a16:creationId xmlns:a16="http://schemas.microsoft.com/office/drawing/2014/main" id="{9D1432E8-25AA-3A74-F178-4F1C451EC5E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412503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6" name="Straight Connector 9315">
              <a:extLst>
                <a:ext uri="{FF2B5EF4-FFF2-40B4-BE49-F238E27FC236}">
                  <a16:creationId xmlns:a16="http://schemas.microsoft.com/office/drawing/2014/main" id="{01B62865-59BA-37F8-0343-4F61DE01274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438177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7" name="Straight Connector 9316">
              <a:extLst>
                <a:ext uri="{FF2B5EF4-FFF2-40B4-BE49-F238E27FC236}">
                  <a16:creationId xmlns:a16="http://schemas.microsoft.com/office/drawing/2014/main" id="{7DC3BA30-63CE-64DC-08B0-1C201D23221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4638511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8" name="Straight Connector 9317">
              <a:extLst>
                <a:ext uri="{FF2B5EF4-FFF2-40B4-BE49-F238E27FC236}">
                  <a16:creationId xmlns:a16="http://schemas.microsoft.com/office/drawing/2014/main" id="{0B35A37E-1A30-5301-3E9F-2E50DEF8714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489524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19" name="Straight Connector 9318">
              <a:extLst>
                <a:ext uri="{FF2B5EF4-FFF2-40B4-BE49-F238E27FC236}">
                  <a16:creationId xmlns:a16="http://schemas.microsoft.com/office/drawing/2014/main" id="{A2372E3B-50CD-071A-C22D-EB4534EB065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5023618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0" name="Straight Connector 9319">
              <a:extLst>
                <a:ext uri="{FF2B5EF4-FFF2-40B4-BE49-F238E27FC236}">
                  <a16:creationId xmlns:a16="http://schemas.microsoft.com/office/drawing/2014/main" id="{B63C2951-A5F6-A1F2-0F03-8594E9DB599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528035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1" name="Straight Connector 9320">
              <a:extLst>
                <a:ext uri="{FF2B5EF4-FFF2-40B4-BE49-F238E27FC236}">
                  <a16:creationId xmlns:a16="http://schemas.microsoft.com/office/drawing/2014/main" id="{44E05743-2F6C-5780-D87B-24F822082AC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553709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28" name="Straight Connector 9327">
              <a:extLst>
                <a:ext uri="{FF2B5EF4-FFF2-40B4-BE49-F238E27FC236}">
                  <a16:creationId xmlns:a16="http://schemas.microsoft.com/office/drawing/2014/main" id="{709CAABD-B21A-91D5-577B-BC4E7DC4930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579383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6" name="Straight Connector 9335">
              <a:extLst>
                <a:ext uri="{FF2B5EF4-FFF2-40B4-BE49-F238E27FC236}">
                  <a16:creationId xmlns:a16="http://schemas.microsoft.com/office/drawing/2014/main" id="{4D339FC6-3373-E5AF-497B-2729108B726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194276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7" name="Straight Connector 9336">
              <a:extLst>
                <a:ext uri="{FF2B5EF4-FFF2-40B4-BE49-F238E27FC236}">
                  <a16:creationId xmlns:a16="http://schemas.microsoft.com/office/drawing/2014/main" id="{F00A193A-CDA9-C02D-B1C9-49D0FFDBD3B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232786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8" name="Straight Connector 9337">
              <a:extLst>
                <a:ext uri="{FF2B5EF4-FFF2-40B4-BE49-F238E27FC236}">
                  <a16:creationId xmlns:a16="http://schemas.microsoft.com/office/drawing/2014/main" id="{5F41790E-636A-5245-3F3A-679CED046B8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2712976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39" name="Straight Connector 9338">
              <a:extLst>
                <a:ext uri="{FF2B5EF4-FFF2-40B4-BE49-F238E27FC236}">
                  <a16:creationId xmlns:a16="http://schemas.microsoft.com/office/drawing/2014/main" id="{2053B2B9-6A8B-CAE1-FEE3-588D0070C306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322645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0" name="Straight Connector 9339">
              <a:extLst>
                <a:ext uri="{FF2B5EF4-FFF2-40B4-BE49-F238E27FC236}">
                  <a16:creationId xmlns:a16="http://schemas.microsoft.com/office/drawing/2014/main" id="{068ABDDE-60FD-E33B-8EEF-6FC66E4C755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3611559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1" name="Straight Connector 9340">
              <a:extLst>
                <a:ext uri="{FF2B5EF4-FFF2-40B4-BE49-F238E27FC236}">
                  <a16:creationId xmlns:a16="http://schemas.microsoft.com/office/drawing/2014/main" id="{E3842D07-DA9C-30D0-E1FC-AE2EFA87742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386829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2" name="Straight Connector 9341">
              <a:extLst>
                <a:ext uri="{FF2B5EF4-FFF2-40B4-BE49-F238E27FC236}">
                  <a16:creationId xmlns:a16="http://schemas.microsoft.com/office/drawing/2014/main" id="{3479F51A-D9C9-4F72-E8D9-5A3F3926B7E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425340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3" name="Straight Connector 9342">
              <a:extLst>
                <a:ext uri="{FF2B5EF4-FFF2-40B4-BE49-F238E27FC236}">
                  <a16:creationId xmlns:a16="http://schemas.microsoft.com/office/drawing/2014/main" id="{E10D3E54-C69B-65CE-A6EF-90C8DC8338C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4510142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4" name="Straight Connector 9343">
              <a:extLst>
                <a:ext uri="{FF2B5EF4-FFF2-40B4-BE49-F238E27FC236}">
                  <a16:creationId xmlns:a16="http://schemas.microsoft.com/office/drawing/2014/main" id="{D2892290-569A-F904-78B5-5D555FAC5C5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476688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5" name="Straight Connector 9344">
              <a:extLst>
                <a:ext uri="{FF2B5EF4-FFF2-40B4-BE49-F238E27FC236}">
                  <a16:creationId xmlns:a16="http://schemas.microsoft.com/office/drawing/2014/main" id="{1D3AA50E-9C5B-4240-1C7B-8FFF16ADCA0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515198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6" name="Straight Connector 9345">
              <a:extLst>
                <a:ext uri="{FF2B5EF4-FFF2-40B4-BE49-F238E27FC236}">
                  <a16:creationId xmlns:a16="http://schemas.microsoft.com/office/drawing/2014/main" id="{2F2FC446-95C2-F44E-AE77-FACA4AC2886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5408725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47" name="Straight Connector 9346">
              <a:extLst>
                <a:ext uri="{FF2B5EF4-FFF2-40B4-BE49-F238E27FC236}">
                  <a16:creationId xmlns:a16="http://schemas.microsoft.com/office/drawing/2014/main" id="{DD151A65-62AF-F3CC-0BA4-03D44A17347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5665463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0" name="Straight Connector 9349">
              <a:extLst>
                <a:ext uri="{FF2B5EF4-FFF2-40B4-BE49-F238E27FC236}">
                  <a16:creationId xmlns:a16="http://schemas.microsoft.com/office/drawing/2014/main" id="{C3D123E7-90C5-3B11-81AC-ABF3B94AEBE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219950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2" name="Straight Connector 9351">
              <a:extLst>
                <a:ext uri="{FF2B5EF4-FFF2-40B4-BE49-F238E27FC236}">
                  <a16:creationId xmlns:a16="http://schemas.microsoft.com/office/drawing/2014/main" id="{4AA03E5D-2FD7-3DA1-F30B-68DE74FDB66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2584607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3" name="Straight Connector 9352">
              <a:extLst>
                <a:ext uri="{FF2B5EF4-FFF2-40B4-BE49-F238E27FC236}">
                  <a16:creationId xmlns:a16="http://schemas.microsoft.com/office/drawing/2014/main" id="{BDDF9505-7445-5C91-B833-589855F91B2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2969714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54" name="Straight Connector 9353">
              <a:extLst>
                <a:ext uri="{FF2B5EF4-FFF2-40B4-BE49-F238E27FC236}">
                  <a16:creationId xmlns:a16="http://schemas.microsoft.com/office/drawing/2014/main" id="{EF111E2E-4F25-AA29-9B3F-494BDD9EA69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32135" y="3483190"/>
              <a:ext cx="6801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87" name="TextBox 9286">
            <a:extLst>
              <a:ext uri="{FF2B5EF4-FFF2-40B4-BE49-F238E27FC236}">
                <a16:creationId xmlns:a16="http://schemas.microsoft.com/office/drawing/2014/main" id="{6D75CB0D-35E3-2399-2D62-A257CF00883F}"/>
              </a:ext>
            </a:extLst>
          </p:cNvPr>
          <p:cNvSpPr txBox="1"/>
          <p:nvPr/>
        </p:nvSpPr>
        <p:spPr bwMode="auto">
          <a:xfrm>
            <a:off x="513711" y="1553434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288" name="TextBox 9287">
            <a:extLst>
              <a:ext uri="{FF2B5EF4-FFF2-40B4-BE49-F238E27FC236}">
                <a16:creationId xmlns:a16="http://schemas.microsoft.com/office/drawing/2014/main" id="{F73D9DCD-0C3D-058D-809D-28822C314076}"/>
              </a:ext>
            </a:extLst>
          </p:cNvPr>
          <p:cNvSpPr txBox="1"/>
          <p:nvPr/>
        </p:nvSpPr>
        <p:spPr bwMode="auto">
          <a:xfrm>
            <a:off x="513711" y="1681893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289" name="TextBox 9288">
            <a:extLst>
              <a:ext uri="{FF2B5EF4-FFF2-40B4-BE49-F238E27FC236}">
                <a16:creationId xmlns:a16="http://schemas.microsoft.com/office/drawing/2014/main" id="{381EADC0-99C0-26B8-A7CC-A5AC47067EA1}"/>
              </a:ext>
            </a:extLst>
          </p:cNvPr>
          <p:cNvSpPr txBox="1"/>
          <p:nvPr/>
        </p:nvSpPr>
        <p:spPr bwMode="auto">
          <a:xfrm>
            <a:off x="513711" y="2452647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290" name="TextBox 9289">
            <a:extLst>
              <a:ext uri="{FF2B5EF4-FFF2-40B4-BE49-F238E27FC236}">
                <a16:creationId xmlns:a16="http://schemas.microsoft.com/office/drawing/2014/main" id="{49059503-F2C2-CD9E-44A2-2C76E402EA97}"/>
              </a:ext>
            </a:extLst>
          </p:cNvPr>
          <p:cNvSpPr txBox="1"/>
          <p:nvPr/>
        </p:nvSpPr>
        <p:spPr bwMode="auto">
          <a:xfrm>
            <a:off x="513711" y="2709565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291" name="TextBox 9290">
            <a:extLst>
              <a:ext uri="{FF2B5EF4-FFF2-40B4-BE49-F238E27FC236}">
                <a16:creationId xmlns:a16="http://schemas.microsoft.com/office/drawing/2014/main" id="{41FB47A6-6704-FE3E-8BBE-25224F73C775}"/>
              </a:ext>
            </a:extLst>
          </p:cNvPr>
          <p:cNvSpPr txBox="1"/>
          <p:nvPr/>
        </p:nvSpPr>
        <p:spPr bwMode="auto">
          <a:xfrm>
            <a:off x="513711" y="3094942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9296" name="TextBox 9295">
            <a:extLst>
              <a:ext uri="{FF2B5EF4-FFF2-40B4-BE49-F238E27FC236}">
                <a16:creationId xmlns:a16="http://schemas.microsoft.com/office/drawing/2014/main" id="{7662D22D-C40D-5AC6-1A17-B8FCDF87232B}"/>
              </a:ext>
            </a:extLst>
          </p:cNvPr>
          <p:cNvSpPr txBox="1"/>
          <p:nvPr/>
        </p:nvSpPr>
        <p:spPr bwMode="auto">
          <a:xfrm>
            <a:off x="513711" y="2838024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297" name="TextBox 9296">
            <a:extLst>
              <a:ext uri="{FF2B5EF4-FFF2-40B4-BE49-F238E27FC236}">
                <a16:creationId xmlns:a16="http://schemas.microsoft.com/office/drawing/2014/main" id="{A65D5BF7-F79F-9087-1FFA-EDBD6820C2E9}"/>
              </a:ext>
            </a:extLst>
          </p:cNvPr>
          <p:cNvSpPr txBox="1"/>
          <p:nvPr/>
        </p:nvSpPr>
        <p:spPr bwMode="auto">
          <a:xfrm>
            <a:off x="513711" y="3223401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9298" name="TextBox 9297">
            <a:extLst>
              <a:ext uri="{FF2B5EF4-FFF2-40B4-BE49-F238E27FC236}">
                <a16:creationId xmlns:a16="http://schemas.microsoft.com/office/drawing/2014/main" id="{4EA038F8-8A77-0AED-26C5-09769D8F22F6}"/>
              </a:ext>
            </a:extLst>
          </p:cNvPr>
          <p:cNvSpPr txBox="1"/>
          <p:nvPr/>
        </p:nvSpPr>
        <p:spPr bwMode="auto">
          <a:xfrm>
            <a:off x="513711" y="5150286"/>
            <a:ext cx="3766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29</a:t>
            </a:r>
          </a:p>
        </p:txBody>
      </p:sp>
      <p:sp>
        <p:nvSpPr>
          <p:cNvPr id="9356" name="Oval 9355">
            <a:extLst>
              <a:ext uri="{FF2B5EF4-FFF2-40B4-BE49-F238E27FC236}">
                <a16:creationId xmlns:a16="http://schemas.microsoft.com/office/drawing/2014/main" id="{F64993DA-8D2A-CD0F-1796-1A995661043E}"/>
              </a:ext>
            </a:extLst>
          </p:cNvPr>
          <p:cNvSpPr/>
          <p:nvPr/>
        </p:nvSpPr>
        <p:spPr bwMode="auto">
          <a:xfrm>
            <a:off x="1857373" y="1654739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95" name="Rectangle 9394">
            <a:extLst>
              <a:ext uri="{FF2B5EF4-FFF2-40B4-BE49-F238E27FC236}">
                <a16:creationId xmlns:a16="http://schemas.microsoft.com/office/drawing/2014/main" id="{69434D98-0451-3063-6F89-B283A790222F}"/>
              </a:ext>
            </a:extLst>
          </p:cNvPr>
          <p:cNvSpPr/>
          <p:nvPr/>
        </p:nvSpPr>
        <p:spPr bwMode="auto">
          <a:xfrm>
            <a:off x="1151873" y="2295902"/>
            <a:ext cx="64525" cy="64525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29" name="Triangle 9428">
            <a:extLst>
              <a:ext uri="{FF2B5EF4-FFF2-40B4-BE49-F238E27FC236}">
                <a16:creationId xmlns:a16="http://schemas.microsoft.com/office/drawing/2014/main" id="{599A7165-A8AC-8E63-FC42-CCF53697006D}"/>
              </a:ext>
            </a:extLst>
          </p:cNvPr>
          <p:cNvSpPr/>
          <p:nvPr/>
        </p:nvSpPr>
        <p:spPr bwMode="auto">
          <a:xfrm rot="5400000">
            <a:off x="4504068" y="1651213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55" name="TextBox 9454">
            <a:extLst>
              <a:ext uri="{FF2B5EF4-FFF2-40B4-BE49-F238E27FC236}">
                <a16:creationId xmlns:a16="http://schemas.microsoft.com/office/drawing/2014/main" id="{56D9AB50-EC1E-2AD4-797A-6801D43D727C}"/>
              </a:ext>
            </a:extLst>
          </p:cNvPr>
          <p:cNvSpPr txBox="1"/>
          <p:nvPr/>
        </p:nvSpPr>
        <p:spPr bwMode="auto">
          <a:xfrm>
            <a:off x="6096000" y="5991820"/>
            <a:ext cx="56166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*Among evaluable patients. 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Among those on treatment or with long-term follow-up.</a:t>
            </a:r>
          </a:p>
        </p:txBody>
      </p:sp>
      <p:cxnSp>
        <p:nvCxnSpPr>
          <p:cNvPr id="9458" name="Straight Connector 9457">
            <a:extLst>
              <a:ext uri="{FF2B5EF4-FFF2-40B4-BE49-F238E27FC236}">
                <a16:creationId xmlns:a16="http://schemas.microsoft.com/office/drawing/2014/main" id="{082D3CAE-FFAD-FA20-D924-482EA2B6A0B4}"/>
              </a:ext>
            </a:extLst>
          </p:cNvPr>
          <p:cNvCxnSpPr>
            <a:cxnSpLocks/>
          </p:cNvCxnSpPr>
          <p:nvPr/>
        </p:nvCxnSpPr>
        <p:spPr bwMode="auto">
          <a:xfrm flipV="1">
            <a:off x="3369223" y="4948928"/>
            <a:ext cx="13716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495" name="Oval 9494">
            <a:extLst>
              <a:ext uri="{FF2B5EF4-FFF2-40B4-BE49-F238E27FC236}">
                <a16:creationId xmlns:a16="http://schemas.microsoft.com/office/drawing/2014/main" id="{E1D6827A-9929-65B7-CD36-F2C4DC860562}"/>
              </a:ext>
            </a:extLst>
          </p:cNvPr>
          <p:cNvSpPr/>
          <p:nvPr/>
        </p:nvSpPr>
        <p:spPr bwMode="auto">
          <a:xfrm>
            <a:off x="1414350" y="1782330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6" name="Oval 9495">
            <a:extLst>
              <a:ext uri="{FF2B5EF4-FFF2-40B4-BE49-F238E27FC236}">
                <a16:creationId xmlns:a16="http://schemas.microsoft.com/office/drawing/2014/main" id="{4B97C02A-D20B-988C-8403-5ED836ED2698}"/>
              </a:ext>
            </a:extLst>
          </p:cNvPr>
          <p:cNvSpPr/>
          <p:nvPr/>
        </p:nvSpPr>
        <p:spPr bwMode="auto">
          <a:xfrm>
            <a:off x="1758135" y="2037511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7" name="Oval 9496">
            <a:extLst>
              <a:ext uri="{FF2B5EF4-FFF2-40B4-BE49-F238E27FC236}">
                <a16:creationId xmlns:a16="http://schemas.microsoft.com/office/drawing/2014/main" id="{9D26D382-0B19-B2CC-828B-BD8422E46F13}"/>
              </a:ext>
            </a:extLst>
          </p:cNvPr>
          <p:cNvSpPr/>
          <p:nvPr/>
        </p:nvSpPr>
        <p:spPr bwMode="auto">
          <a:xfrm>
            <a:off x="1261950" y="1909921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8" name="Oval 9497">
            <a:extLst>
              <a:ext uri="{FF2B5EF4-FFF2-40B4-BE49-F238E27FC236}">
                <a16:creationId xmlns:a16="http://schemas.microsoft.com/office/drawing/2014/main" id="{1C363CAD-2A96-F98B-2CEB-57214B5C8854}"/>
              </a:ext>
            </a:extLst>
          </p:cNvPr>
          <p:cNvSpPr/>
          <p:nvPr/>
        </p:nvSpPr>
        <p:spPr bwMode="auto">
          <a:xfrm>
            <a:off x="1237141" y="2161558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99" name="Oval 9498">
            <a:extLst>
              <a:ext uri="{FF2B5EF4-FFF2-40B4-BE49-F238E27FC236}">
                <a16:creationId xmlns:a16="http://schemas.microsoft.com/office/drawing/2014/main" id="{624BE78B-8385-4434-793A-2D846E776730}"/>
              </a:ext>
            </a:extLst>
          </p:cNvPr>
          <p:cNvSpPr/>
          <p:nvPr/>
        </p:nvSpPr>
        <p:spPr bwMode="auto">
          <a:xfrm>
            <a:off x="1407261" y="2420284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0" name="Oval 9499">
            <a:extLst>
              <a:ext uri="{FF2B5EF4-FFF2-40B4-BE49-F238E27FC236}">
                <a16:creationId xmlns:a16="http://schemas.microsoft.com/office/drawing/2014/main" id="{4CC39164-8C2A-A135-3B70-DD3CB1B5AD59}"/>
              </a:ext>
            </a:extLst>
          </p:cNvPr>
          <p:cNvSpPr/>
          <p:nvPr/>
        </p:nvSpPr>
        <p:spPr bwMode="auto">
          <a:xfrm>
            <a:off x="1655355" y="2675465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1" name="Oval 9500">
            <a:extLst>
              <a:ext uri="{FF2B5EF4-FFF2-40B4-BE49-F238E27FC236}">
                <a16:creationId xmlns:a16="http://schemas.microsoft.com/office/drawing/2014/main" id="{301D23CF-1DDC-FD39-37E6-2ABB1DFE4C4C}"/>
              </a:ext>
            </a:extLst>
          </p:cNvPr>
          <p:cNvSpPr/>
          <p:nvPr/>
        </p:nvSpPr>
        <p:spPr bwMode="auto">
          <a:xfrm>
            <a:off x="1495866" y="2799511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2" name="Oval 9501">
            <a:extLst>
              <a:ext uri="{FF2B5EF4-FFF2-40B4-BE49-F238E27FC236}">
                <a16:creationId xmlns:a16="http://schemas.microsoft.com/office/drawing/2014/main" id="{E833D5C5-E440-453F-ABAF-7431EA826E1E}"/>
              </a:ext>
            </a:extLst>
          </p:cNvPr>
          <p:cNvSpPr/>
          <p:nvPr/>
        </p:nvSpPr>
        <p:spPr bwMode="auto">
          <a:xfrm>
            <a:off x="1424982" y="2930646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3" name="Oval 9502">
            <a:extLst>
              <a:ext uri="{FF2B5EF4-FFF2-40B4-BE49-F238E27FC236}">
                <a16:creationId xmlns:a16="http://schemas.microsoft.com/office/drawing/2014/main" id="{1DF8C87A-F5C8-BC3B-79DC-487B8FC2F353}"/>
              </a:ext>
            </a:extLst>
          </p:cNvPr>
          <p:cNvSpPr/>
          <p:nvPr/>
        </p:nvSpPr>
        <p:spPr bwMode="auto">
          <a:xfrm>
            <a:off x="1233597" y="3182283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4" name="Oval 9503">
            <a:extLst>
              <a:ext uri="{FF2B5EF4-FFF2-40B4-BE49-F238E27FC236}">
                <a16:creationId xmlns:a16="http://schemas.microsoft.com/office/drawing/2014/main" id="{69A8BABE-4815-B8E7-7552-1C3B3A2E3865}"/>
              </a:ext>
            </a:extLst>
          </p:cNvPr>
          <p:cNvSpPr/>
          <p:nvPr/>
        </p:nvSpPr>
        <p:spPr bwMode="auto">
          <a:xfrm>
            <a:off x="1488777" y="3441009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5" name="Rectangle 9504">
            <a:extLst>
              <a:ext uri="{FF2B5EF4-FFF2-40B4-BE49-F238E27FC236}">
                <a16:creationId xmlns:a16="http://schemas.microsoft.com/office/drawing/2014/main" id="{1A72787B-78C4-CD9F-787E-DFED4B253529}"/>
              </a:ext>
            </a:extLst>
          </p:cNvPr>
          <p:cNvSpPr/>
          <p:nvPr/>
        </p:nvSpPr>
        <p:spPr bwMode="auto">
          <a:xfrm>
            <a:off x="1208580" y="3064991"/>
            <a:ext cx="64525" cy="64525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6" name="Rectangle 9505">
            <a:extLst>
              <a:ext uri="{FF2B5EF4-FFF2-40B4-BE49-F238E27FC236}">
                <a16:creationId xmlns:a16="http://schemas.microsoft.com/office/drawing/2014/main" id="{2CDE2741-FCCB-9862-EFED-8A942EB20D44}"/>
              </a:ext>
            </a:extLst>
          </p:cNvPr>
          <p:cNvSpPr/>
          <p:nvPr/>
        </p:nvSpPr>
        <p:spPr bwMode="auto">
          <a:xfrm>
            <a:off x="1424776" y="3316628"/>
            <a:ext cx="64525" cy="64525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7" name="Oval 9506">
            <a:extLst>
              <a:ext uri="{FF2B5EF4-FFF2-40B4-BE49-F238E27FC236}">
                <a16:creationId xmlns:a16="http://schemas.microsoft.com/office/drawing/2014/main" id="{15507E80-9871-9871-32EF-5318EA19A611}"/>
              </a:ext>
            </a:extLst>
          </p:cNvPr>
          <p:cNvSpPr/>
          <p:nvPr/>
        </p:nvSpPr>
        <p:spPr bwMode="auto">
          <a:xfrm>
            <a:off x="1322201" y="3568600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8" name="Oval 9507">
            <a:extLst>
              <a:ext uri="{FF2B5EF4-FFF2-40B4-BE49-F238E27FC236}">
                <a16:creationId xmlns:a16="http://schemas.microsoft.com/office/drawing/2014/main" id="{FF525E53-4270-DD9E-1EA7-DCC27CDFF7E4}"/>
              </a:ext>
            </a:extLst>
          </p:cNvPr>
          <p:cNvSpPr/>
          <p:nvPr/>
        </p:nvSpPr>
        <p:spPr bwMode="auto">
          <a:xfrm>
            <a:off x="1400172" y="3696190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09" name="Oval 9508">
            <a:extLst>
              <a:ext uri="{FF2B5EF4-FFF2-40B4-BE49-F238E27FC236}">
                <a16:creationId xmlns:a16="http://schemas.microsoft.com/office/drawing/2014/main" id="{435B559E-B080-5AE6-65F7-3C2371302E44}"/>
              </a:ext>
            </a:extLst>
          </p:cNvPr>
          <p:cNvSpPr/>
          <p:nvPr/>
        </p:nvSpPr>
        <p:spPr bwMode="auto">
          <a:xfrm>
            <a:off x="1304479" y="3823781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10" name="Rectangle 9509">
            <a:extLst>
              <a:ext uri="{FF2B5EF4-FFF2-40B4-BE49-F238E27FC236}">
                <a16:creationId xmlns:a16="http://schemas.microsoft.com/office/drawing/2014/main" id="{4BCBF2FC-02FE-94C8-74F3-805A136B41C8}"/>
              </a:ext>
            </a:extLst>
          </p:cNvPr>
          <p:cNvSpPr/>
          <p:nvPr/>
        </p:nvSpPr>
        <p:spPr bwMode="auto">
          <a:xfrm>
            <a:off x="1389334" y="3958126"/>
            <a:ext cx="64525" cy="64525"/>
          </a:xfrm>
          <a:prstGeom prst="rect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11" name="Oval 9510">
            <a:extLst>
              <a:ext uri="{FF2B5EF4-FFF2-40B4-BE49-F238E27FC236}">
                <a16:creationId xmlns:a16="http://schemas.microsoft.com/office/drawing/2014/main" id="{12437B99-540B-0597-6FDC-BB13F677C639}"/>
              </a:ext>
            </a:extLst>
          </p:cNvPr>
          <p:cNvSpPr/>
          <p:nvPr/>
        </p:nvSpPr>
        <p:spPr bwMode="auto">
          <a:xfrm>
            <a:off x="1254861" y="4203009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12" name="Oval 9511">
            <a:extLst>
              <a:ext uri="{FF2B5EF4-FFF2-40B4-BE49-F238E27FC236}">
                <a16:creationId xmlns:a16="http://schemas.microsoft.com/office/drawing/2014/main" id="{502ED095-B0C6-F2C6-4540-54D1386F5BA3}"/>
              </a:ext>
            </a:extLst>
          </p:cNvPr>
          <p:cNvSpPr/>
          <p:nvPr/>
        </p:nvSpPr>
        <p:spPr bwMode="auto">
          <a:xfrm>
            <a:off x="1251316" y="4330600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13" name="Oval 9512">
            <a:extLst>
              <a:ext uri="{FF2B5EF4-FFF2-40B4-BE49-F238E27FC236}">
                <a16:creationId xmlns:a16="http://schemas.microsoft.com/office/drawing/2014/main" id="{4E98052E-9453-D332-A3F6-8A55AAAE3325}"/>
              </a:ext>
            </a:extLst>
          </p:cNvPr>
          <p:cNvSpPr/>
          <p:nvPr/>
        </p:nvSpPr>
        <p:spPr bwMode="auto">
          <a:xfrm>
            <a:off x="1162711" y="4461734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14" name="Oval 9513">
            <a:extLst>
              <a:ext uri="{FF2B5EF4-FFF2-40B4-BE49-F238E27FC236}">
                <a16:creationId xmlns:a16="http://schemas.microsoft.com/office/drawing/2014/main" id="{950BB3A9-30C2-DB0F-AB4E-25803D70C9BF}"/>
              </a:ext>
            </a:extLst>
          </p:cNvPr>
          <p:cNvSpPr/>
          <p:nvPr/>
        </p:nvSpPr>
        <p:spPr bwMode="auto">
          <a:xfrm>
            <a:off x="1449791" y="4589325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15" name="Oval 9514">
            <a:extLst>
              <a:ext uri="{FF2B5EF4-FFF2-40B4-BE49-F238E27FC236}">
                <a16:creationId xmlns:a16="http://schemas.microsoft.com/office/drawing/2014/main" id="{76D0E10D-DE5D-2976-09F1-6645B1D9210D}"/>
              </a:ext>
            </a:extLst>
          </p:cNvPr>
          <p:cNvSpPr/>
          <p:nvPr/>
        </p:nvSpPr>
        <p:spPr bwMode="auto">
          <a:xfrm>
            <a:off x="1152080" y="4840962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16" name="Oval 9515">
            <a:extLst>
              <a:ext uri="{FF2B5EF4-FFF2-40B4-BE49-F238E27FC236}">
                <a16:creationId xmlns:a16="http://schemas.microsoft.com/office/drawing/2014/main" id="{E97388E0-E8C1-7187-A78E-23D2CB1E8016}"/>
              </a:ext>
            </a:extLst>
          </p:cNvPr>
          <p:cNvSpPr/>
          <p:nvPr/>
        </p:nvSpPr>
        <p:spPr bwMode="auto">
          <a:xfrm>
            <a:off x="1148535" y="5099688"/>
            <a:ext cx="74823" cy="74823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521" name="Straight Connector 9520">
            <a:extLst>
              <a:ext uri="{FF2B5EF4-FFF2-40B4-BE49-F238E27FC236}">
                <a16:creationId xmlns:a16="http://schemas.microsoft.com/office/drawing/2014/main" id="{59558510-2F6E-3524-4B22-37E1095BE4D4}"/>
              </a:ext>
            </a:extLst>
          </p:cNvPr>
          <p:cNvCxnSpPr>
            <a:cxnSpLocks/>
          </p:cNvCxnSpPr>
          <p:nvPr/>
        </p:nvCxnSpPr>
        <p:spPr bwMode="auto">
          <a:xfrm>
            <a:off x="2798194" y="1693097"/>
            <a:ext cx="1674569" cy="0"/>
          </a:xfrm>
          <a:prstGeom prst="line">
            <a:avLst/>
          </a:prstGeom>
          <a:noFill/>
          <a:ln w="762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17" name="Straight Connector 9516">
            <a:extLst>
              <a:ext uri="{FF2B5EF4-FFF2-40B4-BE49-F238E27FC236}">
                <a16:creationId xmlns:a16="http://schemas.microsoft.com/office/drawing/2014/main" id="{3E5621E8-B825-A840-0E75-52446C0A4C67}"/>
              </a:ext>
            </a:extLst>
          </p:cNvPr>
          <p:cNvCxnSpPr>
            <a:cxnSpLocks/>
          </p:cNvCxnSpPr>
          <p:nvPr/>
        </p:nvCxnSpPr>
        <p:spPr bwMode="auto">
          <a:xfrm>
            <a:off x="2164200" y="1691821"/>
            <a:ext cx="681781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523" name="Triangle 9522">
            <a:extLst>
              <a:ext uri="{FF2B5EF4-FFF2-40B4-BE49-F238E27FC236}">
                <a16:creationId xmlns:a16="http://schemas.microsoft.com/office/drawing/2014/main" id="{9195FDB1-A167-60E8-4505-9A6B523242EE}"/>
              </a:ext>
            </a:extLst>
          </p:cNvPr>
          <p:cNvSpPr/>
          <p:nvPr/>
        </p:nvSpPr>
        <p:spPr bwMode="auto">
          <a:xfrm rot="5400000">
            <a:off x="4050412" y="1778804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4" name="Triangle 9523">
            <a:extLst>
              <a:ext uri="{FF2B5EF4-FFF2-40B4-BE49-F238E27FC236}">
                <a16:creationId xmlns:a16="http://schemas.microsoft.com/office/drawing/2014/main" id="{23CB1956-B8CD-C8A4-FD33-B930F0BDD520}"/>
              </a:ext>
            </a:extLst>
          </p:cNvPr>
          <p:cNvSpPr/>
          <p:nvPr/>
        </p:nvSpPr>
        <p:spPr bwMode="auto">
          <a:xfrm rot="5400000">
            <a:off x="3671184" y="2026898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5" name="Triangle 9524">
            <a:extLst>
              <a:ext uri="{FF2B5EF4-FFF2-40B4-BE49-F238E27FC236}">
                <a16:creationId xmlns:a16="http://schemas.microsoft.com/office/drawing/2014/main" id="{0BF17647-C29F-EEE9-0223-E0BCBCB088D4}"/>
              </a:ext>
            </a:extLst>
          </p:cNvPr>
          <p:cNvSpPr/>
          <p:nvPr/>
        </p:nvSpPr>
        <p:spPr bwMode="auto">
          <a:xfrm rot="5400000">
            <a:off x="2958803" y="2161576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6" name="Triangle 9525">
            <a:extLst>
              <a:ext uri="{FF2B5EF4-FFF2-40B4-BE49-F238E27FC236}">
                <a16:creationId xmlns:a16="http://schemas.microsoft.com/office/drawing/2014/main" id="{B333AEBD-B193-FCC5-0AEA-37A1115B06DA}"/>
              </a:ext>
            </a:extLst>
          </p:cNvPr>
          <p:cNvSpPr/>
          <p:nvPr/>
        </p:nvSpPr>
        <p:spPr bwMode="auto">
          <a:xfrm rot="5400000">
            <a:off x="2859566" y="2289167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7" name="Triangle 9526">
            <a:extLst>
              <a:ext uri="{FF2B5EF4-FFF2-40B4-BE49-F238E27FC236}">
                <a16:creationId xmlns:a16="http://schemas.microsoft.com/office/drawing/2014/main" id="{461CC473-5B5B-68D0-53A7-10A1B1F09D51}"/>
              </a:ext>
            </a:extLst>
          </p:cNvPr>
          <p:cNvSpPr/>
          <p:nvPr/>
        </p:nvSpPr>
        <p:spPr bwMode="auto">
          <a:xfrm rot="5400000">
            <a:off x="2668180" y="2540805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8" name="Triangle 9527">
            <a:extLst>
              <a:ext uri="{FF2B5EF4-FFF2-40B4-BE49-F238E27FC236}">
                <a16:creationId xmlns:a16="http://schemas.microsoft.com/office/drawing/2014/main" id="{86A5C783-D454-50BA-8B42-2679083A8713}"/>
              </a:ext>
            </a:extLst>
          </p:cNvPr>
          <p:cNvSpPr/>
          <p:nvPr/>
        </p:nvSpPr>
        <p:spPr bwMode="auto">
          <a:xfrm rot="5400000">
            <a:off x="2639826" y="2668392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29" name="Triangle 9528">
            <a:extLst>
              <a:ext uri="{FF2B5EF4-FFF2-40B4-BE49-F238E27FC236}">
                <a16:creationId xmlns:a16="http://schemas.microsoft.com/office/drawing/2014/main" id="{63F5EA09-B29E-EB2D-0127-7BD5AFD89FAB}"/>
              </a:ext>
            </a:extLst>
          </p:cNvPr>
          <p:cNvSpPr/>
          <p:nvPr/>
        </p:nvSpPr>
        <p:spPr bwMode="auto">
          <a:xfrm rot="5400000">
            <a:off x="2597296" y="2795984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0" name="Triangle 9529">
            <a:extLst>
              <a:ext uri="{FF2B5EF4-FFF2-40B4-BE49-F238E27FC236}">
                <a16:creationId xmlns:a16="http://schemas.microsoft.com/office/drawing/2014/main" id="{DD101013-160C-BCB6-3E75-7397860FF22E}"/>
              </a:ext>
            </a:extLst>
          </p:cNvPr>
          <p:cNvSpPr/>
          <p:nvPr/>
        </p:nvSpPr>
        <p:spPr bwMode="auto">
          <a:xfrm rot="5400000">
            <a:off x="2501603" y="2930663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1" name="Triangle 9530">
            <a:extLst>
              <a:ext uri="{FF2B5EF4-FFF2-40B4-BE49-F238E27FC236}">
                <a16:creationId xmlns:a16="http://schemas.microsoft.com/office/drawing/2014/main" id="{FA256EAE-1698-3324-D63A-290A31826BA6}"/>
              </a:ext>
            </a:extLst>
          </p:cNvPr>
          <p:cNvSpPr/>
          <p:nvPr/>
        </p:nvSpPr>
        <p:spPr bwMode="auto">
          <a:xfrm rot="5400000">
            <a:off x="2498058" y="3047621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2" name="Triangle 9531">
            <a:extLst>
              <a:ext uri="{FF2B5EF4-FFF2-40B4-BE49-F238E27FC236}">
                <a16:creationId xmlns:a16="http://schemas.microsoft.com/office/drawing/2014/main" id="{1F191DBC-93AF-0FA6-6A47-516B81E90422}"/>
              </a:ext>
            </a:extLst>
          </p:cNvPr>
          <p:cNvSpPr/>
          <p:nvPr/>
        </p:nvSpPr>
        <p:spPr bwMode="auto">
          <a:xfrm rot="5400000">
            <a:off x="2338570" y="3309892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3" name="Triangle 9532">
            <a:extLst>
              <a:ext uri="{FF2B5EF4-FFF2-40B4-BE49-F238E27FC236}">
                <a16:creationId xmlns:a16="http://schemas.microsoft.com/office/drawing/2014/main" id="{F80B251E-36C8-BA5A-8F64-D21CE770D498}"/>
              </a:ext>
            </a:extLst>
          </p:cNvPr>
          <p:cNvSpPr/>
          <p:nvPr/>
        </p:nvSpPr>
        <p:spPr bwMode="auto">
          <a:xfrm rot="5400000">
            <a:off x="2150727" y="3557985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4" name="Triangle 9533">
            <a:extLst>
              <a:ext uri="{FF2B5EF4-FFF2-40B4-BE49-F238E27FC236}">
                <a16:creationId xmlns:a16="http://schemas.microsoft.com/office/drawing/2014/main" id="{392899AD-0B4B-81F2-A8F5-EF8733880D6D}"/>
              </a:ext>
            </a:extLst>
          </p:cNvPr>
          <p:cNvSpPr/>
          <p:nvPr/>
        </p:nvSpPr>
        <p:spPr bwMode="auto">
          <a:xfrm rot="5400000">
            <a:off x="2196803" y="3682032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5" name="Triangle 9534">
            <a:extLst>
              <a:ext uri="{FF2B5EF4-FFF2-40B4-BE49-F238E27FC236}">
                <a16:creationId xmlns:a16="http://schemas.microsoft.com/office/drawing/2014/main" id="{F35AB7A1-A5B3-3C4D-DAEA-9CAE4644601B}"/>
              </a:ext>
            </a:extLst>
          </p:cNvPr>
          <p:cNvSpPr/>
          <p:nvPr/>
        </p:nvSpPr>
        <p:spPr bwMode="auto">
          <a:xfrm rot="5400000">
            <a:off x="1895548" y="3813168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6" name="Triangle 9535">
            <a:extLst>
              <a:ext uri="{FF2B5EF4-FFF2-40B4-BE49-F238E27FC236}">
                <a16:creationId xmlns:a16="http://schemas.microsoft.com/office/drawing/2014/main" id="{E67059E6-C33E-2AD3-8CEC-D4D8E8E8FD61}"/>
              </a:ext>
            </a:extLst>
          </p:cNvPr>
          <p:cNvSpPr/>
          <p:nvPr/>
        </p:nvSpPr>
        <p:spPr bwMode="auto">
          <a:xfrm rot="5400000">
            <a:off x="1863649" y="3940758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7" name="Triangle 9536">
            <a:extLst>
              <a:ext uri="{FF2B5EF4-FFF2-40B4-BE49-F238E27FC236}">
                <a16:creationId xmlns:a16="http://schemas.microsoft.com/office/drawing/2014/main" id="{FF4D55C1-300C-7ACF-6BF9-A0DF2AF4332F}"/>
              </a:ext>
            </a:extLst>
          </p:cNvPr>
          <p:cNvSpPr/>
          <p:nvPr/>
        </p:nvSpPr>
        <p:spPr bwMode="auto">
          <a:xfrm rot="5400000">
            <a:off x="1789222" y="4071894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8" name="Triangle 9537">
            <a:extLst>
              <a:ext uri="{FF2B5EF4-FFF2-40B4-BE49-F238E27FC236}">
                <a16:creationId xmlns:a16="http://schemas.microsoft.com/office/drawing/2014/main" id="{BDAC70DE-1223-F53F-5461-D922A7F474A5}"/>
              </a:ext>
            </a:extLst>
          </p:cNvPr>
          <p:cNvSpPr/>
          <p:nvPr/>
        </p:nvSpPr>
        <p:spPr bwMode="auto">
          <a:xfrm rot="5400000">
            <a:off x="1789222" y="4323531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39" name="Triangle 9538">
            <a:extLst>
              <a:ext uri="{FF2B5EF4-FFF2-40B4-BE49-F238E27FC236}">
                <a16:creationId xmlns:a16="http://schemas.microsoft.com/office/drawing/2014/main" id="{AE92BA7D-A89B-0246-5521-555B5E910AE0}"/>
              </a:ext>
            </a:extLst>
          </p:cNvPr>
          <p:cNvSpPr/>
          <p:nvPr/>
        </p:nvSpPr>
        <p:spPr bwMode="auto">
          <a:xfrm rot="5400000">
            <a:off x="1647454" y="4458211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0" name="Triangle 9539">
            <a:extLst>
              <a:ext uri="{FF2B5EF4-FFF2-40B4-BE49-F238E27FC236}">
                <a16:creationId xmlns:a16="http://schemas.microsoft.com/office/drawing/2014/main" id="{90C6A6BC-1633-A429-A039-3F6E9676AAB1}"/>
              </a:ext>
            </a:extLst>
          </p:cNvPr>
          <p:cNvSpPr/>
          <p:nvPr/>
        </p:nvSpPr>
        <p:spPr bwMode="auto">
          <a:xfrm rot="5400000">
            <a:off x="1555306" y="4582258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1" name="Triangle 9540">
            <a:extLst>
              <a:ext uri="{FF2B5EF4-FFF2-40B4-BE49-F238E27FC236}">
                <a16:creationId xmlns:a16="http://schemas.microsoft.com/office/drawing/2014/main" id="{268889B4-54B2-7E10-1FC8-9CCF69AABEBF}"/>
              </a:ext>
            </a:extLst>
          </p:cNvPr>
          <p:cNvSpPr/>
          <p:nvPr/>
        </p:nvSpPr>
        <p:spPr bwMode="auto">
          <a:xfrm rot="5400000">
            <a:off x="1434803" y="4706304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2" name="Triangle 9541">
            <a:extLst>
              <a:ext uri="{FF2B5EF4-FFF2-40B4-BE49-F238E27FC236}">
                <a16:creationId xmlns:a16="http://schemas.microsoft.com/office/drawing/2014/main" id="{C9135064-188D-739A-D1B6-9117394DC002}"/>
              </a:ext>
            </a:extLst>
          </p:cNvPr>
          <p:cNvSpPr/>
          <p:nvPr/>
        </p:nvSpPr>
        <p:spPr bwMode="auto">
          <a:xfrm rot="5400000">
            <a:off x="1519864" y="4830351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3" name="Triangle 9542">
            <a:extLst>
              <a:ext uri="{FF2B5EF4-FFF2-40B4-BE49-F238E27FC236}">
                <a16:creationId xmlns:a16="http://schemas.microsoft.com/office/drawing/2014/main" id="{E60B4355-A663-14A0-B3DF-BD26E2450417}"/>
              </a:ext>
            </a:extLst>
          </p:cNvPr>
          <p:cNvSpPr/>
          <p:nvPr/>
        </p:nvSpPr>
        <p:spPr bwMode="auto">
          <a:xfrm rot="5400000">
            <a:off x="1353287" y="5092622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4" name="Triangle 9543">
            <a:extLst>
              <a:ext uri="{FF2B5EF4-FFF2-40B4-BE49-F238E27FC236}">
                <a16:creationId xmlns:a16="http://schemas.microsoft.com/office/drawing/2014/main" id="{80E747D3-9A22-B0CE-0DEF-D3E929BE26D1}"/>
              </a:ext>
            </a:extLst>
          </p:cNvPr>
          <p:cNvSpPr/>
          <p:nvPr/>
        </p:nvSpPr>
        <p:spPr bwMode="auto">
          <a:xfrm rot="5400000">
            <a:off x="1137092" y="5347804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5" name="Triangle 9544">
            <a:extLst>
              <a:ext uri="{FF2B5EF4-FFF2-40B4-BE49-F238E27FC236}">
                <a16:creationId xmlns:a16="http://schemas.microsoft.com/office/drawing/2014/main" id="{B597AFD6-5F4B-819D-6A4A-A3E2CBE452FD}"/>
              </a:ext>
            </a:extLst>
          </p:cNvPr>
          <p:cNvSpPr/>
          <p:nvPr/>
        </p:nvSpPr>
        <p:spPr bwMode="auto">
          <a:xfrm rot="5400000">
            <a:off x="1076840" y="5602985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6" name="Triangle 9545">
            <a:extLst>
              <a:ext uri="{FF2B5EF4-FFF2-40B4-BE49-F238E27FC236}">
                <a16:creationId xmlns:a16="http://schemas.microsoft.com/office/drawing/2014/main" id="{95E9421C-3561-F034-7310-2DF73E05635E}"/>
              </a:ext>
            </a:extLst>
          </p:cNvPr>
          <p:cNvSpPr/>
          <p:nvPr/>
        </p:nvSpPr>
        <p:spPr bwMode="auto">
          <a:xfrm rot="5400000">
            <a:off x="1030766" y="5727032"/>
            <a:ext cx="82012" cy="88869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7" name="Rectangle 9546">
            <a:extLst>
              <a:ext uri="{FF2B5EF4-FFF2-40B4-BE49-F238E27FC236}">
                <a16:creationId xmlns:a16="http://schemas.microsoft.com/office/drawing/2014/main" id="{6CF3EE29-6AF5-CC86-310B-6D6615595D37}"/>
              </a:ext>
            </a:extLst>
          </p:cNvPr>
          <p:cNvSpPr/>
          <p:nvPr/>
        </p:nvSpPr>
        <p:spPr bwMode="auto">
          <a:xfrm>
            <a:off x="3686826" y="1906117"/>
            <a:ext cx="80645" cy="8064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8" name="Rectangle 9547">
            <a:extLst>
              <a:ext uri="{FF2B5EF4-FFF2-40B4-BE49-F238E27FC236}">
                <a16:creationId xmlns:a16="http://schemas.microsoft.com/office/drawing/2014/main" id="{51A68E75-BD52-5A31-F195-B5DFA452BF7C}"/>
              </a:ext>
            </a:extLst>
          </p:cNvPr>
          <p:cNvSpPr/>
          <p:nvPr/>
        </p:nvSpPr>
        <p:spPr bwMode="auto">
          <a:xfrm>
            <a:off x="2726351" y="2420024"/>
            <a:ext cx="80645" cy="8064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49" name="Rectangle 9548">
            <a:extLst>
              <a:ext uri="{FF2B5EF4-FFF2-40B4-BE49-F238E27FC236}">
                <a16:creationId xmlns:a16="http://schemas.microsoft.com/office/drawing/2014/main" id="{7C383FF3-5C51-E0EB-4D66-1236500A9303}"/>
              </a:ext>
            </a:extLst>
          </p:cNvPr>
          <p:cNvSpPr/>
          <p:nvPr/>
        </p:nvSpPr>
        <p:spPr bwMode="auto">
          <a:xfrm>
            <a:off x="1273235" y="4968294"/>
            <a:ext cx="80645" cy="8064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52" name="Oval 9551">
            <a:extLst>
              <a:ext uri="{FF2B5EF4-FFF2-40B4-BE49-F238E27FC236}">
                <a16:creationId xmlns:a16="http://schemas.microsoft.com/office/drawing/2014/main" id="{ECBF28A2-9758-610D-1C24-58E04DB1BF79}"/>
              </a:ext>
            </a:extLst>
          </p:cNvPr>
          <p:cNvSpPr/>
          <p:nvPr/>
        </p:nvSpPr>
        <p:spPr bwMode="auto">
          <a:xfrm>
            <a:off x="2384252" y="3192913"/>
            <a:ext cx="78957" cy="789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53" name="Oval 9552">
            <a:extLst>
              <a:ext uri="{FF2B5EF4-FFF2-40B4-BE49-F238E27FC236}">
                <a16:creationId xmlns:a16="http://schemas.microsoft.com/office/drawing/2014/main" id="{BE25044A-4E85-0C67-1656-4F6761EFBC00}"/>
              </a:ext>
            </a:extLst>
          </p:cNvPr>
          <p:cNvSpPr/>
          <p:nvPr/>
        </p:nvSpPr>
        <p:spPr bwMode="auto">
          <a:xfrm>
            <a:off x="2199955" y="3444550"/>
            <a:ext cx="78957" cy="789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54" name="Oval 9553">
            <a:extLst>
              <a:ext uri="{FF2B5EF4-FFF2-40B4-BE49-F238E27FC236}">
                <a16:creationId xmlns:a16="http://schemas.microsoft.com/office/drawing/2014/main" id="{CEDC0BE4-0B3A-CD15-0540-BFF427E122A7}"/>
              </a:ext>
            </a:extLst>
          </p:cNvPr>
          <p:cNvSpPr/>
          <p:nvPr/>
        </p:nvSpPr>
        <p:spPr bwMode="auto">
          <a:xfrm>
            <a:off x="1097713" y="5482457"/>
            <a:ext cx="78957" cy="78957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56" name="Triangle 9555">
            <a:extLst>
              <a:ext uri="{FF2B5EF4-FFF2-40B4-BE49-F238E27FC236}">
                <a16:creationId xmlns:a16="http://schemas.microsoft.com/office/drawing/2014/main" id="{3F57A23D-029C-2C1F-E574-A995C71C0F5D}"/>
              </a:ext>
            </a:extLst>
          </p:cNvPr>
          <p:cNvSpPr/>
          <p:nvPr/>
        </p:nvSpPr>
        <p:spPr bwMode="auto">
          <a:xfrm>
            <a:off x="3392135" y="5250848"/>
            <a:ext cx="121021" cy="104328"/>
          </a:xfrm>
          <a:prstGeom prst="triangl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57" name="Triangle 9556">
            <a:extLst>
              <a:ext uri="{FF2B5EF4-FFF2-40B4-BE49-F238E27FC236}">
                <a16:creationId xmlns:a16="http://schemas.microsoft.com/office/drawing/2014/main" id="{7D4A26BE-E688-8E90-84E4-3FD74280EC10}"/>
              </a:ext>
            </a:extLst>
          </p:cNvPr>
          <p:cNvSpPr/>
          <p:nvPr/>
        </p:nvSpPr>
        <p:spPr bwMode="auto">
          <a:xfrm>
            <a:off x="1180562" y="5233127"/>
            <a:ext cx="70535" cy="76064"/>
          </a:xfrm>
          <a:prstGeom prst="triangl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59" name="Or 9558">
            <a:extLst>
              <a:ext uri="{FF2B5EF4-FFF2-40B4-BE49-F238E27FC236}">
                <a16:creationId xmlns:a16="http://schemas.microsoft.com/office/drawing/2014/main" id="{842A258D-18A5-5BFD-E13E-5C8EB2A93C1A}"/>
              </a:ext>
            </a:extLst>
          </p:cNvPr>
          <p:cNvSpPr/>
          <p:nvPr/>
        </p:nvSpPr>
        <p:spPr bwMode="auto">
          <a:xfrm>
            <a:off x="2075433" y="3690597"/>
            <a:ext cx="83962" cy="83962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60" name="Or 9559">
            <a:extLst>
              <a:ext uri="{FF2B5EF4-FFF2-40B4-BE49-F238E27FC236}">
                <a16:creationId xmlns:a16="http://schemas.microsoft.com/office/drawing/2014/main" id="{D1D95C3C-41AF-10DF-CFC3-66FE0DD5D465}"/>
              </a:ext>
            </a:extLst>
          </p:cNvPr>
          <p:cNvSpPr/>
          <p:nvPr/>
        </p:nvSpPr>
        <p:spPr bwMode="auto">
          <a:xfrm>
            <a:off x="1699749" y="4204504"/>
            <a:ext cx="83962" cy="83962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61" name="Or 9560">
            <a:extLst>
              <a:ext uri="{FF2B5EF4-FFF2-40B4-BE49-F238E27FC236}">
                <a16:creationId xmlns:a16="http://schemas.microsoft.com/office/drawing/2014/main" id="{C782737F-0C17-982A-C96E-FA3D346E511B}"/>
              </a:ext>
            </a:extLst>
          </p:cNvPr>
          <p:cNvSpPr/>
          <p:nvPr/>
        </p:nvSpPr>
        <p:spPr bwMode="auto">
          <a:xfrm>
            <a:off x="1660763" y="4332095"/>
            <a:ext cx="83962" cy="83962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62" name="Or 9561">
            <a:extLst>
              <a:ext uri="{FF2B5EF4-FFF2-40B4-BE49-F238E27FC236}">
                <a16:creationId xmlns:a16="http://schemas.microsoft.com/office/drawing/2014/main" id="{1E90E942-1D43-48B2-A264-0C89B6594D98}"/>
              </a:ext>
            </a:extLst>
          </p:cNvPr>
          <p:cNvSpPr/>
          <p:nvPr/>
        </p:nvSpPr>
        <p:spPr bwMode="auto">
          <a:xfrm>
            <a:off x="1384317" y="4838913"/>
            <a:ext cx="83962" cy="83962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63" name="Or 9562">
            <a:extLst>
              <a:ext uri="{FF2B5EF4-FFF2-40B4-BE49-F238E27FC236}">
                <a16:creationId xmlns:a16="http://schemas.microsoft.com/office/drawing/2014/main" id="{995A286D-1772-3864-1B2F-B58126924EAC}"/>
              </a:ext>
            </a:extLst>
          </p:cNvPr>
          <p:cNvSpPr/>
          <p:nvPr/>
        </p:nvSpPr>
        <p:spPr bwMode="auto">
          <a:xfrm>
            <a:off x="1224828" y="5094094"/>
            <a:ext cx="83962" cy="83962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564" name="TextBox 9563">
            <a:extLst>
              <a:ext uri="{FF2B5EF4-FFF2-40B4-BE49-F238E27FC236}">
                <a16:creationId xmlns:a16="http://schemas.microsoft.com/office/drawing/2014/main" id="{68705377-C4CB-5106-BDAD-5C54DF8336F7}"/>
              </a:ext>
            </a:extLst>
          </p:cNvPr>
          <p:cNvSpPr txBox="1"/>
          <p:nvPr/>
        </p:nvSpPr>
        <p:spPr bwMode="auto">
          <a:xfrm>
            <a:off x="1726032" y="4089577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9567" name="Or 9566">
            <a:extLst>
              <a:ext uri="{FF2B5EF4-FFF2-40B4-BE49-F238E27FC236}">
                <a16:creationId xmlns:a16="http://schemas.microsoft.com/office/drawing/2014/main" id="{2C104DE5-6074-B1C7-208E-A42A281BECF2}"/>
              </a:ext>
            </a:extLst>
          </p:cNvPr>
          <p:cNvSpPr/>
          <p:nvPr/>
        </p:nvSpPr>
        <p:spPr bwMode="auto">
          <a:xfrm>
            <a:off x="2270363" y="1652690"/>
            <a:ext cx="83962" cy="83962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1A3D74-89F4-C5C5-50DB-77927F4388F5}"/>
              </a:ext>
            </a:extLst>
          </p:cNvPr>
          <p:cNvSpPr txBox="1"/>
          <p:nvPr/>
        </p:nvSpPr>
        <p:spPr bwMode="auto">
          <a:xfrm rot="16200000">
            <a:off x="-1104672" y="3480143"/>
            <a:ext cx="31097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</a:t>
            </a:r>
          </a:p>
        </p:txBody>
      </p:sp>
    </p:spTree>
    <p:extLst>
      <p:ext uri="{BB962C8B-B14F-4D97-AF65-F5344CB8AC3E}">
        <p14:creationId xmlns:p14="http://schemas.microsoft.com/office/powerpoint/2010/main" val="310637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2AF78-005C-1CAF-7E14-9EEE82F0A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KOMET-007: TEAEs With Ziftomenib + Ven/Aza in R/R AML With </a:t>
            </a:r>
            <a:r>
              <a:rPr lang="en-US">
                <a:cs typeface="Arial" panose="020B0604020202020204" pitchFamily="34" charset="0"/>
              </a:rPr>
              <a:t>m</a:t>
            </a:r>
            <a:r>
              <a:rPr lang="en-US" i="1">
                <a:cs typeface="Arial" panose="020B0604020202020204" pitchFamily="34" charset="0"/>
              </a:rPr>
              <a:t>NPM1</a:t>
            </a:r>
            <a:r>
              <a:rPr lang="en-US">
                <a:cs typeface="Arial" panose="020B0604020202020204" pitchFamily="34" charset="0"/>
              </a:rPr>
              <a:t> or </a:t>
            </a:r>
            <a:r>
              <a:rPr lang="en-US" i="1">
                <a:cs typeface="Arial" panose="020B0604020202020204" pitchFamily="34" charset="0"/>
              </a:rPr>
              <a:t>KMT2A</a:t>
            </a:r>
            <a:r>
              <a:rPr lang="en-US">
                <a:cs typeface="Arial" panose="020B0604020202020204" pitchFamily="34" charset="0"/>
              </a:rPr>
              <a:t>r</a:t>
            </a:r>
            <a:endParaRPr lang="en-US"/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4387D103-270B-36A6-5FFE-21A09FDB1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Fathi. ASH 2024. Abstr 2880.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482E4FD-F1FD-3D6F-FD42-301457DCC8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582240"/>
              </p:ext>
            </p:extLst>
          </p:nvPr>
        </p:nvGraphicFramePr>
        <p:xfrm>
          <a:off x="495300" y="1391991"/>
          <a:ext cx="11277599" cy="47701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016619">
                  <a:extLst>
                    <a:ext uri="{9D8B030D-6E8A-4147-A177-3AD203B41FA5}">
                      <a16:colId xmlns:a16="http://schemas.microsoft.com/office/drawing/2014/main" val="78783784"/>
                    </a:ext>
                  </a:extLst>
                </a:gridCol>
                <a:gridCol w="1029233">
                  <a:extLst>
                    <a:ext uri="{9D8B030D-6E8A-4147-A177-3AD203B41FA5}">
                      <a16:colId xmlns:a16="http://schemas.microsoft.com/office/drawing/2014/main" val="2753132764"/>
                    </a:ext>
                  </a:extLst>
                </a:gridCol>
                <a:gridCol w="920894">
                  <a:extLst>
                    <a:ext uri="{9D8B030D-6E8A-4147-A177-3AD203B41FA5}">
                      <a16:colId xmlns:a16="http://schemas.microsoft.com/office/drawing/2014/main" val="471289272"/>
                    </a:ext>
                  </a:extLst>
                </a:gridCol>
                <a:gridCol w="1028177">
                  <a:extLst>
                    <a:ext uri="{9D8B030D-6E8A-4147-A177-3AD203B41FA5}">
                      <a16:colId xmlns:a16="http://schemas.microsoft.com/office/drawing/2014/main" val="1060256053"/>
                    </a:ext>
                  </a:extLst>
                </a:gridCol>
                <a:gridCol w="977177">
                  <a:extLst>
                    <a:ext uri="{9D8B030D-6E8A-4147-A177-3AD203B41FA5}">
                      <a16:colId xmlns:a16="http://schemas.microsoft.com/office/drawing/2014/main" val="3068110663"/>
                    </a:ext>
                  </a:extLst>
                </a:gridCol>
                <a:gridCol w="1060679">
                  <a:extLst>
                    <a:ext uri="{9D8B030D-6E8A-4147-A177-3AD203B41FA5}">
                      <a16:colId xmlns:a16="http://schemas.microsoft.com/office/drawing/2014/main" val="2962176644"/>
                    </a:ext>
                  </a:extLst>
                </a:gridCol>
                <a:gridCol w="1159243">
                  <a:extLst>
                    <a:ext uri="{9D8B030D-6E8A-4147-A177-3AD203B41FA5}">
                      <a16:colId xmlns:a16="http://schemas.microsoft.com/office/drawing/2014/main" val="2101349533"/>
                    </a:ext>
                  </a:extLst>
                </a:gridCol>
                <a:gridCol w="1137574">
                  <a:extLst>
                    <a:ext uri="{9D8B030D-6E8A-4147-A177-3AD203B41FA5}">
                      <a16:colId xmlns:a16="http://schemas.microsoft.com/office/drawing/2014/main" val="784064810"/>
                    </a:ext>
                  </a:extLst>
                </a:gridCol>
                <a:gridCol w="1050901">
                  <a:extLst>
                    <a:ext uri="{9D8B030D-6E8A-4147-A177-3AD203B41FA5}">
                      <a16:colId xmlns:a16="http://schemas.microsoft.com/office/drawing/2014/main" val="2419924332"/>
                    </a:ext>
                  </a:extLst>
                </a:gridCol>
                <a:gridCol w="897102">
                  <a:extLst>
                    <a:ext uri="{9D8B030D-6E8A-4147-A177-3AD203B41FA5}">
                      <a16:colId xmlns:a16="http://schemas.microsoft.com/office/drawing/2014/main" val="2505146538"/>
                    </a:ext>
                  </a:extLst>
                </a:gridCol>
              </a:tblGrid>
              <a:tr h="222827">
                <a:tc rowSpan="2">
                  <a:txBody>
                    <a:bodyPr/>
                    <a:lstStyle/>
                    <a:p>
                      <a:pPr algn="l"/>
                      <a:r>
                        <a:rPr lang="pt-BR" sz="1800" b="1"/>
                        <a:t>TEAEs in ≥20% of Patients, n (%)</a:t>
                      </a:r>
                      <a:endParaRPr lang="pt-BR" sz="13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300" b="1"/>
                        <a:t>All Patients (N = 54*)</a:t>
                      </a:r>
                      <a:endParaRPr lang="en-US" sz="13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b="1" i="0"/>
                        <a:t>m</a:t>
                      </a:r>
                      <a:r>
                        <a:rPr lang="pt-BR" sz="1600" b="1" i="1"/>
                        <a:t>NPM1</a:t>
                      </a:r>
                      <a:endParaRPr lang="pt-BR" sz="16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b="1" i="1"/>
                        <a:t>KMT2A</a:t>
                      </a:r>
                      <a:r>
                        <a:rPr lang="pt-BR" sz="1600" b="1"/>
                        <a:t>r 	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59323130"/>
                  </a:ext>
                </a:extLst>
              </a:tr>
              <a:tr h="2930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 mg </a:t>
                      </a:r>
                      <a:br>
                        <a:rPr kumimoji="0" lang="pt-BR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pt-BR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 = 12)</a:t>
                      </a:r>
                      <a:endParaRPr lang="en-US" sz="13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400 mg</a:t>
                      </a:r>
                    </a:p>
                    <a:p>
                      <a:pPr algn="ctr"/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(n = 14)</a:t>
                      </a:r>
                      <a:endParaRPr lang="en-US" sz="13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600 mg </a:t>
                      </a:r>
                      <a:br>
                        <a:rPr lang="pt-BR" sz="1300" b="1">
                          <a:solidFill>
                            <a:schemeClr val="tx1"/>
                          </a:solidFill>
                        </a:rPr>
                      </a:br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(n = 26)</a:t>
                      </a:r>
                      <a:endParaRPr lang="en-US" sz="13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</a:t>
                      </a:r>
                      <a:br>
                        <a:rPr kumimoji="0" lang="pt-BR" sz="13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(N = 26)</a:t>
                      </a:r>
                      <a:endParaRPr lang="en-US" sz="13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200 mg </a:t>
                      </a:r>
                      <a:br>
                        <a:rPr lang="pt-BR" sz="1300" b="1">
                          <a:solidFill>
                            <a:schemeClr val="tx1"/>
                          </a:solidFill>
                        </a:rPr>
                      </a:br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(n = 11)</a:t>
                      </a:r>
                      <a:endParaRPr lang="en-US" sz="13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400 mg</a:t>
                      </a:r>
                    </a:p>
                    <a:p>
                      <a:pPr algn="ctr"/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(n = 9)</a:t>
                      </a:r>
                      <a:endParaRPr lang="en-US" sz="13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600 mg </a:t>
                      </a:r>
                      <a:br>
                        <a:rPr lang="pt-BR" sz="1300" b="1">
                          <a:solidFill>
                            <a:schemeClr val="tx1"/>
                          </a:solidFill>
                        </a:rPr>
                      </a:br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(n = 7)</a:t>
                      </a:r>
                      <a:endParaRPr lang="en-US" sz="13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Total </a:t>
                      </a:r>
                      <a:br>
                        <a:rPr lang="pt-BR" sz="1300" b="1">
                          <a:solidFill>
                            <a:schemeClr val="tx1"/>
                          </a:solidFill>
                        </a:rPr>
                      </a:br>
                      <a:r>
                        <a:rPr lang="pt-BR" sz="1300" b="1">
                          <a:solidFill>
                            <a:schemeClr val="tx1"/>
                          </a:solidFill>
                        </a:rPr>
                        <a:t>(N = 28)</a:t>
                      </a:r>
                      <a:endParaRPr lang="en-US" sz="13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01034"/>
                  </a:ext>
                </a:extLst>
              </a:tr>
              <a:tr h="1840611">
                <a:tc>
                  <a:txBody>
                    <a:bodyPr/>
                    <a:lstStyle/>
                    <a:p>
                      <a:r>
                        <a:rPr lang="en-US" sz="1300" b="1">
                          <a:solidFill>
                            <a:schemeClr val="bg1"/>
                          </a:solidFill>
                        </a:rPr>
                        <a:t>Any grade</a:t>
                      </a: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err="1">
                          <a:solidFill>
                            <a:schemeClr val="bg1"/>
                          </a:solidFill>
                        </a:rPr>
                        <a:t>Nausea</a:t>
                      </a:r>
                      <a:endParaRPr lang="fr-FR" sz="130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Constipation</a:t>
                      </a: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b="1" err="1">
                          <a:solidFill>
                            <a:schemeClr val="bg1"/>
                          </a:solidFill>
                        </a:rPr>
                        <a:t>Platelet</a:t>
                      </a:r>
                      <a:r>
                        <a:rPr lang="fr-FR" sz="1300" b="1">
                          <a:solidFill>
                            <a:schemeClr val="bg1"/>
                          </a:solidFill>
                        </a:rPr>
                        <a:t> count </a:t>
                      </a:r>
                      <a:r>
                        <a:rPr lang="fr-FR" sz="1300" b="1" err="1">
                          <a:solidFill>
                            <a:schemeClr val="bg1"/>
                          </a:solidFill>
                        </a:rPr>
                        <a:t>decreased</a:t>
                      </a:r>
                      <a:endParaRPr lang="fr-FR" sz="1300" b="1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err="1">
                          <a:solidFill>
                            <a:schemeClr val="bg1"/>
                          </a:solidFill>
                        </a:rPr>
                        <a:t>Diarrhea</a:t>
                      </a:r>
                      <a:endParaRPr lang="fr-FR" sz="130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b="1" err="1">
                          <a:solidFill>
                            <a:schemeClr val="bg1"/>
                          </a:solidFill>
                        </a:rPr>
                        <a:t>Anemia</a:t>
                      </a:r>
                      <a:endParaRPr lang="fr-FR" sz="1300" b="1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b="1" err="1">
                          <a:solidFill>
                            <a:schemeClr val="bg1"/>
                          </a:solidFill>
                        </a:rPr>
                        <a:t>Febrile</a:t>
                      </a:r>
                      <a:r>
                        <a:rPr lang="fr-FR" sz="1300" b="1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300" b="1" err="1">
                          <a:solidFill>
                            <a:schemeClr val="bg1"/>
                          </a:solidFill>
                        </a:rPr>
                        <a:t>neutropenia</a:t>
                      </a:r>
                      <a:endParaRPr lang="fr-FR" sz="1300" b="1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err="1">
                          <a:solidFill>
                            <a:schemeClr val="bg1"/>
                          </a:solidFill>
                        </a:rPr>
                        <a:t>Vomiting</a:t>
                      </a:r>
                      <a:endParaRPr lang="fr-FR" sz="130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Fatigue</a:t>
                      </a: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err="1">
                          <a:solidFill>
                            <a:schemeClr val="bg1"/>
                          </a:solidFill>
                        </a:rPr>
                        <a:t>Decreased</a:t>
                      </a: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300" err="1">
                          <a:solidFill>
                            <a:schemeClr val="bg1"/>
                          </a:solidFill>
                        </a:rPr>
                        <a:t>appetite</a:t>
                      </a:r>
                      <a:endParaRPr lang="fr-FR" sz="130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err="1">
                          <a:solidFill>
                            <a:schemeClr val="bg1"/>
                          </a:solidFill>
                        </a:rPr>
                        <a:t>Hypokalemia</a:t>
                      </a:r>
                      <a:endParaRPr lang="fr-FR" sz="130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err="1">
                          <a:solidFill>
                            <a:schemeClr val="bg1"/>
                          </a:solidFill>
                        </a:rPr>
                        <a:t>Hypophosphatemia</a:t>
                      </a:r>
                      <a:endParaRPr lang="fr-FR" sz="130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err="1">
                          <a:solidFill>
                            <a:schemeClr val="bg1"/>
                          </a:solidFill>
                        </a:rPr>
                        <a:t>Hyperphosphatemia</a:t>
                      </a:r>
                      <a:endParaRPr lang="fr-FR" sz="1300">
                        <a:solidFill>
                          <a:schemeClr val="bg1"/>
                        </a:solidFill>
                      </a:endParaRPr>
                    </a:p>
                    <a:p>
                      <a:pPr marL="58738" marR="0" lvl="0" indent="-5873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fr-FR" sz="1300" b="1" err="1">
                          <a:solidFill>
                            <a:schemeClr val="bg1"/>
                          </a:solidFill>
                        </a:rPr>
                        <a:t>Neutrophil</a:t>
                      </a:r>
                      <a:r>
                        <a:rPr lang="fr-FR" sz="1300" b="1">
                          <a:solidFill>
                            <a:schemeClr val="bg1"/>
                          </a:solidFill>
                        </a:rPr>
                        <a:t> count </a:t>
                      </a:r>
                      <a:r>
                        <a:rPr lang="fr-FR" sz="1300" b="1" err="1">
                          <a:solidFill>
                            <a:schemeClr val="bg1"/>
                          </a:solidFill>
                        </a:rPr>
                        <a:t>decreased</a:t>
                      </a:r>
                      <a:endParaRPr lang="fr-FR" sz="13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53 (98)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21 (39)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18 (33)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18 (33)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17 (31)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16 (30)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15 (28)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15 (28)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13 (24)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12 (22)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11 (20)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11 (20)</a:t>
                      </a:r>
                      <a:endParaRPr lang="en-US" sz="13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6(86)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5 (71)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7 (100)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12 (100)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4 (33)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3 (25)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2 (17)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2 (17)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2 (17)</a:t>
                      </a:r>
                      <a:endParaRPr lang="en-US" sz="13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(33)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(8)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25 (96)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10 (38)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8 (31)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4 (15)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7 (27)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3 (12)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5 (19)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5 (19)</a:t>
                      </a:r>
                      <a:endParaRPr lang="en-US" sz="13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9 (35)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(12)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6 (23)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(19)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(15)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11 (100)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(18)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(36)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6 (55)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(36)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(36)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(27)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(27)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(36)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(18)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(45)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(27)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(36)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9 (100)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(56)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(56)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6 (67)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(56)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(33)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(33)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7 (100)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(57)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28 (100)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11 (39)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10 (36)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14 (50)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10 (36)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13 (46)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10 (36)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10 (36)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(14)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9 (32)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6 (21)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7 (25)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7 (25)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9 (32)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527635"/>
                  </a:ext>
                </a:extLst>
              </a:tr>
              <a:tr h="531122">
                <a:tc>
                  <a:txBody>
                    <a:bodyPr/>
                    <a:lstStyle/>
                    <a:p>
                      <a:r>
                        <a:rPr lang="en-US" sz="1300" b="1">
                          <a:solidFill>
                            <a:schemeClr val="bg1"/>
                          </a:solidFill>
                        </a:rPr>
                        <a:t>Grade ≥3</a:t>
                      </a:r>
                    </a:p>
                    <a:p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  Platelet count decreased</a:t>
                      </a:r>
                    </a:p>
                    <a:p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  Anemia</a:t>
                      </a:r>
                    </a:p>
                    <a:p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  Febrile neutropenia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49 (91)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17 (31)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14 (26)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14 (26)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6 (86)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7 (100)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9 (75)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fr-FR" sz="1300">
                          <a:solidFill>
                            <a:schemeClr val="bg1"/>
                          </a:solidFill>
                        </a:rPr>
                        <a:t>2 (17)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22 (85)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(12)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 (8)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(19)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11 (100)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6 (55)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4 (36)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(27)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9 (100)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(56)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(56)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5 (56)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6 (86)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3 (43)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27 (96)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14 (50)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12 (43)</a:t>
                      </a:r>
                    </a:p>
                    <a:p>
                      <a:pPr algn="ctr"/>
                      <a:r>
                        <a:rPr lang="en-US" sz="1300">
                          <a:solidFill>
                            <a:schemeClr val="bg1"/>
                          </a:solidFill>
                        </a:rPr>
                        <a:t>9 (32)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05403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F1B05ED-1291-3AE2-9D01-3C20288AB366}"/>
              </a:ext>
            </a:extLst>
          </p:cNvPr>
          <p:cNvSpPr txBox="1"/>
          <p:nvPr/>
        </p:nvSpPr>
        <p:spPr bwMode="auto">
          <a:xfrm>
            <a:off x="459671" y="6175295"/>
            <a:ext cx="39599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*Includes 1 patient who did not receive a dose of ziftomenib.</a:t>
            </a:r>
          </a:p>
        </p:txBody>
      </p:sp>
    </p:spTree>
    <p:extLst>
      <p:ext uri="{BB962C8B-B14F-4D97-AF65-F5344CB8AC3E}">
        <p14:creationId xmlns:p14="http://schemas.microsoft.com/office/powerpoint/2010/main" val="15533081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CDA0D-5371-C0DD-CC81-8AAD488AD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KOMET-007: </a:t>
            </a:r>
            <a:r>
              <a:rPr lang="pt-BR" err="1"/>
              <a:t>Activity</a:t>
            </a:r>
            <a:r>
              <a:rPr lang="pt-BR"/>
              <a:t> </a:t>
            </a:r>
            <a:r>
              <a:rPr lang="en-US"/>
              <a:t>With Ziftomenib + Ven/Aza in </a:t>
            </a:r>
            <a:br>
              <a:rPr lang="en-US"/>
            </a:br>
            <a:r>
              <a:rPr lang="en-US"/>
              <a:t>R/R AML With </a:t>
            </a:r>
            <a:r>
              <a:rPr lang="en-US">
                <a:cs typeface="Arial" panose="020B0604020202020204" pitchFamily="34" charset="0"/>
              </a:rPr>
              <a:t>m</a:t>
            </a:r>
            <a:r>
              <a:rPr lang="en-US" i="1">
                <a:cs typeface="Arial" panose="020B0604020202020204" pitchFamily="34" charset="0"/>
              </a:rPr>
              <a:t>NPM1</a:t>
            </a:r>
            <a:r>
              <a:rPr lang="en-US">
                <a:cs typeface="Arial" panose="020B0604020202020204" pitchFamily="34" charset="0"/>
              </a:rPr>
              <a:t> or </a:t>
            </a:r>
            <a:r>
              <a:rPr lang="en-US" i="1">
                <a:cs typeface="Arial" panose="020B0604020202020204" pitchFamily="34" charset="0"/>
              </a:rPr>
              <a:t>KMT2A</a:t>
            </a:r>
            <a:r>
              <a:rPr lang="en-US">
                <a:cs typeface="Arial" panose="020B0604020202020204" pitchFamily="34" charset="0"/>
              </a:rPr>
              <a:t>r</a:t>
            </a:r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B3BFEC-8361-84B8-6DCC-5A9C12A6B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152591"/>
              </p:ext>
            </p:extLst>
          </p:nvPr>
        </p:nvGraphicFramePr>
        <p:xfrm>
          <a:off x="512811" y="1611102"/>
          <a:ext cx="11265420" cy="3566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104481">
                  <a:extLst>
                    <a:ext uri="{9D8B030D-6E8A-4147-A177-3AD203B41FA5}">
                      <a16:colId xmlns:a16="http://schemas.microsoft.com/office/drawing/2014/main" val="220574134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476104549"/>
                    </a:ext>
                  </a:extLst>
                </a:gridCol>
                <a:gridCol w="1274107">
                  <a:extLst>
                    <a:ext uri="{9D8B030D-6E8A-4147-A177-3AD203B41FA5}">
                      <a16:colId xmlns:a16="http://schemas.microsoft.com/office/drawing/2014/main" val="3476228337"/>
                    </a:ext>
                  </a:extLst>
                </a:gridCol>
                <a:gridCol w="1475297">
                  <a:extLst>
                    <a:ext uri="{9D8B030D-6E8A-4147-A177-3AD203B41FA5}">
                      <a16:colId xmlns:a16="http://schemas.microsoft.com/office/drawing/2014/main" val="817152658"/>
                    </a:ext>
                  </a:extLst>
                </a:gridCol>
                <a:gridCol w="1094698">
                  <a:extLst>
                    <a:ext uri="{9D8B030D-6E8A-4147-A177-3AD203B41FA5}">
                      <a16:colId xmlns:a16="http://schemas.microsoft.com/office/drawing/2014/main" val="3963060478"/>
                    </a:ext>
                  </a:extLst>
                </a:gridCol>
                <a:gridCol w="1328556">
                  <a:extLst>
                    <a:ext uri="{9D8B030D-6E8A-4147-A177-3AD203B41FA5}">
                      <a16:colId xmlns:a16="http://schemas.microsoft.com/office/drawing/2014/main" val="672384593"/>
                    </a:ext>
                  </a:extLst>
                </a:gridCol>
                <a:gridCol w="1274107">
                  <a:extLst>
                    <a:ext uri="{9D8B030D-6E8A-4147-A177-3AD203B41FA5}">
                      <a16:colId xmlns:a16="http://schemas.microsoft.com/office/drawing/2014/main" val="3465876002"/>
                    </a:ext>
                  </a:extLst>
                </a:gridCol>
                <a:gridCol w="1339447">
                  <a:extLst>
                    <a:ext uri="{9D8B030D-6E8A-4147-A177-3AD203B41FA5}">
                      <a16:colId xmlns:a16="http://schemas.microsoft.com/office/drawing/2014/main" val="280254069"/>
                    </a:ext>
                  </a:extLst>
                </a:gridCol>
                <a:gridCol w="1186007">
                  <a:extLst>
                    <a:ext uri="{9D8B030D-6E8A-4147-A177-3AD203B41FA5}">
                      <a16:colId xmlns:a16="http://schemas.microsoft.com/office/drawing/2014/main" val="95561683"/>
                    </a:ext>
                  </a:extLst>
                </a:gridCol>
              </a:tblGrid>
              <a:tr h="160941">
                <a:tc rowSpan="2">
                  <a:txBody>
                    <a:bodyPr/>
                    <a:lstStyle/>
                    <a:p>
                      <a:pPr algn="l"/>
                      <a:r>
                        <a:rPr lang="pt-BR" sz="1600" b="1"/>
                        <a:t>Response, n (%)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b="1"/>
                        <a:t>m</a:t>
                      </a:r>
                      <a:r>
                        <a:rPr lang="pt-BR" sz="1600" b="1" i="1"/>
                        <a:t>NPM1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pt-BR" sz="1600" b="1" i="1"/>
                        <a:t>KMT2A</a:t>
                      </a:r>
                      <a:r>
                        <a:rPr lang="pt-BR" sz="1600" b="1"/>
                        <a:t>r 	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5690144"/>
                  </a:ext>
                </a:extLst>
              </a:tr>
              <a:tr h="2779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 mg </a:t>
                      </a:r>
                      <a:br>
                        <a:rPr kumimoji="0" lang="pt-B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pt-B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(n = 7)</a:t>
                      </a:r>
                      <a:endParaRPr lang="en-US" sz="1600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400 mg </a:t>
                      </a:r>
                      <a:br>
                        <a:rPr lang="pt-BR" sz="1600" b="1">
                          <a:solidFill>
                            <a:schemeClr val="tx1"/>
                          </a:solidFill>
                        </a:rPr>
                      </a:br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(n = 6)</a:t>
                      </a:r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600 mg</a:t>
                      </a:r>
                    </a:p>
                    <a:p>
                      <a:pPr algn="ctr"/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(n = 9)</a:t>
                      </a:r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pt-B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</a:t>
                      </a:r>
                      <a:br>
                        <a:rPr kumimoji="0" lang="pt-B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(N = 22)</a:t>
                      </a:r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200 mg </a:t>
                      </a:r>
                      <a:br>
                        <a:rPr lang="pt-BR" sz="1600" b="1">
                          <a:solidFill>
                            <a:schemeClr val="tx1"/>
                          </a:solidFill>
                        </a:rPr>
                      </a:br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(n = 11)</a:t>
                      </a:r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400 mg </a:t>
                      </a:r>
                      <a:br>
                        <a:rPr lang="pt-BR" sz="1600" b="1">
                          <a:solidFill>
                            <a:schemeClr val="tx1"/>
                          </a:solidFill>
                        </a:rPr>
                      </a:br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(n = 9)</a:t>
                      </a:r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600 mg</a:t>
                      </a:r>
                    </a:p>
                    <a:p>
                      <a:pPr algn="ctr"/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(n = 6)</a:t>
                      </a:r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Total </a:t>
                      </a:r>
                      <a:br>
                        <a:rPr lang="pt-BR" sz="1600" b="1">
                          <a:solidFill>
                            <a:schemeClr val="tx1"/>
                          </a:solidFill>
                        </a:rPr>
                      </a:br>
                      <a:r>
                        <a:rPr lang="pt-BR" sz="1600" b="1">
                          <a:solidFill>
                            <a:schemeClr val="tx1"/>
                          </a:solidFill>
                        </a:rPr>
                        <a:t>(N = 27*)</a:t>
                      </a:r>
                      <a:endParaRPr lang="en-US" sz="16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245981"/>
                  </a:ext>
                </a:extLst>
              </a:tr>
              <a:tr h="160941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CRc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 (57)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 (50)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11 (50)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(18)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 (15)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4863"/>
                  </a:ext>
                </a:extLst>
              </a:tr>
              <a:tr h="629131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ORR</a:t>
                      </a:r>
                    </a:p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CR</a:t>
                      </a:r>
                    </a:p>
                    <a:p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  CRh</a:t>
                      </a:r>
                    </a:p>
                    <a:p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  CRi</a:t>
                      </a:r>
                    </a:p>
                    <a:p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  MLFS</a:t>
                      </a:r>
                      <a:endParaRPr lang="en-US" sz="16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 (71)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 (67)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(33)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6 (67)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15 (68)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 (23)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 (14)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 (14)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 (18)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 (36)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(18)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(18)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 (44)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 (33)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(17)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 (33)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 (11)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 (19)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809734"/>
                  </a:ext>
                </a:extLst>
              </a:tr>
              <a:tr h="160941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PR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652028"/>
                  </a:ext>
                </a:extLst>
              </a:tr>
              <a:tr h="160941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NR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(29)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(33)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 (23)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6 (54)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 (56)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 (67)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15 (56)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547432"/>
                  </a:ext>
                </a:extLst>
              </a:tr>
              <a:tr h="160941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NE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(22)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 (9)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 (17)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 (11)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479181"/>
                  </a:ext>
                </a:extLst>
              </a:tr>
            </a:tbl>
          </a:graphicData>
        </a:graphic>
      </p:graphicFrame>
      <p:sp>
        <p:nvSpPr>
          <p:cNvPr id="7" name="Text Box 11">
            <a:extLst>
              <a:ext uri="{FF2B5EF4-FFF2-40B4-BE49-F238E27FC236}">
                <a16:creationId xmlns:a16="http://schemas.microsoft.com/office/drawing/2014/main" id="{1A9AEDD6-AD88-AD26-C344-E026D8AF9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Fathi. ASH 2024. Abstr 2880.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8DB0B7-BF0E-03EB-F515-EFDE13A83506}"/>
              </a:ext>
            </a:extLst>
          </p:cNvPr>
          <p:cNvSpPr txBox="1"/>
          <p:nvPr/>
        </p:nvSpPr>
        <p:spPr bwMode="auto">
          <a:xfrm>
            <a:off x="414339" y="5246898"/>
            <a:ext cx="39984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*Includes 1 patient who did not receive a dose of ziftomenib.</a:t>
            </a:r>
          </a:p>
        </p:txBody>
      </p:sp>
    </p:spTree>
    <p:extLst>
      <p:ext uri="{BB962C8B-B14F-4D97-AF65-F5344CB8AC3E}">
        <p14:creationId xmlns:p14="http://schemas.microsoft.com/office/powerpoint/2010/main" val="224879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ED29B-3AD0-6987-D9D4-B9FF15292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KOMET-007: Duration of Response With Ziftomenib + Ven/Aza in R/R AML Cohorts With </a:t>
            </a:r>
            <a:r>
              <a:rPr lang="en-US">
                <a:cs typeface="Arial" panose="020B0604020202020204" pitchFamily="34" charset="0"/>
              </a:rPr>
              <a:t>m</a:t>
            </a:r>
            <a:r>
              <a:rPr lang="en-US" i="1">
                <a:cs typeface="Arial" panose="020B0604020202020204" pitchFamily="34" charset="0"/>
              </a:rPr>
              <a:t>NPM1</a:t>
            </a:r>
            <a:r>
              <a:rPr lang="en-US">
                <a:cs typeface="Arial" panose="020B0604020202020204" pitchFamily="34" charset="0"/>
              </a:rPr>
              <a:t> or </a:t>
            </a:r>
            <a:r>
              <a:rPr lang="en-US" i="1">
                <a:cs typeface="Arial" panose="020B0604020202020204" pitchFamily="34" charset="0"/>
              </a:rPr>
              <a:t>KMT2A</a:t>
            </a:r>
            <a:r>
              <a:rPr lang="en-US">
                <a:cs typeface="Arial" panose="020B0604020202020204" pitchFamily="34" charset="0"/>
              </a:rPr>
              <a:t>r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8C3A9-DE6C-CAAE-0488-A1CAD9E07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44076" y="1504700"/>
            <a:ext cx="6128824" cy="4924021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u="sng"/>
              <a:t>m</a:t>
            </a:r>
            <a:r>
              <a:rPr lang="en-US" sz="2000" i="1" u="sng"/>
              <a:t>NPM1</a:t>
            </a:r>
            <a:r>
              <a:rPr lang="en-US" sz="2000" u="sng"/>
              <a:t> cohort (n = 22)</a:t>
            </a:r>
          </a:p>
          <a:p>
            <a:pPr lvl="1">
              <a:spcBef>
                <a:spcPts val="600"/>
              </a:spcBef>
            </a:pPr>
            <a:r>
              <a:rPr lang="en-US" sz="1800"/>
              <a:t>Median duration of CRc: 23.4 wk (95% CI: 8.7-not estimable)</a:t>
            </a:r>
          </a:p>
          <a:p>
            <a:pPr lvl="1">
              <a:spcBef>
                <a:spcPts val="600"/>
              </a:spcBef>
            </a:pPr>
            <a:r>
              <a:rPr lang="en-US" sz="1800"/>
              <a:t>6 m</a:t>
            </a:r>
            <a:r>
              <a:rPr lang="en-US" sz="1800" i="1"/>
              <a:t>NPM1</a:t>
            </a:r>
            <a:r>
              <a:rPr lang="en-US" sz="1800"/>
              <a:t> patients received a stem cell transplant </a:t>
            </a:r>
            <a:br>
              <a:rPr lang="en-US" sz="1800"/>
            </a:br>
            <a:r>
              <a:rPr lang="en-US" sz="1800"/>
              <a:t>(200 mg n = 3; 400 mg n = 1; 600 mg n = 2) with </a:t>
            </a:r>
            <a:br>
              <a:rPr lang="en-US" sz="1800"/>
            </a:br>
            <a:r>
              <a:rPr lang="en-US" sz="1800"/>
              <a:t>1 patient on ziftomenib maintenance </a:t>
            </a:r>
          </a:p>
          <a:p>
            <a:pPr lvl="1">
              <a:spcBef>
                <a:spcPts val="600"/>
              </a:spcBef>
            </a:pPr>
            <a:r>
              <a:rPr lang="en-US" sz="1800"/>
              <a:t>6-mo OS: 77%</a:t>
            </a:r>
          </a:p>
          <a:p>
            <a:pPr>
              <a:spcBef>
                <a:spcPts val="600"/>
              </a:spcBef>
            </a:pPr>
            <a:r>
              <a:rPr lang="en-US" sz="2000" i="1" u="sng"/>
              <a:t>KMT2A</a:t>
            </a:r>
            <a:r>
              <a:rPr lang="en-US" sz="2000" u="sng"/>
              <a:t>r cohort (n = 27)</a:t>
            </a:r>
          </a:p>
          <a:p>
            <a:pPr lvl="1">
              <a:spcBef>
                <a:spcPts val="600"/>
              </a:spcBef>
            </a:pPr>
            <a:r>
              <a:rPr lang="en-US" sz="1800"/>
              <a:t>Median duration of CRc: NR (95% CI: 21.9-NE)</a:t>
            </a:r>
          </a:p>
          <a:p>
            <a:pPr lvl="1">
              <a:spcBef>
                <a:spcPts val="600"/>
              </a:spcBef>
            </a:pPr>
            <a:r>
              <a:rPr lang="en-US" sz="1800"/>
              <a:t>Three KMT2Ar patients received a stem cell transplant (200 mg n = 3; 400 mg n = 1) with 1 patient on ziftomenib maintenance</a:t>
            </a:r>
          </a:p>
          <a:p>
            <a:pPr lvl="1">
              <a:spcBef>
                <a:spcPts val="600"/>
              </a:spcBef>
            </a:pPr>
            <a:r>
              <a:rPr lang="en-US" sz="1800"/>
              <a:t>6-mo OS: 43%</a:t>
            </a:r>
          </a:p>
          <a:p>
            <a:pPr lvl="1">
              <a:spcBef>
                <a:spcPts val="600"/>
              </a:spcBef>
            </a:pPr>
            <a:endParaRPr lang="en-US" sz="1800"/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9C74AB68-52A7-AC1C-AB5C-26A96EAE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Fathi. ASH 2024. Abstr 2880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C35BDC-231E-A717-C34F-8A153EDB5394}"/>
              </a:ext>
            </a:extLst>
          </p:cNvPr>
          <p:cNvGrpSpPr/>
          <p:nvPr/>
        </p:nvGrpSpPr>
        <p:grpSpPr>
          <a:xfrm>
            <a:off x="991347" y="3896125"/>
            <a:ext cx="1216071" cy="1798404"/>
            <a:chOff x="991347" y="3896125"/>
            <a:chExt cx="1216071" cy="1798404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A956B4B-28BF-1D07-35C5-E9E69295CA0C}"/>
                </a:ext>
              </a:extLst>
            </p:cNvPr>
            <p:cNvSpPr/>
            <p:nvPr/>
          </p:nvSpPr>
          <p:spPr bwMode="auto">
            <a:xfrm>
              <a:off x="991347" y="3896125"/>
              <a:ext cx="1099523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E4691E4-A184-3BA8-2603-BA8389CFE003}"/>
                </a:ext>
              </a:extLst>
            </p:cNvPr>
            <p:cNvSpPr/>
            <p:nvPr/>
          </p:nvSpPr>
          <p:spPr bwMode="auto">
            <a:xfrm>
              <a:off x="991348" y="4055668"/>
              <a:ext cx="606472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B805744-8F7C-D8F8-CF05-2FB789411E41}"/>
                </a:ext>
              </a:extLst>
            </p:cNvPr>
            <p:cNvSpPr/>
            <p:nvPr/>
          </p:nvSpPr>
          <p:spPr bwMode="auto">
            <a:xfrm>
              <a:off x="991347" y="4210450"/>
              <a:ext cx="1216071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11F6AB8-9A7E-5445-A9C0-3C9DA0CB4667}"/>
                </a:ext>
              </a:extLst>
            </p:cNvPr>
            <p:cNvSpPr/>
            <p:nvPr/>
          </p:nvSpPr>
          <p:spPr bwMode="auto">
            <a:xfrm>
              <a:off x="991347" y="4365231"/>
              <a:ext cx="1156541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0AF2714-5AE3-A268-A9AF-E01E9CD1127F}"/>
                </a:ext>
              </a:extLst>
            </p:cNvPr>
            <p:cNvSpPr/>
            <p:nvPr/>
          </p:nvSpPr>
          <p:spPr bwMode="auto">
            <a:xfrm>
              <a:off x="991348" y="4517631"/>
              <a:ext cx="842216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161591B-D53D-F1C9-0B2B-670505868131}"/>
                </a:ext>
              </a:extLst>
            </p:cNvPr>
            <p:cNvSpPr/>
            <p:nvPr/>
          </p:nvSpPr>
          <p:spPr bwMode="auto">
            <a:xfrm>
              <a:off x="991348" y="4670031"/>
              <a:ext cx="637427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622ACFD-27BC-00FD-99CE-590E9D6155C7}"/>
                </a:ext>
              </a:extLst>
            </p:cNvPr>
            <p:cNvSpPr/>
            <p:nvPr/>
          </p:nvSpPr>
          <p:spPr bwMode="auto">
            <a:xfrm>
              <a:off x="991348" y="4824813"/>
              <a:ext cx="485027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DC51DAE-842C-6743-9149-C2F728AA9C0D}"/>
                </a:ext>
              </a:extLst>
            </p:cNvPr>
            <p:cNvSpPr/>
            <p:nvPr/>
          </p:nvSpPr>
          <p:spPr bwMode="auto">
            <a:xfrm>
              <a:off x="991348" y="4984357"/>
              <a:ext cx="511221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F582E02-298A-B6D6-70FC-1293A3876B26}"/>
                </a:ext>
              </a:extLst>
            </p:cNvPr>
            <p:cNvSpPr/>
            <p:nvPr/>
          </p:nvSpPr>
          <p:spPr bwMode="auto">
            <a:xfrm>
              <a:off x="991348" y="5139139"/>
              <a:ext cx="485027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34ADEB57-23FD-6B06-A1F1-20A7EDBEC552}"/>
                </a:ext>
              </a:extLst>
            </p:cNvPr>
            <p:cNvSpPr/>
            <p:nvPr/>
          </p:nvSpPr>
          <p:spPr bwMode="auto">
            <a:xfrm>
              <a:off x="991349" y="5293920"/>
              <a:ext cx="265952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B1E79BD-FDAE-61AF-EB97-F96A5FA03D19}"/>
                </a:ext>
              </a:extLst>
            </p:cNvPr>
            <p:cNvSpPr/>
            <p:nvPr/>
          </p:nvSpPr>
          <p:spPr bwMode="auto">
            <a:xfrm>
              <a:off x="991349" y="5443939"/>
              <a:ext cx="265952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ADEA4113-BDC2-326E-7C2F-062A8CC41C20}"/>
                </a:ext>
              </a:extLst>
            </p:cNvPr>
            <p:cNvSpPr/>
            <p:nvPr/>
          </p:nvSpPr>
          <p:spPr bwMode="auto">
            <a:xfrm>
              <a:off x="991349" y="5596339"/>
              <a:ext cx="165939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2A190A1-1636-4840-CF98-E4F91AEFF9FF}"/>
              </a:ext>
            </a:extLst>
          </p:cNvPr>
          <p:cNvGrpSpPr/>
          <p:nvPr/>
        </p:nvGrpSpPr>
        <p:grpSpPr>
          <a:xfrm>
            <a:off x="991346" y="2819799"/>
            <a:ext cx="2144760" cy="1024497"/>
            <a:chOff x="991346" y="2819799"/>
            <a:chExt cx="2144760" cy="1024497"/>
          </a:xfrm>
          <a:solidFill>
            <a:schemeClr val="tx2">
              <a:lumMod val="75000"/>
            </a:schemeClr>
          </a:solidFill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23C931F-FCEF-C56E-4C30-FB7E084BB981}"/>
                </a:ext>
              </a:extLst>
            </p:cNvPr>
            <p:cNvSpPr/>
            <p:nvPr/>
          </p:nvSpPr>
          <p:spPr bwMode="auto">
            <a:xfrm>
              <a:off x="991347" y="3746106"/>
              <a:ext cx="220709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29E9146-CE3B-ECCC-D2A3-FAB175C00B39}"/>
                </a:ext>
              </a:extLst>
            </p:cNvPr>
            <p:cNvSpPr/>
            <p:nvPr/>
          </p:nvSpPr>
          <p:spPr bwMode="auto">
            <a:xfrm>
              <a:off x="991347" y="3596087"/>
              <a:ext cx="565991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FE9D8488-CC39-C481-CFAF-35941AA1EA3C}"/>
                </a:ext>
              </a:extLst>
            </p:cNvPr>
            <p:cNvSpPr/>
            <p:nvPr/>
          </p:nvSpPr>
          <p:spPr bwMode="auto">
            <a:xfrm>
              <a:off x="991347" y="3448450"/>
              <a:ext cx="587422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1D006626-0156-77FB-CFF5-A898EA17689D}"/>
                </a:ext>
              </a:extLst>
            </p:cNvPr>
            <p:cNvSpPr/>
            <p:nvPr/>
          </p:nvSpPr>
          <p:spPr bwMode="auto">
            <a:xfrm>
              <a:off x="991346" y="3298432"/>
              <a:ext cx="773159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53E318DD-3AF4-B202-E2DE-4882187EE1FD}"/>
                </a:ext>
              </a:extLst>
            </p:cNvPr>
            <p:cNvSpPr/>
            <p:nvPr/>
          </p:nvSpPr>
          <p:spPr bwMode="auto">
            <a:xfrm>
              <a:off x="991346" y="3138888"/>
              <a:ext cx="1206548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4E629E48-569C-F03E-E8B1-1D2BE7F3DABF}"/>
                </a:ext>
              </a:extLst>
            </p:cNvPr>
            <p:cNvSpPr/>
            <p:nvPr/>
          </p:nvSpPr>
          <p:spPr bwMode="auto">
            <a:xfrm>
              <a:off x="991346" y="2984106"/>
              <a:ext cx="2144760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8D8F6EFE-2211-A371-C0F5-69F5F0259C40}"/>
                </a:ext>
              </a:extLst>
            </p:cNvPr>
            <p:cNvSpPr/>
            <p:nvPr/>
          </p:nvSpPr>
          <p:spPr bwMode="auto">
            <a:xfrm>
              <a:off x="991346" y="2819799"/>
              <a:ext cx="911273" cy="98190"/>
            </a:xfrm>
            <a:prstGeom prst="rect">
              <a:avLst/>
            </a:pr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DBE466E-4CCC-C38A-8946-F9EEB76D1BF7}"/>
              </a:ext>
            </a:extLst>
          </p:cNvPr>
          <p:cNvGrpSpPr/>
          <p:nvPr/>
        </p:nvGrpSpPr>
        <p:grpSpPr>
          <a:xfrm>
            <a:off x="991346" y="1748237"/>
            <a:ext cx="4080717" cy="1010209"/>
            <a:chOff x="991346" y="1748237"/>
            <a:chExt cx="4080717" cy="1010209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8843864-45BF-57B0-C9F6-9CC044B13460}"/>
                </a:ext>
              </a:extLst>
            </p:cNvPr>
            <p:cNvSpPr/>
            <p:nvPr/>
          </p:nvSpPr>
          <p:spPr bwMode="auto">
            <a:xfrm>
              <a:off x="991347" y="2660256"/>
              <a:ext cx="587206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A11B605-D80B-0B9D-3B6E-247BFEC24CC9}"/>
                </a:ext>
              </a:extLst>
            </p:cNvPr>
            <p:cNvSpPr/>
            <p:nvPr/>
          </p:nvSpPr>
          <p:spPr bwMode="auto">
            <a:xfrm>
              <a:off x="991347" y="2512619"/>
              <a:ext cx="980328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6CC769EB-B394-BD0A-F618-5CDD019852A1}"/>
                </a:ext>
              </a:extLst>
            </p:cNvPr>
            <p:cNvSpPr/>
            <p:nvPr/>
          </p:nvSpPr>
          <p:spPr bwMode="auto">
            <a:xfrm>
              <a:off x="991346" y="2367363"/>
              <a:ext cx="1249409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7245C2EB-3A6D-1DDA-C396-B52097D81124}"/>
                </a:ext>
              </a:extLst>
            </p:cNvPr>
            <p:cNvSpPr/>
            <p:nvPr/>
          </p:nvSpPr>
          <p:spPr bwMode="auto">
            <a:xfrm>
              <a:off x="991346" y="2214963"/>
              <a:ext cx="1280367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4C72B7D9-9136-425A-6BAE-DC5B42588BAD}"/>
                </a:ext>
              </a:extLst>
            </p:cNvPr>
            <p:cNvSpPr/>
            <p:nvPr/>
          </p:nvSpPr>
          <p:spPr bwMode="auto">
            <a:xfrm>
              <a:off x="991346" y="2060181"/>
              <a:ext cx="649335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A37CC4A1-BC49-1D54-1C84-920CAA5F9B3A}"/>
                </a:ext>
              </a:extLst>
            </p:cNvPr>
            <p:cNvSpPr/>
            <p:nvPr/>
          </p:nvSpPr>
          <p:spPr bwMode="auto">
            <a:xfrm>
              <a:off x="991346" y="1900637"/>
              <a:ext cx="1859010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BFE6BD1-B038-F578-68A0-F0BCF27B5DF2}"/>
                </a:ext>
              </a:extLst>
            </p:cNvPr>
            <p:cNvSpPr/>
            <p:nvPr/>
          </p:nvSpPr>
          <p:spPr bwMode="auto">
            <a:xfrm>
              <a:off x="991346" y="1748237"/>
              <a:ext cx="1123204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9BCAB4FF-0FDF-C319-5954-BD8B83A3BA54}"/>
                </a:ext>
              </a:extLst>
            </p:cNvPr>
            <p:cNvSpPr/>
            <p:nvPr/>
          </p:nvSpPr>
          <p:spPr bwMode="auto">
            <a:xfrm>
              <a:off x="4722019" y="1748237"/>
              <a:ext cx="350044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48B79760-D7A2-0D66-8684-D6B0D399EBEE}"/>
              </a:ext>
            </a:extLst>
          </p:cNvPr>
          <p:cNvGrpSpPr/>
          <p:nvPr/>
        </p:nvGrpSpPr>
        <p:grpSpPr>
          <a:xfrm>
            <a:off x="3681243" y="3613031"/>
            <a:ext cx="1613693" cy="646331"/>
            <a:chOff x="4534716" y="2143035"/>
            <a:chExt cx="1613693" cy="646331"/>
          </a:xfrm>
        </p:grpSpPr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C52CB973-3890-3B16-6805-58020197B2ED}"/>
                </a:ext>
              </a:extLst>
            </p:cNvPr>
            <p:cNvGrpSpPr/>
            <p:nvPr/>
          </p:nvGrpSpPr>
          <p:grpSpPr>
            <a:xfrm>
              <a:off x="4534716" y="2143035"/>
              <a:ext cx="1613693" cy="646331"/>
              <a:chOff x="10291140" y="1835098"/>
              <a:chExt cx="1613693" cy="646331"/>
            </a:xfrm>
          </p:grpSpPr>
          <p:sp>
            <p:nvSpPr>
              <p:cNvPr id="209" name="TextBox 208">
                <a:extLst>
                  <a:ext uri="{FF2B5EF4-FFF2-40B4-BE49-F238E27FC236}">
                    <a16:creationId xmlns:a16="http://schemas.microsoft.com/office/drawing/2014/main" id="{DAD5C137-886D-9712-0321-D61A4A3A22B2}"/>
                  </a:ext>
                </a:extLst>
              </p:cNvPr>
              <p:cNvSpPr txBox="1"/>
              <p:nvPr/>
            </p:nvSpPr>
            <p:spPr bwMode="auto">
              <a:xfrm>
                <a:off x="10291140" y="1835098"/>
                <a:ext cx="161369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171450" marR="0" lvl="0" indent="-16510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Best Overall Response</a:t>
                </a:r>
                <a:b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CR/</a:t>
                </a:r>
                <a:r>
                  <a:rPr kumimoji="0" lang="en-US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CRh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/</a:t>
                </a:r>
                <a:r>
                  <a:rPr kumimoji="0" lang="en-US" sz="12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CRi</a:t>
                </a:r>
                <a:b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MLFS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2EC91DA7-7B1D-96E0-6DB7-FADEDE001B60}"/>
                  </a:ext>
                </a:extLst>
              </p:cNvPr>
              <p:cNvSpPr/>
              <p:nvPr/>
            </p:nvSpPr>
            <p:spPr bwMode="auto">
              <a:xfrm rot="18900000">
                <a:off x="10413563" y="2291124"/>
                <a:ext cx="90717" cy="90717"/>
              </a:xfrm>
              <a:prstGeom prst="rect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8" name="Oval 207">
              <a:extLst>
                <a:ext uri="{FF2B5EF4-FFF2-40B4-BE49-F238E27FC236}">
                  <a16:creationId xmlns:a16="http://schemas.microsoft.com/office/drawing/2014/main" id="{FF929332-7858-03CD-A4BE-848CABB03255}"/>
                </a:ext>
              </a:extLst>
            </p:cNvPr>
            <p:cNvSpPr/>
            <p:nvPr/>
          </p:nvSpPr>
          <p:spPr bwMode="auto">
            <a:xfrm>
              <a:off x="4639506" y="2411807"/>
              <a:ext cx="116601" cy="116601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4FB2EC50-0873-D082-3006-68D3D9742FAA}"/>
              </a:ext>
            </a:extLst>
          </p:cNvPr>
          <p:cNvGrpSpPr/>
          <p:nvPr/>
        </p:nvGrpSpPr>
        <p:grpSpPr>
          <a:xfrm>
            <a:off x="3674083" y="2860856"/>
            <a:ext cx="1613693" cy="830997"/>
            <a:chOff x="3285463" y="2390526"/>
            <a:chExt cx="1613693" cy="830997"/>
          </a:xfrm>
        </p:grpSpPr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373BC997-CE0F-73DB-8AD0-431576180D58}"/>
                </a:ext>
              </a:extLst>
            </p:cNvPr>
            <p:cNvSpPr/>
            <p:nvPr/>
          </p:nvSpPr>
          <p:spPr bwMode="auto">
            <a:xfrm>
              <a:off x="3394345" y="3039154"/>
              <a:ext cx="116601" cy="98190"/>
            </a:xfrm>
            <a:prstGeom prst="rect">
              <a:avLst/>
            </a:prstGeom>
            <a:solidFill>
              <a:schemeClr val="tx2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183DDCC1-BC44-2DF8-D0C8-53C54520DFB2}"/>
                </a:ext>
              </a:extLst>
            </p:cNvPr>
            <p:cNvSpPr txBox="1"/>
            <p:nvPr/>
          </p:nvSpPr>
          <p:spPr bwMode="auto">
            <a:xfrm>
              <a:off x="3285463" y="2390526"/>
              <a:ext cx="161369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171450" marR="0" lvl="0" indent="-16510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Ziftomenib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Dose</a:t>
              </a:r>
              <a:b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200 mg</a:t>
              </a:r>
            </a:p>
            <a:p>
              <a:pPr marL="171450" marR="0" lvl="0" indent="-16510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    400 mg</a:t>
              </a:r>
            </a:p>
            <a:p>
              <a:pPr marL="171450" marR="0" lvl="0" indent="-16510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    600 mg</a:t>
              </a:r>
            </a:p>
          </p:txBody>
        </p: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0D90E2E0-E615-4848-807C-F0B51373806E}"/>
                </a:ext>
              </a:extLst>
            </p:cNvPr>
            <p:cNvSpPr/>
            <p:nvPr/>
          </p:nvSpPr>
          <p:spPr bwMode="auto">
            <a:xfrm>
              <a:off x="3394345" y="2851430"/>
              <a:ext cx="116601" cy="9819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5" name="Rectangle 214">
              <a:extLst>
                <a:ext uri="{FF2B5EF4-FFF2-40B4-BE49-F238E27FC236}">
                  <a16:creationId xmlns:a16="http://schemas.microsoft.com/office/drawing/2014/main" id="{617DF8EE-502D-E5FB-DC03-EAB7B9C64025}"/>
                </a:ext>
              </a:extLst>
            </p:cNvPr>
            <p:cNvSpPr/>
            <p:nvPr/>
          </p:nvSpPr>
          <p:spPr bwMode="auto">
            <a:xfrm>
              <a:off x="3394345" y="2668385"/>
              <a:ext cx="116601" cy="9819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67FCBDC4-A8B3-D92B-4884-47BE937E3019}"/>
              </a:ext>
            </a:extLst>
          </p:cNvPr>
          <p:cNvGrpSpPr/>
          <p:nvPr/>
        </p:nvGrpSpPr>
        <p:grpSpPr>
          <a:xfrm>
            <a:off x="3674083" y="4198112"/>
            <a:ext cx="2652632" cy="1569660"/>
            <a:chOff x="3285463" y="4198112"/>
            <a:chExt cx="2652632" cy="1569660"/>
          </a:xfrm>
        </p:grpSpPr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75268293-036E-1450-4A23-FE943DA2D4D2}"/>
                </a:ext>
              </a:extLst>
            </p:cNvPr>
            <p:cNvSpPr txBox="1"/>
            <p:nvPr/>
          </p:nvSpPr>
          <p:spPr bwMode="auto">
            <a:xfrm>
              <a:off x="3285463" y="4198112"/>
              <a:ext cx="2652632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171450" marR="0" lvl="0" indent="-16510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Treatment Disposition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Ongoing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HSCT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Post-HSCT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Discontinued; AE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Discontinued; relapse or 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no response</a:t>
              </a:r>
              <a:b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Discontinued; other reason</a:t>
              </a:r>
            </a:p>
          </p:txBody>
        </p:sp>
        <p:sp>
          <p:nvSpPr>
            <p:cNvPr id="218" name="Triangle 9312">
              <a:extLst>
                <a:ext uri="{FF2B5EF4-FFF2-40B4-BE49-F238E27FC236}">
                  <a16:creationId xmlns:a16="http://schemas.microsoft.com/office/drawing/2014/main" id="{9B8B122B-75A2-E6E9-F807-01E98925CB8F}"/>
                </a:ext>
              </a:extLst>
            </p:cNvPr>
            <p:cNvSpPr/>
            <p:nvPr/>
          </p:nvSpPr>
          <p:spPr bwMode="auto">
            <a:xfrm rot="5400000">
              <a:off x="3392135" y="4482301"/>
              <a:ext cx="121021" cy="104328"/>
            </a:xfrm>
            <a:prstGeom prst="triangle">
              <a:avLst/>
            </a:prstGeom>
            <a:solidFill>
              <a:schemeClr val="bg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AD3D4E2E-169A-1313-8B47-11F53488A58A}"/>
                </a:ext>
              </a:extLst>
            </p:cNvPr>
            <p:cNvSpPr/>
            <p:nvPr/>
          </p:nvSpPr>
          <p:spPr bwMode="auto">
            <a:xfrm>
              <a:off x="3386941" y="5198071"/>
              <a:ext cx="116601" cy="116601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0" name="Rectangle 219">
              <a:extLst>
                <a:ext uri="{FF2B5EF4-FFF2-40B4-BE49-F238E27FC236}">
                  <a16:creationId xmlns:a16="http://schemas.microsoft.com/office/drawing/2014/main" id="{FC2AA486-3923-0054-A8BD-CE4DBE080CB7}"/>
                </a:ext>
              </a:extLst>
            </p:cNvPr>
            <p:cNvSpPr/>
            <p:nvPr/>
          </p:nvSpPr>
          <p:spPr bwMode="auto">
            <a:xfrm>
              <a:off x="3399746" y="5025348"/>
              <a:ext cx="105798" cy="10579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6C3E8723-0063-82CE-53D2-554BB86A9755}"/>
                </a:ext>
              </a:extLst>
            </p:cNvPr>
            <p:cNvSpPr txBox="1"/>
            <p:nvPr/>
          </p:nvSpPr>
          <p:spPr bwMode="auto">
            <a:xfrm>
              <a:off x="3342181" y="5477491"/>
              <a:ext cx="2209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x</a:t>
              </a:r>
            </a:p>
          </p:txBody>
        </p:sp>
        <p:sp>
          <p:nvSpPr>
            <p:cNvPr id="222" name="Or 9317">
              <a:extLst>
                <a:ext uri="{FF2B5EF4-FFF2-40B4-BE49-F238E27FC236}">
                  <a16:creationId xmlns:a16="http://schemas.microsoft.com/office/drawing/2014/main" id="{27E05005-7973-7006-B79F-3F8E1929D6F2}"/>
                </a:ext>
              </a:extLst>
            </p:cNvPr>
            <p:cNvSpPr/>
            <p:nvPr/>
          </p:nvSpPr>
          <p:spPr bwMode="auto">
            <a:xfrm>
              <a:off x="3397413" y="4655156"/>
              <a:ext cx="110465" cy="110465"/>
            </a:xfrm>
            <a:prstGeom prst="flowChartOr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8E7E7AFA-9FDB-ADA2-052E-4F9C503834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305094" y="4891880"/>
              <a:ext cx="204535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24" name="TextBox 223">
            <a:extLst>
              <a:ext uri="{FF2B5EF4-FFF2-40B4-BE49-F238E27FC236}">
                <a16:creationId xmlns:a16="http://schemas.microsoft.com/office/drawing/2014/main" id="{7E067CD0-DCFB-2870-02A4-9B600E09525C}"/>
              </a:ext>
            </a:extLst>
          </p:cNvPr>
          <p:cNvSpPr txBox="1"/>
          <p:nvPr/>
        </p:nvSpPr>
        <p:spPr bwMode="auto">
          <a:xfrm rot="16200000">
            <a:off x="423081" y="2102724"/>
            <a:ext cx="7264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200 mg</a:t>
            </a:r>
          </a:p>
        </p:txBody>
      </p: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FE3835DC-FD09-6EB8-49FB-EEFCDB28ED5D}"/>
              </a:ext>
            </a:extLst>
          </p:cNvPr>
          <p:cNvGrpSpPr/>
          <p:nvPr/>
        </p:nvGrpSpPr>
        <p:grpSpPr>
          <a:xfrm>
            <a:off x="847989" y="5802868"/>
            <a:ext cx="4859680" cy="307777"/>
            <a:chOff x="847989" y="5802868"/>
            <a:chExt cx="4859680" cy="307777"/>
          </a:xfrm>
        </p:grpSpPr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5B555E85-43FC-7970-2CE9-92C6AB9CDC49}"/>
                </a:ext>
              </a:extLst>
            </p:cNvPr>
            <p:cNvSpPr txBox="1"/>
            <p:nvPr/>
          </p:nvSpPr>
          <p:spPr bwMode="auto">
            <a:xfrm>
              <a:off x="847989" y="5802868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31E127C7-CC05-AD1D-30A0-FAECC9F90AFC}"/>
                </a:ext>
              </a:extLst>
            </p:cNvPr>
            <p:cNvSpPr txBox="1"/>
            <p:nvPr/>
          </p:nvSpPr>
          <p:spPr bwMode="auto">
            <a:xfrm>
              <a:off x="1143077" y="5802868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6E0BB554-9425-1288-D829-2F854A96AC31}"/>
                </a:ext>
              </a:extLst>
            </p:cNvPr>
            <p:cNvSpPr txBox="1"/>
            <p:nvPr/>
          </p:nvSpPr>
          <p:spPr bwMode="auto">
            <a:xfrm>
              <a:off x="1419115" y="5802868"/>
              <a:ext cx="2760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B9A27E60-518F-4B97-F0EF-A31303E87F8B}"/>
                </a:ext>
              </a:extLst>
            </p:cNvPr>
            <p:cNvSpPr txBox="1"/>
            <p:nvPr/>
          </p:nvSpPr>
          <p:spPr bwMode="auto">
            <a:xfrm>
              <a:off x="1668518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082B4D61-B641-AE64-B856-92E3694EE4EB}"/>
                </a:ext>
              </a:extLst>
            </p:cNvPr>
            <p:cNvSpPr txBox="1"/>
            <p:nvPr/>
          </p:nvSpPr>
          <p:spPr bwMode="auto">
            <a:xfrm>
              <a:off x="1944556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6471AFC3-0FDF-31FF-22C9-B92AA47A7B27}"/>
                </a:ext>
              </a:extLst>
            </p:cNvPr>
            <p:cNvSpPr txBox="1"/>
            <p:nvPr/>
          </p:nvSpPr>
          <p:spPr bwMode="auto">
            <a:xfrm>
              <a:off x="2239644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3BAE5693-EC3B-8FA7-21E8-0FA16DD1F5D6}"/>
                </a:ext>
              </a:extLst>
            </p:cNvPr>
            <p:cNvSpPr txBox="1"/>
            <p:nvPr/>
          </p:nvSpPr>
          <p:spPr bwMode="auto">
            <a:xfrm>
              <a:off x="2515682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24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AFE9EE4A-3E54-1262-FF4A-12C63AEA9D08}"/>
                </a:ext>
              </a:extLst>
            </p:cNvPr>
            <p:cNvSpPr txBox="1"/>
            <p:nvPr/>
          </p:nvSpPr>
          <p:spPr bwMode="auto">
            <a:xfrm>
              <a:off x="2798070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28</a:t>
              </a:r>
            </a:p>
          </p:txBody>
        </p:sp>
        <p:sp>
          <p:nvSpPr>
            <p:cNvPr id="234" name="TextBox 233">
              <a:extLst>
                <a:ext uri="{FF2B5EF4-FFF2-40B4-BE49-F238E27FC236}">
                  <a16:creationId xmlns:a16="http://schemas.microsoft.com/office/drawing/2014/main" id="{CF369C5A-7DAA-6922-DBE9-CBDC93B365CD}"/>
                </a:ext>
              </a:extLst>
            </p:cNvPr>
            <p:cNvSpPr txBox="1"/>
            <p:nvPr/>
          </p:nvSpPr>
          <p:spPr bwMode="auto">
            <a:xfrm>
              <a:off x="3068457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32</a:t>
              </a:r>
            </a:p>
          </p:txBody>
        </p:sp>
        <p:sp>
          <p:nvSpPr>
            <p:cNvPr id="235" name="TextBox 234">
              <a:extLst>
                <a:ext uri="{FF2B5EF4-FFF2-40B4-BE49-F238E27FC236}">
                  <a16:creationId xmlns:a16="http://schemas.microsoft.com/office/drawing/2014/main" id="{2F30A054-60D8-D7BC-C46A-2476DA63F2A7}"/>
                </a:ext>
              </a:extLst>
            </p:cNvPr>
            <p:cNvSpPr txBox="1"/>
            <p:nvPr/>
          </p:nvSpPr>
          <p:spPr bwMode="auto">
            <a:xfrm>
              <a:off x="3363545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36</a:t>
              </a:r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AD360BBF-3604-0891-7FA7-86B452672B46}"/>
                </a:ext>
              </a:extLst>
            </p:cNvPr>
            <p:cNvSpPr txBox="1"/>
            <p:nvPr/>
          </p:nvSpPr>
          <p:spPr bwMode="auto">
            <a:xfrm>
              <a:off x="3639583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64716455-4E7D-BE98-761E-758C3C45C758}"/>
                </a:ext>
              </a:extLst>
            </p:cNvPr>
            <p:cNvSpPr txBox="1"/>
            <p:nvPr/>
          </p:nvSpPr>
          <p:spPr bwMode="auto">
            <a:xfrm>
              <a:off x="3934671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44</a:t>
              </a: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46A7F7FE-46B7-BA10-77C5-74674AB22231}"/>
                </a:ext>
              </a:extLst>
            </p:cNvPr>
            <p:cNvSpPr txBox="1"/>
            <p:nvPr/>
          </p:nvSpPr>
          <p:spPr bwMode="auto">
            <a:xfrm>
              <a:off x="4210709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48</a:t>
              </a: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06D559C8-2BCE-7F61-CF57-FDC8298CEBC3}"/>
                </a:ext>
              </a:extLst>
            </p:cNvPr>
            <p:cNvSpPr txBox="1"/>
            <p:nvPr/>
          </p:nvSpPr>
          <p:spPr bwMode="auto">
            <a:xfrm>
              <a:off x="4505797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52</a:t>
              </a:r>
            </a:p>
          </p:txBody>
        </p:sp>
        <p:sp>
          <p:nvSpPr>
            <p:cNvPr id="240" name="TextBox 239">
              <a:extLst>
                <a:ext uri="{FF2B5EF4-FFF2-40B4-BE49-F238E27FC236}">
                  <a16:creationId xmlns:a16="http://schemas.microsoft.com/office/drawing/2014/main" id="{64E3C1A6-B51B-DF20-A761-2C3789334A0C}"/>
                </a:ext>
              </a:extLst>
            </p:cNvPr>
            <p:cNvSpPr txBox="1"/>
            <p:nvPr/>
          </p:nvSpPr>
          <p:spPr bwMode="auto">
            <a:xfrm>
              <a:off x="4781835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56</a:t>
              </a:r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ADDF41C6-BEAC-0014-21B2-C5CAE8AED188}"/>
                </a:ext>
              </a:extLst>
            </p:cNvPr>
            <p:cNvSpPr txBox="1"/>
            <p:nvPr/>
          </p:nvSpPr>
          <p:spPr bwMode="auto">
            <a:xfrm>
              <a:off x="5064223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7F382B13-D54A-1E06-7526-C38865B63269}"/>
                </a:ext>
              </a:extLst>
            </p:cNvPr>
            <p:cNvSpPr txBox="1"/>
            <p:nvPr/>
          </p:nvSpPr>
          <p:spPr bwMode="auto">
            <a:xfrm>
              <a:off x="5340261" y="5802868"/>
              <a:ext cx="36740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64</a:t>
              </a:r>
            </a:p>
          </p:txBody>
        </p:sp>
      </p:grpSp>
      <p:sp>
        <p:nvSpPr>
          <p:cNvPr id="243" name="TextBox 242">
            <a:extLst>
              <a:ext uri="{FF2B5EF4-FFF2-40B4-BE49-F238E27FC236}">
                <a16:creationId xmlns:a16="http://schemas.microsoft.com/office/drawing/2014/main" id="{77C9D70B-7239-3AAC-2056-36D709DD570B}"/>
              </a:ext>
            </a:extLst>
          </p:cNvPr>
          <p:cNvSpPr txBox="1"/>
          <p:nvPr/>
        </p:nvSpPr>
        <p:spPr bwMode="auto">
          <a:xfrm>
            <a:off x="2090870" y="6013660"/>
            <a:ext cx="22483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Duration of Treatment (Wk)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71955DDE-9C66-1F06-C1DD-250F278DE63E}"/>
              </a:ext>
            </a:extLst>
          </p:cNvPr>
          <p:cNvSpPr txBox="1"/>
          <p:nvPr/>
        </p:nvSpPr>
        <p:spPr bwMode="auto">
          <a:xfrm rot="16200000">
            <a:off x="423081" y="3167871"/>
            <a:ext cx="7264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400 mg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EB2DDE48-954A-7AA6-3C12-C539A9406F80}"/>
              </a:ext>
            </a:extLst>
          </p:cNvPr>
          <p:cNvSpPr txBox="1"/>
          <p:nvPr/>
        </p:nvSpPr>
        <p:spPr bwMode="auto">
          <a:xfrm rot="16200000">
            <a:off x="423081" y="4645265"/>
            <a:ext cx="7264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600 mg</a:t>
            </a:r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921A1258-5685-6D43-4260-13193864CF9D}"/>
              </a:ext>
            </a:extLst>
          </p:cNvPr>
          <p:cNvGrpSpPr/>
          <p:nvPr/>
        </p:nvGrpSpPr>
        <p:grpSpPr>
          <a:xfrm>
            <a:off x="697893" y="1749505"/>
            <a:ext cx="183704" cy="206295"/>
            <a:chOff x="5064223" y="2184400"/>
            <a:chExt cx="183704" cy="260350"/>
          </a:xfrm>
        </p:grpSpPr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925A6A8B-3B54-1674-3BBB-44C43C2CC5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28D7690A-A122-B80F-2AAF-758BDCB98E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B2E5896E-4874-7188-2948-7033B8DED07D}"/>
              </a:ext>
            </a:extLst>
          </p:cNvPr>
          <p:cNvGrpSpPr/>
          <p:nvPr/>
        </p:nvGrpSpPr>
        <p:grpSpPr>
          <a:xfrm>
            <a:off x="697893" y="2822655"/>
            <a:ext cx="183704" cy="206295"/>
            <a:chOff x="5064223" y="2184400"/>
            <a:chExt cx="183704" cy="260350"/>
          </a:xfrm>
        </p:grpSpPr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8468A555-4B12-C5DB-EC8D-D8A6814A15C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1FBBFE57-0596-885B-4159-F1472BF9DD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3907702A-842E-DECA-645D-F582EF604F09}"/>
              </a:ext>
            </a:extLst>
          </p:cNvPr>
          <p:cNvGrpSpPr/>
          <p:nvPr/>
        </p:nvGrpSpPr>
        <p:grpSpPr>
          <a:xfrm>
            <a:off x="697893" y="3895805"/>
            <a:ext cx="183704" cy="599995"/>
            <a:chOff x="5064223" y="2184400"/>
            <a:chExt cx="183704" cy="260350"/>
          </a:xfrm>
        </p:grpSpPr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299CB4B2-FE84-94D7-A3F8-222420A769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96414FD6-A665-FEFF-FB46-D0C613F680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5" name="Group 254">
            <a:extLst>
              <a:ext uri="{FF2B5EF4-FFF2-40B4-BE49-F238E27FC236}">
                <a16:creationId xmlns:a16="http://schemas.microsoft.com/office/drawing/2014/main" id="{8EAD9B1D-2DEE-773E-17F5-87E4EF21C715}"/>
              </a:ext>
            </a:extLst>
          </p:cNvPr>
          <p:cNvGrpSpPr/>
          <p:nvPr/>
        </p:nvGrpSpPr>
        <p:grpSpPr>
          <a:xfrm rot="10800000">
            <a:off x="697893" y="5088394"/>
            <a:ext cx="183704" cy="599995"/>
            <a:chOff x="5064223" y="2184400"/>
            <a:chExt cx="183704" cy="260350"/>
          </a:xfrm>
        </p:grpSpPr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115F2677-869B-1065-7D2F-4C31512A1F4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EE99CF31-E6A8-0A72-61B1-7931ED1C166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630E7B77-10FB-E099-C58B-131F377EB6DB}"/>
              </a:ext>
            </a:extLst>
          </p:cNvPr>
          <p:cNvGrpSpPr/>
          <p:nvPr/>
        </p:nvGrpSpPr>
        <p:grpSpPr>
          <a:xfrm rot="10800000">
            <a:off x="697893" y="3622756"/>
            <a:ext cx="183704" cy="206295"/>
            <a:chOff x="5064223" y="2184400"/>
            <a:chExt cx="183704" cy="260350"/>
          </a:xfrm>
        </p:grpSpPr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6EA5B391-A7EC-4D0E-D2CC-833F698B8F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89F6FB3A-C109-6BCC-9B4F-C28631BF9D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F2032E1C-F328-1CE7-7CA3-2F5096415785}"/>
              </a:ext>
            </a:extLst>
          </p:cNvPr>
          <p:cNvGrpSpPr/>
          <p:nvPr/>
        </p:nvGrpSpPr>
        <p:grpSpPr>
          <a:xfrm rot="10800000">
            <a:off x="697893" y="2543256"/>
            <a:ext cx="183704" cy="206295"/>
            <a:chOff x="5064223" y="2184400"/>
            <a:chExt cx="183704" cy="260350"/>
          </a:xfrm>
        </p:grpSpPr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A5645DEE-B1A5-C7E6-6C31-9FAA425CEDB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039A7C77-0674-2171-3923-EFF07B96EE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64" name="Freeform: Shape 263">
            <a:extLst>
              <a:ext uri="{FF2B5EF4-FFF2-40B4-BE49-F238E27FC236}">
                <a16:creationId xmlns:a16="http://schemas.microsoft.com/office/drawing/2014/main" id="{040BADD3-DEB5-139D-4556-4762043CD579}"/>
              </a:ext>
            </a:extLst>
          </p:cNvPr>
          <p:cNvSpPr/>
          <p:nvPr/>
        </p:nvSpPr>
        <p:spPr bwMode="auto">
          <a:xfrm>
            <a:off x="977900" y="1612900"/>
            <a:ext cx="4540250" cy="4197350"/>
          </a:xfrm>
          <a:custGeom>
            <a:avLst/>
            <a:gdLst>
              <a:gd name="connsiteX0" fmla="*/ 0 w 4540250"/>
              <a:gd name="connsiteY0" fmla="*/ 0 h 4197350"/>
              <a:gd name="connsiteX1" fmla="*/ 0 w 4540250"/>
              <a:gd name="connsiteY1" fmla="*/ 4197350 h 4197350"/>
              <a:gd name="connsiteX2" fmla="*/ 4540250 w 4540250"/>
              <a:gd name="connsiteY2" fmla="*/ 4197350 h 419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40250" h="4197350">
                <a:moveTo>
                  <a:pt x="0" y="0"/>
                </a:moveTo>
                <a:lnTo>
                  <a:pt x="0" y="4197350"/>
                </a:lnTo>
                <a:lnTo>
                  <a:pt x="4540250" y="419735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D499C3F4-A925-EC1E-D8CE-0C65D434BA78}"/>
              </a:ext>
            </a:extLst>
          </p:cNvPr>
          <p:cNvGrpSpPr/>
          <p:nvPr/>
        </p:nvGrpSpPr>
        <p:grpSpPr>
          <a:xfrm>
            <a:off x="990600" y="5802868"/>
            <a:ext cx="4539902" cy="77731"/>
            <a:chOff x="990600" y="5501864"/>
            <a:chExt cx="4539902" cy="435885"/>
          </a:xfrm>
        </p:grpSpPr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75387900-4F4B-30D6-12FD-8945CB3CFA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0600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BA68B287-E426-2424-0D71-8BD6C0F37FD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74536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CB524A82-70F0-E413-7BD1-5E18082B442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58471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15D89216-3B19-B1AE-E956-44D648DC65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42407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70F9B409-2AA6-8F17-5EED-67BD10EB40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6342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8AC11DA5-6318-30AE-A3A5-D088F916EB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0278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B632D885-A468-82C4-6776-3B85D2A054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94213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41F958C8-08F7-7F49-1972-579CD455089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78150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20C792A3-5337-B403-C592-E9458FE717B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7202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84516697-0B25-409D-C8B2-D20090507E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41138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21D1816E-FFE4-ADD4-F086-9A835BEE14D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5073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0114B4AB-4686-445E-B8A1-CDF7F3302D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9009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C1738B6D-F004-5C79-7ED5-F1F25DB8A3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92944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5C4F8C10-C314-650F-163E-445FB8A4213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76880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EED9FCBF-B541-E9BC-31AB-A350F65A7D4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0815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C81778F4-3C88-BF2D-B71E-9F883D43FF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44752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BE18CD53-98DF-ACEE-B38B-960098FBC9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30502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83" name="Oval 282">
            <a:extLst>
              <a:ext uri="{FF2B5EF4-FFF2-40B4-BE49-F238E27FC236}">
                <a16:creationId xmlns:a16="http://schemas.microsoft.com/office/drawing/2014/main" id="{B32B3B04-E69C-31E8-0784-A0309561591C}"/>
              </a:ext>
            </a:extLst>
          </p:cNvPr>
          <p:cNvSpPr/>
          <p:nvPr/>
        </p:nvSpPr>
        <p:spPr bwMode="auto">
          <a:xfrm>
            <a:off x="1168618" y="3885416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4" name="Oval 283">
            <a:extLst>
              <a:ext uri="{FF2B5EF4-FFF2-40B4-BE49-F238E27FC236}">
                <a16:creationId xmlns:a16="http://schemas.microsoft.com/office/drawing/2014/main" id="{E68AEA51-6078-1AA3-01D8-72A2722043C1}"/>
              </a:ext>
            </a:extLst>
          </p:cNvPr>
          <p:cNvSpPr/>
          <p:nvPr/>
        </p:nvSpPr>
        <p:spPr bwMode="auto">
          <a:xfrm>
            <a:off x="1214045" y="4045421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498A4BC4-2C02-6BD4-9D55-22CE0B89B2D6}"/>
              </a:ext>
            </a:extLst>
          </p:cNvPr>
          <p:cNvSpPr/>
          <p:nvPr/>
        </p:nvSpPr>
        <p:spPr bwMode="auto">
          <a:xfrm>
            <a:off x="1234655" y="4971793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6" name="Oval 285">
            <a:extLst>
              <a:ext uri="{FF2B5EF4-FFF2-40B4-BE49-F238E27FC236}">
                <a16:creationId xmlns:a16="http://schemas.microsoft.com/office/drawing/2014/main" id="{46F753D7-7115-0946-D4F2-610D864F354A}"/>
              </a:ext>
            </a:extLst>
          </p:cNvPr>
          <p:cNvSpPr/>
          <p:nvPr/>
        </p:nvSpPr>
        <p:spPr bwMode="auto">
          <a:xfrm>
            <a:off x="1149970" y="5130868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03655AA0-2491-02BD-8FB2-072C16BDFE1A}"/>
              </a:ext>
            </a:extLst>
          </p:cNvPr>
          <p:cNvSpPr/>
          <p:nvPr/>
        </p:nvSpPr>
        <p:spPr bwMode="auto">
          <a:xfrm>
            <a:off x="1179374" y="3124480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8" name="Oval 287">
            <a:extLst>
              <a:ext uri="{FF2B5EF4-FFF2-40B4-BE49-F238E27FC236}">
                <a16:creationId xmlns:a16="http://schemas.microsoft.com/office/drawing/2014/main" id="{81ECF88C-9CFF-5DED-935E-2FE0D3B7C1E3}"/>
              </a:ext>
            </a:extLst>
          </p:cNvPr>
          <p:cNvSpPr/>
          <p:nvPr/>
        </p:nvSpPr>
        <p:spPr bwMode="auto">
          <a:xfrm>
            <a:off x="1174540" y="2960128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43B3648B-2F27-1870-B4FA-732D800F318E}"/>
              </a:ext>
            </a:extLst>
          </p:cNvPr>
          <p:cNvSpPr/>
          <p:nvPr/>
        </p:nvSpPr>
        <p:spPr bwMode="auto">
          <a:xfrm>
            <a:off x="1154506" y="2814557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0" name="Oval 289">
            <a:extLst>
              <a:ext uri="{FF2B5EF4-FFF2-40B4-BE49-F238E27FC236}">
                <a16:creationId xmlns:a16="http://schemas.microsoft.com/office/drawing/2014/main" id="{DA4D8E75-696D-2D6D-4A1A-75E33D24996B}"/>
              </a:ext>
            </a:extLst>
          </p:cNvPr>
          <p:cNvSpPr/>
          <p:nvPr/>
        </p:nvSpPr>
        <p:spPr bwMode="auto">
          <a:xfrm>
            <a:off x="1578552" y="2198311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49C2F72E-38E6-215E-5C67-04BB1C418CC5}"/>
              </a:ext>
            </a:extLst>
          </p:cNvPr>
          <p:cNvSpPr/>
          <p:nvPr/>
        </p:nvSpPr>
        <p:spPr bwMode="auto">
          <a:xfrm>
            <a:off x="1622917" y="1884650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2" name="Oval 291">
            <a:extLst>
              <a:ext uri="{FF2B5EF4-FFF2-40B4-BE49-F238E27FC236}">
                <a16:creationId xmlns:a16="http://schemas.microsoft.com/office/drawing/2014/main" id="{3299DF24-C3C3-92E0-FC02-32DE7E93EE43}"/>
              </a:ext>
            </a:extLst>
          </p:cNvPr>
          <p:cNvSpPr/>
          <p:nvPr/>
        </p:nvSpPr>
        <p:spPr bwMode="auto">
          <a:xfrm>
            <a:off x="1216235" y="2041782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8128B82D-CDBC-56AC-0B0E-3197A48C9A7A}"/>
              </a:ext>
            </a:extLst>
          </p:cNvPr>
          <p:cNvSpPr/>
          <p:nvPr/>
        </p:nvSpPr>
        <p:spPr bwMode="auto">
          <a:xfrm>
            <a:off x="1260221" y="1735537"/>
            <a:ext cx="116601" cy="11660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1B589714-9673-1BA3-11FA-4E01D4121CD3}"/>
              </a:ext>
            </a:extLst>
          </p:cNvPr>
          <p:cNvSpPr/>
          <p:nvPr/>
        </p:nvSpPr>
        <p:spPr bwMode="auto">
          <a:xfrm rot="18900000">
            <a:off x="1530637" y="2668280"/>
            <a:ext cx="90717" cy="9071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FA497FAA-838B-0FF1-BB68-240DE7455F52}"/>
              </a:ext>
            </a:extLst>
          </p:cNvPr>
          <p:cNvSpPr/>
          <p:nvPr/>
        </p:nvSpPr>
        <p:spPr bwMode="auto">
          <a:xfrm rot="18900000">
            <a:off x="1157066" y="3302091"/>
            <a:ext cx="90717" cy="9071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AFA481CA-E45D-1743-B87F-06EFBF32B65B}"/>
              </a:ext>
            </a:extLst>
          </p:cNvPr>
          <p:cNvSpPr/>
          <p:nvPr/>
        </p:nvSpPr>
        <p:spPr bwMode="auto">
          <a:xfrm rot="18900000">
            <a:off x="1175714" y="4368892"/>
            <a:ext cx="90717" cy="9071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74BE7AB5-0477-B3FE-7108-07CAF47157E2}"/>
              </a:ext>
            </a:extLst>
          </p:cNvPr>
          <p:cNvSpPr/>
          <p:nvPr/>
        </p:nvSpPr>
        <p:spPr bwMode="auto">
          <a:xfrm rot="18900000">
            <a:off x="1158680" y="4673387"/>
            <a:ext cx="90717" cy="9071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8" name="Triangle 9312">
            <a:extLst>
              <a:ext uri="{FF2B5EF4-FFF2-40B4-BE49-F238E27FC236}">
                <a16:creationId xmlns:a16="http://schemas.microsoft.com/office/drawing/2014/main" id="{2EB71D78-7597-8776-B713-657D06FFE427}"/>
              </a:ext>
            </a:extLst>
          </p:cNvPr>
          <p:cNvSpPr/>
          <p:nvPr/>
        </p:nvSpPr>
        <p:spPr bwMode="auto">
          <a:xfrm rot="5400000">
            <a:off x="2199605" y="4209037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9" name="Triangle 9312">
            <a:extLst>
              <a:ext uri="{FF2B5EF4-FFF2-40B4-BE49-F238E27FC236}">
                <a16:creationId xmlns:a16="http://schemas.microsoft.com/office/drawing/2014/main" id="{C8F20FC0-6F9E-4AAC-FE92-AD5E5A18A9CB}"/>
              </a:ext>
            </a:extLst>
          </p:cNvPr>
          <p:cNvSpPr/>
          <p:nvPr/>
        </p:nvSpPr>
        <p:spPr bwMode="auto">
          <a:xfrm rot="5400000">
            <a:off x="2313459" y="4051557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0" name="Triangle 9312">
            <a:extLst>
              <a:ext uri="{FF2B5EF4-FFF2-40B4-BE49-F238E27FC236}">
                <a16:creationId xmlns:a16="http://schemas.microsoft.com/office/drawing/2014/main" id="{4987E0E6-B32B-38B3-3C41-15BCBFD2B46C}"/>
              </a:ext>
            </a:extLst>
          </p:cNvPr>
          <p:cNvSpPr/>
          <p:nvPr/>
        </p:nvSpPr>
        <p:spPr bwMode="auto">
          <a:xfrm rot="5400000">
            <a:off x="2417787" y="3898869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1" name="Triangle 9312">
            <a:extLst>
              <a:ext uri="{FF2B5EF4-FFF2-40B4-BE49-F238E27FC236}">
                <a16:creationId xmlns:a16="http://schemas.microsoft.com/office/drawing/2014/main" id="{C3FE0C6C-4717-34E6-FBA3-5048FD2672FB}"/>
              </a:ext>
            </a:extLst>
          </p:cNvPr>
          <p:cNvSpPr/>
          <p:nvPr/>
        </p:nvSpPr>
        <p:spPr bwMode="auto">
          <a:xfrm rot="5400000">
            <a:off x="1630232" y="4666581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2" name="Triangle 9312">
            <a:extLst>
              <a:ext uri="{FF2B5EF4-FFF2-40B4-BE49-F238E27FC236}">
                <a16:creationId xmlns:a16="http://schemas.microsoft.com/office/drawing/2014/main" id="{23B15F19-7AAD-A40F-34E4-F66B4AA1E09E}"/>
              </a:ext>
            </a:extLst>
          </p:cNvPr>
          <p:cNvSpPr/>
          <p:nvPr/>
        </p:nvSpPr>
        <p:spPr bwMode="auto">
          <a:xfrm rot="5400000">
            <a:off x="1835019" y="4509667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3" name="Triangle 9312">
            <a:extLst>
              <a:ext uri="{FF2B5EF4-FFF2-40B4-BE49-F238E27FC236}">
                <a16:creationId xmlns:a16="http://schemas.microsoft.com/office/drawing/2014/main" id="{EE8ED374-CDF6-D7E4-5B7C-E2A682541C2F}"/>
              </a:ext>
            </a:extLst>
          </p:cNvPr>
          <p:cNvSpPr/>
          <p:nvPr/>
        </p:nvSpPr>
        <p:spPr bwMode="auto">
          <a:xfrm rot="5400000">
            <a:off x="1505479" y="4980140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4" name="Triangle 9312">
            <a:extLst>
              <a:ext uri="{FF2B5EF4-FFF2-40B4-BE49-F238E27FC236}">
                <a16:creationId xmlns:a16="http://schemas.microsoft.com/office/drawing/2014/main" id="{51BF59D4-2DB8-9469-12B2-FDAEF823EF70}"/>
              </a:ext>
            </a:extLst>
          </p:cNvPr>
          <p:cNvSpPr/>
          <p:nvPr/>
        </p:nvSpPr>
        <p:spPr bwMode="auto">
          <a:xfrm rot="5400000">
            <a:off x="1481892" y="5133320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5" name="Triangle 9312">
            <a:extLst>
              <a:ext uri="{FF2B5EF4-FFF2-40B4-BE49-F238E27FC236}">
                <a16:creationId xmlns:a16="http://schemas.microsoft.com/office/drawing/2014/main" id="{92F6D090-69AA-53AF-95AD-47AAC2F218D8}"/>
              </a:ext>
            </a:extLst>
          </p:cNvPr>
          <p:cNvSpPr/>
          <p:nvPr/>
        </p:nvSpPr>
        <p:spPr bwMode="auto">
          <a:xfrm rot="5400000">
            <a:off x="3141911" y="2980553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6" name="Triangle 9312">
            <a:extLst>
              <a:ext uri="{FF2B5EF4-FFF2-40B4-BE49-F238E27FC236}">
                <a16:creationId xmlns:a16="http://schemas.microsoft.com/office/drawing/2014/main" id="{B6A7B5D4-2DAD-75EF-01C0-5A3252E0CD6D}"/>
              </a:ext>
            </a:extLst>
          </p:cNvPr>
          <p:cNvSpPr/>
          <p:nvPr/>
        </p:nvSpPr>
        <p:spPr bwMode="auto">
          <a:xfrm rot="5400000">
            <a:off x="3499098" y="2822904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7" name="Triangle 9312">
            <a:extLst>
              <a:ext uri="{FF2B5EF4-FFF2-40B4-BE49-F238E27FC236}">
                <a16:creationId xmlns:a16="http://schemas.microsoft.com/office/drawing/2014/main" id="{92439A09-CB52-225B-83A8-BDE90BE8494F}"/>
              </a:ext>
            </a:extLst>
          </p:cNvPr>
          <p:cNvSpPr/>
          <p:nvPr/>
        </p:nvSpPr>
        <p:spPr bwMode="auto">
          <a:xfrm rot="5400000">
            <a:off x="5080248" y="1739464"/>
            <a:ext cx="121021" cy="104328"/>
          </a:xfrm>
          <a:prstGeom prst="triangle">
            <a:avLst/>
          </a:prstGeom>
          <a:solidFill>
            <a:schemeClr val="bg1"/>
          </a:soli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1B5FA9F3-7EB5-0F79-EF30-D8125096D4F2}"/>
              </a:ext>
            </a:extLst>
          </p:cNvPr>
          <p:cNvSpPr txBox="1"/>
          <p:nvPr/>
        </p:nvSpPr>
        <p:spPr bwMode="auto">
          <a:xfrm>
            <a:off x="1122375" y="5489202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09" name="TextBox 308">
            <a:extLst>
              <a:ext uri="{FF2B5EF4-FFF2-40B4-BE49-F238E27FC236}">
                <a16:creationId xmlns:a16="http://schemas.microsoft.com/office/drawing/2014/main" id="{D353A452-F7E2-E535-5BA3-D4A0EB038641}"/>
              </a:ext>
            </a:extLst>
          </p:cNvPr>
          <p:cNvSpPr txBox="1"/>
          <p:nvPr/>
        </p:nvSpPr>
        <p:spPr bwMode="auto">
          <a:xfrm>
            <a:off x="1215618" y="5339475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BFABE741-FCA0-88C7-6C64-4650DF07A3DB}"/>
              </a:ext>
            </a:extLst>
          </p:cNvPr>
          <p:cNvSpPr txBox="1"/>
          <p:nvPr/>
        </p:nvSpPr>
        <p:spPr bwMode="auto">
          <a:xfrm>
            <a:off x="1442771" y="4722475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11" name="TextBox 310">
            <a:extLst>
              <a:ext uri="{FF2B5EF4-FFF2-40B4-BE49-F238E27FC236}">
                <a16:creationId xmlns:a16="http://schemas.microsoft.com/office/drawing/2014/main" id="{4E251086-0423-77BF-D806-91CF4D356FE3}"/>
              </a:ext>
            </a:extLst>
          </p:cNvPr>
          <p:cNvSpPr txBox="1"/>
          <p:nvPr/>
        </p:nvSpPr>
        <p:spPr bwMode="auto">
          <a:xfrm>
            <a:off x="2105639" y="4265692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D5AFED33-F7ED-42CE-CB75-6B874D7E645A}"/>
              </a:ext>
            </a:extLst>
          </p:cNvPr>
          <p:cNvSpPr txBox="1"/>
          <p:nvPr/>
        </p:nvSpPr>
        <p:spPr bwMode="auto">
          <a:xfrm>
            <a:off x="1177727" y="3650147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B19FEF29-3F82-6CCC-F030-88E1BBF7D394}"/>
              </a:ext>
            </a:extLst>
          </p:cNvPr>
          <p:cNvSpPr txBox="1"/>
          <p:nvPr/>
        </p:nvSpPr>
        <p:spPr bwMode="auto">
          <a:xfrm>
            <a:off x="2889522" y="1964149"/>
            <a:ext cx="2209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314" name="Oval 313">
            <a:extLst>
              <a:ext uri="{FF2B5EF4-FFF2-40B4-BE49-F238E27FC236}">
                <a16:creationId xmlns:a16="http://schemas.microsoft.com/office/drawing/2014/main" id="{256878CC-4A6D-159C-671A-BE9128377CB8}"/>
              </a:ext>
            </a:extLst>
          </p:cNvPr>
          <p:cNvSpPr/>
          <p:nvPr/>
        </p:nvSpPr>
        <p:spPr bwMode="auto">
          <a:xfrm>
            <a:off x="1795301" y="3303886"/>
            <a:ext cx="76360" cy="76360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C008F7F2-4541-2264-FC40-A7BE298D301E}"/>
              </a:ext>
            </a:extLst>
          </p:cNvPr>
          <p:cNvSpPr/>
          <p:nvPr/>
        </p:nvSpPr>
        <p:spPr bwMode="auto">
          <a:xfrm>
            <a:off x="1615994" y="3457919"/>
            <a:ext cx="76360" cy="76360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6" name="Oval 315">
            <a:extLst>
              <a:ext uri="{FF2B5EF4-FFF2-40B4-BE49-F238E27FC236}">
                <a16:creationId xmlns:a16="http://schemas.microsoft.com/office/drawing/2014/main" id="{7A2FE51F-DB4F-4842-21A1-305278274855}"/>
              </a:ext>
            </a:extLst>
          </p:cNvPr>
          <p:cNvSpPr/>
          <p:nvPr/>
        </p:nvSpPr>
        <p:spPr bwMode="auto">
          <a:xfrm>
            <a:off x="2222454" y="3152021"/>
            <a:ext cx="76360" cy="76360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" name="Oval 316">
            <a:extLst>
              <a:ext uri="{FF2B5EF4-FFF2-40B4-BE49-F238E27FC236}">
                <a16:creationId xmlns:a16="http://schemas.microsoft.com/office/drawing/2014/main" id="{5FF9D5B9-E5D7-A63B-0856-82E48EC3281C}"/>
              </a:ext>
            </a:extLst>
          </p:cNvPr>
          <p:cNvSpPr/>
          <p:nvPr/>
        </p:nvSpPr>
        <p:spPr bwMode="auto">
          <a:xfrm>
            <a:off x="1680523" y="2671859"/>
            <a:ext cx="76360" cy="76360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8" name="Oval 317">
            <a:extLst>
              <a:ext uri="{FF2B5EF4-FFF2-40B4-BE49-F238E27FC236}">
                <a16:creationId xmlns:a16="http://schemas.microsoft.com/office/drawing/2014/main" id="{6E70DDFC-1893-CE2E-0C3C-7B59514A3F7C}"/>
              </a:ext>
            </a:extLst>
          </p:cNvPr>
          <p:cNvSpPr/>
          <p:nvPr/>
        </p:nvSpPr>
        <p:spPr bwMode="auto">
          <a:xfrm>
            <a:off x="2000221" y="2519460"/>
            <a:ext cx="76360" cy="76360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8839E5F0-1B71-3454-C27C-E87F3F8833D5}"/>
              </a:ext>
            </a:extLst>
          </p:cNvPr>
          <p:cNvSpPr/>
          <p:nvPr/>
        </p:nvSpPr>
        <p:spPr bwMode="auto">
          <a:xfrm>
            <a:off x="2278862" y="2368538"/>
            <a:ext cx="76360" cy="76360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0" name="Oval 319">
            <a:extLst>
              <a:ext uri="{FF2B5EF4-FFF2-40B4-BE49-F238E27FC236}">
                <a16:creationId xmlns:a16="http://schemas.microsoft.com/office/drawing/2014/main" id="{2B52635A-B3FF-E3FD-E1BF-4074CF30408A}"/>
              </a:ext>
            </a:extLst>
          </p:cNvPr>
          <p:cNvSpPr/>
          <p:nvPr/>
        </p:nvSpPr>
        <p:spPr bwMode="auto">
          <a:xfrm>
            <a:off x="2293151" y="2221497"/>
            <a:ext cx="76360" cy="76360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1" name="Oval 320">
            <a:extLst>
              <a:ext uri="{FF2B5EF4-FFF2-40B4-BE49-F238E27FC236}">
                <a16:creationId xmlns:a16="http://schemas.microsoft.com/office/drawing/2014/main" id="{D9B1DF59-B1F5-7394-5269-559279BBDE83}"/>
              </a:ext>
            </a:extLst>
          </p:cNvPr>
          <p:cNvSpPr/>
          <p:nvPr/>
        </p:nvSpPr>
        <p:spPr bwMode="auto">
          <a:xfrm>
            <a:off x="4441486" y="1916443"/>
            <a:ext cx="76360" cy="76360"/>
          </a:xfrm>
          <a:prstGeom prst="ellipse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C93B8365-9BE7-459C-53FA-0955AE9B1B6F}"/>
              </a:ext>
            </a:extLst>
          </p:cNvPr>
          <p:cNvSpPr/>
          <p:nvPr/>
        </p:nvSpPr>
        <p:spPr bwMode="auto">
          <a:xfrm>
            <a:off x="1298357" y="5306923"/>
            <a:ext cx="65177" cy="6517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B1C01AD9-927E-BD12-43A5-9C09A21A84A1}"/>
              </a:ext>
            </a:extLst>
          </p:cNvPr>
          <p:cNvSpPr/>
          <p:nvPr/>
        </p:nvSpPr>
        <p:spPr bwMode="auto">
          <a:xfrm>
            <a:off x="1583405" y="3610224"/>
            <a:ext cx="65177" cy="65177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24" name="Group 323">
            <a:extLst>
              <a:ext uri="{FF2B5EF4-FFF2-40B4-BE49-F238E27FC236}">
                <a16:creationId xmlns:a16="http://schemas.microsoft.com/office/drawing/2014/main" id="{49460AB6-4FD8-5B46-6039-8F85FF00FAC5}"/>
              </a:ext>
            </a:extLst>
          </p:cNvPr>
          <p:cNvGrpSpPr/>
          <p:nvPr/>
        </p:nvGrpSpPr>
        <p:grpSpPr>
          <a:xfrm rot="5400000">
            <a:off x="3615420" y="1209807"/>
            <a:ext cx="93324" cy="1475814"/>
            <a:chOff x="5064223" y="2184400"/>
            <a:chExt cx="183704" cy="260350"/>
          </a:xfrm>
        </p:grpSpPr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F598D5A2-E3BC-4E45-DEA4-FFFB9A38ED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CF5868F7-5163-7CD9-5D12-C0ACCFB440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7" name="Group 326">
            <a:extLst>
              <a:ext uri="{FF2B5EF4-FFF2-40B4-BE49-F238E27FC236}">
                <a16:creationId xmlns:a16="http://schemas.microsoft.com/office/drawing/2014/main" id="{C881F4A8-41E2-58F1-116C-68C7964D5CD9}"/>
              </a:ext>
            </a:extLst>
          </p:cNvPr>
          <p:cNvGrpSpPr/>
          <p:nvPr/>
        </p:nvGrpSpPr>
        <p:grpSpPr>
          <a:xfrm rot="5400000">
            <a:off x="2318381" y="1551061"/>
            <a:ext cx="93324" cy="1111914"/>
            <a:chOff x="5064223" y="2184400"/>
            <a:chExt cx="183704" cy="260350"/>
          </a:xfrm>
        </p:grpSpPr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05FA3771-C5AD-9547-0150-7B51FDA36E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DC781BD6-94DC-125F-22D0-9927FAB8A1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0" name="Group 329">
            <a:extLst>
              <a:ext uri="{FF2B5EF4-FFF2-40B4-BE49-F238E27FC236}">
                <a16:creationId xmlns:a16="http://schemas.microsoft.com/office/drawing/2014/main" id="{F1F54025-A4BF-AF51-CCCD-C5912CB9CF18}"/>
              </a:ext>
            </a:extLst>
          </p:cNvPr>
          <p:cNvGrpSpPr/>
          <p:nvPr/>
        </p:nvGrpSpPr>
        <p:grpSpPr>
          <a:xfrm rot="5400000">
            <a:off x="2667981" y="2120040"/>
            <a:ext cx="93324" cy="1504986"/>
            <a:chOff x="5064223" y="2184400"/>
            <a:chExt cx="183704" cy="260350"/>
          </a:xfrm>
        </p:grpSpPr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99D12EA6-4696-7527-EE1B-BB1C74CED5A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2" name="Straight Connector 331">
              <a:extLst>
                <a:ext uri="{FF2B5EF4-FFF2-40B4-BE49-F238E27FC236}">
                  <a16:creationId xmlns:a16="http://schemas.microsoft.com/office/drawing/2014/main" id="{2C636477-C206-E844-73C4-E6F5F0ADF1D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33" name="Straight Connector 332">
            <a:extLst>
              <a:ext uri="{FF2B5EF4-FFF2-40B4-BE49-F238E27FC236}">
                <a16:creationId xmlns:a16="http://schemas.microsoft.com/office/drawing/2014/main" id="{0D91EAD0-FAA7-B4D5-901F-B949321CC831}"/>
              </a:ext>
            </a:extLst>
          </p:cNvPr>
          <p:cNvCxnSpPr>
            <a:cxnSpLocks/>
          </p:cNvCxnSpPr>
          <p:nvPr/>
        </p:nvCxnSpPr>
        <p:spPr bwMode="auto">
          <a:xfrm flipH="1">
            <a:off x="2174875" y="1795314"/>
            <a:ext cx="2543175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grpSp>
        <p:nvGrpSpPr>
          <p:cNvPr id="334" name="Group 333">
            <a:extLst>
              <a:ext uri="{FF2B5EF4-FFF2-40B4-BE49-F238E27FC236}">
                <a16:creationId xmlns:a16="http://schemas.microsoft.com/office/drawing/2014/main" id="{67024D39-E267-ED1C-8CB6-B082B84296A1}"/>
              </a:ext>
            </a:extLst>
          </p:cNvPr>
          <p:cNvGrpSpPr/>
          <p:nvPr/>
        </p:nvGrpSpPr>
        <p:grpSpPr>
          <a:xfrm rot="5400000">
            <a:off x="2226765" y="3819316"/>
            <a:ext cx="93324" cy="247396"/>
            <a:chOff x="5064223" y="2184400"/>
            <a:chExt cx="183704" cy="260350"/>
          </a:xfrm>
        </p:grpSpPr>
        <p:cxnSp>
          <p:nvCxnSpPr>
            <p:cNvPr id="335" name="Straight Connector 334">
              <a:extLst>
                <a:ext uri="{FF2B5EF4-FFF2-40B4-BE49-F238E27FC236}">
                  <a16:creationId xmlns:a16="http://schemas.microsoft.com/office/drawing/2014/main" id="{8E3A5990-AFB1-6F11-6063-35721D0600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5080C864-BE04-C052-9917-398A495544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7" name="Group 336">
            <a:extLst>
              <a:ext uri="{FF2B5EF4-FFF2-40B4-BE49-F238E27FC236}">
                <a16:creationId xmlns:a16="http://schemas.microsoft.com/office/drawing/2014/main" id="{3C367396-A99D-88A3-E080-FA2CCBF53093}"/>
              </a:ext>
            </a:extLst>
          </p:cNvPr>
          <p:cNvGrpSpPr/>
          <p:nvPr/>
        </p:nvGrpSpPr>
        <p:grpSpPr>
          <a:xfrm rot="5400000">
            <a:off x="1932887" y="3781993"/>
            <a:ext cx="93324" cy="638048"/>
            <a:chOff x="5064223" y="2184400"/>
            <a:chExt cx="183704" cy="260350"/>
          </a:xfrm>
        </p:grpSpPr>
        <p:cxnSp>
          <p:nvCxnSpPr>
            <p:cNvPr id="338" name="Straight Connector 337">
              <a:extLst>
                <a:ext uri="{FF2B5EF4-FFF2-40B4-BE49-F238E27FC236}">
                  <a16:creationId xmlns:a16="http://schemas.microsoft.com/office/drawing/2014/main" id="{F6BDF8A6-D6B9-ED53-DFFC-0ECF43AD34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64223" y="2184400"/>
              <a:ext cx="183704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B1F0A7D2-4D61-8036-6CE2-3C24BF72254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156075" y="2184400"/>
              <a:ext cx="0" cy="26035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0" name="Or 9317">
            <a:extLst>
              <a:ext uri="{FF2B5EF4-FFF2-40B4-BE49-F238E27FC236}">
                <a16:creationId xmlns:a16="http://schemas.microsoft.com/office/drawing/2014/main" id="{24AD1B68-A86E-E93F-5B79-DC8531542A57}"/>
              </a:ext>
            </a:extLst>
          </p:cNvPr>
          <p:cNvSpPr/>
          <p:nvPr/>
        </p:nvSpPr>
        <p:spPr bwMode="auto">
          <a:xfrm>
            <a:off x="2045162" y="3897115"/>
            <a:ext cx="85263" cy="85263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1" name="Or 9317">
            <a:extLst>
              <a:ext uri="{FF2B5EF4-FFF2-40B4-BE49-F238E27FC236}">
                <a16:creationId xmlns:a16="http://schemas.microsoft.com/office/drawing/2014/main" id="{87214743-E0D8-98CA-079E-9C0D2FD1DCB1}"/>
              </a:ext>
            </a:extLst>
          </p:cNvPr>
          <p:cNvSpPr/>
          <p:nvPr/>
        </p:nvSpPr>
        <p:spPr bwMode="auto">
          <a:xfrm>
            <a:off x="1559341" y="4061089"/>
            <a:ext cx="85263" cy="85263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2" name="Or 9317">
            <a:extLst>
              <a:ext uri="{FF2B5EF4-FFF2-40B4-BE49-F238E27FC236}">
                <a16:creationId xmlns:a16="http://schemas.microsoft.com/office/drawing/2014/main" id="{9BFEFD09-4840-EB5A-6666-9B6FF8355271}"/>
              </a:ext>
            </a:extLst>
          </p:cNvPr>
          <p:cNvSpPr/>
          <p:nvPr/>
        </p:nvSpPr>
        <p:spPr bwMode="auto">
          <a:xfrm>
            <a:off x="1844082" y="2821001"/>
            <a:ext cx="85263" cy="85263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3" name="Or 9317">
            <a:extLst>
              <a:ext uri="{FF2B5EF4-FFF2-40B4-BE49-F238E27FC236}">
                <a16:creationId xmlns:a16="http://schemas.microsoft.com/office/drawing/2014/main" id="{17A5F38A-0918-6304-B97A-6E0C0ACBF381}"/>
              </a:ext>
            </a:extLst>
          </p:cNvPr>
          <p:cNvSpPr/>
          <p:nvPr/>
        </p:nvSpPr>
        <p:spPr bwMode="auto">
          <a:xfrm>
            <a:off x="1710092" y="2065554"/>
            <a:ext cx="85263" cy="85263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4" name="Or 9317">
            <a:extLst>
              <a:ext uri="{FF2B5EF4-FFF2-40B4-BE49-F238E27FC236}">
                <a16:creationId xmlns:a16="http://schemas.microsoft.com/office/drawing/2014/main" id="{372072BF-BBD7-77C9-4230-7DF9D51E539B}"/>
              </a:ext>
            </a:extLst>
          </p:cNvPr>
          <p:cNvSpPr/>
          <p:nvPr/>
        </p:nvSpPr>
        <p:spPr bwMode="auto">
          <a:xfrm>
            <a:off x="2076581" y="1748996"/>
            <a:ext cx="85263" cy="85263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5" name="Or 9317">
            <a:extLst>
              <a:ext uri="{FF2B5EF4-FFF2-40B4-BE49-F238E27FC236}">
                <a16:creationId xmlns:a16="http://schemas.microsoft.com/office/drawing/2014/main" id="{4FD9AF53-07F6-0F62-1E73-847B1F24EB24}"/>
              </a:ext>
            </a:extLst>
          </p:cNvPr>
          <p:cNvSpPr/>
          <p:nvPr/>
        </p:nvSpPr>
        <p:spPr bwMode="auto">
          <a:xfrm>
            <a:off x="2806077" y="1907540"/>
            <a:ext cx="85263" cy="85263"/>
          </a:xfrm>
          <a:prstGeom prst="flowChartOr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FC7F6D-2B38-5BCC-681B-49B36FB6BC0A}"/>
              </a:ext>
            </a:extLst>
          </p:cNvPr>
          <p:cNvSpPr txBox="1"/>
          <p:nvPr/>
        </p:nvSpPr>
        <p:spPr bwMode="auto">
          <a:xfrm>
            <a:off x="2038401" y="1332050"/>
            <a:ext cx="16738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m</a:t>
            </a:r>
            <a:r>
              <a:rPr lang="en-US" i="1">
                <a:solidFill>
                  <a:schemeClr val="bg1"/>
                </a:solidFill>
                <a:latin typeface="Calibri" panose="020F0502020204030204" pitchFamily="34" charset="0"/>
              </a:rPr>
              <a:t>NPM1</a:t>
            </a: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 Cohort</a:t>
            </a:r>
          </a:p>
        </p:txBody>
      </p:sp>
    </p:spTree>
    <p:extLst>
      <p:ext uri="{BB962C8B-B14F-4D97-AF65-F5344CB8AC3E}">
        <p14:creationId xmlns:p14="http://schemas.microsoft.com/office/powerpoint/2010/main" val="27061252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2888404-EDF0-FEFF-583D-8FCD0C336482}"/>
              </a:ext>
            </a:extLst>
          </p:cNvPr>
          <p:cNvCxnSpPr>
            <a:cxnSpLocks/>
          </p:cNvCxnSpPr>
          <p:nvPr/>
        </p:nvCxnSpPr>
        <p:spPr bwMode="auto">
          <a:xfrm>
            <a:off x="3215672" y="2950165"/>
            <a:ext cx="13986" cy="233062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77DCBC3-9285-E8A5-E8F4-9B87A8A83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cAMeLot-1: Phase I Trial of Bleximenib Monotherapy in R/R Acute Leukemia With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</a:t>
            </a:r>
            <a:r>
              <a:rPr lang="en-US"/>
              <a:t> 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4750BEE3-125B-5944-1F35-2BE1C434D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Searle. ASH 2024. Abstr 212.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3EC5168-5BC2-F33C-876A-89219B998CF6}"/>
              </a:ext>
            </a:extLst>
          </p:cNvPr>
          <p:cNvSpPr/>
          <p:nvPr/>
        </p:nvSpPr>
        <p:spPr bwMode="auto">
          <a:xfrm>
            <a:off x="717550" y="1600200"/>
            <a:ext cx="4567883" cy="994785"/>
          </a:xfrm>
          <a:prstGeom prst="roundRect">
            <a:avLst/>
          </a:prstGeom>
          <a:solidFill>
            <a:schemeClr val="accent1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escalation of oral bleximenib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 </a:t>
            </a: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KMT2A, NPM1, NUP98/214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altered acute leukemia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 = 146 dosed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18E1C857-069E-AD03-EE4F-208BA39A82D0}"/>
              </a:ext>
            </a:extLst>
          </p:cNvPr>
          <p:cNvSpPr/>
          <p:nvPr/>
        </p:nvSpPr>
        <p:spPr bwMode="auto">
          <a:xfrm rot="10800000">
            <a:off x="996696" y="2791370"/>
            <a:ext cx="438912" cy="264931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1D06A58-353E-086D-CCDB-9EE9C95A912F}"/>
              </a:ext>
            </a:extLst>
          </p:cNvPr>
          <p:cNvSpPr/>
          <p:nvPr/>
        </p:nvSpPr>
        <p:spPr bwMode="auto">
          <a:xfrm>
            <a:off x="1620314" y="2791370"/>
            <a:ext cx="3218688" cy="3175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RP2D + 1 dose level (50 → 150 mg BID)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500D9A-CD2D-1A9D-9150-4D431BA52C80}"/>
              </a:ext>
            </a:extLst>
          </p:cNvPr>
          <p:cNvSpPr/>
          <p:nvPr/>
        </p:nvSpPr>
        <p:spPr bwMode="auto">
          <a:xfrm>
            <a:off x="1620314" y="3387022"/>
            <a:ext cx="3218688" cy="3175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Optimal dose/RP2D (50 → 100 mg BID)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1027042-32E1-F81E-F2F3-9FA8803D0C38}"/>
              </a:ext>
            </a:extLst>
          </p:cNvPr>
          <p:cNvSpPr/>
          <p:nvPr/>
        </p:nvSpPr>
        <p:spPr bwMode="auto">
          <a:xfrm>
            <a:off x="1620314" y="3955274"/>
            <a:ext cx="3218688" cy="31759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RP2D – 1 dose level (45 mg BID)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8A2500B-67EF-3F13-DCE0-C9FDD3532C26}"/>
              </a:ext>
            </a:extLst>
          </p:cNvPr>
          <p:cNvSpPr/>
          <p:nvPr/>
        </p:nvSpPr>
        <p:spPr bwMode="auto">
          <a:xfrm>
            <a:off x="1620314" y="4538633"/>
            <a:ext cx="3218688" cy="317590"/>
          </a:xfrm>
          <a:prstGeom prst="roundRect">
            <a:avLst/>
          </a:prstGeom>
          <a:solidFill>
            <a:schemeClr val="accent2"/>
          </a:solidFill>
          <a:ln w="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level 2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4EA1895-D794-4A55-6BAA-CF27355E08AD}"/>
              </a:ext>
            </a:extLst>
          </p:cNvPr>
          <p:cNvSpPr/>
          <p:nvPr/>
        </p:nvSpPr>
        <p:spPr bwMode="auto">
          <a:xfrm>
            <a:off x="1620314" y="5121992"/>
            <a:ext cx="3218688" cy="317590"/>
          </a:xfrm>
          <a:prstGeom prst="roundRect">
            <a:avLst/>
          </a:prstGeom>
          <a:solidFill>
            <a:schemeClr val="accent1"/>
          </a:solidFill>
          <a:ln w="0">
            <a:solidFill>
              <a:schemeClr val="accent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level 1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8CB0FC7-75FA-F3BC-A5A8-46EA52D2DB4E}"/>
              </a:ext>
            </a:extLst>
          </p:cNvPr>
          <p:cNvGrpSpPr/>
          <p:nvPr/>
        </p:nvGrpSpPr>
        <p:grpSpPr>
          <a:xfrm>
            <a:off x="3105153" y="3200400"/>
            <a:ext cx="209550" cy="99768"/>
            <a:chOff x="3076575" y="3200400"/>
            <a:chExt cx="209550" cy="9976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10A07D4-B5C2-B64F-A1D2-B74315DB25C6}"/>
                </a:ext>
              </a:extLst>
            </p:cNvPr>
            <p:cNvCxnSpPr/>
            <p:nvPr/>
          </p:nvCxnSpPr>
          <p:spPr bwMode="auto">
            <a:xfrm flipV="1">
              <a:off x="3076575" y="3200400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AB39AD3-E1AA-1CE1-B766-24676EEF6307}"/>
                </a:ext>
              </a:extLst>
            </p:cNvPr>
            <p:cNvCxnSpPr/>
            <p:nvPr/>
          </p:nvCxnSpPr>
          <p:spPr bwMode="auto">
            <a:xfrm flipV="1">
              <a:off x="3076575" y="3235088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A5C82EE-32F5-6C86-BC27-FB2643197C13}"/>
                </a:ext>
              </a:extLst>
            </p:cNvPr>
            <p:cNvCxnSpPr/>
            <p:nvPr/>
          </p:nvCxnSpPr>
          <p:spPr bwMode="auto">
            <a:xfrm flipV="1">
              <a:off x="3076575" y="3262068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1D952E2-EB67-A9A8-3EB4-E79CC1A3BA48}"/>
              </a:ext>
            </a:extLst>
          </p:cNvPr>
          <p:cNvGrpSpPr/>
          <p:nvPr/>
        </p:nvGrpSpPr>
        <p:grpSpPr>
          <a:xfrm>
            <a:off x="3105153" y="3786812"/>
            <a:ext cx="209550" cy="99768"/>
            <a:chOff x="3076575" y="3200400"/>
            <a:chExt cx="209550" cy="99768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D38E32A-F3CD-ECF9-4C12-965209A63BF2}"/>
                </a:ext>
              </a:extLst>
            </p:cNvPr>
            <p:cNvCxnSpPr/>
            <p:nvPr/>
          </p:nvCxnSpPr>
          <p:spPr bwMode="auto">
            <a:xfrm flipV="1">
              <a:off x="3076575" y="3200400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33BE50A-B716-19E5-62CA-6B4D016BFFEC}"/>
                </a:ext>
              </a:extLst>
            </p:cNvPr>
            <p:cNvCxnSpPr/>
            <p:nvPr/>
          </p:nvCxnSpPr>
          <p:spPr bwMode="auto">
            <a:xfrm flipV="1">
              <a:off x="3076575" y="3235088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A5DEF70-A104-726F-1CDE-12F52530F8E0}"/>
                </a:ext>
              </a:extLst>
            </p:cNvPr>
            <p:cNvCxnSpPr/>
            <p:nvPr/>
          </p:nvCxnSpPr>
          <p:spPr bwMode="auto">
            <a:xfrm flipV="1">
              <a:off x="3076575" y="3262068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7E3DC2F-964B-AB7F-1322-7BD0672B9F3C}"/>
              </a:ext>
            </a:extLst>
          </p:cNvPr>
          <p:cNvGrpSpPr/>
          <p:nvPr/>
        </p:nvGrpSpPr>
        <p:grpSpPr>
          <a:xfrm>
            <a:off x="3105153" y="4355864"/>
            <a:ext cx="209550" cy="99768"/>
            <a:chOff x="3076575" y="3200400"/>
            <a:chExt cx="209550" cy="99768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B353CEC-ADB9-8DB0-4496-5F71CA79F77A}"/>
                </a:ext>
              </a:extLst>
            </p:cNvPr>
            <p:cNvCxnSpPr/>
            <p:nvPr/>
          </p:nvCxnSpPr>
          <p:spPr bwMode="auto">
            <a:xfrm flipV="1">
              <a:off x="3076575" y="3200400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C5FD87D-3079-FFAA-F58F-61ADB504062E}"/>
                </a:ext>
              </a:extLst>
            </p:cNvPr>
            <p:cNvCxnSpPr/>
            <p:nvPr/>
          </p:nvCxnSpPr>
          <p:spPr bwMode="auto">
            <a:xfrm flipV="1">
              <a:off x="3076575" y="3235088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A50527E-829A-ADEB-0BD6-AC9F893CE93B}"/>
                </a:ext>
              </a:extLst>
            </p:cNvPr>
            <p:cNvCxnSpPr/>
            <p:nvPr/>
          </p:nvCxnSpPr>
          <p:spPr bwMode="auto">
            <a:xfrm flipV="1">
              <a:off x="3076575" y="3262068"/>
              <a:ext cx="209550" cy="381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5DDE631-3B7E-3DB3-CD0A-32219B8DA6BD}"/>
              </a:ext>
            </a:extLst>
          </p:cNvPr>
          <p:cNvSpPr/>
          <p:nvPr/>
        </p:nvSpPr>
        <p:spPr bwMode="auto">
          <a:xfrm>
            <a:off x="5346700" y="3704612"/>
            <a:ext cx="1822450" cy="435588"/>
          </a:xfrm>
          <a:prstGeom prst="rightArrow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56AEDB-DFDD-9423-B9AD-03842DDA2F47}"/>
              </a:ext>
            </a:extLst>
          </p:cNvPr>
          <p:cNvSpPr txBox="1"/>
          <p:nvPr/>
        </p:nvSpPr>
        <p:spPr bwMode="auto">
          <a:xfrm>
            <a:off x="5322220" y="4224936"/>
            <a:ext cx="18714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RP2D determined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020A3E4-8F35-012B-A338-1663A6451C1A}"/>
              </a:ext>
            </a:extLst>
          </p:cNvPr>
          <p:cNvSpPr txBox="1"/>
          <p:nvPr/>
        </p:nvSpPr>
        <p:spPr bwMode="auto">
          <a:xfrm>
            <a:off x="7348401" y="2163518"/>
            <a:ext cx="399712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RP2D Treatment Dose: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100 mg BID orally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(with 50 mg BID step-up dose x2 wk)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D50AC1D-F6E1-0388-CC23-71FB1856BB14}"/>
              </a:ext>
            </a:extLst>
          </p:cNvPr>
          <p:cNvSpPr/>
          <p:nvPr/>
        </p:nvSpPr>
        <p:spPr bwMode="auto">
          <a:xfrm>
            <a:off x="7469912" y="3429000"/>
            <a:ext cx="3725393" cy="1026632"/>
          </a:xfrm>
          <a:prstGeom prst="roundRect">
            <a:avLst>
              <a:gd name="adj" fmla="val 9863"/>
            </a:avLst>
          </a:prstGeom>
          <a:solidFill>
            <a:schemeClr val="accent3"/>
          </a:solidFill>
          <a:ln w="0">
            <a:noFill/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Phase II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KMT2Ar, NPM1m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AML @ RP2D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1022AA0-706C-61D2-1B4D-F0CF8DB70DE4}"/>
              </a:ext>
            </a:extLst>
          </p:cNvPr>
          <p:cNvSpPr txBox="1"/>
          <p:nvPr/>
        </p:nvSpPr>
        <p:spPr bwMode="auto">
          <a:xfrm rot="16200000">
            <a:off x="5806667" y="4979486"/>
            <a:ext cx="12343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Normalized TR-FRET Ratio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1ECE18F-19F9-7B98-B960-B8BF99092EE0}"/>
              </a:ext>
            </a:extLst>
          </p:cNvPr>
          <p:cNvSpPr txBox="1"/>
          <p:nvPr/>
        </p:nvSpPr>
        <p:spPr bwMode="auto">
          <a:xfrm>
            <a:off x="7612100" y="6032408"/>
            <a:ext cx="16229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(Log M)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49AE930-8047-CF8C-8BB1-A798155152B5}"/>
              </a:ext>
            </a:extLst>
          </p:cNvPr>
          <p:cNvGrpSpPr/>
          <p:nvPr/>
        </p:nvGrpSpPr>
        <p:grpSpPr>
          <a:xfrm>
            <a:off x="6729295" y="5878520"/>
            <a:ext cx="3473362" cy="307777"/>
            <a:chOff x="7701427" y="5878520"/>
            <a:chExt cx="3473362" cy="30777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6A7DAA3-99A8-AA78-5D9A-B1B48FD32594}"/>
                </a:ext>
              </a:extLst>
            </p:cNvPr>
            <p:cNvSpPr txBox="1"/>
            <p:nvPr/>
          </p:nvSpPr>
          <p:spPr bwMode="auto">
            <a:xfrm>
              <a:off x="7701427" y="5878520"/>
              <a:ext cx="5261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-12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31C603E-F9F3-900E-78EF-5126DFFA9596}"/>
                </a:ext>
              </a:extLst>
            </p:cNvPr>
            <p:cNvSpPr txBox="1"/>
            <p:nvPr/>
          </p:nvSpPr>
          <p:spPr bwMode="auto">
            <a:xfrm>
              <a:off x="8195995" y="5878520"/>
              <a:ext cx="5261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-11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5A7FC3C-145C-B815-1072-6CAF2CA2623E}"/>
                </a:ext>
              </a:extLst>
            </p:cNvPr>
            <p:cNvSpPr txBox="1"/>
            <p:nvPr/>
          </p:nvSpPr>
          <p:spPr bwMode="auto">
            <a:xfrm>
              <a:off x="8690563" y="5878520"/>
              <a:ext cx="52610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-10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DEEE516-A3C6-03AB-F1D1-8C76FDD6D69A}"/>
                </a:ext>
              </a:extLst>
            </p:cNvPr>
            <p:cNvSpPr txBox="1"/>
            <p:nvPr/>
          </p:nvSpPr>
          <p:spPr bwMode="auto">
            <a:xfrm>
              <a:off x="9203102" y="5878520"/>
              <a:ext cx="465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-9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D782135-C1DC-1F65-9BB6-495933290DFC}"/>
                </a:ext>
              </a:extLst>
            </p:cNvPr>
            <p:cNvSpPr txBox="1"/>
            <p:nvPr/>
          </p:nvSpPr>
          <p:spPr bwMode="auto">
            <a:xfrm>
              <a:off x="9716475" y="5878520"/>
              <a:ext cx="465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-8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A025620A-6150-7978-C8CC-64064845F39D}"/>
                </a:ext>
              </a:extLst>
            </p:cNvPr>
            <p:cNvSpPr txBox="1"/>
            <p:nvPr/>
          </p:nvSpPr>
          <p:spPr bwMode="auto">
            <a:xfrm>
              <a:off x="10220590" y="5878520"/>
              <a:ext cx="465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-7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34469692-05B2-1176-1FB9-3A3A4A18316E}"/>
                </a:ext>
              </a:extLst>
            </p:cNvPr>
            <p:cNvSpPr txBox="1"/>
            <p:nvPr/>
          </p:nvSpPr>
          <p:spPr bwMode="auto">
            <a:xfrm>
              <a:off x="10709597" y="5878520"/>
              <a:ext cx="4651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</a:t>
              </a:r>
              <a:r>
                <a:rPr kumimoji="0" lang="en-US" sz="1400" b="0" i="0" u="none" strike="noStrike" kern="120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-6</a:t>
              </a:r>
            </a:p>
          </p:txBody>
        </p:sp>
      </p:grpSp>
      <p:grpSp>
        <p:nvGrpSpPr>
          <p:cNvPr id="310" name="Group 309">
            <a:extLst>
              <a:ext uri="{FF2B5EF4-FFF2-40B4-BE49-F238E27FC236}">
                <a16:creationId xmlns:a16="http://schemas.microsoft.com/office/drawing/2014/main" id="{88F6EF72-3EE6-4A06-3453-A5186E201FDE}"/>
              </a:ext>
            </a:extLst>
          </p:cNvPr>
          <p:cNvGrpSpPr/>
          <p:nvPr/>
        </p:nvGrpSpPr>
        <p:grpSpPr>
          <a:xfrm>
            <a:off x="6563743" y="4623532"/>
            <a:ext cx="412292" cy="1295767"/>
            <a:chOff x="7535875" y="4623532"/>
            <a:chExt cx="412292" cy="1295767"/>
          </a:xfrm>
        </p:grpSpPr>
        <p:sp>
          <p:nvSpPr>
            <p:cNvPr id="316" name="TextBox 315">
              <a:extLst>
                <a:ext uri="{FF2B5EF4-FFF2-40B4-BE49-F238E27FC236}">
                  <a16:creationId xmlns:a16="http://schemas.microsoft.com/office/drawing/2014/main" id="{1692B71C-085C-6FB3-C1A6-BF0EB6CE2C00}"/>
                </a:ext>
              </a:extLst>
            </p:cNvPr>
            <p:cNvSpPr txBox="1"/>
            <p:nvPr/>
          </p:nvSpPr>
          <p:spPr bwMode="auto">
            <a:xfrm>
              <a:off x="7535875" y="4623532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4AEC0F77-79A7-F633-FEBC-15A31D17F743}"/>
                </a:ext>
              </a:extLst>
            </p:cNvPr>
            <p:cNvSpPr txBox="1"/>
            <p:nvPr/>
          </p:nvSpPr>
          <p:spPr bwMode="auto">
            <a:xfrm>
              <a:off x="7535875" y="5110905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0.5</a:t>
              </a: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EB72FDBB-B0A3-A8B0-2E37-40BCEED45A33}"/>
                </a:ext>
              </a:extLst>
            </p:cNvPr>
            <p:cNvSpPr txBox="1"/>
            <p:nvPr/>
          </p:nvSpPr>
          <p:spPr bwMode="auto">
            <a:xfrm>
              <a:off x="7535875" y="5611522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0.0</a:t>
              </a:r>
            </a:p>
          </p:txBody>
        </p:sp>
      </p:grpSp>
      <p:sp>
        <p:nvSpPr>
          <p:cNvPr id="321" name="Freeform: Shape 320">
            <a:extLst>
              <a:ext uri="{FF2B5EF4-FFF2-40B4-BE49-F238E27FC236}">
                <a16:creationId xmlns:a16="http://schemas.microsoft.com/office/drawing/2014/main" id="{D9733156-3EE7-DB60-E4FA-5804236456FA}"/>
              </a:ext>
            </a:extLst>
          </p:cNvPr>
          <p:cNvSpPr/>
          <p:nvPr/>
        </p:nvSpPr>
        <p:spPr bwMode="auto">
          <a:xfrm>
            <a:off x="6976481" y="4586288"/>
            <a:ext cx="3048000" cy="1281112"/>
          </a:xfrm>
          <a:custGeom>
            <a:avLst/>
            <a:gdLst>
              <a:gd name="connsiteX0" fmla="*/ 0 w 3048000"/>
              <a:gd name="connsiteY0" fmla="*/ 0 h 1281112"/>
              <a:gd name="connsiteX1" fmla="*/ 0 w 3048000"/>
              <a:gd name="connsiteY1" fmla="*/ 1281112 h 1281112"/>
              <a:gd name="connsiteX2" fmla="*/ 3048000 w 3048000"/>
              <a:gd name="connsiteY2" fmla="*/ 1281112 h 1281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48000" h="1281112">
                <a:moveTo>
                  <a:pt x="0" y="0"/>
                </a:moveTo>
                <a:lnTo>
                  <a:pt x="0" y="1281112"/>
                </a:lnTo>
                <a:lnTo>
                  <a:pt x="3048000" y="1281112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069CA69A-4329-5C77-1542-47B4C36A4D88}"/>
              </a:ext>
            </a:extLst>
          </p:cNvPr>
          <p:cNvGrpSpPr/>
          <p:nvPr/>
        </p:nvGrpSpPr>
        <p:grpSpPr>
          <a:xfrm>
            <a:off x="6900281" y="4782183"/>
            <a:ext cx="75754" cy="992753"/>
            <a:chOff x="7742021" y="4782183"/>
            <a:chExt cx="285750" cy="992753"/>
          </a:xfrm>
        </p:grpSpPr>
        <p:cxnSp>
          <p:nvCxnSpPr>
            <p:cNvPr id="323" name="Straight Connector 322">
              <a:extLst>
                <a:ext uri="{FF2B5EF4-FFF2-40B4-BE49-F238E27FC236}">
                  <a16:creationId xmlns:a16="http://schemas.microsoft.com/office/drawing/2014/main" id="{A8FD0410-B9C3-9D1E-EF33-3E19A2D7040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42021" y="4782183"/>
              <a:ext cx="2857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4" name="Straight Connector 323">
              <a:extLst>
                <a:ext uri="{FF2B5EF4-FFF2-40B4-BE49-F238E27FC236}">
                  <a16:creationId xmlns:a16="http://schemas.microsoft.com/office/drawing/2014/main" id="{36A93D0D-E349-DF62-7607-4CCC45A406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42021" y="5278559"/>
              <a:ext cx="2857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5" name="Straight Connector 324">
              <a:extLst>
                <a:ext uri="{FF2B5EF4-FFF2-40B4-BE49-F238E27FC236}">
                  <a16:creationId xmlns:a16="http://schemas.microsoft.com/office/drawing/2014/main" id="{C908D40D-EE94-D05C-2AF8-416F8C6EBE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42021" y="5774936"/>
              <a:ext cx="2857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1381358F-3570-B415-5A18-2BFD46D391B5}"/>
              </a:ext>
            </a:extLst>
          </p:cNvPr>
          <p:cNvGrpSpPr/>
          <p:nvPr/>
        </p:nvGrpSpPr>
        <p:grpSpPr>
          <a:xfrm rot="5400000">
            <a:off x="7434534" y="5395824"/>
            <a:ext cx="75754" cy="992753"/>
            <a:chOff x="7742021" y="4782183"/>
            <a:chExt cx="285750" cy="992753"/>
          </a:xfrm>
        </p:grpSpPr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C96E7E69-087F-C700-95F9-E3AE9E6F3AD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42021" y="4782183"/>
              <a:ext cx="2857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EB5A3654-E243-4E00-CFC8-9DF6C7DE6E1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42021" y="5278559"/>
              <a:ext cx="2857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7330A782-F1CD-5925-C71F-E1E9EF881C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742021" y="5774936"/>
              <a:ext cx="28575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30" name="Straight Connector 329">
            <a:extLst>
              <a:ext uri="{FF2B5EF4-FFF2-40B4-BE49-F238E27FC236}">
                <a16:creationId xmlns:a16="http://schemas.microsoft.com/office/drawing/2014/main" id="{9CE503C2-3ED8-F420-29CF-5E5A6D70785A}"/>
              </a:ext>
            </a:extLst>
          </p:cNvPr>
          <p:cNvCxnSpPr/>
          <p:nvPr/>
        </p:nvCxnSpPr>
        <p:spPr bwMode="auto">
          <a:xfrm>
            <a:off x="6992348" y="5779699"/>
            <a:ext cx="3032133" cy="0"/>
          </a:xfrm>
          <a:prstGeom prst="line">
            <a:avLst/>
          </a:prstGeom>
          <a:noFill/>
          <a:ln w="28575" cap="flat" cmpd="sng" algn="ctr">
            <a:solidFill>
              <a:schemeClr val="tx2">
                <a:lumMod val="9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331" name="Freeform: Shape 330">
            <a:extLst>
              <a:ext uri="{FF2B5EF4-FFF2-40B4-BE49-F238E27FC236}">
                <a16:creationId xmlns:a16="http://schemas.microsoft.com/office/drawing/2014/main" id="{13ECC930-464B-C619-7E7C-3C50AFDC0176}"/>
              </a:ext>
            </a:extLst>
          </p:cNvPr>
          <p:cNvSpPr/>
          <p:nvPr/>
        </p:nvSpPr>
        <p:spPr bwMode="auto">
          <a:xfrm>
            <a:off x="7955968" y="4747302"/>
            <a:ext cx="2032000" cy="1015321"/>
          </a:xfrm>
          <a:custGeom>
            <a:avLst/>
            <a:gdLst>
              <a:gd name="connsiteX0" fmla="*/ 0 w 2032000"/>
              <a:gd name="connsiteY0" fmla="*/ 0 h 1003300"/>
              <a:gd name="connsiteX1" fmla="*/ 1171575 w 2032000"/>
              <a:gd name="connsiteY1" fmla="*/ 482600 h 1003300"/>
              <a:gd name="connsiteX2" fmla="*/ 2032000 w 2032000"/>
              <a:gd name="connsiteY2" fmla="*/ 1003300 h 1003300"/>
              <a:gd name="connsiteX0" fmla="*/ 0 w 2032000"/>
              <a:gd name="connsiteY0" fmla="*/ 9139 h 1012439"/>
              <a:gd name="connsiteX1" fmla="*/ 1171575 w 2032000"/>
              <a:gd name="connsiteY1" fmla="*/ 491739 h 1012439"/>
              <a:gd name="connsiteX2" fmla="*/ 2032000 w 2032000"/>
              <a:gd name="connsiteY2" fmla="*/ 1012439 h 1012439"/>
              <a:gd name="connsiteX0" fmla="*/ 0 w 2032000"/>
              <a:gd name="connsiteY0" fmla="*/ 10976 h 1014276"/>
              <a:gd name="connsiteX1" fmla="*/ 1171575 w 2032000"/>
              <a:gd name="connsiteY1" fmla="*/ 493576 h 1014276"/>
              <a:gd name="connsiteX2" fmla="*/ 2032000 w 2032000"/>
              <a:gd name="connsiteY2" fmla="*/ 1014276 h 1014276"/>
              <a:gd name="connsiteX0" fmla="*/ 0 w 2032000"/>
              <a:gd name="connsiteY0" fmla="*/ 10976 h 1014276"/>
              <a:gd name="connsiteX1" fmla="*/ 1171575 w 2032000"/>
              <a:gd name="connsiteY1" fmla="*/ 493576 h 1014276"/>
              <a:gd name="connsiteX2" fmla="*/ 2032000 w 2032000"/>
              <a:gd name="connsiteY2" fmla="*/ 1014276 h 1014276"/>
              <a:gd name="connsiteX0" fmla="*/ 0 w 2032000"/>
              <a:gd name="connsiteY0" fmla="*/ 10976 h 1014276"/>
              <a:gd name="connsiteX1" fmla="*/ 1171575 w 2032000"/>
              <a:gd name="connsiteY1" fmla="*/ 493576 h 1014276"/>
              <a:gd name="connsiteX2" fmla="*/ 2032000 w 2032000"/>
              <a:gd name="connsiteY2" fmla="*/ 1014276 h 1014276"/>
              <a:gd name="connsiteX0" fmla="*/ 0 w 2032000"/>
              <a:gd name="connsiteY0" fmla="*/ 11244 h 1014544"/>
              <a:gd name="connsiteX1" fmla="*/ 1171575 w 2032000"/>
              <a:gd name="connsiteY1" fmla="*/ 493844 h 1014544"/>
              <a:gd name="connsiteX2" fmla="*/ 2032000 w 2032000"/>
              <a:gd name="connsiteY2" fmla="*/ 1014544 h 1014544"/>
              <a:gd name="connsiteX0" fmla="*/ 0 w 2032000"/>
              <a:gd name="connsiteY0" fmla="*/ 12021 h 1015321"/>
              <a:gd name="connsiteX1" fmla="*/ 1171575 w 2032000"/>
              <a:gd name="connsiteY1" fmla="*/ 494621 h 1015321"/>
              <a:gd name="connsiteX2" fmla="*/ 2032000 w 2032000"/>
              <a:gd name="connsiteY2" fmla="*/ 1015321 h 1015321"/>
              <a:gd name="connsiteX0" fmla="*/ 0 w 2032000"/>
              <a:gd name="connsiteY0" fmla="*/ 12021 h 1015321"/>
              <a:gd name="connsiteX1" fmla="*/ 1171575 w 2032000"/>
              <a:gd name="connsiteY1" fmla="*/ 494621 h 1015321"/>
              <a:gd name="connsiteX2" fmla="*/ 2032000 w 2032000"/>
              <a:gd name="connsiteY2" fmla="*/ 1015321 h 1015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2000" h="1015321">
                <a:moveTo>
                  <a:pt x="0" y="12021"/>
                </a:moveTo>
                <a:cubicBezTo>
                  <a:pt x="622300" y="-62062"/>
                  <a:pt x="962025" y="219454"/>
                  <a:pt x="1171575" y="494621"/>
                </a:cubicBezTo>
                <a:cubicBezTo>
                  <a:pt x="1436158" y="855513"/>
                  <a:pt x="1681692" y="997329"/>
                  <a:pt x="2032000" y="1015321"/>
                </a:cubicBezTo>
              </a:path>
            </a:pathLst>
          </a:custGeom>
          <a:noFill/>
          <a:ln w="28575">
            <a:solidFill>
              <a:schemeClr val="accent4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42E46AE3-1825-D80E-F9D2-BE98419DEC5E}"/>
              </a:ext>
            </a:extLst>
          </p:cNvPr>
          <p:cNvGrpSpPr/>
          <p:nvPr/>
        </p:nvGrpSpPr>
        <p:grpSpPr>
          <a:xfrm>
            <a:off x="8408780" y="4738688"/>
            <a:ext cx="724372" cy="538162"/>
            <a:chOff x="9380912" y="4738688"/>
            <a:chExt cx="724372" cy="538162"/>
          </a:xfrm>
        </p:grpSpPr>
        <p:grpSp>
          <p:nvGrpSpPr>
            <p:cNvPr id="333" name="Group 332">
              <a:extLst>
                <a:ext uri="{FF2B5EF4-FFF2-40B4-BE49-F238E27FC236}">
                  <a16:creationId xmlns:a16="http://schemas.microsoft.com/office/drawing/2014/main" id="{3E547B6C-8DFD-53F7-024E-E14AFE8BC5DD}"/>
                </a:ext>
              </a:extLst>
            </p:cNvPr>
            <p:cNvGrpSpPr/>
            <p:nvPr/>
          </p:nvGrpSpPr>
          <p:grpSpPr>
            <a:xfrm>
              <a:off x="9380912" y="4738688"/>
              <a:ext cx="88578" cy="79284"/>
              <a:chOff x="10709597" y="4697428"/>
              <a:chExt cx="88578" cy="163573"/>
            </a:xfrm>
          </p:grpSpPr>
          <p:cxnSp>
            <p:nvCxnSpPr>
              <p:cNvPr id="346" name="Straight Connector 345">
                <a:extLst>
                  <a:ext uri="{FF2B5EF4-FFF2-40B4-BE49-F238E27FC236}">
                    <a16:creationId xmlns:a16="http://schemas.microsoft.com/office/drawing/2014/main" id="{4EC371FB-FD3B-3269-CCFB-C58E5BFCA16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7" name="Straight Connector 346">
                <a:extLst>
                  <a:ext uri="{FF2B5EF4-FFF2-40B4-BE49-F238E27FC236}">
                    <a16:creationId xmlns:a16="http://schemas.microsoft.com/office/drawing/2014/main" id="{A295F3F9-14AE-9798-1094-0E2EA532B3A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8" name="Straight Connector 347">
                <a:extLst>
                  <a:ext uri="{FF2B5EF4-FFF2-40B4-BE49-F238E27FC236}">
                    <a16:creationId xmlns:a16="http://schemas.microsoft.com/office/drawing/2014/main" id="{0486A0D2-A7B7-9ABA-63FE-0221A14488A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D72DB7AD-24B1-6D65-F125-FCEA039BCDB3}"/>
                </a:ext>
              </a:extLst>
            </p:cNvPr>
            <p:cNvGrpSpPr/>
            <p:nvPr/>
          </p:nvGrpSpPr>
          <p:grpSpPr>
            <a:xfrm>
              <a:off x="9561887" y="4795838"/>
              <a:ext cx="88578" cy="60858"/>
              <a:chOff x="10709597" y="4697428"/>
              <a:chExt cx="88578" cy="163573"/>
            </a:xfrm>
          </p:grpSpPr>
          <p:cxnSp>
            <p:nvCxnSpPr>
              <p:cNvPr id="343" name="Straight Connector 342">
                <a:extLst>
                  <a:ext uri="{FF2B5EF4-FFF2-40B4-BE49-F238E27FC236}">
                    <a16:creationId xmlns:a16="http://schemas.microsoft.com/office/drawing/2014/main" id="{2ABB5D87-5673-29B6-EE59-B83F3C209BE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4" name="Straight Connector 343">
                <a:extLst>
                  <a:ext uri="{FF2B5EF4-FFF2-40B4-BE49-F238E27FC236}">
                    <a16:creationId xmlns:a16="http://schemas.microsoft.com/office/drawing/2014/main" id="{B07D8453-5751-63C4-FCC7-F9CBD55CAC1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5" name="Straight Connector 344">
                <a:extLst>
                  <a:ext uri="{FF2B5EF4-FFF2-40B4-BE49-F238E27FC236}">
                    <a16:creationId xmlns:a16="http://schemas.microsoft.com/office/drawing/2014/main" id="{8CE40CF1-C3BB-F58D-D947-B7083254084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5B03B835-17DB-5087-5D43-C9E430B85A51}"/>
                </a:ext>
              </a:extLst>
            </p:cNvPr>
            <p:cNvGrpSpPr/>
            <p:nvPr/>
          </p:nvGrpSpPr>
          <p:grpSpPr>
            <a:xfrm>
              <a:off x="9757150" y="4931309"/>
              <a:ext cx="88578" cy="50266"/>
              <a:chOff x="10709597" y="4697428"/>
              <a:chExt cx="88578" cy="163573"/>
            </a:xfrm>
          </p:grpSpPr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BC66C5FE-4D3F-3FE1-7091-EF14EDD4A1C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1" name="Straight Connector 340">
                <a:extLst>
                  <a:ext uri="{FF2B5EF4-FFF2-40B4-BE49-F238E27FC236}">
                    <a16:creationId xmlns:a16="http://schemas.microsoft.com/office/drawing/2014/main" id="{1BAB6F97-124A-4C72-5CE7-5E2974C19FC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2" name="Straight Connector 341">
                <a:extLst>
                  <a:ext uri="{FF2B5EF4-FFF2-40B4-BE49-F238E27FC236}">
                    <a16:creationId xmlns:a16="http://schemas.microsoft.com/office/drawing/2014/main" id="{F163DE3A-26B9-C486-9493-F3C21E84B2D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9826CE8E-3C65-5991-437D-2B6AE8E3AFF0}"/>
                </a:ext>
              </a:extLst>
            </p:cNvPr>
            <p:cNvGrpSpPr/>
            <p:nvPr/>
          </p:nvGrpSpPr>
          <p:grpSpPr>
            <a:xfrm>
              <a:off x="10016706" y="5204696"/>
              <a:ext cx="88578" cy="72154"/>
              <a:chOff x="10709597" y="4697428"/>
              <a:chExt cx="88578" cy="163573"/>
            </a:xfrm>
          </p:grpSpPr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020F5410-1E36-6C90-C946-1432C9F70A8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FFB9C149-CE67-EDA0-742F-CD1AEF64AB0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2BD55F5F-364C-ABAA-D1A1-9111A06614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49" name="Freeform: Shape 348">
            <a:extLst>
              <a:ext uri="{FF2B5EF4-FFF2-40B4-BE49-F238E27FC236}">
                <a16:creationId xmlns:a16="http://schemas.microsoft.com/office/drawing/2014/main" id="{6AC4F334-B2BE-2030-2269-70C3D0AEDEBA}"/>
              </a:ext>
            </a:extLst>
          </p:cNvPr>
          <p:cNvSpPr/>
          <p:nvPr/>
        </p:nvSpPr>
        <p:spPr bwMode="auto">
          <a:xfrm>
            <a:off x="7488449" y="4679156"/>
            <a:ext cx="2500313" cy="1088232"/>
          </a:xfrm>
          <a:custGeom>
            <a:avLst/>
            <a:gdLst>
              <a:gd name="connsiteX0" fmla="*/ 0 w 2500313"/>
              <a:gd name="connsiteY0" fmla="*/ 0 h 1088232"/>
              <a:gd name="connsiteX1" fmla="*/ 1112044 w 2500313"/>
              <a:gd name="connsiteY1" fmla="*/ 585788 h 1088232"/>
              <a:gd name="connsiteX2" fmla="*/ 2500313 w 2500313"/>
              <a:gd name="connsiteY2" fmla="*/ 1088232 h 1088232"/>
              <a:gd name="connsiteX0" fmla="*/ 0 w 2500313"/>
              <a:gd name="connsiteY0" fmla="*/ 0 h 1088232"/>
              <a:gd name="connsiteX1" fmla="*/ 1112044 w 2500313"/>
              <a:gd name="connsiteY1" fmla="*/ 585788 h 1088232"/>
              <a:gd name="connsiteX2" fmla="*/ 2500313 w 2500313"/>
              <a:gd name="connsiteY2" fmla="*/ 1088232 h 1088232"/>
              <a:gd name="connsiteX0" fmla="*/ 0 w 2500313"/>
              <a:gd name="connsiteY0" fmla="*/ 0 h 1088232"/>
              <a:gd name="connsiteX1" fmla="*/ 1112044 w 2500313"/>
              <a:gd name="connsiteY1" fmla="*/ 585788 h 1088232"/>
              <a:gd name="connsiteX2" fmla="*/ 2500313 w 2500313"/>
              <a:gd name="connsiteY2" fmla="*/ 1088232 h 1088232"/>
              <a:gd name="connsiteX0" fmla="*/ 0 w 2500313"/>
              <a:gd name="connsiteY0" fmla="*/ 0 h 1088232"/>
              <a:gd name="connsiteX1" fmla="*/ 1112044 w 2500313"/>
              <a:gd name="connsiteY1" fmla="*/ 585788 h 1088232"/>
              <a:gd name="connsiteX2" fmla="*/ 2500313 w 2500313"/>
              <a:gd name="connsiteY2" fmla="*/ 1088232 h 1088232"/>
              <a:gd name="connsiteX0" fmla="*/ 0 w 2500313"/>
              <a:gd name="connsiteY0" fmla="*/ 0 h 1088232"/>
              <a:gd name="connsiteX1" fmla="*/ 1112044 w 2500313"/>
              <a:gd name="connsiteY1" fmla="*/ 585788 h 1088232"/>
              <a:gd name="connsiteX2" fmla="*/ 2500313 w 2500313"/>
              <a:gd name="connsiteY2" fmla="*/ 1088232 h 1088232"/>
              <a:gd name="connsiteX0" fmla="*/ 0 w 2500313"/>
              <a:gd name="connsiteY0" fmla="*/ 0 h 1088232"/>
              <a:gd name="connsiteX1" fmla="*/ 1112044 w 2500313"/>
              <a:gd name="connsiteY1" fmla="*/ 585788 h 1088232"/>
              <a:gd name="connsiteX2" fmla="*/ 2500313 w 2500313"/>
              <a:gd name="connsiteY2" fmla="*/ 1088232 h 108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00313" h="1088232">
                <a:moveTo>
                  <a:pt x="0" y="0"/>
                </a:moveTo>
                <a:cubicBezTo>
                  <a:pt x="656431" y="14288"/>
                  <a:pt x="922339" y="297656"/>
                  <a:pt x="1112044" y="585788"/>
                </a:cubicBezTo>
                <a:cubicBezTo>
                  <a:pt x="1553369" y="1200944"/>
                  <a:pt x="2056607" y="1061245"/>
                  <a:pt x="2500313" y="1088232"/>
                </a:cubicBez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50" name="Group 349">
            <a:extLst>
              <a:ext uri="{FF2B5EF4-FFF2-40B4-BE49-F238E27FC236}">
                <a16:creationId xmlns:a16="http://schemas.microsoft.com/office/drawing/2014/main" id="{699AC321-9F9B-8EE7-53E8-97FF0DFB5F4D}"/>
              </a:ext>
            </a:extLst>
          </p:cNvPr>
          <p:cNvGrpSpPr/>
          <p:nvPr/>
        </p:nvGrpSpPr>
        <p:grpSpPr>
          <a:xfrm>
            <a:off x="8500481" y="4782183"/>
            <a:ext cx="1364068" cy="987381"/>
            <a:chOff x="9472613" y="4782183"/>
            <a:chExt cx="1364068" cy="987381"/>
          </a:xfrm>
        </p:grpSpPr>
        <p:sp>
          <p:nvSpPr>
            <p:cNvPr id="351" name="Diamond 350">
              <a:extLst>
                <a:ext uri="{FF2B5EF4-FFF2-40B4-BE49-F238E27FC236}">
                  <a16:creationId xmlns:a16="http://schemas.microsoft.com/office/drawing/2014/main" id="{0E2AC54C-B14B-BD0F-F588-890D369B6808}"/>
                </a:ext>
              </a:extLst>
            </p:cNvPr>
            <p:cNvSpPr/>
            <p:nvPr/>
          </p:nvSpPr>
          <p:spPr bwMode="auto">
            <a:xfrm>
              <a:off x="9472613" y="4782183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2" name="Diamond 351">
              <a:extLst>
                <a:ext uri="{FF2B5EF4-FFF2-40B4-BE49-F238E27FC236}">
                  <a16:creationId xmlns:a16="http://schemas.microsoft.com/office/drawing/2014/main" id="{178E54DD-5F24-6EF5-17E1-B9F51340CB5C}"/>
                </a:ext>
              </a:extLst>
            </p:cNvPr>
            <p:cNvSpPr/>
            <p:nvPr/>
          </p:nvSpPr>
          <p:spPr bwMode="auto">
            <a:xfrm>
              <a:off x="9563981" y="4793277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3" name="Diamond 352">
              <a:extLst>
                <a:ext uri="{FF2B5EF4-FFF2-40B4-BE49-F238E27FC236}">
                  <a16:creationId xmlns:a16="http://schemas.microsoft.com/office/drawing/2014/main" id="{BF1CD08E-741E-E573-1505-A4797AC81312}"/>
                </a:ext>
              </a:extLst>
            </p:cNvPr>
            <p:cNvSpPr/>
            <p:nvPr/>
          </p:nvSpPr>
          <p:spPr bwMode="auto">
            <a:xfrm>
              <a:off x="9660840" y="4836959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4" name="Diamond 353">
              <a:extLst>
                <a:ext uri="{FF2B5EF4-FFF2-40B4-BE49-F238E27FC236}">
                  <a16:creationId xmlns:a16="http://schemas.microsoft.com/office/drawing/2014/main" id="{8C3C2CF8-B3B7-7EFF-3624-D16413F7EC97}"/>
                </a:ext>
              </a:extLst>
            </p:cNvPr>
            <p:cNvSpPr/>
            <p:nvPr/>
          </p:nvSpPr>
          <p:spPr bwMode="auto">
            <a:xfrm>
              <a:off x="9743925" y="4922054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5" name="Diamond 354">
              <a:extLst>
                <a:ext uri="{FF2B5EF4-FFF2-40B4-BE49-F238E27FC236}">
                  <a16:creationId xmlns:a16="http://schemas.microsoft.com/office/drawing/2014/main" id="{A45C34D4-C6A6-DFBE-B32B-40722939F0A4}"/>
                </a:ext>
              </a:extLst>
            </p:cNvPr>
            <p:cNvSpPr/>
            <p:nvPr/>
          </p:nvSpPr>
          <p:spPr bwMode="auto">
            <a:xfrm>
              <a:off x="9848968" y="4968487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6" name="Diamond 355">
              <a:extLst>
                <a:ext uri="{FF2B5EF4-FFF2-40B4-BE49-F238E27FC236}">
                  <a16:creationId xmlns:a16="http://schemas.microsoft.com/office/drawing/2014/main" id="{68A816A7-C553-5F82-614D-8009D719A978}"/>
                </a:ext>
              </a:extLst>
            </p:cNvPr>
            <p:cNvSpPr/>
            <p:nvPr/>
          </p:nvSpPr>
          <p:spPr bwMode="auto">
            <a:xfrm>
              <a:off x="9944100" y="5085083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7" name="Diamond 356">
              <a:extLst>
                <a:ext uri="{FF2B5EF4-FFF2-40B4-BE49-F238E27FC236}">
                  <a16:creationId xmlns:a16="http://schemas.microsoft.com/office/drawing/2014/main" id="{4968AB9F-1BC2-0D2D-FAF8-EF5B71AF37AE}"/>
                </a:ext>
              </a:extLst>
            </p:cNvPr>
            <p:cNvSpPr/>
            <p:nvPr/>
          </p:nvSpPr>
          <p:spPr bwMode="auto">
            <a:xfrm>
              <a:off x="10021489" y="5199942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8" name="Diamond 357">
              <a:extLst>
                <a:ext uri="{FF2B5EF4-FFF2-40B4-BE49-F238E27FC236}">
                  <a16:creationId xmlns:a16="http://schemas.microsoft.com/office/drawing/2014/main" id="{6D39FE17-2AB0-9413-BC4E-B2223CE07CCE}"/>
                </a:ext>
              </a:extLst>
            </p:cNvPr>
            <p:cNvSpPr/>
            <p:nvPr/>
          </p:nvSpPr>
          <p:spPr bwMode="auto">
            <a:xfrm>
              <a:off x="10114730" y="5295545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9" name="Diamond 358">
              <a:extLst>
                <a:ext uri="{FF2B5EF4-FFF2-40B4-BE49-F238E27FC236}">
                  <a16:creationId xmlns:a16="http://schemas.microsoft.com/office/drawing/2014/main" id="{0B949F5E-5313-3460-4DEA-F5ACD1E6C6AB}"/>
                </a:ext>
              </a:extLst>
            </p:cNvPr>
            <p:cNvSpPr/>
            <p:nvPr/>
          </p:nvSpPr>
          <p:spPr bwMode="auto">
            <a:xfrm>
              <a:off x="10210911" y="5381773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0" name="Diamond 359">
              <a:extLst>
                <a:ext uri="{FF2B5EF4-FFF2-40B4-BE49-F238E27FC236}">
                  <a16:creationId xmlns:a16="http://schemas.microsoft.com/office/drawing/2014/main" id="{7B04EA65-1CD4-CBF6-C337-BEF353846E96}"/>
                </a:ext>
              </a:extLst>
            </p:cNvPr>
            <p:cNvSpPr/>
            <p:nvPr/>
          </p:nvSpPr>
          <p:spPr bwMode="auto">
            <a:xfrm>
              <a:off x="10308542" y="5484103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1" name="Diamond 360">
              <a:extLst>
                <a:ext uri="{FF2B5EF4-FFF2-40B4-BE49-F238E27FC236}">
                  <a16:creationId xmlns:a16="http://schemas.microsoft.com/office/drawing/2014/main" id="{F37697AD-598B-1C98-E091-41D079A228DF}"/>
                </a:ext>
              </a:extLst>
            </p:cNvPr>
            <p:cNvSpPr/>
            <p:nvPr/>
          </p:nvSpPr>
          <p:spPr bwMode="auto">
            <a:xfrm>
              <a:off x="10399910" y="5536048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2" name="Diamond 361">
              <a:extLst>
                <a:ext uri="{FF2B5EF4-FFF2-40B4-BE49-F238E27FC236}">
                  <a16:creationId xmlns:a16="http://schemas.microsoft.com/office/drawing/2014/main" id="{8642B0B6-2404-456C-059E-302F920E5C96}"/>
                </a:ext>
              </a:extLst>
            </p:cNvPr>
            <p:cNvSpPr/>
            <p:nvPr/>
          </p:nvSpPr>
          <p:spPr bwMode="auto">
            <a:xfrm>
              <a:off x="10491278" y="5597969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3" name="Diamond 362">
              <a:extLst>
                <a:ext uri="{FF2B5EF4-FFF2-40B4-BE49-F238E27FC236}">
                  <a16:creationId xmlns:a16="http://schemas.microsoft.com/office/drawing/2014/main" id="{D19EA425-967E-2EE3-CA62-9AD71C688800}"/>
                </a:ext>
              </a:extLst>
            </p:cNvPr>
            <p:cNvSpPr/>
            <p:nvPr/>
          </p:nvSpPr>
          <p:spPr bwMode="auto">
            <a:xfrm>
              <a:off x="10572920" y="5641181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4" name="Diamond 363">
              <a:extLst>
                <a:ext uri="{FF2B5EF4-FFF2-40B4-BE49-F238E27FC236}">
                  <a16:creationId xmlns:a16="http://schemas.microsoft.com/office/drawing/2014/main" id="{81D34341-26F0-26B8-A6D8-7DE5F93A66DA}"/>
                </a:ext>
              </a:extLst>
            </p:cNvPr>
            <p:cNvSpPr/>
            <p:nvPr/>
          </p:nvSpPr>
          <p:spPr bwMode="auto">
            <a:xfrm>
              <a:off x="10664288" y="5682059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5" name="Diamond 364">
              <a:extLst>
                <a:ext uri="{FF2B5EF4-FFF2-40B4-BE49-F238E27FC236}">
                  <a16:creationId xmlns:a16="http://schemas.microsoft.com/office/drawing/2014/main" id="{D8A59735-8E70-23DB-28CE-652275531152}"/>
                </a:ext>
              </a:extLst>
            </p:cNvPr>
            <p:cNvSpPr/>
            <p:nvPr/>
          </p:nvSpPr>
          <p:spPr bwMode="auto">
            <a:xfrm>
              <a:off x="10762863" y="5695746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66" name="Group 365">
            <a:extLst>
              <a:ext uri="{FF2B5EF4-FFF2-40B4-BE49-F238E27FC236}">
                <a16:creationId xmlns:a16="http://schemas.microsoft.com/office/drawing/2014/main" id="{2DED14D1-6ECF-012B-2B16-315E53DBCB27}"/>
              </a:ext>
            </a:extLst>
          </p:cNvPr>
          <p:cNvGrpSpPr/>
          <p:nvPr/>
        </p:nvGrpSpPr>
        <p:grpSpPr>
          <a:xfrm>
            <a:off x="7445968" y="4613097"/>
            <a:ext cx="2578513" cy="1316995"/>
            <a:chOff x="8418100" y="4613097"/>
            <a:chExt cx="2578513" cy="1316995"/>
          </a:xfrm>
        </p:grpSpPr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2AAA3883-E1BD-371B-5254-A6F50669623C}"/>
                </a:ext>
              </a:extLst>
            </p:cNvPr>
            <p:cNvGrpSpPr/>
            <p:nvPr/>
          </p:nvGrpSpPr>
          <p:grpSpPr>
            <a:xfrm>
              <a:off x="8418100" y="4654374"/>
              <a:ext cx="2578513" cy="1275718"/>
              <a:chOff x="8418100" y="4654374"/>
              <a:chExt cx="2578513" cy="1275718"/>
            </a:xfrm>
          </p:grpSpPr>
          <p:grpSp>
            <p:nvGrpSpPr>
              <p:cNvPr id="392" name="Group 391">
                <a:extLst>
                  <a:ext uri="{FF2B5EF4-FFF2-40B4-BE49-F238E27FC236}">
                    <a16:creationId xmlns:a16="http://schemas.microsoft.com/office/drawing/2014/main" id="{51C409A8-729E-D3DC-0E54-A88473281ED0}"/>
                  </a:ext>
                </a:extLst>
              </p:cNvPr>
              <p:cNvGrpSpPr/>
              <p:nvPr/>
            </p:nvGrpSpPr>
            <p:grpSpPr>
              <a:xfrm rot="5400000">
                <a:off x="10158660" y="5146560"/>
                <a:ext cx="75755" cy="1491310"/>
                <a:chOff x="7742021" y="4283626"/>
                <a:chExt cx="285752" cy="1491310"/>
              </a:xfrm>
            </p:grpSpPr>
            <p:cxnSp>
              <p:nvCxnSpPr>
                <p:cNvPr id="485" name="Straight Connector 484">
                  <a:extLst>
                    <a:ext uri="{FF2B5EF4-FFF2-40B4-BE49-F238E27FC236}">
                      <a16:creationId xmlns:a16="http://schemas.microsoft.com/office/drawing/2014/main" id="{005689EC-7C24-E046-4B3C-87D4E20CF95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742021" y="4782183"/>
                  <a:ext cx="2857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6" name="Straight Connector 485">
                  <a:extLst>
                    <a:ext uri="{FF2B5EF4-FFF2-40B4-BE49-F238E27FC236}">
                      <a16:creationId xmlns:a16="http://schemas.microsoft.com/office/drawing/2014/main" id="{99B334EA-F9C0-E000-4F47-22043019186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742021" y="5278559"/>
                  <a:ext cx="2857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7" name="Straight Connector 486">
                  <a:extLst>
                    <a:ext uri="{FF2B5EF4-FFF2-40B4-BE49-F238E27FC236}">
                      <a16:creationId xmlns:a16="http://schemas.microsoft.com/office/drawing/2014/main" id="{BAD36005-90F6-1183-C739-AC66A02FB5B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742021" y="5774936"/>
                  <a:ext cx="2857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8" name="Straight Connector 487">
                  <a:extLst>
                    <a:ext uri="{FF2B5EF4-FFF2-40B4-BE49-F238E27FC236}">
                      <a16:creationId xmlns:a16="http://schemas.microsoft.com/office/drawing/2014/main" id="{36FCC4BE-0B2C-B2F7-08AB-70F7D594A25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7742023" y="4283626"/>
                  <a:ext cx="2857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93" name="Group 392">
                <a:extLst>
                  <a:ext uri="{FF2B5EF4-FFF2-40B4-BE49-F238E27FC236}">
                    <a16:creationId xmlns:a16="http://schemas.microsoft.com/office/drawing/2014/main" id="{1464842F-D81B-46D9-0684-9AFA00E8C8E0}"/>
                  </a:ext>
                </a:extLst>
              </p:cNvPr>
              <p:cNvGrpSpPr/>
              <p:nvPr/>
            </p:nvGrpSpPr>
            <p:grpSpPr>
              <a:xfrm>
                <a:off x="8418100" y="4733870"/>
                <a:ext cx="88578" cy="88162"/>
                <a:chOff x="10709597" y="4697428"/>
                <a:chExt cx="88578" cy="163573"/>
              </a:xfrm>
            </p:grpSpPr>
            <p:cxnSp>
              <p:nvCxnSpPr>
                <p:cNvPr id="482" name="Straight Connector 481">
                  <a:extLst>
                    <a:ext uri="{FF2B5EF4-FFF2-40B4-BE49-F238E27FC236}">
                      <a16:creationId xmlns:a16="http://schemas.microsoft.com/office/drawing/2014/main" id="{2AF8456B-F9FA-832D-9994-68B0717E9B0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3" name="Straight Connector 482">
                  <a:extLst>
                    <a:ext uri="{FF2B5EF4-FFF2-40B4-BE49-F238E27FC236}">
                      <a16:creationId xmlns:a16="http://schemas.microsoft.com/office/drawing/2014/main" id="{D7BC237C-5485-01D4-4F4F-CE8DB1FFDFD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4" name="Straight Connector 483">
                  <a:extLst>
                    <a:ext uri="{FF2B5EF4-FFF2-40B4-BE49-F238E27FC236}">
                      <a16:creationId xmlns:a16="http://schemas.microsoft.com/office/drawing/2014/main" id="{C0108A98-62E3-4A14-A666-62A82320FA4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94" name="Group 393">
                <a:extLst>
                  <a:ext uri="{FF2B5EF4-FFF2-40B4-BE49-F238E27FC236}">
                    <a16:creationId xmlns:a16="http://schemas.microsoft.com/office/drawing/2014/main" id="{37485246-6729-9AE9-3C04-F65EA7E3EBD0}"/>
                  </a:ext>
                </a:extLst>
              </p:cNvPr>
              <p:cNvGrpSpPr/>
              <p:nvPr/>
            </p:nvGrpSpPr>
            <p:grpSpPr>
              <a:xfrm>
                <a:off x="8877361" y="4654374"/>
                <a:ext cx="88578" cy="160513"/>
                <a:chOff x="10709597" y="4697428"/>
                <a:chExt cx="88578" cy="163573"/>
              </a:xfrm>
            </p:grpSpPr>
            <p:cxnSp>
              <p:nvCxnSpPr>
                <p:cNvPr id="479" name="Straight Connector 478">
                  <a:extLst>
                    <a:ext uri="{FF2B5EF4-FFF2-40B4-BE49-F238E27FC236}">
                      <a16:creationId xmlns:a16="http://schemas.microsoft.com/office/drawing/2014/main" id="{8DD4B687-369F-CCCA-FEE6-BDE913B4BDF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0" name="Straight Connector 479">
                  <a:extLst>
                    <a:ext uri="{FF2B5EF4-FFF2-40B4-BE49-F238E27FC236}">
                      <a16:creationId xmlns:a16="http://schemas.microsoft.com/office/drawing/2014/main" id="{A6ABDF71-3F7E-E59C-A917-8769FA30A48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81" name="Straight Connector 480">
                  <a:extLst>
                    <a:ext uri="{FF2B5EF4-FFF2-40B4-BE49-F238E27FC236}">
                      <a16:creationId xmlns:a16="http://schemas.microsoft.com/office/drawing/2014/main" id="{D23B2A8B-30B7-BA95-9312-C7DD1F6930C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95" name="Group 394">
                <a:extLst>
                  <a:ext uri="{FF2B5EF4-FFF2-40B4-BE49-F238E27FC236}">
                    <a16:creationId xmlns:a16="http://schemas.microsoft.com/office/drawing/2014/main" id="{3651B5D0-52F5-56AB-66C4-7BAE964B229E}"/>
                  </a:ext>
                </a:extLst>
              </p:cNvPr>
              <p:cNvGrpSpPr/>
              <p:nvPr/>
            </p:nvGrpSpPr>
            <p:grpSpPr>
              <a:xfrm>
                <a:off x="9065928" y="4655143"/>
                <a:ext cx="88578" cy="212132"/>
                <a:chOff x="10709597" y="4697428"/>
                <a:chExt cx="88578" cy="163573"/>
              </a:xfrm>
            </p:grpSpPr>
            <p:cxnSp>
              <p:nvCxnSpPr>
                <p:cNvPr id="476" name="Straight Connector 475">
                  <a:extLst>
                    <a:ext uri="{FF2B5EF4-FFF2-40B4-BE49-F238E27FC236}">
                      <a16:creationId xmlns:a16="http://schemas.microsoft.com/office/drawing/2014/main" id="{A6368C51-0046-E623-CCEC-18B2C014DDA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7" name="Straight Connector 476">
                  <a:extLst>
                    <a:ext uri="{FF2B5EF4-FFF2-40B4-BE49-F238E27FC236}">
                      <a16:creationId xmlns:a16="http://schemas.microsoft.com/office/drawing/2014/main" id="{125BA62B-8009-90B7-0C28-5F6F4FDCAB4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8" name="Straight Connector 477">
                  <a:extLst>
                    <a:ext uri="{FF2B5EF4-FFF2-40B4-BE49-F238E27FC236}">
                      <a16:creationId xmlns:a16="http://schemas.microsoft.com/office/drawing/2014/main" id="{753F97D9-CE7E-CB9D-451D-F4E0A119B4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96" name="Group 395">
                <a:extLst>
                  <a:ext uri="{FF2B5EF4-FFF2-40B4-BE49-F238E27FC236}">
                    <a16:creationId xmlns:a16="http://schemas.microsoft.com/office/drawing/2014/main" id="{E0501DEB-225A-E4FA-C103-CED1906A9AFB}"/>
                  </a:ext>
                </a:extLst>
              </p:cNvPr>
              <p:cNvGrpSpPr/>
              <p:nvPr/>
            </p:nvGrpSpPr>
            <p:grpSpPr>
              <a:xfrm>
                <a:off x="9163802" y="4675786"/>
                <a:ext cx="88578" cy="341508"/>
                <a:chOff x="10709597" y="4697428"/>
                <a:chExt cx="88578" cy="163573"/>
              </a:xfrm>
            </p:grpSpPr>
            <p:cxnSp>
              <p:nvCxnSpPr>
                <p:cNvPr id="473" name="Straight Connector 472">
                  <a:extLst>
                    <a:ext uri="{FF2B5EF4-FFF2-40B4-BE49-F238E27FC236}">
                      <a16:creationId xmlns:a16="http://schemas.microsoft.com/office/drawing/2014/main" id="{E94DA05E-EDE6-061E-D969-4A1E180D0F8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4" name="Straight Connector 473">
                  <a:extLst>
                    <a:ext uri="{FF2B5EF4-FFF2-40B4-BE49-F238E27FC236}">
                      <a16:creationId xmlns:a16="http://schemas.microsoft.com/office/drawing/2014/main" id="{27CF367A-FDA5-0095-A22C-DFD82AC6A57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5" name="Straight Connector 474">
                  <a:extLst>
                    <a:ext uri="{FF2B5EF4-FFF2-40B4-BE49-F238E27FC236}">
                      <a16:creationId xmlns:a16="http://schemas.microsoft.com/office/drawing/2014/main" id="{FBCBAB8D-D186-2C27-C73A-0A8C75082BB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97" name="Group 396">
                <a:extLst>
                  <a:ext uri="{FF2B5EF4-FFF2-40B4-BE49-F238E27FC236}">
                    <a16:creationId xmlns:a16="http://schemas.microsoft.com/office/drawing/2014/main" id="{F10E5CC0-F6CD-BC4D-1878-F8A40687F581}"/>
                  </a:ext>
                </a:extLst>
              </p:cNvPr>
              <p:cNvGrpSpPr/>
              <p:nvPr/>
            </p:nvGrpSpPr>
            <p:grpSpPr>
              <a:xfrm>
                <a:off x="9254047" y="4951238"/>
                <a:ext cx="88578" cy="85106"/>
                <a:chOff x="10709597" y="4697428"/>
                <a:chExt cx="88578" cy="163573"/>
              </a:xfrm>
            </p:grpSpPr>
            <p:cxnSp>
              <p:nvCxnSpPr>
                <p:cNvPr id="470" name="Straight Connector 469">
                  <a:extLst>
                    <a:ext uri="{FF2B5EF4-FFF2-40B4-BE49-F238E27FC236}">
                      <a16:creationId xmlns:a16="http://schemas.microsoft.com/office/drawing/2014/main" id="{3773A9D6-7A66-8E2E-60C0-9005DC3DC77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1" name="Straight Connector 470">
                  <a:extLst>
                    <a:ext uri="{FF2B5EF4-FFF2-40B4-BE49-F238E27FC236}">
                      <a16:creationId xmlns:a16="http://schemas.microsoft.com/office/drawing/2014/main" id="{18718503-616F-485D-6961-4618F09A697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72" name="Straight Connector 471">
                  <a:extLst>
                    <a:ext uri="{FF2B5EF4-FFF2-40B4-BE49-F238E27FC236}">
                      <a16:creationId xmlns:a16="http://schemas.microsoft.com/office/drawing/2014/main" id="{984A5DD9-5DCF-4CD4-C080-9EC24288394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98" name="Group 397">
                <a:extLst>
                  <a:ext uri="{FF2B5EF4-FFF2-40B4-BE49-F238E27FC236}">
                    <a16:creationId xmlns:a16="http://schemas.microsoft.com/office/drawing/2014/main" id="{552070FF-D44A-7119-42E0-C50AA49F8739}"/>
                  </a:ext>
                </a:extLst>
              </p:cNvPr>
              <p:cNvGrpSpPr/>
              <p:nvPr/>
            </p:nvGrpSpPr>
            <p:grpSpPr>
              <a:xfrm>
                <a:off x="9346961" y="4991407"/>
                <a:ext cx="88578" cy="173523"/>
                <a:chOff x="10709597" y="4697428"/>
                <a:chExt cx="88578" cy="163573"/>
              </a:xfrm>
            </p:grpSpPr>
            <p:cxnSp>
              <p:nvCxnSpPr>
                <p:cNvPr id="467" name="Straight Connector 466">
                  <a:extLst>
                    <a:ext uri="{FF2B5EF4-FFF2-40B4-BE49-F238E27FC236}">
                      <a16:creationId xmlns:a16="http://schemas.microsoft.com/office/drawing/2014/main" id="{524EC333-FE83-D4BB-9A8E-D07564929AC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8" name="Straight Connector 467">
                  <a:extLst>
                    <a:ext uri="{FF2B5EF4-FFF2-40B4-BE49-F238E27FC236}">
                      <a16:creationId xmlns:a16="http://schemas.microsoft.com/office/drawing/2014/main" id="{3C71C087-7258-84B7-D3F1-3E95B8EF63B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9" name="Straight Connector 468">
                  <a:extLst>
                    <a:ext uri="{FF2B5EF4-FFF2-40B4-BE49-F238E27FC236}">
                      <a16:creationId xmlns:a16="http://schemas.microsoft.com/office/drawing/2014/main" id="{47A4737A-92A2-3DC2-CAE8-B7E29BD73BD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399" name="Group 398">
                <a:extLst>
                  <a:ext uri="{FF2B5EF4-FFF2-40B4-BE49-F238E27FC236}">
                    <a16:creationId xmlns:a16="http://schemas.microsoft.com/office/drawing/2014/main" id="{6377A389-C3BD-982C-F537-9AF7A9F5EF0D}"/>
                  </a:ext>
                </a:extLst>
              </p:cNvPr>
              <p:cNvGrpSpPr/>
              <p:nvPr/>
            </p:nvGrpSpPr>
            <p:grpSpPr>
              <a:xfrm>
                <a:off x="9432869" y="4987709"/>
                <a:ext cx="88578" cy="173523"/>
                <a:chOff x="10709597" y="4697428"/>
                <a:chExt cx="88578" cy="163573"/>
              </a:xfrm>
            </p:grpSpPr>
            <p:cxnSp>
              <p:nvCxnSpPr>
                <p:cNvPr id="464" name="Straight Connector 463">
                  <a:extLst>
                    <a:ext uri="{FF2B5EF4-FFF2-40B4-BE49-F238E27FC236}">
                      <a16:creationId xmlns:a16="http://schemas.microsoft.com/office/drawing/2014/main" id="{2939490D-7235-E21F-7F6E-AED0DA67286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5" name="Straight Connector 464">
                  <a:extLst>
                    <a:ext uri="{FF2B5EF4-FFF2-40B4-BE49-F238E27FC236}">
                      <a16:creationId xmlns:a16="http://schemas.microsoft.com/office/drawing/2014/main" id="{9C3E7E38-AE02-18A9-6BEB-D3D21F35DA1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6" name="Straight Connector 465">
                  <a:extLst>
                    <a:ext uri="{FF2B5EF4-FFF2-40B4-BE49-F238E27FC236}">
                      <a16:creationId xmlns:a16="http://schemas.microsoft.com/office/drawing/2014/main" id="{599888EB-1617-FD0D-F483-F2BA6EA1918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0" name="Group 399">
                <a:extLst>
                  <a:ext uri="{FF2B5EF4-FFF2-40B4-BE49-F238E27FC236}">
                    <a16:creationId xmlns:a16="http://schemas.microsoft.com/office/drawing/2014/main" id="{7D3ABF68-9278-CD14-2D68-E44548013B79}"/>
                  </a:ext>
                </a:extLst>
              </p:cNvPr>
              <p:cNvGrpSpPr/>
              <p:nvPr/>
            </p:nvGrpSpPr>
            <p:grpSpPr>
              <a:xfrm>
                <a:off x="9520975" y="5288711"/>
                <a:ext cx="88578" cy="140540"/>
                <a:chOff x="10709597" y="4697428"/>
                <a:chExt cx="88578" cy="163573"/>
              </a:xfrm>
            </p:grpSpPr>
            <p:cxnSp>
              <p:nvCxnSpPr>
                <p:cNvPr id="461" name="Straight Connector 460">
                  <a:extLst>
                    <a:ext uri="{FF2B5EF4-FFF2-40B4-BE49-F238E27FC236}">
                      <a16:creationId xmlns:a16="http://schemas.microsoft.com/office/drawing/2014/main" id="{3AFCF2DD-8472-0E24-FC92-B39760F2C4A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2" name="Straight Connector 461">
                  <a:extLst>
                    <a:ext uri="{FF2B5EF4-FFF2-40B4-BE49-F238E27FC236}">
                      <a16:creationId xmlns:a16="http://schemas.microsoft.com/office/drawing/2014/main" id="{D55FFE4E-396C-239F-C5FB-8E5406B09B9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3" name="Straight Connector 462">
                  <a:extLst>
                    <a:ext uri="{FF2B5EF4-FFF2-40B4-BE49-F238E27FC236}">
                      <a16:creationId xmlns:a16="http://schemas.microsoft.com/office/drawing/2014/main" id="{E35A0867-3C95-4C78-1646-AC9C026BF0E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1" name="Group 400">
                <a:extLst>
                  <a:ext uri="{FF2B5EF4-FFF2-40B4-BE49-F238E27FC236}">
                    <a16:creationId xmlns:a16="http://schemas.microsoft.com/office/drawing/2014/main" id="{B6B3734D-4116-11F4-6964-ECCE3525B641}"/>
                  </a:ext>
                </a:extLst>
              </p:cNvPr>
              <p:cNvGrpSpPr/>
              <p:nvPr/>
            </p:nvGrpSpPr>
            <p:grpSpPr>
              <a:xfrm>
                <a:off x="9622159" y="5294934"/>
                <a:ext cx="88578" cy="191466"/>
                <a:chOff x="10709597" y="4697428"/>
                <a:chExt cx="88578" cy="163573"/>
              </a:xfrm>
            </p:grpSpPr>
            <p:cxnSp>
              <p:nvCxnSpPr>
                <p:cNvPr id="458" name="Straight Connector 457">
                  <a:extLst>
                    <a:ext uri="{FF2B5EF4-FFF2-40B4-BE49-F238E27FC236}">
                      <a16:creationId xmlns:a16="http://schemas.microsoft.com/office/drawing/2014/main" id="{96BF3981-F594-77D0-D318-05D76FADDF3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9" name="Straight Connector 458">
                  <a:extLst>
                    <a:ext uri="{FF2B5EF4-FFF2-40B4-BE49-F238E27FC236}">
                      <a16:creationId xmlns:a16="http://schemas.microsoft.com/office/drawing/2014/main" id="{6243C0F0-C93F-D498-C060-C0108483452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60" name="Straight Connector 459">
                  <a:extLst>
                    <a:ext uri="{FF2B5EF4-FFF2-40B4-BE49-F238E27FC236}">
                      <a16:creationId xmlns:a16="http://schemas.microsoft.com/office/drawing/2014/main" id="{95598E21-182B-0818-F47E-6599EE71100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2" name="Group 401">
                <a:extLst>
                  <a:ext uri="{FF2B5EF4-FFF2-40B4-BE49-F238E27FC236}">
                    <a16:creationId xmlns:a16="http://schemas.microsoft.com/office/drawing/2014/main" id="{8D34A3C7-F945-A3F4-91CE-282479212891}"/>
                  </a:ext>
                </a:extLst>
              </p:cNvPr>
              <p:cNvGrpSpPr/>
              <p:nvPr/>
            </p:nvGrpSpPr>
            <p:grpSpPr>
              <a:xfrm>
                <a:off x="9710737" y="5370998"/>
                <a:ext cx="88578" cy="170171"/>
                <a:chOff x="10709597" y="4697428"/>
                <a:chExt cx="88578" cy="163573"/>
              </a:xfrm>
            </p:grpSpPr>
            <p:cxnSp>
              <p:nvCxnSpPr>
                <p:cNvPr id="455" name="Straight Connector 454">
                  <a:extLst>
                    <a:ext uri="{FF2B5EF4-FFF2-40B4-BE49-F238E27FC236}">
                      <a16:creationId xmlns:a16="http://schemas.microsoft.com/office/drawing/2014/main" id="{A77EA99C-8AFE-5E5C-AE3F-BF685E4A4C3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6" name="Straight Connector 455">
                  <a:extLst>
                    <a:ext uri="{FF2B5EF4-FFF2-40B4-BE49-F238E27FC236}">
                      <a16:creationId xmlns:a16="http://schemas.microsoft.com/office/drawing/2014/main" id="{8FA45ABB-9F47-C3BB-D964-9978218223C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7" name="Straight Connector 456">
                  <a:extLst>
                    <a:ext uri="{FF2B5EF4-FFF2-40B4-BE49-F238E27FC236}">
                      <a16:creationId xmlns:a16="http://schemas.microsoft.com/office/drawing/2014/main" id="{DA7E30DB-12FB-8469-4095-6A1BEC76516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3" name="Group 402">
                <a:extLst>
                  <a:ext uri="{FF2B5EF4-FFF2-40B4-BE49-F238E27FC236}">
                    <a16:creationId xmlns:a16="http://schemas.microsoft.com/office/drawing/2014/main" id="{B9913984-6B5F-D482-FC8C-940DFC72619D}"/>
                  </a:ext>
                </a:extLst>
              </p:cNvPr>
              <p:cNvGrpSpPr/>
              <p:nvPr/>
            </p:nvGrpSpPr>
            <p:grpSpPr>
              <a:xfrm>
                <a:off x="9794081" y="5445839"/>
                <a:ext cx="88578" cy="92949"/>
                <a:chOff x="10709597" y="4697428"/>
                <a:chExt cx="88578" cy="163573"/>
              </a:xfrm>
            </p:grpSpPr>
            <p:cxnSp>
              <p:nvCxnSpPr>
                <p:cNvPr id="452" name="Straight Connector 451">
                  <a:extLst>
                    <a:ext uri="{FF2B5EF4-FFF2-40B4-BE49-F238E27FC236}">
                      <a16:creationId xmlns:a16="http://schemas.microsoft.com/office/drawing/2014/main" id="{79EB9C52-AE0A-0041-8B35-B887FC91C4B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3" name="Straight Connector 452">
                  <a:extLst>
                    <a:ext uri="{FF2B5EF4-FFF2-40B4-BE49-F238E27FC236}">
                      <a16:creationId xmlns:a16="http://schemas.microsoft.com/office/drawing/2014/main" id="{6E9563EF-3210-119F-33BA-9E40BD8FE71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4" name="Straight Connector 453">
                  <a:extLst>
                    <a:ext uri="{FF2B5EF4-FFF2-40B4-BE49-F238E27FC236}">
                      <a16:creationId xmlns:a16="http://schemas.microsoft.com/office/drawing/2014/main" id="{5BD45F45-3028-5058-ED7E-1D0B1B5BBBC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4" name="Group 403">
                <a:extLst>
                  <a:ext uri="{FF2B5EF4-FFF2-40B4-BE49-F238E27FC236}">
                    <a16:creationId xmlns:a16="http://schemas.microsoft.com/office/drawing/2014/main" id="{A4D43244-357E-6C5A-FB94-5FAFBE4681D1}"/>
                  </a:ext>
                </a:extLst>
              </p:cNvPr>
              <p:cNvGrpSpPr/>
              <p:nvPr/>
            </p:nvGrpSpPr>
            <p:grpSpPr>
              <a:xfrm>
                <a:off x="9883439" y="5574948"/>
                <a:ext cx="88578" cy="192440"/>
                <a:chOff x="10709597" y="4697428"/>
                <a:chExt cx="88578" cy="163573"/>
              </a:xfrm>
            </p:grpSpPr>
            <p:cxnSp>
              <p:nvCxnSpPr>
                <p:cNvPr id="449" name="Straight Connector 448">
                  <a:extLst>
                    <a:ext uri="{FF2B5EF4-FFF2-40B4-BE49-F238E27FC236}">
                      <a16:creationId xmlns:a16="http://schemas.microsoft.com/office/drawing/2014/main" id="{3DBCF9DF-A005-E584-670C-9913E66FDCB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0" name="Straight Connector 449">
                  <a:extLst>
                    <a:ext uri="{FF2B5EF4-FFF2-40B4-BE49-F238E27FC236}">
                      <a16:creationId xmlns:a16="http://schemas.microsoft.com/office/drawing/2014/main" id="{D440E6F6-97B4-826D-7D7E-6B179F38C890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51" name="Straight Connector 450">
                  <a:extLst>
                    <a:ext uri="{FF2B5EF4-FFF2-40B4-BE49-F238E27FC236}">
                      <a16:creationId xmlns:a16="http://schemas.microsoft.com/office/drawing/2014/main" id="{78A10528-7465-33B2-DDB2-3FC8AE2F96A1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5" name="Group 404">
                <a:extLst>
                  <a:ext uri="{FF2B5EF4-FFF2-40B4-BE49-F238E27FC236}">
                    <a16:creationId xmlns:a16="http://schemas.microsoft.com/office/drawing/2014/main" id="{741C2446-9737-A17F-ADD3-AA5AF49B02F9}"/>
                  </a:ext>
                </a:extLst>
              </p:cNvPr>
              <p:cNvGrpSpPr/>
              <p:nvPr/>
            </p:nvGrpSpPr>
            <p:grpSpPr>
              <a:xfrm>
                <a:off x="9985832" y="5504898"/>
                <a:ext cx="88578" cy="174383"/>
                <a:chOff x="10709597" y="4697428"/>
                <a:chExt cx="88578" cy="163573"/>
              </a:xfrm>
            </p:grpSpPr>
            <p:cxnSp>
              <p:nvCxnSpPr>
                <p:cNvPr id="446" name="Straight Connector 445">
                  <a:extLst>
                    <a:ext uri="{FF2B5EF4-FFF2-40B4-BE49-F238E27FC236}">
                      <a16:creationId xmlns:a16="http://schemas.microsoft.com/office/drawing/2014/main" id="{72DE7824-9132-BAF1-543B-5FD22233D93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7" name="Straight Connector 446">
                  <a:extLst>
                    <a:ext uri="{FF2B5EF4-FFF2-40B4-BE49-F238E27FC236}">
                      <a16:creationId xmlns:a16="http://schemas.microsoft.com/office/drawing/2014/main" id="{53F5C8A9-B03B-BD33-F497-C9C5B47416F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8" name="Straight Connector 447">
                  <a:extLst>
                    <a:ext uri="{FF2B5EF4-FFF2-40B4-BE49-F238E27FC236}">
                      <a16:creationId xmlns:a16="http://schemas.microsoft.com/office/drawing/2014/main" id="{E796C824-CE1E-4456-64AD-B3B18E8687A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6" name="Group 405">
                <a:extLst>
                  <a:ext uri="{FF2B5EF4-FFF2-40B4-BE49-F238E27FC236}">
                    <a16:creationId xmlns:a16="http://schemas.microsoft.com/office/drawing/2014/main" id="{33498179-7F6B-60D8-4757-DF1CFB22B5B7}"/>
                  </a:ext>
                </a:extLst>
              </p:cNvPr>
              <p:cNvGrpSpPr/>
              <p:nvPr/>
            </p:nvGrpSpPr>
            <p:grpSpPr>
              <a:xfrm>
                <a:off x="10085844" y="5572082"/>
                <a:ext cx="88578" cy="242931"/>
                <a:chOff x="10709597" y="4697428"/>
                <a:chExt cx="88578" cy="163573"/>
              </a:xfrm>
            </p:grpSpPr>
            <p:cxnSp>
              <p:nvCxnSpPr>
                <p:cNvPr id="443" name="Straight Connector 442">
                  <a:extLst>
                    <a:ext uri="{FF2B5EF4-FFF2-40B4-BE49-F238E27FC236}">
                      <a16:creationId xmlns:a16="http://schemas.microsoft.com/office/drawing/2014/main" id="{F678E572-EB1A-61F7-6642-F2AAF911BC3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4" name="Straight Connector 443">
                  <a:extLst>
                    <a:ext uri="{FF2B5EF4-FFF2-40B4-BE49-F238E27FC236}">
                      <a16:creationId xmlns:a16="http://schemas.microsoft.com/office/drawing/2014/main" id="{59709700-9624-B929-4FF0-8A89ECD4E7E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5" name="Straight Connector 444">
                  <a:extLst>
                    <a:ext uri="{FF2B5EF4-FFF2-40B4-BE49-F238E27FC236}">
                      <a16:creationId xmlns:a16="http://schemas.microsoft.com/office/drawing/2014/main" id="{D98522F8-EFC3-4D9B-1A73-EB0228E0375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DD7DB25E-1277-CDB6-2A60-9CB2857841FD}"/>
                  </a:ext>
                </a:extLst>
              </p:cNvPr>
              <p:cNvGrpSpPr/>
              <p:nvPr/>
            </p:nvGrpSpPr>
            <p:grpSpPr>
              <a:xfrm>
                <a:off x="10164425" y="5624469"/>
                <a:ext cx="88578" cy="102437"/>
                <a:chOff x="10709597" y="4697428"/>
                <a:chExt cx="88578" cy="163573"/>
              </a:xfrm>
            </p:grpSpPr>
            <p:cxnSp>
              <p:nvCxnSpPr>
                <p:cNvPr id="440" name="Straight Connector 439">
                  <a:extLst>
                    <a:ext uri="{FF2B5EF4-FFF2-40B4-BE49-F238E27FC236}">
                      <a16:creationId xmlns:a16="http://schemas.microsoft.com/office/drawing/2014/main" id="{D75D53B6-E385-1D5A-6C8A-E6FF6CBD868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1" name="Straight Connector 440">
                  <a:extLst>
                    <a:ext uri="{FF2B5EF4-FFF2-40B4-BE49-F238E27FC236}">
                      <a16:creationId xmlns:a16="http://schemas.microsoft.com/office/drawing/2014/main" id="{20999F4E-2C6E-B95C-15A2-F7B44B23AB0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42" name="Straight Connector 441">
                  <a:extLst>
                    <a:ext uri="{FF2B5EF4-FFF2-40B4-BE49-F238E27FC236}">
                      <a16:creationId xmlns:a16="http://schemas.microsoft.com/office/drawing/2014/main" id="{84E5DC11-4247-0184-D09E-CDED4139007D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88E75B0F-1C86-E5B2-0E56-5D21362309D2}"/>
                  </a:ext>
                </a:extLst>
              </p:cNvPr>
              <p:cNvGrpSpPr/>
              <p:nvPr/>
            </p:nvGrpSpPr>
            <p:grpSpPr>
              <a:xfrm>
                <a:off x="10266818" y="5671106"/>
                <a:ext cx="88578" cy="110569"/>
                <a:chOff x="10709597" y="4697428"/>
                <a:chExt cx="88578" cy="163573"/>
              </a:xfrm>
            </p:grpSpPr>
            <p:cxnSp>
              <p:nvCxnSpPr>
                <p:cNvPr id="437" name="Straight Connector 436">
                  <a:extLst>
                    <a:ext uri="{FF2B5EF4-FFF2-40B4-BE49-F238E27FC236}">
                      <a16:creationId xmlns:a16="http://schemas.microsoft.com/office/drawing/2014/main" id="{63195EF5-E4C6-5080-DF6A-B0B2A07D8D5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8" name="Straight Connector 437">
                  <a:extLst>
                    <a:ext uri="{FF2B5EF4-FFF2-40B4-BE49-F238E27FC236}">
                      <a16:creationId xmlns:a16="http://schemas.microsoft.com/office/drawing/2014/main" id="{5E7D6B29-D66B-164D-F219-BD1206A3E64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9" name="Straight Connector 438">
                  <a:extLst>
                    <a:ext uri="{FF2B5EF4-FFF2-40B4-BE49-F238E27FC236}">
                      <a16:creationId xmlns:a16="http://schemas.microsoft.com/office/drawing/2014/main" id="{B590BB28-04B7-0F78-CA4E-84FA75A61A8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720DA93D-779A-8E48-81A2-B9B0D52F0088}"/>
                  </a:ext>
                </a:extLst>
              </p:cNvPr>
              <p:cNvGrpSpPr/>
              <p:nvPr/>
            </p:nvGrpSpPr>
            <p:grpSpPr>
              <a:xfrm>
                <a:off x="10347780" y="5593872"/>
                <a:ext cx="88578" cy="142559"/>
                <a:chOff x="10709597" y="4697428"/>
                <a:chExt cx="88578" cy="163573"/>
              </a:xfrm>
            </p:grpSpPr>
            <p:cxnSp>
              <p:nvCxnSpPr>
                <p:cNvPr id="434" name="Straight Connector 433">
                  <a:extLst>
                    <a:ext uri="{FF2B5EF4-FFF2-40B4-BE49-F238E27FC236}">
                      <a16:creationId xmlns:a16="http://schemas.microsoft.com/office/drawing/2014/main" id="{3FA780B9-EACE-FB35-0DBE-63F653D2009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5" name="Straight Connector 434">
                  <a:extLst>
                    <a:ext uri="{FF2B5EF4-FFF2-40B4-BE49-F238E27FC236}">
                      <a16:creationId xmlns:a16="http://schemas.microsoft.com/office/drawing/2014/main" id="{6E0A9817-CB90-5783-CBAB-3C897CBAA8F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6" name="Straight Connector 435">
                  <a:extLst>
                    <a:ext uri="{FF2B5EF4-FFF2-40B4-BE49-F238E27FC236}">
                      <a16:creationId xmlns:a16="http://schemas.microsoft.com/office/drawing/2014/main" id="{887AF049-B871-059B-44E2-B7576104C062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78D12FD5-4BBF-5898-8689-AA32750A48A8}"/>
                  </a:ext>
                </a:extLst>
              </p:cNvPr>
              <p:cNvGrpSpPr/>
              <p:nvPr/>
            </p:nvGrpSpPr>
            <p:grpSpPr>
              <a:xfrm>
                <a:off x="10444023" y="5684382"/>
                <a:ext cx="88578" cy="142559"/>
                <a:chOff x="10709597" y="4697428"/>
                <a:chExt cx="88578" cy="163573"/>
              </a:xfrm>
            </p:grpSpPr>
            <p:cxnSp>
              <p:nvCxnSpPr>
                <p:cNvPr id="431" name="Straight Connector 430">
                  <a:extLst>
                    <a:ext uri="{FF2B5EF4-FFF2-40B4-BE49-F238E27FC236}">
                      <a16:creationId xmlns:a16="http://schemas.microsoft.com/office/drawing/2014/main" id="{0C23B8F9-32E7-7674-2B55-0B2DC71E76E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2" name="Straight Connector 431">
                  <a:extLst>
                    <a:ext uri="{FF2B5EF4-FFF2-40B4-BE49-F238E27FC236}">
                      <a16:creationId xmlns:a16="http://schemas.microsoft.com/office/drawing/2014/main" id="{1CAC49F9-DE61-FFFD-9278-44D4990E571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3" name="Straight Connector 432">
                  <a:extLst>
                    <a:ext uri="{FF2B5EF4-FFF2-40B4-BE49-F238E27FC236}">
                      <a16:creationId xmlns:a16="http://schemas.microsoft.com/office/drawing/2014/main" id="{BBA7FEED-535D-CA19-D52D-27B90B015029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11" name="Group 410">
                <a:extLst>
                  <a:ext uri="{FF2B5EF4-FFF2-40B4-BE49-F238E27FC236}">
                    <a16:creationId xmlns:a16="http://schemas.microsoft.com/office/drawing/2014/main" id="{576E9BAC-EF89-853A-E35A-F2C3986FE93A}"/>
                  </a:ext>
                </a:extLst>
              </p:cNvPr>
              <p:cNvGrpSpPr/>
              <p:nvPr/>
            </p:nvGrpSpPr>
            <p:grpSpPr>
              <a:xfrm>
                <a:off x="10539273" y="5736065"/>
                <a:ext cx="88578" cy="138479"/>
                <a:chOff x="10709597" y="4697428"/>
                <a:chExt cx="88578" cy="163573"/>
              </a:xfrm>
            </p:grpSpPr>
            <p:cxnSp>
              <p:nvCxnSpPr>
                <p:cNvPr id="428" name="Straight Connector 427">
                  <a:extLst>
                    <a:ext uri="{FF2B5EF4-FFF2-40B4-BE49-F238E27FC236}">
                      <a16:creationId xmlns:a16="http://schemas.microsoft.com/office/drawing/2014/main" id="{73CB9F7B-FD52-8A60-108C-1472291A5FE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9" name="Straight Connector 428">
                  <a:extLst>
                    <a:ext uri="{FF2B5EF4-FFF2-40B4-BE49-F238E27FC236}">
                      <a16:creationId xmlns:a16="http://schemas.microsoft.com/office/drawing/2014/main" id="{3538744B-8BBE-D3E3-D56F-F0FB1A55B31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30" name="Straight Connector 429">
                  <a:extLst>
                    <a:ext uri="{FF2B5EF4-FFF2-40B4-BE49-F238E27FC236}">
                      <a16:creationId xmlns:a16="http://schemas.microsoft.com/office/drawing/2014/main" id="{050BAE7C-C674-A586-B801-90599C6524E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12" name="Group 411">
                <a:extLst>
                  <a:ext uri="{FF2B5EF4-FFF2-40B4-BE49-F238E27FC236}">
                    <a16:creationId xmlns:a16="http://schemas.microsoft.com/office/drawing/2014/main" id="{90F6AA6A-C230-F180-B16B-02541C1F7002}"/>
                  </a:ext>
                </a:extLst>
              </p:cNvPr>
              <p:cNvGrpSpPr/>
              <p:nvPr/>
            </p:nvGrpSpPr>
            <p:grpSpPr>
              <a:xfrm>
                <a:off x="10717867" y="5755481"/>
                <a:ext cx="88578" cy="107560"/>
                <a:chOff x="10709597" y="4697428"/>
                <a:chExt cx="88578" cy="163573"/>
              </a:xfrm>
            </p:grpSpPr>
            <p:cxnSp>
              <p:nvCxnSpPr>
                <p:cNvPr id="425" name="Straight Connector 424">
                  <a:extLst>
                    <a:ext uri="{FF2B5EF4-FFF2-40B4-BE49-F238E27FC236}">
                      <a16:creationId xmlns:a16="http://schemas.microsoft.com/office/drawing/2014/main" id="{2EE613EE-C322-63EF-9A74-F0C2859BBAE4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6" name="Straight Connector 425">
                  <a:extLst>
                    <a:ext uri="{FF2B5EF4-FFF2-40B4-BE49-F238E27FC236}">
                      <a16:creationId xmlns:a16="http://schemas.microsoft.com/office/drawing/2014/main" id="{665D000F-D87C-6FB6-A01C-C731A4428A8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7" name="Straight Connector 426">
                  <a:extLst>
                    <a:ext uri="{FF2B5EF4-FFF2-40B4-BE49-F238E27FC236}">
                      <a16:creationId xmlns:a16="http://schemas.microsoft.com/office/drawing/2014/main" id="{19738AD5-80A3-6E63-2F9D-685897CE494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13" name="Group 412">
                <a:extLst>
                  <a:ext uri="{FF2B5EF4-FFF2-40B4-BE49-F238E27FC236}">
                    <a16:creationId xmlns:a16="http://schemas.microsoft.com/office/drawing/2014/main" id="{4046E76F-0474-A591-C02A-551CC4430DD4}"/>
                  </a:ext>
                </a:extLst>
              </p:cNvPr>
              <p:cNvGrpSpPr/>
              <p:nvPr/>
            </p:nvGrpSpPr>
            <p:grpSpPr>
              <a:xfrm>
                <a:off x="10806201" y="5736881"/>
                <a:ext cx="88578" cy="107560"/>
                <a:chOff x="10709597" y="4697428"/>
                <a:chExt cx="88578" cy="163573"/>
              </a:xfrm>
            </p:grpSpPr>
            <p:cxnSp>
              <p:nvCxnSpPr>
                <p:cNvPr id="422" name="Straight Connector 421">
                  <a:extLst>
                    <a:ext uri="{FF2B5EF4-FFF2-40B4-BE49-F238E27FC236}">
                      <a16:creationId xmlns:a16="http://schemas.microsoft.com/office/drawing/2014/main" id="{4A3D2D70-AC97-9D89-4CBA-45CB045EF3F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3" name="Straight Connector 422">
                  <a:extLst>
                    <a:ext uri="{FF2B5EF4-FFF2-40B4-BE49-F238E27FC236}">
                      <a16:creationId xmlns:a16="http://schemas.microsoft.com/office/drawing/2014/main" id="{5E54EF13-CA63-0E4A-437F-5C05E5AF7E3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4" name="Straight Connector 423">
                  <a:extLst>
                    <a:ext uri="{FF2B5EF4-FFF2-40B4-BE49-F238E27FC236}">
                      <a16:creationId xmlns:a16="http://schemas.microsoft.com/office/drawing/2014/main" id="{78AB0DD6-6CCB-E350-47C3-A4A2DB519AC6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7B211EFA-016F-1BD3-F87B-FBF951127833}"/>
                  </a:ext>
                </a:extLst>
              </p:cNvPr>
              <p:cNvGrpSpPr/>
              <p:nvPr/>
            </p:nvGrpSpPr>
            <p:grpSpPr>
              <a:xfrm>
                <a:off x="10908035" y="5708443"/>
                <a:ext cx="88578" cy="107560"/>
                <a:chOff x="10709597" y="4697428"/>
                <a:chExt cx="88578" cy="163573"/>
              </a:xfrm>
            </p:grpSpPr>
            <p:cxnSp>
              <p:nvCxnSpPr>
                <p:cNvPr id="419" name="Straight Connector 418">
                  <a:extLst>
                    <a:ext uri="{FF2B5EF4-FFF2-40B4-BE49-F238E27FC236}">
                      <a16:creationId xmlns:a16="http://schemas.microsoft.com/office/drawing/2014/main" id="{84BB2EA9-E8BF-6154-4C25-23FFB8CF580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0" name="Straight Connector 419">
                  <a:extLst>
                    <a:ext uri="{FF2B5EF4-FFF2-40B4-BE49-F238E27FC236}">
                      <a16:creationId xmlns:a16="http://schemas.microsoft.com/office/drawing/2014/main" id="{71D0381E-613D-96F9-C08B-544C61F78E3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21" name="Straight Connector 420">
                  <a:extLst>
                    <a:ext uri="{FF2B5EF4-FFF2-40B4-BE49-F238E27FC236}">
                      <a16:creationId xmlns:a16="http://schemas.microsoft.com/office/drawing/2014/main" id="{42E443FF-9C31-E262-8717-0C9A2851065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415" name="Group 414">
                <a:extLst>
                  <a:ext uri="{FF2B5EF4-FFF2-40B4-BE49-F238E27FC236}">
                    <a16:creationId xmlns:a16="http://schemas.microsoft.com/office/drawing/2014/main" id="{02A0F5A1-14F0-00D0-B0CA-F939A11E0D88}"/>
                  </a:ext>
                </a:extLst>
              </p:cNvPr>
              <p:cNvGrpSpPr/>
              <p:nvPr/>
            </p:nvGrpSpPr>
            <p:grpSpPr>
              <a:xfrm>
                <a:off x="10631810" y="5759840"/>
                <a:ext cx="88578" cy="107560"/>
                <a:chOff x="10709597" y="4697428"/>
                <a:chExt cx="88578" cy="163573"/>
              </a:xfrm>
            </p:grpSpPr>
            <p:cxnSp>
              <p:nvCxnSpPr>
                <p:cNvPr id="416" name="Straight Connector 415">
                  <a:extLst>
                    <a:ext uri="{FF2B5EF4-FFF2-40B4-BE49-F238E27FC236}">
                      <a16:creationId xmlns:a16="http://schemas.microsoft.com/office/drawing/2014/main" id="{CD170622-4AAA-7441-0E77-7784CDCD046E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697428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7" name="Straight Connector 416">
                  <a:extLst>
                    <a:ext uri="{FF2B5EF4-FFF2-40B4-BE49-F238E27FC236}">
                      <a16:creationId xmlns:a16="http://schemas.microsoft.com/office/drawing/2014/main" id="{A5384EC1-AF78-5D1E-321A-F2EB7473B6A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53886" y="4697428"/>
                  <a:ext cx="0" cy="158795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18" name="Straight Connector 417">
                  <a:extLst>
                    <a:ext uri="{FF2B5EF4-FFF2-40B4-BE49-F238E27FC236}">
                      <a16:creationId xmlns:a16="http://schemas.microsoft.com/office/drawing/2014/main" id="{10AD16BE-4737-3C39-4E1F-705F12DF7F6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10709597" y="4861001"/>
                  <a:ext cx="88578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</p:grpSp>
        <p:sp>
          <p:nvSpPr>
            <p:cNvPr id="368" name="Rectangle 367">
              <a:extLst>
                <a:ext uri="{FF2B5EF4-FFF2-40B4-BE49-F238E27FC236}">
                  <a16:creationId xmlns:a16="http://schemas.microsoft.com/office/drawing/2014/main" id="{B29AD656-A2A6-2201-BCFF-FA8B55DAFA1C}"/>
                </a:ext>
              </a:extLst>
            </p:cNvPr>
            <p:cNvSpPr/>
            <p:nvPr/>
          </p:nvSpPr>
          <p:spPr bwMode="auto">
            <a:xfrm>
              <a:off x="8880476" y="4697428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9" name="Rectangle 368">
              <a:extLst>
                <a:ext uri="{FF2B5EF4-FFF2-40B4-BE49-F238E27FC236}">
                  <a16:creationId xmlns:a16="http://schemas.microsoft.com/office/drawing/2014/main" id="{A7D28632-57C4-419B-DCBE-A301A2B414D2}"/>
                </a:ext>
              </a:extLst>
            </p:cNvPr>
            <p:cNvSpPr/>
            <p:nvPr/>
          </p:nvSpPr>
          <p:spPr bwMode="auto">
            <a:xfrm>
              <a:off x="8970290" y="4613097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0" name="Rectangle 369">
              <a:extLst>
                <a:ext uri="{FF2B5EF4-FFF2-40B4-BE49-F238E27FC236}">
                  <a16:creationId xmlns:a16="http://schemas.microsoft.com/office/drawing/2014/main" id="{5EA245A1-24AB-A1AB-2DA2-359A97A86B3E}"/>
                </a:ext>
              </a:extLst>
            </p:cNvPr>
            <p:cNvSpPr/>
            <p:nvPr/>
          </p:nvSpPr>
          <p:spPr bwMode="auto">
            <a:xfrm>
              <a:off x="9068947" y="4728773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1" name="Rectangle 370">
              <a:extLst>
                <a:ext uri="{FF2B5EF4-FFF2-40B4-BE49-F238E27FC236}">
                  <a16:creationId xmlns:a16="http://schemas.microsoft.com/office/drawing/2014/main" id="{69AA2993-436C-80EF-31B9-9EDFDC5FB36D}"/>
                </a:ext>
              </a:extLst>
            </p:cNvPr>
            <p:cNvSpPr/>
            <p:nvPr/>
          </p:nvSpPr>
          <p:spPr bwMode="auto">
            <a:xfrm>
              <a:off x="9165883" y="4813419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447FECBF-26E1-893D-DD78-D16BD1837D30}"/>
                </a:ext>
              </a:extLst>
            </p:cNvPr>
            <p:cNvSpPr/>
            <p:nvPr/>
          </p:nvSpPr>
          <p:spPr bwMode="auto">
            <a:xfrm>
              <a:off x="9250287" y="4966769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94AA64DC-012F-B1D7-59C1-ECC1488E6A8B}"/>
                </a:ext>
              </a:extLst>
            </p:cNvPr>
            <p:cNvSpPr/>
            <p:nvPr/>
          </p:nvSpPr>
          <p:spPr bwMode="auto">
            <a:xfrm>
              <a:off x="9336566" y="5052070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4" name="Rectangle 373">
              <a:extLst>
                <a:ext uri="{FF2B5EF4-FFF2-40B4-BE49-F238E27FC236}">
                  <a16:creationId xmlns:a16="http://schemas.microsoft.com/office/drawing/2014/main" id="{81B87F33-1993-8231-3AD0-E581A293CB04}"/>
                </a:ext>
              </a:extLst>
            </p:cNvPr>
            <p:cNvSpPr/>
            <p:nvPr/>
          </p:nvSpPr>
          <p:spPr bwMode="auto">
            <a:xfrm>
              <a:off x="9428725" y="5052070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5" name="Rectangle 374">
              <a:extLst>
                <a:ext uri="{FF2B5EF4-FFF2-40B4-BE49-F238E27FC236}">
                  <a16:creationId xmlns:a16="http://schemas.microsoft.com/office/drawing/2014/main" id="{56907C8C-7435-7F79-7A9B-B8FD9A21D038}"/>
                </a:ext>
              </a:extLst>
            </p:cNvPr>
            <p:cNvSpPr/>
            <p:nvPr/>
          </p:nvSpPr>
          <p:spPr bwMode="auto">
            <a:xfrm>
              <a:off x="9521118" y="5320117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6" name="Rectangle 375">
              <a:extLst>
                <a:ext uri="{FF2B5EF4-FFF2-40B4-BE49-F238E27FC236}">
                  <a16:creationId xmlns:a16="http://schemas.microsoft.com/office/drawing/2014/main" id="{D6E71E9D-D7A2-127A-C8B2-67F8D6C85D94}"/>
                </a:ext>
              </a:extLst>
            </p:cNvPr>
            <p:cNvSpPr/>
            <p:nvPr/>
          </p:nvSpPr>
          <p:spPr bwMode="auto">
            <a:xfrm>
              <a:off x="9611604" y="5355991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7" name="Rectangle 376">
              <a:extLst>
                <a:ext uri="{FF2B5EF4-FFF2-40B4-BE49-F238E27FC236}">
                  <a16:creationId xmlns:a16="http://schemas.microsoft.com/office/drawing/2014/main" id="{F2EF7394-95A2-0672-3B7D-4F74A39A4D7C}"/>
                </a:ext>
              </a:extLst>
            </p:cNvPr>
            <p:cNvSpPr/>
            <p:nvPr/>
          </p:nvSpPr>
          <p:spPr bwMode="auto">
            <a:xfrm>
              <a:off x="9710737" y="5426960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8" name="Rectangle 377">
              <a:extLst>
                <a:ext uri="{FF2B5EF4-FFF2-40B4-BE49-F238E27FC236}">
                  <a16:creationId xmlns:a16="http://schemas.microsoft.com/office/drawing/2014/main" id="{C5AE7516-D785-36F6-E206-CC0259C9F9F5}"/>
                </a:ext>
              </a:extLst>
            </p:cNvPr>
            <p:cNvSpPr/>
            <p:nvPr/>
          </p:nvSpPr>
          <p:spPr bwMode="auto">
            <a:xfrm>
              <a:off x="9801223" y="5464640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9" name="Rectangle 378">
              <a:extLst>
                <a:ext uri="{FF2B5EF4-FFF2-40B4-BE49-F238E27FC236}">
                  <a16:creationId xmlns:a16="http://schemas.microsoft.com/office/drawing/2014/main" id="{E3C79BF4-C5DB-F86E-EF68-213BEA0D28B7}"/>
                </a:ext>
              </a:extLst>
            </p:cNvPr>
            <p:cNvSpPr/>
            <p:nvPr/>
          </p:nvSpPr>
          <p:spPr bwMode="auto">
            <a:xfrm>
              <a:off x="9885877" y="5644592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F83E31CA-C6D3-3C96-6164-C2E55475336E}"/>
                </a:ext>
              </a:extLst>
            </p:cNvPr>
            <p:cNvSpPr/>
            <p:nvPr/>
          </p:nvSpPr>
          <p:spPr bwMode="auto">
            <a:xfrm>
              <a:off x="9976364" y="5562665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D258CFDE-8B9A-EFC9-B884-0EA4017EB53D}"/>
                </a:ext>
              </a:extLst>
            </p:cNvPr>
            <p:cNvSpPr/>
            <p:nvPr/>
          </p:nvSpPr>
          <p:spPr bwMode="auto">
            <a:xfrm>
              <a:off x="10081139" y="5664700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2" name="Rectangle 381">
              <a:extLst>
                <a:ext uri="{FF2B5EF4-FFF2-40B4-BE49-F238E27FC236}">
                  <a16:creationId xmlns:a16="http://schemas.microsoft.com/office/drawing/2014/main" id="{38F5ACAD-B50D-E60E-A0E4-7097DA907500}"/>
                </a:ext>
              </a:extLst>
            </p:cNvPr>
            <p:cNvSpPr/>
            <p:nvPr/>
          </p:nvSpPr>
          <p:spPr bwMode="auto">
            <a:xfrm>
              <a:off x="10166864" y="5641291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3" name="Rectangle 382">
              <a:extLst>
                <a:ext uri="{FF2B5EF4-FFF2-40B4-BE49-F238E27FC236}">
                  <a16:creationId xmlns:a16="http://schemas.microsoft.com/office/drawing/2014/main" id="{5471EF0E-C8DC-CFF0-DE93-70940FFE1309}"/>
                </a:ext>
              </a:extLst>
            </p:cNvPr>
            <p:cNvSpPr/>
            <p:nvPr/>
          </p:nvSpPr>
          <p:spPr bwMode="auto">
            <a:xfrm>
              <a:off x="10257350" y="5697907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4" name="Rectangle 383">
              <a:extLst>
                <a:ext uri="{FF2B5EF4-FFF2-40B4-BE49-F238E27FC236}">
                  <a16:creationId xmlns:a16="http://schemas.microsoft.com/office/drawing/2014/main" id="{A01048D2-E603-3955-C8F5-943332049B82}"/>
                </a:ext>
              </a:extLst>
            </p:cNvPr>
            <p:cNvSpPr/>
            <p:nvPr/>
          </p:nvSpPr>
          <p:spPr bwMode="auto">
            <a:xfrm>
              <a:off x="10351525" y="5636936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1B82CE26-516F-CA6C-5E5E-8509AE50358E}"/>
                </a:ext>
              </a:extLst>
            </p:cNvPr>
            <p:cNvSpPr/>
            <p:nvPr/>
          </p:nvSpPr>
          <p:spPr bwMode="auto">
            <a:xfrm>
              <a:off x="10437250" y="5727307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BC6B2800-DDEA-F5E0-BB50-40B2945BD4E0}"/>
                </a:ext>
              </a:extLst>
            </p:cNvPr>
            <p:cNvSpPr/>
            <p:nvPr/>
          </p:nvSpPr>
          <p:spPr bwMode="auto">
            <a:xfrm>
              <a:off x="10542025" y="5817020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7" name="Rectangle 386">
              <a:extLst>
                <a:ext uri="{FF2B5EF4-FFF2-40B4-BE49-F238E27FC236}">
                  <a16:creationId xmlns:a16="http://schemas.microsoft.com/office/drawing/2014/main" id="{53CBA131-3073-F9F9-F2F3-CD6F3239F074}"/>
                </a:ext>
              </a:extLst>
            </p:cNvPr>
            <p:cNvSpPr/>
            <p:nvPr/>
          </p:nvSpPr>
          <p:spPr bwMode="auto">
            <a:xfrm>
              <a:off x="10627440" y="5792011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8" name="Rectangle 387">
              <a:extLst>
                <a:ext uri="{FF2B5EF4-FFF2-40B4-BE49-F238E27FC236}">
                  <a16:creationId xmlns:a16="http://schemas.microsoft.com/office/drawing/2014/main" id="{284E7DA7-FB92-A68D-E5DE-62C19A90E518}"/>
                </a:ext>
              </a:extLst>
            </p:cNvPr>
            <p:cNvSpPr/>
            <p:nvPr/>
          </p:nvSpPr>
          <p:spPr bwMode="auto">
            <a:xfrm>
              <a:off x="10710704" y="5770756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9" name="Rectangle 388">
              <a:extLst>
                <a:ext uri="{FF2B5EF4-FFF2-40B4-BE49-F238E27FC236}">
                  <a16:creationId xmlns:a16="http://schemas.microsoft.com/office/drawing/2014/main" id="{75B22C80-7D48-B19F-8205-5517139D9790}"/>
                </a:ext>
              </a:extLst>
            </p:cNvPr>
            <p:cNvSpPr/>
            <p:nvPr/>
          </p:nvSpPr>
          <p:spPr bwMode="auto">
            <a:xfrm>
              <a:off x="10812629" y="5758652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0" name="Rectangle 389">
              <a:extLst>
                <a:ext uri="{FF2B5EF4-FFF2-40B4-BE49-F238E27FC236}">
                  <a16:creationId xmlns:a16="http://schemas.microsoft.com/office/drawing/2014/main" id="{6DF1ADF7-E8CC-455D-269B-9CED88B86CB2}"/>
                </a:ext>
              </a:extLst>
            </p:cNvPr>
            <p:cNvSpPr/>
            <p:nvPr/>
          </p:nvSpPr>
          <p:spPr bwMode="auto">
            <a:xfrm>
              <a:off x="10905248" y="5721341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1" name="Rectangle 390">
              <a:extLst>
                <a:ext uri="{FF2B5EF4-FFF2-40B4-BE49-F238E27FC236}">
                  <a16:creationId xmlns:a16="http://schemas.microsoft.com/office/drawing/2014/main" id="{1CB9911D-A0A4-E3A3-A743-F7F6C5398DD9}"/>
                </a:ext>
              </a:extLst>
            </p:cNvPr>
            <p:cNvSpPr/>
            <p:nvPr/>
          </p:nvSpPr>
          <p:spPr bwMode="auto">
            <a:xfrm>
              <a:off x="8420953" y="4747302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89" name="Freeform: Shape 488">
            <a:extLst>
              <a:ext uri="{FF2B5EF4-FFF2-40B4-BE49-F238E27FC236}">
                <a16:creationId xmlns:a16="http://schemas.microsoft.com/office/drawing/2014/main" id="{2E3695F6-6DAE-479D-1BC6-113D0DD5A458}"/>
              </a:ext>
            </a:extLst>
          </p:cNvPr>
          <p:cNvSpPr/>
          <p:nvPr/>
        </p:nvSpPr>
        <p:spPr bwMode="auto">
          <a:xfrm>
            <a:off x="6997912" y="4779170"/>
            <a:ext cx="2519362" cy="990212"/>
          </a:xfrm>
          <a:custGeom>
            <a:avLst/>
            <a:gdLst>
              <a:gd name="connsiteX0" fmla="*/ 0 w 2978944"/>
              <a:gd name="connsiteY0" fmla="*/ 0 h 985837"/>
              <a:gd name="connsiteX1" fmla="*/ 638175 w 2978944"/>
              <a:gd name="connsiteY1" fmla="*/ 0 h 985837"/>
              <a:gd name="connsiteX2" fmla="*/ 1552575 w 2978944"/>
              <a:gd name="connsiteY2" fmla="*/ 735806 h 985837"/>
              <a:gd name="connsiteX3" fmla="*/ 2519362 w 2978944"/>
              <a:gd name="connsiteY3" fmla="*/ 985837 h 985837"/>
              <a:gd name="connsiteX4" fmla="*/ 2978944 w 2978944"/>
              <a:gd name="connsiteY4" fmla="*/ 983456 h 985837"/>
              <a:gd name="connsiteX0" fmla="*/ 0 w 2519362"/>
              <a:gd name="connsiteY0" fmla="*/ 0 h 985837"/>
              <a:gd name="connsiteX1" fmla="*/ 638175 w 2519362"/>
              <a:gd name="connsiteY1" fmla="*/ 0 h 985837"/>
              <a:gd name="connsiteX2" fmla="*/ 1552575 w 2519362"/>
              <a:gd name="connsiteY2" fmla="*/ 735806 h 985837"/>
              <a:gd name="connsiteX3" fmla="*/ 2519362 w 2519362"/>
              <a:gd name="connsiteY3" fmla="*/ 985837 h 985837"/>
              <a:gd name="connsiteX0" fmla="*/ 0 w 2519362"/>
              <a:gd name="connsiteY0" fmla="*/ 0 h 985837"/>
              <a:gd name="connsiteX1" fmla="*/ 638175 w 2519362"/>
              <a:gd name="connsiteY1" fmla="*/ 0 h 985837"/>
              <a:gd name="connsiteX2" fmla="*/ 1552575 w 2519362"/>
              <a:gd name="connsiteY2" fmla="*/ 735806 h 985837"/>
              <a:gd name="connsiteX3" fmla="*/ 2519362 w 2519362"/>
              <a:gd name="connsiteY3" fmla="*/ 985837 h 985837"/>
              <a:gd name="connsiteX0" fmla="*/ 0 w 2519362"/>
              <a:gd name="connsiteY0" fmla="*/ 0 h 985837"/>
              <a:gd name="connsiteX1" fmla="*/ 638175 w 2519362"/>
              <a:gd name="connsiteY1" fmla="*/ 0 h 985837"/>
              <a:gd name="connsiteX2" fmla="*/ 1552575 w 2519362"/>
              <a:gd name="connsiteY2" fmla="*/ 735806 h 985837"/>
              <a:gd name="connsiteX3" fmla="*/ 2519362 w 2519362"/>
              <a:gd name="connsiteY3" fmla="*/ 985837 h 985837"/>
              <a:gd name="connsiteX0" fmla="*/ 0 w 2519362"/>
              <a:gd name="connsiteY0" fmla="*/ 0 h 987961"/>
              <a:gd name="connsiteX1" fmla="*/ 638175 w 2519362"/>
              <a:gd name="connsiteY1" fmla="*/ 0 h 987961"/>
              <a:gd name="connsiteX2" fmla="*/ 1552575 w 2519362"/>
              <a:gd name="connsiteY2" fmla="*/ 735806 h 987961"/>
              <a:gd name="connsiteX3" fmla="*/ 2519362 w 2519362"/>
              <a:gd name="connsiteY3" fmla="*/ 985837 h 987961"/>
              <a:gd name="connsiteX0" fmla="*/ 0 w 2519362"/>
              <a:gd name="connsiteY0" fmla="*/ 0 h 990212"/>
              <a:gd name="connsiteX1" fmla="*/ 638175 w 2519362"/>
              <a:gd name="connsiteY1" fmla="*/ 0 h 990212"/>
              <a:gd name="connsiteX2" fmla="*/ 1552575 w 2519362"/>
              <a:gd name="connsiteY2" fmla="*/ 735806 h 990212"/>
              <a:gd name="connsiteX3" fmla="*/ 2519362 w 2519362"/>
              <a:gd name="connsiteY3" fmla="*/ 985837 h 990212"/>
              <a:gd name="connsiteX0" fmla="*/ 0 w 2519362"/>
              <a:gd name="connsiteY0" fmla="*/ 0 h 990212"/>
              <a:gd name="connsiteX1" fmla="*/ 638175 w 2519362"/>
              <a:gd name="connsiteY1" fmla="*/ 0 h 990212"/>
              <a:gd name="connsiteX2" fmla="*/ 1552575 w 2519362"/>
              <a:gd name="connsiteY2" fmla="*/ 735806 h 990212"/>
              <a:gd name="connsiteX3" fmla="*/ 2519362 w 2519362"/>
              <a:gd name="connsiteY3" fmla="*/ 985837 h 990212"/>
              <a:gd name="connsiteX0" fmla="*/ 0 w 2519362"/>
              <a:gd name="connsiteY0" fmla="*/ 0 h 990212"/>
              <a:gd name="connsiteX1" fmla="*/ 638175 w 2519362"/>
              <a:gd name="connsiteY1" fmla="*/ 0 h 990212"/>
              <a:gd name="connsiteX2" fmla="*/ 1552575 w 2519362"/>
              <a:gd name="connsiteY2" fmla="*/ 735806 h 990212"/>
              <a:gd name="connsiteX3" fmla="*/ 2519362 w 2519362"/>
              <a:gd name="connsiteY3" fmla="*/ 985837 h 990212"/>
              <a:gd name="connsiteX0" fmla="*/ 0 w 2519362"/>
              <a:gd name="connsiteY0" fmla="*/ 0 h 990212"/>
              <a:gd name="connsiteX1" fmla="*/ 638175 w 2519362"/>
              <a:gd name="connsiteY1" fmla="*/ 0 h 990212"/>
              <a:gd name="connsiteX2" fmla="*/ 1552575 w 2519362"/>
              <a:gd name="connsiteY2" fmla="*/ 735806 h 990212"/>
              <a:gd name="connsiteX3" fmla="*/ 2519362 w 2519362"/>
              <a:gd name="connsiteY3" fmla="*/ 985837 h 990212"/>
              <a:gd name="connsiteX0" fmla="*/ 0 w 2519362"/>
              <a:gd name="connsiteY0" fmla="*/ 0 h 990212"/>
              <a:gd name="connsiteX1" fmla="*/ 638175 w 2519362"/>
              <a:gd name="connsiteY1" fmla="*/ 0 h 990212"/>
              <a:gd name="connsiteX2" fmla="*/ 1552575 w 2519362"/>
              <a:gd name="connsiteY2" fmla="*/ 735806 h 990212"/>
              <a:gd name="connsiteX3" fmla="*/ 2519362 w 2519362"/>
              <a:gd name="connsiteY3" fmla="*/ 985837 h 990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9362" h="990212">
                <a:moveTo>
                  <a:pt x="0" y="0"/>
                </a:moveTo>
                <a:lnTo>
                  <a:pt x="638175" y="0"/>
                </a:lnTo>
                <a:cubicBezTo>
                  <a:pt x="1152526" y="28575"/>
                  <a:pt x="1300162" y="330993"/>
                  <a:pt x="1552575" y="735806"/>
                </a:cubicBezTo>
                <a:cubicBezTo>
                  <a:pt x="1867693" y="1050131"/>
                  <a:pt x="2239962" y="983456"/>
                  <a:pt x="2519362" y="985837"/>
                </a:cubicBez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90" name="Group 489">
            <a:extLst>
              <a:ext uri="{FF2B5EF4-FFF2-40B4-BE49-F238E27FC236}">
                <a16:creationId xmlns:a16="http://schemas.microsoft.com/office/drawing/2014/main" id="{726271CC-7B66-649B-F537-3CC8A4F10496}"/>
              </a:ext>
            </a:extLst>
          </p:cNvPr>
          <p:cNvGrpSpPr/>
          <p:nvPr/>
        </p:nvGrpSpPr>
        <p:grpSpPr>
          <a:xfrm>
            <a:off x="7404472" y="4648515"/>
            <a:ext cx="2026893" cy="1161184"/>
            <a:chOff x="8376604" y="4648515"/>
            <a:chExt cx="2026893" cy="1161184"/>
          </a:xfrm>
        </p:grpSpPr>
        <p:grpSp>
          <p:nvGrpSpPr>
            <p:cNvPr id="491" name="Group 490">
              <a:extLst>
                <a:ext uri="{FF2B5EF4-FFF2-40B4-BE49-F238E27FC236}">
                  <a16:creationId xmlns:a16="http://schemas.microsoft.com/office/drawing/2014/main" id="{8F58E32C-8500-1788-0DBC-BA4332327525}"/>
                </a:ext>
              </a:extLst>
            </p:cNvPr>
            <p:cNvGrpSpPr/>
            <p:nvPr/>
          </p:nvGrpSpPr>
          <p:grpSpPr>
            <a:xfrm>
              <a:off x="8376604" y="4712494"/>
              <a:ext cx="88578" cy="128241"/>
              <a:chOff x="10709597" y="4697428"/>
              <a:chExt cx="88578" cy="163573"/>
            </a:xfrm>
          </p:grpSpPr>
          <p:cxnSp>
            <p:nvCxnSpPr>
              <p:cNvPr id="544" name="Straight Connector 543">
                <a:extLst>
                  <a:ext uri="{FF2B5EF4-FFF2-40B4-BE49-F238E27FC236}">
                    <a16:creationId xmlns:a16="http://schemas.microsoft.com/office/drawing/2014/main" id="{EB7A69A4-96AC-9185-F4CB-6A3E05A124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5" name="Straight Connector 544">
                <a:extLst>
                  <a:ext uri="{FF2B5EF4-FFF2-40B4-BE49-F238E27FC236}">
                    <a16:creationId xmlns:a16="http://schemas.microsoft.com/office/drawing/2014/main" id="{59C90992-B7FF-8C67-E81E-5C5AE3C2C14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6" name="Straight Connector 545">
                <a:extLst>
                  <a:ext uri="{FF2B5EF4-FFF2-40B4-BE49-F238E27FC236}">
                    <a16:creationId xmlns:a16="http://schemas.microsoft.com/office/drawing/2014/main" id="{BE117D57-D2D5-4A75-EDCA-60B2514F925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B8D9FCE0-4E62-DFA1-ED83-14E99DDC48EB}"/>
                </a:ext>
              </a:extLst>
            </p:cNvPr>
            <p:cNvGrpSpPr/>
            <p:nvPr/>
          </p:nvGrpSpPr>
          <p:grpSpPr>
            <a:xfrm>
              <a:off x="8463757" y="4648515"/>
              <a:ext cx="88578" cy="75886"/>
              <a:chOff x="10709597" y="4697428"/>
              <a:chExt cx="88578" cy="163573"/>
            </a:xfrm>
          </p:grpSpPr>
          <p:cxnSp>
            <p:nvCxnSpPr>
              <p:cNvPr id="541" name="Straight Connector 540">
                <a:extLst>
                  <a:ext uri="{FF2B5EF4-FFF2-40B4-BE49-F238E27FC236}">
                    <a16:creationId xmlns:a16="http://schemas.microsoft.com/office/drawing/2014/main" id="{E4DF3AA7-66E5-1458-973F-234CD39A00D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2" name="Straight Connector 541">
                <a:extLst>
                  <a:ext uri="{FF2B5EF4-FFF2-40B4-BE49-F238E27FC236}">
                    <a16:creationId xmlns:a16="http://schemas.microsoft.com/office/drawing/2014/main" id="{637CC4D8-5119-C0B1-47B4-76C8A550545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3" name="Straight Connector 542">
                <a:extLst>
                  <a:ext uri="{FF2B5EF4-FFF2-40B4-BE49-F238E27FC236}">
                    <a16:creationId xmlns:a16="http://schemas.microsoft.com/office/drawing/2014/main" id="{25A24651-D0AD-FCA4-BB79-4D8E5224107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3" name="Group 492">
              <a:extLst>
                <a:ext uri="{FF2B5EF4-FFF2-40B4-BE49-F238E27FC236}">
                  <a16:creationId xmlns:a16="http://schemas.microsoft.com/office/drawing/2014/main" id="{6C47DD1F-1ED6-A6A2-5EAA-7599A970C372}"/>
                </a:ext>
              </a:extLst>
            </p:cNvPr>
            <p:cNvGrpSpPr/>
            <p:nvPr/>
          </p:nvGrpSpPr>
          <p:grpSpPr>
            <a:xfrm>
              <a:off x="8561474" y="4694745"/>
              <a:ext cx="88578" cy="153479"/>
              <a:chOff x="10709597" y="4697428"/>
              <a:chExt cx="88578" cy="163573"/>
            </a:xfrm>
          </p:grpSpPr>
          <p:cxnSp>
            <p:nvCxnSpPr>
              <p:cNvPr id="538" name="Straight Connector 537">
                <a:extLst>
                  <a:ext uri="{FF2B5EF4-FFF2-40B4-BE49-F238E27FC236}">
                    <a16:creationId xmlns:a16="http://schemas.microsoft.com/office/drawing/2014/main" id="{30B4C3D1-B29E-BFC6-2750-8C40B52C71E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9" name="Straight Connector 538">
                <a:extLst>
                  <a:ext uri="{FF2B5EF4-FFF2-40B4-BE49-F238E27FC236}">
                    <a16:creationId xmlns:a16="http://schemas.microsoft.com/office/drawing/2014/main" id="{907194C5-5A25-DD96-6987-7094AE7665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40" name="Straight Connector 539">
                <a:extLst>
                  <a:ext uri="{FF2B5EF4-FFF2-40B4-BE49-F238E27FC236}">
                    <a16:creationId xmlns:a16="http://schemas.microsoft.com/office/drawing/2014/main" id="{705DD97C-73EA-477A-42AE-198A650E094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4" name="Group 493">
              <a:extLst>
                <a:ext uri="{FF2B5EF4-FFF2-40B4-BE49-F238E27FC236}">
                  <a16:creationId xmlns:a16="http://schemas.microsoft.com/office/drawing/2014/main" id="{0015DD2F-CF12-38F2-EF6B-CBACCB6E4DB7}"/>
                </a:ext>
              </a:extLst>
            </p:cNvPr>
            <p:cNvGrpSpPr/>
            <p:nvPr/>
          </p:nvGrpSpPr>
          <p:grpSpPr>
            <a:xfrm>
              <a:off x="8657092" y="4722019"/>
              <a:ext cx="88578" cy="108622"/>
              <a:chOff x="10709597" y="4697428"/>
              <a:chExt cx="88578" cy="163573"/>
            </a:xfrm>
          </p:grpSpPr>
          <p:cxnSp>
            <p:nvCxnSpPr>
              <p:cNvPr id="535" name="Straight Connector 534">
                <a:extLst>
                  <a:ext uri="{FF2B5EF4-FFF2-40B4-BE49-F238E27FC236}">
                    <a16:creationId xmlns:a16="http://schemas.microsoft.com/office/drawing/2014/main" id="{37CBBB16-1687-163A-0A9C-C36FC4C446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6" name="Straight Connector 535">
                <a:extLst>
                  <a:ext uri="{FF2B5EF4-FFF2-40B4-BE49-F238E27FC236}">
                    <a16:creationId xmlns:a16="http://schemas.microsoft.com/office/drawing/2014/main" id="{BC563097-E0F3-325A-44F9-F1CE2C6196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7" name="Straight Connector 536">
                <a:extLst>
                  <a:ext uri="{FF2B5EF4-FFF2-40B4-BE49-F238E27FC236}">
                    <a16:creationId xmlns:a16="http://schemas.microsoft.com/office/drawing/2014/main" id="{035E1731-CDDD-AF85-2A8E-B0E0C0F0209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5" name="Group 494">
              <a:extLst>
                <a:ext uri="{FF2B5EF4-FFF2-40B4-BE49-F238E27FC236}">
                  <a16:creationId xmlns:a16="http://schemas.microsoft.com/office/drawing/2014/main" id="{61A2EE44-B1BF-DACB-D86A-E35E5B96EF11}"/>
                </a:ext>
              </a:extLst>
            </p:cNvPr>
            <p:cNvGrpSpPr/>
            <p:nvPr/>
          </p:nvGrpSpPr>
          <p:grpSpPr>
            <a:xfrm>
              <a:off x="8747169" y="4747601"/>
              <a:ext cx="88578" cy="79193"/>
              <a:chOff x="10709597" y="4697428"/>
              <a:chExt cx="88578" cy="163573"/>
            </a:xfrm>
          </p:grpSpPr>
          <p:cxnSp>
            <p:nvCxnSpPr>
              <p:cNvPr id="532" name="Straight Connector 531">
                <a:extLst>
                  <a:ext uri="{FF2B5EF4-FFF2-40B4-BE49-F238E27FC236}">
                    <a16:creationId xmlns:a16="http://schemas.microsoft.com/office/drawing/2014/main" id="{2F42B966-822E-5755-C711-20F4E5A691F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3" name="Straight Connector 532">
                <a:extLst>
                  <a:ext uri="{FF2B5EF4-FFF2-40B4-BE49-F238E27FC236}">
                    <a16:creationId xmlns:a16="http://schemas.microsoft.com/office/drawing/2014/main" id="{067263FD-E9D8-8536-C24A-7B57C224BC0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D8481129-3929-77BD-4E69-27670040DE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6" name="Group 495">
              <a:extLst>
                <a:ext uri="{FF2B5EF4-FFF2-40B4-BE49-F238E27FC236}">
                  <a16:creationId xmlns:a16="http://schemas.microsoft.com/office/drawing/2014/main" id="{98CDD15C-EF9F-7DF1-4F3B-8BE19E1740B8}"/>
                </a:ext>
              </a:extLst>
            </p:cNvPr>
            <p:cNvGrpSpPr/>
            <p:nvPr/>
          </p:nvGrpSpPr>
          <p:grpSpPr>
            <a:xfrm>
              <a:off x="8848092" y="4831584"/>
              <a:ext cx="88578" cy="173804"/>
              <a:chOff x="10709597" y="4697428"/>
              <a:chExt cx="88578" cy="163573"/>
            </a:xfrm>
          </p:grpSpPr>
          <p:cxnSp>
            <p:nvCxnSpPr>
              <p:cNvPr id="529" name="Straight Connector 528">
                <a:extLst>
                  <a:ext uri="{FF2B5EF4-FFF2-40B4-BE49-F238E27FC236}">
                    <a16:creationId xmlns:a16="http://schemas.microsoft.com/office/drawing/2014/main" id="{3E56DA9E-F06A-B420-E20A-4D7EA06D5C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0" name="Straight Connector 529">
                <a:extLst>
                  <a:ext uri="{FF2B5EF4-FFF2-40B4-BE49-F238E27FC236}">
                    <a16:creationId xmlns:a16="http://schemas.microsoft.com/office/drawing/2014/main" id="{DFBB4CED-90A3-B0AE-1608-D759414E136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31" name="Straight Connector 530">
                <a:extLst>
                  <a:ext uri="{FF2B5EF4-FFF2-40B4-BE49-F238E27FC236}">
                    <a16:creationId xmlns:a16="http://schemas.microsoft.com/office/drawing/2014/main" id="{CBBEC1DC-39A4-A2E9-869F-BDC1A9AEBB1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7" name="Group 496">
              <a:extLst>
                <a:ext uri="{FF2B5EF4-FFF2-40B4-BE49-F238E27FC236}">
                  <a16:creationId xmlns:a16="http://schemas.microsoft.com/office/drawing/2014/main" id="{1CA664CD-ACDA-075B-D331-1036C0C9D896}"/>
                </a:ext>
              </a:extLst>
            </p:cNvPr>
            <p:cNvGrpSpPr/>
            <p:nvPr/>
          </p:nvGrpSpPr>
          <p:grpSpPr>
            <a:xfrm>
              <a:off x="9021924" y="4835780"/>
              <a:ext cx="88578" cy="86264"/>
              <a:chOff x="10709597" y="4697428"/>
              <a:chExt cx="88578" cy="163573"/>
            </a:xfrm>
          </p:grpSpPr>
          <p:cxnSp>
            <p:nvCxnSpPr>
              <p:cNvPr id="526" name="Straight Connector 525">
                <a:extLst>
                  <a:ext uri="{FF2B5EF4-FFF2-40B4-BE49-F238E27FC236}">
                    <a16:creationId xmlns:a16="http://schemas.microsoft.com/office/drawing/2014/main" id="{8E33D242-A65C-0CE9-620C-B6FFAB777B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7" name="Straight Connector 526">
                <a:extLst>
                  <a:ext uri="{FF2B5EF4-FFF2-40B4-BE49-F238E27FC236}">
                    <a16:creationId xmlns:a16="http://schemas.microsoft.com/office/drawing/2014/main" id="{FBF0BCF6-B997-38FE-ABAC-E9CD1CEE5EF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8" name="Straight Connector 527">
                <a:extLst>
                  <a:ext uri="{FF2B5EF4-FFF2-40B4-BE49-F238E27FC236}">
                    <a16:creationId xmlns:a16="http://schemas.microsoft.com/office/drawing/2014/main" id="{0EB1A644-3F71-A2A4-D65F-811B0C4F8B0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8" name="Group 497">
              <a:extLst>
                <a:ext uri="{FF2B5EF4-FFF2-40B4-BE49-F238E27FC236}">
                  <a16:creationId xmlns:a16="http://schemas.microsoft.com/office/drawing/2014/main" id="{196A1599-926F-FD8A-CA86-D4AE70109FAE}"/>
                </a:ext>
              </a:extLst>
            </p:cNvPr>
            <p:cNvGrpSpPr/>
            <p:nvPr/>
          </p:nvGrpSpPr>
          <p:grpSpPr>
            <a:xfrm>
              <a:off x="9117174" y="4900858"/>
              <a:ext cx="88578" cy="211685"/>
              <a:chOff x="10709597" y="4697428"/>
              <a:chExt cx="88578" cy="163573"/>
            </a:xfrm>
          </p:grpSpPr>
          <p:cxnSp>
            <p:nvCxnSpPr>
              <p:cNvPr id="523" name="Straight Connector 522">
                <a:extLst>
                  <a:ext uri="{FF2B5EF4-FFF2-40B4-BE49-F238E27FC236}">
                    <a16:creationId xmlns:a16="http://schemas.microsoft.com/office/drawing/2014/main" id="{DBFF780F-C343-DC2E-4A82-B5F93BE15C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4" name="Straight Connector 523">
                <a:extLst>
                  <a:ext uri="{FF2B5EF4-FFF2-40B4-BE49-F238E27FC236}">
                    <a16:creationId xmlns:a16="http://schemas.microsoft.com/office/drawing/2014/main" id="{41BD49A1-E1D8-9267-71F4-130D6CD4EA7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5" name="Straight Connector 524">
                <a:extLst>
                  <a:ext uri="{FF2B5EF4-FFF2-40B4-BE49-F238E27FC236}">
                    <a16:creationId xmlns:a16="http://schemas.microsoft.com/office/drawing/2014/main" id="{A0AC478A-FD38-0FA2-2153-65515DCD0BB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499" name="Group 498">
              <a:extLst>
                <a:ext uri="{FF2B5EF4-FFF2-40B4-BE49-F238E27FC236}">
                  <a16:creationId xmlns:a16="http://schemas.microsoft.com/office/drawing/2014/main" id="{83E0437B-1DEA-80FE-4C87-D06189698D79}"/>
                </a:ext>
              </a:extLst>
            </p:cNvPr>
            <p:cNvGrpSpPr/>
            <p:nvPr/>
          </p:nvGrpSpPr>
          <p:grpSpPr>
            <a:xfrm>
              <a:off x="9212424" y="5043277"/>
              <a:ext cx="88578" cy="195473"/>
              <a:chOff x="10709597" y="4697428"/>
              <a:chExt cx="88578" cy="163573"/>
            </a:xfrm>
          </p:grpSpPr>
          <p:cxnSp>
            <p:nvCxnSpPr>
              <p:cNvPr id="520" name="Straight Connector 519">
                <a:extLst>
                  <a:ext uri="{FF2B5EF4-FFF2-40B4-BE49-F238E27FC236}">
                    <a16:creationId xmlns:a16="http://schemas.microsoft.com/office/drawing/2014/main" id="{DA10DF5C-C447-58E9-03CC-031EB24042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1" name="Straight Connector 520">
                <a:extLst>
                  <a:ext uri="{FF2B5EF4-FFF2-40B4-BE49-F238E27FC236}">
                    <a16:creationId xmlns:a16="http://schemas.microsoft.com/office/drawing/2014/main" id="{7DE955E7-C21E-1B78-4F32-84BA0567D8A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76552D6F-4C24-C7DD-AFFA-104FDA14AEE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0" name="Group 499">
              <a:extLst>
                <a:ext uri="{FF2B5EF4-FFF2-40B4-BE49-F238E27FC236}">
                  <a16:creationId xmlns:a16="http://schemas.microsoft.com/office/drawing/2014/main" id="{414F0C1C-D050-15E8-BE2F-5ABF387ABB06}"/>
                </a:ext>
              </a:extLst>
            </p:cNvPr>
            <p:cNvGrpSpPr/>
            <p:nvPr/>
          </p:nvGrpSpPr>
          <p:grpSpPr>
            <a:xfrm>
              <a:off x="9480546" y="5472113"/>
              <a:ext cx="88578" cy="96750"/>
              <a:chOff x="10709597" y="4697428"/>
              <a:chExt cx="88578" cy="163573"/>
            </a:xfrm>
          </p:grpSpPr>
          <p:cxnSp>
            <p:nvCxnSpPr>
              <p:cNvPr id="517" name="Straight Connector 516">
                <a:extLst>
                  <a:ext uri="{FF2B5EF4-FFF2-40B4-BE49-F238E27FC236}">
                    <a16:creationId xmlns:a16="http://schemas.microsoft.com/office/drawing/2014/main" id="{AD83626F-A7C7-F075-57C9-F6CED59D320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8" name="Straight Connector 517">
                <a:extLst>
                  <a:ext uri="{FF2B5EF4-FFF2-40B4-BE49-F238E27FC236}">
                    <a16:creationId xmlns:a16="http://schemas.microsoft.com/office/drawing/2014/main" id="{ADD4F3B9-5C8C-A180-5D9B-9A5012FE4C0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9" name="Straight Connector 518">
                <a:extLst>
                  <a:ext uri="{FF2B5EF4-FFF2-40B4-BE49-F238E27FC236}">
                    <a16:creationId xmlns:a16="http://schemas.microsoft.com/office/drawing/2014/main" id="{6F68CD9C-BD23-EC9C-B94E-5FE6FAB08EE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1" name="Group 500">
              <a:extLst>
                <a:ext uri="{FF2B5EF4-FFF2-40B4-BE49-F238E27FC236}">
                  <a16:creationId xmlns:a16="http://schemas.microsoft.com/office/drawing/2014/main" id="{32064EE6-BB93-3604-BA91-BB0023F90B76}"/>
                </a:ext>
              </a:extLst>
            </p:cNvPr>
            <p:cNvGrpSpPr/>
            <p:nvPr/>
          </p:nvGrpSpPr>
          <p:grpSpPr>
            <a:xfrm>
              <a:off x="9575796" y="5532183"/>
              <a:ext cx="88578" cy="92330"/>
              <a:chOff x="10709597" y="4697428"/>
              <a:chExt cx="88578" cy="163573"/>
            </a:xfrm>
          </p:grpSpPr>
          <p:cxnSp>
            <p:nvCxnSpPr>
              <p:cNvPr id="514" name="Straight Connector 513">
                <a:extLst>
                  <a:ext uri="{FF2B5EF4-FFF2-40B4-BE49-F238E27FC236}">
                    <a16:creationId xmlns:a16="http://schemas.microsoft.com/office/drawing/2014/main" id="{E2AFE01A-CF47-810C-BEA3-5EC26AFF21D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5" name="Straight Connector 514">
                <a:extLst>
                  <a:ext uri="{FF2B5EF4-FFF2-40B4-BE49-F238E27FC236}">
                    <a16:creationId xmlns:a16="http://schemas.microsoft.com/office/drawing/2014/main" id="{1594E897-6D11-4C4F-9009-D956CA39B2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6" name="Straight Connector 515">
                <a:extLst>
                  <a:ext uri="{FF2B5EF4-FFF2-40B4-BE49-F238E27FC236}">
                    <a16:creationId xmlns:a16="http://schemas.microsoft.com/office/drawing/2014/main" id="{E97DA72A-3CF8-9620-8096-8E526F20C2F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71A8B1D2-A686-AF9B-F9C4-4A746E98F17D}"/>
                </a:ext>
              </a:extLst>
            </p:cNvPr>
            <p:cNvGrpSpPr/>
            <p:nvPr/>
          </p:nvGrpSpPr>
          <p:grpSpPr>
            <a:xfrm>
              <a:off x="9666448" y="5572463"/>
              <a:ext cx="88578" cy="133012"/>
              <a:chOff x="10709597" y="4697428"/>
              <a:chExt cx="88578" cy="163573"/>
            </a:xfrm>
          </p:grpSpPr>
          <p:cxnSp>
            <p:nvCxnSpPr>
              <p:cNvPr id="511" name="Straight Connector 510">
                <a:extLst>
                  <a:ext uri="{FF2B5EF4-FFF2-40B4-BE49-F238E27FC236}">
                    <a16:creationId xmlns:a16="http://schemas.microsoft.com/office/drawing/2014/main" id="{372833C9-156F-AC70-877B-186676F4C4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7EBF0788-8C1F-ACB6-C1E5-B9DFA461CFC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3" name="Straight Connector 512">
                <a:extLst>
                  <a:ext uri="{FF2B5EF4-FFF2-40B4-BE49-F238E27FC236}">
                    <a16:creationId xmlns:a16="http://schemas.microsoft.com/office/drawing/2014/main" id="{DCE730BF-40D9-9520-4BF5-8A6F98C5F24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C384F922-FFB8-B5A1-445F-9E8CD2ED63E8}"/>
                </a:ext>
              </a:extLst>
            </p:cNvPr>
            <p:cNvGrpSpPr/>
            <p:nvPr/>
          </p:nvGrpSpPr>
          <p:grpSpPr>
            <a:xfrm>
              <a:off x="9952969" y="5697757"/>
              <a:ext cx="88578" cy="93443"/>
              <a:chOff x="10709597" y="4697428"/>
              <a:chExt cx="88578" cy="163573"/>
            </a:xfrm>
          </p:grpSpPr>
          <p:cxnSp>
            <p:nvCxnSpPr>
              <p:cNvPr id="508" name="Straight Connector 507">
                <a:extLst>
                  <a:ext uri="{FF2B5EF4-FFF2-40B4-BE49-F238E27FC236}">
                    <a16:creationId xmlns:a16="http://schemas.microsoft.com/office/drawing/2014/main" id="{3ED7C99D-DE7A-2A18-D4B6-71D86805AA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9" name="Straight Connector 508">
                <a:extLst>
                  <a:ext uri="{FF2B5EF4-FFF2-40B4-BE49-F238E27FC236}">
                    <a16:creationId xmlns:a16="http://schemas.microsoft.com/office/drawing/2014/main" id="{D9017B33-F602-A997-977C-80B3286571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10" name="Straight Connector 509">
                <a:extLst>
                  <a:ext uri="{FF2B5EF4-FFF2-40B4-BE49-F238E27FC236}">
                    <a16:creationId xmlns:a16="http://schemas.microsoft.com/office/drawing/2014/main" id="{AFAA1853-0A06-0006-652B-A9D2987BBA0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504" name="Group 503">
              <a:extLst>
                <a:ext uri="{FF2B5EF4-FFF2-40B4-BE49-F238E27FC236}">
                  <a16:creationId xmlns:a16="http://schemas.microsoft.com/office/drawing/2014/main" id="{E8CF6661-AD34-7CFE-6407-B50F60A0D747}"/>
                </a:ext>
              </a:extLst>
            </p:cNvPr>
            <p:cNvGrpSpPr/>
            <p:nvPr/>
          </p:nvGrpSpPr>
          <p:grpSpPr>
            <a:xfrm>
              <a:off x="10314919" y="5743575"/>
              <a:ext cx="88578" cy="66124"/>
              <a:chOff x="10709597" y="4697428"/>
              <a:chExt cx="88578" cy="163573"/>
            </a:xfrm>
          </p:grpSpPr>
          <p:cxnSp>
            <p:nvCxnSpPr>
              <p:cNvPr id="505" name="Straight Connector 504">
                <a:extLst>
                  <a:ext uri="{FF2B5EF4-FFF2-40B4-BE49-F238E27FC236}">
                    <a16:creationId xmlns:a16="http://schemas.microsoft.com/office/drawing/2014/main" id="{A74579A1-B7F5-F5BB-1240-347E96A6CA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697428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6" name="Straight Connector 505">
                <a:extLst>
                  <a:ext uri="{FF2B5EF4-FFF2-40B4-BE49-F238E27FC236}">
                    <a16:creationId xmlns:a16="http://schemas.microsoft.com/office/drawing/2014/main" id="{5406EF1D-085F-A701-C6F6-F2680808A4F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53886" y="4697428"/>
                <a:ext cx="0" cy="158795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07" name="Straight Connector 506">
                <a:extLst>
                  <a:ext uri="{FF2B5EF4-FFF2-40B4-BE49-F238E27FC236}">
                    <a16:creationId xmlns:a16="http://schemas.microsoft.com/office/drawing/2014/main" id="{5CCB52C9-074E-9F67-8FBB-D6750D933AB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0709597" y="4861001"/>
                <a:ext cx="88578" cy="0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547" name="Group 546">
            <a:extLst>
              <a:ext uri="{FF2B5EF4-FFF2-40B4-BE49-F238E27FC236}">
                <a16:creationId xmlns:a16="http://schemas.microsoft.com/office/drawing/2014/main" id="{FB6183A9-BF82-5528-3E47-8948A0A3C1B9}"/>
              </a:ext>
            </a:extLst>
          </p:cNvPr>
          <p:cNvGrpSpPr/>
          <p:nvPr/>
        </p:nvGrpSpPr>
        <p:grpSpPr>
          <a:xfrm>
            <a:off x="6971128" y="4654053"/>
            <a:ext cx="2535841" cy="1154678"/>
            <a:chOff x="7943260" y="4654053"/>
            <a:chExt cx="2535841" cy="1154678"/>
          </a:xfrm>
        </p:grpSpPr>
        <p:sp>
          <p:nvSpPr>
            <p:cNvPr id="548" name="Oval 547">
              <a:extLst>
                <a:ext uri="{FF2B5EF4-FFF2-40B4-BE49-F238E27FC236}">
                  <a16:creationId xmlns:a16="http://schemas.microsoft.com/office/drawing/2014/main" id="{9E896B55-1EC0-57AD-BECB-B81168DF33E3}"/>
                </a:ext>
              </a:extLst>
            </p:cNvPr>
            <p:cNvSpPr/>
            <p:nvPr/>
          </p:nvSpPr>
          <p:spPr bwMode="auto">
            <a:xfrm>
              <a:off x="8390334" y="4736104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9" name="Oval 548">
              <a:extLst>
                <a:ext uri="{FF2B5EF4-FFF2-40B4-BE49-F238E27FC236}">
                  <a16:creationId xmlns:a16="http://schemas.microsoft.com/office/drawing/2014/main" id="{F1BEEDD4-B4A8-E747-C5A4-CB05F0DEE865}"/>
                </a:ext>
              </a:extLst>
            </p:cNvPr>
            <p:cNvSpPr/>
            <p:nvPr/>
          </p:nvSpPr>
          <p:spPr bwMode="auto">
            <a:xfrm>
              <a:off x="8472150" y="4654053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0" name="Oval 549">
              <a:extLst>
                <a:ext uri="{FF2B5EF4-FFF2-40B4-BE49-F238E27FC236}">
                  <a16:creationId xmlns:a16="http://schemas.microsoft.com/office/drawing/2014/main" id="{2B110D64-5E44-B37C-7D51-36795CEEB1BF}"/>
                </a:ext>
              </a:extLst>
            </p:cNvPr>
            <p:cNvSpPr/>
            <p:nvPr/>
          </p:nvSpPr>
          <p:spPr bwMode="auto">
            <a:xfrm>
              <a:off x="8567089" y="4731655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1" name="Oval 550">
              <a:extLst>
                <a:ext uri="{FF2B5EF4-FFF2-40B4-BE49-F238E27FC236}">
                  <a16:creationId xmlns:a16="http://schemas.microsoft.com/office/drawing/2014/main" id="{F5BF900E-1A55-2FF4-4895-79A46AE580FF}"/>
                </a:ext>
              </a:extLst>
            </p:cNvPr>
            <p:cNvSpPr/>
            <p:nvPr/>
          </p:nvSpPr>
          <p:spPr bwMode="auto">
            <a:xfrm>
              <a:off x="8671863" y="4747302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2" name="Oval 551">
              <a:extLst>
                <a:ext uri="{FF2B5EF4-FFF2-40B4-BE49-F238E27FC236}">
                  <a16:creationId xmlns:a16="http://schemas.microsoft.com/office/drawing/2014/main" id="{36D9DEB7-5A44-8A99-73C5-0BFED0EE8A69}"/>
                </a:ext>
              </a:extLst>
            </p:cNvPr>
            <p:cNvSpPr/>
            <p:nvPr/>
          </p:nvSpPr>
          <p:spPr bwMode="auto">
            <a:xfrm>
              <a:off x="8760399" y="4766183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3" name="Oval 552">
              <a:extLst>
                <a:ext uri="{FF2B5EF4-FFF2-40B4-BE49-F238E27FC236}">
                  <a16:creationId xmlns:a16="http://schemas.microsoft.com/office/drawing/2014/main" id="{F3B9BA9B-9400-E807-BDFE-40310C83791A}"/>
                </a:ext>
              </a:extLst>
            </p:cNvPr>
            <p:cNvSpPr/>
            <p:nvPr/>
          </p:nvSpPr>
          <p:spPr bwMode="auto">
            <a:xfrm>
              <a:off x="8848329" y="4876249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4" name="Oval 553">
              <a:extLst>
                <a:ext uri="{FF2B5EF4-FFF2-40B4-BE49-F238E27FC236}">
                  <a16:creationId xmlns:a16="http://schemas.microsoft.com/office/drawing/2014/main" id="{7576BDE0-C032-7906-EA34-231275B11405}"/>
                </a:ext>
              </a:extLst>
            </p:cNvPr>
            <p:cNvSpPr/>
            <p:nvPr/>
          </p:nvSpPr>
          <p:spPr bwMode="auto">
            <a:xfrm>
              <a:off x="8945092" y="4766183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5" name="Oval 554">
              <a:extLst>
                <a:ext uri="{FF2B5EF4-FFF2-40B4-BE49-F238E27FC236}">
                  <a16:creationId xmlns:a16="http://schemas.microsoft.com/office/drawing/2014/main" id="{CD5D56F5-36BA-F376-BF88-445C5C4E9514}"/>
                </a:ext>
              </a:extLst>
            </p:cNvPr>
            <p:cNvSpPr/>
            <p:nvPr/>
          </p:nvSpPr>
          <p:spPr bwMode="auto">
            <a:xfrm>
              <a:off x="9035510" y="4846594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6" name="Oval 555">
              <a:extLst>
                <a:ext uri="{FF2B5EF4-FFF2-40B4-BE49-F238E27FC236}">
                  <a16:creationId xmlns:a16="http://schemas.microsoft.com/office/drawing/2014/main" id="{2607B480-08AF-1487-AFF1-024880CA38FC}"/>
                </a:ext>
              </a:extLst>
            </p:cNvPr>
            <p:cNvSpPr/>
            <p:nvPr/>
          </p:nvSpPr>
          <p:spPr bwMode="auto">
            <a:xfrm>
              <a:off x="7943260" y="4875698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7" name="Oval 556">
              <a:extLst>
                <a:ext uri="{FF2B5EF4-FFF2-40B4-BE49-F238E27FC236}">
                  <a16:creationId xmlns:a16="http://schemas.microsoft.com/office/drawing/2014/main" id="{306B7098-AEB9-A11E-F203-12F098A836F0}"/>
                </a:ext>
              </a:extLst>
            </p:cNvPr>
            <p:cNvSpPr/>
            <p:nvPr/>
          </p:nvSpPr>
          <p:spPr bwMode="auto">
            <a:xfrm>
              <a:off x="9222582" y="5112453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8" name="Oval 557">
              <a:extLst>
                <a:ext uri="{FF2B5EF4-FFF2-40B4-BE49-F238E27FC236}">
                  <a16:creationId xmlns:a16="http://schemas.microsoft.com/office/drawing/2014/main" id="{62CA44EF-033C-4D58-14D5-B89DAE004B0C}"/>
                </a:ext>
              </a:extLst>
            </p:cNvPr>
            <p:cNvSpPr/>
            <p:nvPr/>
          </p:nvSpPr>
          <p:spPr bwMode="auto">
            <a:xfrm>
              <a:off x="9121235" y="4971711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9" name="Oval 558">
              <a:extLst>
                <a:ext uri="{FF2B5EF4-FFF2-40B4-BE49-F238E27FC236}">
                  <a16:creationId xmlns:a16="http://schemas.microsoft.com/office/drawing/2014/main" id="{6D6739F0-84D7-BEAB-6724-6EE23A1CFBA7}"/>
                </a:ext>
              </a:extLst>
            </p:cNvPr>
            <p:cNvSpPr/>
            <p:nvPr/>
          </p:nvSpPr>
          <p:spPr bwMode="auto">
            <a:xfrm>
              <a:off x="9312433" y="5239748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0" name="Oval 559">
              <a:extLst>
                <a:ext uri="{FF2B5EF4-FFF2-40B4-BE49-F238E27FC236}">
                  <a16:creationId xmlns:a16="http://schemas.microsoft.com/office/drawing/2014/main" id="{4035C17F-BC95-259D-A830-486450074CF7}"/>
                </a:ext>
              </a:extLst>
            </p:cNvPr>
            <p:cNvSpPr/>
            <p:nvPr/>
          </p:nvSpPr>
          <p:spPr bwMode="auto">
            <a:xfrm>
              <a:off x="9400138" y="5354825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1" name="Oval 560">
              <a:extLst>
                <a:ext uri="{FF2B5EF4-FFF2-40B4-BE49-F238E27FC236}">
                  <a16:creationId xmlns:a16="http://schemas.microsoft.com/office/drawing/2014/main" id="{0814863B-920A-B1AE-C76B-B2F28BC21160}"/>
                </a:ext>
              </a:extLst>
            </p:cNvPr>
            <p:cNvSpPr/>
            <p:nvPr/>
          </p:nvSpPr>
          <p:spPr bwMode="auto">
            <a:xfrm>
              <a:off x="9490626" y="5489991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2" name="Oval 561">
              <a:extLst>
                <a:ext uri="{FF2B5EF4-FFF2-40B4-BE49-F238E27FC236}">
                  <a16:creationId xmlns:a16="http://schemas.microsoft.com/office/drawing/2014/main" id="{D7CCDD62-76C8-50A4-511C-FDE243BAF89C}"/>
                </a:ext>
              </a:extLst>
            </p:cNvPr>
            <p:cNvSpPr/>
            <p:nvPr/>
          </p:nvSpPr>
          <p:spPr bwMode="auto">
            <a:xfrm>
              <a:off x="9585563" y="5545489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3" name="Oval 562">
              <a:extLst>
                <a:ext uri="{FF2B5EF4-FFF2-40B4-BE49-F238E27FC236}">
                  <a16:creationId xmlns:a16="http://schemas.microsoft.com/office/drawing/2014/main" id="{62C54D5D-74CE-76F1-3E61-F250D779693C}"/>
                </a:ext>
              </a:extLst>
            </p:cNvPr>
            <p:cNvSpPr/>
            <p:nvPr/>
          </p:nvSpPr>
          <p:spPr bwMode="auto">
            <a:xfrm>
              <a:off x="9679312" y="5610787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4" name="Oval 563">
              <a:extLst>
                <a:ext uri="{FF2B5EF4-FFF2-40B4-BE49-F238E27FC236}">
                  <a16:creationId xmlns:a16="http://schemas.microsoft.com/office/drawing/2014/main" id="{B29CF4A9-C608-9987-8E4A-1D98CC153CF1}"/>
                </a:ext>
              </a:extLst>
            </p:cNvPr>
            <p:cNvSpPr/>
            <p:nvPr/>
          </p:nvSpPr>
          <p:spPr bwMode="auto">
            <a:xfrm>
              <a:off x="9773061" y="5661404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5" name="Oval 564">
              <a:extLst>
                <a:ext uri="{FF2B5EF4-FFF2-40B4-BE49-F238E27FC236}">
                  <a16:creationId xmlns:a16="http://schemas.microsoft.com/office/drawing/2014/main" id="{356685E4-CF8D-7A92-B33E-3E846302F222}"/>
                </a:ext>
              </a:extLst>
            </p:cNvPr>
            <p:cNvSpPr/>
            <p:nvPr/>
          </p:nvSpPr>
          <p:spPr bwMode="auto">
            <a:xfrm>
              <a:off x="9847290" y="5692583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6" name="Oval 565">
              <a:extLst>
                <a:ext uri="{FF2B5EF4-FFF2-40B4-BE49-F238E27FC236}">
                  <a16:creationId xmlns:a16="http://schemas.microsoft.com/office/drawing/2014/main" id="{163F906D-04A1-D413-63C4-3905B0A4B979}"/>
                </a:ext>
              </a:extLst>
            </p:cNvPr>
            <p:cNvSpPr/>
            <p:nvPr/>
          </p:nvSpPr>
          <p:spPr bwMode="auto">
            <a:xfrm>
              <a:off x="9960242" y="5719754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7" name="Oval 566">
              <a:extLst>
                <a:ext uri="{FF2B5EF4-FFF2-40B4-BE49-F238E27FC236}">
                  <a16:creationId xmlns:a16="http://schemas.microsoft.com/office/drawing/2014/main" id="{E314AEDB-0AEE-EDD8-D36E-8106B0AD2ACD}"/>
                </a:ext>
              </a:extLst>
            </p:cNvPr>
            <p:cNvSpPr/>
            <p:nvPr/>
          </p:nvSpPr>
          <p:spPr bwMode="auto">
            <a:xfrm>
              <a:off x="10026664" y="5707915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8" name="Oval 567">
              <a:extLst>
                <a:ext uri="{FF2B5EF4-FFF2-40B4-BE49-F238E27FC236}">
                  <a16:creationId xmlns:a16="http://schemas.microsoft.com/office/drawing/2014/main" id="{E2162FAC-B482-7DAB-0CB7-FF7EA247F751}"/>
                </a:ext>
              </a:extLst>
            </p:cNvPr>
            <p:cNvSpPr/>
            <p:nvPr/>
          </p:nvSpPr>
          <p:spPr bwMode="auto">
            <a:xfrm>
              <a:off x="10148265" y="5737569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9" name="Oval 568">
              <a:extLst>
                <a:ext uri="{FF2B5EF4-FFF2-40B4-BE49-F238E27FC236}">
                  <a16:creationId xmlns:a16="http://schemas.microsoft.com/office/drawing/2014/main" id="{376AC3ED-9038-71BA-EF0A-7D5CB268F5D6}"/>
                </a:ext>
              </a:extLst>
            </p:cNvPr>
            <p:cNvSpPr/>
            <p:nvPr/>
          </p:nvSpPr>
          <p:spPr bwMode="auto">
            <a:xfrm>
              <a:off x="10227880" y="5734854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0" name="Oval 569">
              <a:extLst>
                <a:ext uri="{FF2B5EF4-FFF2-40B4-BE49-F238E27FC236}">
                  <a16:creationId xmlns:a16="http://schemas.microsoft.com/office/drawing/2014/main" id="{49620A47-2B6C-F4FD-B26B-0EED19AE2B5C}"/>
                </a:ext>
              </a:extLst>
            </p:cNvPr>
            <p:cNvSpPr/>
            <p:nvPr/>
          </p:nvSpPr>
          <p:spPr bwMode="auto">
            <a:xfrm>
              <a:off x="10319557" y="5734854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1" name="Oval 570">
              <a:extLst>
                <a:ext uri="{FF2B5EF4-FFF2-40B4-BE49-F238E27FC236}">
                  <a16:creationId xmlns:a16="http://schemas.microsoft.com/office/drawing/2014/main" id="{8CD42F2C-7CEC-2728-CABA-F0114397229A}"/>
                </a:ext>
              </a:extLst>
            </p:cNvPr>
            <p:cNvSpPr/>
            <p:nvPr/>
          </p:nvSpPr>
          <p:spPr bwMode="auto">
            <a:xfrm>
              <a:off x="10410045" y="5739675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72" name="Group 571">
            <a:extLst>
              <a:ext uri="{FF2B5EF4-FFF2-40B4-BE49-F238E27FC236}">
                <a16:creationId xmlns:a16="http://schemas.microsoft.com/office/drawing/2014/main" id="{56804BA7-2C4A-6974-8154-F3B8551AEF57}"/>
              </a:ext>
            </a:extLst>
          </p:cNvPr>
          <p:cNvGrpSpPr/>
          <p:nvPr/>
        </p:nvGrpSpPr>
        <p:grpSpPr>
          <a:xfrm>
            <a:off x="9187589" y="4573667"/>
            <a:ext cx="2420722" cy="646331"/>
            <a:chOff x="11167721" y="5446216"/>
            <a:chExt cx="2420722" cy="646331"/>
          </a:xfrm>
        </p:grpSpPr>
        <p:sp>
          <p:nvSpPr>
            <p:cNvPr id="573" name="TextBox 572">
              <a:extLst>
                <a:ext uri="{FF2B5EF4-FFF2-40B4-BE49-F238E27FC236}">
                  <a16:creationId xmlns:a16="http://schemas.microsoft.com/office/drawing/2014/main" id="{E26AA508-CA26-D7D7-459D-88427A2206CB}"/>
                </a:ext>
              </a:extLst>
            </p:cNvPr>
            <p:cNvSpPr txBox="1"/>
            <p:nvPr/>
          </p:nvSpPr>
          <p:spPr bwMode="auto">
            <a:xfrm>
              <a:off x="11345521" y="5446216"/>
              <a:ext cx="224292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WT (IC</a:t>
              </a:r>
              <a:r>
                <a:rPr kumimoji="0" lang="en-US" sz="12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50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0.6 </a:t>
              </a:r>
              <a:r>
                <a:rPr kumimoji="0" lang="en-US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nM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; Ki, 0.02 </a:t>
              </a:r>
              <a:r>
                <a:rPr kumimoji="0" lang="en-US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nM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M3271 (IC</a:t>
              </a:r>
              <a:r>
                <a:rPr kumimoji="0" lang="en-US" sz="12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50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1.5 </a:t>
              </a:r>
              <a:r>
                <a:rPr kumimoji="0" lang="en-US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nM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; Ki, 0.4 </a:t>
              </a:r>
              <a:r>
                <a:rPr kumimoji="0" lang="en-US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nM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)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T349M (IC</a:t>
              </a:r>
              <a:r>
                <a:rPr kumimoji="0" lang="en-US" sz="12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50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20.1 </a:t>
              </a:r>
              <a:r>
                <a:rPr kumimoji="0" lang="en-US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nM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; Ki, 3.8 </a:t>
              </a:r>
              <a:r>
                <a:rPr kumimoji="0" lang="en-US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nM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574" name="Straight Connector 573">
              <a:extLst>
                <a:ext uri="{FF2B5EF4-FFF2-40B4-BE49-F238E27FC236}">
                  <a16:creationId xmlns:a16="http://schemas.microsoft.com/office/drawing/2014/main" id="{6FB10E02-0740-9FDC-AA58-F3C04AFAE7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167721" y="5588464"/>
              <a:ext cx="220043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5" name="Oval 574">
              <a:extLst>
                <a:ext uri="{FF2B5EF4-FFF2-40B4-BE49-F238E27FC236}">
                  <a16:creationId xmlns:a16="http://schemas.microsoft.com/office/drawing/2014/main" id="{80812BC0-E221-6276-5DB3-681376E64B92}"/>
                </a:ext>
              </a:extLst>
            </p:cNvPr>
            <p:cNvSpPr/>
            <p:nvPr/>
          </p:nvSpPr>
          <p:spPr bwMode="auto">
            <a:xfrm>
              <a:off x="11243214" y="5553936"/>
              <a:ext cx="69056" cy="69056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76" name="Straight Connector 575">
              <a:extLst>
                <a:ext uri="{FF2B5EF4-FFF2-40B4-BE49-F238E27FC236}">
                  <a16:creationId xmlns:a16="http://schemas.microsoft.com/office/drawing/2014/main" id="{22394EFF-4000-72A7-757E-D8470E2C64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167721" y="5772148"/>
              <a:ext cx="220043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7" name="Rectangle 576">
              <a:extLst>
                <a:ext uri="{FF2B5EF4-FFF2-40B4-BE49-F238E27FC236}">
                  <a16:creationId xmlns:a16="http://schemas.microsoft.com/office/drawing/2014/main" id="{22EAC034-9BDB-C12C-3102-E09CF858B654}"/>
                </a:ext>
              </a:extLst>
            </p:cNvPr>
            <p:cNvSpPr/>
            <p:nvPr/>
          </p:nvSpPr>
          <p:spPr bwMode="auto">
            <a:xfrm>
              <a:off x="11234880" y="5738035"/>
              <a:ext cx="85725" cy="62691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578" name="Straight Connector 577">
              <a:extLst>
                <a:ext uri="{FF2B5EF4-FFF2-40B4-BE49-F238E27FC236}">
                  <a16:creationId xmlns:a16="http://schemas.microsoft.com/office/drawing/2014/main" id="{541CEB70-76A0-7A05-9A21-FCBB35F292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167721" y="5962648"/>
              <a:ext cx="220043" cy="0"/>
            </a:xfrm>
            <a:prstGeom prst="line">
              <a:avLst/>
            </a:prstGeom>
            <a:noFill/>
            <a:ln w="2857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79" name="Diamond 578">
              <a:extLst>
                <a:ext uri="{FF2B5EF4-FFF2-40B4-BE49-F238E27FC236}">
                  <a16:creationId xmlns:a16="http://schemas.microsoft.com/office/drawing/2014/main" id="{10912B32-06FE-B170-AB7C-5225AD08816A}"/>
                </a:ext>
              </a:extLst>
            </p:cNvPr>
            <p:cNvSpPr/>
            <p:nvPr/>
          </p:nvSpPr>
          <p:spPr bwMode="auto">
            <a:xfrm>
              <a:off x="11240833" y="5925739"/>
              <a:ext cx="73818" cy="73818"/>
            </a:xfrm>
            <a:prstGeom prst="diamond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6080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8AFFF-4C7D-8AE2-1269-391978A6A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cAMeLot-1: Safety of Bleximenib in R/R Acute Leukemia With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AE3A4-0944-F015-6804-2A91A7C2A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4053" y="1527314"/>
            <a:ext cx="5148469" cy="4089318"/>
          </a:xfrm>
        </p:spPr>
        <p:txBody>
          <a:bodyPr/>
          <a:lstStyle/>
          <a:p>
            <a:r>
              <a:rPr lang="en-US" sz="2200"/>
              <a:t>Optimized safety with bleximenib 90/100 mg BID</a:t>
            </a:r>
          </a:p>
          <a:p>
            <a:pPr lvl="1"/>
            <a:r>
              <a:rPr lang="en-US" sz="2000"/>
              <a:t>Discontinuation due to bleximenib-related TEAEs (90/100 mg BID): 6.5%</a:t>
            </a:r>
          </a:p>
          <a:p>
            <a:r>
              <a:rPr lang="en-US" sz="2200"/>
              <a:t>AE-related dose modifications and discontinuations more frequent at bleximenib 150 mg BID</a:t>
            </a:r>
          </a:p>
          <a:p>
            <a:r>
              <a:rPr lang="en-US" sz="2200"/>
              <a:t>Grade ≥3 neutropenia more common with bleximenib 150 mg BID</a:t>
            </a:r>
          </a:p>
          <a:p>
            <a:pPr marL="457200" lvl="1" indent="0">
              <a:buNone/>
            </a:pPr>
            <a:endParaRPr lang="en-US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C81CAD8B-2E30-AE52-B2F8-4FDB122A0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Searle. ASH 2024. Abstr 212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30CFAF3-D101-90B3-B122-A2FF527CC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79597"/>
              </p:ext>
            </p:extLst>
          </p:nvPr>
        </p:nvGraphicFramePr>
        <p:xfrm>
          <a:off x="709796" y="1606826"/>
          <a:ext cx="5538604" cy="37490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676565">
                  <a:extLst>
                    <a:ext uri="{9D8B030D-6E8A-4147-A177-3AD203B41FA5}">
                      <a16:colId xmlns:a16="http://schemas.microsoft.com/office/drawing/2014/main" val="3639717803"/>
                    </a:ext>
                  </a:extLst>
                </a:gridCol>
                <a:gridCol w="1081668">
                  <a:extLst>
                    <a:ext uri="{9D8B030D-6E8A-4147-A177-3AD203B41FA5}">
                      <a16:colId xmlns:a16="http://schemas.microsoft.com/office/drawing/2014/main" val="1403975783"/>
                    </a:ext>
                  </a:extLst>
                </a:gridCol>
                <a:gridCol w="836342">
                  <a:extLst>
                    <a:ext uri="{9D8B030D-6E8A-4147-A177-3AD203B41FA5}">
                      <a16:colId xmlns:a16="http://schemas.microsoft.com/office/drawing/2014/main" val="790748347"/>
                    </a:ext>
                  </a:extLst>
                </a:gridCol>
                <a:gridCol w="1041936">
                  <a:extLst>
                    <a:ext uri="{9D8B030D-6E8A-4147-A177-3AD203B41FA5}">
                      <a16:colId xmlns:a16="http://schemas.microsoft.com/office/drawing/2014/main" val="1859399897"/>
                    </a:ext>
                  </a:extLst>
                </a:gridCol>
                <a:gridCol w="902093">
                  <a:extLst>
                    <a:ext uri="{9D8B030D-6E8A-4147-A177-3AD203B41FA5}">
                      <a16:colId xmlns:a16="http://schemas.microsoft.com/office/drawing/2014/main" val="3720121620"/>
                    </a:ext>
                  </a:extLst>
                </a:gridCol>
              </a:tblGrid>
              <a:tr h="188545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TEAE,* n (%)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150 mg BID </a:t>
                      </a:r>
                      <a:b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33)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90/100 mg BID </a:t>
                      </a:r>
                      <a:b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31)</a:t>
                      </a:r>
                    </a:p>
                  </a:txBody>
                  <a:tcPr marL="45720" marR="4572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6536215"/>
                  </a:ext>
                </a:extLst>
              </a:tr>
              <a:tr h="251178">
                <a:tc vMerge="1"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</a:t>
                      </a:r>
                      <a:b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≥3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All </a:t>
                      </a:r>
                      <a:b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Grade </a:t>
                      </a:r>
                      <a:b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≥3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937560"/>
                  </a:ext>
                </a:extLst>
              </a:tr>
              <a:tr h="251178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 (84.8)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(36.4)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(54.8)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(22.6)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291830"/>
                  </a:ext>
                </a:extLst>
              </a:tr>
              <a:tr h="18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(18.2)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(9.1)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(19.4)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(6.5)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304229"/>
                  </a:ext>
                </a:extLst>
              </a:tr>
              <a:tr h="18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Neutropenia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(18.2)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(15.2)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(3.2)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(3.2)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294965"/>
                  </a:ext>
                </a:extLst>
              </a:tr>
              <a:tr h="18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Thrombocytopenia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(12.1)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(9.1)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(9.7)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(9.7)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512149"/>
                  </a:ext>
                </a:extLst>
              </a:tr>
              <a:tr h="18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Nausea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(18.2)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(12.9)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734725"/>
                  </a:ext>
                </a:extLst>
              </a:tr>
              <a:tr h="18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Vomiting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(15.2)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(3.0)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3671820"/>
                  </a:ext>
                </a:extLst>
              </a:tr>
              <a:tr h="18854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AST or ALT increase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(12.1)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(3.2)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45720" marR="4572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12150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6FC6628-2365-312C-136C-0C078CEE39E6}"/>
              </a:ext>
            </a:extLst>
          </p:cNvPr>
          <p:cNvSpPr txBox="1"/>
          <p:nvPr/>
        </p:nvSpPr>
        <p:spPr bwMode="auto">
          <a:xfrm>
            <a:off x="609759" y="5355866"/>
            <a:ext cx="47466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*Occurring in ≥10% patients relative to 150 mg BID dose level (all grades).</a:t>
            </a:r>
          </a:p>
        </p:txBody>
      </p:sp>
    </p:spTree>
    <p:extLst>
      <p:ext uri="{BB962C8B-B14F-4D97-AF65-F5344CB8AC3E}">
        <p14:creationId xmlns:p14="http://schemas.microsoft.com/office/powerpoint/2010/main" val="26885958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9D79-C895-F3EC-0901-48DB9721E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cAMeLot-1: Efficacy of Bleximenib in R/R AML With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92D9DA-936D-C566-5C67-74A325F69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0070" y="3601349"/>
            <a:ext cx="5386204" cy="2304113"/>
          </a:xfrm>
        </p:spPr>
        <p:txBody>
          <a:bodyPr/>
          <a:lstStyle/>
          <a:p>
            <a:r>
              <a:rPr lang="en-US" sz="2600"/>
              <a:t>All dosed population:</a:t>
            </a:r>
          </a:p>
          <a:p>
            <a:pPr lvl="1"/>
            <a:r>
              <a:rPr lang="en-US" sz="2400"/>
              <a:t>Median follow-up: 6.5 mo (N = 146)</a:t>
            </a:r>
          </a:p>
          <a:p>
            <a:pPr lvl="1"/>
            <a:r>
              <a:rPr lang="en-US" sz="2400"/>
              <a:t>Median duration of CR/CRh: 6 mo (95% CI: 1.9-NE)</a:t>
            </a:r>
          </a:p>
          <a:p>
            <a:endParaRPr lang="en-US" sz="2400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659A22AC-AC98-1F59-6F64-FE81590C8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/>
              </a:rPr>
              <a:t>Searle. ASH 2024. Abstr 212.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01DA341-7A9F-CD24-C67A-F1EC2D8A30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006393"/>
              </p:ext>
            </p:extLst>
          </p:nvPr>
        </p:nvGraphicFramePr>
        <p:xfrm>
          <a:off x="482048" y="1601219"/>
          <a:ext cx="5744320" cy="36880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027491">
                  <a:extLst>
                    <a:ext uri="{9D8B030D-6E8A-4147-A177-3AD203B41FA5}">
                      <a16:colId xmlns:a16="http://schemas.microsoft.com/office/drawing/2014/main" val="1724312278"/>
                    </a:ext>
                  </a:extLst>
                </a:gridCol>
                <a:gridCol w="1244986">
                  <a:extLst>
                    <a:ext uri="{9D8B030D-6E8A-4147-A177-3AD203B41FA5}">
                      <a16:colId xmlns:a16="http://schemas.microsoft.com/office/drawing/2014/main" val="4018888645"/>
                    </a:ext>
                  </a:extLst>
                </a:gridCol>
                <a:gridCol w="1255907">
                  <a:extLst>
                    <a:ext uri="{9D8B030D-6E8A-4147-A177-3AD203B41FA5}">
                      <a16:colId xmlns:a16="http://schemas.microsoft.com/office/drawing/2014/main" val="2228329098"/>
                    </a:ext>
                  </a:extLst>
                </a:gridCol>
                <a:gridCol w="1215936">
                  <a:extLst>
                    <a:ext uri="{9D8B030D-6E8A-4147-A177-3AD203B41FA5}">
                      <a16:colId xmlns:a16="http://schemas.microsoft.com/office/drawing/2014/main" val="992815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Efficacy Parameter</a:t>
                      </a:r>
                      <a:endParaRPr lang="en-US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Bleximenib 45 mg BID </a:t>
                      </a:r>
                      <a:br>
                        <a:rPr lang="pt-BR" sz="18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pt-BR" sz="18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 = 11)</a:t>
                      </a:r>
                      <a:endParaRPr lang="pt-BR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Bleximenib 90/100 mg BID (n = 21)</a:t>
                      </a:r>
                      <a:endParaRPr lang="pt-BR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800" b="1" u="none" strike="noStrike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Bleximenib 150 mg BID (n = 20)</a:t>
                      </a:r>
                      <a:endParaRPr lang="pt-BR" sz="1800" b="1" i="0" u="none" strike="noStrike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1532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ORR (≥PR), n (%)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R="6350" marT="6350" marB="0"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 (36.4)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 (47.6)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 (55.0)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4966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Best response</a:t>
                      </a:r>
                    </a:p>
                    <a:p>
                      <a:pPr algn="l" fontAlgn="b"/>
                      <a:r>
                        <a:rPr lang="pt-BR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CRc</a:t>
                      </a: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, n (%)</a:t>
                      </a:r>
                    </a:p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 CR/CRh, n (%)</a:t>
                      </a:r>
                    </a:p>
                  </a:txBody>
                  <a:tcPr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(18.2)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(18.2)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(38.1)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 (33.3)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(40.0)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 (40.0)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979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Median time to first response, mo (range)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1.5 (1.0-1.9)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1.4 (0.9-4.7)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1.0 (0.9-2.1)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51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Patients proceeded to allogeneic HCT (%)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 (9.0)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 (14.3)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 (10.0)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909719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E249F0F-A152-C6DA-103A-7D28D87765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040883"/>
              </p:ext>
            </p:extLst>
          </p:nvPr>
        </p:nvGraphicFramePr>
        <p:xfrm>
          <a:off x="6422500" y="1607187"/>
          <a:ext cx="5350400" cy="176149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456457">
                  <a:extLst>
                    <a:ext uri="{9D8B030D-6E8A-4147-A177-3AD203B41FA5}">
                      <a16:colId xmlns:a16="http://schemas.microsoft.com/office/drawing/2014/main" val="1281575603"/>
                    </a:ext>
                  </a:extLst>
                </a:gridCol>
                <a:gridCol w="1495884">
                  <a:extLst>
                    <a:ext uri="{9D8B030D-6E8A-4147-A177-3AD203B41FA5}">
                      <a16:colId xmlns:a16="http://schemas.microsoft.com/office/drawing/2014/main" val="1548096309"/>
                    </a:ext>
                  </a:extLst>
                </a:gridCol>
                <a:gridCol w="1398059">
                  <a:extLst>
                    <a:ext uri="{9D8B030D-6E8A-4147-A177-3AD203B41FA5}">
                      <a16:colId xmlns:a16="http://schemas.microsoft.com/office/drawing/2014/main" val="194323334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Best Overall Response by Mutation, n (%)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Bleximenib 90/100 mg BID Cohort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62206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KMT2A</a:t>
                      </a: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 </a:t>
                      </a:r>
                      <a:b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9)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1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NPM1</a:t>
                      </a: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 </a:t>
                      </a:r>
                      <a:b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US" sz="18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(n = 12)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1183299"/>
                  </a:ext>
                </a:extLst>
              </a:tr>
              <a:tr h="182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cCR, n (%)</a:t>
                      </a:r>
                    </a:p>
                  </a:txBody>
                  <a:tcPr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(44.4)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(33.3)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74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CR/CRh, n (%)</a:t>
                      </a:r>
                    </a:p>
                  </a:txBody>
                  <a:tcPr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(33.3)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(33.3)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3261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18854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43FE9-B66D-CB86-7DFB-9A1F123A3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375C2FDD-78A3-4BA1-A3D5-B0F10E546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Bleximenib + </a:t>
            </a:r>
            <a:r>
              <a:rPr lang="en-US" altLang="en-US"/>
              <a:t>VEN/AZA in AML With </a:t>
            </a:r>
            <a:r>
              <a:rPr lang="en-US" altLang="en-US" i="1"/>
              <a:t>KMT2A</a:t>
            </a:r>
            <a:r>
              <a:rPr lang="en-US" altLang="en-US"/>
              <a:t>/</a:t>
            </a:r>
            <a:r>
              <a:rPr lang="en-US" altLang="en-US" i="1"/>
              <a:t>NPM1</a:t>
            </a:r>
            <a:r>
              <a:rPr lang="en-US" altLang="en-US"/>
              <a:t>/</a:t>
            </a:r>
            <a:r>
              <a:rPr lang="en-US" altLang="en-US" i="1"/>
              <a:t>NUP98</a:t>
            </a:r>
            <a:r>
              <a:rPr lang="en-US" altLang="en-US"/>
              <a:t>/</a:t>
            </a:r>
            <a:r>
              <a:rPr lang="en-US" altLang="en-US" i="1"/>
              <a:t>NUP214</a:t>
            </a:r>
            <a:r>
              <a:rPr lang="en-US" altLang="en-US"/>
              <a:t> Alterations</a:t>
            </a:r>
            <a:endParaRPr lang="en-US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938609D-112C-D55E-80BF-C2BE708E6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310122"/>
            <a:ext cx="10877529" cy="5082243"/>
          </a:xfrm>
        </p:spPr>
        <p:txBody>
          <a:bodyPr/>
          <a:lstStyle/>
          <a:p>
            <a:r>
              <a:rPr lang="en-US" sz="2400"/>
              <a:t>International, open-label phase I trial</a:t>
            </a:r>
          </a:p>
          <a:p>
            <a:endParaRPr lang="en-US" sz="3200"/>
          </a:p>
          <a:p>
            <a:endParaRPr lang="en-US" sz="3200"/>
          </a:p>
          <a:p>
            <a:endParaRPr lang="en-US" sz="2400"/>
          </a:p>
          <a:p>
            <a:endParaRPr lang="en-US" sz="2400" b="1"/>
          </a:p>
          <a:p>
            <a:endParaRPr lang="en-US" sz="2400" b="1"/>
          </a:p>
          <a:p>
            <a:endParaRPr lang="en-US" sz="2400" b="1"/>
          </a:p>
          <a:p>
            <a:r>
              <a:rPr lang="en-US" sz="2400" b="1"/>
              <a:t>Primary endpoints: </a:t>
            </a:r>
            <a:r>
              <a:rPr lang="en-US" sz="2400"/>
              <a:t>RP2D, safety</a:t>
            </a:r>
          </a:p>
          <a:p>
            <a:r>
              <a:rPr lang="en-US" sz="2400" b="1"/>
              <a:t>Key secondary endpoints: </a:t>
            </a:r>
            <a:r>
              <a:rPr lang="en-US" sz="2400"/>
              <a:t>preliminary clinical activity, PK/PD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950BCE67-9BB2-B9E4-F281-A2129A301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Wei. EHA 2025. Abstr S137.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NCT05453903.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91754-4FA1-1128-87E8-772E319A0F94}"/>
              </a:ext>
            </a:extLst>
          </p:cNvPr>
          <p:cNvSpPr txBox="1"/>
          <p:nvPr/>
        </p:nvSpPr>
        <p:spPr bwMode="auto">
          <a:xfrm>
            <a:off x="577474" y="2398779"/>
            <a:ext cx="194689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Patients aged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≥12 yr* with ND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 R/R AML harboring 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KMT2A, NPM1, NUP98, </a:t>
            </a:r>
            <a:r>
              <a:rPr kumimoji="0" lang="en-US" sz="18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NUP214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alterations;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ECOG PS 0-2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(target N = 200)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CD8AAF-A649-F334-0114-DB4E5FB180F6}"/>
              </a:ext>
            </a:extLst>
          </p:cNvPr>
          <p:cNvSpPr txBox="1"/>
          <p:nvPr/>
        </p:nvSpPr>
        <p:spPr bwMode="auto">
          <a:xfrm>
            <a:off x="4069237" y="1760337"/>
            <a:ext cx="2143026" cy="523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A1: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+ VEN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3B7B06-EFF3-5EAE-021F-F5E34F3C4633}"/>
              </a:ext>
            </a:extLst>
          </p:cNvPr>
          <p:cNvSpPr txBox="1"/>
          <p:nvPr/>
        </p:nvSpPr>
        <p:spPr bwMode="auto">
          <a:xfrm>
            <a:off x="4069237" y="2326258"/>
            <a:ext cx="2143026" cy="5232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A2: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+ AZA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42F0FC-4D63-D98A-B08A-7C0E1CB1E662}"/>
              </a:ext>
            </a:extLst>
          </p:cNvPr>
          <p:cNvSpPr txBox="1"/>
          <p:nvPr/>
        </p:nvSpPr>
        <p:spPr bwMode="auto">
          <a:xfrm>
            <a:off x="4069237" y="2900638"/>
            <a:ext cx="2143027" cy="738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A3: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+ VEN + AZA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85)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067EB2-4405-AC5F-6ED2-C4D0A1F78A90}"/>
              </a:ext>
            </a:extLst>
          </p:cNvPr>
          <p:cNvSpPr txBox="1"/>
          <p:nvPr/>
        </p:nvSpPr>
        <p:spPr bwMode="auto">
          <a:xfrm>
            <a:off x="4069237" y="3729435"/>
            <a:ext cx="2143027" cy="7386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B1: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+ VEN + AZA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40)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2BFD3C-9E30-8594-22D8-4B52D49A847B}"/>
              </a:ext>
            </a:extLst>
          </p:cNvPr>
          <p:cNvSpPr txBox="1"/>
          <p:nvPr/>
        </p:nvSpPr>
        <p:spPr bwMode="auto">
          <a:xfrm>
            <a:off x="4069236" y="4548595"/>
            <a:ext cx="2143027" cy="73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C1: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+ 7+3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40)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749F5C-6BA9-0322-EF05-C3E4FA35E42D}"/>
              </a:ext>
            </a:extLst>
          </p:cNvPr>
          <p:cNvSpPr txBox="1"/>
          <p:nvPr/>
        </p:nvSpPr>
        <p:spPr bwMode="auto">
          <a:xfrm>
            <a:off x="2677994" y="2465454"/>
            <a:ext cx="1092919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 AML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41E93C-3C96-F8A2-9EF9-2044F2E3F23E}"/>
              </a:ext>
            </a:extLst>
          </p:cNvPr>
          <p:cNvSpPr txBox="1"/>
          <p:nvPr/>
        </p:nvSpPr>
        <p:spPr bwMode="auto">
          <a:xfrm>
            <a:off x="2658451" y="4421975"/>
            <a:ext cx="1092919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ND AML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4C37B1-8754-C04C-79C2-41ED65E9FB6D}"/>
              </a:ext>
            </a:extLst>
          </p:cNvPr>
          <p:cNvSpPr txBox="1"/>
          <p:nvPr/>
        </p:nvSpPr>
        <p:spPr bwMode="auto">
          <a:xfrm>
            <a:off x="6658066" y="1618682"/>
            <a:ext cx="24321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Selection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+ VEN + AZA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B8641D-596B-700B-1742-E7A0A8E3F588}"/>
              </a:ext>
            </a:extLst>
          </p:cNvPr>
          <p:cNvSpPr txBox="1"/>
          <p:nvPr/>
        </p:nvSpPr>
        <p:spPr bwMode="auto">
          <a:xfrm>
            <a:off x="6860743" y="4920075"/>
            <a:ext cx="2026763" cy="3077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 mg BID (R/R only)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C11411-8637-ABBC-4B10-FE71A476DD79}"/>
              </a:ext>
            </a:extLst>
          </p:cNvPr>
          <p:cNvSpPr txBox="1"/>
          <p:nvPr/>
        </p:nvSpPr>
        <p:spPr bwMode="auto">
          <a:xfrm>
            <a:off x="6860743" y="4387912"/>
            <a:ext cx="2026763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30 mg BID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5BA3CD-B7C4-42F4-FB14-7ABE064E365E}"/>
              </a:ext>
            </a:extLst>
          </p:cNvPr>
          <p:cNvSpPr txBox="1"/>
          <p:nvPr/>
        </p:nvSpPr>
        <p:spPr bwMode="auto">
          <a:xfrm>
            <a:off x="6860743" y="3868035"/>
            <a:ext cx="2026763" cy="3077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50 mg BID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F7F107-9A92-060B-324D-9A8A6E53F0A7}"/>
              </a:ext>
            </a:extLst>
          </p:cNvPr>
          <p:cNvSpPr txBox="1"/>
          <p:nvPr/>
        </p:nvSpPr>
        <p:spPr bwMode="auto">
          <a:xfrm>
            <a:off x="6860744" y="3349332"/>
            <a:ext cx="2026763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 mg BID (R/R only)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9C1AB6-4D48-537C-B3E0-338BF52AD253}"/>
              </a:ext>
            </a:extLst>
          </p:cNvPr>
          <p:cNvSpPr txBox="1"/>
          <p:nvPr/>
        </p:nvSpPr>
        <p:spPr bwMode="auto">
          <a:xfrm>
            <a:off x="6860745" y="2824092"/>
            <a:ext cx="2026763" cy="30777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 mg BID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21DE74-A353-ED9B-4404-64DCDA802A1B}"/>
              </a:ext>
            </a:extLst>
          </p:cNvPr>
          <p:cNvSpPr txBox="1"/>
          <p:nvPr/>
        </p:nvSpPr>
        <p:spPr bwMode="auto">
          <a:xfrm>
            <a:off x="6860746" y="2293212"/>
            <a:ext cx="2026763" cy="3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150 mg BID (R/R only)</a:t>
            </a:r>
          </a:p>
        </p:txBody>
      </p:sp>
      <p:sp>
        <p:nvSpPr>
          <p:cNvPr id="20" name="Right Bracket 19">
            <a:extLst>
              <a:ext uri="{FF2B5EF4-FFF2-40B4-BE49-F238E27FC236}">
                <a16:creationId xmlns:a16="http://schemas.microsoft.com/office/drawing/2014/main" id="{57C49508-0C44-B592-B2CE-4660B44A254D}"/>
              </a:ext>
            </a:extLst>
          </p:cNvPr>
          <p:cNvSpPr/>
          <p:nvPr/>
        </p:nvSpPr>
        <p:spPr bwMode="auto">
          <a:xfrm>
            <a:off x="8927862" y="2378743"/>
            <a:ext cx="119589" cy="2735773"/>
          </a:xfrm>
          <a:prstGeom prst="rightBracket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C1807F-1A91-3CEF-D629-1BFF149752B0}"/>
              </a:ext>
            </a:extLst>
          </p:cNvPr>
          <p:cNvSpPr txBox="1"/>
          <p:nvPr/>
        </p:nvSpPr>
        <p:spPr bwMode="auto">
          <a:xfrm>
            <a:off x="9566611" y="3572817"/>
            <a:ext cx="81070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RP2D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87FCA2A-A5D2-7698-1BC2-BF6D2377FD9E}"/>
              </a:ext>
            </a:extLst>
          </p:cNvPr>
          <p:cNvCxnSpPr/>
          <p:nvPr/>
        </p:nvCxnSpPr>
        <p:spPr bwMode="auto">
          <a:xfrm>
            <a:off x="10191454" y="3739953"/>
            <a:ext cx="457200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8743EF4-7DB8-F089-E774-2C7D87496683}"/>
              </a:ext>
            </a:extLst>
          </p:cNvPr>
          <p:cNvSpPr txBox="1"/>
          <p:nvPr/>
        </p:nvSpPr>
        <p:spPr bwMode="auto">
          <a:xfrm>
            <a:off x="10549989" y="3469995"/>
            <a:ext cx="11012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Dose expansion</a:t>
            </a:r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E5618436-301B-FB26-4D3D-DF733B748554}"/>
              </a:ext>
            </a:extLst>
          </p:cNvPr>
          <p:cNvSpPr/>
          <p:nvPr/>
        </p:nvSpPr>
        <p:spPr bwMode="auto">
          <a:xfrm>
            <a:off x="6496940" y="2224855"/>
            <a:ext cx="311352" cy="3002997"/>
          </a:xfrm>
          <a:prstGeom prst="upArrow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0FD4D28-7488-2095-97E9-3EF577B2FD72}"/>
              </a:ext>
            </a:extLst>
          </p:cNvPr>
          <p:cNvCxnSpPr>
            <a:cxnSpLocks/>
          </p:cNvCxnSpPr>
          <p:nvPr/>
        </p:nvCxnSpPr>
        <p:spPr bwMode="auto">
          <a:xfrm flipV="1">
            <a:off x="9123651" y="3738960"/>
            <a:ext cx="427342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78131DC8-81BA-831F-31E0-6127B40A9459}"/>
              </a:ext>
            </a:extLst>
          </p:cNvPr>
          <p:cNvSpPr/>
          <p:nvPr/>
        </p:nvSpPr>
        <p:spPr bwMode="auto">
          <a:xfrm>
            <a:off x="9360518" y="4634968"/>
            <a:ext cx="2119071" cy="565918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*Patients ≥12 yr and &lt;18 yr are only eligible for the R/R cohort.</a:t>
            </a:r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2CFFA6E5-12A7-651D-A226-99194BCE3F77}"/>
              </a:ext>
            </a:extLst>
          </p:cNvPr>
          <p:cNvSpPr/>
          <p:nvPr/>
        </p:nvSpPr>
        <p:spPr bwMode="auto">
          <a:xfrm>
            <a:off x="3842415" y="1815646"/>
            <a:ext cx="226821" cy="1647958"/>
          </a:xfrm>
          <a:prstGeom prst="leftBrac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Left Brace 27">
            <a:extLst>
              <a:ext uri="{FF2B5EF4-FFF2-40B4-BE49-F238E27FC236}">
                <a16:creationId xmlns:a16="http://schemas.microsoft.com/office/drawing/2014/main" id="{87032883-3CF1-F806-F364-F817211112CD}"/>
              </a:ext>
            </a:extLst>
          </p:cNvPr>
          <p:cNvSpPr/>
          <p:nvPr/>
        </p:nvSpPr>
        <p:spPr bwMode="auto">
          <a:xfrm>
            <a:off x="3842414" y="3934469"/>
            <a:ext cx="226821" cy="1293383"/>
          </a:xfrm>
          <a:prstGeom prst="leftBrace">
            <a:avLst>
              <a:gd name="adj1" fmla="val 8333"/>
              <a:gd name="adj2" fmla="val 50724"/>
            </a:avLst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608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0A599-34F6-1999-95D2-1AEAF9CF8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366750D4-212B-11F3-0C77-06B4E65B4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/>
              <a:t>Bleximenib + </a:t>
            </a:r>
            <a:r>
              <a:rPr lang="en-US" altLang="en-US"/>
              <a:t>VEN/AZA in AML: TEAEs</a:t>
            </a:r>
            <a:endParaRPr lang="en-US"/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ABD93580-9211-2984-4FA9-4776621C1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85740"/>
            <a:ext cx="80105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Wei. EHA 2025. Abstr S137.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95F2325-30FE-E07C-9C78-86AF23F6CE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163090"/>
              </p:ext>
            </p:extLst>
          </p:nvPr>
        </p:nvGraphicFramePr>
        <p:xfrm>
          <a:off x="498202" y="1351072"/>
          <a:ext cx="8544631" cy="48463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84058">
                  <a:extLst>
                    <a:ext uri="{9D8B030D-6E8A-4147-A177-3AD203B41FA5}">
                      <a16:colId xmlns:a16="http://schemas.microsoft.com/office/drawing/2014/main" val="2681014943"/>
                    </a:ext>
                  </a:extLst>
                </a:gridCol>
                <a:gridCol w="1187671">
                  <a:extLst>
                    <a:ext uri="{9D8B030D-6E8A-4147-A177-3AD203B41FA5}">
                      <a16:colId xmlns:a16="http://schemas.microsoft.com/office/drawing/2014/main" val="1897719279"/>
                    </a:ext>
                  </a:extLst>
                </a:gridCol>
                <a:gridCol w="1252672">
                  <a:extLst>
                    <a:ext uri="{9D8B030D-6E8A-4147-A177-3AD203B41FA5}">
                      <a16:colId xmlns:a16="http://schemas.microsoft.com/office/drawing/2014/main" val="2390033663"/>
                    </a:ext>
                  </a:extLst>
                </a:gridCol>
                <a:gridCol w="1048214">
                  <a:extLst>
                    <a:ext uri="{9D8B030D-6E8A-4147-A177-3AD203B41FA5}">
                      <a16:colId xmlns:a16="http://schemas.microsoft.com/office/drawing/2014/main" val="2084262108"/>
                    </a:ext>
                  </a:extLst>
                </a:gridCol>
                <a:gridCol w="1170878">
                  <a:extLst>
                    <a:ext uri="{9D8B030D-6E8A-4147-A177-3AD203B41FA5}">
                      <a16:colId xmlns:a16="http://schemas.microsoft.com/office/drawing/2014/main" val="2571512767"/>
                    </a:ext>
                  </a:extLst>
                </a:gridCol>
                <a:gridCol w="1050724">
                  <a:extLst>
                    <a:ext uri="{9D8B030D-6E8A-4147-A177-3AD203B41FA5}">
                      <a16:colId xmlns:a16="http://schemas.microsoft.com/office/drawing/2014/main" val="3543640654"/>
                    </a:ext>
                  </a:extLst>
                </a:gridCol>
                <a:gridCol w="950414">
                  <a:extLst>
                    <a:ext uri="{9D8B030D-6E8A-4147-A177-3AD203B41FA5}">
                      <a16:colId xmlns:a16="http://schemas.microsoft.com/office/drawing/2014/main" val="1781823460"/>
                    </a:ext>
                  </a:extLst>
                </a:gridCol>
              </a:tblGrid>
              <a:tr h="258760">
                <a:tc rowSpan="2"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TEAEs in ≥20% of Patients, n (%)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Any Grade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 ≥3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0897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 mg BID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45)</a:t>
                      </a:r>
                    </a:p>
                  </a:txBody>
                  <a:tcPr>
                    <a:lnL w="381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 mg 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BID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125)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 mg BID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 mg BID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49)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All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(N = 125)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95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Patients with </a:t>
                      </a:r>
                      <a:b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≥1 TEAE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45 (100)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 (100)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125 (100)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43 (96)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47 (96)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121 (97)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248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Thrombocytopenia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Anemia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Neutropenia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Febrile neutropenia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Leukopenia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 (58)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26 (58)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 (51)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(44)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 (33)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(61)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(49)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 (59)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(37)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(10)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72 (58)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 (55)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 (50)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 (39)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 (25)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 (56)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 (56)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 (51)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(44)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 (31)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 (59)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(49)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 (59)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(37)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 (10)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69 (55)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67 (54)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62 (50)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 (39)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 (23)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12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Nausea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Vomiting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Constipation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Diarrhea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Pyrexia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Fatigue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Asthenia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 (53)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 (40)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(44)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(22)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(22)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 (22)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(24)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 (65)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 (41)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 (35)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 (35)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 (35)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(22)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(16)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77 (62)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 (41)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44 (35)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41 (33)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 (31)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 (24)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 (22)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 (4)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(7)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(7)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(6)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(2)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 (3)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(1)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(2)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(6)</a:t>
                      </a:r>
                    </a:p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 (5)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79090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64EDAE1-477F-96E0-D24F-7E759D626360}"/>
              </a:ext>
            </a:extLst>
          </p:cNvPr>
          <p:cNvSpPr txBox="1"/>
          <p:nvPr/>
        </p:nvSpPr>
        <p:spPr bwMode="auto">
          <a:xfrm>
            <a:off x="9115571" y="1651764"/>
            <a:ext cx="2587334" cy="4001095"/>
          </a:xfrm>
          <a:prstGeom prst="rect">
            <a:avLst/>
          </a:prstGeom>
          <a:noFill/>
          <a:ln w="9525" algn="ctr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285750" marR="0" lvl="0" indent="-18288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No DLTs at 100 mg BID</a:t>
            </a:r>
          </a:p>
          <a:p>
            <a:pPr marL="285750" marR="0" lvl="0" indent="-18288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Among patients with CR/CRh at 100 mg BID (R/R: n = 9; ND: n = 13):</a:t>
            </a:r>
          </a:p>
          <a:p>
            <a:pPr marL="548640" marR="0" lvl="1" indent="-18288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time to platelet recovery (≥50 x 10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/L) from C1D1: </a:t>
            </a:r>
          </a:p>
          <a:p>
            <a:pPr marR="0" lvl="2" indent="-18288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R/R: 38 days (21-50) </a:t>
            </a:r>
          </a:p>
          <a:p>
            <a:pPr marR="0" lvl="2" indent="-18288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ND: 29 days (18-57)</a:t>
            </a:r>
          </a:p>
          <a:p>
            <a:pPr marL="548640" marR="0" lvl="1" indent="-18288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Calibri" panose="020F0502020204030204" pitchFamily="34" charset="0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time to neutrophil recovery (≥0.5 x 10</a:t>
            </a:r>
            <a:r>
              <a:rPr kumimoji="0" lang="en-US" sz="1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/L) from C1D1: </a:t>
            </a:r>
          </a:p>
          <a:p>
            <a:pPr marR="0" lvl="2" indent="-18288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R/R: 32 days (21-67)</a:t>
            </a:r>
          </a:p>
          <a:p>
            <a:pPr marR="0" lvl="2" indent="-18288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1471D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ND: 31 days (22-66)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CA53B5-864E-B788-8CE4-8767572BA40C}"/>
              </a:ext>
            </a:extLst>
          </p:cNvPr>
          <p:cNvSpPr txBox="1"/>
          <p:nvPr/>
        </p:nvSpPr>
        <p:spPr bwMode="auto">
          <a:xfrm>
            <a:off x="498202" y="6202012"/>
            <a:ext cx="631421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Median duration of follow-up (100 mg BID): 6.9 mo</a:t>
            </a:r>
          </a:p>
        </p:txBody>
      </p:sp>
    </p:spTree>
    <p:extLst>
      <p:ext uri="{BB962C8B-B14F-4D97-AF65-F5344CB8AC3E}">
        <p14:creationId xmlns:p14="http://schemas.microsoft.com/office/powerpoint/2010/main" val="26942872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5018A-1A32-2C83-0BCD-E1B1F6753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7" name="TextBox 9256">
            <a:extLst>
              <a:ext uri="{FF2B5EF4-FFF2-40B4-BE49-F238E27FC236}">
                <a16:creationId xmlns:a16="http://schemas.microsoft.com/office/drawing/2014/main" id="{93C268B6-BCAA-DE09-35E5-9B6B5C2E19BD}"/>
              </a:ext>
            </a:extLst>
          </p:cNvPr>
          <p:cNvSpPr txBox="1"/>
          <p:nvPr/>
        </p:nvSpPr>
        <p:spPr bwMode="auto">
          <a:xfrm>
            <a:off x="1745673" y="1487954"/>
            <a:ext cx="86452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Bleximenib 100 mg BID + VEN + AZA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38A16B55-BFCA-BE73-1A62-E84DCB240D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Bleximenib + VEN/AZA in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</a:t>
            </a:r>
            <a:r>
              <a:rPr lang="en-US"/>
              <a:t> </a:t>
            </a:r>
            <a:r>
              <a:rPr lang="en-US" altLang="en-US"/>
              <a:t>AML: Efficacy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76F5AB2-0916-1E2B-27C8-5655842274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4675" y="5394332"/>
            <a:ext cx="10901525" cy="935182"/>
          </a:xfrm>
        </p:spPr>
        <p:txBody>
          <a:bodyPr/>
          <a:lstStyle/>
          <a:p>
            <a:r>
              <a:rPr lang="en-US" altLang="en-US" sz="2200"/>
              <a:t>High response rates observed in patients with </a:t>
            </a:r>
            <a:r>
              <a:rPr lang="en-US" altLang="en-US" sz="2200" i="1"/>
              <a:t>KMT2A</a:t>
            </a:r>
            <a:r>
              <a:rPr lang="en-US" altLang="en-US" sz="2200"/>
              <a:t>-rearranged and </a:t>
            </a:r>
            <a:r>
              <a:rPr lang="en-US" altLang="en-US" sz="2200" i="1"/>
              <a:t>NPM1</a:t>
            </a:r>
            <a:r>
              <a:rPr lang="en-US" altLang="en-US" sz="2200"/>
              <a:t>-mutant AML</a:t>
            </a:r>
          </a:p>
          <a:p>
            <a:r>
              <a:rPr lang="en-US" altLang="en-US" sz="2200"/>
              <a:t>No acquired MEN1 resistance mutations identified in 19 patients with R/R AML</a:t>
            </a:r>
          </a:p>
        </p:txBody>
      </p:sp>
      <p:sp>
        <p:nvSpPr>
          <p:cNvPr id="9221" name="Text Box 11">
            <a:extLst>
              <a:ext uri="{FF2B5EF4-FFF2-40B4-BE49-F238E27FC236}">
                <a16:creationId xmlns:a16="http://schemas.microsoft.com/office/drawing/2014/main" id="{96ACB7F2-2AC1-1932-0EE1-33052D353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Wei. EHA 2025. Abstr S137.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D9432D-7365-B212-2312-97D0C6AE4CED}"/>
              </a:ext>
            </a:extLst>
          </p:cNvPr>
          <p:cNvSpPr/>
          <p:nvPr/>
        </p:nvSpPr>
        <p:spPr bwMode="auto">
          <a:xfrm>
            <a:off x="7658849" y="2633574"/>
            <a:ext cx="598714" cy="1658307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A58DDBE-271F-A724-620F-F68A199A4C4A}"/>
              </a:ext>
            </a:extLst>
          </p:cNvPr>
          <p:cNvGrpSpPr/>
          <p:nvPr/>
        </p:nvGrpSpPr>
        <p:grpSpPr>
          <a:xfrm>
            <a:off x="10679635" y="1770655"/>
            <a:ext cx="981724" cy="1077218"/>
            <a:chOff x="10972800" y="1520687"/>
            <a:chExt cx="981724" cy="107721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840BCE3-91F1-9B5C-98A1-B4D3F91F34A5}"/>
                </a:ext>
              </a:extLst>
            </p:cNvPr>
            <p:cNvSpPr txBox="1"/>
            <p:nvPr/>
          </p:nvSpPr>
          <p:spPr bwMode="auto">
            <a:xfrm>
              <a:off x="11097631" y="1520687"/>
              <a:ext cx="856893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CR/CRh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CRi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MLFS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EE40A0A-E35D-B814-2106-1F35E78C88F5}"/>
                </a:ext>
              </a:extLst>
            </p:cNvPr>
            <p:cNvSpPr/>
            <p:nvPr/>
          </p:nvSpPr>
          <p:spPr bwMode="auto">
            <a:xfrm>
              <a:off x="10972800" y="1620078"/>
              <a:ext cx="149087" cy="14908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4A13C76-628D-D4C4-5554-091DA4DCF6E6}"/>
                </a:ext>
              </a:extLst>
            </p:cNvPr>
            <p:cNvSpPr/>
            <p:nvPr/>
          </p:nvSpPr>
          <p:spPr bwMode="auto">
            <a:xfrm>
              <a:off x="10972800" y="2348947"/>
              <a:ext cx="149087" cy="149087"/>
            </a:xfrm>
            <a:prstGeom prst="rect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F27624-D104-1812-19F8-9AA6F9AD6D02}"/>
                </a:ext>
              </a:extLst>
            </p:cNvPr>
            <p:cNvSpPr/>
            <p:nvPr/>
          </p:nvSpPr>
          <p:spPr bwMode="auto">
            <a:xfrm>
              <a:off x="10972800" y="1863034"/>
              <a:ext cx="149087" cy="149087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561B9AF-C8E4-D64C-1C67-2C428812F09D}"/>
                </a:ext>
              </a:extLst>
            </p:cNvPr>
            <p:cNvSpPr/>
            <p:nvPr/>
          </p:nvSpPr>
          <p:spPr bwMode="auto">
            <a:xfrm>
              <a:off x="10972800" y="2105990"/>
              <a:ext cx="149087" cy="149087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669E8A-0EA9-679C-7146-9703001F7892}"/>
              </a:ext>
            </a:extLst>
          </p:cNvPr>
          <p:cNvGrpSpPr/>
          <p:nvPr/>
        </p:nvGrpSpPr>
        <p:grpSpPr>
          <a:xfrm>
            <a:off x="9235635" y="2215789"/>
            <a:ext cx="598714" cy="2079407"/>
            <a:chOff x="2226128" y="1959194"/>
            <a:chExt cx="598714" cy="207940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2CD343-E31F-12F7-3D27-0CFAE3DA1FEE}"/>
                </a:ext>
              </a:extLst>
            </p:cNvPr>
            <p:cNvSpPr/>
            <p:nvPr/>
          </p:nvSpPr>
          <p:spPr bwMode="auto">
            <a:xfrm>
              <a:off x="2226128" y="1959194"/>
              <a:ext cx="598714" cy="2079407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E5F67FF-AE62-277C-0F7D-8AFCC196F16B}"/>
                </a:ext>
              </a:extLst>
            </p:cNvPr>
            <p:cNvSpPr/>
            <p:nvPr/>
          </p:nvSpPr>
          <p:spPr bwMode="auto">
            <a:xfrm>
              <a:off x="2226128" y="3338677"/>
              <a:ext cx="598714" cy="699922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61AD891-D7E2-F3CB-4535-6BE7B17D1F6C}"/>
                </a:ext>
              </a:extLst>
            </p:cNvPr>
            <p:cNvSpPr/>
            <p:nvPr/>
          </p:nvSpPr>
          <p:spPr bwMode="auto">
            <a:xfrm>
              <a:off x="2226128" y="3630340"/>
              <a:ext cx="598714" cy="408260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636A7CC-B820-0225-4644-C0DC88602A86}"/>
              </a:ext>
            </a:extLst>
          </p:cNvPr>
          <p:cNvGrpSpPr/>
          <p:nvPr/>
        </p:nvGrpSpPr>
        <p:grpSpPr>
          <a:xfrm>
            <a:off x="7109121" y="2053206"/>
            <a:ext cx="3222644" cy="2313570"/>
            <a:chOff x="1219200" y="1799924"/>
            <a:chExt cx="3222644" cy="231357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2B76950-24EB-3E28-2253-7A174757927C}"/>
                </a:ext>
              </a:extLst>
            </p:cNvPr>
            <p:cNvGrpSpPr/>
            <p:nvPr/>
          </p:nvGrpSpPr>
          <p:grpSpPr>
            <a:xfrm>
              <a:off x="1219200" y="1799924"/>
              <a:ext cx="3222644" cy="2252312"/>
              <a:chOff x="1219200" y="1799924"/>
              <a:chExt cx="3222644" cy="2252312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82214713-BDCD-527D-42C2-78B220AB5C47}"/>
                  </a:ext>
                </a:extLst>
              </p:cNvPr>
              <p:cNvCxnSpPr/>
              <p:nvPr/>
            </p:nvCxnSpPr>
            <p:spPr bwMode="auto">
              <a:xfrm>
                <a:off x="1289785" y="1799924"/>
                <a:ext cx="0" cy="2252312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C3D2D52-8571-EB2E-8D6A-9EACD430EF7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280160" y="4052236"/>
                <a:ext cx="316168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F8080073-3403-BA4A-861B-CAAB8CAF5EF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1807028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4C752D0-0524-EA4E-94DF-2A68311C4CD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2256070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0895F97-CB81-7A38-A3B3-62675B2EE15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2705112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1CE46F8E-1448-E4D9-FA24-F1C9FA0ABAD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3154154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6A956BA-4852-F4D7-9F20-896DC40A7D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3603196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7AFC49E1-5E18-3C91-E576-120CD95113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4052236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DA3CE71-0C99-97D8-9BD6-871EF35690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89957" y="4049486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F1AEBD0-F26A-34F2-2095-0AA631B486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61128" y="4049486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48263E2-BC94-5B81-100E-6A3CCC6BDC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32299" y="4049486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893E6F3-A105-C7D8-CF8E-F9C1DE75DF52}"/>
              </a:ext>
            </a:extLst>
          </p:cNvPr>
          <p:cNvSpPr txBox="1"/>
          <p:nvPr/>
        </p:nvSpPr>
        <p:spPr bwMode="auto">
          <a:xfrm>
            <a:off x="7179879" y="1697142"/>
            <a:ext cx="30777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ND AML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6E2F80-54AC-8B31-B726-88C37DEA792C}"/>
              </a:ext>
            </a:extLst>
          </p:cNvPr>
          <p:cNvSpPr txBox="1"/>
          <p:nvPr/>
        </p:nvSpPr>
        <p:spPr bwMode="auto">
          <a:xfrm rot="16200000">
            <a:off x="5414445" y="3011646"/>
            <a:ext cx="22455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Response Rate (%)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3D8B683-AFBE-0BFF-2340-8431BFD13923}"/>
              </a:ext>
            </a:extLst>
          </p:cNvPr>
          <p:cNvSpPr txBox="1"/>
          <p:nvPr/>
        </p:nvSpPr>
        <p:spPr bwMode="auto">
          <a:xfrm>
            <a:off x="6504964" y="1875254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37B1641-3B78-B63E-4863-06CB6A16AB42}"/>
              </a:ext>
            </a:extLst>
          </p:cNvPr>
          <p:cNvSpPr txBox="1"/>
          <p:nvPr/>
        </p:nvSpPr>
        <p:spPr bwMode="auto">
          <a:xfrm>
            <a:off x="6504964" y="2322657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472C6A-C4BB-1D3F-B2BD-C47EFFAE307E}"/>
              </a:ext>
            </a:extLst>
          </p:cNvPr>
          <p:cNvSpPr txBox="1"/>
          <p:nvPr/>
        </p:nvSpPr>
        <p:spPr bwMode="auto">
          <a:xfrm>
            <a:off x="6504964" y="2770060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6B0412-9728-EF77-4564-632792B864CF}"/>
              </a:ext>
            </a:extLst>
          </p:cNvPr>
          <p:cNvSpPr txBox="1"/>
          <p:nvPr/>
        </p:nvSpPr>
        <p:spPr bwMode="auto">
          <a:xfrm>
            <a:off x="6504964" y="3217463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050AA2B-71F7-D0DF-4F89-76AEF108DF69}"/>
              </a:ext>
            </a:extLst>
          </p:cNvPr>
          <p:cNvSpPr txBox="1"/>
          <p:nvPr/>
        </p:nvSpPr>
        <p:spPr bwMode="auto">
          <a:xfrm>
            <a:off x="6504964" y="3664866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E424753-1A96-6403-82C4-15B40F15E2EE}"/>
              </a:ext>
            </a:extLst>
          </p:cNvPr>
          <p:cNvSpPr txBox="1"/>
          <p:nvPr/>
        </p:nvSpPr>
        <p:spPr bwMode="auto">
          <a:xfrm>
            <a:off x="6504964" y="4112268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5B1CF7E-532D-63B7-B094-22F70D3E2F28}"/>
              </a:ext>
            </a:extLst>
          </p:cNvPr>
          <p:cNvSpPr txBox="1"/>
          <p:nvPr/>
        </p:nvSpPr>
        <p:spPr bwMode="auto">
          <a:xfrm>
            <a:off x="7174435" y="4302769"/>
            <a:ext cx="157298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KMT2Ar</a:t>
            </a:r>
            <a:b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4)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12D33FD-DB01-D5B0-205D-380881EBBFFD}"/>
              </a:ext>
            </a:extLst>
          </p:cNvPr>
          <p:cNvSpPr txBox="1"/>
          <p:nvPr/>
        </p:nvSpPr>
        <p:spPr bwMode="auto">
          <a:xfrm>
            <a:off x="8750142" y="4302769"/>
            <a:ext cx="157298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mNPM1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16)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7751D1-94CA-C8F7-BC1E-E107D7EA2D72}"/>
              </a:ext>
            </a:extLst>
          </p:cNvPr>
          <p:cNvSpPr txBox="1"/>
          <p:nvPr/>
        </p:nvSpPr>
        <p:spPr bwMode="auto">
          <a:xfrm>
            <a:off x="7332279" y="2276370"/>
            <a:ext cx="1300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ORR: 75.0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15C2D4-2CE4-2E69-0CFE-FDA061ACD332}"/>
              </a:ext>
            </a:extLst>
          </p:cNvPr>
          <p:cNvSpPr txBox="1"/>
          <p:nvPr/>
        </p:nvSpPr>
        <p:spPr bwMode="auto">
          <a:xfrm>
            <a:off x="8878050" y="1880454"/>
            <a:ext cx="1300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ORR: 93.8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D09CAD-FD8C-32C2-E0D4-D6E2C0D9F017}"/>
              </a:ext>
            </a:extLst>
          </p:cNvPr>
          <p:cNvSpPr txBox="1"/>
          <p:nvPr/>
        </p:nvSpPr>
        <p:spPr bwMode="auto">
          <a:xfrm>
            <a:off x="8448065" y="3119136"/>
            <a:ext cx="647699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cCR: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75.0</a:t>
            </a:r>
          </a:p>
        </p:txBody>
      </p:sp>
      <p:sp>
        <p:nvSpPr>
          <p:cNvPr id="44" name="Right Brace 43">
            <a:extLst>
              <a:ext uri="{FF2B5EF4-FFF2-40B4-BE49-F238E27FC236}">
                <a16:creationId xmlns:a16="http://schemas.microsoft.com/office/drawing/2014/main" id="{300DDF7D-F5CA-C8A5-94FD-C22B5050986A}"/>
              </a:ext>
            </a:extLst>
          </p:cNvPr>
          <p:cNvSpPr/>
          <p:nvPr/>
        </p:nvSpPr>
        <p:spPr bwMode="auto">
          <a:xfrm>
            <a:off x="8287780" y="2649341"/>
            <a:ext cx="209834" cy="1615964"/>
          </a:xfrm>
          <a:prstGeom prst="rightBrac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42CE9E4-EB4D-DC25-373B-407335C78A4B}"/>
              </a:ext>
            </a:extLst>
          </p:cNvPr>
          <p:cNvSpPr txBox="1"/>
          <p:nvPr/>
        </p:nvSpPr>
        <p:spPr bwMode="auto">
          <a:xfrm>
            <a:off x="9994961" y="2806996"/>
            <a:ext cx="647699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cCR: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75.0</a:t>
            </a:r>
          </a:p>
        </p:txBody>
      </p:sp>
      <p:sp>
        <p:nvSpPr>
          <p:cNvPr id="46" name="Right Brace 45">
            <a:extLst>
              <a:ext uri="{FF2B5EF4-FFF2-40B4-BE49-F238E27FC236}">
                <a16:creationId xmlns:a16="http://schemas.microsoft.com/office/drawing/2014/main" id="{8BDCEC96-CD9C-779F-306B-BE2B0024ED7C}"/>
              </a:ext>
            </a:extLst>
          </p:cNvPr>
          <p:cNvSpPr/>
          <p:nvPr/>
        </p:nvSpPr>
        <p:spPr bwMode="auto">
          <a:xfrm>
            <a:off x="9874091" y="2301974"/>
            <a:ext cx="144895" cy="1569194"/>
          </a:xfrm>
          <a:prstGeom prst="rightBrac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A4FB85-5D2F-E74F-1A56-089918C03FED}"/>
              </a:ext>
            </a:extLst>
          </p:cNvPr>
          <p:cNvSpPr txBox="1"/>
          <p:nvPr/>
        </p:nvSpPr>
        <p:spPr bwMode="auto">
          <a:xfrm>
            <a:off x="7633155" y="3343176"/>
            <a:ext cx="64769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75.0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46F1A95-189D-6812-0D77-090AEEB59775}"/>
              </a:ext>
            </a:extLst>
          </p:cNvPr>
          <p:cNvSpPr txBox="1"/>
          <p:nvPr/>
        </p:nvSpPr>
        <p:spPr bwMode="auto">
          <a:xfrm>
            <a:off x="9228434" y="2924909"/>
            <a:ext cx="62320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62.5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3CAC35B-1B76-3C4A-E82D-7C2019F8F0F1}"/>
              </a:ext>
            </a:extLst>
          </p:cNvPr>
          <p:cNvSpPr txBox="1"/>
          <p:nvPr/>
        </p:nvSpPr>
        <p:spPr bwMode="auto">
          <a:xfrm>
            <a:off x="9228434" y="3573061"/>
            <a:ext cx="62320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12.5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7EDBD38-B25C-F2DB-5311-80C932DFC430}"/>
              </a:ext>
            </a:extLst>
          </p:cNvPr>
          <p:cNvSpPr txBox="1"/>
          <p:nvPr/>
        </p:nvSpPr>
        <p:spPr bwMode="auto">
          <a:xfrm>
            <a:off x="9228434" y="3974724"/>
            <a:ext cx="62320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18.8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7761E9B-3776-D88B-4350-A0E285C95E5F}"/>
              </a:ext>
            </a:extLst>
          </p:cNvPr>
          <p:cNvGrpSpPr/>
          <p:nvPr/>
        </p:nvGrpSpPr>
        <p:grpSpPr>
          <a:xfrm>
            <a:off x="2227128" y="2875791"/>
            <a:ext cx="598714" cy="1530421"/>
            <a:chOff x="2226128" y="2508179"/>
            <a:chExt cx="598714" cy="153042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E24FC05-3513-85B0-5FE5-9E3566254610}"/>
                </a:ext>
              </a:extLst>
            </p:cNvPr>
            <p:cNvSpPr/>
            <p:nvPr/>
          </p:nvSpPr>
          <p:spPr bwMode="auto">
            <a:xfrm>
              <a:off x="2226128" y="2508179"/>
              <a:ext cx="598714" cy="989428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8C891E4-6F87-AACE-2AA8-3027AE4851FB}"/>
                </a:ext>
              </a:extLst>
            </p:cNvPr>
            <p:cNvSpPr/>
            <p:nvPr/>
          </p:nvSpPr>
          <p:spPr bwMode="auto">
            <a:xfrm>
              <a:off x="2226128" y="3381920"/>
              <a:ext cx="598714" cy="223539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E16723A-01DD-48C7-413A-7B58E4C47D70}"/>
                </a:ext>
              </a:extLst>
            </p:cNvPr>
            <p:cNvSpPr/>
            <p:nvPr/>
          </p:nvSpPr>
          <p:spPr bwMode="auto">
            <a:xfrm>
              <a:off x="2226128" y="3596080"/>
              <a:ext cx="598714" cy="442520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10CFA20-CAC4-BCDD-3E7C-C50F70D9BBB2}"/>
              </a:ext>
            </a:extLst>
          </p:cNvPr>
          <p:cNvGrpSpPr/>
          <p:nvPr/>
        </p:nvGrpSpPr>
        <p:grpSpPr>
          <a:xfrm>
            <a:off x="3803914" y="2415880"/>
            <a:ext cx="598714" cy="1993646"/>
            <a:chOff x="2226128" y="2044955"/>
            <a:chExt cx="598714" cy="1993646"/>
          </a:xfrm>
        </p:grpSpPr>
        <p:sp>
          <p:nvSpPr>
            <p:cNvPr id="9216" name="Rectangle 9215">
              <a:extLst>
                <a:ext uri="{FF2B5EF4-FFF2-40B4-BE49-F238E27FC236}">
                  <a16:creationId xmlns:a16="http://schemas.microsoft.com/office/drawing/2014/main" id="{497311AB-5847-D2FA-7847-662521770DAA}"/>
                </a:ext>
              </a:extLst>
            </p:cNvPr>
            <p:cNvSpPr/>
            <p:nvPr/>
          </p:nvSpPr>
          <p:spPr bwMode="auto">
            <a:xfrm>
              <a:off x="2226128" y="2044955"/>
              <a:ext cx="598714" cy="199364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17" name="Rectangle 9216">
              <a:extLst>
                <a:ext uri="{FF2B5EF4-FFF2-40B4-BE49-F238E27FC236}">
                  <a16:creationId xmlns:a16="http://schemas.microsoft.com/office/drawing/2014/main" id="{2784E920-39C5-8872-B788-66F48E3B89FD}"/>
                </a:ext>
              </a:extLst>
            </p:cNvPr>
            <p:cNvSpPr/>
            <p:nvPr/>
          </p:nvSpPr>
          <p:spPr bwMode="auto">
            <a:xfrm>
              <a:off x="2226128" y="2931586"/>
              <a:ext cx="598714" cy="1107013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19" name="Rectangle 9218">
              <a:extLst>
                <a:ext uri="{FF2B5EF4-FFF2-40B4-BE49-F238E27FC236}">
                  <a16:creationId xmlns:a16="http://schemas.microsoft.com/office/drawing/2014/main" id="{FBC7B92E-8ABC-27F9-98A7-6FC3DF1555E2}"/>
                </a:ext>
              </a:extLst>
            </p:cNvPr>
            <p:cNvSpPr/>
            <p:nvPr/>
          </p:nvSpPr>
          <p:spPr bwMode="auto">
            <a:xfrm>
              <a:off x="2226128" y="3494294"/>
              <a:ext cx="598714" cy="544306"/>
            </a:xfrm>
            <a:prstGeom prst="rect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220" name="Group 9219">
            <a:extLst>
              <a:ext uri="{FF2B5EF4-FFF2-40B4-BE49-F238E27FC236}">
                <a16:creationId xmlns:a16="http://schemas.microsoft.com/office/drawing/2014/main" id="{A652AB06-A00A-DFAD-0921-0929442C63EB}"/>
              </a:ext>
            </a:extLst>
          </p:cNvPr>
          <p:cNvGrpSpPr/>
          <p:nvPr/>
        </p:nvGrpSpPr>
        <p:grpSpPr>
          <a:xfrm>
            <a:off x="1677400" y="2167536"/>
            <a:ext cx="3222644" cy="2313570"/>
            <a:chOff x="1219200" y="1799924"/>
            <a:chExt cx="3222644" cy="2313570"/>
          </a:xfrm>
        </p:grpSpPr>
        <p:grpSp>
          <p:nvGrpSpPr>
            <p:cNvPr id="9222" name="Group 9221">
              <a:extLst>
                <a:ext uri="{FF2B5EF4-FFF2-40B4-BE49-F238E27FC236}">
                  <a16:creationId xmlns:a16="http://schemas.microsoft.com/office/drawing/2014/main" id="{8BCEBF13-F6BC-4D1B-ACC8-825ABE0C4CB8}"/>
                </a:ext>
              </a:extLst>
            </p:cNvPr>
            <p:cNvGrpSpPr/>
            <p:nvPr/>
          </p:nvGrpSpPr>
          <p:grpSpPr>
            <a:xfrm>
              <a:off x="1219200" y="1799924"/>
              <a:ext cx="3222644" cy="2252312"/>
              <a:chOff x="1219200" y="1799924"/>
              <a:chExt cx="3222644" cy="2252312"/>
            </a:xfrm>
          </p:grpSpPr>
          <p:cxnSp>
            <p:nvCxnSpPr>
              <p:cNvPr id="9226" name="Straight Connector 9225">
                <a:extLst>
                  <a:ext uri="{FF2B5EF4-FFF2-40B4-BE49-F238E27FC236}">
                    <a16:creationId xmlns:a16="http://schemas.microsoft.com/office/drawing/2014/main" id="{A0C8FDD3-25FE-CE3E-64AA-30A14425B966}"/>
                  </a:ext>
                </a:extLst>
              </p:cNvPr>
              <p:cNvCxnSpPr/>
              <p:nvPr/>
            </p:nvCxnSpPr>
            <p:spPr bwMode="auto">
              <a:xfrm>
                <a:off x="1289785" y="1799924"/>
                <a:ext cx="0" cy="2252312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7" name="Straight Connector 9226">
                <a:extLst>
                  <a:ext uri="{FF2B5EF4-FFF2-40B4-BE49-F238E27FC236}">
                    <a16:creationId xmlns:a16="http://schemas.microsoft.com/office/drawing/2014/main" id="{5F37FCD5-0E5D-880D-BF44-2C8B526815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280160" y="4052236"/>
                <a:ext cx="3161684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8" name="Straight Connector 9227">
                <a:extLst>
                  <a:ext uri="{FF2B5EF4-FFF2-40B4-BE49-F238E27FC236}">
                    <a16:creationId xmlns:a16="http://schemas.microsoft.com/office/drawing/2014/main" id="{55FA25DF-F71E-58F7-90B8-85C7702E46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1807028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29" name="Straight Connector 9228">
                <a:extLst>
                  <a:ext uri="{FF2B5EF4-FFF2-40B4-BE49-F238E27FC236}">
                    <a16:creationId xmlns:a16="http://schemas.microsoft.com/office/drawing/2014/main" id="{833CA1E9-E889-EB36-7139-F670CD9CE4D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2256070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0" name="Straight Connector 9229">
                <a:extLst>
                  <a:ext uri="{FF2B5EF4-FFF2-40B4-BE49-F238E27FC236}">
                    <a16:creationId xmlns:a16="http://schemas.microsoft.com/office/drawing/2014/main" id="{12DDBD76-6641-AF74-D7A1-FE493157FBB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2705112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1" name="Straight Connector 9230">
                <a:extLst>
                  <a:ext uri="{FF2B5EF4-FFF2-40B4-BE49-F238E27FC236}">
                    <a16:creationId xmlns:a16="http://schemas.microsoft.com/office/drawing/2014/main" id="{F4A5CEA1-003D-DAB2-ECED-9E082E5FB06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3154154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2" name="Straight Connector 9231">
                <a:extLst>
                  <a:ext uri="{FF2B5EF4-FFF2-40B4-BE49-F238E27FC236}">
                    <a16:creationId xmlns:a16="http://schemas.microsoft.com/office/drawing/2014/main" id="{D545C6F4-45DE-19F6-F923-5C104D95E2C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3603196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33" name="Straight Connector 9232">
                <a:extLst>
                  <a:ext uri="{FF2B5EF4-FFF2-40B4-BE49-F238E27FC236}">
                    <a16:creationId xmlns:a16="http://schemas.microsoft.com/office/drawing/2014/main" id="{2F9C903B-BA27-9FCB-941D-C266E2CD770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219200" y="4052236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9223" name="Straight Connector 9222">
              <a:extLst>
                <a:ext uri="{FF2B5EF4-FFF2-40B4-BE49-F238E27FC236}">
                  <a16:creationId xmlns:a16="http://schemas.microsoft.com/office/drawing/2014/main" id="{622BDBB3-1412-7722-7884-8317CCF9357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89957" y="4049486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24" name="Straight Connector 9223">
              <a:extLst>
                <a:ext uri="{FF2B5EF4-FFF2-40B4-BE49-F238E27FC236}">
                  <a16:creationId xmlns:a16="http://schemas.microsoft.com/office/drawing/2014/main" id="{ECE4F763-A6BA-2FDC-5218-E98ECA21B4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61128" y="4049486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25" name="Straight Connector 9224">
              <a:extLst>
                <a:ext uri="{FF2B5EF4-FFF2-40B4-BE49-F238E27FC236}">
                  <a16:creationId xmlns:a16="http://schemas.microsoft.com/office/drawing/2014/main" id="{2C3C8680-C815-3984-15D2-E6FC9BA823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32299" y="4049486"/>
              <a:ext cx="0" cy="64008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9234" name="TextBox 9233">
            <a:extLst>
              <a:ext uri="{FF2B5EF4-FFF2-40B4-BE49-F238E27FC236}">
                <a16:creationId xmlns:a16="http://schemas.microsoft.com/office/drawing/2014/main" id="{9B8F851A-C602-0429-0B4B-62AA7C103DCA}"/>
              </a:ext>
            </a:extLst>
          </p:cNvPr>
          <p:cNvSpPr txBox="1"/>
          <p:nvPr/>
        </p:nvSpPr>
        <p:spPr bwMode="auto">
          <a:xfrm>
            <a:off x="1748158" y="1697142"/>
            <a:ext cx="30777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R/R AML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8BF86A06-6B54-2945-EB7F-021DC3641481}"/>
              </a:ext>
            </a:extLst>
          </p:cNvPr>
          <p:cNvSpPr txBox="1"/>
          <p:nvPr/>
        </p:nvSpPr>
        <p:spPr bwMode="auto">
          <a:xfrm rot="16200000">
            <a:off x="-17276" y="3125976"/>
            <a:ext cx="22455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Response Rate (%)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A7014FCC-8160-24D6-8C88-E9ED0F212EC3}"/>
              </a:ext>
            </a:extLst>
          </p:cNvPr>
          <p:cNvSpPr txBox="1"/>
          <p:nvPr/>
        </p:nvSpPr>
        <p:spPr bwMode="auto">
          <a:xfrm>
            <a:off x="1073243" y="1989584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ABC42916-B6AA-18EA-D89E-9D9BCE7C4B96}"/>
              </a:ext>
            </a:extLst>
          </p:cNvPr>
          <p:cNvSpPr txBox="1"/>
          <p:nvPr/>
        </p:nvSpPr>
        <p:spPr bwMode="auto">
          <a:xfrm>
            <a:off x="1073243" y="2436987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80</a:t>
            </a:r>
          </a:p>
        </p:txBody>
      </p:sp>
      <p:sp>
        <p:nvSpPr>
          <p:cNvPr id="9238" name="TextBox 9237">
            <a:extLst>
              <a:ext uri="{FF2B5EF4-FFF2-40B4-BE49-F238E27FC236}">
                <a16:creationId xmlns:a16="http://schemas.microsoft.com/office/drawing/2014/main" id="{EA25323F-FA9E-20AB-F10C-299EEB88EE3F}"/>
              </a:ext>
            </a:extLst>
          </p:cNvPr>
          <p:cNvSpPr txBox="1"/>
          <p:nvPr/>
        </p:nvSpPr>
        <p:spPr bwMode="auto">
          <a:xfrm>
            <a:off x="1073243" y="2884390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60</a:t>
            </a:r>
          </a:p>
        </p:txBody>
      </p:sp>
      <p:sp>
        <p:nvSpPr>
          <p:cNvPr id="9239" name="TextBox 9238">
            <a:extLst>
              <a:ext uri="{FF2B5EF4-FFF2-40B4-BE49-F238E27FC236}">
                <a16:creationId xmlns:a16="http://schemas.microsoft.com/office/drawing/2014/main" id="{FF047DC0-B4CA-91E2-E854-9F2E3A0D82E3}"/>
              </a:ext>
            </a:extLst>
          </p:cNvPr>
          <p:cNvSpPr txBox="1"/>
          <p:nvPr/>
        </p:nvSpPr>
        <p:spPr bwMode="auto">
          <a:xfrm>
            <a:off x="1073243" y="3331793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314B055B-DFF0-8228-98D4-A678BEA38328}"/>
              </a:ext>
            </a:extLst>
          </p:cNvPr>
          <p:cNvSpPr txBox="1"/>
          <p:nvPr/>
        </p:nvSpPr>
        <p:spPr bwMode="auto">
          <a:xfrm>
            <a:off x="1073243" y="3779196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C3CD7DB4-3A81-7F9D-0CAD-FD76914A4399}"/>
              </a:ext>
            </a:extLst>
          </p:cNvPr>
          <p:cNvSpPr txBox="1"/>
          <p:nvPr/>
        </p:nvSpPr>
        <p:spPr bwMode="auto">
          <a:xfrm>
            <a:off x="1073243" y="4226598"/>
            <a:ext cx="65858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DCC67719-9373-D58F-7889-75C580C1FF72}"/>
              </a:ext>
            </a:extLst>
          </p:cNvPr>
          <p:cNvSpPr txBox="1"/>
          <p:nvPr/>
        </p:nvSpPr>
        <p:spPr bwMode="auto">
          <a:xfrm>
            <a:off x="1742714" y="4417099"/>
            <a:ext cx="157298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KMT2Ar</a:t>
            </a:r>
            <a:b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10)</a:t>
            </a:r>
          </a:p>
        </p:txBody>
      </p:sp>
      <p:sp>
        <p:nvSpPr>
          <p:cNvPr id="9243" name="TextBox 9242">
            <a:extLst>
              <a:ext uri="{FF2B5EF4-FFF2-40B4-BE49-F238E27FC236}">
                <a16:creationId xmlns:a16="http://schemas.microsoft.com/office/drawing/2014/main" id="{EEC1A3B4-31A1-B010-DF2D-AC830545B82F}"/>
              </a:ext>
            </a:extLst>
          </p:cNvPr>
          <p:cNvSpPr txBox="1"/>
          <p:nvPr/>
        </p:nvSpPr>
        <p:spPr bwMode="auto">
          <a:xfrm>
            <a:off x="3318421" y="4417099"/>
            <a:ext cx="1572986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mNPM1</a:t>
            </a:r>
            <a:b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(n = 12)</a:t>
            </a:r>
          </a:p>
        </p:txBody>
      </p:sp>
      <p:sp>
        <p:nvSpPr>
          <p:cNvPr id="9244" name="TextBox 9243">
            <a:extLst>
              <a:ext uri="{FF2B5EF4-FFF2-40B4-BE49-F238E27FC236}">
                <a16:creationId xmlns:a16="http://schemas.microsoft.com/office/drawing/2014/main" id="{F8952383-8348-6977-C7FF-D6E5A96DE78E}"/>
              </a:ext>
            </a:extLst>
          </p:cNvPr>
          <p:cNvSpPr txBox="1"/>
          <p:nvPr/>
        </p:nvSpPr>
        <p:spPr bwMode="auto">
          <a:xfrm>
            <a:off x="1900558" y="2390700"/>
            <a:ext cx="1300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ORR: 70.0</a:t>
            </a: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B52C89EE-1A5D-621C-A661-C927734D48F9}"/>
              </a:ext>
            </a:extLst>
          </p:cNvPr>
          <p:cNvSpPr txBox="1"/>
          <p:nvPr/>
        </p:nvSpPr>
        <p:spPr bwMode="auto">
          <a:xfrm>
            <a:off x="3446329" y="2097260"/>
            <a:ext cx="130084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ORR: 91.7</a:t>
            </a:r>
          </a:p>
        </p:txBody>
      </p:sp>
      <p:sp>
        <p:nvSpPr>
          <p:cNvPr id="9246" name="TextBox 9245">
            <a:extLst>
              <a:ext uri="{FF2B5EF4-FFF2-40B4-BE49-F238E27FC236}">
                <a16:creationId xmlns:a16="http://schemas.microsoft.com/office/drawing/2014/main" id="{B2A5870E-CBA8-FEF7-3CDF-9A7DA022574A}"/>
              </a:ext>
            </a:extLst>
          </p:cNvPr>
          <p:cNvSpPr txBox="1"/>
          <p:nvPr/>
        </p:nvSpPr>
        <p:spPr bwMode="auto">
          <a:xfrm>
            <a:off x="3016344" y="3233466"/>
            <a:ext cx="647699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cCR: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50.0</a:t>
            </a:r>
          </a:p>
        </p:txBody>
      </p:sp>
      <p:sp>
        <p:nvSpPr>
          <p:cNvPr id="9247" name="Right Brace 9246">
            <a:extLst>
              <a:ext uri="{FF2B5EF4-FFF2-40B4-BE49-F238E27FC236}">
                <a16:creationId xmlns:a16="http://schemas.microsoft.com/office/drawing/2014/main" id="{0B6150C3-FAFE-C0C1-754E-D82827218B70}"/>
              </a:ext>
            </a:extLst>
          </p:cNvPr>
          <p:cNvSpPr/>
          <p:nvPr/>
        </p:nvSpPr>
        <p:spPr bwMode="auto">
          <a:xfrm>
            <a:off x="2863942" y="2889857"/>
            <a:ext cx="127787" cy="1087903"/>
          </a:xfrm>
          <a:prstGeom prst="rightBrac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8" name="TextBox 9247">
            <a:extLst>
              <a:ext uri="{FF2B5EF4-FFF2-40B4-BE49-F238E27FC236}">
                <a16:creationId xmlns:a16="http://schemas.microsoft.com/office/drawing/2014/main" id="{BAF7F0D0-9EAB-15D6-E7D9-158A6BD7A76D}"/>
              </a:ext>
            </a:extLst>
          </p:cNvPr>
          <p:cNvSpPr txBox="1"/>
          <p:nvPr/>
        </p:nvSpPr>
        <p:spPr bwMode="auto">
          <a:xfrm>
            <a:off x="4594772" y="3007399"/>
            <a:ext cx="647699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cCR:</a:t>
            </a:r>
            <a:b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66.7</a:t>
            </a:r>
          </a:p>
        </p:txBody>
      </p:sp>
      <p:sp>
        <p:nvSpPr>
          <p:cNvPr id="9249" name="Right Brace 9248">
            <a:extLst>
              <a:ext uri="{FF2B5EF4-FFF2-40B4-BE49-F238E27FC236}">
                <a16:creationId xmlns:a16="http://schemas.microsoft.com/office/drawing/2014/main" id="{8504612E-89B4-411D-C2BF-2C59D3F51D4F}"/>
              </a:ext>
            </a:extLst>
          </p:cNvPr>
          <p:cNvSpPr/>
          <p:nvPr/>
        </p:nvSpPr>
        <p:spPr bwMode="auto">
          <a:xfrm>
            <a:off x="4442370" y="2416304"/>
            <a:ext cx="185057" cy="1439536"/>
          </a:xfrm>
          <a:prstGeom prst="rightBrac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0" name="TextBox 9249">
            <a:extLst>
              <a:ext uri="{FF2B5EF4-FFF2-40B4-BE49-F238E27FC236}">
                <a16:creationId xmlns:a16="http://schemas.microsoft.com/office/drawing/2014/main" id="{3405B05F-41A7-608A-C08D-94B19A8D1DA8}"/>
              </a:ext>
            </a:extLst>
          </p:cNvPr>
          <p:cNvSpPr txBox="1"/>
          <p:nvPr/>
        </p:nvSpPr>
        <p:spPr bwMode="auto">
          <a:xfrm>
            <a:off x="2209317" y="3134312"/>
            <a:ext cx="64769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40.0</a:t>
            </a:r>
          </a:p>
        </p:txBody>
      </p:sp>
      <p:sp>
        <p:nvSpPr>
          <p:cNvPr id="9251" name="TextBox 9250">
            <a:extLst>
              <a:ext uri="{FF2B5EF4-FFF2-40B4-BE49-F238E27FC236}">
                <a16:creationId xmlns:a16="http://schemas.microsoft.com/office/drawing/2014/main" id="{6010BB33-3D56-220B-B54F-C9353FEB2996}"/>
              </a:ext>
            </a:extLst>
          </p:cNvPr>
          <p:cNvSpPr txBox="1"/>
          <p:nvPr/>
        </p:nvSpPr>
        <p:spPr bwMode="auto">
          <a:xfrm>
            <a:off x="2209317" y="3710110"/>
            <a:ext cx="64769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10.0</a:t>
            </a:r>
          </a:p>
        </p:txBody>
      </p:sp>
      <p:sp>
        <p:nvSpPr>
          <p:cNvPr id="9252" name="TextBox 9251">
            <a:extLst>
              <a:ext uri="{FF2B5EF4-FFF2-40B4-BE49-F238E27FC236}">
                <a16:creationId xmlns:a16="http://schemas.microsoft.com/office/drawing/2014/main" id="{8DC769C0-CB2D-1DF0-64DB-647861C55599}"/>
              </a:ext>
            </a:extLst>
          </p:cNvPr>
          <p:cNvSpPr txBox="1"/>
          <p:nvPr/>
        </p:nvSpPr>
        <p:spPr bwMode="auto">
          <a:xfrm>
            <a:off x="3782645" y="2720371"/>
            <a:ext cx="62320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41.7</a:t>
            </a:r>
          </a:p>
        </p:txBody>
      </p:sp>
      <p:sp>
        <p:nvSpPr>
          <p:cNvPr id="9253" name="TextBox 9252">
            <a:extLst>
              <a:ext uri="{FF2B5EF4-FFF2-40B4-BE49-F238E27FC236}">
                <a16:creationId xmlns:a16="http://schemas.microsoft.com/office/drawing/2014/main" id="{E518A901-DA60-BB34-354D-D52698372402}"/>
              </a:ext>
            </a:extLst>
          </p:cNvPr>
          <p:cNvSpPr txBox="1"/>
          <p:nvPr/>
        </p:nvSpPr>
        <p:spPr bwMode="auto">
          <a:xfrm>
            <a:off x="3777955" y="3457134"/>
            <a:ext cx="62320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25.0</a:t>
            </a:r>
          </a:p>
        </p:txBody>
      </p:sp>
      <p:sp>
        <p:nvSpPr>
          <p:cNvPr id="9254" name="TextBox 9253">
            <a:extLst>
              <a:ext uri="{FF2B5EF4-FFF2-40B4-BE49-F238E27FC236}">
                <a16:creationId xmlns:a16="http://schemas.microsoft.com/office/drawing/2014/main" id="{D9A9FE11-FE58-19F3-6C7B-41C0AA9D6CCF}"/>
              </a:ext>
            </a:extLst>
          </p:cNvPr>
          <p:cNvSpPr txBox="1"/>
          <p:nvPr/>
        </p:nvSpPr>
        <p:spPr bwMode="auto">
          <a:xfrm>
            <a:off x="3796713" y="4017220"/>
            <a:ext cx="623207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25.0</a:t>
            </a:r>
          </a:p>
        </p:txBody>
      </p:sp>
      <p:sp>
        <p:nvSpPr>
          <p:cNvPr id="9255" name="TextBox 9254">
            <a:extLst>
              <a:ext uri="{FF2B5EF4-FFF2-40B4-BE49-F238E27FC236}">
                <a16:creationId xmlns:a16="http://schemas.microsoft.com/office/drawing/2014/main" id="{DB38DF6E-53F1-DA5B-7DB3-B9B2101AE8BA}"/>
              </a:ext>
            </a:extLst>
          </p:cNvPr>
          <p:cNvSpPr txBox="1"/>
          <p:nvPr/>
        </p:nvSpPr>
        <p:spPr bwMode="auto">
          <a:xfrm>
            <a:off x="2209317" y="4047447"/>
            <a:ext cx="647699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20.0</a:t>
            </a:r>
          </a:p>
        </p:txBody>
      </p:sp>
      <p:sp>
        <p:nvSpPr>
          <p:cNvPr id="9256" name="TextBox 9255">
            <a:extLst>
              <a:ext uri="{FF2B5EF4-FFF2-40B4-BE49-F238E27FC236}">
                <a16:creationId xmlns:a16="http://schemas.microsoft.com/office/drawing/2014/main" id="{373D861E-8577-67DA-78B4-35BEF4630646}"/>
              </a:ext>
            </a:extLst>
          </p:cNvPr>
          <p:cNvSpPr txBox="1"/>
          <p:nvPr/>
        </p:nvSpPr>
        <p:spPr bwMode="auto">
          <a:xfrm>
            <a:off x="1292469" y="5029267"/>
            <a:ext cx="9311053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cCR is a composite score of CRi/CRh/CR. ORR is ≥ PR</a:t>
            </a:r>
          </a:p>
        </p:txBody>
      </p:sp>
    </p:spTree>
    <p:extLst>
      <p:ext uri="{BB962C8B-B14F-4D97-AF65-F5344CB8AC3E}">
        <p14:creationId xmlns:p14="http://schemas.microsoft.com/office/powerpoint/2010/main" val="1282384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B7010-E9AB-EE1E-652E-D887CF557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4" name="Rectangle 9283">
            <a:extLst>
              <a:ext uri="{FF2B5EF4-FFF2-40B4-BE49-F238E27FC236}">
                <a16:creationId xmlns:a16="http://schemas.microsoft.com/office/drawing/2014/main" id="{CF6D4BE2-8920-D359-A915-FD27DDB8B23D}"/>
              </a:ext>
            </a:extLst>
          </p:cNvPr>
          <p:cNvSpPr/>
          <p:nvPr/>
        </p:nvSpPr>
        <p:spPr bwMode="auto">
          <a:xfrm>
            <a:off x="6339189" y="1830812"/>
            <a:ext cx="488443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5" name="Rectangle 9284">
            <a:extLst>
              <a:ext uri="{FF2B5EF4-FFF2-40B4-BE49-F238E27FC236}">
                <a16:creationId xmlns:a16="http://schemas.microsoft.com/office/drawing/2014/main" id="{2B1CF3B1-943A-AE58-670D-9DAC97900854}"/>
              </a:ext>
            </a:extLst>
          </p:cNvPr>
          <p:cNvSpPr/>
          <p:nvPr/>
        </p:nvSpPr>
        <p:spPr bwMode="auto">
          <a:xfrm>
            <a:off x="6339189" y="1962018"/>
            <a:ext cx="406211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6" name="Rectangle 9285">
            <a:extLst>
              <a:ext uri="{FF2B5EF4-FFF2-40B4-BE49-F238E27FC236}">
                <a16:creationId xmlns:a16="http://schemas.microsoft.com/office/drawing/2014/main" id="{1C31DEB2-29CC-3468-A2B4-1691D061B99B}"/>
              </a:ext>
            </a:extLst>
          </p:cNvPr>
          <p:cNvSpPr/>
          <p:nvPr/>
        </p:nvSpPr>
        <p:spPr bwMode="auto">
          <a:xfrm>
            <a:off x="6339189" y="2355636"/>
            <a:ext cx="351283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7" name="Rectangle 9286">
            <a:extLst>
              <a:ext uri="{FF2B5EF4-FFF2-40B4-BE49-F238E27FC236}">
                <a16:creationId xmlns:a16="http://schemas.microsoft.com/office/drawing/2014/main" id="{26DB46EA-0A35-D72D-D838-CC9F5B445645}"/>
              </a:ext>
            </a:extLst>
          </p:cNvPr>
          <p:cNvSpPr/>
          <p:nvPr/>
        </p:nvSpPr>
        <p:spPr bwMode="auto">
          <a:xfrm>
            <a:off x="6339189" y="2618048"/>
            <a:ext cx="334138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8" name="Rectangle 9287">
            <a:extLst>
              <a:ext uri="{FF2B5EF4-FFF2-40B4-BE49-F238E27FC236}">
                <a16:creationId xmlns:a16="http://schemas.microsoft.com/office/drawing/2014/main" id="{A6AA751F-19EA-C960-64D1-0202CE886A78}"/>
              </a:ext>
            </a:extLst>
          </p:cNvPr>
          <p:cNvSpPr/>
          <p:nvPr/>
        </p:nvSpPr>
        <p:spPr bwMode="auto">
          <a:xfrm>
            <a:off x="6339189" y="2880460"/>
            <a:ext cx="246826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9" name="Rectangle 9288">
            <a:extLst>
              <a:ext uri="{FF2B5EF4-FFF2-40B4-BE49-F238E27FC236}">
                <a16:creationId xmlns:a16="http://schemas.microsoft.com/office/drawing/2014/main" id="{C2D20AF6-4AC5-3D84-16BB-B69738754EDE}"/>
              </a:ext>
            </a:extLst>
          </p:cNvPr>
          <p:cNvSpPr/>
          <p:nvPr/>
        </p:nvSpPr>
        <p:spPr bwMode="auto">
          <a:xfrm>
            <a:off x="6339189" y="3274078"/>
            <a:ext cx="142368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94" name="Rectangle 9293">
            <a:extLst>
              <a:ext uri="{FF2B5EF4-FFF2-40B4-BE49-F238E27FC236}">
                <a16:creationId xmlns:a16="http://schemas.microsoft.com/office/drawing/2014/main" id="{A32F512C-E164-AEC1-8D81-E5DDE994505A}"/>
              </a:ext>
            </a:extLst>
          </p:cNvPr>
          <p:cNvSpPr/>
          <p:nvPr/>
        </p:nvSpPr>
        <p:spPr bwMode="auto">
          <a:xfrm>
            <a:off x="6339189" y="3536490"/>
            <a:ext cx="137923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95" name="Rectangle 9294">
            <a:extLst>
              <a:ext uri="{FF2B5EF4-FFF2-40B4-BE49-F238E27FC236}">
                <a16:creationId xmlns:a16="http://schemas.microsoft.com/office/drawing/2014/main" id="{C5CB8604-9498-CD36-1764-0FC244F03A4B}"/>
              </a:ext>
            </a:extLst>
          </p:cNvPr>
          <p:cNvSpPr/>
          <p:nvPr/>
        </p:nvSpPr>
        <p:spPr bwMode="auto">
          <a:xfrm>
            <a:off x="6339189" y="3798902"/>
            <a:ext cx="115063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96" name="Rectangle 9295">
            <a:extLst>
              <a:ext uri="{FF2B5EF4-FFF2-40B4-BE49-F238E27FC236}">
                <a16:creationId xmlns:a16="http://schemas.microsoft.com/office/drawing/2014/main" id="{75CB552D-1212-6302-F453-D097344A85B6}"/>
              </a:ext>
            </a:extLst>
          </p:cNvPr>
          <p:cNvSpPr/>
          <p:nvPr/>
        </p:nvSpPr>
        <p:spPr bwMode="auto">
          <a:xfrm>
            <a:off x="6339189" y="2093224"/>
            <a:ext cx="354141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97" name="Rectangle 9296">
            <a:extLst>
              <a:ext uri="{FF2B5EF4-FFF2-40B4-BE49-F238E27FC236}">
                <a16:creationId xmlns:a16="http://schemas.microsoft.com/office/drawing/2014/main" id="{3BFADC97-F171-50C2-AA59-7733C54724A2}"/>
              </a:ext>
            </a:extLst>
          </p:cNvPr>
          <p:cNvSpPr/>
          <p:nvPr/>
        </p:nvSpPr>
        <p:spPr bwMode="auto">
          <a:xfrm>
            <a:off x="6339189" y="2224430"/>
            <a:ext cx="354141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98" name="Rectangle 9297">
            <a:extLst>
              <a:ext uri="{FF2B5EF4-FFF2-40B4-BE49-F238E27FC236}">
                <a16:creationId xmlns:a16="http://schemas.microsoft.com/office/drawing/2014/main" id="{73529F00-EDAB-8110-E448-46A91216E1ED}"/>
              </a:ext>
            </a:extLst>
          </p:cNvPr>
          <p:cNvSpPr/>
          <p:nvPr/>
        </p:nvSpPr>
        <p:spPr bwMode="auto">
          <a:xfrm>
            <a:off x="6339189" y="2486842"/>
            <a:ext cx="3385835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99" name="Rectangle 9298">
            <a:extLst>
              <a:ext uri="{FF2B5EF4-FFF2-40B4-BE49-F238E27FC236}">
                <a16:creationId xmlns:a16="http://schemas.microsoft.com/office/drawing/2014/main" id="{8C130E34-6686-C693-C2D4-2130DA48A45B}"/>
              </a:ext>
            </a:extLst>
          </p:cNvPr>
          <p:cNvSpPr/>
          <p:nvPr/>
        </p:nvSpPr>
        <p:spPr bwMode="auto">
          <a:xfrm>
            <a:off x="6339189" y="2749254"/>
            <a:ext cx="323661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00" name="Rectangle 9299">
            <a:extLst>
              <a:ext uri="{FF2B5EF4-FFF2-40B4-BE49-F238E27FC236}">
                <a16:creationId xmlns:a16="http://schemas.microsoft.com/office/drawing/2014/main" id="{32DEEB24-4826-8BA6-75A6-350849465BDF}"/>
              </a:ext>
            </a:extLst>
          </p:cNvPr>
          <p:cNvSpPr/>
          <p:nvPr/>
        </p:nvSpPr>
        <p:spPr bwMode="auto">
          <a:xfrm>
            <a:off x="6339189" y="3011666"/>
            <a:ext cx="199201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01" name="Rectangle 9300">
            <a:extLst>
              <a:ext uri="{FF2B5EF4-FFF2-40B4-BE49-F238E27FC236}">
                <a16:creationId xmlns:a16="http://schemas.microsoft.com/office/drawing/2014/main" id="{1FA6224E-F00F-BD85-7C76-4552BB312E4E}"/>
              </a:ext>
            </a:extLst>
          </p:cNvPr>
          <p:cNvSpPr/>
          <p:nvPr/>
        </p:nvSpPr>
        <p:spPr bwMode="auto">
          <a:xfrm>
            <a:off x="6339189" y="3142872"/>
            <a:ext cx="169673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03" name="Rectangle 9302">
            <a:extLst>
              <a:ext uri="{FF2B5EF4-FFF2-40B4-BE49-F238E27FC236}">
                <a16:creationId xmlns:a16="http://schemas.microsoft.com/office/drawing/2014/main" id="{7B64B20C-C6F1-40CB-861E-BBB9C70D5DA5}"/>
              </a:ext>
            </a:extLst>
          </p:cNvPr>
          <p:cNvSpPr/>
          <p:nvPr/>
        </p:nvSpPr>
        <p:spPr bwMode="auto">
          <a:xfrm>
            <a:off x="6339189" y="3405284"/>
            <a:ext cx="1372885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04" name="Rectangle 9303">
            <a:extLst>
              <a:ext uri="{FF2B5EF4-FFF2-40B4-BE49-F238E27FC236}">
                <a16:creationId xmlns:a16="http://schemas.microsoft.com/office/drawing/2014/main" id="{1F6792CB-70B5-E728-10D5-2BFEDF01AB54}"/>
              </a:ext>
            </a:extLst>
          </p:cNvPr>
          <p:cNvSpPr/>
          <p:nvPr/>
        </p:nvSpPr>
        <p:spPr bwMode="auto">
          <a:xfrm>
            <a:off x="6339189" y="3667696"/>
            <a:ext cx="1185560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05" name="Rectangle 9304">
            <a:extLst>
              <a:ext uri="{FF2B5EF4-FFF2-40B4-BE49-F238E27FC236}">
                <a16:creationId xmlns:a16="http://schemas.microsoft.com/office/drawing/2014/main" id="{68C09F5B-410B-E40C-1BA8-96EFDFBD24C8}"/>
              </a:ext>
            </a:extLst>
          </p:cNvPr>
          <p:cNvSpPr/>
          <p:nvPr/>
        </p:nvSpPr>
        <p:spPr bwMode="auto">
          <a:xfrm>
            <a:off x="6339189" y="4323729"/>
            <a:ext cx="264809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399" name="Rectangle 9398">
            <a:extLst>
              <a:ext uri="{FF2B5EF4-FFF2-40B4-BE49-F238E27FC236}">
                <a16:creationId xmlns:a16="http://schemas.microsoft.com/office/drawing/2014/main" id="{BB158702-ED9A-5E1F-8FF2-2A684423E81C}"/>
              </a:ext>
            </a:extLst>
          </p:cNvPr>
          <p:cNvSpPr/>
          <p:nvPr/>
        </p:nvSpPr>
        <p:spPr bwMode="auto">
          <a:xfrm>
            <a:off x="6339189" y="3930108"/>
            <a:ext cx="97918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0" name="Rectangle 9399">
            <a:extLst>
              <a:ext uri="{FF2B5EF4-FFF2-40B4-BE49-F238E27FC236}">
                <a16:creationId xmlns:a16="http://schemas.microsoft.com/office/drawing/2014/main" id="{120FD060-E128-8A3C-75FE-65BD2CDEC8D0}"/>
              </a:ext>
            </a:extLst>
          </p:cNvPr>
          <p:cNvSpPr/>
          <p:nvPr/>
        </p:nvSpPr>
        <p:spPr bwMode="auto">
          <a:xfrm>
            <a:off x="6339189" y="4061314"/>
            <a:ext cx="86806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1" name="Rectangle 9400">
            <a:extLst>
              <a:ext uri="{FF2B5EF4-FFF2-40B4-BE49-F238E27FC236}">
                <a16:creationId xmlns:a16="http://schemas.microsoft.com/office/drawing/2014/main" id="{BEDA9C28-F562-1131-382B-72E7ADF03E8F}"/>
              </a:ext>
            </a:extLst>
          </p:cNvPr>
          <p:cNvSpPr/>
          <p:nvPr/>
        </p:nvSpPr>
        <p:spPr bwMode="auto">
          <a:xfrm>
            <a:off x="6339189" y="4192520"/>
            <a:ext cx="845835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7FAD23B-D344-79B2-717D-BD0017564A84}"/>
              </a:ext>
            </a:extLst>
          </p:cNvPr>
          <p:cNvSpPr/>
          <p:nvPr/>
        </p:nvSpPr>
        <p:spPr bwMode="auto">
          <a:xfrm>
            <a:off x="717550" y="1831975"/>
            <a:ext cx="503555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97D2DEB-1205-37C8-2387-793E17F9B9EE}"/>
              </a:ext>
            </a:extLst>
          </p:cNvPr>
          <p:cNvSpPr/>
          <p:nvPr/>
        </p:nvSpPr>
        <p:spPr bwMode="auto">
          <a:xfrm>
            <a:off x="717550" y="1950685"/>
            <a:ext cx="431165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7B0B201-1BB7-E978-234D-B84AD1B122CA}"/>
              </a:ext>
            </a:extLst>
          </p:cNvPr>
          <p:cNvSpPr/>
          <p:nvPr/>
        </p:nvSpPr>
        <p:spPr bwMode="auto">
          <a:xfrm>
            <a:off x="717550" y="2306815"/>
            <a:ext cx="372807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9B44595-0DCB-B9FE-5E7E-D251FD35478B}"/>
              </a:ext>
            </a:extLst>
          </p:cNvPr>
          <p:cNvSpPr/>
          <p:nvPr/>
        </p:nvSpPr>
        <p:spPr bwMode="auto">
          <a:xfrm>
            <a:off x="717550" y="2544235"/>
            <a:ext cx="2791367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6257AC3-E090-5FBD-F26F-EFE2A91913C6}"/>
              </a:ext>
            </a:extLst>
          </p:cNvPr>
          <p:cNvSpPr/>
          <p:nvPr/>
        </p:nvSpPr>
        <p:spPr bwMode="auto">
          <a:xfrm>
            <a:off x="717550" y="2781655"/>
            <a:ext cx="1929006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97E0A6E-AAD2-04CD-1C8E-B090FCBCA678}"/>
              </a:ext>
            </a:extLst>
          </p:cNvPr>
          <p:cNvSpPr/>
          <p:nvPr/>
        </p:nvSpPr>
        <p:spPr bwMode="auto">
          <a:xfrm>
            <a:off x="717550" y="3137785"/>
            <a:ext cx="1364011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A4485077-D68D-1609-C3C1-DE476E2E7EA6}"/>
              </a:ext>
            </a:extLst>
          </p:cNvPr>
          <p:cNvSpPr/>
          <p:nvPr/>
        </p:nvSpPr>
        <p:spPr bwMode="auto">
          <a:xfrm>
            <a:off x="717550" y="3493915"/>
            <a:ext cx="1018323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04EAA08-5DF9-433C-D23D-B7EB3535C9AB}"/>
              </a:ext>
            </a:extLst>
          </p:cNvPr>
          <p:cNvSpPr/>
          <p:nvPr/>
        </p:nvSpPr>
        <p:spPr bwMode="auto">
          <a:xfrm>
            <a:off x="717550" y="3256495"/>
            <a:ext cx="1133552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ABEC64E-B7D4-B375-649C-46D3F11DF8E2}"/>
              </a:ext>
            </a:extLst>
          </p:cNvPr>
          <p:cNvSpPr/>
          <p:nvPr/>
        </p:nvSpPr>
        <p:spPr bwMode="auto">
          <a:xfrm>
            <a:off x="717550" y="3375205"/>
            <a:ext cx="1122401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D604D62F-F494-32DB-7421-E9AB9CF478C1}"/>
              </a:ext>
            </a:extLst>
          </p:cNvPr>
          <p:cNvSpPr/>
          <p:nvPr/>
        </p:nvSpPr>
        <p:spPr bwMode="auto">
          <a:xfrm>
            <a:off x="717551" y="3731335"/>
            <a:ext cx="910528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607527CB-C748-3AF3-05B2-CD96DE19A2A6}"/>
              </a:ext>
            </a:extLst>
          </p:cNvPr>
          <p:cNvSpPr/>
          <p:nvPr/>
        </p:nvSpPr>
        <p:spPr bwMode="auto">
          <a:xfrm>
            <a:off x="717550" y="3968755"/>
            <a:ext cx="832470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FCB4913-ADE5-56D1-7029-28F14FE47D03}"/>
              </a:ext>
            </a:extLst>
          </p:cNvPr>
          <p:cNvSpPr/>
          <p:nvPr/>
        </p:nvSpPr>
        <p:spPr bwMode="auto">
          <a:xfrm>
            <a:off x="717550" y="4206175"/>
            <a:ext cx="386421" cy="98425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16" name="Rectangle 9215">
            <a:extLst>
              <a:ext uri="{FF2B5EF4-FFF2-40B4-BE49-F238E27FC236}">
                <a16:creationId xmlns:a16="http://schemas.microsoft.com/office/drawing/2014/main" id="{8EB67BDB-75A2-785F-7A43-7657C9EC7D0B}"/>
              </a:ext>
            </a:extLst>
          </p:cNvPr>
          <p:cNvSpPr/>
          <p:nvPr/>
        </p:nvSpPr>
        <p:spPr bwMode="auto">
          <a:xfrm>
            <a:off x="717550" y="2069395"/>
            <a:ext cx="4088626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17" name="Rectangle 9216">
            <a:extLst>
              <a:ext uri="{FF2B5EF4-FFF2-40B4-BE49-F238E27FC236}">
                <a16:creationId xmlns:a16="http://schemas.microsoft.com/office/drawing/2014/main" id="{2C8F0614-51FB-0E08-6740-70D3BB54BE7B}"/>
              </a:ext>
            </a:extLst>
          </p:cNvPr>
          <p:cNvSpPr/>
          <p:nvPr/>
        </p:nvSpPr>
        <p:spPr bwMode="auto">
          <a:xfrm>
            <a:off x="717550" y="2188105"/>
            <a:ext cx="3973396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19" name="Rectangle 9218">
            <a:extLst>
              <a:ext uri="{FF2B5EF4-FFF2-40B4-BE49-F238E27FC236}">
                <a16:creationId xmlns:a16="http://schemas.microsoft.com/office/drawing/2014/main" id="{B541C84D-3B6B-E10F-5A7A-13C4DEE6A92B}"/>
              </a:ext>
            </a:extLst>
          </p:cNvPr>
          <p:cNvSpPr/>
          <p:nvPr/>
        </p:nvSpPr>
        <p:spPr bwMode="auto">
          <a:xfrm>
            <a:off x="717550" y="2425525"/>
            <a:ext cx="2821104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0" name="Rectangle 9219">
            <a:extLst>
              <a:ext uri="{FF2B5EF4-FFF2-40B4-BE49-F238E27FC236}">
                <a16:creationId xmlns:a16="http://schemas.microsoft.com/office/drawing/2014/main" id="{46924DC3-4CBB-5D8B-5BDE-81B38599E854}"/>
              </a:ext>
            </a:extLst>
          </p:cNvPr>
          <p:cNvSpPr/>
          <p:nvPr/>
        </p:nvSpPr>
        <p:spPr bwMode="auto">
          <a:xfrm>
            <a:off x="717550" y="2662945"/>
            <a:ext cx="1929006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2" name="Rectangle 9221">
            <a:extLst>
              <a:ext uri="{FF2B5EF4-FFF2-40B4-BE49-F238E27FC236}">
                <a16:creationId xmlns:a16="http://schemas.microsoft.com/office/drawing/2014/main" id="{CFFFD45B-EA81-EC1A-45E3-7999F953E131}"/>
              </a:ext>
            </a:extLst>
          </p:cNvPr>
          <p:cNvSpPr/>
          <p:nvPr/>
        </p:nvSpPr>
        <p:spPr bwMode="auto">
          <a:xfrm>
            <a:off x="717550" y="2900365"/>
            <a:ext cx="1553582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3" name="Rectangle 9222">
            <a:extLst>
              <a:ext uri="{FF2B5EF4-FFF2-40B4-BE49-F238E27FC236}">
                <a16:creationId xmlns:a16="http://schemas.microsoft.com/office/drawing/2014/main" id="{28D38A6C-2AFC-5D51-5915-4C9D1C351268}"/>
              </a:ext>
            </a:extLst>
          </p:cNvPr>
          <p:cNvSpPr/>
          <p:nvPr/>
        </p:nvSpPr>
        <p:spPr bwMode="auto">
          <a:xfrm>
            <a:off x="717550" y="3019075"/>
            <a:ext cx="1471806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4" name="Rectangle 9223">
            <a:extLst>
              <a:ext uri="{FF2B5EF4-FFF2-40B4-BE49-F238E27FC236}">
                <a16:creationId xmlns:a16="http://schemas.microsoft.com/office/drawing/2014/main" id="{7294D526-4964-A736-A197-11AB28A8A9B3}"/>
              </a:ext>
            </a:extLst>
          </p:cNvPr>
          <p:cNvSpPr/>
          <p:nvPr/>
        </p:nvSpPr>
        <p:spPr bwMode="auto">
          <a:xfrm>
            <a:off x="717550" y="3612625"/>
            <a:ext cx="936548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069FCDA1-F4A2-37B9-CA76-7EEE487B590F}"/>
              </a:ext>
            </a:extLst>
          </p:cNvPr>
          <p:cNvSpPr/>
          <p:nvPr/>
        </p:nvSpPr>
        <p:spPr bwMode="auto">
          <a:xfrm>
            <a:off x="717550" y="3850045"/>
            <a:ext cx="836187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6" name="Rectangle 9225">
            <a:extLst>
              <a:ext uri="{FF2B5EF4-FFF2-40B4-BE49-F238E27FC236}">
                <a16:creationId xmlns:a16="http://schemas.microsoft.com/office/drawing/2014/main" id="{77DC05DF-87DA-C664-D021-43DB5849ADC9}"/>
              </a:ext>
            </a:extLst>
          </p:cNvPr>
          <p:cNvSpPr/>
          <p:nvPr/>
        </p:nvSpPr>
        <p:spPr bwMode="auto">
          <a:xfrm>
            <a:off x="717550" y="4087465"/>
            <a:ext cx="602011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20AA447E-6363-42C4-F803-237A4148371E}"/>
              </a:ext>
            </a:extLst>
          </p:cNvPr>
          <p:cNvSpPr/>
          <p:nvPr/>
        </p:nvSpPr>
        <p:spPr bwMode="auto">
          <a:xfrm>
            <a:off x="717551" y="4324892"/>
            <a:ext cx="267474" cy="9842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D258B331-1377-7E9F-3D2F-8D05739BCC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/>
          <a:lstStyle/>
          <a:p>
            <a:r>
              <a:rPr lang="en-US" altLang="en-US"/>
              <a:t>Bleximenib + VEN/AZA in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</a:t>
            </a:r>
            <a:r>
              <a:rPr lang="en-US"/>
              <a:t> </a:t>
            </a:r>
            <a:r>
              <a:rPr lang="en-US" altLang="en-US"/>
              <a:t>AML: </a:t>
            </a:r>
            <a:br>
              <a:rPr lang="en-US" altLang="en-US"/>
            </a:br>
            <a:r>
              <a:rPr lang="en-US" altLang="en-US"/>
              <a:t>Duration of Treatment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FF6B170-B8C0-8C30-A873-7946A9BB16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4838" y="5046649"/>
            <a:ext cx="10528506" cy="1396031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0"/>
              </a:spcAft>
            </a:pPr>
            <a:r>
              <a:rPr lang="en-US" altLang="en-US" sz="1800"/>
              <a:t>At data cutoff (May 7, 2025):</a:t>
            </a:r>
          </a:p>
          <a:p>
            <a:pPr lvl="1">
              <a:spcBef>
                <a:spcPts val="500"/>
              </a:spcBef>
              <a:spcAft>
                <a:spcPts val="0"/>
              </a:spcAft>
            </a:pPr>
            <a:r>
              <a:rPr lang="en-US" altLang="en-US" sz="1600"/>
              <a:t>Ongoing treatment: 4 (18.2%) of patients with R/R AML; 13 (65%) of patients with newly diagnosed AML</a:t>
            </a:r>
          </a:p>
          <a:p>
            <a:pPr lvl="1">
              <a:spcBef>
                <a:spcPts val="500"/>
              </a:spcBef>
              <a:spcAft>
                <a:spcPts val="0"/>
              </a:spcAft>
            </a:pPr>
            <a:r>
              <a:rPr lang="en-US" altLang="en-US" sz="1600"/>
              <a:t>Median number of cycles of bleximenib (100 mg BID) received: R/R AML (n = 3; range: 1-13); newly diagnosed AML (n = 3; range: 1-6)</a:t>
            </a:r>
          </a:p>
          <a:p>
            <a:pPr lvl="1">
              <a:spcBef>
                <a:spcPts val="500"/>
              </a:spcBef>
              <a:spcAft>
                <a:spcPts val="0"/>
              </a:spcAft>
            </a:pPr>
            <a:r>
              <a:rPr lang="en-US" altLang="en-US" sz="1600"/>
              <a:t>Proceeded to transplant: 5 (22.7%) of patients with R/R AML; 2 (10%) of patients with newly diagnosed AML</a:t>
            </a:r>
          </a:p>
        </p:txBody>
      </p:sp>
      <p:sp>
        <p:nvSpPr>
          <p:cNvPr id="9221" name="Text Box 11">
            <a:extLst>
              <a:ext uri="{FF2B5EF4-FFF2-40B4-BE49-F238E27FC236}">
                <a16:creationId xmlns:a16="http://schemas.microsoft.com/office/drawing/2014/main" id="{5E4BA0A4-C084-E3E1-6198-608AAEF6A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Wei. EHA 2025. Abstr S137.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65E302-1362-A538-7F3C-8F8E123EF2EB}"/>
              </a:ext>
            </a:extLst>
          </p:cNvPr>
          <p:cNvCxnSpPr/>
          <p:nvPr/>
        </p:nvCxnSpPr>
        <p:spPr bwMode="auto">
          <a:xfrm>
            <a:off x="717550" y="4502198"/>
            <a:ext cx="537845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9DDC1B-A92C-582C-2BAA-7D0B5869EB9C}"/>
              </a:ext>
            </a:extLst>
          </p:cNvPr>
          <p:cNvCxnSpPr>
            <a:cxnSpLocks/>
          </p:cNvCxnSpPr>
          <p:nvPr/>
        </p:nvCxnSpPr>
        <p:spPr bwMode="auto">
          <a:xfrm>
            <a:off x="721040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7B2141A-7D1D-AE6F-B5E6-D3748968B63E}"/>
              </a:ext>
            </a:extLst>
          </p:cNvPr>
          <p:cNvCxnSpPr>
            <a:cxnSpLocks/>
          </p:cNvCxnSpPr>
          <p:nvPr/>
        </p:nvCxnSpPr>
        <p:spPr bwMode="auto">
          <a:xfrm>
            <a:off x="1036584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148229-1470-332F-5448-DB29A4CDC87C}"/>
              </a:ext>
            </a:extLst>
          </p:cNvPr>
          <p:cNvCxnSpPr>
            <a:cxnSpLocks/>
          </p:cNvCxnSpPr>
          <p:nvPr/>
        </p:nvCxnSpPr>
        <p:spPr bwMode="auto">
          <a:xfrm>
            <a:off x="1352128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F33864-EF4B-D320-F1BB-FF03E7FE22B6}"/>
              </a:ext>
            </a:extLst>
          </p:cNvPr>
          <p:cNvCxnSpPr>
            <a:cxnSpLocks/>
          </p:cNvCxnSpPr>
          <p:nvPr/>
        </p:nvCxnSpPr>
        <p:spPr bwMode="auto">
          <a:xfrm>
            <a:off x="1667672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F7995D8-FEAD-3EE1-9E6A-7BD366027702}"/>
              </a:ext>
            </a:extLst>
          </p:cNvPr>
          <p:cNvCxnSpPr>
            <a:cxnSpLocks/>
          </p:cNvCxnSpPr>
          <p:nvPr/>
        </p:nvCxnSpPr>
        <p:spPr bwMode="auto">
          <a:xfrm>
            <a:off x="1983216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D5D8FBB-B7E7-6EF4-AFA5-EC887EB6134C}"/>
              </a:ext>
            </a:extLst>
          </p:cNvPr>
          <p:cNvCxnSpPr>
            <a:cxnSpLocks/>
          </p:cNvCxnSpPr>
          <p:nvPr/>
        </p:nvCxnSpPr>
        <p:spPr bwMode="auto">
          <a:xfrm>
            <a:off x="2298760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9E7E9ED-7A83-3BAD-8760-840A9FADEB7B}"/>
              </a:ext>
            </a:extLst>
          </p:cNvPr>
          <p:cNvCxnSpPr>
            <a:cxnSpLocks/>
          </p:cNvCxnSpPr>
          <p:nvPr/>
        </p:nvCxnSpPr>
        <p:spPr bwMode="auto">
          <a:xfrm>
            <a:off x="2614304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5C2E512-5496-04FF-80B9-CACB5AD1357B}"/>
              </a:ext>
            </a:extLst>
          </p:cNvPr>
          <p:cNvCxnSpPr>
            <a:cxnSpLocks/>
          </p:cNvCxnSpPr>
          <p:nvPr/>
        </p:nvCxnSpPr>
        <p:spPr bwMode="auto">
          <a:xfrm>
            <a:off x="2929848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0CC3275-68CF-6B60-CA29-1A0C1ED4CD66}"/>
              </a:ext>
            </a:extLst>
          </p:cNvPr>
          <p:cNvCxnSpPr>
            <a:cxnSpLocks/>
          </p:cNvCxnSpPr>
          <p:nvPr/>
        </p:nvCxnSpPr>
        <p:spPr bwMode="auto">
          <a:xfrm>
            <a:off x="3245392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55360A-B07C-D289-CFAB-F602856DC4B2}"/>
              </a:ext>
            </a:extLst>
          </p:cNvPr>
          <p:cNvCxnSpPr>
            <a:cxnSpLocks/>
          </p:cNvCxnSpPr>
          <p:nvPr/>
        </p:nvCxnSpPr>
        <p:spPr bwMode="auto">
          <a:xfrm>
            <a:off x="3560936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3F2E20-80D7-4FC4-968E-864ABC18F229}"/>
              </a:ext>
            </a:extLst>
          </p:cNvPr>
          <p:cNvCxnSpPr>
            <a:cxnSpLocks/>
          </p:cNvCxnSpPr>
          <p:nvPr/>
        </p:nvCxnSpPr>
        <p:spPr bwMode="auto">
          <a:xfrm>
            <a:off x="3876480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DD70B88-C05A-0C87-47C5-3CE2292BF0FA}"/>
              </a:ext>
            </a:extLst>
          </p:cNvPr>
          <p:cNvCxnSpPr>
            <a:cxnSpLocks/>
          </p:cNvCxnSpPr>
          <p:nvPr/>
        </p:nvCxnSpPr>
        <p:spPr bwMode="auto">
          <a:xfrm>
            <a:off x="4192024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A3F30A1-84AC-2D54-17D0-04A8A4FCFD28}"/>
              </a:ext>
            </a:extLst>
          </p:cNvPr>
          <p:cNvCxnSpPr>
            <a:cxnSpLocks/>
          </p:cNvCxnSpPr>
          <p:nvPr/>
        </p:nvCxnSpPr>
        <p:spPr bwMode="auto">
          <a:xfrm>
            <a:off x="4507568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D9AD431-B1FD-49E4-E884-F6C02FB5DEDF}"/>
              </a:ext>
            </a:extLst>
          </p:cNvPr>
          <p:cNvCxnSpPr>
            <a:cxnSpLocks/>
          </p:cNvCxnSpPr>
          <p:nvPr/>
        </p:nvCxnSpPr>
        <p:spPr bwMode="auto">
          <a:xfrm>
            <a:off x="4823112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62E0CE5-8122-726A-9B8D-1CF78B214059}"/>
              </a:ext>
            </a:extLst>
          </p:cNvPr>
          <p:cNvCxnSpPr>
            <a:cxnSpLocks/>
          </p:cNvCxnSpPr>
          <p:nvPr/>
        </p:nvCxnSpPr>
        <p:spPr bwMode="auto">
          <a:xfrm>
            <a:off x="5138656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93DAA26-39D6-B83F-8F48-D78E3FECD5A0}"/>
              </a:ext>
            </a:extLst>
          </p:cNvPr>
          <p:cNvCxnSpPr>
            <a:cxnSpLocks/>
          </p:cNvCxnSpPr>
          <p:nvPr/>
        </p:nvCxnSpPr>
        <p:spPr bwMode="auto">
          <a:xfrm>
            <a:off x="5454200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E7D801B-6249-154E-1857-14C2D0C6081D}"/>
              </a:ext>
            </a:extLst>
          </p:cNvPr>
          <p:cNvCxnSpPr>
            <a:cxnSpLocks/>
          </p:cNvCxnSpPr>
          <p:nvPr/>
        </p:nvCxnSpPr>
        <p:spPr bwMode="auto">
          <a:xfrm>
            <a:off x="5769744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8D5992F-286F-48C5-A176-2FF837175206}"/>
              </a:ext>
            </a:extLst>
          </p:cNvPr>
          <p:cNvCxnSpPr>
            <a:cxnSpLocks/>
          </p:cNvCxnSpPr>
          <p:nvPr/>
        </p:nvCxnSpPr>
        <p:spPr bwMode="auto">
          <a:xfrm>
            <a:off x="6085287" y="4495218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0466840-EBA7-8884-57F1-BEF680D98380}"/>
              </a:ext>
            </a:extLst>
          </p:cNvPr>
          <p:cNvSpPr txBox="1"/>
          <p:nvPr/>
        </p:nvSpPr>
        <p:spPr bwMode="auto">
          <a:xfrm>
            <a:off x="717550" y="4718582"/>
            <a:ext cx="5378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Duration of Treatment (Mo)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9D41D9-DC7F-AF1F-921D-059D2250C9D9}"/>
              </a:ext>
            </a:extLst>
          </p:cNvPr>
          <p:cNvSpPr txBox="1"/>
          <p:nvPr/>
        </p:nvSpPr>
        <p:spPr bwMode="auto">
          <a:xfrm>
            <a:off x="5872635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17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E97C71B-8DD7-8A6D-B1E8-F636DC6082C8}"/>
              </a:ext>
            </a:extLst>
          </p:cNvPr>
          <p:cNvSpPr txBox="1"/>
          <p:nvPr/>
        </p:nvSpPr>
        <p:spPr bwMode="auto">
          <a:xfrm>
            <a:off x="495300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621818-752C-0DD2-F91F-482566BF46F3}"/>
              </a:ext>
            </a:extLst>
          </p:cNvPr>
          <p:cNvSpPr txBox="1"/>
          <p:nvPr/>
        </p:nvSpPr>
        <p:spPr bwMode="auto">
          <a:xfrm>
            <a:off x="811614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1B6A880-1C59-A098-9F54-4916C6FEBDDD}"/>
              </a:ext>
            </a:extLst>
          </p:cNvPr>
          <p:cNvSpPr txBox="1"/>
          <p:nvPr/>
        </p:nvSpPr>
        <p:spPr bwMode="auto">
          <a:xfrm>
            <a:off x="1127928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228CCEE-2AA7-F446-D927-33666C281F61}"/>
              </a:ext>
            </a:extLst>
          </p:cNvPr>
          <p:cNvSpPr txBox="1"/>
          <p:nvPr/>
        </p:nvSpPr>
        <p:spPr bwMode="auto">
          <a:xfrm>
            <a:off x="1444242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BC03F60-0B67-4470-B25A-D6B8F54F8C5D}"/>
              </a:ext>
            </a:extLst>
          </p:cNvPr>
          <p:cNvSpPr txBox="1"/>
          <p:nvPr/>
        </p:nvSpPr>
        <p:spPr bwMode="auto">
          <a:xfrm>
            <a:off x="1760556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AFBF65-FCBF-6379-8FFC-895A149C4772}"/>
              </a:ext>
            </a:extLst>
          </p:cNvPr>
          <p:cNvSpPr txBox="1"/>
          <p:nvPr/>
        </p:nvSpPr>
        <p:spPr bwMode="auto">
          <a:xfrm>
            <a:off x="2076870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980A0C-0D32-55E0-67E5-2B08905F30BE}"/>
              </a:ext>
            </a:extLst>
          </p:cNvPr>
          <p:cNvSpPr txBox="1"/>
          <p:nvPr/>
        </p:nvSpPr>
        <p:spPr bwMode="auto">
          <a:xfrm>
            <a:off x="2393184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61E1A8-41B3-EE7D-119C-4BCB09CE93C6}"/>
              </a:ext>
            </a:extLst>
          </p:cNvPr>
          <p:cNvSpPr txBox="1"/>
          <p:nvPr/>
        </p:nvSpPr>
        <p:spPr bwMode="auto">
          <a:xfrm>
            <a:off x="2709498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5B29B89-3EA4-B1B4-A826-5F4DFABDADCB}"/>
              </a:ext>
            </a:extLst>
          </p:cNvPr>
          <p:cNvSpPr txBox="1"/>
          <p:nvPr/>
        </p:nvSpPr>
        <p:spPr bwMode="auto">
          <a:xfrm>
            <a:off x="3025812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901D8EB-F612-66D6-A388-448AFB27CD45}"/>
              </a:ext>
            </a:extLst>
          </p:cNvPr>
          <p:cNvSpPr txBox="1"/>
          <p:nvPr/>
        </p:nvSpPr>
        <p:spPr bwMode="auto">
          <a:xfrm>
            <a:off x="3342126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D26772A-3392-362C-95BB-3152B83FD238}"/>
              </a:ext>
            </a:extLst>
          </p:cNvPr>
          <p:cNvSpPr txBox="1"/>
          <p:nvPr/>
        </p:nvSpPr>
        <p:spPr bwMode="auto">
          <a:xfrm>
            <a:off x="3658440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CD67DA4-3891-FC58-1D57-E5F22F731EB2}"/>
              </a:ext>
            </a:extLst>
          </p:cNvPr>
          <p:cNvSpPr txBox="1"/>
          <p:nvPr/>
        </p:nvSpPr>
        <p:spPr bwMode="auto">
          <a:xfrm>
            <a:off x="3974754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52A4B49-E0CE-433C-03C9-B92C20341B80}"/>
              </a:ext>
            </a:extLst>
          </p:cNvPr>
          <p:cNvSpPr txBox="1"/>
          <p:nvPr/>
        </p:nvSpPr>
        <p:spPr bwMode="auto">
          <a:xfrm>
            <a:off x="4291068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D6639FB-2E4E-3774-7688-33FC35F57607}"/>
              </a:ext>
            </a:extLst>
          </p:cNvPr>
          <p:cNvSpPr txBox="1"/>
          <p:nvPr/>
        </p:nvSpPr>
        <p:spPr bwMode="auto">
          <a:xfrm>
            <a:off x="4607382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EAFB4C-320B-1336-D079-D09CAC13D456}"/>
              </a:ext>
            </a:extLst>
          </p:cNvPr>
          <p:cNvSpPr txBox="1"/>
          <p:nvPr/>
        </p:nvSpPr>
        <p:spPr bwMode="auto">
          <a:xfrm>
            <a:off x="4923696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7D8CE84-911F-E6D9-3B38-5AA10A624BB1}"/>
              </a:ext>
            </a:extLst>
          </p:cNvPr>
          <p:cNvSpPr txBox="1"/>
          <p:nvPr/>
        </p:nvSpPr>
        <p:spPr bwMode="auto">
          <a:xfrm>
            <a:off x="5240010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765D2C1-63CD-5F2E-9273-D58EAAF9C41C}"/>
              </a:ext>
            </a:extLst>
          </p:cNvPr>
          <p:cNvSpPr txBox="1"/>
          <p:nvPr/>
        </p:nvSpPr>
        <p:spPr bwMode="auto">
          <a:xfrm>
            <a:off x="5556324" y="4501034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F0BA50E-4DBE-F47C-A2AB-736DB98C57F0}"/>
              </a:ext>
            </a:extLst>
          </p:cNvPr>
          <p:cNvSpPr txBox="1"/>
          <p:nvPr/>
        </p:nvSpPr>
        <p:spPr bwMode="auto">
          <a:xfrm>
            <a:off x="717550" y="1485334"/>
            <a:ext cx="5378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A3: R/R 100 mg BID (n = 22)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8FFD537-FB30-6C7F-3271-DC1F679AA033}"/>
              </a:ext>
            </a:extLst>
          </p:cNvPr>
          <p:cNvCxnSpPr>
            <a:cxnSpLocks/>
          </p:cNvCxnSpPr>
          <p:nvPr/>
        </p:nvCxnSpPr>
        <p:spPr bwMode="auto">
          <a:xfrm flipV="1">
            <a:off x="721040" y="1731078"/>
            <a:ext cx="0" cy="276414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9242" name="Group 9241">
            <a:extLst>
              <a:ext uri="{FF2B5EF4-FFF2-40B4-BE49-F238E27FC236}">
                <a16:creationId xmlns:a16="http://schemas.microsoft.com/office/drawing/2014/main" id="{F58D446D-7513-2B67-A9FA-780F25FBE417}"/>
              </a:ext>
            </a:extLst>
          </p:cNvPr>
          <p:cNvGrpSpPr/>
          <p:nvPr/>
        </p:nvGrpSpPr>
        <p:grpSpPr>
          <a:xfrm>
            <a:off x="1885704" y="3511486"/>
            <a:ext cx="4408450" cy="942437"/>
            <a:chOff x="2107580" y="2832410"/>
            <a:chExt cx="4408450" cy="942437"/>
          </a:xfrm>
        </p:grpSpPr>
        <p:sp>
          <p:nvSpPr>
            <p:cNvPr id="9228" name="TextBox 9227">
              <a:extLst>
                <a:ext uri="{FF2B5EF4-FFF2-40B4-BE49-F238E27FC236}">
                  <a16:creationId xmlns:a16="http://schemas.microsoft.com/office/drawing/2014/main" id="{9D54F130-CC17-15AF-2D7C-3541A8989868}"/>
                </a:ext>
              </a:extLst>
            </p:cNvPr>
            <p:cNvSpPr txBox="1"/>
            <p:nvPr/>
          </p:nvSpPr>
          <p:spPr bwMode="auto">
            <a:xfrm>
              <a:off x="2107580" y="2832410"/>
              <a:ext cx="1661532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Mutation Status:</a:t>
              </a:r>
              <a:b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Response:</a:t>
              </a:r>
              <a:b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Bleximenib EOT status:</a:t>
              </a:r>
            </a:p>
          </p:txBody>
        </p:sp>
        <p:sp>
          <p:nvSpPr>
            <p:cNvPr id="9229" name="TextBox 9228">
              <a:extLst>
                <a:ext uri="{FF2B5EF4-FFF2-40B4-BE49-F238E27FC236}">
                  <a16:creationId xmlns:a16="http://schemas.microsoft.com/office/drawing/2014/main" id="{C83381C2-B162-82BD-F1E7-337F2EAB2DBC}"/>
                </a:ext>
              </a:extLst>
            </p:cNvPr>
            <p:cNvSpPr txBox="1"/>
            <p:nvPr/>
          </p:nvSpPr>
          <p:spPr bwMode="auto">
            <a:xfrm>
              <a:off x="3754244" y="2836128"/>
              <a:ext cx="2761786" cy="938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198563" algn="l"/>
                </a:tabLst>
                <a:defRPr/>
              </a:pP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NPM1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	</a:t>
              </a: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KMT2A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</a:t>
              </a:r>
              <a:b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CR/CRh/CRi	MLFS</a:t>
              </a:r>
              <a:b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Adverse event	Progressive disease</a:t>
              </a:r>
              <a:b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Relapsed disease	Transplant</a:t>
              </a:r>
              <a:b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Other	On treatment</a:t>
              </a:r>
            </a:p>
          </p:txBody>
        </p:sp>
        <p:sp>
          <p:nvSpPr>
            <p:cNvPr id="9230" name="Rectangle 9229">
              <a:extLst>
                <a:ext uri="{FF2B5EF4-FFF2-40B4-BE49-F238E27FC236}">
                  <a16:creationId xmlns:a16="http://schemas.microsoft.com/office/drawing/2014/main" id="{65F5707F-D400-BEE3-F3EF-CB0CA2B5F96A}"/>
                </a:ext>
              </a:extLst>
            </p:cNvPr>
            <p:cNvSpPr/>
            <p:nvPr/>
          </p:nvSpPr>
          <p:spPr bwMode="auto">
            <a:xfrm>
              <a:off x="3739607" y="2929054"/>
              <a:ext cx="81776" cy="8177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1" name="Rectangle 9230">
              <a:extLst>
                <a:ext uri="{FF2B5EF4-FFF2-40B4-BE49-F238E27FC236}">
                  <a16:creationId xmlns:a16="http://schemas.microsoft.com/office/drawing/2014/main" id="{17260D38-FB49-6B8E-2C51-39DBF1FBB530}"/>
                </a:ext>
              </a:extLst>
            </p:cNvPr>
            <p:cNvSpPr/>
            <p:nvPr/>
          </p:nvSpPr>
          <p:spPr bwMode="auto">
            <a:xfrm>
              <a:off x="4931162" y="2929054"/>
              <a:ext cx="81776" cy="81776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2" name="5-Point Star 9231">
              <a:extLst>
                <a:ext uri="{FF2B5EF4-FFF2-40B4-BE49-F238E27FC236}">
                  <a16:creationId xmlns:a16="http://schemas.microsoft.com/office/drawing/2014/main" id="{6B6F3F95-66A9-6AFB-767D-E63D368268A3}"/>
                </a:ext>
              </a:extLst>
            </p:cNvPr>
            <p:cNvSpPr/>
            <p:nvPr/>
          </p:nvSpPr>
          <p:spPr bwMode="auto">
            <a:xfrm>
              <a:off x="3735890" y="3088888"/>
              <a:ext cx="89210" cy="89210"/>
            </a:xfrm>
            <a:prstGeom prst="star5">
              <a:avLst>
                <a:gd name="adj" fmla="val 26636"/>
                <a:gd name="hf" fmla="val 105146"/>
                <a:gd name="vf" fmla="val 110557"/>
              </a:avLst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3" name="5-Point Star 9232">
              <a:extLst>
                <a:ext uri="{FF2B5EF4-FFF2-40B4-BE49-F238E27FC236}">
                  <a16:creationId xmlns:a16="http://schemas.microsoft.com/office/drawing/2014/main" id="{698504F8-374F-C0B3-816D-609A2817D54C}"/>
                </a:ext>
              </a:extLst>
            </p:cNvPr>
            <p:cNvSpPr/>
            <p:nvPr/>
          </p:nvSpPr>
          <p:spPr bwMode="auto">
            <a:xfrm>
              <a:off x="4927445" y="3079363"/>
              <a:ext cx="89210" cy="89210"/>
            </a:xfrm>
            <a:prstGeom prst="star5">
              <a:avLst>
                <a:gd name="adj" fmla="val 26636"/>
                <a:gd name="hf" fmla="val 105146"/>
                <a:gd name="vf" fmla="val 110557"/>
              </a:avLst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4" name="Diamond 9233">
              <a:extLst>
                <a:ext uri="{FF2B5EF4-FFF2-40B4-BE49-F238E27FC236}">
                  <a16:creationId xmlns:a16="http://schemas.microsoft.com/office/drawing/2014/main" id="{0B5A9F97-069B-496B-04C1-C6E93CF581C1}"/>
                </a:ext>
              </a:extLst>
            </p:cNvPr>
            <p:cNvSpPr/>
            <p:nvPr/>
          </p:nvSpPr>
          <p:spPr bwMode="auto">
            <a:xfrm>
              <a:off x="3734458" y="3260725"/>
              <a:ext cx="92075" cy="92075"/>
            </a:xfrm>
            <a:prstGeom prst="diamond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5" name="Diamond 9234">
              <a:extLst>
                <a:ext uri="{FF2B5EF4-FFF2-40B4-BE49-F238E27FC236}">
                  <a16:creationId xmlns:a16="http://schemas.microsoft.com/office/drawing/2014/main" id="{3CA8F1AB-2709-E2BF-6198-B2B3D699FE58}"/>
                </a:ext>
              </a:extLst>
            </p:cNvPr>
            <p:cNvSpPr/>
            <p:nvPr/>
          </p:nvSpPr>
          <p:spPr bwMode="auto">
            <a:xfrm>
              <a:off x="3734458" y="3425825"/>
              <a:ext cx="92075" cy="92075"/>
            </a:xfrm>
            <a:prstGeom prst="diamond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6" name="Diamond 9235">
              <a:extLst>
                <a:ext uri="{FF2B5EF4-FFF2-40B4-BE49-F238E27FC236}">
                  <a16:creationId xmlns:a16="http://schemas.microsoft.com/office/drawing/2014/main" id="{6D1436EB-BAAA-BED0-4E23-9D4E4E55E87C}"/>
                </a:ext>
              </a:extLst>
            </p:cNvPr>
            <p:cNvSpPr/>
            <p:nvPr/>
          </p:nvSpPr>
          <p:spPr bwMode="auto">
            <a:xfrm>
              <a:off x="4926013" y="3257550"/>
              <a:ext cx="92075" cy="92075"/>
            </a:xfrm>
            <a:prstGeom prst="diamond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37" name="TextBox 9236">
              <a:extLst>
                <a:ext uri="{FF2B5EF4-FFF2-40B4-BE49-F238E27FC236}">
                  <a16:creationId xmlns:a16="http://schemas.microsoft.com/office/drawing/2014/main" id="{87DC0D41-FB1E-B5AF-5BF5-351E35C84A19}"/>
                </a:ext>
              </a:extLst>
            </p:cNvPr>
            <p:cNvSpPr txBox="1"/>
            <p:nvPr/>
          </p:nvSpPr>
          <p:spPr bwMode="auto">
            <a:xfrm>
              <a:off x="4914900" y="3352800"/>
              <a:ext cx="1143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9238" name="Diamond 9237">
              <a:extLst>
                <a:ext uri="{FF2B5EF4-FFF2-40B4-BE49-F238E27FC236}">
                  <a16:creationId xmlns:a16="http://schemas.microsoft.com/office/drawing/2014/main" id="{DCAF860C-2AF4-E7F5-4B43-06505C10B3FC}"/>
                </a:ext>
              </a:extLst>
            </p:cNvPr>
            <p:cNvSpPr/>
            <p:nvPr/>
          </p:nvSpPr>
          <p:spPr bwMode="auto">
            <a:xfrm>
              <a:off x="3734458" y="3587750"/>
              <a:ext cx="92075" cy="92075"/>
            </a:xfrm>
            <a:prstGeom prst="diamond">
              <a:avLst/>
            </a:prstGeom>
            <a:solidFill>
              <a:schemeClr val="bg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41" name="TextBox 9240">
              <a:extLst>
                <a:ext uri="{FF2B5EF4-FFF2-40B4-BE49-F238E27FC236}">
                  <a16:creationId xmlns:a16="http://schemas.microsoft.com/office/drawing/2014/main" id="{32C368E3-36D8-04A2-9028-70F55BCEE2CC}"/>
                </a:ext>
              </a:extLst>
            </p:cNvPr>
            <p:cNvSpPr txBox="1"/>
            <p:nvPr/>
          </p:nvSpPr>
          <p:spPr bwMode="auto">
            <a:xfrm>
              <a:off x="4914900" y="3514725"/>
              <a:ext cx="1143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→</a:t>
              </a:r>
            </a:p>
          </p:txBody>
        </p:sp>
      </p:grpSp>
      <p:sp>
        <p:nvSpPr>
          <p:cNvPr id="9243" name="5-Point Star 9242">
            <a:extLst>
              <a:ext uri="{FF2B5EF4-FFF2-40B4-BE49-F238E27FC236}">
                <a16:creationId xmlns:a16="http://schemas.microsoft.com/office/drawing/2014/main" id="{E32711E1-DF88-F369-257D-329E9A446F70}"/>
              </a:ext>
            </a:extLst>
          </p:cNvPr>
          <p:cNvSpPr/>
          <p:nvPr/>
        </p:nvSpPr>
        <p:spPr bwMode="auto">
          <a:xfrm>
            <a:off x="1041910" y="183219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4" name="5-Point Star 9243">
            <a:extLst>
              <a:ext uri="{FF2B5EF4-FFF2-40B4-BE49-F238E27FC236}">
                <a16:creationId xmlns:a16="http://schemas.microsoft.com/office/drawing/2014/main" id="{FD9E239F-3C95-0048-E687-2B89C076CD32}"/>
              </a:ext>
            </a:extLst>
          </p:cNvPr>
          <p:cNvSpPr/>
          <p:nvPr/>
        </p:nvSpPr>
        <p:spPr bwMode="auto">
          <a:xfrm>
            <a:off x="1137160" y="1953818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5" name="5-Point Star 9244">
            <a:extLst>
              <a:ext uri="{FF2B5EF4-FFF2-40B4-BE49-F238E27FC236}">
                <a16:creationId xmlns:a16="http://schemas.microsoft.com/office/drawing/2014/main" id="{D2670DB3-B495-2603-5875-C40A9392FD55}"/>
              </a:ext>
            </a:extLst>
          </p:cNvPr>
          <p:cNvSpPr/>
          <p:nvPr/>
        </p:nvSpPr>
        <p:spPr bwMode="auto">
          <a:xfrm>
            <a:off x="1214825" y="2071048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6" name="5-Point Star 9245">
            <a:extLst>
              <a:ext uri="{FF2B5EF4-FFF2-40B4-BE49-F238E27FC236}">
                <a16:creationId xmlns:a16="http://schemas.microsoft.com/office/drawing/2014/main" id="{2B641E37-F7E7-3023-7E0C-1F01DDDAA0D8}"/>
              </a:ext>
            </a:extLst>
          </p:cNvPr>
          <p:cNvSpPr/>
          <p:nvPr/>
        </p:nvSpPr>
        <p:spPr bwMode="auto">
          <a:xfrm>
            <a:off x="1376018" y="2188279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7" name="5-Point Star 9246">
            <a:extLst>
              <a:ext uri="{FF2B5EF4-FFF2-40B4-BE49-F238E27FC236}">
                <a16:creationId xmlns:a16="http://schemas.microsoft.com/office/drawing/2014/main" id="{E98808C4-28B2-0B0D-32BD-85A0499A85BA}"/>
              </a:ext>
            </a:extLst>
          </p:cNvPr>
          <p:cNvSpPr/>
          <p:nvPr/>
        </p:nvSpPr>
        <p:spPr bwMode="auto">
          <a:xfrm>
            <a:off x="1871317" y="2323095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8" name="5-Point Star 9247">
            <a:extLst>
              <a:ext uri="{FF2B5EF4-FFF2-40B4-BE49-F238E27FC236}">
                <a16:creationId xmlns:a16="http://schemas.microsoft.com/office/drawing/2014/main" id="{FA522E1C-85D2-B052-48F8-4481C73D4FD7}"/>
              </a:ext>
            </a:extLst>
          </p:cNvPr>
          <p:cNvSpPr/>
          <p:nvPr/>
        </p:nvSpPr>
        <p:spPr bwMode="auto">
          <a:xfrm>
            <a:off x="1038979" y="2427137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49" name="5-Point Star 9248">
            <a:extLst>
              <a:ext uri="{FF2B5EF4-FFF2-40B4-BE49-F238E27FC236}">
                <a16:creationId xmlns:a16="http://schemas.microsoft.com/office/drawing/2014/main" id="{F03B761D-DD7B-1031-7AAD-330B374BA3F6}"/>
              </a:ext>
            </a:extLst>
          </p:cNvPr>
          <p:cNvSpPr/>
          <p:nvPr/>
        </p:nvSpPr>
        <p:spPr bwMode="auto">
          <a:xfrm>
            <a:off x="1143021" y="2553160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0" name="5-Point Star 9249">
            <a:extLst>
              <a:ext uri="{FF2B5EF4-FFF2-40B4-BE49-F238E27FC236}">
                <a16:creationId xmlns:a16="http://schemas.microsoft.com/office/drawing/2014/main" id="{044DF0D3-25D3-FFF6-4ACA-EC97644800A7}"/>
              </a:ext>
            </a:extLst>
          </p:cNvPr>
          <p:cNvSpPr/>
          <p:nvPr/>
        </p:nvSpPr>
        <p:spPr bwMode="auto">
          <a:xfrm>
            <a:off x="1418513" y="2789087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1" name="5-Point Star 9250">
            <a:extLst>
              <a:ext uri="{FF2B5EF4-FFF2-40B4-BE49-F238E27FC236}">
                <a16:creationId xmlns:a16="http://schemas.microsoft.com/office/drawing/2014/main" id="{566BEB74-B83C-EFC8-E6A7-44E80AFE5AA3}"/>
              </a:ext>
            </a:extLst>
          </p:cNvPr>
          <p:cNvSpPr/>
          <p:nvPr/>
        </p:nvSpPr>
        <p:spPr bwMode="auto">
          <a:xfrm>
            <a:off x="1781929" y="2906318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2" name="5-Point Star 9251">
            <a:extLst>
              <a:ext uri="{FF2B5EF4-FFF2-40B4-BE49-F238E27FC236}">
                <a16:creationId xmlns:a16="http://schemas.microsoft.com/office/drawing/2014/main" id="{4B34ECEE-4AB8-B2D8-F995-D72157917BE2}"/>
              </a:ext>
            </a:extLst>
          </p:cNvPr>
          <p:cNvSpPr/>
          <p:nvPr/>
        </p:nvSpPr>
        <p:spPr bwMode="auto">
          <a:xfrm>
            <a:off x="1055099" y="3027945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3" name="5-Point Star 9252">
            <a:extLst>
              <a:ext uri="{FF2B5EF4-FFF2-40B4-BE49-F238E27FC236}">
                <a16:creationId xmlns:a16="http://schemas.microsoft.com/office/drawing/2014/main" id="{5D7AB874-80ED-6C47-2F10-43C3D6B5FBAC}"/>
              </a:ext>
            </a:extLst>
          </p:cNvPr>
          <p:cNvSpPr/>
          <p:nvPr/>
        </p:nvSpPr>
        <p:spPr bwMode="auto">
          <a:xfrm>
            <a:off x="1418513" y="3268268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4" name="5-Point Star 9253">
            <a:extLst>
              <a:ext uri="{FF2B5EF4-FFF2-40B4-BE49-F238E27FC236}">
                <a16:creationId xmlns:a16="http://schemas.microsoft.com/office/drawing/2014/main" id="{AE544CF4-0174-157E-0D09-AD943F2D885F}"/>
              </a:ext>
            </a:extLst>
          </p:cNvPr>
          <p:cNvSpPr/>
          <p:nvPr/>
        </p:nvSpPr>
        <p:spPr bwMode="auto">
          <a:xfrm>
            <a:off x="981829" y="337670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5" name="5-Point Star 9254">
            <a:extLst>
              <a:ext uri="{FF2B5EF4-FFF2-40B4-BE49-F238E27FC236}">
                <a16:creationId xmlns:a16="http://schemas.microsoft.com/office/drawing/2014/main" id="{32A4E90E-4E9F-EC30-0807-CF58201FC38A}"/>
              </a:ext>
            </a:extLst>
          </p:cNvPr>
          <p:cNvSpPr/>
          <p:nvPr/>
        </p:nvSpPr>
        <p:spPr bwMode="auto">
          <a:xfrm>
            <a:off x="901233" y="350712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6" name="5-Point Star 9255">
            <a:extLst>
              <a:ext uri="{FF2B5EF4-FFF2-40B4-BE49-F238E27FC236}">
                <a16:creationId xmlns:a16="http://schemas.microsoft.com/office/drawing/2014/main" id="{B0A1D2FB-4719-F10E-E3BB-90511C3004B1}"/>
              </a:ext>
            </a:extLst>
          </p:cNvPr>
          <p:cNvSpPr/>
          <p:nvPr/>
        </p:nvSpPr>
        <p:spPr bwMode="auto">
          <a:xfrm>
            <a:off x="934936" y="3136383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7" name="5-Point Star 9256">
            <a:extLst>
              <a:ext uri="{FF2B5EF4-FFF2-40B4-BE49-F238E27FC236}">
                <a16:creationId xmlns:a16="http://schemas.microsoft.com/office/drawing/2014/main" id="{1EF7A287-9764-A3A8-11B7-D3D098638971}"/>
              </a:ext>
            </a:extLst>
          </p:cNvPr>
          <p:cNvSpPr/>
          <p:nvPr/>
        </p:nvSpPr>
        <p:spPr bwMode="auto">
          <a:xfrm>
            <a:off x="915886" y="3622890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8" name="5-Point Star 9257">
            <a:extLst>
              <a:ext uri="{FF2B5EF4-FFF2-40B4-BE49-F238E27FC236}">
                <a16:creationId xmlns:a16="http://schemas.microsoft.com/office/drawing/2014/main" id="{BA2C5EFD-52A8-393F-C0DD-19E698DC17D4}"/>
              </a:ext>
            </a:extLst>
          </p:cNvPr>
          <p:cNvSpPr/>
          <p:nvPr/>
        </p:nvSpPr>
        <p:spPr bwMode="auto">
          <a:xfrm>
            <a:off x="1151813" y="3973118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59" name="5-Point Star 9258">
            <a:extLst>
              <a:ext uri="{FF2B5EF4-FFF2-40B4-BE49-F238E27FC236}">
                <a16:creationId xmlns:a16="http://schemas.microsoft.com/office/drawing/2014/main" id="{C3477032-BF76-86E1-3197-977235C7001D}"/>
              </a:ext>
            </a:extLst>
          </p:cNvPr>
          <p:cNvSpPr/>
          <p:nvPr/>
        </p:nvSpPr>
        <p:spPr bwMode="auto">
          <a:xfrm>
            <a:off x="921748" y="4090348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60" name="5-Point Star 9259">
            <a:extLst>
              <a:ext uri="{FF2B5EF4-FFF2-40B4-BE49-F238E27FC236}">
                <a16:creationId xmlns:a16="http://schemas.microsoft.com/office/drawing/2014/main" id="{6EE3EE86-7D53-E0CA-4685-C48D4BE3E793}"/>
              </a:ext>
            </a:extLst>
          </p:cNvPr>
          <p:cNvSpPr/>
          <p:nvPr/>
        </p:nvSpPr>
        <p:spPr bwMode="auto">
          <a:xfrm>
            <a:off x="867529" y="4211975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61" name="TextBox 9260">
            <a:extLst>
              <a:ext uri="{FF2B5EF4-FFF2-40B4-BE49-F238E27FC236}">
                <a16:creationId xmlns:a16="http://schemas.microsoft.com/office/drawing/2014/main" id="{6372BC54-E32F-5F25-FE5A-8B065D53761E}"/>
              </a:ext>
            </a:extLst>
          </p:cNvPr>
          <p:cNvSpPr txBox="1"/>
          <p:nvPr/>
        </p:nvSpPr>
        <p:spPr bwMode="auto">
          <a:xfrm>
            <a:off x="4476147" y="2236047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262" name="TextBox 9261">
            <a:extLst>
              <a:ext uri="{FF2B5EF4-FFF2-40B4-BE49-F238E27FC236}">
                <a16:creationId xmlns:a16="http://schemas.microsoft.com/office/drawing/2014/main" id="{85A7048A-E523-E1F9-C2FE-A278F83500BF}"/>
              </a:ext>
            </a:extLst>
          </p:cNvPr>
          <p:cNvSpPr txBox="1"/>
          <p:nvPr/>
        </p:nvSpPr>
        <p:spPr bwMode="auto">
          <a:xfrm>
            <a:off x="4835166" y="1992794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263" name="TextBox 9262">
            <a:extLst>
              <a:ext uri="{FF2B5EF4-FFF2-40B4-BE49-F238E27FC236}">
                <a16:creationId xmlns:a16="http://schemas.microsoft.com/office/drawing/2014/main" id="{0197921F-1213-2382-DB52-8A013F7A5E81}"/>
              </a:ext>
            </a:extLst>
          </p:cNvPr>
          <p:cNvSpPr txBox="1"/>
          <p:nvPr/>
        </p:nvSpPr>
        <p:spPr bwMode="auto">
          <a:xfrm>
            <a:off x="5071093" y="1877027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264" name="TextBox 9263">
            <a:extLst>
              <a:ext uri="{FF2B5EF4-FFF2-40B4-BE49-F238E27FC236}">
                <a16:creationId xmlns:a16="http://schemas.microsoft.com/office/drawing/2014/main" id="{98F6FEB8-14AF-3AEA-A03C-E4EF58FFD5F6}"/>
              </a:ext>
            </a:extLst>
          </p:cNvPr>
          <p:cNvSpPr txBox="1"/>
          <p:nvPr/>
        </p:nvSpPr>
        <p:spPr bwMode="auto">
          <a:xfrm>
            <a:off x="5786201" y="1756866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266" name="TextBox 9265">
            <a:extLst>
              <a:ext uri="{FF2B5EF4-FFF2-40B4-BE49-F238E27FC236}">
                <a16:creationId xmlns:a16="http://schemas.microsoft.com/office/drawing/2014/main" id="{91588291-69B2-D9E9-E086-BADDD8F6103B}"/>
              </a:ext>
            </a:extLst>
          </p:cNvPr>
          <p:cNvSpPr txBox="1"/>
          <p:nvPr/>
        </p:nvSpPr>
        <p:spPr bwMode="auto">
          <a:xfrm>
            <a:off x="2185750" y="295335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9267" name="TextBox 9266">
            <a:extLst>
              <a:ext uri="{FF2B5EF4-FFF2-40B4-BE49-F238E27FC236}">
                <a16:creationId xmlns:a16="http://schemas.microsoft.com/office/drawing/2014/main" id="{EC083505-7BB4-5AA4-45E6-17D5CBF58273}"/>
              </a:ext>
            </a:extLst>
          </p:cNvPr>
          <p:cNvSpPr txBox="1"/>
          <p:nvPr/>
        </p:nvSpPr>
        <p:spPr bwMode="auto">
          <a:xfrm>
            <a:off x="1731481" y="3435465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9268" name="TextBox 9267">
            <a:extLst>
              <a:ext uri="{FF2B5EF4-FFF2-40B4-BE49-F238E27FC236}">
                <a16:creationId xmlns:a16="http://schemas.microsoft.com/office/drawing/2014/main" id="{5E9C953F-6D67-CFAB-D53A-35D65C586EBC}"/>
              </a:ext>
            </a:extLst>
          </p:cNvPr>
          <p:cNvSpPr txBox="1"/>
          <p:nvPr/>
        </p:nvSpPr>
        <p:spPr bwMode="auto">
          <a:xfrm>
            <a:off x="1655281" y="3552695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9269" name="TextBox 9268">
            <a:extLst>
              <a:ext uri="{FF2B5EF4-FFF2-40B4-BE49-F238E27FC236}">
                <a16:creationId xmlns:a16="http://schemas.microsoft.com/office/drawing/2014/main" id="{67B9DE57-83C3-B162-67FB-60091F8ED58A}"/>
              </a:ext>
            </a:extLst>
          </p:cNvPr>
          <p:cNvSpPr txBox="1"/>
          <p:nvPr/>
        </p:nvSpPr>
        <p:spPr bwMode="auto">
          <a:xfrm>
            <a:off x="1834057" y="3313838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9270" name="TextBox 9269">
            <a:extLst>
              <a:ext uri="{FF2B5EF4-FFF2-40B4-BE49-F238E27FC236}">
                <a16:creationId xmlns:a16="http://schemas.microsoft.com/office/drawing/2014/main" id="{9EC06D8D-1625-0BFA-F4C7-B6FF334D5890}"/>
              </a:ext>
            </a:extLst>
          </p:cNvPr>
          <p:cNvSpPr txBox="1"/>
          <p:nvPr/>
        </p:nvSpPr>
        <p:spPr bwMode="auto">
          <a:xfrm>
            <a:off x="1099900" y="4144711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9271" name="Diamond 9270">
            <a:extLst>
              <a:ext uri="{FF2B5EF4-FFF2-40B4-BE49-F238E27FC236}">
                <a16:creationId xmlns:a16="http://schemas.microsoft.com/office/drawing/2014/main" id="{22ED8EAB-8CE1-CAF7-B70D-28368F72ECE9}"/>
              </a:ext>
            </a:extLst>
          </p:cNvPr>
          <p:cNvSpPr/>
          <p:nvPr/>
        </p:nvSpPr>
        <p:spPr bwMode="auto">
          <a:xfrm>
            <a:off x="1277870" y="4096597"/>
            <a:ext cx="92075" cy="92075"/>
          </a:xfrm>
          <a:prstGeom prst="diamond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2" name="Diamond 9271">
            <a:extLst>
              <a:ext uri="{FF2B5EF4-FFF2-40B4-BE49-F238E27FC236}">
                <a16:creationId xmlns:a16="http://schemas.microsoft.com/office/drawing/2014/main" id="{FFE39581-2F9F-4B45-991E-967BF0AD5AFE}"/>
              </a:ext>
            </a:extLst>
          </p:cNvPr>
          <p:cNvSpPr/>
          <p:nvPr/>
        </p:nvSpPr>
        <p:spPr bwMode="auto">
          <a:xfrm>
            <a:off x="1509401" y="3866532"/>
            <a:ext cx="92075" cy="92075"/>
          </a:xfrm>
          <a:prstGeom prst="diamond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3" name="Diamond 9272">
            <a:extLst>
              <a:ext uri="{FF2B5EF4-FFF2-40B4-BE49-F238E27FC236}">
                <a16:creationId xmlns:a16="http://schemas.microsoft.com/office/drawing/2014/main" id="{7AA112AE-FCEF-5D5F-4C68-1FDB8A0642F9}"/>
              </a:ext>
            </a:extLst>
          </p:cNvPr>
          <p:cNvSpPr/>
          <p:nvPr/>
        </p:nvSpPr>
        <p:spPr bwMode="auto">
          <a:xfrm>
            <a:off x="940831" y="4331059"/>
            <a:ext cx="92075" cy="92075"/>
          </a:xfrm>
          <a:prstGeom prst="diamond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4" name="Diamond 9273">
            <a:extLst>
              <a:ext uri="{FF2B5EF4-FFF2-40B4-BE49-F238E27FC236}">
                <a16:creationId xmlns:a16="http://schemas.microsoft.com/office/drawing/2014/main" id="{233C7191-213A-5D2F-4531-35AF337841DE}"/>
              </a:ext>
            </a:extLst>
          </p:cNvPr>
          <p:cNvSpPr/>
          <p:nvPr/>
        </p:nvSpPr>
        <p:spPr bwMode="auto">
          <a:xfrm>
            <a:off x="3467154" y="2549151"/>
            <a:ext cx="92075" cy="92075"/>
          </a:xfrm>
          <a:prstGeom prst="diamond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5" name="Diamond 9274">
            <a:extLst>
              <a:ext uri="{FF2B5EF4-FFF2-40B4-BE49-F238E27FC236}">
                <a16:creationId xmlns:a16="http://schemas.microsoft.com/office/drawing/2014/main" id="{2E189D6D-FEE1-AC7A-8997-99FE4C21A0E4}"/>
              </a:ext>
            </a:extLst>
          </p:cNvPr>
          <p:cNvSpPr/>
          <p:nvPr/>
        </p:nvSpPr>
        <p:spPr bwMode="auto">
          <a:xfrm>
            <a:off x="3492065" y="2433386"/>
            <a:ext cx="92075" cy="92075"/>
          </a:xfrm>
          <a:prstGeom prst="diamond">
            <a:avLst/>
          </a:pr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6" name="Diamond 9275">
            <a:extLst>
              <a:ext uri="{FF2B5EF4-FFF2-40B4-BE49-F238E27FC236}">
                <a16:creationId xmlns:a16="http://schemas.microsoft.com/office/drawing/2014/main" id="{7135D009-BC39-4AF3-B596-BB2065401747}"/>
              </a:ext>
            </a:extLst>
          </p:cNvPr>
          <p:cNvSpPr/>
          <p:nvPr/>
        </p:nvSpPr>
        <p:spPr bwMode="auto">
          <a:xfrm>
            <a:off x="4642392" y="2190132"/>
            <a:ext cx="92075" cy="92075"/>
          </a:xfrm>
          <a:prstGeom prst="diamond">
            <a:avLst/>
          </a:pr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7" name="Diamond 9276">
            <a:extLst>
              <a:ext uri="{FF2B5EF4-FFF2-40B4-BE49-F238E27FC236}">
                <a16:creationId xmlns:a16="http://schemas.microsoft.com/office/drawing/2014/main" id="{07B609F8-74D5-4130-6200-B2ACB42697DC}"/>
              </a:ext>
            </a:extLst>
          </p:cNvPr>
          <p:cNvSpPr/>
          <p:nvPr/>
        </p:nvSpPr>
        <p:spPr bwMode="auto">
          <a:xfrm>
            <a:off x="2605507" y="2675182"/>
            <a:ext cx="92075" cy="92075"/>
          </a:xfrm>
          <a:prstGeom prst="diamond">
            <a:avLst/>
          </a:prstGeom>
          <a:solidFill>
            <a:schemeClr val="bg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8" name="Diamond 9277">
            <a:extLst>
              <a:ext uri="{FF2B5EF4-FFF2-40B4-BE49-F238E27FC236}">
                <a16:creationId xmlns:a16="http://schemas.microsoft.com/office/drawing/2014/main" id="{F5C3CC78-04AE-E32A-0DE7-6DADCD813A9A}"/>
              </a:ext>
            </a:extLst>
          </p:cNvPr>
          <p:cNvSpPr/>
          <p:nvPr/>
        </p:nvSpPr>
        <p:spPr bwMode="auto">
          <a:xfrm>
            <a:off x="2599645" y="2792413"/>
            <a:ext cx="92075" cy="92075"/>
          </a:xfrm>
          <a:prstGeom prst="diamond">
            <a:avLst/>
          </a:prstGeom>
          <a:solidFill>
            <a:schemeClr val="bg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79" name="Diamond 9278">
            <a:extLst>
              <a:ext uri="{FF2B5EF4-FFF2-40B4-BE49-F238E27FC236}">
                <a16:creationId xmlns:a16="http://schemas.microsoft.com/office/drawing/2014/main" id="{85513280-E41D-F9D0-188F-8B859267B962}"/>
              </a:ext>
            </a:extLst>
          </p:cNvPr>
          <p:cNvSpPr/>
          <p:nvPr/>
        </p:nvSpPr>
        <p:spPr bwMode="auto">
          <a:xfrm>
            <a:off x="2035472" y="3147036"/>
            <a:ext cx="92075" cy="92075"/>
          </a:xfrm>
          <a:prstGeom prst="diamond">
            <a:avLst/>
          </a:prstGeom>
          <a:solidFill>
            <a:schemeClr val="bg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0" name="Diamond 9279">
            <a:extLst>
              <a:ext uri="{FF2B5EF4-FFF2-40B4-BE49-F238E27FC236}">
                <a16:creationId xmlns:a16="http://schemas.microsoft.com/office/drawing/2014/main" id="{AF8A1ADF-678A-E2A6-349E-A364FB0C0040}"/>
              </a:ext>
            </a:extLst>
          </p:cNvPr>
          <p:cNvSpPr/>
          <p:nvPr/>
        </p:nvSpPr>
        <p:spPr bwMode="auto">
          <a:xfrm>
            <a:off x="2227438" y="2908178"/>
            <a:ext cx="92075" cy="92075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1" name="Diamond 9280">
            <a:extLst>
              <a:ext uri="{FF2B5EF4-FFF2-40B4-BE49-F238E27FC236}">
                <a16:creationId xmlns:a16="http://schemas.microsoft.com/office/drawing/2014/main" id="{F0475EB2-4915-8881-BB75-3149EBB014FE}"/>
              </a:ext>
            </a:extLst>
          </p:cNvPr>
          <p:cNvSpPr/>
          <p:nvPr/>
        </p:nvSpPr>
        <p:spPr bwMode="auto">
          <a:xfrm>
            <a:off x="1799545" y="3267198"/>
            <a:ext cx="92075" cy="92075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2" name="Diamond 9281">
            <a:extLst>
              <a:ext uri="{FF2B5EF4-FFF2-40B4-BE49-F238E27FC236}">
                <a16:creationId xmlns:a16="http://schemas.microsoft.com/office/drawing/2014/main" id="{70845D32-80D4-AFD9-EAAF-A502A313CF55}"/>
              </a:ext>
            </a:extLst>
          </p:cNvPr>
          <p:cNvSpPr/>
          <p:nvPr/>
        </p:nvSpPr>
        <p:spPr bwMode="auto">
          <a:xfrm>
            <a:off x="1582669" y="3740516"/>
            <a:ext cx="92075" cy="92075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283" name="Diamond 9282">
            <a:extLst>
              <a:ext uri="{FF2B5EF4-FFF2-40B4-BE49-F238E27FC236}">
                <a16:creationId xmlns:a16="http://schemas.microsoft.com/office/drawing/2014/main" id="{5305F20B-CECD-3CBA-9FEC-13FFBCA5588D}"/>
              </a:ext>
            </a:extLst>
          </p:cNvPr>
          <p:cNvSpPr/>
          <p:nvPr/>
        </p:nvSpPr>
        <p:spPr bwMode="auto">
          <a:xfrm>
            <a:off x="1497677" y="3980839"/>
            <a:ext cx="92075" cy="92075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306" name="Straight Connector 9305">
            <a:extLst>
              <a:ext uri="{FF2B5EF4-FFF2-40B4-BE49-F238E27FC236}">
                <a16:creationId xmlns:a16="http://schemas.microsoft.com/office/drawing/2014/main" id="{86975E70-21E3-486E-A86E-2E9025397185}"/>
              </a:ext>
            </a:extLst>
          </p:cNvPr>
          <p:cNvCxnSpPr/>
          <p:nvPr/>
        </p:nvCxnSpPr>
        <p:spPr bwMode="auto">
          <a:xfrm>
            <a:off x="6339190" y="4501035"/>
            <a:ext cx="5378450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7" name="Straight Connector 9306">
            <a:extLst>
              <a:ext uri="{FF2B5EF4-FFF2-40B4-BE49-F238E27FC236}">
                <a16:creationId xmlns:a16="http://schemas.microsoft.com/office/drawing/2014/main" id="{54BBDDA8-EDFF-7EBE-D1DE-003440373853}"/>
              </a:ext>
            </a:extLst>
          </p:cNvPr>
          <p:cNvCxnSpPr>
            <a:cxnSpLocks/>
          </p:cNvCxnSpPr>
          <p:nvPr/>
        </p:nvCxnSpPr>
        <p:spPr bwMode="auto">
          <a:xfrm>
            <a:off x="6342680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8" name="Straight Connector 9307">
            <a:extLst>
              <a:ext uri="{FF2B5EF4-FFF2-40B4-BE49-F238E27FC236}">
                <a16:creationId xmlns:a16="http://schemas.microsoft.com/office/drawing/2014/main" id="{51E5478C-B2CB-B3E4-7506-073D02C18A74}"/>
              </a:ext>
            </a:extLst>
          </p:cNvPr>
          <p:cNvCxnSpPr>
            <a:cxnSpLocks/>
          </p:cNvCxnSpPr>
          <p:nvPr/>
        </p:nvCxnSpPr>
        <p:spPr bwMode="auto">
          <a:xfrm>
            <a:off x="6789701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09" name="Straight Connector 9308">
            <a:extLst>
              <a:ext uri="{FF2B5EF4-FFF2-40B4-BE49-F238E27FC236}">
                <a16:creationId xmlns:a16="http://schemas.microsoft.com/office/drawing/2014/main" id="{4CE4DE5B-E909-A9D3-A996-D68ED5EC2BB5}"/>
              </a:ext>
            </a:extLst>
          </p:cNvPr>
          <p:cNvCxnSpPr>
            <a:cxnSpLocks/>
          </p:cNvCxnSpPr>
          <p:nvPr/>
        </p:nvCxnSpPr>
        <p:spPr bwMode="auto">
          <a:xfrm>
            <a:off x="7236722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0" name="Straight Connector 9309">
            <a:extLst>
              <a:ext uri="{FF2B5EF4-FFF2-40B4-BE49-F238E27FC236}">
                <a16:creationId xmlns:a16="http://schemas.microsoft.com/office/drawing/2014/main" id="{B0317682-E2AA-AF57-0BD0-DB08432630BA}"/>
              </a:ext>
            </a:extLst>
          </p:cNvPr>
          <p:cNvCxnSpPr>
            <a:cxnSpLocks/>
          </p:cNvCxnSpPr>
          <p:nvPr/>
        </p:nvCxnSpPr>
        <p:spPr bwMode="auto">
          <a:xfrm>
            <a:off x="7683743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1" name="Straight Connector 9310">
            <a:extLst>
              <a:ext uri="{FF2B5EF4-FFF2-40B4-BE49-F238E27FC236}">
                <a16:creationId xmlns:a16="http://schemas.microsoft.com/office/drawing/2014/main" id="{5077F5E8-2D21-B012-66B7-89C6F5A91F23}"/>
              </a:ext>
            </a:extLst>
          </p:cNvPr>
          <p:cNvCxnSpPr>
            <a:cxnSpLocks/>
          </p:cNvCxnSpPr>
          <p:nvPr/>
        </p:nvCxnSpPr>
        <p:spPr bwMode="auto">
          <a:xfrm>
            <a:off x="8130764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2" name="Straight Connector 9311">
            <a:extLst>
              <a:ext uri="{FF2B5EF4-FFF2-40B4-BE49-F238E27FC236}">
                <a16:creationId xmlns:a16="http://schemas.microsoft.com/office/drawing/2014/main" id="{6BAE13A4-A71D-52CC-1464-6661BF4A7DCB}"/>
              </a:ext>
            </a:extLst>
          </p:cNvPr>
          <p:cNvCxnSpPr>
            <a:cxnSpLocks/>
          </p:cNvCxnSpPr>
          <p:nvPr/>
        </p:nvCxnSpPr>
        <p:spPr bwMode="auto">
          <a:xfrm>
            <a:off x="8577785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3" name="Straight Connector 9312">
            <a:extLst>
              <a:ext uri="{FF2B5EF4-FFF2-40B4-BE49-F238E27FC236}">
                <a16:creationId xmlns:a16="http://schemas.microsoft.com/office/drawing/2014/main" id="{1FB0150B-587C-F1EA-6F09-77488814C298}"/>
              </a:ext>
            </a:extLst>
          </p:cNvPr>
          <p:cNvCxnSpPr>
            <a:cxnSpLocks/>
          </p:cNvCxnSpPr>
          <p:nvPr/>
        </p:nvCxnSpPr>
        <p:spPr bwMode="auto">
          <a:xfrm>
            <a:off x="9024806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4" name="Straight Connector 9313">
            <a:extLst>
              <a:ext uri="{FF2B5EF4-FFF2-40B4-BE49-F238E27FC236}">
                <a16:creationId xmlns:a16="http://schemas.microsoft.com/office/drawing/2014/main" id="{4CD98880-A14E-DD56-31E1-E7E9AE2246D6}"/>
              </a:ext>
            </a:extLst>
          </p:cNvPr>
          <p:cNvCxnSpPr>
            <a:cxnSpLocks/>
          </p:cNvCxnSpPr>
          <p:nvPr/>
        </p:nvCxnSpPr>
        <p:spPr bwMode="auto">
          <a:xfrm>
            <a:off x="9471827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5" name="Straight Connector 9314">
            <a:extLst>
              <a:ext uri="{FF2B5EF4-FFF2-40B4-BE49-F238E27FC236}">
                <a16:creationId xmlns:a16="http://schemas.microsoft.com/office/drawing/2014/main" id="{6D430090-FC5D-78E9-49D1-A9EC720F59ED}"/>
              </a:ext>
            </a:extLst>
          </p:cNvPr>
          <p:cNvCxnSpPr>
            <a:cxnSpLocks/>
          </p:cNvCxnSpPr>
          <p:nvPr/>
        </p:nvCxnSpPr>
        <p:spPr bwMode="auto">
          <a:xfrm>
            <a:off x="9918848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6" name="Straight Connector 9315">
            <a:extLst>
              <a:ext uri="{FF2B5EF4-FFF2-40B4-BE49-F238E27FC236}">
                <a16:creationId xmlns:a16="http://schemas.microsoft.com/office/drawing/2014/main" id="{7324045E-30A3-5A69-9FFD-E88AF7C7487E}"/>
              </a:ext>
            </a:extLst>
          </p:cNvPr>
          <p:cNvCxnSpPr>
            <a:cxnSpLocks/>
          </p:cNvCxnSpPr>
          <p:nvPr/>
        </p:nvCxnSpPr>
        <p:spPr bwMode="auto">
          <a:xfrm>
            <a:off x="10365869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7" name="Straight Connector 9316">
            <a:extLst>
              <a:ext uri="{FF2B5EF4-FFF2-40B4-BE49-F238E27FC236}">
                <a16:creationId xmlns:a16="http://schemas.microsoft.com/office/drawing/2014/main" id="{74F0B44F-80B2-DA02-1E64-F766860E6148}"/>
              </a:ext>
            </a:extLst>
          </p:cNvPr>
          <p:cNvCxnSpPr>
            <a:cxnSpLocks/>
          </p:cNvCxnSpPr>
          <p:nvPr/>
        </p:nvCxnSpPr>
        <p:spPr bwMode="auto">
          <a:xfrm>
            <a:off x="10812890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18" name="Straight Connector 9317">
            <a:extLst>
              <a:ext uri="{FF2B5EF4-FFF2-40B4-BE49-F238E27FC236}">
                <a16:creationId xmlns:a16="http://schemas.microsoft.com/office/drawing/2014/main" id="{BEDE413D-BF42-5122-87C2-4B75174252F9}"/>
              </a:ext>
            </a:extLst>
          </p:cNvPr>
          <p:cNvCxnSpPr>
            <a:cxnSpLocks/>
          </p:cNvCxnSpPr>
          <p:nvPr/>
        </p:nvCxnSpPr>
        <p:spPr bwMode="auto">
          <a:xfrm>
            <a:off x="11259911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24" name="Straight Connector 9323">
            <a:extLst>
              <a:ext uri="{FF2B5EF4-FFF2-40B4-BE49-F238E27FC236}">
                <a16:creationId xmlns:a16="http://schemas.microsoft.com/office/drawing/2014/main" id="{643D9AE4-C755-04A5-D2E3-CE42EBD1CECC}"/>
              </a:ext>
            </a:extLst>
          </p:cNvPr>
          <p:cNvCxnSpPr>
            <a:cxnSpLocks/>
          </p:cNvCxnSpPr>
          <p:nvPr/>
        </p:nvCxnSpPr>
        <p:spPr bwMode="auto">
          <a:xfrm>
            <a:off x="11706927" y="4494055"/>
            <a:ext cx="0" cy="73152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325" name="TextBox 9324">
            <a:extLst>
              <a:ext uri="{FF2B5EF4-FFF2-40B4-BE49-F238E27FC236}">
                <a16:creationId xmlns:a16="http://schemas.microsoft.com/office/drawing/2014/main" id="{5D98C8EF-C7B2-2CB3-519E-82E0A4E49649}"/>
              </a:ext>
            </a:extLst>
          </p:cNvPr>
          <p:cNvSpPr txBox="1"/>
          <p:nvPr/>
        </p:nvSpPr>
        <p:spPr bwMode="auto">
          <a:xfrm>
            <a:off x="6339190" y="4717419"/>
            <a:ext cx="5378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Duration of Treatment (Mo)</a:t>
            </a:r>
          </a:p>
        </p:txBody>
      </p:sp>
      <p:sp>
        <p:nvSpPr>
          <p:cNvPr id="9326" name="TextBox 9325">
            <a:extLst>
              <a:ext uri="{FF2B5EF4-FFF2-40B4-BE49-F238E27FC236}">
                <a16:creationId xmlns:a16="http://schemas.microsoft.com/office/drawing/2014/main" id="{ABB13F17-CE55-1A0D-CB47-78A2AF70D560}"/>
              </a:ext>
            </a:extLst>
          </p:cNvPr>
          <p:cNvSpPr txBox="1"/>
          <p:nvPr/>
        </p:nvSpPr>
        <p:spPr bwMode="auto">
          <a:xfrm>
            <a:off x="11494275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9327" name="TextBox 9326">
            <a:extLst>
              <a:ext uri="{FF2B5EF4-FFF2-40B4-BE49-F238E27FC236}">
                <a16:creationId xmlns:a16="http://schemas.microsoft.com/office/drawing/2014/main" id="{1263CFAD-CF03-12B7-571C-7726D8967636}"/>
              </a:ext>
            </a:extLst>
          </p:cNvPr>
          <p:cNvSpPr txBox="1"/>
          <p:nvPr/>
        </p:nvSpPr>
        <p:spPr bwMode="auto">
          <a:xfrm>
            <a:off x="6116940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0</a:t>
            </a:r>
          </a:p>
        </p:txBody>
      </p:sp>
      <p:sp>
        <p:nvSpPr>
          <p:cNvPr id="9328" name="TextBox 9327">
            <a:extLst>
              <a:ext uri="{FF2B5EF4-FFF2-40B4-BE49-F238E27FC236}">
                <a16:creationId xmlns:a16="http://schemas.microsoft.com/office/drawing/2014/main" id="{860AF68E-B8A6-6904-7C02-D28833124156}"/>
              </a:ext>
            </a:extLst>
          </p:cNvPr>
          <p:cNvSpPr txBox="1"/>
          <p:nvPr/>
        </p:nvSpPr>
        <p:spPr bwMode="auto">
          <a:xfrm>
            <a:off x="6565051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9329" name="TextBox 9328">
            <a:extLst>
              <a:ext uri="{FF2B5EF4-FFF2-40B4-BE49-F238E27FC236}">
                <a16:creationId xmlns:a16="http://schemas.microsoft.com/office/drawing/2014/main" id="{95E9387C-E942-4350-7E54-C9B33911E7E7}"/>
              </a:ext>
            </a:extLst>
          </p:cNvPr>
          <p:cNvSpPr txBox="1"/>
          <p:nvPr/>
        </p:nvSpPr>
        <p:spPr bwMode="auto">
          <a:xfrm>
            <a:off x="7013162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330" name="TextBox 9329">
            <a:extLst>
              <a:ext uri="{FF2B5EF4-FFF2-40B4-BE49-F238E27FC236}">
                <a16:creationId xmlns:a16="http://schemas.microsoft.com/office/drawing/2014/main" id="{18DD296F-92AB-C3C3-7C43-108EA29395E7}"/>
              </a:ext>
            </a:extLst>
          </p:cNvPr>
          <p:cNvSpPr txBox="1"/>
          <p:nvPr/>
        </p:nvSpPr>
        <p:spPr bwMode="auto">
          <a:xfrm>
            <a:off x="7461273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331" name="TextBox 9330">
            <a:extLst>
              <a:ext uri="{FF2B5EF4-FFF2-40B4-BE49-F238E27FC236}">
                <a16:creationId xmlns:a16="http://schemas.microsoft.com/office/drawing/2014/main" id="{CF9A59E0-01D4-446C-FAF1-DA195D1C6AE7}"/>
              </a:ext>
            </a:extLst>
          </p:cNvPr>
          <p:cNvSpPr txBox="1"/>
          <p:nvPr/>
        </p:nvSpPr>
        <p:spPr bwMode="auto">
          <a:xfrm>
            <a:off x="7909384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</a:p>
        </p:txBody>
      </p:sp>
      <p:sp>
        <p:nvSpPr>
          <p:cNvPr id="9332" name="TextBox 9331">
            <a:extLst>
              <a:ext uri="{FF2B5EF4-FFF2-40B4-BE49-F238E27FC236}">
                <a16:creationId xmlns:a16="http://schemas.microsoft.com/office/drawing/2014/main" id="{F410497C-729D-3E55-BF33-EB67A65002F6}"/>
              </a:ext>
            </a:extLst>
          </p:cNvPr>
          <p:cNvSpPr txBox="1"/>
          <p:nvPr/>
        </p:nvSpPr>
        <p:spPr bwMode="auto">
          <a:xfrm>
            <a:off x="8357495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333" name="TextBox 9332">
            <a:extLst>
              <a:ext uri="{FF2B5EF4-FFF2-40B4-BE49-F238E27FC236}">
                <a16:creationId xmlns:a16="http://schemas.microsoft.com/office/drawing/2014/main" id="{A910737C-0CE4-68B3-74B5-1F8BBE532F99}"/>
              </a:ext>
            </a:extLst>
          </p:cNvPr>
          <p:cNvSpPr txBox="1"/>
          <p:nvPr/>
        </p:nvSpPr>
        <p:spPr bwMode="auto">
          <a:xfrm>
            <a:off x="8805606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334" name="TextBox 9333">
            <a:extLst>
              <a:ext uri="{FF2B5EF4-FFF2-40B4-BE49-F238E27FC236}">
                <a16:creationId xmlns:a16="http://schemas.microsoft.com/office/drawing/2014/main" id="{0D67A9C5-C879-AF0C-01F6-21AB97B48E6A}"/>
              </a:ext>
            </a:extLst>
          </p:cNvPr>
          <p:cNvSpPr txBox="1"/>
          <p:nvPr/>
        </p:nvSpPr>
        <p:spPr bwMode="auto">
          <a:xfrm>
            <a:off x="9253717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9335" name="TextBox 9334">
            <a:extLst>
              <a:ext uri="{FF2B5EF4-FFF2-40B4-BE49-F238E27FC236}">
                <a16:creationId xmlns:a16="http://schemas.microsoft.com/office/drawing/2014/main" id="{FE75B7EB-2669-A239-67B1-B7B96D61C07E}"/>
              </a:ext>
            </a:extLst>
          </p:cNvPr>
          <p:cNvSpPr txBox="1"/>
          <p:nvPr/>
        </p:nvSpPr>
        <p:spPr bwMode="auto">
          <a:xfrm>
            <a:off x="9701828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9336" name="TextBox 9335">
            <a:extLst>
              <a:ext uri="{FF2B5EF4-FFF2-40B4-BE49-F238E27FC236}">
                <a16:creationId xmlns:a16="http://schemas.microsoft.com/office/drawing/2014/main" id="{5E25F886-B5CA-68F8-AFCC-64FCAA01C893}"/>
              </a:ext>
            </a:extLst>
          </p:cNvPr>
          <p:cNvSpPr txBox="1"/>
          <p:nvPr/>
        </p:nvSpPr>
        <p:spPr bwMode="auto">
          <a:xfrm>
            <a:off x="10149939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9337" name="TextBox 9336">
            <a:extLst>
              <a:ext uri="{FF2B5EF4-FFF2-40B4-BE49-F238E27FC236}">
                <a16:creationId xmlns:a16="http://schemas.microsoft.com/office/drawing/2014/main" id="{222DAA1D-9D09-2946-F07A-D46BCFA2A2B0}"/>
              </a:ext>
            </a:extLst>
          </p:cNvPr>
          <p:cNvSpPr txBox="1"/>
          <p:nvPr/>
        </p:nvSpPr>
        <p:spPr bwMode="auto">
          <a:xfrm>
            <a:off x="10598050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9338" name="TextBox 9337">
            <a:extLst>
              <a:ext uri="{FF2B5EF4-FFF2-40B4-BE49-F238E27FC236}">
                <a16:creationId xmlns:a16="http://schemas.microsoft.com/office/drawing/2014/main" id="{7230E6C9-63D7-D0AE-3314-0CBC7A60776F}"/>
              </a:ext>
            </a:extLst>
          </p:cNvPr>
          <p:cNvSpPr txBox="1"/>
          <p:nvPr/>
        </p:nvSpPr>
        <p:spPr bwMode="auto">
          <a:xfrm>
            <a:off x="11046161" y="4499871"/>
            <a:ext cx="44673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9344" name="TextBox 9343">
            <a:extLst>
              <a:ext uri="{FF2B5EF4-FFF2-40B4-BE49-F238E27FC236}">
                <a16:creationId xmlns:a16="http://schemas.microsoft.com/office/drawing/2014/main" id="{55A3C07A-75B7-8EBE-0F32-4E972045DEDA}"/>
              </a:ext>
            </a:extLst>
          </p:cNvPr>
          <p:cNvSpPr txBox="1"/>
          <p:nvPr/>
        </p:nvSpPr>
        <p:spPr bwMode="auto">
          <a:xfrm>
            <a:off x="6339190" y="1484171"/>
            <a:ext cx="5378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Cohort B1: ND 100 mg BID (n = 20)</a:t>
            </a:r>
          </a:p>
        </p:txBody>
      </p:sp>
      <p:grpSp>
        <p:nvGrpSpPr>
          <p:cNvPr id="9346" name="Group 9345">
            <a:extLst>
              <a:ext uri="{FF2B5EF4-FFF2-40B4-BE49-F238E27FC236}">
                <a16:creationId xmlns:a16="http://schemas.microsoft.com/office/drawing/2014/main" id="{E04ECA28-B719-2C04-AEA0-811062BA9858}"/>
              </a:ext>
            </a:extLst>
          </p:cNvPr>
          <p:cNvGrpSpPr/>
          <p:nvPr/>
        </p:nvGrpSpPr>
        <p:grpSpPr>
          <a:xfrm>
            <a:off x="7507344" y="3510323"/>
            <a:ext cx="4408450" cy="942437"/>
            <a:chOff x="2107580" y="2832410"/>
            <a:chExt cx="4408450" cy="942437"/>
          </a:xfrm>
        </p:grpSpPr>
        <p:sp>
          <p:nvSpPr>
            <p:cNvPr id="9347" name="TextBox 9346">
              <a:extLst>
                <a:ext uri="{FF2B5EF4-FFF2-40B4-BE49-F238E27FC236}">
                  <a16:creationId xmlns:a16="http://schemas.microsoft.com/office/drawing/2014/main" id="{C1E989C5-5199-4170-4508-F33F4D82CC39}"/>
                </a:ext>
              </a:extLst>
            </p:cNvPr>
            <p:cNvSpPr txBox="1"/>
            <p:nvPr/>
          </p:nvSpPr>
          <p:spPr bwMode="auto">
            <a:xfrm>
              <a:off x="2107580" y="2832410"/>
              <a:ext cx="1661532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Mutation Status:</a:t>
              </a:r>
              <a:b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Response:</a:t>
              </a:r>
              <a:b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Bleximenib EOT status:</a:t>
              </a:r>
            </a:p>
          </p:txBody>
        </p:sp>
        <p:sp>
          <p:nvSpPr>
            <p:cNvPr id="9348" name="TextBox 9347">
              <a:extLst>
                <a:ext uri="{FF2B5EF4-FFF2-40B4-BE49-F238E27FC236}">
                  <a16:creationId xmlns:a16="http://schemas.microsoft.com/office/drawing/2014/main" id="{3146BCE8-E6E5-9555-3860-EB6F9062DE9F}"/>
                </a:ext>
              </a:extLst>
            </p:cNvPr>
            <p:cNvSpPr txBox="1"/>
            <p:nvPr/>
          </p:nvSpPr>
          <p:spPr bwMode="auto">
            <a:xfrm>
              <a:off x="3754244" y="2836128"/>
              <a:ext cx="2761786" cy="938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198563" algn="l"/>
                </a:tabLst>
                <a:defRPr/>
              </a:pP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NPM1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	</a:t>
              </a: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KMT2A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</a:t>
              </a:r>
              <a:b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CR/CRh/CRi	MLFS</a:t>
              </a:r>
              <a:b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Relapsed disease	Transplant</a:t>
              </a:r>
              <a:b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Other	Physician decision</a:t>
              </a:r>
              <a:b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On treatment</a:t>
              </a:r>
            </a:p>
          </p:txBody>
        </p:sp>
        <p:sp>
          <p:nvSpPr>
            <p:cNvPr id="9349" name="Rectangle 9348">
              <a:extLst>
                <a:ext uri="{FF2B5EF4-FFF2-40B4-BE49-F238E27FC236}">
                  <a16:creationId xmlns:a16="http://schemas.microsoft.com/office/drawing/2014/main" id="{6138B751-684B-B798-0AE1-1F7CF844012C}"/>
                </a:ext>
              </a:extLst>
            </p:cNvPr>
            <p:cNvSpPr/>
            <p:nvPr/>
          </p:nvSpPr>
          <p:spPr bwMode="auto">
            <a:xfrm>
              <a:off x="3739607" y="2929054"/>
              <a:ext cx="81776" cy="81776"/>
            </a:xfrm>
            <a:prstGeom prst="rect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0" name="Rectangle 9349">
              <a:extLst>
                <a:ext uri="{FF2B5EF4-FFF2-40B4-BE49-F238E27FC236}">
                  <a16:creationId xmlns:a16="http://schemas.microsoft.com/office/drawing/2014/main" id="{8017BF1E-8F79-BA27-9FCE-AD9AD48CF587}"/>
                </a:ext>
              </a:extLst>
            </p:cNvPr>
            <p:cNvSpPr/>
            <p:nvPr/>
          </p:nvSpPr>
          <p:spPr bwMode="auto">
            <a:xfrm>
              <a:off x="4931162" y="2929054"/>
              <a:ext cx="81776" cy="81776"/>
            </a:xfrm>
            <a:prstGeom prst="rect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1" name="5-Point Star 9350">
              <a:extLst>
                <a:ext uri="{FF2B5EF4-FFF2-40B4-BE49-F238E27FC236}">
                  <a16:creationId xmlns:a16="http://schemas.microsoft.com/office/drawing/2014/main" id="{64CA479F-EC69-BF6A-13B0-7BC9850C7BED}"/>
                </a:ext>
              </a:extLst>
            </p:cNvPr>
            <p:cNvSpPr/>
            <p:nvPr/>
          </p:nvSpPr>
          <p:spPr bwMode="auto">
            <a:xfrm>
              <a:off x="3735890" y="3088888"/>
              <a:ext cx="89210" cy="89210"/>
            </a:xfrm>
            <a:prstGeom prst="star5">
              <a:avLst>
                <a:gd name="adj" fmla="val 26636"/>
                <a:gd name="hf" fmla="val 105146"/>
                <a:gd name="vf" fmla="val 110557"/>
              </a:avLst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2" name="5-Point Star 9351">
              <a:extLst>
                <a:ext uri="{FF2B5EF4-FFF2-40B4-BE49-F238E27FC236}">
                  <a16:creationId xmlns:a16="http://schemas.microsoft.com/office/drawing/2014/main" id="{62209500-761F-FAA5-7370-B9E0A29F1BA6}"/>
                </a:ext>
              </a:extLst>
            </p:cNvPr>
            <p:cNvSpPr/>
            <p:nvPr/>
          </p:nvSpPr>
          <p:spPr bwMode="auto">
            <a:xfrm>
              <a:off x="4927445" y="3079363"/>
              <a:ext cx="89210" cy="89210"/>
            </a:xfrm>
            <a:prstGeom prst="star5">
              <a:avLst>
                <a:gd name="adj" fmla="val 26636"/>
                <a:gd name="hf" fmla="val 105146"/>
                <a:gd name="vf" fmla="val 110557"/>
              </a:avLst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3" name="Diamond 9352">
              <a:extLst>
                <a:ext uri="{FF2B5EF4-FFF2-40B4-BE49-F238E27FC236}">
                  <a16:creationId xmlns:a16="http://schemas.microsoft.com/office/drawing/2014/main" id="{C759AF70-A2F6-BB9A-7EAD-81133EBFA0CB}"/>
                </a:ext>
              </a:extLst>
            </p:cNvPr>
            <p:cNvSpPr/>
            <p:nvPr/>
          </p:nvSpPr>
          <p:spPr bwMode="auto">
            <a:xfrm>
              <a:off x="3734458" y="3260725"/>
              <a:ext cx="92075" cy="92075"/>
            </a:xfrm>
            <a:prstGeom prst="diamond">
              <a:avLst/>
            </a:prstGeom>
            <a:solidFill>
              <a:schemeClr val="accent6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4" name="Diamond 9353">
              <a:extLst>
                <a:ext uri="{FF2B5EF4-FFF2-40B4-BE49-F238E27FC236}">
                  <a16:creationId xmlns:a16="http://schemas.microsoft.com/office/drawing/2014/main" id="{ACD069D7-7D98-28BE-B786-571B66BC8B11}"/>
                </a:ext>
              </a:extLst>
            </p:cNvPr>
            <p:cNvSpPr/>
            <p:nvPr/>
          </p:nvSpPr>
          <p:spPr bwMode="auto">
            <a:xfrm>
              <a:off x="3734458" y="3425825"/>
              <a:ext cx="92075" cy="92075"/>
            </a:xfrm>
            <a:prstGeom prst="diamond">
              <a:avLst/>
            </a:prstGeom>
            <a:solidFill>
              <a:schemeClr val="bg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5" name="Diamond 9354">
              <a:extLst>
                <a:ext uri="{FF2B5EF4-FFF2-40B4-BE49-F238E27FC236}">
                  <a16:creationId xmlns:a16="http://schemas.microsoft.com/office/drawing/2014/main" id="{84E83EB1-9FFB-5C08-AD3C-25E0CCC85133}"/>
                </a:ext>
              </a:extLst>
            </p:cNvPr>
            <p:cNvSpPr/>
            <p:nvPr/>
          </p:nvSpPr>
          <p:spPr bwMode="auto">
            <a:xfrm>
              <a:off x="4926013" y="3418095"/>
              <a:ext cx="92075" cy="92075"/>
            </a:xfrm>
            <a:prstGeom prst="diamond">
              <a:avLst/>
            </a:prstGeom>
            <a:solidFill>
              <a:schemeClr val="accent6">
                <a:lumMod val="60000"/>
                <a:lumOff val="40000"/>
              </a:schemeClr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56" name="TextBox 9355">
              <a:extLst>
                <a:ext uri="{FF2B5EF4-FFF2-40B4-BE49-F238E27FC236}">
                  <a16:creationId xmlns:a16="http://schemas.microsoft.com/office/drawing/2014/main" id="{52D67D6A-C663-F7E8-E1F5-4A230BD6DD5A}"/>
                </a:ext>
              </a:extLst>
            </p:cNvPr>
            <p:cNvSpPr txBox="1"/>
            <p:nvPr/>
          </p:nvSpPr>
          <p:spPr bwMode="auto">
            <a:xfrm>
              <a:off x="4914900" y="3185276"/>
              <a:ext cx="1143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</a:t>
              </a:r>
            </a:p>
          </p:txBody>
        </p:sp>
        <p:sp>
          <p:nvSpPr>
            <p:cNvPr id="9358" name="TextBox 9357">
              <a:extLst>
                <a:ext uri="{FF2B5EF4-FFF2-40B4-BE49-F238E27FC236}">
                  <a16:creationId xmlns:a16="http://schemas.microsoft.com/office/drawing/2014/main" id="{A3A6F0FB-CB8D-3ED9-C2A8-30FFA54A6145}"/>
                </a:ext>
              </a:extLst>
            </p:cNvPr>
            <p:cNvSpPr txBox="1"/>
            <p:nvPr/>
          </p:nvSpPr>
          <p:spPr bwMode="auto">
            <a:xfrm>
              <a:off x="3728275" y="3514725"/>
              <a:ext cx="1143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→</a:t>
              </a:r>
            </a:p>
          </p:txBody>
        </p:sp>
      </p:grpSp>
      <p:cxnSp>
        <p:nvCxnSpPr>
          <p:cNvPr id="9345" name="Straight Connector 9344">
            <a:extLst>
              <a:ext uri="{FF2B5EF4-FFF2-40B4-BE49-F238E27FC236}">
                <a16:creationId xmlns:a16="http://schemas.microsoft.com/office/drawing/2014/main" id="{7A28BE02-821A-5DA9-47BB-0A62E874D761}"/>
              </a:ext>
            </a:extLst>
          </p:cNvPr>
          <p:cNvCxnSpPr>
            <a:cxnSpLocks/>
          </p:cNvCxnSpPr>
          <p:nvPr/>
        </p:nvCxnSpPr>
        <p:spPr bwMode="auto">
          <a:xfrm flipV="1">
            <a:off x="6342680" y="1729915"/>
            <a:ext cx="0" cy="276414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402" name="5-Point Star 9401">
            <a:extLst>
              <a:ext uri="{FF2B5EF4-FFF2-40B4-BE49-F238E27FC236}">
                <a16:creationId xmlns:a16="http://schemas.microsoft.com/office/drawing/2014/main" id="{A4B2ABF5-688A-7CF1-1845-15ECE9010399}"/>
              </a:ext>
            </a:extLst>
          </p:cNvPr>
          <p:cNvSpPr/>
          <p:nvPr/>
        </p:nvSpPr>
        <p:spPr bwMode="auto">
          <a:xfrm>
            <a:off x="6938554" y="182687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3" name="5-Point Star 9402">
            <a:extLst>
              <a:ext uri="{FF2B5EF4-FFF2-40B4-BE49-F238E27FC236}">
                <a16:creationId xmlns:a16="http://schemas.microsoft.com/office/drawing/2014/main" id="{BAE8B14E-7F07-01E4-99E2-7A01E3533FED}"/>
              </a:ext>
            </a:extLst>
          </p:cNvPr>
          <p:cNvSpPr/>
          <p:nvPr/>
        </p:nvSpPr>
        <p:spPr bwMode="auto">
          <a:xfrm>
            <a:off x="6633754" y="196340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4" name="5-Point Star 9403">
            <a:extLst>
              <a:ext uri="{FF2B5EF4-FFF2-40B4-BE49-F238E27FC236}">
                <a16:creationId xmlns:a16="http://schemas.microsoft.com/office/drawing/2014/main" id="{3E6588AC-2F9C-28EB-BD5B-33BD6A9D8648}"/>
              </a:ext>
            </a:extLst>
          </p:cNvPr>
          <p:cNvSpPr/>
          <p:nvPr/>
        </p:nvSpPr>
        <p:spPr bwMode="auto">
          <a:xfrm>
            <a:off x="6925854" y="209357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5" name="5-Point Star 9404">
            <a:extLst>
              <a:ext uri="{FF2B5EF4-FFF2-40B4-BE49-F238E27FC236}">
                <a16:creationId xmlns:a16="http://schemas.microsoft.com/office/drawing/2014/main" id="{5814F279-66EA-F606-244F-21169A6A23A2}"/>
              </a:ext>
            </a:extLst>
          </p:cNvPr>
          <p:cNvSpPr/>
          <p:nvPr/>
        </p:nvSpPr>
        <p:spPr bwMode="auto">
          <a:xfrm>
            <a:off x="6576604" y="222057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6" name="5-Point Star 9405">
            <a:extLst>
              <a:ext uri="{FF2B5EF4-FFF2-40B4-BE49-F238E27FC236}">
                <a16:creationId xmlns:a16="http://schemas.microsoft.com/office/drawing/2014/main" id="{7DD68590-0FF2-813D-3167-148B40843669}"/>
              </a:ext>
            </a:extLst>
          </p:cNvPr>
          <p:cNvSpPr/>
          <p:nvPr/>
        </p:nvSpPr>
        <p:spPr bwMode="auto">
          <a:xfrm>
            <a:off x="7144929" y="235075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7" name="5-Point Star 9406">
            <a:extLst>
              <a:ext uri="{FF2B5EF4-FFF2-40B4-BE49-F238E27FC236}">
                <a16:creationId xmlns:a16="http://schemas.microsoft.com/office/drawing/2014/main" id="{BDE91822-3DAD-C656-620E-26357FFF6067}"/>
              </a:ext>
            </a:extLst>
          </p:cNvPr>
          <p:cNvSpPr/>
          <p:nvPr/>
        </p:nvSpPr>
        <p:spPr bwMode="auto">
          <a:xfrm>
            <a:off x="6719479" y="249045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8" name="5-Point Star 9407">
            <a:extLst>
              <a:ext uri="{FF2B5EF4-FFF2-40B4-BE49-F238E27FC236}">
                <a16:creationId xmlns:a16="http://schemas.microsoft.com/office/drawing/2014/main" id="{1117BE01-BB50-59C8-0F56-45AC326D3DDE}"/>
              </a:ext>
            </a:extLst>
          </p:cNvPr>
          <p:cNvSpPr/>
          <p:nvPr/>
        </p:nvSpPr>
        <p:spPr bwMode="auto">
          <a:xfrm>
            <a:off x="6570254" y="261745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09" name="5-Point Star 9408">
            <a:extLst>
              <a:ext uri="{FF2B5EF4-FFF2-40B4-BE49-F238E27FC236}">
                <a16:creationId xmlns:a16="http://schemas.microsoft.com/office/drawing/2014/main" id="{052C6BF5-8F50-1FD3-7D3E-EA70BC22DC5A}"/>
              </a:ext>
            </a:extLst>
          </p:cNvPr>
          <p:cNvSpPr/>
          <p:nvPr/>
        </p:nvSpPr>
        <p:spPr bwMode="auto">
          <a:xfrm>
            <a:off x="6573429" y="2743200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0" name="5-Point Star 9409">
            <a:extLst>
              <a:ext uri="{FF2B5EF4-FFF2-40B4-BE49-F238E27FC236}">
                <a16:creationId xmlns:a16="http://schemas.microsoft.com/office/drawing/2014/main" id="{449EA6DD-3066-E977-CEB4-F2C96E73A706}"/>
              </a:ext>
            </a:extLst>
          </p:cNvPr>
          <p:cNvSpPr/>
          <p:nvPr/>
        </p:nvSpPr>
        <p:spPr bwMode="auto">
          <a:xfrm>
            <a:off x="6633754" y="288097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1" name="5-Point Star 9410">
            <a:extLst>
              <a:ext uri="{FF2B5EF4-FFF2-40B4-BE49-F238E27FC236}">
                <a16:creationId xmlns:a16="http://schemas.microsoft.com/office/drawing/2014/main" id="{0085331A-9591-AE75-422D-72E147801919}"/>
              </a:ext>
            </a:extLst>
          </p:cNvPr>
          <p:cNvSpPr/>
          <p:nvPr/>
        </p:nvSpPr>
        <p:spPr bwMode="auto">
          <a:xfrm>
            <a:off x="7081429" y="313815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2" name="5-Point Star 9411">
            <a:extLst>
              <a:ext uri="{FF2B5EF4-FFF2-40B4-BE49-F238E27FC236}">
                <a16:creationId xmlns:a16="http://schemas.microsoft.com/office/drawing/2014/main" id="{4D63FE62-F6A8-5B13-C83F-ED1D280CF0B7}"/>
              </a:ext>
            </a:extLst>
          </p:cNvPr>
          <p:cNvSpPr/>
          <p:nvPr/>
        </p:nvSpPr>
        <p:spPr bwMode="auto">
          <a:xfrm>
            <a:off x="6617879" y="340485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3" name="5-Point Star 9412">
            <a:extLst>
              <a:ext uri="{FF2B5EF4-FFF2-40B4-BE49-F238E27FC236}">
                <a16:creationId xmlns:a16="http://schemas.microsoft.com/office/drawing/2014/main" id="{591D064D-E4C6-C701-EB30-A2300804C4E0}"/>
              </a:ext>
            </a:extLst>
          </p:cNvPr>
          <p:cNvSpPr/>
          <p:nvPr/>
        </p:nvSpPr>
        <p:spPr bwMode="auto">
          <a:xfrm>
            <a:off x="6630579" y="353502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4" name="5-Point Star 9413">
            <a:extLst>
              <a:ext uri="{FF2B5EF4-FFF2-40B4-BE49-F238E27FC236}">
                <a16:creationId xmlns:a16="http://schemas.microsoft.com/office/drawing/2014/main" id="{F0F40741-E18D-C75B-A8FB-F64E817F633F}"/>
              </a:ext>
            </a:extLst>
          </p:cNvPr>
          <p:cNvSpPr/>
          <p:nvPr/>
        </p:nvSpPr>
        <p:spPr bwMode="auto">
          <a:xfrm>
            <a:off x="6738529" y="365885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5" name="5-Point Star 9414">
            <a:extLst>
              <a:ext uri="{FF2B5EF4-FFF2-40B4-BE49-F238E27FC236}">
                <a16:creationId xmlns:a16="http://schemas.microsoft.com/office/drawing/2014/main" id="{B25BDE96-089E-A87B-D82A-E0FF35731E83}"/>
              </a:ext>
            </a:extLst>
          </p:cNvPr>
          <p:cNvSpPr/>
          <p:nvPr/>
        </p:nvSpPr>
        <p:spPr bwMode="auto">
          <a:xfrm>
            <a:off x="6602004" y="380490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6" name="5-Point Star 9415">
            <a:extLst>
              <a:ext uri="{FF2B5EF4-FFF2-40B4-BE49-F238E27FC236}">
                <a16:creationId xmlns:a16="http://schemas.microsoft.com/office/drawing/2014/main" id="{4B093921-80E0-9A52-B12E-5831D4527749}"/>
              </a:ext>
            </a:extLst>
          </p:cNvPr>
          <p:cNvSpPr/>
          <p:nvPr/>
        </p:nvSpPr>
        <p:spPr bwMode="auto">
          <a:xfrm>
            <a:off x="6767104" y="392237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7" name="5-Point Star 9416">
            <a:extLst>
              <a:ext uri="{FF2B5EF4-FFF2-40B4-BE49-F238E27FC236}">
                <a16:creationId xmlns:a16="http://schemas.microsoft.com/office/drawing/2014/main" id="{1DD6E358-F870-63F6-685E-1FA6011E6DFA}"/>
              </a:ext>
            </a:extLst>
          </p:cNvPr>
          <p:cNvSpPr/>
          <p:nvPr/>
        </p:nvSpPr>
        <p:spPr bwMode="auto">
          <a:xfrm>
            <a:off x="6617879" y="300797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8" name="5-Point Star 9417">
            <a:extLst>
              <a:ext uri="{FF2B5EF4-FFF2-40B4-BE49-F238E27FC236}">
                <a16:creationId xmlns:a16="http://schemas.microsoft.com/office/drawing/2014/main" id="{4BB796B7-91C7-DCE4-D6F5-1D586F0685D6}"/>
              </a:ext>
            </a:extLst>
          </p:cNvPr>
          <p:cNvSpPr/>
          <p:nvPr/>
        </p:nvSpPr>
        <p:spPr bwMode="auto">
          <a:xfrm>
            <a:off x="6633754" y="327150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19" name="5-Point Star 9418">
            <a:extLst>
              <a:ext uri="{FF2B5EF4-FFF2-40B4-BE49-F238E27FC236}">
                <a16:creationId xmlns:a16="http://schemas.microsoft.com/office/drawing/2014/main" id="{6D43BA1A-8FDE-AFFE-4F43-C3560819AEE9}"/>
              </a:ext>
            </a:extLst>
          </p:cNvPr>
          <p:cNvSpPr/>
          <p:nvPr/>
        </p:nvSpPr>
        <p:spPr bwMode="auto">
          <a:xfrm>
            <a:off x="6938554" y="418907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20" name="TextBox 9419">
            <a:extLst>
              <a:ext uri="{FF2B5EF4-FFF2-40B4-BE49-F238E27FC236}">
                <a16:creationId xmlns:a16="http://schemas.microsoft.com/office/drawing/2014/main" id="{44F1378B-B0E1-6755-0422-14FB62E7DC40}"/>
              </a:ext>
            </a:extLst>
          </p:cNvPr>
          <p:cNvSpPr txBox="1"/>
          <p:nvPr/>
        </p:nvSpPr>
        <p:spPr bwMode="auto">
          <a:xfrm>
            <a:off x="11258464" y="174471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1" name="TextBox 9420">
            <a:extLst>
              <a:ext uri="{FF2B5EF4-FFF2-40B4-BE49-F238E27FC236}">
                <a16:creationId xmlns:a16="http://schemas.microsoft.com/office/drawing/2014/main" id="{D3920D40-D2BC-245E-86B9-264EBA340098}"/>
              </a:ext>
            </a:extLst>
          </p:cNvPr>
          <p:cNvSpPr txBox="1"/>
          <p:nvPr/>
        </p:nvSpPr>
        <p:spPr bwMode="auto">
          <a:xfrm>
            <a:off x="10436139" y="187806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2" name="TextBox 9421">
            <a:extLst>
              <a:ext uri="{FF2B5EF4-FFF2-40B4-BE49-F238E27FC236}">
                <a16:creationId xmlns:a16="http://schemas.microsoft.com/office/drawing/2014/main" id="{99BE9D69-0859-DB66-D8C6-FD822225B3B1}"/>
              </a:ext>
            </a:extLst>
          </p:cNvPr>
          <p:cNvSpPr txBox="1"/>
          <p:nvPr/>
        </p:nvSpPr>
        <p:spPr bwMode="auto">
          <a:xfrm>
            <a:off x="9750339" y="239876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3" name="TextBox 9422">
            <a:extLst>
              <a:ext uri="{FF2B5EF4-FFF2-40B4-BE49-F238E27FC236}">
                <a16:creationId xmlns:a16="http://schemas.microsoft.com/office/drawing/2014/main" id="{C0D5D9B4-C930-8522-4991-E073BAC99E98}"/>
              </a:ext>
            </a:extLst>
          </p:cNvPr>
          <p:cNvSpPr txBox="1"/>
          <p:nvPr/>
        </p:nvSpPr>
        <p:spPr bwMode="auto">
          <a:xfrm>
            <a:off x="9909089" y="2141588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4" name="TextBox 9423">
            <a:extLst>
              <a:ext uri="{FF2B5EF4-FFF2-40B4-BE49-F238E27FC236}">
                <a16:creationId xmlns:a16="http://schemas.microsoft.com/office/drawing/2014/main" id="{28D62775-39B3-C085-B973-125738C28FEB}"/>
              </a:ext>
            </a:extLst>
          </p:cNvPr>
          <p:cNvSpPr txBox="1"/>
          <p:nvPr/>
        </p:nvSpPr>
        <p:spPr bwMode="auto">
          <a:xfrm>
            <a:off x="9604289" y="267181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5" name="TextBox 9424">
            <a:extLst>
              <a:ext uri="{FF2B5EF4-FFF2-40B4-BE49-F238E27FC236}">
                <a16:creationId xmlns:a16="http://schemas.microsoft.com/office/drawing/2014/main" id="{976F9EFF-C527-B05E-9081-4BB014DB9CD0}"/>
              </a:ext>
            </a:extLst>
          </p:cNvPr>
          <p:cNvSpPr txBox="1"/>
          <p:nvPr/>
        </p:nvSpPr>
        <p:spPr bwMode="auto">
          <a:xfrm>
            <a:off x="8820064" y="2801988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6" name="TextBox 9425">
            <a:extLst>
              <a:ext uri="{FF2B5EF4-FFF2-40B4-BE49-F238E27FC236}">
                <a16:creationId xmlns:a16="http://schemas.microsoft.com/office/drawing/2014/main" id="{2A868868-B8EA-91E6-8A18-6ACA588F3DB0}"/>
              </a:ext>
            </a:extLst>
          </p:cNvPr>
          <p:cNvSpPr txBox="1"/>
          <p:nvPr/>
        </p:nvSpPr>
        <p:spPr bwMode="auto">
          <a:xfrm>
            <a:off x="8064414" y="305281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7" name="TextBox 9426">
            <a:extLst>
              <a:ext uri="{FF2B5EF4-FFF2-40B4-BE49-F238E27FC236}">
                <a16:creationId xmlns:a16="http://schemas.microsoft.com/office/drawing/2014/main" id="{FF553D96-CB41-C0E1-4A93-C1248BADAF6E}"/>
              </a:ext>
            </a:extLst>
          </p:cNvPr>
          <p:cNvSpPr txBox="1"/>
          <p:nvPr/>
        </p:nvSpPr>
        <p:spPr bwMode="auto">
          <a:xfrm>
            <a:off x="8362864" y="292581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8" name="TextBox 9427">
            <a:extLst>
              <a:ext uri="{FF2B5EF4-FFF2-40B4-BE49-F238E27FC236}">
                <a16:creationId xmlns:a16="http://schemas.microsoft.com/office/drawing/2014/main" id="{071CD2B4-3CBB-2B56-173E-1DDB814FB2B5}"/>
              </a:ext>
            </a:extLst>
          </p:cNvPr>
          <p:cNvSpPr txBox="1"/>
          <p:nvPr/>
        </p:nvSpPr>
        <p:spPr bwMode="auto">
          <a:xfrm>
            <a:off x="7531014" y="371321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29" name="TextBox 9428">
            <a:extLst>
              <a:ext uri="{FF2B5EF4-FFF2-40B4-BE49-F238E27FC236}">
                <a16:creationId xmlns:a16="http://schemas.microsoft.com/office/drawing/2014/main" id="{B793816B-4BCA-AFB4-D46E-74C069F8ADE0}"/>
              </a:ext>
            </a:extLst>
          </p:cNvPr>
          <p:cNvSpPr txBox="1"/>
          <p:nvPr/>
        </p:nvSpPr>
        <p:spPr bwMode="auto">
          <a:xfrm>
            <a:off x="7756439" y="3449688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30" name="TextBox 9429">
            <a:extLst>
              <a:ext uri="{FF2B5EF4-FFF2-40B4-BE49-F238E27FC236}">
                <a16:creationId xmlns:a16="http://schemas.microsoft.com/office/drawing/2014/main" id="{3E231CF9-8CE5-3CD9-5478-546AF0D1BBEC}"/>
              </a:ext>
            </a:extLst>
          </p:cNvPr>
          <p:cNvSpPr txBox="1"/>
          <p:nvPr/>
        </p:nvSpPr>
        <p:spPr bwMode="auto">
          <a:xfrm>
            <a:off x="7254789" y="397991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31" name="TextBox 9430">
            <a:extLst>
              <a:ext uri="{FF2B5EF4-FFF2-40B4-BE49-F238E27FC236}">
                <a16:creationId xmlns:a16="http://schemas.microsoft.com/office/drawing/2014/main" id="{D5B7AF48-DC0F-4107-8758-8BD52BC525CD}"/>
              </a:ext>
            </a:extLst>
          </p:cNvPr>
          <p:cNvSpPr txBox="1"/>
          <p:nvPr/>
        </p:nvSpPr>
        <p:spPr bwMode="auto">
          <a:xfrm>
            <a:off x="7356389" y="3846563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32" name="TextBox 9431">
            <a:extLst>
              <a:ext uri="{FF2B5EF4-FFF2-40B4-BE49-F238E27FC236}">
                <a16:creationId xmlns:a16="http://schemas.microsoft.com/office/drawing/2014/main" id="{AE90FA28-1CBF-2200-CF42-11F033AB6C75}"/>
              </a:ext>
            </a:extLst>
          </p:cNvPr>
          <p:cNvSpPr txBox="1"/>
          <p:nvPr/>
        </p:nvSpPr>
        <p:spPr bwMode="auto">
          <a:xfrm>
            <a:off x="7238914" y="4103738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→</a:t>
            </a:r>
          </a:p>
        </p:txBody>
      </p:sp>
      <p:sp>
        <p:nvSpPr>
          <p:cNvPr id="9433" name="Diamond 9432">
            <a:extLst>
              <a:ext uri="{FF2B5EF4-FFF2-40B4-BE49-F238E27FC236}">
                <a16:creationId xmlns:a16="http://schemas.microsoft.com/office/drawing/2014/main" id="{6A3B4F3C-9CA7-9DB3-FFD2-9B9AB1164C5C}"/>
              </a:ext>
            </a:extLst>
          </p:cNvPr>
          <p:cNvSpPr/>
          <p:nvPr/>
        </p:nvSpPr>
        <p:spPr bwMode="auto">
          <a:xfrm>
            <a:off x="9814602" y="2346583"/>
            <a:ext cx="92075" cy="92075"/>
          </a:xfrm>
          <a:prstGeom prst="diamond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34" name="Diamond 9433">
            <a:extLst>
              <a:ext uri="{FF2B5EF4-FFF2-40B4-BE49-F238E27FC236}">
                <a16:creationId xmlns:a16="http://schemas.microsoft.com/office/drawing/2014/main" id="{B2F9DDCF-A883-5DFA-4211-87389EE6D421}"/>
              </a:ext>
            </a:extLst>
          </p:cNvPr>
          <p:cNvSpPr/>
          <p:nvPr/>
        </p:nvSpPr>
        <p:spPr bwMode="auto">
          <a:xfrm>
            <a:off x="7719102" y="3276858"/>
            <a:ext cx="92075" cy="92075"/>
          </a:xfrm>
          <a:prstGeom prst="diamond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35" name="Diamond 9434">
            <a:extLst>
              <a:ext uri="{FF2B5EF4-FFF2-40B4-BE49-F238E27FC236}">
                <a16:creationId xmlns:a16="http://schemas.microsoft.com/office/drawing/2014/main" id="{E5FAA0E8-213D-FAEE-1A00-5899A89EFC43}"/>
              </a:ext>
            </a:extLst>
          </p:cNvPr>
          <p:cNvSpPr/>
          <p:nvPr/>
        </p:nvSpPr>
        <p:spPr bwMode="auto">
          <a:xfrm>
            <a:off x="6557052" y="4324608"/>
            <a:ext cx="92075" cy="92075"/>
          </a:xfrm>
          <a:prstGeom prst="diamond">
            <a:avLst/>
          </a:prstGeom>
          <a:solidFill>
            <a:schemeClr val="bg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436" name="TextBox 9435">
            <a:extLst>
              <a:ext uri="{FF2B5EF4-FFF2-40B4-BE49-F238E27FC236}">
                <a16:creationId xmlns:a16="http://schemas.microsoft.com/office/drawing/2014/main" id="{C62F148A-3207-304B-0FBB-8EAF98DB4D5C}"/>
              </a:ext>
            </a:extLst>
          </p:cNvPr>
          <p:cNvSpPr txBox="1"/>
          <p:nvPr/>
        </p:nvSpPr>
        <p:spPr bwMode="auto">
          <a:xfrm>
            <a:off x="7727039" y="3332964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9437" name="TextBox 9436">
            <a:extLst>
              <a:ext uri="{FF2B5EF4-FFF2-40B4-BE49-F238E27FC236}">
                <a16:creationId xmlns:a16="http://schemas.microsoft.com/office/drawing/2014/main" id="{29516BBC-28A0-982C-5352-C79EB23E820B}"/>
              </a:ext>
            </a:extLst>
          </p:cNvPr>
          <p:cNvSpPr txBox="1"/>
          <p:nvPr/>
        </p:nvSpPr>
        <p:spPr bwMode="auto">
          <a:xfrm>
            <a:off x="7542889" y="3590139"/>
            <a:ext cx="1143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</a:t>
            </a:r>
          </a:p>
        </p:txBody>
      </p:sp>
      <p:sp>
        <p:nvSpPr>
          <p:cNvPr id="9438" name="Diamond 9437">
            <a:extLst>
              <a:ext uri="{FF2B5EF4-FFF2-40B4-BE49-F238E27FC236}">
                <a16:creationId xmlns:a16="http://schemas.microsoft.com/office/drawing/2014/main" id="{BD3E864B-5C58-B35C-E891-0CB2AFA588D5}"/>
              </a:ext>
            </a:extLst>
          </p:cNvPr>
          <p:cNvSpPr/>
          <p:nvPr/>
        </p:nvSpPr>
        <p:spPr bwMode="auto">
          <a:xfrm>
            <a:off x="9636802" y="2616458"/>
            <a:ext cx="92075" cy="92075"/>
          </a:xfrm>
          <a:prstGeom prst="diamond">
            <a:avLst/>
          </a:prstGeom>
          <a:solidFill>
            <a:schemeClr val="bg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442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1F32-FED7-C331-4A72-979C1867A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Enzomenib: Differentiating Menin Inhibitors</a:t>
            </a:r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61EF7FB-F6A2-9880-6D4F-0CDF46ACC205}"/>
              </a:ext>
            </a:extLst>
          </p:cNvPr>
          <p:cNvGraphicFramePr>
            <a:graphicFrameLocks noGrp="1" noDrilldown="1" noMove="1" noResize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3707775"/>
              </p:ext>
            </p:extLst>
          </p:nvPr>
        </p:nvGraphicFramePr>
        <p:xfrm>
          <a:off x="604838" y="1215174"/>
          <a:ext cx="10877550" cy="2514632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202697">
                  <a:extLst>
                    <a:ext uri="{9D8B030D-6E8A-4147-A177-3AD203B41FA5}">
                      <a16:colId xmlns:a16="http://schemas.microsoft.com/office/drawing/2014/main" val="1959171828"/>
                    </a:ext>
                  </a:extLst>
                </a:gridCol>
                <a:gridCol w="2317898">
                  <a:extLst>
                    <a:ext uri="{9D8B030D-6E8A-4147-A177-3AD203B41FA5}">
                      <a16:colId xmlns:a16="http://schemas.microsoft.com/office/drawing/2014/main" val="4213635727"/>
                    </a:ext>
                  </a:extLst>
                </a:gridCol>
                <a:gridCol w="2604976">
                  <a:extLst>
                    <a:ext uri="{9D8B030D-6E8A-4147-A177-3AD203B41FA5}">
                      <a16:colId xmlns:a16="http://schemas.microsoft.com/office/drawing/2014/main" val="1174505256"/>
                    </a:ext>
                  </a:extLst>
                </a:gridCol>
                <a:gridCol w="2477386">
                  <a:extLst>
                    <a:ext uri="{9D8B030D-6E8A-4147-A177-3AD203B41FA5}">
                      <a16:colId xmlns:a16="http://schemas.microsoft.com/office/drawing/2014/main" val="3771988970"/>
                    </a:ext>
                  </a:extLst>
                </a:gridCol>
                <a:gridCol w="2274593">
                  <a:extLst>
                    <a:ext uri="{9D8B030D-6E8A-4147-A177-3AD203B41FA5}">
                      <a16:colId xmlns:a16="http://schemas.microsoft.com/office/drawing/2014/main" val="4099612671"/>
                    </a:ext>
                  </a:extLst>
                </a:gridCol>
              </a:tblGrid>
              <a:tr h="34597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Revumenib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Ziftomenib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Bleximenib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Enzomenib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1365763"/>
                  </a:ext>
                </a:extLst>
              </a:tr>
              <a:tr h="1643395">
                <a:tc rowSpan="2">
                  <a:txBody>
                    <a:bodyPr/>
                    <a:lstStyle/>
                    <a:p>
                      <a:pPr algn="ctr"/>
                      <a:r>
                        <a:rPr lang="en-US" b="1">
                          <a:solidFill>
                            <a:schemeClr val="tx1"/>
                          </a:solidFill>
                        </a:rPr>
                        <a:t>Structure*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  <a:p>
                      <a:endParaRPr lang="en-US"/>
                    </a:p>
                    <a:p>
                      <a:endParaRPr lang="en-US"/>
                    </a:p>
                    <a:p>
                      <a:endParaRPr lang="en-US"/>
                    </a:p>
                    <a:p>
                      <a:endParaRPr lang="en-US"/>
                    </a:p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960374"/>
                  </a:ext>
                </a:extLst>
              </a:tr>
              <a:tr h="3892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5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Tertiary</a:t>
                      </a:r>
                      <a:r>
                        <a:rPr kumimoji="1" lang="en-US" altLang="ja-JP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amine bond</a:t>
                      </a:r>
                    </a:p>
                  </a:txBody>
                  <a:tcPr marL="0" marR="121936" marT="60976" marB="6097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5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Tertiary</a:t>
                      </a:r>
                      <a:r>
                        <a:rPr kumimoji="1" lang="en-US" altLang="ja-JP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amine bond</a:t>
                      </a:r>
                    </a:p>
                  </a:txBody>
                  <a:tcPr marL="0" marR="121936" marT="60976" marB="6097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5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Tertiary</a:t>
                      </a:r>
                      <a:r>
                        <a:rPr kumimoji="1" lang="en-US" altLang="ja-JP" sz="15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amine bond</a:t>
                      </a:r>
                    </a:p>
                  </a:txBody>
                  <a:tcPr marL="0" marR="121936" marT="60976" marB="6097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メイリオ"/>
                        </a:defRPr>
                      </a:lvl9pPr>
                    </a:lstStyle>
                    <a:p>
                      <a:pPr marL="0" marR="0" lvl="0" indent="0" algn="ctr" defTabSz="457200" rtl="0" eaLnBrk="0" fontAlgn="auto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9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Amide bond</a:t>
                      </a:r>
                    </a:p>
                  </a:txBody>
                  <a:tcPr marL="0" marR="121936" marT="60976" marB="6097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744629"/>
                  </a:ext>
                </a:extLst>
              </a:tr>
            </a:tbl>
          </a:graphicData>
        </a:graphic>
      </p:graphicFrame>
      <p:graphicFrame>
        <p:nvGraphicFramePr>
          <p:cNvPr id="5" name="オブジェクト 5">
            <a:extLst>
              <a:ext uri="{FF2B5EF4-FFF2-40B4-BE49-F238E27FC236}">
                <a16:creationId xmlns:a16="http://schemas.microsoft.com/office/drawing/2014/main" id="{6EED4A2A-3134-24EA-4B16-73486CBE53C4}"/>
              </a:ext>
            </a:extLst>
          </p:cNvPr>
          <p:cNvGraphicFramePr>
            <a:graphicFrameLocks noGrp="1" noDrilldown="1" noChangeAspect="1" noMove="1" noResize="1"/>
          </p:cNvGraphicFramePr>
          <p:nvPr>
            <p:extLst>
              <p:ext uri="{D42A27DB-BD31-4B8C-83A1-F6EECF244321}">
                <p14:modId xmlns:p14="http://schemas.microsoft.com/office/powerpoint/2010/main" val="933767200"/>
              </p:ext>
            </p:extLst>
          </p:nvPr>
        </p:nvGraphicFramePr>
        <p:xfrm>
          <a:off x="2011028" y="1880592"/>
          <a:ext cx="2051419" cy="123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269205" imgH="1364119" progId="ChemDraw.Document.6.0">
                  <p:embed/>
                </p:oleObj>
              </mc:Choice>
              <mc:Fallback>
                <p:oleObj name="CS ChemDraw Drawing" r:id="rId2" imgW="2269205" imgH="1364119" progId="ChemDraw.Document.6.0">
                  <p:embed/>
                  <p:pic>
                    <p:nvPicPr>
                      <p:cNvPr id="5" name="オブジェクト 5">
                        <a:extLst>
                          <a:ext uri="{FF2B5EF4-FFF2-40B4-BE49-F238E27FC236}">
                            <a16:creationId xmlns:a16="http://schemas.microsoft.com/office/drawing/2014/main" id="{6EED4A2A-3134-24EA-4B16-73486CBE53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11028" y="1880592"/>
                        <a:ext cx="2051419" cy="1233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オブジェクト 8">
            <a:extLst>
              <a:ext uri="{FF2B5EF4-FFF2-40B4-BE49-F238E27FC236}">
                <a16:creationId xmlns:a16="http://schemas.microsoft.com/office/drawing/2014/main" id="{D5AE00E0-E921-3934-08E5-18E3E20F1369}"/>
              </a:ext>
            </a:extLst>
          </p:cNvPr>
          <p:cNvGraphicFramePr>
            <a:graphicFrameLocks noGrp="1" noDrilldown="1" noChangeAspect="1" noMove="1" noResize="1"/>
          </p:cNvGraphicFramePr>
          <p:nvPr>
            <p:extLst>
              <p:ext uri="{D42A27DB-BD31-4B8C-83A1-F6EECF244321}">
                <p14:modId xmlns:p14="http://schemas.microsoft.com/office/powerpoint/2010/main" val="2430407498"/>
              </p:ext>
            </p:extLst>
          </p:nvPr>
        </p:nvGraphicFramePr>
        <p:xfrm>
          <a:off x="4482103" y="1654049"/>
          <a:ext cx="1940983" cy="15197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408044" imgH="1892808" progId="ChemDraw.Document.6.0">
                  <p:embed/>
                </p:oleObj>
              </mc:Choice>
              <mc:Fallback>
                <p:oleObj name="CS ChemDraw Drawing" r:id="rId4" imgW="2408044" imgH="1892808" progId="ChemDraw.Document.6.0">
                  <p:embed/>
                  <p:pic>
                    <p:nvPicPr>
                      <p:cNvPr id="6" name="オブジェクト 8">
                        <a:extLst>
                          <a:ext uri="{FF2B5EF4-FFF2-40B4-BE49-F238E27FC236}">
                            <a16:creationId xmlns:a16="http://schemas.microsoft.com/office/drawing/2014/main" id="{D5AE00E0-E921-3934-08E5-18E3E20F13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82103" y="1654049"/>
                        <a:ext cx="1940983" cy="15197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オブジェクト 6">
            <a:extLst>
              <a:ext uri="{FF2B5EF4-FFF2-40B4-BE49-F238E27FC236}">
                <a16:creationId xmlns:a16="http://schemas.microsoft.com/office/drawing/2014/main" id="{F26CB523-13B7-CB7F-FABB-A83F00EBE097}"/>
              </a:ext>
            </a:extLst>
          </p:cNvPr>
          <p:cNvGraphicFramePr>
            <a:graphicFrameLocks noGrp="1" noDrilldown="1" noChangeAspect="1" noMove="1" noResize="1"/>
          </p:cNvGraphicFramePr>
          <p:nvPr>
            <p:extLst>
              <p:ext uri="{D42A27DB-BD31-4B8C-83A1-F6EECF244321}">
                <p14:modId xmlns:p14="http://schemas.microsoft.com/office/powerpoint/2010/main" val="1675139155"/>
              </p:ext>
            </p:extLst>
          </p:nvPr>
        </p:nvGraphicFramePr>
        <p:xfrm>
          <a:off x="6964522" y="1805390"/>
          <a:ext cx="2163233" cy="1217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2428945" imgH="1364119" progId="ChemDraw.Document.6.0">
                  <p:embed/>
                </p:oleObj>
              </mc:Choice>
              <mc:Fallback>
                <p:oleObj name="CS ChemDraw Drawing" r:id="rId6" imgW="2428945" imgH="1364119" progId="ChemDraw.Document.6.0">
                  <p:embed/>
                  <p:pic>
                    <p:nvPicPr>
                      <p:cNvPr id="7" name="オブジェクト 6">
                        <a:extLst>
                          <a:ext uri="{FF2B5EF4-FFF2-40B4-BE49-F238E27FC236}">
                            <a16:creationId xmlns:a16="http://schemas.microsoft.com/office/drawing/2014/main" id="{F26CB523-13B7-CB7F-FABB-A83F00EBE0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64522" y="1805390"/>
                        <a:ext cx="2163233" cy="12170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オブジェクト 7">
            <a:extLst>
              <a:ext uri="{FF2B5EF4-FFF2-40B4-BE49-F238E27FC236}">
                <a16:creationId xmlns:a16="http://schemas.microsoft.com/office/drawing/2014/main" id="{1EB1EB01-B090-FD16-1AF0-3D61E10FBE34}"/>
              </a:ext>
            </a:extLst>
          </p:cNvPr>
          <p:cNvGraphicFramePr>
            <a:graphicFrameLocks noGrp="1" noDrilldown="1" noChangeAspect="1" noMove="1" noResize="1"/>
          </p:cNvGraphicFramePr>
          <p:nvPr>
            <p:extLst>
              <p:ext uri="{D42A27DB-BD31-4B8C-83A1-F6EECF244321}">
                <p14:modId xmlns:p14="http://schemas.microsoft.com/office/powerpoint/2010/main" val="2617124830"/>
              </p:ext>
            </p:extLst>
          </p:nvPr>
        </p:nvGraphicFramePr>
        <p:xfrm>
          <a:off x="9476865" y="1803593"/>
          <a:ext cx="1858433" cy="1291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065176" imgH="1435442" progId="ChemDraw.Document.6.0">
                  <p:embed/>
                </p:oleObj>
              </mc:Choice>
              <mc:Fallback>
                <p:oleObj name="CS ChemDraw Drawing" r:id="rId8" imgW="2065176" imgH="1435442" progId="ChemDraw.Document.6.0">
                  <p:embed/>
                  <p:pic>
                    <p:nvPicPr>
                      <p:cNvPr id="8" name="オブジェクト 7">
                        <a:extLst>
                          <a:ext uri="{FF2B5EF4-FFF2-40B4-BE49-F238E27FC236}">
                            <a16:creationId xmlns:a16="http://schemas.microsoft.com/office/drawing/2014/main" id="{1EB1EB01-B090-FD16-1AF0-3D61E10FBE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76865" y="1803593"/>
                        <a:ext cx="1858433" cy="12911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1D88C8A-0268-D0C3-BBEA-5272CCD903F6}"/>
              </a:ext>
            </a:extLst>
          </p:cNvPr>
          <p:cNvSpPr txBox="1"/>
          <p:nvPr/>
        </p:nvSpPr>
        <p:spPr>
          <a:xfrm>
            <a:off x="5452594" y="5950964"/>
            <a:ext cx="5594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Numeric values derived from ChemDraw based on NIH CID.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lang="en-US" sz="1200" b="0" baseline="30000">
                <a:solidFill>
                  <a:schemeClr val="bg1"/>
                </a:solidFill>
              </a:rPr>
              <a:t>‡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The surface area of a compound associated with polar atoms.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D7A069-8B6A-FF2B-517C-AECB6E23288F}"/>
              </a:ext>
            </a:extLst>
          </p:cNvPr>
          <p:cNvSpPr txBox="1"/>
          <p:nvPr/>
        </p:nvSpPr>
        <p:spPr>
          <a:xfrm>
            <a:off x="604838" y="3790936"/>
            <a:ext cx="4766967" cy="2464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0990" marR="0" lvl="0" indent="-38099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Beyond target engagement, chemical properties such as polar surface area, lipophilicity, and basicity may impact safety and efficacy</a:t>
            </a:r>
            <a:r>
              <a:rPr kumimoji="0" lang="en-US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1,2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</a:p>
          <a:p>
            <a:pPr marL="380990" marR="0" lvl="0" indent="-38099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Enzomenib was specifically and intentionally designed to have low lipophilicity and basicity, which preliminary clinical data has shown results in a low volume of distribution and minimal to no accumulation</a:t>
            </a:r>
            <a:r>
              <a:rPr lang="en-US" b="0" baseline="30000">
                <a:solidFill>
                  <a:prstClr val="black"/>
                </a:solidFill>
                <a:latin typeface="+mj-lt"/>
                <a:cs typeface="+mn-cs"/>
              </a:rPr>
              <a:t>3</a:t>
            </a:r>
            <a:endParaRPr kumimoji="0" lang="en-US" b="0" i="0" u="none" strike="noStrike" kern="1200" cap="none" spc="0" normalizeH="0" baseline="3000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9A7ED90F-785F-4181-C7E1-6808C5C53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179302"/>
            <a:ext cx="50382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 Hughes. Bioorg Med Chem Lett. 2008;18:4872. 2. Yukawa. ACS </a:t>
            </a:r>
            <a:b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Med Chem Lett. 2020;11:203.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</a:rPr>
              <a:t> 3. Zeidner. ASH 2024. Abstr 213. </a:t>
            </a: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4555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159FDD6-EFEC-EE07-88B4-6D6C1CF7E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142496"/>
              </p:ext>
            </p:extLst>
          </p:nvPr>
        </p:nvGraphicFramePr>
        <p:xfrm>
          <a:off x="5476579" y="3896500"/>
          <a:ext cx="6005624" cy="20421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01406">
                  <a:extLst>
                    <a:ext uri="{9D8B030D-6E8A-4147-A177-3AD203B41FA5}">
                      <a16:colId xmlns:a16="http://schemas.microsoft.com/office/drawing/2014/main" val="3415973331"/>
                    </a:ext>
                  </a:extLst>
                </a:gridCol>
                <a:gridCol w="1501406">
                  <a:extLst>
                    <a:ext uri="{9D8B030D-6E8A-4147-A177-3AD203B41FA5}">
                      <a16:colId xmlns:a16="http://schemas.microsoft.com/office/drawing/2014/main" val="2861757185"/>
                    </a:ext>
                  </a:extLst>
                </a:gridCol>
                <a:gridCol w="1501406">
                  <a:extLst>
                    <a:ext uri="{9D8B030D-6E8A-4147-A177-3AD203B41FA5}">
                      <a16:colId xmlns:a16="http://schemas.microsoft.com/office/drawing/2014/main" val="2499490849"/>
                    </a:ext>
                  </a:extLst>
                </a:gridCol>
                <a:gridCol w="1501406">
                  <a:extLst>
                    <a:ext uri="{9D8B030D-6E8A-4147-A177-3AD203B41FA5}">
                      <a16:colId xmlns:a16="http://schemas.microsoft.com/office/drawing/2014/main" val="3101018913"/>
                    </a:ext>
                  </a:extLst>
                </a:gridCol>
              </a:tblGrid>
              <a:tr h="322301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Chemical Property</a:t>
                      </a:r>
                      <a:r>
                        <a:rPr lang="en-US" sz="1400" b="1" baseline="300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Polar Surface Area</a:t>
                      </a:r>
                      <a:r>
                        <a:rPr lang="en-US" sz="1400" b="1" kern="1200" baseline="300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‡</a:t>
                      </a:r>
                      <a:endParaRPr lang="en-US" sz="1400" b="1" baseline="3000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36576" marR="36576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Lipophilicity</a:t>
                      </a:r>
                      <a:endParaRPr lang="en-US" sz="1400" b="1" baseline="3000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Basicity</a:t>
                      </a:r>
                      <a:endParaRPr lang="en-US" sz="1400" b="1" baseline="3000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8348277"/>
                  </a:ext>
                </a:extLst>
              </a:tr>
              <a:tr h="189589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Target Value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PSA &gt;75</a:t>
                      </a:r>
                    </a:p>
                  </a:txBody>
                  <a:tcPr marL="36576" marR="36576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ClogP &lt;3.0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Pka &lt;7.4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8079044"/>
                  </a:ext>
                </a:extLst>
              </a:tr>
              <a:tr h="189589"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Enzomenib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89.8</a:t>
                      </a:r>
                    </a:p>
                  </a:txBody>
                  <a:tcPr marL="36576" marR="36576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2.9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6.68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194921"/>
                  </a:ext>
                </a:extLst>
              </a:tr>
              <a:tr h="189589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Revumenib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106.9</a:t>
                      </a:r>
                    </a:p>
                  </a:txBody>
                  <a:tcPr marL="36576" marR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3.13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9.27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601874"/>
                  </a:ext>
                </a:extLst>
              </a:tr>
              <a:tr h="189589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Bleximenib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85.6</a:t>
                      </a:r>
                    </a:p>
                  </a:txBody>
                  <a:tcPr marL="36576" marR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3.63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1400" kern="120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9.48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90248"/>
                  </a:ext>
                </a:extLst>
              </a:tr>
              <a:tr h="189589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Ziftomenib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119.7</a:t>
                      </a:r>
                    </a:p>
                  </a:txBody>
                  <a:tcPr marL="36576" marR="365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5.88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  <a:latin typeface="+mj-lt"/>
                          <a:cs typeface="Arial" panose="020B0604020202020204" pitchFamily="34" charset="0"/>
                        </a:rPr>
                        <a:t>8.85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327392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17C1528B-13BA-4229-AEEE-7AC6FD3CC480}"/>
              </a:ext>
            </a:extLst>
          </p:cNvPr>
          <p:cNvSpPr/>
          <p:nvPr/>
        </p:nvSpPr>
        <p:spPr>
          <a:xfrm>
            <a:off x="9318970" y="1202870"/>
            <a:ext cx="2163233" cy="2526199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D93450-D2E4-51D6-F6A9-BDB94786B69D}"/>
              </a:ext>
            </a:extLst>
          </p:cNvPr>
          <p:cNvSpPr/>
          <p:nvPr/>
        </p:nvSpPr>
        <p:spPr>
          <a:xfrm>
            <a:off x="5476579" y="4706116"/>
            <a:ext cx="6005624" cy="305503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C357130-05AA-2E77-8F7B-FC424C3F9A7C}"/>
              </a:ext>
            </a:extLst>
          </p:cNvPr>
          <p:cNvSpPr/>
          <p:nvPr/>
        </p:nvSpPr>
        <p:spPr bwMode="auto">
          <a:xfrm>
            <a:off x="1577427" y="2549769"/>
            <a:ext cx="114300" cy="149469"/>
          </a:xfrm>
          <a:prstGeom prst="ellipse">
            <a:avLst/>
          </a:prstGeom>
          <a:solidFill>
            <a:srgbClr val="E1471D"/>
          </a:solidFill>
          <a:ln w="0">
            <a:solidFill>
              <a:srgbClr val="E1471D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1754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7EDE7-81CC-4AC2-DF94-FEA0D9C57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Phase I/II Study of Enzomenib in R/R Acute Leukemia With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2C48C5-B5DC-3E89-D7DB-4DA5D5DF17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477607"/>
            <a:ext cx="10877529" cy="2304041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200" b="1"/>
              <a:t>No DLTs seen at any dose level</a:t>
            </a:r>
            <a:r>
              <a:rPr lang="en-US" sz="2200"/>
              <a:t>; no discontinuations due to drug-related AEs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2000"/>
              <a:t>Treatment-related adverse events in ≥10%</a:t>
            </a:r>
          </a:p>
          <a:p>
            <a:pPr lvl="2">
              <a:spcBef>
                <a:spcPts val="600"/>
              </a:spcBef>
              <a:spcAft>
                <a:spcPts val="0"/>
              </a:spcAft>
            </a:pPr>
            <a:r>
              <a:rPr lang="en-US" sz="1800"/>
              <a:t>Nausea any grade: 16.7%, grade 3: 1.1%; vomiting any grade: 15.5%, grade 3: 1.1%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200"/>
              <a:t>QTc prolongation rare: grade 3: 1.0% (1/84)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200" b="1"/>
              <a:t>Differentiation syndrome: 10.7% (9/84) </a:t>
            </a:r>
          </a:p>
          <a:p>
            <a:pPr lvl="1">
              <a:spcBef>
                <a:spcPts val="600"/>
              </a:spcBef>
              <a:spcAft>
                <a:spcPts val="0"/>
              </a:spcAft>
            </a:pPr>
            <a:r>
              <a:rPr lang="en-US" sz="2000"/>
              <a:t>No mortality or permanent discontinuations of enzomenib due to DS</a:t>
            </a:r>
          </a:p>
          <a:p>
            <a:pPr lvl="1"/>
            <a:r>
              <a:rPr lang="en-US" sz="2000"/>
              <a:t>No DS prophylaxis or ramp-up used with enzomenib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CDDB1933-962A-060B-E64A-81596F0D0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50382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Zeidner. ASH 2024. Abstr 213.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0ADB82F-2CAA-7C1A-166E-08BF2D3E6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555083"/>
              </p:ext>
            </p:extLst>
          </p:nvPr>
        </p:nvGraphicFramePr>
        <p:xfrm>
          <a:off x="717550" y="4044743"/>
          <a:ext cx="10788650" cy="220599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238480">
                  <a:extLst>
                    <a:ext uri="{9D8B030D-6E8A-4147-A177-3AD203B41FA5}">
                      <a16:colId xmlns:a16="http://schemas.microsoft.com/office/drawing/2014/main" val="2205741342"/>
                    </a:ext>
                  </a:extLst>
                </a:gridCol>
                <a:gridCol w="1571712">
                  <a:extLst>
                    <a:ext uri="{9D8B030D-6E8A-4147-A177-3AD203B41FA5}">
                      <a16:colId xmlns:a16="http://schemas.microsoft.com/office/drawing/2014/main" val="2476104549"/>
                    </a:ext>
                  </a:extLst>
                </a:gridCol>
                <a:gridCol w="1476008">
                  <a:extLst>
                    <a:ext uri="{9D8B030D-6E8A-4147-A177-3AD203B41FA5}">
                      <a16:colId xmlns:a16="http://schemas.microsoft.com/office/drawing/2014/main" val="3476228337"/>
                    </a:ext>
                  </a:extLst>
                </a:gridCol>
                <a:gridCol w="1369761">
                  <a:extLst>
                    <a:ext uri="{9D8B030D-6E8A-4147-A177-3AD203B41FA5}">
                      <a16:colId xmlns:a16="http://schemas.microsoft.com/office/drawing/2014/main" val="817152658"/>
                    </a:ext>
                  </a:extLst>
                </a:gridCol>
                <a:gridCol w="1466284">
                  <a:extLst>
                    <a:ext uri="{9D8B030D-6E8A-4147-A177-3AD203B41FA5}">
                      <a16:colId xmlns:a16="http://schemas.microsoft.com/office/drawing/2014/main" val="3963060478"/>
                    </a:ext>
                  </a:extLst>
                </a:gridCol>
                <a:gridCol w="1306503">
                  <a:extLst>
                    <a:ext uri="{9D8B030D-6E8A-4147-A177-3AD203B41FA5}">
                      <a16:colId xmlns:a16="http://schemas.microsoft.com/office/drawing/2014/main" val="672384593"/>
                    </a:ext>
                  </a:extLst>
                </a:gridCol>
                <a:gridCol w="1359902">
                  <a:extLst>
                    <a:ext uri="{9D8B030D-6E8A-4147-A177-3AD203B41FA5}">
                      <a16:colId xmlns:a16="http://schemas.microsoft.com/office/drawing/2014/main" val="3465876002"/>
                    </a:ext>
                  </a:extLst>
                </a:gridCol>
              </a:tblGrid>
              <a:tr h="180808">
                <a:tc rowSpan="2">
                  <a:txBody>
                    <a:bodyPr/>
                    <a:lstStyle/>
                    <a:p>
                      <a:pPr algn="l" fontAlgn="t"/>
                      <a:r>
                        <a:rPr lang="en-US" sz="1600" b="1">
                          <a:effectLst/>
                          <a:latin typeface="+mj-lt"/>
                        </a:rPr>
                        <a:t>Clinical Responses </a:t>
                      </a:r>
                    </a:p>
                    <a:p>
                      <a:pPr algn="l" fontAlgn="t"/>
                      <a:r>
                        <a:rPr lang="en-US" sz="1600" b="1">
                          <a:effectLst/>
                          <a:latin typeface="+mj-lt"/>
                        </a:rPr>
                        <a:t>by ELN 2017, % (n/N)</a:t>
                      </a:r>
                    </a:p>
                  </a:txBody>
                  <a:tcPr marL="76200" marR="50800" marT="50800" marB="4445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pt-BR" sz="1600" b="1" i="1">
                          <a:effectLst/>
                          <a:latin typeface="+mj-lt"/>
                        </a:rPr>
                        <a:t>KMT2A</a:t>
                      </a:r>
                      <a:r>
                        <a:rPr lang="pt-BR" sz="1600" b="1">
                          <a:effectLst/>
                          <a:latin typeface="+mj-lt"/>
                        </a:rPr>
                        <a:t>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 fontAlgn="t"/>
                      <a:r>
                        <a:rPr lang="en-US" sz="1600" b="1" i="1">
                          <a:effectLst/>
                          <a:latin typeface="+mj-lt"/>
                        </a:rPr>
                        <a:t>mNPM</a:t>
                      </a:r>
                      <a:r>
                        <a:rPr lang="en-US" sz="1600" b="1"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5690144"/>
                  </a:ext>
                </a:extLst>
              </a:tr>
              <a:tr h="314360">
                <a:tc vMerge="1">
                  <a:txBody>
                    <a:bodyPr/>
                    <a:lstStyle/>
                    <a:p>
                      <a:pPr algn="l" fontAlgn="t"/>
                      <a:endParaRPr lang="en-US">
                        <a:effectLst/>
                      </a:endParaRPr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200 mg BID </a:t>
                      </a:r>
                      <a:br>
                        <a:rPr lang="pt-BR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 = 8)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6200" marR="50800" marT="50800" marB="4445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 mg BID </a:t>
                      </a:r>
                      <a:br>
                        <a:rPr lang="pt-BR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pt-BR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 = 15)</a:t>
                      </a:r>
                      <a:endParaRPr lang="en-US" sz="1600" b="1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76200" marR="50800" marT="50800" marB="4445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Total 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 = 23)</a:t>
                      </a:r>
                    </a:p>
                  </a:txBody>
                  <a:tcPr marL="76200" marR="50800" marT="50800" marB="4445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200 mg BID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(n = 10)</a:t>
                      </a:r>
                    </a:p>
                  </a:txBody>
                  <a:tcPr marL="76200" marR="50800" marT="50800" marB="4445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 mg BID 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 = 7)</a:t>
                      </a:r>
                    </a:p>
                  </a:txBody>
                  <a:tcPr marL="76200" marR="50800" marT="50800" marB="4445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Total </a:t>
                      </a:r>
                      <a:b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</a:b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(N = 17)</a:t>
                      </a:r>
                    </a:p>
                  </a:txBody>
                  <a:tcPr marL="76200" marR="50800" marT="50800" marB="4445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486566"/>
                  </a:ext>
                </a:extLst>
              </a:tr>
              <a:tr h="2814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Objective response rate </a:t>
                      </a:r>
                    </a:p>
                    <a:p>
                      <a:pPr algn="l" fontAlgn="t"/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(CR +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CRh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+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CRi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+ MLFS)</a:t>
                      </a:r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50.0 (4/8)</a:t>
                      </a:r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73.3 (11/15)</a:t>
                      </a:r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65.2 (15/23)</a:t>
                      </a:r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60.0 (6/10)</a:t>
                      </a:r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57.1 (4/7)</a:t>
                      </a:r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58.8 (10/17)</a:t>
                      </a:r>
                    </a:p>
                  </a:txBody>
                  <a:tcPr marL="76200" marR="50800" marT="50800" marB="4445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6245981"/>
                  </a:ext>
                </a:extLst>
              </a:tr>
              <a:tr h="27806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Composite CR </a:t>
                      </a:r>
                    </a:p>
                    <a:p>
                      <a:pPr algn="l" fontAlgn="t"/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(CR +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CRh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+ </a:t>
                      </a:r>
                      <a:r>
                        <a:rPr lang="en-US" sz="1200" b="0" err="1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CRi</a:t>
                      </a:r>
                      <a:r>
                        <a:rPr lang="en-US" sz="12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0" marR="50800" marT="508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37.5 (3/8)</a:t>
                      </a:r>
                    </a:p>
                  </a:txBody>
                  <a:tcPr marL="76200" marR="50800" marT="508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53.3 (8/15)</a:t>
                      </a:r>
                    </a:p>
                  </a:txBody>
                  <a:tcPr marL="76200" marR="50800" marT="508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47.8 (11/23)</a:t>
                      </a:r>
                    </a:p>
                  </a:txBody>
                  <a:tcPr marL="76200" marR="50800" marT="508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50.0 (5/10)</a:t>
                      </a:r>
                    </a:p>
                  </a:txBody>
                  <a:tcPr marL="76200" marR="50800" marT="508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42.9 (3/7)</a:t>
                      </a:r>
                    </a:p>
                  </a:txBody>
                  <a:tcPr marL="76200" marR="50800" marT="508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47.1 (8/17)</a:t>
                      </a:r>
                    </a:p>
                  </a:txBody>
                  <a:tcPr marL="76200" marR="50800" marT="50800" marB="381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4863"/>
                  </a:ext>
                </a:extLst>
              </a:tr>
              <a:tr h="134921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CR + CRh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12.5 (1/8)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40.0 (6/15)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accent3"/>
                          </a:solidFill>
                          <a:effectLst/>
                          <a:latin typeface="+mj-lt"/>
                        </a:rPr>
                        <a:t>30.4 (7/23)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50.0 (5/10)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42.9 (3/7)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chemeClr val="accent3"/>
                          </a:solidFill>
                          <a:effectLst/>
                          <a:latin typeface="+mj-lt"/>
                        </a:rPr>
                        <a:t>47.1 (8/17)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5479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8810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6EA41-D543-00A5-C895-C7BE64230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Enzomenib in R/R AML With </a:t>
            </a:r>
            <a:r>
              <a:rPr lang="en-US" i="1"/>
              <a:t>KMT2A</a:t>
            </a:r>
            <a:r>
              <a:rPr lang="en-US"/>
              <a:t>r and m</a:t>
            </a:r>
            <a:r>
              <a:rPr lang="en-US" i="1"/>
              <a:t>NPM1 </a:t>
            </a:r>
            <a:r>
              <a:rPr lang="en-US"/>
              <a:t>: Duration of Response</a:t>
            </a: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F62C0A22-D3B4-D700-C204-ED1890DB4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50382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</a:rPr>
              <a:t>Zeidner. ASH 2024. Abstr 213.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9BCFAC-9019-24A0-464D-765321F46DA9}"/>
              </a:ext>
            </a:extLst>
          </p:cNvPr>
          <p:cNvSpPr txBox="1"/>
          <p:nvPr/>
        </p:nvSpPr>
        <p:spPr>
          <a:xfrm>
            <a:off x="609759" y="1473578"/>
            <a:ext cx="1138216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 = 40 patients at 200 or 300 mg BID with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KMT2A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r or m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NPM1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without prior menin inhibitor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BE3162-6223-5E7C-3522-297449A6F004}"/>
              </a:ext>
            </a:extLst>
          </p:cNvPr>
          <p:cNvCxnSpPr/>
          <p:nvPr/>
        </p:nvCxnSpPr>
        <p:spPr bwMode="auto">
          <a:xfrm>
            <a:off x="723900" y="1924259"/>
            <a:ext cx="867410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589ABD0-A678-416C-5EED-55C6AD2A2B25}"/>
              </a:ext>
            </a:extLst>
          </p:cNvPr>
          <p:cNvCxnSpPr/>
          <p:nvPr/>
        </p:nvCxnSpPr>
        <p:spPr bwMode="auto">
          <a:xfrm>
            <a:off x="723900" y="2026210"/>
            <a:ext cx="867410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EC50C7A-8066-EF6E-E2B5-3467743D81F7}"/>
              </a:ext>
            </a:extLst>
          </p:cNvPr>
          <p:cNvCxnSpPr>
            <a:cxnSpLocks/>
          </p:cNvCxnSpPr>
          <p:nvPr/>
        </p:nvCxnSpPr>
        <p:spPr bwMode="auto">
          <a:xfrm>
            <a:off x="723900" y="2136467"/>
            <a:ext cx="697230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829060-CD55-C146-EDBA-493B3E71B704}"/>
              </a:ext>
            </a:extLst>
          </p:cNvPr>
          <p:cNvCxnSpPr>
            <a:cxnSpLocks/>
          </p:cNvCxnSpPr>
          <p:nvPr/>
        </p:nvCxnSpPr>
        <p:spPr bwMode="auto">
          <a:xfrm>
            <a:off x="723900" y="2339667"/>
            <a:ext cx="604520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B9F24F9-37FB-F1A1-B850-0CD6E8CEFED9}"/>
              </a:ext>
            </a:extLst>
          </p:cNvPr>
          <p:cNvCxnSpPr>
            <a:cxnSpLocks/>
          </p:cNvCxnSpPr>
          <p:nvPr/>
        </p:nvCxnSpPr>
        <p:spPr bwMode="auto">
          <a:xfrm>
            <a:off x="723900" y="2536517"/>
            <a:ext cx="54419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AE1A78-699C-39A0-2856-B6606B626DFD}"/>
              </a:ext>
            </a:extLst>
          </p:cNvPr>
          <p:cNvCxnSpPr>
            <a:cxnSpLocks/>
          </p:cNvCxnSpPr>
          <p:nvPr/>
        </p:nvCxnSpPr>
        <p:spPr bwMode="auto">
          <a:xfrm>
            <a:off x="723900" y="2434917"/>
            <a:ext cx="54419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7C10D8-FDFB-8E6A-B075-635E8CB0A4C6}"/>
              </a:ext>
            </a:extLst>
          </p:cNvPr>
          <p:cNvCxnSpPr>
            <a:cxnSpLocks/>
          </p:cNvCxnSpPr>
          <p:nvPr/>
        </p:nvCxnSpPr>
        <p:spPr bwMode="auto">
          <a:xfrm>
            <a:off x="723900" y="2638117"/>
            <a:ext cx="50228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14084CE-F04F-7D62-233D-D36851678CE6}"/>
              </a:ext>
            </a:extLst>
          </p:cNvPr>
          <p:cNvCxnSpPr>
            <a:cxnSpLocks/>
          </p:cNvCxnSpPr>
          <p:nvPr/>
        </p:nvCxnSpPr>
        <p:spPr bwMode="auto">
          <a:xfrm>
            <a:off x="723900" y="2733367"/>
            <a:ext cx="48577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9F91A2-0222-F874-E890-0D047C26CCA0}"/>
              </a:ext>
            </a:extLst>
          </p:cNvPr>
          <p:cNvCxnSpPr>
            <a:cxnSpLocks/>
          </p:cNvCxnSpPr>
          <p:nvPr/>
        </p:nvCxnSpPr>
        <p:spPr bwMode="auto">
          <a:xfrm>
            <a:off x="723900" y="2841317"/>
            <a:ext cx="44259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5E48B3A-7C74-1238-401D-AD216FDFFDC7}"/>
              </a:ext>
            </a:extLst>
          </p:cNvPr>
          <p:cNvCxnSpPr>
            <a:cxnSpLocks/>
          </p:cNvCxnSpPr>
          <p:nvPr/>
        </p:nvCxnSpPr>
        <p:spPr bwMode="auto">
          <a:xfrm>
            <a:off x="723900" y="2949267"/>
            <a:ext cx="42608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180EED3-4047-5C8F-1B9B-32A0F2A35A1D}"/>
              </a:ext>
            </a:extLst>
          </p:cNvPr>
          <p:cNvCxnSpPr>
            <a:cxnSpLocks/>
          </p:cNvCxnSpPr>
          <p:nvPr/>
        </p:nvCxnSpPr>
        <p:spPr bwMode="auto">
          <a:xfrm>
            <a:off x="723900" y="3044517"/>
            <a:ext cx="408940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C70C38-00B7-3E35-8E9D-EBF1BD8CF6BA}"/>
              </a:ext>
            </a:extLst>
          </p:cNvPr>
          <p:cNvCxnSpPr>
            <a:cxnSpLocks/>
          </p:cNvCxnSpPr>
          <p:nvPr/>
        </p:nvCxnSpPr>
        <p:spPr bwMode="auto">
          <a:xfrm>
            <a:off x="723900" y="3146117"/>
            <a:ext cx="401320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81B931B-87E9-73B3-3D74-FB2188144D31}"/>
              </a:ext>
            </a:extLst>
          </p:cNvPr>
          <p:cNvCxnSpPr>
            <a:cxnSpLocks/>
          </p:cNvCxnSpPr>
          <p:nvPr/>
        </p:nvCxnSpPr>
        <p:spPr bwMode="auto">
          <a:xfrm>
            <a:off x="723900" y="3247717"/>
            <a:ext cx="39179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33F1736-5823-35A2-25DA-C8911173BE51}"/>
              </a:ext>
            </a:extLst>
          </p:cNvPr>
          <p:cNvCxnSpPr>
            <a:cxnSpLocks/>
          </p:cNvCxnSpPr>
          <p:nvPr/>
        </p:nvCxnSpPr>
        <p:spPr bwMode="auto">
          <a:xfrm>
            <a:off x="723900" y="3349317"/>
            <a:ext cx="37528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F4F0213-5DE9-C70B-1230-5BEE37D1C748}"/>
              </a:ext>
            </a:extLst>
          </p:cNvPr>
          <p:cNvCxnSpPr>
            <a:cxnSpLocks/>
          </p:cNvCxnSpPr>
          <p:nvPr/>
        </p:nvCxnSpPr>
        <p:spPr bwMode="auto">
          <a:xfrm>
            <a:off x="723900" y="3450917"/>
            <a:ext cx="33210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33F6CB-6744-8A1F-89F9-9F457A88F874}"/>
              </a:ext>
            </a:extLst>
          </p:cNvPr>
          <p:cNvCxnSpPr>
            <a:cxnSpLocks/>
          </p:cNvCxnSpPr>
          <p:nvPr/>
        </p:nvCxnSpPr>
        <p:spPr bwMode="auto">
          <a:xfrm>
            <a:off x="723900" y="3552517"/>
            <a:ext cx="31559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8C3DE9E-5B57-0C77-4ED2-D8B1E67C666D}"/>
              </a:ext>
            </a:extLst>
          </p:cNvPr>
          <p:cNvCxnSpPr>
            <a:cxnSpLocks/>
          </p:cNvCxnSpPr>
          <p:nvPr/>
        </p:nvCxnSpPr>
        <p:spPr bwMode="auto">
          <a:xfrm>
            <a:off x="723900" y="3654117"/>
            <a:ext cx="31559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F72A29E-F1B2-54E7-3C8A-D0E303A373D8}"/>
              </a:ext>
            </a:extLst>
          </p:cNvPr>
          <p:cNvCxnSpPr>
            <a:cxnSpLocks/>
          </p:cNvCxnSpPr>
          <p:nvPr/>
        </p:nvCxnSpPr>
        <p:spPr bwMode="auto">
          <a:xfrm>
            <a:off x="723900" y="3755717"/>
            <a:ext cx="29781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2D4587B6-940B-F34D-2B86-7B9AE41F7D1C}"/>
              </a:ext>
            </a:extLst>
          </p:cNvPr>
          <p:cNvCxnSpPr>
            <a:cxnSpLocks/>
          </p:cNvCxnSpPr>
          <p:nvPr/>
        </p:nvCxnSpPr>
        <p:spPr bwMode="auto">
          <a:xfrm>
            <a:off x="723900" y="3857317"/>
            <a:ext cx="29781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34C12DF0-613C-044E-D7E8-B422AFDEDCA0}"/>
              </a:ext>
            </a:extLst>
          </p:cNvPr>
          <p:cNvCxnSpPr>
            <a:cxnSpLocks/>
          </p:cNvCxnSpPr>
          <p:nvPr/>
        </p:nvCxnSpPr>
        <p:spPr bwMode="auto">
          <a:xfrm>
            <a:off x="723900" y="3946217"/>
            <a:ext cx="273050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2B1FDCD-E07B-D29A-3BDD-25ED22114F39}"/>
              </a:ext>
            </a:extLst>
          </p:cNvPr>
          <p:cNvCxnSpPr>
            <a:cxnSpLocks/>
          </p:cNvCxnSpPr>
          <p:nvPr/>
        </p:nvCxnSpPr>
        <p:spPr bwMode="auto">
          <a:xfrm>
            <a:off x="723900" y="4060517"/>
            <a:ext cx="26352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1C0CE2F-01AF-17D8-6D2C-EF46E11AD829}"/>
              </a:ext>
            </a:extLst>
          </p:cNvPr>
          <p:cNvCxnSpPr>
            <a:cxnSpLocks/>
          </p:cNvCxnSpPr>
          <p:nvPr/>
        </p:nvCxnSpPr>
        <p:spPr bwMode="auto">
          <a:xfrm>
            <a:off x="723900" y="4162117"/>
            <a:ext cx="25590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183033C-9B3F-4322-7F7B-7881C4C5B197}"/>
              </a:ext>
            </a:extLst>
          </p:cNvPr>
          <p:cNvCxnSpPr>
            <a:cxnSpLocks/>
          </p:cNvCxnSpPr>
          <p:nvPr/>
        </p:nvCxnSpPr>
        <p:spPr bwMode="auto">
          <a:xfrm>
            <a:off x="723900" y="4263717"/>
            <a:ext cx="24701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8BAF7E5A-46EB-D5FA-6498-14DAA39631B8}"/>
              </a:ext>
            </a:extLst>
          </p:cNvPr>
          <p:cNvCxnSpPr>
            <a:cxnSpLocks/>
          </p:cNvCxnSpPr>
          <p:nvPr/>
        </p:nvCxnSpPr>
        <p:spPr bwMode="auto">
          <a:xfrm>
            <a:off x="723900" y="4365317"/>
            <a:ext cx="23939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5B60A6F3-7A9C-C386-7E17-135520E73379}"/>
              </a:ext>
            </a:extLst>
          </p:cNvPr>
          <p:cNvCxnSpPr>
            <a:cxnSpLocks/>
          </p:cNvCxnSpPr>
          <p:nvPr/>
        </p:nvCxnSpPr>
        <p:spPr bwMode="auto">
          <a:xfrm>
            <a:off x="723900" y="4466917"/>
            <a:ext cx="23050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72393ECE-DE90-F5A3-B219-059A58C98D2B}"/>
              </a:ext>
            </a:extLst>
          </p:cNvPr>
          <p:cNvCxnSpPr>
            <a:cxnSpLocks/>
          </p:cNvCxnSpPr>
          <p:nvPr/>
        </p:nvCxnSpPr>
        <p:spPr bwMode="auto">
          <a:xfrm>
            <a:off x="723900" y="4574867"/>
            <a:ext cx="222250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1228EA04-9E86-98F6-38A2-8332A23206FB}"/>
              </a:ext>
            </a:extLst>
          </p:cNvPr>
          <p:cNvCxnSpPr>
            <a:cxnSpLocks/>
          </p:cNvCxnSpPr>
          <p:nvPr/>
        </p:nvCxnSpPr>
        <p:spPr bwMode="auto">
          <a:xfrm>
            <a:off x="723900" y="4676467"/>
            <a:ext cx="22161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9CB58360-D893-2A18-75F1-770CCDA1AE91}"/>
              </a:ext>
            </a:extLst>
          </p:cNvPr>
          <p:cNvCxnSpPr>
            <a:cxnSpLocks/>
          </p:cNvCxnSpPr>
          <p:nvPr/>
        </p:nvCxnSpPr>
        <p:spPr bwMode="auto">
          <a:xfrm>
            <a:off x="723900" y="4771717"/>
            <a:ext cx="196850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93E02A9-0AC0-AE7B-6EEC-AC771AE840CC}"/>
              </a:ext>
            </a:extLst>
          </p:cNvPr>
          <p:cNvCxnSpPr>
            <a:cxnSpLocks/>
          </p:cNvCxnSpPr>
          <p:nvPr/>
        </p:nvCxnSpPr>
        <p:spPr bwMode="auto">
          <a:xfrm>
            <a:off x="723900" y="4873317"/>
            <a:ext cx="16192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03B423CE-2E6B-ECA5-564F-3FD2AC46516F}"/>
              </a:ext>
            </a:extLst>
          </p:cNvPr>
          <p:cNvCxnSpPr>
            <a:cxnSpLocks/>
          </p:cNvCxnSpPr>
          <p:nvPr/>
        </p:nvCxnSpPr>
        <p:spPr bwMode="auto">
          <a:xfrm>
            <a:off x="723900" y="4974917"/>
            <a:ext cx="153670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CC97725-5FEC-211E-03D0-86CA1F735EE3}"/>
              </a:ext>
            </a:extLst>
          </p:cNvPr>
          <p:cNvCxnSpPr>
            <a:cxnSpLocks/>
          </p:cNvCxnSpPr>
          <p:nvPr/>
        </p:nvCxnSpPr>
        <p:spPr bwMode="auto">
          <a:xfrm>
            <a:off x="723900" y="5076517"/>
            <a:ext cx="153670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3538353F-7957-CC62-7647-D7C4EEE5075B}"/>
              </a:ext>
            </a:extLst>
          </p:cNvPr>
          <p:cNvCxnSpPr>
            <a:cxnSpLocks/>
          </p:cNvCxnSpPr>
          <p:nvPr/>
        </p:nvCxnSpPr>
        <p:spPr bwMode="auto">
          <a:xfrm>
            <a:off x="723900" y="5178117"/>
            <a:ext cx="13652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64DD67E6-261A-6F1D-8C58-83FB7BC4A4A4}"/>
              </a:ext>
            </a:extLst>
          </p:cNvPr>
          <p:cNvCxnSpPr>
            <a:cxnSpLocks/>
          </p:cNvCxnSpPr>
          <p:nvPr/>
        </p:nvCxnSpPr>
        <p:spPr bwMode="auto">
          <a:xfrm>
            <a:off x="723900" y="5267017"/>
            <a:ext cx="8699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D277568D-D7DB-71BB-741C-6DA257043C26}"/>
              </a:ext>
            </a:extLst>
          </p:cNvPr>
          <p:cNvCxnSpPr>
            <a:cxnSpLocks/>
          </p:cNvCxnSpPr>
          <p:nvPr/>
        </p:nvCxnSpPr>
        <p:spPr bwMode="auto">
          <a:xfrm>
            <a:off x="723900" y="5381317"/>
            <a:ext cx="78740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12ADE2CE-4D3E-0E8F-0FAE-12D953207280}"/>
              </a:ext>
            </a:extLst>
          </p:cNvPr>
          <p:cNvCxnSpPr>
            <a:cxnSpLocks/>
          </p:cNvCxnSpPr>
          <p:nvPr/>
        </p:nvCxnSpPr>
        <p:spPr bwMode="auto">
          <a:xfrm>
            <a:off x="723900" y="5489267"/>
            <a:ext cx="6032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4C78838-49B7-2E4C-CE88-8C29ECAA74B5}"/>
              </a:ext>
            </a:extLst>
          </p:cNvPr>
          <p:cNvCxnSpPr>
            <a:cxnSpLocks/>
          </p:cNvCxnSpPr>
          <p:nvPr/>
        </p:nvCxnSpPr>
        <p:spPr bwMode="auto">
          <a:xfrm>
            <a:off x="723900" y="5590867"/>
            <a:ext cx="52070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5C385F79-C7D6-127E-5797-DC8E7838DC86}"/>
              </a:ext>
            </a:extLst>
          </p:cNvPr>
          <p:cNvCxnSpPr>
            <a:cxnSpLocks/>
          </p:cNvCxnSpPr>
          <p:nvPr/>
        </p:nvCxnSpPr>
        <p:spPr bwMode="auto">
          <a:xfrm>
            <a:off x="723900" y="5679767"/>
            <a:ext cx="4381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D64FDD66-4EE7-92E4-2D06-43A1054F02EC}"/>
              </a:ext>
            </a:extLst>
          </p:cNvPr>
          <p:cNvCxnSpPr>
            <a:cxnSpLocks/>
          </p:cNvCxnSpPr>
          <p:nvPr/>
        </p:nvCxnSpPr>
        <p:spPr bwMode="auto">
          <a:xfrm>
            <a:off x="723900" y="5781367"/>
            <a:ext cx="438150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71F8989-597B-169B-B133-AF344E3CF7B2}"/>
              </a:ext>
            </a:extLst>
          </p:cNvPr>
          <p:cNvCxnSpPr>
            <a:cxnSpLocks/>
          </p:cNvCxnSpPr>
          <p:nvPr/>
        </p:nvCxnSpPr>
        <p:spPr bwMode="auto">
          <a:xfrm>
            <a:off x="723900" y="5876617"/>
            <a:ext cx="361950" cy="0"/>
          </a:xfrm>
          <a:prstGeom prst="line">
            <a:avLst/>
          </a:prstGeom>
          <a:noFill/>
          <a:ln w="5715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71AA2C3-6BB2-78C3-B17E-DD593B2877A2}"/>
              </a:ext>
            </a:extLst>
          </p:cNvPr>
          <p:cNvCxnSpPr>
            <a:cxnSpLocks/>
          </p:cNvCxnSpPr>
          <p:nvPr/>
        </p:nvCxnSpPr>
        <p:spPr bwMode="auto">
          <a:xfrm>
            <a:off x="723900" y="2236509"/>
            <a:ext cx="6125474" cy="0"/>
          </a:xfrm>
          <a:prstGeom prst="line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00" name="Table 99">
            <a:extLst>
              <a:ext uri="{FF2B5EF4-FFF2-40B4-BE49-F238E27FC236}">
                <a16:creationId xmlns:a16="http://schemas.microsoft.com/office/drawing/2014/main" id="{C5A87930-FCB9-B3F9-DB70-531AD7A36F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9200484"/>
              </p:ext>
            </p:extLst>
          </p:nvPr>
        </p:nvGraphicFramePr>
        <p:xfrm>
          <a:off x="4912852" y="3583970"/>
          <a:ext cx="6869409" cy="18542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290403">
                  <a:extLst>
                    <a:ext uri="{9D8B030D-6E8A-4147-A177-3AD203B41FA5}">
                      <a16:colId xmlns:a16="http://schemas.microsoft.com/office/drawing/2014/main" val="559500700"/>
                    </a:ext>
                  </a:extLst>
                </a:gridCol>
                <a:gridCol w="1818992">
                  <a:extLst>
                    <a:ext uri="{9D8B030D-6E8A-4147-A177-3AD203B41FA5}">
                      <a16:colId xmlns:a16="http://schemas.microsoft.com/office/drawing/2014/main" val="2717688487"/>
                    </a:ext>
                  </a:extLst>
                </a:gridCol>
                <a:gridCol w="1760014">
                  <a:extLst>
                    <a:ext uri="{9D8B030D-6E8A-4147-A177-3AD203B41FA5}">
                      <a16:colId xmlns:a16="http://schemas.microsoft.com/office/drawing/2014/main" val="980454575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kern="100">
                        <a:effectLst/>
                        <a:latin typeface="+mn-lt"/>
                        <a:ea typeface="Yu Mincho"/>
                        <a:cs typeface="Arial"/>
                      </a:endParaRP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1" kern="1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/>
                        </a:rPr>
                        <a:t>KMT2Ar</a:t>
                      </a: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/>
                        </a:rPr>
                        <a:t> (n = 23)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kern="1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/>
                        </a:rPr>
                        <a:t>m</a:t>
                      </a:r>
                      <a:r>
                        <a:rPr lang="en-US" sz="1600" b="1" i="1" kern="1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/>
                        </a:rPr>
                        <a:t>NPM1</a:t>
                      </a: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/>
                        </a:rPr>
                        <a:t> (n = 17)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948694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kumimoji="1"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Median time to 1</a:t>
                      </a:r>
                      <a:r>
                        <a:rPr lang="en-US" sz="1500" b="1" kern="100" baseline="300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st</a:t>
                      </a:r>
                      <a:r>
                        <a:rPr lang="en-US" sz="15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 objective response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1.0 mo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1.9 mo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56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Received allogeneic transplant (HSCT)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8 (34%)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2 (12%)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29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Median duration of response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Not reached*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7.0 mo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618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Median follow-up time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5.6 mo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0" kern="100">
                          <a:solidFill>
                            <a:schemeClr val="bg1"/>
                          </a:solidFill>
                          <a:effectLst/>
                          <a:latin typeface="+mn-lt"/>
                          <a:ea typeface="Yu Mincho"/>
                          <a:cs typeface="Arial"/>
                        </a:rPr>
                        <a:t>4.3 mo</a:t>
                      </a:r>
                    </a:p>
                  </a:txBody>
                  <a:tcPr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169956"/>
                  </a:ext>
                </a:extLst>
              </a:tr>
            </a:tbl>
          </a:graphicData>
        </a:graphic>
      </p:graphicFrame>
      <p:sp>
        <p:nvSpPr>
          <p:cNvPr id="101" name="TextBox 100">
            <a:extLst>
              <a:ext uri="{FF2B5EF4-FFF2-40B4-BE49-F238E27FC236}">
                <a16:creationId xmlns:a16="http://schemas.microsoft.com/office/drawing/2014/main" id="{D2A1BBBE-1901-E2D2-922C-015888D7CFF9}"/>
              </a:ext>
            </a:extLst>
          </p:cNvPr>
          <p:cNvSpPr txBox="1"/>
          <p:nvPr/>
        </p:nvSpPr>
        <p:spPr bwMode="auto">
          <a:xfrm>
            <a:off x="5202054" y="5391204"/>
            <a:ext cx="482972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*8 of 15 responders received HSCT and are pending post-HSCT evaluations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0ECB2C0D-3DBF-BB10-785F-00E0F0D6B00E}"/>
              </a:ext>
            </a:extLst>
          </p:cNvPr>
          <p:cNvGrpSpPr/>
          <p:nvPr/>
        </p:nvGrpSpPr>
        <p:grpSpPr>
          <a:xfrm>
            <a:off x="4026530" y="4708447"/>
            <a:ext cx="944091" cy="1200329"/>
            <a:chOff x="9769623" y="5058234"/>
            <a:chExt cx="944091" cy="1200329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6ED1B9B-1E7A-E089-1EDC-102F21DC5C4D}"/>
                </a:ext>
              </a:extLst>
            </p:cNvPr>
            <p:cNvSpPr txBox="1"/>
            <p:nvPr/>
          </p:nvSpPr>
          <p:spPr bwMode="auto">
            <a:xfrm>
              <a:off x="9838401" y="5058234"/>
              <a:ext cx="875313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MLFS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Cri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CRh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Ongoing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EOT: HSCT</a:t>
              </a: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5" name="5-Point Star 9232">
              <a:extLst>
                <a:ext uri="{FF2B5EF4-FFF2-40B4-BE49-F238E27FC236}">
                  <a16:creationId xmlns:a16="http://schemas.microsoft.com/office/drawing/2014/main" id="{397E008D-74A0-C5EE-3EC4-4190DC9B2D69}"/>
                </a:ext>
              </a:extLst>
            </p:cNvPr>
            <p:cNvSpPr/>
            <p:nvPr/>
          </p:nvSpPr>
          <p:spPr bwMode="auto">
            <a:xfrm>
              <a:off x="9782835" y="5154504"/>
              <a:ext cx="89210" cy="89210"/>
            </a:xfrm>
            <a:prstGeom prst="star5">
              <a:avLst>
                <a:gd name="adj" fmla="val 26636"/>
                <a:gd name="hf" fmla="val 105146"/>
                <a:gd name="vf" fmla="val 110557"/>
              </a:avLst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6" name="5-Point Star 9231">
              <a:extLst>
                <a:ext uri="{FF2B5EF4-FFF2-40B4-BE49-F238E27FC236}">
                  <a16:creationId xmlns:a16="http://schemas.microsoft.com/office/drawing/2014/main" id="{2496EDE9-4766-EF4A-3BDF-80195EA266F6}"/>
                </a:ext>
              </a:extLst>
            </p:cNvPr>
            <p:cNvSpPr/>
            <p:nvPr/>
          </p:nvSpPr>
          <p:spPr bwMode="auto">
            <a:xfrm>
              <a:off x="9782835" y="5329306"/>
              <a:ext cx="89210" cy="89210"/>
            </a:xfrm>
            <a:prstGeom prst="star5">
              <a:avLst>
                <a:gd name="adj" fmla="val 26636"/>
                <a:gd name="hf" fmla="val 105146"/>
                <a:gd name="vf" fmla="val 110557"/>
              </a:avLst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E6AC7AF2-D16A-5998-7818-C264DE5F76DA}"/>
                </a:ext>
              </a:extLst>
            </p:cNvPr>
            <p:cNvSpPr/>
            <p:nvPr/>
          </p:nvSpPr>
          <p:spPr bwMode="auto">
            <a:xfrm>
              <a:off x="9780363" y="5705862"/>
              <a:ext cx="87538" cy="87538"/>
            </a:xfrm>
            <a:prstGeom prst="rect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D624932F-BFD5-44D0-A25A-108493CF3876}"/>
                </a:ext>
              </a:extLst>
            </p:cNvPr>
            <p:cNvSpPr/>
            <p:nvPr/>
          </p:nvSpPr>
          <p:spPr bwMode="auto">
            <a:xfrm>
              <a:off x="9781153" y="5519738"/>
              <a:ext cx="97224" cy="97224"/>
            </a:xfrm>
            <a:prstGeom prst="ellipse">
              <a:avLst/>
            </a:prstGeom>
            <a:solidFill>
              <a:schemeClr val="accent2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" name="Isosceles Triangle 108">
              <a:extLst>
                <a:ext uri="{FF2B5EF4-FFF2-40B4-BE49-F238E27FC236}">
                  <a16:creationId xmlns:a16="http://schemas.microsoft.com/office/drawing/2014/main" id="{DF0A9771-C179-DAED-92B6-F6F7F3F88DCC}"/>
                </a:ext>
              </a:extLst>
            </p:cNvPr>
            <p:cNvSpPr/>
            <p:nvPr/>
          </p:nvSpPr>
          <p:spPr bwMode="auto">
            <a:xfrm rot="5400000">
              <a:off x="9773226" y="5877892"/>
              <a:ext cx="103484" cy="89210"/>
            </a:xfrm>
            <a:prstGeom prst="triangle">
              <a:avLst/>
            </a:prstGeom>
            <a:solidFill>
              <a:schemeClr val="bg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" name="Diamond 109">
              <a:extLst>
                <a:ext uri="{FF2B5EF4-FFF2-40B4-BE49-F238E27FC236}">
                  <a16:creationId xmlns:a16="http://schemas.microsoft.com/office/drawing/2014/main" id="{F6D2C0CF-5CB7-6833-195D-10D2B549BF2C}"/>
                </a:ext>
              </a:extLst>
            </p:cNvPr>
            <p:cNvSpPr/>
            <p:nvPr/>
          </p:nvSpPr>
          <p:spPr bwMode="auto">
            <a:xfrm>
              <a:off x="9769623" y="6041344"/>
              <a:ext cx="117874" cy="117874"/>
            </a:xfrm>
            <a:prstGeom prst="diamond">
              <a:avLst/>
            </a:prstGeom>
            <a:solidFill>
              <a:schemeClr val="accent5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9773980-4ED3-6F93-7F7E-9A4869F87A10}"/>
              </a:ext>
            </a:extLst>
          </p:cNvPr>
          <p:cNvGrpSpPr/>
          <p:nvPr/>
        </p:nvGrpSpPr>
        <p:grpSpPr>
          <a:xfrm>
            <a:off x="960120" y="6011835"/>
            <a:ext cx="8512635" cy="307777"/>
            <a:chOff x="960120" y="5877159"/>
            <a:chExt cx="8512635" cy="307777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7581FF6A-6B0E-8518-D008-FFE69DDD59F6}"/>
                </a:ext>
              </a:extLst>
            </p:cNvPr>
            <p:cNvSpPr txBox="1"/>
            <p:nvPr/>
          </p:nvSpPr>
          <p:spPr bwMode="auto">
            <a:xfrm>
              <a:off x="960120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0.5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9EDF8911-9C06-FA4D-469C-F00B75EDB084}"/>
                </a:ext>
              </a:extLst>
            </p:cNvPr>
            <p:cNvSpPr txBox="1"/>
            <p:nvPr/>
          </p:nvSpPr>
          <p:spPr bwMode="auto">
            <a:xfrm>
              <a:off x="1371600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7AAF80A8-EA68-A788-FD9A-2543C92C4EA9}"/>
                </a:ext>
              </a:extLst>
            </p:cNvPr>
            <p:cNvSpPr txBox="1"/>
            <p:nvPr/>
          </p:nvSpPr>
          <p:spPr bwMode="auto">
            <a:xfrm>
              <a:off x="1805940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1.5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5B8D13E9-AD99-E60D-73BD-90620C204A36}"/>
                </a:ext>
              </a:extLst>
            </p:cNvPr>
            <p:cNvSpPr txBox="1"/>
            <p:nvPr/>
          </p:nvSpPr>
          <p:spPr bwMode="auto">
            <a:xfrm>
              <a:off x="2225040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2.0</a:t>
              </a: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3522935A-A839-9FE4-7EEA-581E8CE55BF7}"/>
                </a:ext>
              </a:extLst>
            </p:cNvPr>
            <p:cNvSpPr txBox="1"/>
            <p:nvPr/>
          </p:nvSpPr>
          <p:spPr bwMode="auto">
            <a:xfrm>
              <a:off x="2651760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2.5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0D6C40F0-2932-23D2-A61B-BF2687338AA8}"/>
                </a:ext>
              </a:extLst>
            </p:cNvPr>
            <p:cNvSpPr txBox="1"/>
            <p:nvPr/>
          </p:nvSpPr>
          <p:spPr bwMode="auto">
            <a:xfrm>
              <a:off x="3078480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3.0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7236C81E-54B1-F08B-D5C1-8FCE343F49EA}"/>
                </a:ext>
              </a:extLst>
            </p:cNvPr>
            <p:cNvSpPr txBox="1"/>
            <p:nvPr/>
          </p:nvSpPr>
          <p:spPr bwMode="auto">
            <a:xfrm>
              <a:off x="3503892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3.5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5DECA412-91E0-12D4-E748-CB873EB77E58}"/>
                </a:ext>
              </a:extLst>
            </p:cNvPr>
            <p:cNvSpPr txBox="1"/>
            <p:nvPr/>
          </p:nvSpPr>
          <p:spPr bwMode="auto">
            <a:xfrm>
              <a:off x="393142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4.0</a:t>
              </a: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7AB0ACA-DD61-E2ED-725A-72629B611A05}"/>
                </a:ext>
              </a:extLst>
            </p:cNvPr>
            <p:cNvSpPr txBox="1"/>
            <p:nvPr/>
          </p:nvSpPr>
          <p:spPr bwMode="auto">
            <a:xfrm>
              <a:off x="436576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4.5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54C94FE3-8B7C-40B1-7F52-D877F221C036}"/>
                </a:ext>
              </a:extLst>
            </p:cNvPr>
            <p:cNvSpPr txBox="1"/>
            <p:nvPr/>
          </p:nvSpPr>
          <p:spPr bwMode="auto">
            <a:xfrm>
              <a:off x="478486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5.0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13739631-B632-09E3-96A3-6B0FFC6E98A1}"/>
                </a:ext>
              </a:extLst>
            </p:cNvPr>
            <p:cNvSpPr txBox="1"/>
            <p:nvPr/>
          </p:nvSpPr>
          <p:spPr bwMode="auto">
            <a:xfrm>
              <a:off x="521158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5.5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D80E3177-BDC3-2E93-D449-EA5A8BEA7C67}"/>
                </a:ext>
              </a:extLst>
            </p:cNvPr>
            <p:cNvSpPr txBox="1"/>
            <p:nvPr/>
          </p:nvSpPr>
          <p:spPr bwMode="auto">
            <a:xfrm>
              <a:off x="563830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6.0</a:t>
              </a:r>
            </a:p>
          </p:txBody>
        </p:sp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10401E6B-ED83-DF16-C6A1-1B96BE8F58C2}"/>
                </a:ext>
              </a:extLst>
            </p:cNvPr>
            <p:cNvSpPr txBox="1"/>
            <p:nvPr/>
          </p:nvSpPr>
          <p:spPr bwMode="auto">
            <a:xfrm>
              <a:off x="6063716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6.5</a:t>
              </a:r>
            </a:p>
          </p:txBody>
        </p:sp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898C3914-D164-0FAA-EB29-7F425678D9B4}"/>
                </a:ext>
              </a:extLst>
            </p:cNvPr>
            <p:cNvSpPr txBox="1"/>
            <p:nvPr/>
          </p:nvSpPr>
          <p:spPr bwMode="auto">
            <a:xfrm>
              <a:off x="647650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7.0</a:t>
              </a: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86BBB7A4-5E5C-ED6F-9031-93DB2661CC52}"/>
                </a:ext>
              </a:extLst>
            </p:cNvPr>
            <p:cNvSpPr txBox="1"/>
            <p:nvPr/>
          </p:nvSpPr>
          <p:spPr bwMode="auto">
            <a:xfrm>
              <a:off x="691084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7.5</a:t>
              </a:r>
            </a:p>
          </p:txBody>
        </p:sp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35EAFCCD-210D-03A7-5A11-CB1752CA69C6}"/>
                </a:ext>
              </a:extLst>
            </p:cNvPr>
            <p:cNvSpPr txBox="1"/>
            <p:nvPr/>
          </p:nvSpPr>
          <p:spPr bwMode="auto">
            <a:xfrm>
              <a:off x="732994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8.0</a:t>
              </a:r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6FA42358-70B1-F483-E930-1AB657F0BBDC}"/>
                </a:ext>
              </a:extLst>
            </p:cNvPr>
            <p:cNvSpPr txBox="1"/>
            <p:nvPr/>
          </p:nvSpPr>
          <p:spPr bwMode="auto">
            <a:xfrm>
              <a:off x="775666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8.5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BAA4674D-5ED0-EB01-CCAE-8763612F4B73}"/>
                </a:ext>
              </a:extLst>
            </p:cNvPr>
            <p:cNvSpPr txBox="1"/>
            <p:nvPr/>
          </p:nvSpPr>
          <p:spPr bwMode="auto">
            <a:xfrm>
              <a:off x="8183384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9.0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80DE4808-0A99-2E03-5419-1ABBD89EE02C}"/>
                </a:ext>
              </a:extLst>
            </p:cNvPr>
            <p:cNvSpPr txBox="1"/>
            <p:nvPr/>
          </p:nvSpPr>
          <p:spPr bwMode="auto">
            <a:xfrm>
              <a:off x="8608796" y="5877159"/>
              <a:ext cx="41229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9.5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3146F0CB-36A3-3FDF-3B80-B65DC9E045F7}"/>
                </a:ext>
              </a:extLst>
            </p:cNvPr>
            <p:cNvSpPr txBox="1"/>
            <p:nvPr/>
          </p:nvSpPr>
          <p:spPr bwMode="auto">
            <a:xfrm>
              <a:off x="8969091" y="5877159"/>
              <a:ext cx="5036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10.0</a:t>
              </a:r>
            </a:p>
          </p:txBody>
        </p:sp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49687EEA-16D0-37D8-B55A-BD5443A4DB87}"/>
              </a:ext>
            </a:extLst>
          </p:cNvPr>
          <p:cNvSpPr txBox="1"/>
          <p:nvPr/>
        </p:nvSpPr>
        <p:spPr bwMode="auto">
          <a:xfrm>
            <a:off x="3803815" y="6207816"/>
            <a:ext cx="235744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Duration of Treatment (Mo) </a:t>
            </a:r>
          </a:p>
        </p:txBody>
      </p:sp>
      <p:sp>
        <p:nvSpPr>
          <p:cNvPr id="206" name="Freeform: Shape 205">
            <a:extLst>
              <a:ext uri="{FF2B5EF4-FFF2-40B4-BE49-F238E27FC236}">
                <a16:creationId xmlns:a16="http://schemas.microsoft.com/office/drawing/2014/main" id="{7B5E842C-A996-6C33-7F71-FEA002D0E230}"/>
              </a:ext>
            </a:extLst>
          </p:cNvPr>
          <p:cNvSpPr/>
          <p:nvPr/>
        </p:nvSpPr>
        <p:spPr bwMode="auto">
          <a:xfrm>
            <a:off x="723900" y="1803456"/>
            <a:ext cx="8831580" cy="4191000"/>
          </a:xfrm>
          <a:custGeom>
            <a:avLst/>
            <a:gdLst>
              <a:gd name="connsiteX0" fmla="*/ 0 w 8846820"/>
              <a:gd name="connsiteY0" fmla="*/ 0 h 4175760"/>
              <a:gd name="connsiteX1" fmla="*/ 0 w 8846820"/>
              <a:gd name="connsiteY1" fmla="*/ 4175760 h 4175760"/>
              <a:gd name="connsiteX2" fmla="*/ 8846820 w 8846820"/>
              <a:gd name="connsiteY2" fmla="*/ 4175760 h 41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46820" h="4175760">
                <a:moveTo>
                  <a:pt x="0" y="0"/>
                </a:moveTo>
                <a:lnTo>
                  <a:pt x="0" y="4175760"/>
                </a:lnTo>
                <a:lnTo>
                  <a:pt x="8846820" y="417576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7407ABBE-095F-207E-54A8-2295AF76FD0F}"/>
              </a:ext>
            </a:extLst>
          </p:cNvPr>
          <p:cNvGrpSpPr/>
          <p:nvPr/>
        </p:nvGrpSpPr>
        <p:grpSpPr>
          <a:xfrm>
            <a:off x="1151026" y="6005431"/>
            <a:ext cx="8076604" cy="72845"/>
            <a:chOff x="990600" y="5501864"/>
            <a:chExt cx="5376940" cy="435885"/>
          </a:xfrm>
        </p:grpSpPr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414723B3-0498-AD9C-6E88-8DBCC6AA83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90600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C528110E-0406-A3C2-069C-D2D9198200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74536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104683A-6750-E66B-9F8B-518A5B7808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558471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D72479CA-AE3B-EA57-BAF0-F7251559659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842407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957BBB75-4130-938B-71C9-504BDBA45FE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6342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0E1F633A-D4F7-2212-A7F9-B4E934D985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10278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C9CAA276-9E1A-8BC5-615D-A243169F7A1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694213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02FB6021-F194-7373-25B9-EE3CE4339E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978150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B5728FCE-5EC9-16C9-EB81-B7E8D67D992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57202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BD18A5CB-613E-112C-3B2B-046DF28015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41138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20533CAE-9B8C-2A83-503D-FABB8F350E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825073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2C4D22B4-A877-508C-EE04-2C21C5755B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09009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7302DB9C-6E66-5B98-A067-94E46CE66E5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392944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4C21B76A-46CB-966E-0EDF-D9F547DE8C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76880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C875EE42-C08A-508C-9A23-86CE59D832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60815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25E4A58A-F96E-C728-658E-1E933DF94B2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244752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4046CE43-0065-84CB-D341-2E8F0CC671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530502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3DC2E5A3-BAF0-7478-BE62-E396D38D57A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97854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FBC6AB07-69DD-2A06-6940-FBB5B3F4A2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81791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DDD98377-F3DD-1454-FD7E-0DDBF68AD7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367540" y="5501864"/>
              <a:ext cx="0" cy="43588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45" name="5-Point Star 9232">
            <a:extLst>
              <a:ext uri="{FF2B5EF4-FFF2-40B4-BE49-F238E27FC236}">
                <a16:creationId xmlns:a16="http://schemas.microsoft.com/office/drawing/2014/main" id="{328E9DA9-3D6E-4FAB-0087-E78F5590AE52}"/>
              </a:ext>
            </a:extLst>
          </p:cNvPr>
          <p:cNvSpPr/>
          <p:nvPr/>
        </p:nvSpPr>
        <p:spPr bwMode="auto">
          <a:xfrm>
            <a:off x="2898957" y="380974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6" name="5-Point Star 9232">
            <a:extLst>
              <a:ext uri="{FF2B5EF4-FFF2-40B4-BE49-F238E27FC236}">
                <a16:creationId xmlns:a16="http://schemas.microsoft.com/office/drawing/2014/main" id="{E8EAAF09-D492-CB05-470D-296F73CAB0BE}"/>
              </a:ext>
            </a:extLst>
          </p:cNvPr>
          <p:cNvSpPr/>
          <p:nvPr/>
        </p:nvSpPr>
        <p:spPr bwMode="auto">
          <a:xfrm>
            <a:off x="2129022" y="4117045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7" name="5-Point Star 9232">
            <a:extLst>
              <a:ext uri="{FF2B5EF4-FFF2-40B4-BE49-F238E27FC236}">
                <a16:creationId xmlns:a16="http://schemas.microsoft.com/office/drawing/2014/main" id="{7ABD272A-1C97-B1CF-FD0F-FE69E22842DA}"/>
              </a:ext>
            </a:extLst>
          </p:cNvPr>
          <p:cNvSpPr/>
          <p:nvPr/>
        </p:nvSpPr>
        <p:spPr bwMode="auto">
          <a:xfrm>
            <a:off x="2218232" y="370961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8" name="5-Point Star 9232">
            <a:extLst>
              <a:ext uri="{FF2B5EF4-FFF2-40B4-BE49-F238E27FC236}">
                <a16:creationId xmlns:a16="http://schemas.microsoft.com/office/drawing/2014/main" id="{0B4A969E-E32E-15D8-A24F-1BD52E3626FA}"/>
              </a:ext>
            </a:extLst>
          </p:cNvPr>
          <p:cNvSpPr/>
          <p:nvPr/>
        </p:nvSpPr>
        <p:spPr bwMode="auto">
          <a:xfrm>
            <a:off x="2477443" y="3200024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9" name="5-Point Star 9232">
            <a:extLst>
              <a:ext uri="{FF2B5EF4-FFF2-40B4-BE49-F238E27FC236}">
                <a16:creationId xmlns:a16="http://schemas.microsoft.com/office/drawing/2014/main" id="{E260C321-F37F-5048-7177-5C042943C43A}"/>
              </a:ext>
            </a:extLst>
          </p:cNvPr>
          <p:cNvSpPr/>
          <p:nvPr/>
        </p:nvSpPr>
        <p:spPr bwMode="auto">
          <a:xfrm>
            <a:off x="1542442" y="3502122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0" name="5-Point Star 9232">
            <a:extLst>
              <a:ext uri="{FF2B5EF4-FFF2-40B4-BE49-F238E27FC236}">
                <a16:creationId xmlns:a16="http://schemas.microsoft.com/office/drawing/2014/main" id="{911A50B8-F8F4-9E6B-DB52-9CFCC9F5E334}"/>
              </a:ext>
            </a:extLst>
          </p:cNvPr>
          <p:cNvSpPr/>
          <p:nvPr/>
        </p:nvSpPr>
        <p:spPr bwMode="auto">
          <a:xfrm>
            <a:off x="1542442" y="2388051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1" name="5-Point Star 9232">
            <a:extLst>
              <a:ext uri="{FF2B5EF4-FFF2-40B4-BE49-F238E27FC236}">
                <a16:creationId xmlns:a16="http://schemas.microsoft.com/office/drawing/2014/main" id="{C90707F5-2AEC-0FDF-F570-81968ECFDD0D}"/>
              </a:ext>
            </a:extLst>
          </p:cNvPr>
          <p:cNvSpPr/>
          <p:nvPr/>
        </p:nvSpPr>
        <p:spPr bwMode="auto">
          <a:xfrm>
            <a:off x="2307442" y="2187749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2" name="5-Point Star 9232">
            <a:extLst>
              <a:ext uri="{FF2B5EF4-FFF2-40B4-BE49-F238E27FC236}">
                <a16:creationId xmlns:a16="http://schemas.microsoft.com/office/drawing/2014/main" id="{6FAD01B5-E6EF-14DA-C2C5-A694782C3653}"/>
              </a:ext>
            </a:extLst>
          </p:cNvPr>
          <p:cNvSpPr/>
          <p:nvPr/>
        </p:nvSpPr>
        <p:spPr bwMode="auto">
          <a:xfrm>
            <a:off x="2307442" y="1880416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3" name="5-Point Star 9232">
            <a:extLst>
              <a:ext uri="{FF2B5EF4-FFF2-40B4-BE49-F238E27FC236}">
                <a16:creationId xmlns:a16="http://schemas.microsoft.com/office/drawing/2014/main" id="{5BFF2127-0AFF-30A2-A34C-27E3AAF88CA6}"/>
              </a:ext>
            </a:extLst>
          </p:cNvPr>
          <p:cNvSpPr/>
          <p:nvPr/>
        </p:nvSpPr>
        <p:spPr bwMode="auto">
          <a:xfrm>
            <a:off x="1453232" y="4717973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4" name="5-Point Star 9232">
            <a:extLst>
              <a:ext uri="{FF2B5EF4-FFF2-40B4-BE49-F238E27FC236}">
                <a16:creationId xmlns:a16="http://schemas.microsoft.com/office/drawing/2014/main" id="{A710113F-CDEC-A2D8-21A9-BFBF070D4D20}"/>
              </a:ext>
            </a:extLst>
          </p:cNvPr>
          <p:cNvSpPr/>
          <p:nvPr/>
        </p:nvSpPr>
        <p:spPr bwMode="auto">
          <a:xfrm>
            <a:off x="1544854" y="4820512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5" name="5-Point Star 9232">
            <a:extLst>
              <a:ext uri="{FF2B5EF4-FFF2-40B4-BE49-F238E27FC236}">
                <a16:creationId xmlns:a16="http://schemas.microsoft.com/office/drawing/2014/main" id="{89B821D6-C4FA-A6BF-BCFD-1CDC1309B5C4}"/>
              </a:ext>
            </a:extLst>
          </p:cNvPr>
          <p:cNvSpPr/>
          <p:nvPr/>
        </p:nvSpPr>
        <p:spPr bwMode="auto">
          <a:xfrm>
            <a:off x="1705340" y="4619237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6" name="5-Point Star 9232">
            <a:extLst>
              <a:ext uri="{FF2B5EF4-FFF2-40B4-BE49-F238E27FC236}">
                <a16:creationId xmlns:a16="http://schemas.microsoft.com/office/drawing/2014/main" id="{1E06AA1C-DAA5-28ED-0CD8-D996B5569480}"/>
              </a:ext>
            </a:extLst>
          </p:cNvPr>
          <p:cNvSpPr/>
          <p:nvPr/>
        </p:nvSpPr>
        <p:spPr bwMode="auto">
          <a:xfrm>
            <a:off x="3749684" y="2588468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7" name="5-Point Star 9231">
            <a:extLst>
              <a:ext uri="{FF2B5EF4-FFF2-40B4-BE49-F238E27FC236}">
                <a16:creationId xmlns:a16="http://schemas.microsoft.com/office/drawing/2014/main" id="{E867AE9D-41D8-8711-4C81-A39294888B2B}"/>
              </a:ext>
            </a:extLst>
          </p:cNvPr>
          <p:cNvSpPr/>
          <p:nvPr/>
        </p:nvSpPr>
        <p:spPr bwMode="auto">
          <a:xfrm>
            <a:off x="2307442" y="4522720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8" name="5-Point Star 9231">
            <a:extLst>
              <a:ext uri="{FF2B5EF4-FFF2-40B4-BE49-F238E27FC236}">
                <a16:creationId xmlns:a16="http://schemas.microsoft.com/office/drawing/2014/main" id="{90566CE6-FEFC-D689-54B9-471DFA4AE5E0}"/>
              </a:ext>
            </a:extLst>
          </p:cNvPr>
          <p:cNvSpPr/>
          <p:nvPr/>
        </p:nvSpPr>
        <p:spPr bwMode="auto">
          <a:xfrm>
            <a:off x="2307442" y="4215387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9" name="5-Point Star 9231">
            <a:extLst>
              <a:ext uri="{FF2B5EF4-FFF2-40B4-BE49-F238E27FC236}">
                <a16:creationId xmlns:a16="http://schemas.microsoft.com/office/drawing/2014/main" id="{5C301DDD-091B-F0E8-8E62-53EB7F8A3F9E}"/>
              </a:ext>
            </a:extLst>
          </p:cNvPr>
          <p:cNvSpPr/>
          <p:nvPr/>
        </p:nvSpPr>
        <p:spPr bwMode="auto">
          <a:xfrm>
            <a:off x="2648585" y="4411285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0" name="5-Point Star 9231">
            <a:extLst>
              <a:ext uri="{FF2B5EF4-FFF2-40B4-BE49-F238E27FC236}">
                <a16:creationId xmlns:a16="http://schemas.microsoft.com/office/drawing/2014/main" id="{2F40094F-6938-8019-3B13-E82BD255BFEF}"/>
              </a:ext>
            </a:extLst>
          </p:cNvPr>
          <p:cNvSpPr/>
          <p:nvPr/>
        </p:nvSpPr>
        <p:spPr bwMode="auto">
          <a:xfrm>
            <a:off x="1546407" y="4006310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1" name="5-Point Star 9231">
            <a:extLst>
              <a:ext uri="{FF2B5EF4-FFF2-40B4-BE49-F238E27FC236}">
                <a16:creationId xmlns:a16="http://schemas.microsoft.com/office/drawing/2014/main" id="{81BE2F85-4D76-2D65-671D-181941260443}"/>
              </a:ext>
            </a:extLst>
          </p:cNvPr>
          <p:cNvSpPr/>
          <p:nvPr/>
        </p:nvSpPr>
        <p:spPr bwMode="auto">
          <a:xfrm>
            <a:off x="3749684" y="3301818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2" name="5-Point Star 9231">
            <a:extLst>
              <a:ext uri="{FF2B5EF4-FFF2-40B4-BE49-F238E27FC236}">
                <a16:creationId xmlns:a16="http://schemas.microsoft.com/office/drawing/2014/main" id="{77B769E6-5DC3-7285-FF2A-AA4910062B19}"/>
              </a:ext>
            </a:extLst>
          </p:cNvPr>
          <p:cNvSpPr/>
          <p:nvPr/>
        </p:nvSpPr>
        <p:spPr bwMode="auto">
          <a:xfrm>
            <a:off x="3835883" y="2996055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3" name="5-Point Star 9231">
            <a:extLst>
              <a:ext uri="{FF2B5EF4-FFF2-40B4-BE49-F238E27FC236}">
                <a16:creationId xmlns:a16="http://schemas.microsoft.com/office/drawing/2014/main" id="{D25D18C1-0A92-D36F-AA83-9FC8754711FC}"/>
              </a:ext>
            </a:extLst>
          </p:cNvPr>
          <p:cNvSpPr/>
          <p:nvPr/>
        </p:nvSpPr>
        <p:spPr bwMode="auto">
          <a:xfrm>
            <a:off x="2225678" y="2073423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4" name="5-Point Star 9231">
            <a:extLst>
              <a:ext uri="{FF2B5EF4-FFF2-40B4-BE49-F238E27FC236}">
                <a16:creationId xmlns:a16="http://schemas.microsoft.com/office/drawing/2014/main" id="{9A163921-A28D-ABB9-A44D-31A374BEC45D}"/>
              </a:ext>
            </a:extLst>
          </p:cNvPr>
          <p:cNvSpPr/>
          <p:nvPr/>
        </p:nvSpPr>
        <p:spPr bwMode="auto">
          <a:xfrm>
            <a:off x="5273684" y="2181399"/>
            <a:ext cx="89210" cy="8921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E633F4A1-52D6-2A51-FE81-52D23CFC145D}"/>
              </a:ext>
            </a:extLst>
          </p:cNvPr>
          <p:cNvSpPr/>
          <p:nvPr/>
        </p:nvSpPr>
        <p:spPr bwMode="auto">
          <a:xfrm>
            <a:off x="1546406" y="2903859"/>
            <a:ext cx="81280" cy="81280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B6D41C2C-3F5E-6212-FA50-66C9C6AF32CF}"/>
              </a:ext>
            </a:extLst>
          </p:cNvPr>
          <p:cNvSpPr/>
          <p:nvPr/>
        </p:nvSpPr>
        <p:spPr bwMode="auto">
          <a:xfrm>
            <a:off x="1546406" y="3009046"/>
            <a:ext cx="81280" cy="81280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7" name="Oval 266">
            <a:extLst>
              <a:ext uri="{FF2B5EF4-FFF2-40B4-BE49-F238E27FC236}">
                <a16:creationId xmlns:a16="http://schemas.microsoft.com/office/drawing/2014/main" id="{106ECAE8-8873-C14C-E270-A149DD7A9D2B}"/>
              </a:ext>
            </a:extLst>
          </p:cNvPr>
          <p:cNvSpPr/>
          <p:nvPr/>
        </p:nvSpPr>
        <p:spPr bwMode="auto">
          <a:xfrm>
            <a:off x="1546406" y="3621069"/>
            <a:ext cx="81280" cy="81280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8" name="Oval 267">
            <a:extLst>
              <a:ext uri="{FF2B5EF4-FFF2-40B4-BE49-F238E27FC236}">
                <a16:creationId xmlns:a16="http://schemas.microsoft.com/office/drawing/2014/main" id="{B5B7B3C7-2444-769B-F711-BDAE39970390}"/>
              </a:ext>
            </a:extLst>
          </p:cNvPr>
          <p:cNvSpPr/>
          <p:nvPr/>
        </p:nvSpPr>
        <p:spPr bwMode="auto">
          <a:xfrm>
            <a:off x="4004306" y="3415003"/>
            <a:ext cx="81280" cy="81280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9074B457-283B-D660-9FFD-C46061299906}"/>
              </a:ext>
            </a:extLst>
          </p:cNvPr>
          <p:cNvSpPr/>
          <p:nvPr/>
        </p:nvSpPr>
        <p:spPr bwMode="auto">
          <a:xfrm>
            <a:off x="1540080" y="4223317"/>
            <a:ext cx="81280" cy="81280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0" name="Oval 269">
            <a:extLst>
              <a:ext uri="{FF2B5EF4-FFF2-40B4-BE49-F238E27FC236}">
                <a16:creationId xmlns:a16="http://schemas.microsoft.com/office/drawing/2014/main" id="{3325CDFC-E5BC-6509-8D5D-28F856BD794F}"/>
              </a:ext>
            </a:extLst>
          </p:cNvPr>
          <p:cNvSpPr/>
          <p:nvPr/>
        </p:nvSpPr>
        <p:spPr bwMode="auto">
          <a:xfrm>
            <a:off x="1628477" y="4424823"/>
            <a:ext cx="81280" cy="81280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1" name="Oval 270">
            <a:extLst>
              <a:ext uri="{FF2B5EF4-FFF2-40B4-BE49-F238E27FC236}">
                <a16:creationId xmlns:a16="http://schemas.microsoft.com/office/drawing/2014/main" id="{5EB99BD5-35FC-C269-9914-9FE2E19EBFA2}"/>
              </a:ext>
            </a:extLst>
          </p:cNvPr>
          <p:cNvSpPr/>
          <p:nvPr/>
        </p:nvSpPr>
        <p:spPr bwMode="auto">
          <a:xfrm>
            <a:off x="1548819" y="4534913"/>
            <a:ext cx="81280" cy="81280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2" name="Oval 271">
            <a:extLst>
              <a:ext uri="{FF2B5EF4-FFF2-40B4-BE49-F238E27FC236}">
                <a16:creationId xmlns:a16="http://schemas.microsoft.com/office/drawing/2014/main" id="{410D3D18-5638-3AAA-B659-734270C54811}"/>
              </a:ext>
            </a:extLst>
          </p:cNvPr>
          <p:cNvSpPr/>
          <p:nvPr/>
        </p:nvSpPr>
        <p:spPr bwMode="auto">
          <a:xfrm>
            <a:off x="2218596" y="4734480"/>
            <a:ext cx="81280" cy="81280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9256A146-E4C6-8074-18E0-F84AD83BBE11}"/>
              </a:ext>
            </a:extLst>
          </p:cNvPr>
          <p:cNvSpPr/>
          <p:nvPr/>
        </p:nvSpPr>
        <p:spPr bwMode="auto">
          <a:xfrm>
            <a:off x="1548819" y="5243402"/>
            <a:ext cx="74249" cy="7424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23705EFB-9240-EAED-D7F8-6FD14F149727}"/>
              </a:ext>
            </a:extLst>
          </p:cNvPr>
          <p:cNvSpPr/>
          <p:nvPr/>
        </p:nvSpPr>
        <p:spPr bwMode="auto">
          <a:xfrm>
            <a:off x="1552334" y="3917656"/>
            <a:ext cx="74249" cy="7424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DE3E3CE2-3FF4-B54D-0074-2F8B49F54AA3}"/>
              </a:ext>
            </a:extLst>
          </p:cNvPr>
          <p:cNvSpPr/>
          <p:nvPr/>
        </p:nvSpPr>
        <p:spPr bwMode="auto">
          <a:xfrm>
            <a:off x="3416478" y="3717091"/>
            <a:ext cx="74249" cy="7424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8C8AAFA1-A99E-DBAF-F87D-41607D148D13}"/>
              </a:ext>
            </a:extLst>
          </p:cNvPr>
          <p:cNvSpPr/>
          <p:nvPr/>
        </p:nvSpPr>
        <p:spPr bwMode="auto">
          <a:xfrm>
            <a:off x="3844490" y="2397912"/>
            <a:ext cx="74249" cy="7424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7" name="Rectangle 276">
            <a:extLst>
              <a:ext uri="{FF2B5EF4-FFF2-40B4-BE49-F238E27FC236}">
                <a16:creationId xmlns:a16="http://schemas.microsoft.com/office/drawing/2014/main" id="{4A882D30-0003-9797-51C5-4DCE71F1467C}"/>
              </a:ext>
            </a:extLst>
          </p:cNvPr>
          <p:cNvSpPr/>
          <p:nvPr/>
        </p:nvSpPr>
        <p:spPr bwMode="auto">
          <a:xfrm>
            <a:off x="3843701" y="1892509"/>
            <a:ext cx="74249" cy="7424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8" name="Rectangle 277">
            <a:extLst>
              <a:ext uri="{FF2B5EF4-FFF2-40B4-BE49-F238E27FC236}">
                <a16:creationId xmlns:a16="http://schemas.microsoft.com/office/drawing/2014/main" id="{4DCE8997-9A9A-C004-61CB-62ED20A77F25}"/>
              </a:ext>
            </a:extLst>
          </p:cNvPr>
          <p:cNvSpPr/>
          <p:nvPr/>
        </p:nvSpPr>
        <p:spPr bwMode="auto">
          <a:xfrm>
            <a:off x="7915638" y="1991178"/>
            <a:ext cx="74249" cy="7424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9" name="Isosceles Triangle 278">
            <a:extLst>
              <a:ext uri="{FF2B5EF4-FFF2-40B4-BE49-F238E27FC236}">
                <a16:creationId xmlns:a16="http://schemas.microsoft.com/office/drawing/2014/main" id="{91273008-4177-0481-1AA8-313219AA6FC5}"/>
              </a:ext>
            </a:extLst>
          </p:cNvPr>
          <p:cNvSpPr/>
          <p:nvPr/>
        </p:nvSpPr>
        <p:spPr bwMode="auto">
          <a:xfrm rot="5400000">
            <a:off x="7734551" y="2093189"/>
            <a:ext cx="89210" cy="76905"/>
          </a:xfrm>
          <a:prstGeom prst="triangl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0" name="Isosceles Triangle 279">
            <a:extLst>
              <a:ext uri="{FF2B5EF4-FFF2-40B4-BE49-F238E27FC236}">
                <a16:creationId xmlns:a16="http://schemas.microsoft.com/office/drawing/2014/main" id="{257E7EAC-B3C5-505A-1B63-E1335EB23A8E}"/>
              </a:ext>
            </a:extLst>
          </p:cNvPr>
          <p:cNvSpPr/>
          <p:nvPr/>
        </p:nvSpPr>
        <p:spPr bwMode="auto">
          <a:xfrm rot="5400000">
            <a:off x="6885955" y="2195300"/>
            <a:ext cx="89210" cy="76905"/>
          </a:xfrm>
          <a:prstGeom prst="triangl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1" name="Isosceles Triangle 280">
            <a:extLst>
              <a:ext uri="{FF2B5EF4-FFF2-40B4-BE49-F238E27FC236}">
                <a16:creationId xmlns:a16="http://schemas.microsoft.com/office/drawing/2014/main" id="{C2310120-73FB-1EF4-F7A5-5A37A14B430B}"/>
              </a:ext>
            </a:extLst>
          </p:cNvPr>
          <p:cNvSpPr/>
          <p:nvPr/>
        </p:nvSpPr>
        <p:spPr bwMode="auto">
          <a:xfrm rot="5400000">
            <a:off x="9442155" y="1990563"/>
            <a:ext cx="89210" cy="76905"/>
          </a:xfrm>
          <a:prstGeom prst="triangl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2" name="Isosceles Triangle 281">
            <a:extLst>
              <a:ext uri="{FF2B5EF4-FFF2-40B4-BE49-F238E27FC236}">
                <a16:creationId xmlns:a16="http://schemas.microsoft.com/office/drawing/2014/main" id="{E4096EDA-2D96-94C8-93E5-AC9C8058865D}"/>
              </a:ext>
            </a:extLst>
          </p:cNvPr>
          <p:cNvSpPr/>
          <p:nvPr/>
        </p:nvSpPr>
        <p:spPr bwMode="auto">
          <a:xfrm rot="5400000">
            <a:off x="4689912" y="3212411"/>
            <a:ext cx="89210" cy="76905"/>
          </a:xfrm>
          <a:prstGeom prst="triangl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3" name="Isosceles Triangle 282">
            <a:extLst>
              <a:ext uri="{FF2B5EF4-FFF2-40B4-BE49-F238E27FC236}">
                <a16:creationId xmlns:a16="http://schemas.microsoft.com/office/drawing/2014/main" id="{FFFB3BCE-74B5-67FE-40A3-83C08C5CF2AF}"/>
              </a:ext>
            </a:extLst>
          </p:cNvPr>
          <p:cNvSpPr/>
          <p:nvPr/>
        </p:nvSpPr>
        <p:spPr bwMode="auto">
          <a:xfrm rot="5400000">
            <a:off x="1635574" y="5244119"/>
            <a:ext cx="89210" cy="76905"/>
          </a:xfrm>
          <a:prstGeom prst="triangle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4" name="Diamond 283">
            <a:extLst>
              <a:ext uri="{FF2B5EF4-FFF2-40B4-BE49-F238E27FC236}">
                <a16:creationId xmlns:a16="http://schemas.microsoft.com/office/drawing/2014/main" id="{B677BABA-C501-4D1E-6348-214E76997125}"/>
              </a:ext>
            </a:extLst>
          </p:cNvPr>
          <p:cNvSpPr/>
          <p:nvPr/>
        </p:nvSpPr>
        <p:spPr bwMode="auto">
          <a:xfrm>
            <a:off x="2973863" y="4516616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5" name="Rectangle 284">
            <a:extLst>
              <a:ext uri="{FF2B5EF4-FFF2-40B4-BE49-F238E27FC236}">
                <a16:creationId xmlns:a16="http://schemas.microsoft.com/office/drawing/2014/main" id="{CC57EA33-88B2-C2A0-213B-7CF05D31A8D0}"/>
              </a:ext>
            </a:extLst>
          </p:cNvPr>
          <p:cNvSpPr/>
          <p:nvPr/>
        </p:nvSpPr>
        <p:spPr bwMode="auto">
          <a:xfrm>
            <a:off x="4095943" y="3212267"/>
            <a:ext cx="74249" cy="74249"/>
          </a:xfrm>
          <a:prstGeom prst="rect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6" name="Diamond 285">
            <a:extLst>
              <a:ext uri="{FF2B5EF4-FFF2-40B4-BE49-F238E27FC236}">
                <a16:creationId xmlns:a16="http://schemas.microsoft.com/office/drawing/2014/main" id="{7B3DAF74-5585-9261-941C-A5E90BC49687}"/>
              </a:ext>
            </a:extLst>
          </p:cNvPr>
          <p:cNvSpPr/>
          <p:nvPr/>
        </p:nvSpPr>
        <p:spPr bwMode="auto">
          <a:xfrm>
            <a:off x="3053521" y="4400969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7" name="Diamond 286">
            <a:extLst>
              <a:ext uri="{FF2B5EF4-FFF2-40B4-BE49-F238E27FC236}">
                <a16:creationId xmlns:a16="http://schemas.microsoft.com/office/drawing/2014/main" id="{6109B0E9-06EB-1E15-4BAD-579B53E1DAB8}"/>
              </a:ext>
            </a:extLst>
          </p:cNvPr>
          <p:cNvSpPr/>
          <p:nvPr/>
        </p:nvSpPr>
        <p:spPr bwMode="auto">
          <a:xfrm>
            <a:off x="3308423" y="4099187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8" name="Diamond 287">
            <a:extLst>
              <a:ext uri="{FF2B5EF4-FFF2-40B4-BE49-F238E27FC236}">
                <a16:creationId xmlns:a16="http://schemas.microsoft.com/office/drawing/2014/main" id="{C97AE448-B232-11A2-2C1D-C55841262A8C}"/>
              </a:ext>
            </a:extLst>
          </p:cNvPr>
          <p:cNvSpPr/>
          <p:nvPr/>
        </p:nvSpPr>
        <p:spPr bwMode="auto">
          <a:xfrm>
            <a:off x="3482452" y="3899970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9" name="Diamond 288">
            <a:extLst>
              <a:ext uri="{FF2B5EF4-FFF2-40B4-BE49-F238E27FC236}">
                <a16:creationId xmlns:a16="http://schemas.microsoft.com/office/drawing/2014/main" id="{6375C56F-BBA5-7D4D-6135-3B0EE1239344}"/>
              </a:ext>
            </a:extLst>
          </p:cNvPr>
          <p:cNvSpPr/>
          <p:nvPr/>
        </p:nvSpPr>
        <p:spPr bwMode="auto">
          <a:xfrm>
            <a:off x="3730590" y="3699879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0" name="Diamond 289">
            <a:extLst>
              <a:ext uri="{FF2B5EF4-FFF2-40B4-BE49-F238E27FC236}">
                <a16:creationId xmlns:a16="http://schemas.microsoft.com/office/drawing/2014/main" id="{E4DB73F5-D26B-F6C5-B517-ED7FE1C44CE7}"/>
              </a:ext>
            </a:extLst>
          </p:cNvPr>
          <p:cNvSpPr/>
          <p:nvPr/>
        </p:nvSpPr>
        <p:spPr bwMode="auto">
          <a:xfrm>
            <a:off x="3898905" y="3603742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1" name="Diamond 290">
            <a:extLst>
              <a:ext uri="{FF2B5EF4-FFF2-40B4-BE49-F238E27FC236}">
                <a16:creationId xmlns:a16="http://schemas.microsoft.com/office/drawing/2014/main" id="{507A265D-F3E2-9D92-3A83-91E4C20B5285}"/>
              </a:ext>
            </a:extLst>
          </p:cNvPr>
          <p:cNvSpPr/>
          <p:nvPr/>
        </p:nvSpPr>
        <p:spPr bwMode="auto">
          <a:xfrm>
            <a:off x="4083140" y="3387180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2" name="Diamond 291">
            <a:extLst>
              <a:ext uri="{FF2B5EF4-FFF2-40B4-BE49-F238E27FC236}">
                <a16:creationId xmlns:a16="http://schemas.microsoft.com/office/drawing/2014/main" id="{08E10897-EEEA-761F-7872-A1A21314BB8C}"/>
              </a:ext>
            </a:extLst>
          </p:cNvPr>
          <p:cNvSpPr/>
          <p:nvPr/>
        </p:nvSpPr>
        <p:spPr bwMode="auto">
          <a:xfrm>
            <a:off x="4498576" y="3298633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3" name="Diamond 292">
            <a:extLst>
              <a:ext uri="{FF2B5EF4-FFF2-40B4-BE49-F238E27FC236}">
                <a16:creationId xmlns:a16="http://schemas.microsoft.com/office/drawing/2014/main" id="{27B5B039-066E-EDE3-70B4-26A14AC50732}"/>
              </a:ext>
            </a:extLst>
          </p:cNvPr>
          <p:cNvSpPr/>
          <p:nvPr/>
        </p:nvSpPr>
        <p:spPr bwMode="auto">
          <a:xfrm>
            <a:off x="4834318" y="2986529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4" name="Diamond 293">
            <a:extLst>
              <a:ext uri="{FF2B5EF4-FFF2-40B4-BE49-F238E27FC236}">
                <a16:creationId xmlns:a16="http://schemas.microsoft.com/office/drawing/2014/main" id="{1C2EB93F-C696-4674-1F11-D5DD397D01C6}"/>
              </a:ext>
            </a:extLst>
          </p:cNvPr>
          <p:cNvSpPr/>
          <p:nvPr/>
        </p:nvSpPr>
        <p:spPr bwMode="auto">
          <a:xfrm>
            <a:off x="5763006" y="2577461"/>
            <a:ext cx="117874" cy="117874"/>
          </a:xfrm>
          <a:prstGeom prst="diamond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764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92706-B657-AE5A-1E8A-447256BCC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C577B5E-D615-B345-4B93-52B3FC38E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Resistance to Menin Inhibitors: </a:t>
            </a:r>
            <a:br>
              <a:rPr lang="en-US" altLang="en-US"/>
            </a:br>
            <a:r>
              <a:rPr lang="en-US" altLang="en-US"/>
              <a:t>Somatic Menin Mutations With Revumenib</a:t>
            </a:r>
          </a:p>
        </p:txBody>
      </p:sp>
      <p:sp>
        <p:nvSpPr>
          <p:cNvPr id="9221" name="Text Box 11">
            <a:extLst>
              <a:ext uri="{FF2B5EF4-FFF2-40B4-BE49-F238E27FC236}">
                <a16:creationId xmlns:a16="http://schemas.microsoft.com/office/drawing/2014/main" id="{9C8FDF70-19F1-8211-1946-F8DEE49D0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9" y="6363968"/>
            <a:ext cx="8010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Perner. Nature. 2023;615:913.</a:t>
            </a:r>
          </a:p>
        </p:txBody>
      </p:sp>
      <p:grpSp>
        <p:nvGrpSpPr>
          <p:cNvPr id="9807" name="Group 9806">
            <a:extLst>
              <a:ext uri="{FF2B5EF4-FFF2-40B4-BE49-F238E27FC236}">
                <a16:creationId xmlns:a16="http://schemas.microsoft.com/office/drawing/2014/main" id="{A66C0CF1-909E-8530-D90E-FF798430E5B4}"/>
              </a:ext>
            </a:extLst>
          </p:cNvPr>
          <p:cNvGrpSpPr/>
          <p:nvPr/>
        </p:nvGrpSpPr>
        <p:grpSpPr>
          <a:xfrm>
            <a:off x="495300" y="3915866"/>
            <a:ext cx="5975302" cy="2338351"/>
            <a:chOff x="495300" y="3915866"/>
            <a:chExt cx="5975302" cy="2338351"/>
          </a:xfrm>
        </p:grpSpPr>
        <p:pic>
          <p:nvPicPr>
            <p:cNvPr id="3" name="Graphic 2" descr="Man with solid fill">
              <a:extLst>
                <a:ext uri="{FF2B5EF4-FFF2-40B4-BE49-F238E27FC236}">
                  <a16:creationId xmlns:a16="http://schemas.microsoft.com/office/drawing/2014/main" id="{78CFD409-2E1C-9087-AA11-E9C96711A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85995" y="4537095"/>
              <a:ext cx="404849" cy="404849"/>
            </a:xfrm>
            <a:prstGeom prst="rect">
              <a:avLst/>
            </a:prstGeom>
          </p:spPr>
        </p:pic>
        <p:pic>
          <p:nvPicPr>
            <p:cNvPr id="6" name="Graphic 5" descr="Woman with solid fill">
              <a:extLst>
                <a:ext uri="{FF2B5EF4-FFF2-40B4-BE49-F238E27FC236}">
                  <a16:creationId xmlns:a16="http://schemas.microsoft.com/office/drawing/2014/main" id="{F4A82AB9-380A-D106-AF2D-EED4577D3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25066" y="4540003"/>
              <a:ext cx="399032" cy="399032"/>
            </a:xfrm>
            <a:prstGeom prst="rect">
              <a:avLst/>
            </a:prstGeom>
          </p:spPr>
        </p:pic>
        <p:pic>
          <p:nvPicPr>
            <p:cNvPr id="7" name="Graphic 6" descr="Man with solid fill">
              <a:extLst>
                <a:ext uri="{FF2B5EF4-FFF2-40B4-BE49-F238E27FC236}">
                  <a16:creationId xmlns:a16="http://schemas.microsoft.com/office/drawing/2014/main" id="{54A60F63-F7DE-1F8B-B17F-F525F8ACD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45521" y="4537095"/>
              <a:ext cx="404849" cy="404849"/>
            </a:xfrm>
            <a:prstGeom prst="rect">
              <a:avLst/>
            </a:prstGeom>
          </p:spPr>
        </p:pic>
        <p:pic>
          <p:nvPicPr>
            <p:cNvPr id="8" name="Graphic 7" descr="Woman with solid fill">
              <a:extLst>
                <a:ext uri="{FF2B5EF4-FFF2-40B4-BE49-F238E27FC236}">
                  <a16:creationId xmlns:a16="http://schemas.microsoft.com/office/drawing/2014/main" id="{682E04AE-993F-A8C9-80BE-CB3853354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84592" y="4540003"/>
              <a:ext cx="399032" cy="399032"/>
            </a:xfrm>
            <a:prstGeom prst="rect">
              <a:avLst/>
            </a:prstGeom>
          </p:spPr>
        </p:pic>
        <p:pic>
          <p:nvPicPr>
            <p:cNvPr id="9" name="Graphic 8" descr="Man with solid fill">
              <a:extLst>
                <a:ext uri="{FF2B5EF4-FFF2-40B4-BE49-F238E27FC236}">
                  <a16:creationId xmlns:a16="http://schemas.microsoft.com/office/drawing/2014/main" id="{5CC6C0F3-7162-EB04-E6EB-EBC57CFDBC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025988" y="4537095"/>
              <a:ext cx="404849" cy="404849"/>
            </a:xfrm>
            <a:prstGeom prst="rect">
              <a:avLst/>
            </a:prstGeom>
          </p:spPr>
        </p:pic>
        <p:pic>
          <p:nvPicPr>
            <p:cNvPr id="10" name="Graphic 9" descr="Woman with solid fill">
              <a:extLst>
                <a:ext uri="{FF2B5EF4-FFF2-40B4-BE49-F238E27FC236}">
                  <a16:creationId xmlns:a16="http://schemas.microsoft.com/office/drawing/2014/main" id="{1082FCD2-4CD8-4835-AAC8-243FEDB27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65059" y="4540003"/>
              <a:ext cx="399032" cy="399032"/>
            </a:xfrm>
            <a:prstGeom prst="rect">
              <a:avLst/>
            </a:prstGeom>
          </p:spPr>
        </p:pic>
        <p:pic>
          <p:nvPicPr>
            <p:cNvPr id="11" name="Graphic 10" descr="Man with solid fill">
              <a:extLst>
                <a:ext uri="{FF2B5EF4-FFF2-40B4-BE49-F238E27FC236}">
                  <a16:creationId xmlns:a16="http://schemas.microsoft.com/office/drawing/2014/main" id="{76A54EB4-B6A7-AD27-B85A-259E49D8B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85515" y="4537095"/>
              <a:ext cx="404849" cy="404849"/>
            </a:xfrm>
            <a:prstGeom prst="rect">
              <a:avLst/>
            </a:prstGeom>
          </p:spPr>
        </p:pic>
        <p:pic>
          <p:nvPicPr>
            <p:cNvPr id="12" name="Graphic 11" descr="Woman with solid fill">
              <a:extLst>
                <a:ext uri="{FF2B5EF4-FFF2-40B4-BE49-F238E27FC236}">
                  <a16:creationId xmlns:a16="http://schemas.microsoft.com/office/drawing/2014/main" id="{8A1A3C5A-91DB-449F-8291-F67CF4CBF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724586" y="4540003"/>
              <a:ext cx="399032" cy="399032"/>
            </a:xfrm>
            <a:prstGeom prst="rect">
              <a:avLst/>
            </a:prstGeom>
          </p:spPr>
        </p:pic>
        <p:pic>
          <p:nvPicPr>
            <p:cNvPr id="13" name="Graphic 12" descr="Man with solid fill">
              <a:extLst>
                <a:ext uri="{FF2B5EF4-FFF2-40B4-BE49-F238E27FC236}">
                  <a16:creationId xmlns:a16="http://schemas.microsoft.com/office/drawing/2014/main" id="{1C9AD300-8B06-F39B-161D-5876E3F1E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86923" y="4537095"/>
              <a:ext cx="404849" cy="404849"/>
            </a:xfrm>
            <a:prstGeom prst="rect">
              <a:avLst/>
            </a:prstGeom>
          </p:spPr>
        </p:pic>
        <p:pic>
          <p:nvPicPr>
            <p:cNvPr id="14" name="Graphic 13" descr="Woman with solid fill">
              <a:extLst>
                <a:ext uri="{FF2B5EF4-FFF2-40B4-BE49-F238E27FC236}">
                  <a16:creationId xmlns:a16="http://schemas.microsoft.com/office/drawing/2014/main" id="{4BF898B1-5DA4-0AF9-189F-D0CB8635B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25994" y="4540003"/>
              <a:ext cx="399032" cy="399032"/>
            </a:xfrm>
            <a:prstGeom prst="rect">
              <a:avLst/>
            </a:prstGeom>
          </p:spPr>
        </p:pic>
        <p:pic>
          <p:nvPicPr>
            <p:cNvPr id="15" name="Graphic 14" descr="Man with solid fill">
              <a:extLst>
                <a:ext uri="{FF2B5EF4-FFF2-40B4-BE49-F238E27FC236}">
                  <a16:creationId xmlns:a16="http://schemas.microsoft.com/office/drawing/2014/main" id="{B1B8A3B0-6A7B-980B-16BE-4BE3C24D39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94138" y="4951252"/>
              <a:ext cx="404849" cy="404849"/>
            </a:xfrm>
            <a:prstGeom prst="rect">
              <a:avLst/>
            </a:prstGeom>
          </p:spPr>
        </p:pic>
        <p:pic>
          <p:nvPicPr>
            <p:cNvPr id="16" name="Graphic 15" descr="Woman with solid fill">
              <a:extLst>
                <a:ext uri="{FF2B5EF4-FFF2-40B4-BE49-F238E27FC236}">
                  <a16:creationId xmlns:a16="http://schemas.microsoft.com/office/drawing/2014/main" id="{981D2A77-52C8-693B-A8F3-938976ACA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33209" y="4954160"/>
              <a:ext cx="399032" cy="399032"/>
            </a:xfrm>
            <a:prstGeom prst="rect">
              <a:avLst/>
            </a:prstGeom>
          </p:spPr>
        </p:pic>
        <p:pic>
          <p:nvPicPr>
            <p:cNvPr id="17" name="Graphic 16" descr="Man with solid fill">
              <a:extLst>
                <a:ext uri="{FF2B5EF4-FFF2-40B4-BE49-F238E27FC236}">
                  <a16:creationId xmlns:a16="http://schemas.microsoft.com/office/drawing/2014/main" id="{540F7043-E59C-E0FF-6BE2-1A3E0F7AF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539704" y="4951252"/>
              <a:ext cx="404849" cy="404849"/>
            </a:xfrm>
            <a:prstGeom prst="rect">
              <a:avLst/>
            </a:prstGeom>
          </p:spPr>
        </p:pic>
        <p:pic>
          <p:nvPicPr>
            <p:cNvPr id="18" name="Graphic 17" descr="Woman with solid fill">
              <a:extLst>
                <a:ext uri="{FF2B5EF4-FFF2-40B4-BE49-F238E27FC236}">
                  <a16:creationId xmlns:a16="http://schemas.microsoft.com/office/drawing/2014/main" id="{B714F230-EAAA-0AD7-DBE7-B183657EC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778775" y="4954160"/>
              <a:ext cx="399032" cy="399032"/>
            </a:xfrm>
            <a:prstGeom prst="rect">
              <a:avLst/>
            </a:prstGeom>
          </p:spPr>
        </p:pic>
        <p:pic>
          <p:nvPicPr>
            <p:cNvPr id="19" name="Graphic 18" descr="Man with solid fill">
              <a:extLst>
                <a:ext uri="{FF2B5EF4-FFF2-40B4-BE49-F238E27FC236}">
                  <a16:creationId xmlns:a16="http://schemas.microsoft.com/office/drawing/2014/main" id="{71513C95-1C30-3AE0-4DFA-D7D9C64A6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020171" y="4951252"/>
              <a:ext cx="404849" cy="404849"/>
            </a:xfrm>
            <a:prstGeom prst="rect">
              <a:avLst/>
            </a:prstGeom>
          </p:spPr>
        </p:pic>
        <p:pic>
          <p:nvPicPr>
            <p:cNvPr id="20" name="Graphic 19" descr="Woman with solid fill">
              <a:extLst>
                <a:ext uri="{FF2B5EF4-FFF2-40B4-BE49-F238E27FC236}">
                  <a16:creationId xmlns:a16="http://schemas.microsoft.com/office/drawing/2014/main" id="{AE7F2B5F-2279-C778-8047-322C414FA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259242" y="4954160"/>
              <a:ext cx="399032" cy="399032"/>
            </a:xfrm>
            <a:prstGeom prst="rect">
              <a:avLst/>
            </a:prstGeom>
          </p:spPr>
        </p:pic>
        <p:pic>
          <p:nvPicPr>
            <p:cNvPr id="21" name="Graphic 20" descr="Man with solid fill">
              <a:extLst>
                <a:ext uri="{FF2B5EF4-FFF2-40B4-BE49-F238E27FC236}">
                  <a16:creationId xmlns:a16="http://schemas.microsoft.com/office/drawing/2014/main" id="{034DE588-CEA1-1DF9-C3CF-BD5B1381D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486678" y="4951252"/>
              <a:ext cx="404849" cy="404849"/>
            </a:xfrm>
            <a:prstGeom prst="rect">
              <a:avLst/>
            </a:prstGeom>
          </p:spPr>
        </p:pic>
        <p:pic>
          <p:nvPicPr>
            <p:cNvPr id="22" name="Graphic 21" descr="Woman with solid fill">
              <a:extLst>
                <a:ext uri="{FF2B5EF4-FFF2-40B4-BE49-F238E27FC236}">
                  <a16:creationId xmlns:a16="http://schemas.microsoft.com/office/drawing/2014/main" id="{B9FDF9E0-D474-2C78-DF33-E5B460E83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725749" y="4954160"/>
              <a:ext cx="399032" cy="399032"/>
            </a:xfrm>
            <a:prstGeom prst="rect">
              <a:avLst/>
            </a:prstGeom>
          </p:spPr>
        </p:pic>
        <p:pic>
          <p:nvPicPr>
            <p:cNvPr id="23" name="Graphic 22" descr="Man with solid fill">
              <a:extLst>
                <a:ext uri="{FF2B5EF4-FFF2-40B4-BE49-F238E27FC236}">
                  <a16:creationId xmlns:a16="http://schemas.microsoft.com/office/drawing/2014/main" id="{C9B947F6-A9F0-E201-3007-1E556105D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81106" y="4951252"/>
              <a:ext cx="404849" cy="404849"/>
            </a:xfrm>
            <a:prstGeom prst="rect">
              <a:avLst/>
            </a:prstGeom>
          </p:spPr>
        </p:pic>
        <p:pic>
          <p:nvPicPr>
            <p:cNvPr id="24" name="Graphic 23" descr="Woman with solid fill">
              <a:extLst>
                <a:ext uri="{FF2B5EF4-FFF2-40B4-BE49-F238E27FC236}">
                  <a16:creationId xmlns:a16="http://schemas.microsoft.com/office/drawing/2014/main" id="{C81FAE88-173D-46F0-DC53-B534E88DB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20177" y="4954160"/>
              <a:ext cx="399032" cy="399032"/>
            </a:xfrm>
            <a:prstGeom prst="rect">
              <a:avLst/>
            </a:prstGeom>
          </p:spPr>
        </p:pic>
        <p:pic>
          <p:nvPicPr>
            <p:cNvPr id="25" name="Graphic 24" descr="Man with solid fill">
              <a:extLst>
                <a:ext uri="{FF2B5EF4-FFF2-40B4-BE49-F238E27FC236}">
                  <a16:creationId xmlns:a16="http://schemas.microsoft.com/office/drawing/2014/main" id="{C792DA8C-4E87-4201-CE83-E3E7077A9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88322" y="5360756"/>
              <a:ext cx="404849" cy="404849"/>
            </a:xfrm>
            <a:prstGeom prst="rect">
              <a:avLst/>
            </a:prstGeom>
          </p:spPr>
        </p:pic>
        <p:pic>
          <p:nvPicPr>
            <p:cNvPr id="26" name="Graphic 25" descr="Woman with solid fill">
              <a:extLst>
                <a:ext uri="{FF2B5EF4-FFF2-40B4-BE49-F238E27FC236}">
                  <a16:creationId xmlns:a16="http://schemas.microsoft.com/office/drawing/2014/main" id="{0DC3F26F-D954-BAC8-880E-56C09C6A1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327393" y="5363664"/>
              <a:ext cx="399032" cy="399032"/>
            </a:xfrm>
            <a:prstGeom prst="rect">
              <a:avLst/>
            </a:prstGeom>
          </p:spPr>
        </p:pic>
        <p:pic>
          <p:nvPicPr>
            <p:cNvPr id="27" name="Graphic 26" descr="Man with solid fill">
              <a:extLst>
                <a:ext uri="{FF2B5EF4-FFF2-40B4-BE49-F238E27FC236}">
                  <a16:creationId xmlns:a16="http://schemas.microsoft.com/office/drawing/2014/main" id="{E7472473-8945-FF8B-CF28-83C3AA0D8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547848" y="5360756"/>
              <a:ext cx="404849" cy="404849"/>
            </a:xfrm>
            <a:prstGeom prst="rect">
              <a:avLst/>
            </a:prstGeom>
          </p:spPr>
        </p:pic>
        <p:pic>
          <p:nvPicPr>
            <p:cNvPr id="28" name="Graphic 27" descr="Woman with solid fill">
              <a:extLst>
                <a:ext uri="{FF2B5EF4-FFF2-40B4-BE49-F238E27FC236}">
                  <a16:creationId xmlns:a16="http://schemas.microsoft.com/office/drawing/2014/main" id="{60877268-CAB0-CFD3-FF5F-D7E40A392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786919" y="5363664"/>
              <a:ext cx="399032" cy="399032"/>
            </a:xfrm>
            <a:prstGeom prst="rect">
              <a:avLst/>
            </a:prstGeom>
          </p:spPr>
        </p:pic>
        <p:pic>
          <p:nvPicPr>
            <p:cNvPr id="29" name="Graphic 28" descr="Man with solid fill">
              <a:extLst>
                <a:ext uri="{FF2B5EF4-FFF2-40B4-BE49-F238E27FC236}">
                  <a16:creationId xmlns:a16="http://schemas.microsoft.com/office/drawing/2014/main" id="{3834CF5D-79BF-2091-AD0D-05E1FAD92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014355" y="5360756"/>
              <a:ext cx="404849" cy="404849"/>
            </a:xfrm>
            <a:prstGeom prst="rect">
              <a:avLst/>
            </a:prstGeom>
          </p:spPr>
        </p:pic>
        <p:pic>
          <p:nvPicPr>
            <p:cNvPr id="30" name="Graphic 29" descr="Woman with solid fill">
              <a:extLst>
                <a:ext uri="{FF2B5EF4-FFF2-40B4-BE49-F238E27FC236}">
                  <a16:creationId xmlns:a16="http://schemas.microsoft.com/office/drawing/2014/main" id="{6F1D16D2-8282-0E59-59E0-FA19FA50F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253426" y="5363664"/>
              <a:ext cx="399032" cy="399032"/>
            </a:xfrm>
            <a:prstGeom prst="rect">
              <a:avLst/>
            </a:prstGeom>
          </p:spPr>
        </p:pic>
        <p:pic>
          <p:nvPicPr>
            <p:cNvPr id="31" name="Graphic 30" descr="Man with solid fill">
              <a:extLst>
                <a:ext uri="{FF2B5EF4-FFF2-40B4-BE49-F238E27FC236}">
                  <a16:creationId xmlns:a16="http://schemas.microsoft.com/office/drawing/2014/main" id="{D5339B2A-3388-B28F-B29B-B6D69323C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487842" y="5360756"/>
              <a:ext cx="404849" cy="404849"/>
            </a:xfrm>
            <a:prstGeom prst="rect">
              <a:avLst/>
            </a:prstGeom>
          </p:spPr>
        </p:pic>
        <p:pic>
          <p:nvPicPr>
            <p:cNvPr id="32" name="Graphic 31" descr="Woman with solid fill">
              <a:extLst>
                <a:ext uri="{FF2B5EF4-FFF2-40B4-BE49-F238E27FC236}">
                  <a16:creationId xmlns:a16="http://schemas.microsoft.com/office/drawing/2014/main" id="{43E85F3F-21D4-1876-8BAC-F5CA74EAE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726913" y="5363664"/>
              <a:ext cx="399032" cy="399032"/>
            </a:xfrm>
            <a:prstGeom prst="rect">
              <a:avLst/>
            </a:prstGeom>
          </p:spPr>
        </p:pic>
        <p:pic>
          <p:nvPicPr>
            <p:cNvPr id="33" name="Graphic 32" descr="Man with solid fill">
              <a:extLst>
                <a:ext uri="{FF2B5EF4-FFF2-40B4-BE49-F238E27FC236}">
                  <a16:creationId xmlns:a16="http://schemas.microsoft.com/office/drawing/2014/main" id="{314EB435-5100-C87B-6597-62094B8BD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82269" y="5360756"/>
              <a:ext cx="404849" cy="404849"/>
            </a:xfrm>
            <a:prstGeom prst="rect">
              <a:avLst/>
            </a:prstGeom>
          </p:spPr>
        </p:pic>
        <p:pic>
          <p:nvPicPr>
            <p:cNvPr id="34" name="Graphic 33" descr="Woman with solid fill">
              <a:extLst>
                <a:ext uri="{FF2B5EF4-FFF2-40B4-BE49-F238E27FC236}">
                  <a16:creationId xmlns:a16="http://schemas.microsoft.com/office/drawing/2014/main" id="{79B10ACB-1C4D-8863-59C2-95521B722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21340" y="5363664"/>
              <a:ext cx="399032" cy="399032"/>
            </a:xfrm>
            <a:prstGeom prst="rect">
              <a:avLst/>
            </a:prstGeom>
          </p:spPr>
        </p:pic>
        <p:pic>
          <p:nvPicPr>
            <p:cNvPr id="35" name="Graphic 34" descr="Man with solid fill">
              <a:extLst>
                <a:ext uri="{FF2B5EF4-FFF2-40B4-BE49-F238E27FC236}">
                  <a16:creationId xmlns:a16="http://schemas.microsoft.com/office/drawing/2014/main" id="{AFE5EE56-CCD5-85B8-7867-53D228296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82504" y="5767351"/>
              <a:ext cx="404849" cy="404849"/>
            </a:xfrm>
            <a:prstGeom prst="rect">
              <a:avLst/>
            </a:prstGeom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12E038E-8F49-B941-F8A8-33AD68475390}"/>
                </a:ext>
              </a:extLst>
            </p:cNvPr>
            <p:cNvGrpSpPr/>
            <p:nvPr/>
          </p:nvGrpSpPr>
          <p:grpSpPr>
            <a:xfrm>
              <a:off x="3787533" y="4744881"/>
              <a:ext cx="2437528" cy="738664"/>
              <a:chOff x="4010897" y="4926365"/>
              <a:chExt cx="2437528" cy="738664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4F9BC542-120E-62A1-021B-C0908F523D25}"/>
                  </a:ext>
                </a:extLst>
              </p:cNvPr>
              <p:cNvGrpSpPr/>
              <p:nvPr/>
            </p:nvGrpSpPr>
            <p:grpSpPr>
              <a:xfrm>
                <a:off x="4020422" y="5364253"/>
                <a:ext cx="365775" cy="248454"/>
                <a:chOff x="4153772" y="5413113"/>
                <a:chExt cx="365775" cy="248454"/>
              </a:xfrm>
            </p:grpSpPr>
            <p:pic>
              <p:nvPicPr>
                <p:cNvPr id="36" name="Graphic 35" descr="Man with solid fill">
                  <a:extLst>
                    <a:ext uri="{FF2B5EF4-FFF2-40B4-BE49-F238E27FC236}">
                      <a16:creationId xmlns:a16="http://schemas.microsoft.com/office/drawing/2014/main" id="{E59B69F3-C42E-6CAA-713D-85750ED5B2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53772" y="5413113"/>
                  <a:ext cx="248454" cy="248454"/>
                </a:xfrm>
                <a:prstGeom prst="rect">
                  <a:avLst/>
                </a:prstGeom>
              </p:spPr>
            </p:pic>
            <p:pic>
              <p:nvPicPr>
                <p:cNvPr id="37" name="Graphic 36" descr="Woman with solid fill">
                  <a:extLst>
                    <a:ext uri="{FF2B5EF4-FFF2-40B4-BE49-F238E27FC236}">
                      <a16:creationId xmlns:a16="http://schemas.microsoft.com/office/drawing/2014/main" id="{1E71B2F2-0247-27DC-7132-428F3550CB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4810" y="5414972"/>
                  <a:ext cx="244737" cy="244737"/>
                </a:xfrm>
                <a:prstGeom prst="rect">
                  <a:avLst/>
                </a:prstGeom>
              </p:spPr>
            </p:pic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D26455F3-1279-CB25-3F70-62E4848E25F9}"/>
                  </a:ext>
                </a:extLst>
              </p:cNvPr>
              <p:cNvGrpSpPr/>
              <p:nvPr/>
            </p:nvGrpSpPr>
            <p:grpSpPr>
              <a:xfrm>
                <a:off x="4010897" y="4954678"/>
                <a:ext cx="365775" cy="248454"/>
                <a:chOff x="4153772" y="5413113"/>
                <a:chExt cx="365775" cy="248454"/>
              </a:xfrm>
            </p:grpSpPr>
            <p:pic>
              <p:nvPicPr>
                <p:cNvPr id="40" name="Graphic 39" descr="Man with solid fill">
                  <a:extLst>
                    <a:ext uri="{FF2B5EF4-FFF2-40B4-BE49-F238E27FC236}">
                      <a16:creationId xmlns:a16="http://schemas.microsoft.com/office/drawing/2014/main" id="{A734D3DC-B2AE-3E68-CCE6-2A56C6187A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153772" y="5413113"/>
                  <a:ext cx="248454" cy="248454"/>
                </a:xfrm>
                <a:prstGeom prst="rect">
                  <a:avLst/>
                </a:prstGeom>
              </p:spPr>
            </p:pic>
            <p:pic>
              <p:nvPicPr>
                <p:cNvPr id="41" name="Graphic 40" descr="Woman with solid fill">
                  <a:extLst>
                    <a:ext uri="{FF2B5EF4-FFF2-40B4-BE49-F238E27FC236}">
                      <a16:creationId xmlns:a16="http://schemas.microsoft.com/office/drawing/2014/main" id="{68068733-EA15-1B87-FC09-47E9AF3FCA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74810" y="5414972"/>
                  <a:ext cx="244737" cy="244737"/>
                </a:xfrm>
                <a:prstGeom prst="rect">
                  <a:avLst/>
                </a:prstGeom>
              </p:spPr>
            </p:pic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B6F094A-C638-0B80-B1BF-6C92A64E04FC}"/>
                  </a:ext>
                </a:extLst>
              </p:cNvPr>
              <p:cNvSpPr txBox="1"/>
              <p:nvPr/>
            </p:nvSpPr>
            <p:spPr bwMode="auto">
              <a:xfrm>
                <a:off x="4260850" y="4926365"/>
                <a:ext cx="2187575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Mutation in MEN1 (</a:t>
                </a: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38.7%</a:t>
                </a: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)</a:t>
                </a:r>
                <a:b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b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No mutation in MEN1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9D7A5C5-4E5B-81BD-470A-5E0500526AF0}"/>
                </a:ext>
              </a:extLst>
            </p:cNvPr>
            <p:cNvSpPr txBox="1"/>
            <p:nvPr/>
          </p:nvSpPr>
          <p:spPr bwMode="auto">
            <a:xfrm>
              <a:off x="495300" y="3950767"/>
              <a:ext cx="365061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AUGMENT-101 (&gt;2 cycles of treatment)</a:t>
              </a:r>
              <a:b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MEN1-M327I/V, G331R/D or T349M</a:t>
              </a:r>
            </a:p>
          </p:txBody>
        </p:sp>
        <p:sp>
          <p:nvSpPr>
            <p:cNvPr id="44" name="Rounded Rectangle 43">
              <a:extLst>
                <a:ext uri="{FF2B5EF4-FFF2-40B4-BE49-F238E27FC236}">
                  <a16:creationId xmlns:a16="http://schemas.microsoft.com/office/drawing/2014/main" id="{1FCF3B80-C1B0-C092-596D-3428BE567F8A}"/>
                </a:ext>
              </a:extLst>
            </p:cNvPr>
            <p:cNvSpPr/>
            <p:nvPr/>
          </p:nvSpPr>
          <p:spPr bwMode="auto">
            <a:xfrm>
              <a:off x="495300" y="3915866"/>
              <a:ext cx="5975302" cy="2338351"/>
            </a:xfrm>
            <a:prstGeom prst="roundRect">
              <a:avLst>
                <a:gd name="adj" fmla="val 8428"/>
              </a:avLst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808" name="Group 9807">
            <a:extLst>
              <a:ext uri="{FF2B5EF4-FFF2-40B4-BE49-F238E27FC236}">
                <a16:creationId xmlns:a16="http://schemas.microsoft.com/office/drawing/2014/main" id="{B1D11D24-B095-6F17-1283-94EE5A9A7113}"/>
              </a:ext>
            </a:extLst>
          </p:cNvPr>
          <p:cNvGrpSpPr/>
          <p:nvPr/>
        </p:nvGrpSpPr>
        <p:grpSpPr>
          <a:xfrm>
            <a:off x="6589264" y="3915284"/>
            <a:ext cx="5183636" cy="2338933"/>
            <a:chOff x="6589264" y="3915284"/>
            <a:chExt cx="5183636" cy="2338933"/>
          </a:xfrm>
        </p:grpSpPr>
        <p:sp>
          <p:nvSpPr>
            <p:cNvPr id="45" name="Rounded Rectangle 44">
              <a:extLst>
                <a:ext uri="{FF2B5EF4-FFF2-40B4-BE49-F238E27FC236}">
                  <a16:creationId xmlns:a16="http://schemas.microsoft.com/office/drawing/2014/main" id="{872945B8-F41F-5B4B-DE8F-868E305BCDEE}"/>
                </a:ext>
              </a:extLst>
            </p:cNvPr>
            <p:cNvSpPr/>
            <p:nvPr/>
          </p:nvSpPr>
          <p:spPr bwMode="auto">
            <a:xfrm>
              <a:off x="6589264" y="3915866"/>
              <a:ext cx="5183636" cy="2338351"/>
            </a:xfrm>
            <a:prstGeom prst="roundRect">
              <a:avLst>
                <a:gd name="adj" fmla="val 8428"/>
              </a:avLst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C14CE8E-DF91-EC2C-5BD7-88EF559707CE}"/>
                </a:ext>
              </a:extLst>
            </p:cNvPr>
            <p:cNvSpPr txBox="1"/>
            <p:nvPr/>
          </p:nvSpPr>
          <p:spPr bwMode="auto">
            <a:xfrm>
              <a:off x="6707926" y="4633776"/>
              <a:ext cx="939922" cy="153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5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 1</a:t>
              </a:r>
              <a:b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 5</a:t>
              </a:r>
              <a:b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 6</a:t>
              </a:r>
              <a:b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 7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CE0D50B-5A7C-8529-CA72-F97FC50F01F5}"/>
                </a:ext>
              </a:extLst>
            </p:cNvPr>
            <p:cNvSpPr txBox="1"/>
            <p:nvPr/>
          </p:nvSpPr>
          <p:spPr bwMode="auto">
            <a:xfrm>
              <a:off x="7503663" y="3915284"/>
              <a:ext cx="18776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Screening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5D63BB4-5808-6469-E77F-F70EDBA5103C}"/>
                </a:ext>
              </a:extLst>
            </p:cNvPr>
            <p:cNvSpPr txBox="1"/>
            <p:nvPr/>
          </p:nvSpPr>
          <p:spPr bwMode="auto">
            <a:xfrm>
              <a:off x="9653550" y="3915284"/>
              <a:ext cx="188755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SNDX5613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5DB473A-EF6B-705D-F268-56B9FE4787CA}"/>
                </a:ext>
              </a:extLst>
            </p:cNvPr>
            <p:cNvSpPr txBox="1"/>
            <p:nvPr/>
          </p:nvSpPr>
          <p:spPr bwMode="auto">
            <a:xfrm rot="16200000">
              <a:off x="7423600" y="4288419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M327I</a:t>
              </a:r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BB4DEB4F-4CCC-85BA-3A63-6EFE80508FE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13971" y="4216012"/>
              <a:ext cx="189162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24EFADF-C976-4387-E41F-D695C632A5DD}"/>
                </a:ext>
              </a:extLst>
            </p:cNvPr>
            <p:cNvCxnSpPr/>
            <p:nvPr/>
          </p:nvCxnSpPr>
          <p:spPr bwMode="auto">
            <a:xfrm>
              <a:off x="9649478" y="4214848"/>
              <a:ext cx="1891622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EA0871-0C1C-88FD-ADD7-2F2E2C0835ED}"/>
                </a:ext>
              </a:extLst>
            </p:cNvPr>
            <p:cNvSpPr txBox="1"/>
            <p:nvPr/>
          </p:nvSpPr>
          <p:spPr bwMode="auto">
            <a:xfrm rot="16200000">
              <a:off x="7780170" y="4288419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M327V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FFA12B3-E80E-2C06-DEF5-B3041BBEE38F}"/>
                </a:ext>
              </a:extLst>
            </p:cNvPr>
            <p:cNvSpPr txBox="1"/>
            <p:nvPr/>
          </p:nvSpPr>
          <p:spPr bwMode="auto">
            <a:xfrm rot="16200000">
              <a:off x="8136740" y="4288419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G331R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7BC7D4D-6575-4769-11D3-C366D4E418C3}"/>
                </a:ext>
              </a:extLst>
            </p:cNvPr>
            <p:cNvSpPr txBox="1"/>
            <p:nvPr/>
          </p:nvSpPr>
          <p:spPr bwMode="auto">
            <a:xfrm rot="16200000">
              <a:off x="8493310" y="4288419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G331D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5A6744-93E0-1AC4-1789-283D25CADA91}"/>
                </a:ext>
              </a:extLst>
            </p:cNvPr>
            <p:cNvSpPr txBox="1"/>
            <p:nvPr/>
          </p:nvSpPr>
          <p:spPr bwMode="auto">
            <a:xfrm rot="16200000">
              <a:off x="8849879" y="4288419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T349M</a:t>
              </a:r>
            </a:p>
          </p:txBody>
        </p:sp>
        <p:sp>
          <p:nvSpPr>
            <p:cNvPr id="9216" name="TextBox 9215">
              <a:extLst>
                <a:ext uri="{FF2B5EF4-FFF2-40B4-BE49-F238E27FC236}">
                  <a16:creationId xmlns:a16="http://schemas.microsoft.com/office/drawing/2014/main" id="{DC20A722-1240-6693-3A45-D017A1CE4530}"/>
                </a:ext>
              </a:extLst>
            </p:cNvPr>
            <p:cNvSpPr txBox="1"/>
            <p:nvPr/>
          </p:nvSpPr>
          <p:spPr bwMode="auto">
            <a:xfrm rot="16200000">
              <a:off x="9502524" y="4287255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M327I</a:t>
              </a:r>
            </a:p>
          </p:txBody>
        </p:sp>
        <p:sp>
          <p:nvSpPr>
            <p:cNvPr id="9217" name="TextBox 9216">
              <a:extLst>
                <a:ext uri="{FF2B5EF4-FFF2-40B4-BE49-F238E27FC236}">
                  <a16:creationId xmlns:a16="http://schemas.microsoft.com/office/drawing/2014/main" id="{D00C610B-16C7-B4E3-F44E-98F91E3F2AB2}"/>
                </a:ext>
              </a:extLst>
            </p:cNvPr>
            <p:cNvSpPr txBox="1"/>
            <p:nvPr/>
          </p:nvSpPr>
          <p:spPr bwMode="auto">
            <a:xfrm rot="16200000">
              <a:off x="9859094" y="4287255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M327V</a:t>
              </a:r>
            </a:p>
          </p:txBody>
        </p:sp>
        <p:sp>
          <p:nvSpPr>
            <p:cNvPr id="9219" name="TextBox 9218">
              <a:extLst>
                <a:ext uri="{FF2B5EF4-FFF2-40B4-BE49-F238E27FC236}">
                  <a16:creationId xmlns:a16="http://schemas.microsoft.com/office/drawing/2014/main" id="{D273C71D-F697-4FD1-2014-EC81F4F8CE29}"/>
                </a:ext>
              </a:extLst>
            </p:cNvPr>
            <p:cNvSpPr txBox="1"/>
            <p:nvPr/>
          </p:nvSpPr>
          <p:spPr bwMode="auto">
            <a:xfrm rot="16200000">
              <a:off x="10215664" y="4287255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G331R</a:t>
              </a:r>
            </a:p>
          </p:txBody>
        </p:sp>
        <p:sp>
          <p:nvSpPr>
            <p:cNvPr id="9220" name="TextBox 9219">
              <a:extLst>
                <a:ext uri="{FF2B5EF4-FFF2-40B4-BE49-F238E27FC236}">
                  <a16:creationId xmlns:a16="http://schemas.microsoft.com/office/drawing/2014/main" id="{06FEB7AC-9AC4-A6DD-A22C-F324B8753DA8}"/>
                </a:ext>
              </a:extLst>
            </p:cNvPr>
            <p:cNvSpPr txBox="1"/>
            <p:nvPr/>
          </p:nvSpPr>
          <p:spPr bwMode="auto">
            <a:xfrm rot="16200000">
              <a:off x="10572234" y="4287255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G331D</a:t>
              </a: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069CF3ED-1F6B-35F7-2EE0-2355B21A4CBB}"/>
                </a:ext>
              </a:extLst>
            </p:cNvPr>
            <p:cNvSpPr txBox="1"/>
            <p:nvPr/>
          </p:nvSpPr>
          <p:spPr bwMode="auto">
            <a:xfrm rot="16200000">
              <a:off x="10928803" y="4287255"/>
              <a:ext cx="7766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T349M</a:t>
              </a:r>
            </a:p>
          </p:txBody>
        </p: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F8D55252-E62C-B03C-3AB7-62E63317E9D1}"/>
                </a:ext>
              </a:extLst>
            </p:cNvPr>
            <p:cNvGrpSpPr/>
            <p:nvPr/>
          </p:nvGrpSpPr>
          <p:grpSpPr>
            <a:xfrm>
              <a:off x="7666790" y="4763374"/>
              <a:ext cx="300147" cy="1380906"/>
              <a:chOff x="7631052" y="4786058"/>
              <a:chExt cx="300147" cy="1380906"/>
            </a:xfrm>
          </p:grpSpPr>
          <p:sp>
            <p:nvSpPr>
              <p:cNvPr id="9223" name="Oval 9222">
                <a:extLst>
                  <a:ext uri="{FF2B5EF4-FFF2-40B4-BE49-F238E27FC236}">
                    <a16:creationId xmlns:a16="http://schemas.microsoft.com/office/drawing/2014/main" id="{7DA8DD0E-5A7F-3C48-1A02-D6ED8EF44B1D}"/>
                  </a:ext>
                </a:extLst>
              </p:cNvPr>
              <p:cNvSpPr/>
              <p:nvPr/>
            </p:nvSpPr>
            <p:spPr bwMode="auto">
              <a:xfrm>
                <a:off x="7631052" y="550656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24" name="Oval 9223">
                <a:extLst>
                  <a:ext uri="{FF2B5EF4-FFF2-40B4-BE49-F238E27FC236}">
                    <a16:creationId xmlns:a16="http://schemas.microsoft.com/office/drawing/2014/main" id="{278FA86C-C735-650C-6D9B-5F44BB0ADB2A}"/>
                  </a:ext>
                </a:extLst>
              </p:cNvPr>
              <p:cNvSpPr/>
              <p:nvPr/>
            </p:nvSpPr>
            <p:spPr bwMode="auto">
              <a:xfrm>
                <a:off x="7631052" y="5146311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25" name="Oval 9224">
                <a:extLst>
                  <a:ext uri="{FF2B5EF4-FFF2-40B4-BE49-F238E27FC236}">
                    <a16:creationId xmlns:a16="http://schemas.microsoft.com/office/drawing/2014/main" id="{F98AD05B-5ADB-838C-1BB6-C8FE25406A12}"/>
                  </a:ext>
                </a:extLst>
              </p:cNvPr>
              <p:cNvSpPr/>
              <p:nvPr/>
            </p:nvSpPr>
            <p:spPr bwMode="auto">
              <a:xfrm>
                <a:off x="7631052" y="4786058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26" name="Oval 9225">
                <a:extLst>
                  <a:ext uri="{FF2B5EF4-FFF2-40B4-BE49-F238E27FC236}">
                    <a16:creationId xmlns:a16="http://schemas.microsoft.com/office/drawing/2014/main" id="{177BEFBD-BFE4-5419-DE8C-E722E0DE5403}"/>
                  </a:ext>
                </a:extLst>
              </p:cNvPr>
              <p:cNvSpPr/>
              <p:nvPr/>
            </p:nvSpPr>
            <p:spPr bwMode="auto">
              <a:xfrm>
                <a:off x="7631052" y="586681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28" name="Group 9227">
              <a:extLst>
                <a:ext uri="{FF2B5EF4-FFF2-40B4-BE49-F238E27FC236}">
                  <a16:creationId xmlns:a16="http://schemas.microsoft.com/office/drawing/2014/main" id="{FAE99082-6BCC-6E3D-FA86-5EAC9702975F}"/>
                </a:ext>
              </a:extLst>
            </p:cNvPr>
            <p:cNvGrpSpPr/>
            <p:nvPr/>
          </p:nvGrpSpPr>
          <p:grpSpPr>
            <a:xfrm>
              <a:off x="8024895" y="4763374"/>
              <a:ext cx="300147" cy="1380906"/>
              <a:chOff x="7631052" y="4786058"/>
              <a:chExt cx="300147" cy="1380906"/>
            </a:xfrm>
          </p:grpSpPr>
          <p:sp>
            <p:nvSpPr>
              <p:cNvPr id="9229" name="Oval 9228">
                <a:extLst>
                  <a:ext uri="{FF2B5EF4-FFF2-40B4-BE49-F238E27FC236}">
                    <a16:creationId xmlns:a16="http://schemas.microsoft.com/office/drawing/2014/main" id="{5AF6E23C-8ECA-FF15-4CD8-94A5A36222C7}"/>
                  </a:ext>
                </a:extLst>
              </p:cNvPr>
              <p:cNvSpPr/>
              <p:nvPr/>
            </p:nvSpPr>
            <p:spPr bwMode="auto">
              <a:xfrm>
                <a:off x="7631052" y="550656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30" name="Oval 9229">
                <a:extLst>
                  <a:ext uri="{FF2B5EF4-FFF2-40B4-BE49-F238E27FC236}">
                    <a16:creationId xmlns:a16="http://schemas.microsoft.com/office/drawing/2014/main" id="{668A06D0-7E67-6624-CA3C-A9FB005D3570}"/>
                  </a:ext>
                </a:extLst>
              </p:cNvPr>
              <p:cNvSpPr/>
              <p:nvPr/>
            </p:nvSpPr>
            <p:spPr bwMode="auto">
              <a:xfrm>
                <a:off x="7631052" y="5146311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31" name="Oval 9230">
                <a:extLst>
                  <a:ext uri="{FF2B5EF4-FFF2-40B4-BE49-F238E27FC236}">
                    <a16:creationId xmlns:a16="http://schemas.microsoft.com/office/drawing/2014/main" id="{23E435AC-56A1-0591-3E37-BCE94FE608E7}"/>
                  </a:ext>
                </a:extLst>
              </p:cNvPr>
              <p:cNvSpPr/>
              <p:nvPr/>
            </p:nvSpPr>
            <p:spPr bwMode="auto">
              <a:xfrm>
                <a:off x="7631052" y="4786058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32" name="Oval 9231">
                <a:extLst>
                  <a:ext uri="{FF2B5EF4-FFF2-40B4-BE49-F238E27FC236}">
                    <a16:creationId xmlns:a16="http://schemas.microsoft.com/office/drawing/2014/main" id="{0094F44E-C5FB-6752-9973-4227E1A51E42}"/>
                  </a:ext>
                </a:extLst>
              </p:cNvPr>
              <p:cNvSpPr/>
              <p:nvPr/>
            </p:nvSpPr>
            <p:spPr bwMode="auto">
              <a:xfrm>
                <a:off x="7631052" y="586681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33" name="Group 9232">
              <a:extLst>
                <a:ext uri="{FF2B5EF4-FFF2-40B4-BE49-F238E27FC236}">
                  <a16:creationId xmlns:a16="http://schemas.microsoft.com/office/drawing/2014/main" id="{14786832-188B-8511-4EDA-424517B03767}"/>
                </a:ext>
              </a:extLst>
            </p:cNvPr>
            <p:cNvGrpSpPr/>
            <p:nvPr/>
          </p:nvGrpSpPr>
          <p:grpSpPr>
            <a:xfrm>
              <a:off x="8383000" y="4763374"/>
              <a:ext cx="300147" cy="1380906"/>
              <a:chOff x="7631052" y="4786058"/>
              <a:chExt cx="300147" cy="1380906"/>
            </a:xfrm>
          </p:grpSpPr>
          <p:sp>
            <p:nvSpPr>
              <p:cNvPr id="9234" name="Oval 9233">
                <a:extLst>
                  <a:ext uri="{FF2B5EF4-FFF2-40B4-BE49-F238E27FC236}">
                    <a16:creationId xmlns:a16="http://schemas.microsoft.com/office/drawing/2014/main" id="{C772FA97-0CBE-5884-D30A-170094B06527}"/>
                  </a:ext>
                </a:extLst>
              </p:cNvPr>
              <p:cNvSpPr/>
              <p:nvPr/>
            </p:nvSpPr>
            <p:spPr bwMode="auto">
              <a:xfrm>
                <a:off x="7631052" y="550656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35" name="Oval 9234">
                <a:extLst>
                  <a:ext uri="{FF2B5EF4-FFF2-40B4-BE49-F238E27FC236}">
                    <a16:creationId xmlns:a16="http://schemas.microsoft.com/office/drawing/2014/main" id="{1067F957-AD11-E12C-154C-FB7109BF2CCA}"/>
                  </a:ext>
                </a:extLst>
              </p:cNvPr>
              <p:cNvSpPr/>
              <p:nvPr/>
            </p:nvSpPr>
            <p:spPr bwMode="auto">
              <a:xfrm>
                <a:off x="7631052" y="5146311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36" name="Oval 9235">
                <a:extLst>
                  <a:ext uri="{FF2B5EF4-FFF2-40B4-BE49-F238E27FC236}">
                    <a16:creationId xmlns:a16="http://schemas.microsoft.com/office/drawing/2014/main" id="{91A0108E-90FD-62F7-DD85-BE7FE838209A}"/>
                  </a:ext>
                </a:extLst>
              </p:cNvPr>
              <p:cNvSpPr/>
              <p:nvPr/>
            </p:nvSpPr>
            <p:spPr bwMode="auto">
              <a:xfrm>
                <a:off x="7631052" y="4786058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37" name="Oval 9236">
                <a:extLst>
                  <a:ext uri="{FF2B5EF4-FFF2-40B4-BE49-F238E27FC236}">
                    <a16:creationId xmlns:a16="http://schemas.microsoft.com/office/drawing/2014/main" id="{24D7E3DE-710F-0A41-80AA-A96F0908D072}"/>
                  </a:ext>
                </a:extLst>
              </p:cNvPr>
              <p:cNvSpPr/>
              <p:nvPr/>
            </p:nvSpPr>
            <p:spPr bwMode="auto">
              <a:xfrm>
                <a:off x="7631052" y="586681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38" name="Group 9237">
              <a:extLst>
                <a:ext uri="{FF2B5EF4-FFF2-40B4-BE49-F238E27FC236}">
                  <a16:creationId xmlns:a16="http://schemas.microsoft.com/office/drawing/2014/main" id="{BF7B3138-4475-30AA-977C-B5F2F9C467E0}"/>
                </a:ext>
              </a:extLst>
            </p:cNvPr>
            <p:cNvGrpSpPr/>
            <p:nvPr/>
          </p:nvGrpSpPr>
          <p:grpSpPr>
            <a:xfrm>
              <a:off x="8741105" y="4763374"/>
              <a:ext cx="300147" cy="1380906"/>
              <a:chOff x="7631052" y="4786058"/>
              <a:chExt cx="300147" cy="1380906"/>
            </a:xfrm>
          </p:grpSpPr>
          <p:sp>
            <p:nvSpPr>
              <p:cNvPr id="9239" name="Oval 9238">
                <a:extLst>
                  <a:ext uri="{FF2B5EF4-FFF2-40B4-BE49-F238E27FC236}">
                    <a16:creationId xmlns:a16="http://schemas.microsoft.com/office/drawing/2014/main" id="{C7D01BDB-595B-999D-AE61-521E34D86F1B}"/>
                  </a:ext>
                </a:extLst>
              </p:cNvPr>
              <p:cNvSpPr/>
              <p:nvPr/>
            </p:nvSpPr>
            <p:spPr bwMode="auto">
              <a:xfrm>
                <a:off x="7631052" y="550656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40" name="Oval 9239">
                <a:extLst>
                  <a:ext uri="{FF2B5EF4-FFF2-40B4-BE49-F238E27FC236}">
                    <a16:creationId xmlns:a16="http://schemas.microsoft.com/office/drawing/2014/main" id="{9E028CAE-73F0-65BB-A3BB-FA88F245B8CD}"/>
                  </a:ext>
                </a:extLst>
              </p:cNvPr>
              <p:cNvSpPr/>
              <p:nvPr/>
            </p:nvSpPr>
            <p:spPr bwMode="auto">
              <a:xfrm>
                <a:off x="7631052" y="5146311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41" name="Oval 9240">
                <a:extLst>
                  <a:ext uri="{FF2B5EF4-FFF2-40B4-BE49-F238E27FC236}">
                    <a16:creationId xmlns:a16="http://schemas.microsoft.com/office/drawing/2014/main" id="{D4EDFEE0-47E4-5774-E294-E0D0C8342508}"/>
                  </a:ext>
                </a:extLst>
              </p:cNvPr>
              <p:cNvSpPr/>
              <p:nvPr/>
            </p:nvSpPr>
            <p:spPr bwMode="auto">
              <a:xfrm>
                <a:off x="7631052" y="4786058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42" name="Oval 9241">
                <a:extLst>
                  <a:ext uri="{FF2B5EF4-FFF2-40B4-BE49-F238E27FC236}">
                    <a16:creationId xmlns:a16="http://schemas.microsoft.com/office/drawing/2014/main" id="{63F9565C-0C39-D002-AC27-D6515860DDE1}"/>
                  </a:ext>
                </a:extLst>
              </p:cNvPr>
              <p:cNvSpPr/>
              <p:nvPr/>
            </p:nvSpPr>
            <p:spPr bwMode="auto">
              <a:xfrm>
                <a:off x="7631052" y="586681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43" name="Group 9242">
              <a:extLst>
                <a:ext uri="{FF2B5EF4-FFF2-40B4-BE49-F238E27FC236}">
                  <a16:creationId xmlns:a16="http://schemas.microsoft.com/office/drawing/2014/main" id="{D3E9E58B-C6EC-4CB4-8A98-60496C905756}"/>
                </a:ext>
              </a:extLst>
            </p:cNvPr>
            <p:cNvGrpSpPr/>
            <p:nvPr/>
          </p:nvGrpSpPr>
          <p:grpSpPr>
            <a:xfrm>
              <a:off x="9099210" y="4763374"/>
              <a:ext cx="300147" cy="1380906"/>
              <a:chOff x="7631052" y="4786058"/>
              <a:chExt cx="300147" cy="1380906"/>
            </a:xfrm>
          </p:grpSpPr>
          <p:sp>
            <p:nvSpPr>
              <p:cNvPr id="9244" name="Oval 9243">
                <a:extLst>
                  <a:ext uri="{FF2B5EF4-FFF2-40B4-BE49-F238E27FC236}">
                    <a16:creationId xmlns:a16="http://schemas.microsoft.com/office/drawing/2014/main" id="{8F8EF487-A66E-94DB-308D-8A47D66EDD7E}"/>
                  </a:ext>
                </a:extLst>
              </p:cNvPr>
              <p:cNvSpPr/>
              <p:nvPr/>
            </p:nvSpPr>
            <p:spPr bwMode="auto">
              <a:xfrm>
                <a:off x="7631052" y="550656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45" name="Oval 9244">
                <a:extLst>
                  <a:ext uri="{FF2B5EF4-FFF2-40B4-BE49-F238E27FC236}">
                    <a16:creationId xmlns:a16="http://schemas.microsoft.com/office/drawing/2014/main" id="{F7EFD407-C1A1-BD49-7DC2-D47A36452DAE}"/>
                  </a:ext>
                </a:extLst>
              </p:cNvPr>
              <p:cNvSpPr/>
              <p:nvPr/>
            </p:nvSpPr>
            <p:spPr bwMode="auto">
              <a:xfrm>
                <a:off x="7631052" y="5146311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46" name="Oval 9245">
                <a:extLst>
                  <a:ext uri="{FF2B5EF4-FFF2-40B4-BE49-F238E27FC236}">
                    <a16:creationId xmlns:a16="http://schemas.microsoft.com/office/drawing/2014/main" id="{759AF01F-2E7E-8FD1-08FF-33275FE452DF}"/>
                  </a:ext>
                </a:extLst>
              </p:cNvPr>
              <p:cNvSpPr/>
              <p:nvPr/>
            </p:nvSpPr>
            <p:spPr bwMode="auto">
              <a:xfrm>
                <a:off x="7631052" y="4786058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47" name="Oval 9246">
                <a:extLst>
                  <a:ext uri="{FF2B5EF4-FFF2-40B4-BE49-F238E27FC236}">
                    <a16:creationId xmlns:a16="http://schemas.microsoft.com/office/drawing/2014/main" id="{BFA910D4-C48F-396F-0BDE-24BF8EA73A00}"/>
                  </a:ext>
                </a:extLst>
              </p:cNvPr>
              <p:cNvSpPr/>
              <p:nvPr/>
            </p:nvSpPr>
            <p:spPr bwMode="auto">
              <a:xfrm>
                <a:off x="7631052" y="586681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280" name="Group 9279">
              <a:extLst>
                <a:ext uri="{FF2B5EF4-FFF2-40B4-BE49-F238E27FC236}">
                  <a16:creationId xmlns:a16="http://schemas.microsoft.com/office/drawing/2014/main" id="{6A234946-1412-25C4-1DF3-5381984FA608}"/>
                </a:ext>
              </a:extLst>
            </p:cNvPr>
            <p:cNvGrpSpPr/>
            <p:nvPr/>
          </p:nvGrpSpPr>
          <p:grpSpPr>
            <a:xfrm>
              <a:off x="9738732" y="4763155"/>
              <a:ext cx="1734232" cy="1381125"/>
              <a:chOff x="9703832" y="4791075"/>
              <a:chExt cx="1734232" cy="1381125"/>
            </a:xfrm>
          </p:grpSpPr>
          <p:sp>
            <p:nvSpPr>
              <p:cNvPr id="9249" name="Oval 9248">
                <a:extLst>
                  <a:ext uri="{FF2B5EF4-FFF2-40B4-BE49-F238E27FC236}">
                    <a16:creationId xmlns:a16="http://schemas.microsoft.com/office/drawing/2014/main" id="{F0EE89B8-7C84-BD98-2ECE-D79FFCD2D7AA}"/>
                  </a:ext>
                </a:extLst>
              </p:cNvPr>
              <p:cNvSpPr/>
              <p:nvPr/>
            </p:nvSpPr>
            <p:spPr bwMode="auto">
              <a:xfrm>
                <a:off x="9705706" y="5511800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0" name="Oval 9249">
                <a:extLst>
                  <a:ext uri="{FF2B5EF4-FFF2-40B4-BE49-F238E27FC236}">
                    <a16:creationId xmlns:a16="http://schemas.microsoft.com/office/drawing/2014/main" id="{7F68BA89-53C9-41D5-F25D-64419FCE1C50}"/>
                  </a:ext>
                </a:extLst>
              </p:cNvPr>
              <p:cNvSpPr/>
              <p:nvPr/>
            </p:nvSpPr>
            <p:spPr bwMode="auto">
              <a:xfrm>
                <a:off x="9704635" y="515154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1" name="Oval 9250">
                <a:extLst>
                  <a:ext uri="{FF2B5EF4-FFF2-40B4-BE49-F238E27FC236}">
                    <a16:creationId xmlns:a16="http://schemas.microsoft.com/office/drawing/2014/main" id="{BC3850F6-FBAD-0E72-D408-8A841AEA06C0}"/>
                  </a:ext>
                </a:extLst>
              </p:cNvPr>
              <p:cNvSpPr/>
              <p:nvPr/>
            </p:nvSpPr>
            <p:spPr bwMode="auto">
              <a:xfrm>
                <a:off x="9703832" y="479129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2" name="Oval 9251">
                <a:extLst>
                  <a:ext uri="{FF2B5EF4-FFF2-40B4-BE49-F238E27FC236}">
                    <a16:creationId xmlns:a16="http://schemas.microsoft.com/office/drawing/2014/main" id="{B21F3FA1-C60C-1B3B-18DE-79BB37F1DCF2}"/>
                  </a:ext>
                </a:extLst>
              </p:cNvPr>
              <p:cNvSpPr/>
              <p:nvPr/>
            </p:nvSpPr>
            <p:spPr bwMode="auto">
              <a:xfrm>
                <a:off x="9703832" y="5872053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4" name="Oval 9253">
                <a:extLst>
                  <a:ext uri="{FF2B5EF4-FFF2-40B4-BE49-F238E27FC236}">
                    <a16:creationId xmlns:a16="http://schemas.microsoft.com/office/drawing/2014/main" id="{E621167E-16C4-4BFF-2226-A00560DE6663}"/>
                  </a:ext>
                </a:extLst>
              </p:cNvPr>
              <p:cNvSpPr/>
              <p:nvPr/>
            </p:nvSpPr>
            <p:spPr bwMode="auto">
              <a:xfrm>
                <a:off x="10061937" y="5511800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5" name="Oval 9254">
                <a:extLst>
                  <a:ext uri="{FF2B5EF4-FFF2-40B4-BE49-F238E27FC236}">
                    <a16:creationId xmlns:a16="http://schemas.microsoft.com/office/drawing/2014/main" id="{A4BBD0C3-7155-80FC-239D-337EEA49AD5F}"/>
                  </a:ext>
                </a:extLst>
              </p:cNvPr>
              <p:cNvSpPr/>
              <p:nvPr/>
            </p:nvSpPr>
            <p:spPr bwMode="auto">
              <a:xfrm>
                <a:off x="10061937" y="515154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6" name="Oval 9255">
                <a:extLst>
                  <a:ext uri="{FF2B5EF4-FFF2-40B4-BE49-F238E27FC236}">
                    <a16:creationId xmlns:a16="http://schemas.microsoft.com/office/drawing/2014/main" id="{7BF3D662-FE8F-267F-A22B-819314733A19}"/>
                  </a:ext>
                </a:extLst>
              </p:cNvPr>
              <p:cNvSpPr/>
              <p:nvPr/>
            </p:nvSpPr>
            <p:spPr bwMode="auto">
              <a:xfrm>
                <a:off x="10061937" y="479129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7" name="Oval 9256">
                <a:extLst>
                  <a:ext uri="{FF2B5EF4-FFF2-40B4-BE49-F238E27FC236}">
                    <a16:creationId xmlns:a16="http://schemas.microsoft.com/office/drawing/2014/main" id="{7F0F0FCB-997F-146D-BB57-3A888C6B53E7}"/>
                  </a:ext>
                </a:extLst>
              </p:cNvPr>
              <p:cNvSpPr/>
              <p:nvPr/>
            </p:nvSpPr>
            <p:spPr bwMode="auto">
              <a:xfrm>
                <a:off x="10061937" y="5872053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59" name="Oval 9258">
                <a:extLst>
                  <a:ext uri="{FF2B5EF4-FFF2-40B4-BE49-F238E27FC236}">
                    <a16:creationId xmlns:a16="http://schemas.microsoft.com/office/drawing/2014/main" id="{E77B8648-A40C-CC48-6DEE-654AC8EE1E0C}"/>
                  </a:ext>
                </a:extLst>
              </p:cNvPr>
              <p:cNvSpPr/>
              <p:nvPr/>
            </p:nvSpPr>
            <p:spPr bwMode="auto">
              <a:xfrm>
                <a:off x="10420999" y="5511800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0" name="Oval 9259">
                <a:extLst>
                  <a:ext uri="{FF2B5EF4-FFF2-40B4-BE49-F238E27FC236}">
                    <a16:creationId xmlns:a16="http://schemas.microsoft.com/office/drawing/2014/main" id="{0EA696A5-A691-7DFF-0D0D-EC80FFBDC4AA}"/>
                  </a:ext>
                </a:extLst>
              </p:cNvPr>
              <p:cNvSpPr/>
              <p:nvPr/>
            </p:nvSpPr>
            <p:spPr bwMode="auto">
              <a:xfrm>
                <a:off x="10420042" y="515154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1" name="Oval 9260">
                <a:extLst>
                  <a:ext uri="{FF2B5EF4-FFF2-40B4-BE49-F238E27FC236}">
                    <a16:creationId xmlns:a16="http://schemas.microsoft.com/office/drawing/2014/main" id="{4EB104A1-EF57-F54B-7318-00D249B4ED78}"/>
                  </a:ext>
                </a:extLst>
              </p:cNvPr>
              <p:cNvSpPr/>
              <p:nvPr/>
            </p:nvSpPr>
            <p:spPr bwMode="auto">
              <a:xfrm>
                <a:off x="10420042" y="479129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2" name="Oval 9261">
                <a:extLst>
                  <a:ext uri="{FF2B5EF4-FFF2-40B4-BE49-F238E27FC236}">
                    <a16:creationId xmlns:a16="http://schemas.microsoft.com/office/drawing/2014/main" id="{105A1AFA-1C89-666C-019E-335CD25434F0}"/>
                  </a:ext>
                </a:extLst>
              </p:cNvPr>
              <p:cNvSpPr/>
              <p:nvPr/>
            </p:nvSpPr>
            <p:spPr bwMode="auto">
              <a:xfrm>
                <a:off x="10420042" y="5872053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4" name="Oval 9263">
                <a:extLst>
                  <a:ext uri="{FF2B5EF4-FFF2-40B4-BE49-F238E27FC236}">
                    <a16:creationId xmlns:a16="http://schemas.microsoft.com/office/drawing/2014/main" id="{3FF0FA97-67B3-8E1D-ACF0-097EB61917CF}"/>
                  </a:ext>
                </a:extLst>
              </p:cNvPr>
              <p:cNvSpPr/>
              <p:nvPr/>
            </p:nvSpPr>
            <p:spPr bwMode="auto">
              <a:xfrm>
                <a:off x="10778147" y="5511800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5" name="Oval 9264">
                <a:extLst>
                  <a:ext uri="{FF2B5EF4-FFF2-40B4-BE49-F238E27FC236}">
                    <a16:creationId xmlns:a16="http://schemas.microsoft.com/office/drawing/2014/main" id="{B3782BEB-DDAF-4A3B-9DCD-100AB62FF3CE}"/>
                  </a:ext>
                </a:extLst>
              </p:cNvPr>
              <p:cNvSpPr/>
              <p:nvPr/>
            </p:nvSpPr>
            <p:spPr bwMode="auto">
              <a:xfrm>
                <a:off x="10778147" y="515154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6" name="Oval 9265">
                <a:extLst>
                  <a:ext uri="{FF2B5EF4-FFF2-40B4-BE49-F238E27FC236}">
                    <a16:creationId xmlns:a16="http://schemas.microsoft.com/office/drawing/2014/main" id="{6468D5E7-968B-5CF7-C97B-74B554577811}"/>
                  </a:ext>
                </a:extLst>
              </p:cNvPr>
              <p:cNvSpPr/>
              <p:nvPr/>
            </p:nvSpPr>
            <p:spPr bwMode="auto">
              <a:xfrm>
                <a:off x="10778147" y="479129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7" name="Oval 9266">
                <a:extLst>
                  <a:ext uri="{FF2B5EF4-FFF2-40B4-BE49-F238E27FC236}">
                    <a16:creationId xmlns:a16="http://schemas.microsoft.com/office/drawing/2014/main" id="{A1D0B413-3DF4-C4D7-DFCC-53887DBB7693}"/>
                  </a:ext>
                </a:extLst>
              </p:cNvPr>
              <p:cNvSpPr/>
              <p:nvPr/>
            </p:nvSpPr>
            <p:spPr bwMode="auto">
              <a:xfrm>
                <a:off x="10778147" y="5872053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69" name="Oval 9268">
                <a:extLst>
                  <a:ext uri="{FF2B5EF4-FFF2-40B4-BE49-F238E27FC236}">
                    <a16:creationId xmlns:a16="http://schemas.microsoft.com/office/drawing/2014/main" id="{B533E4FE-F051-FE76-8294-940C2D5FC49F}"/>
                  </a:ext>
                </a:extLst>
              </p:cNvPr>
              <p:cNvSpPr/>
              <p:nvPr/>
            </p:nvSpPr>
            <p:spPr bwMode="auto">
              <a:xfrm>
                <a:off x="11133940" y="5511800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0" name="Oval 9269">
                <a:extLst>
                  <a:ext uri="{FF2B5EF4-FFF2-40B4-BE49-F238E27FC236}">
                    <a16:creationId xmlns:a16="http://schemas.microsoft.com/office/drawing/2014/main" id="{BC866190-306D-8CCA-CAC4-AF08ECB17FA2}"/>
                  </a:ext>
                </a:extLst>
              </p:cNvPr>
              <p:cNvSpPr/>
              <p:nvPr/>
            </p:nvSpPr>
            <p:spPr bwMode="auto">
              <a:xfrm>
                <a:off x="11133940" y="5151547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1" name="Oval 9270">
                <a:extLst>
                  <a:ext uri="{FF2B5EF4-FFF2-40B4-BE49-F238E27FC236}">
                    <a16:creationId xmlns:a16="http://schemas.microsoft.com/office/drawing/2014/main" id="{EC9DD71C-71C6-8028-4F5F-311C556F3299}"/>
                  </a:ext>
                </a:extLst>
              </p:cNvPr>
              <p:cNvSpPr/>
              <p:nvPr/>
            </p:nvSpPr>
            <p:spPr bwMode="auto">
              <a:xfrm>
                <a:off x="11133940" y="4791294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2" name="Oval 9271">
                <a:extLst>
                  <a:ext uri="{FF2B5EF4-FFF2-40B4-BE49-F238E27FC236}">
                    <a16:creationId xmlns:a16="http://schemas.microsoft.com/office/drawing/2014/main" id="{5F5661E5-7031-DEB1-91EF-264D4CCD87A2}"/>
                  </a:ext>
                </a:extLst>
              </p:cNvPr>
              <p:cNvSpPr/>
              <p:nvPr/>
            </p:nvSpPr>
            <p:spPr bwMode="auto">
              <a:xfrm>
                <a:off x="11133940" y="5872053"/>
                <a:ext cx="300147" cy="300147"/>
              </a:xfrm>
              <a:prstGeom prst="ellipse">
                <a:avLst/>
              </a:prstGeom>
              <a:solidFill>
                <a:schemeClr val="accent1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3" name="Pie 9272">
                <a:extLst>
                  <a:ext uri="{FF2B5EF4-FFF2-40B4-BE49-F238E27FC236}">
                    <a16:creationId xmlns:a16="http://schemas.microsoft.com/office/drawing/2014/main" id="{E42F072C-7B55-062E-6730-B57F496EE9DC}"/>
                  </a:ext>
                </a:extLst>
              </p:cNvPr>
              <p:cNvSpPr/>
              <p:nvPr/>
            </p:nvSpPr>
            <p:spPr bwMode="auto">
              <a:xfrm rot="16200000">
                <a:off x="10061575" y="4791075"/>
                <a:ext cx="301752" cy="301752"/>
              </a:xfrm>
              <a:prstGeom prst="pie">
                <a:avLst>
                  <a:gd name="adj1" fmla="val 0"/>
                  <a:gd name="adj2" fmla="val 8751539"/>
                </a:avLst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4" name="Pie 9273">
                <a:extLst>
                  <a:ext uri="{FF2B5EF4-FFF2-40B4-BE49-F238E27FC236}">
                    <a16:creationId xmlns:a16="http://schemas.microsoft.com/office/drawing/2014/main" id="{4925DFC6-D228-24BF-91C0-2408D09EB1A9}"/>
                  </a:ext>
                </a:extLst>
              </p:cNvPr>
              <p:cNvSpPr/>
              <p:nvPr/>
            </p:nvSpPr>
            <p:spPr bwMode="auto">
              <a:xfrm rot="16200000">
                <a:off x="9703832" y="5153025"/>
                <a:ext cx="301752" cy="301752"/>
              </a:xfrm>
              <a:prstGeom prst="pie">
                <a:avLst>
                  <a:gd name="adj1" fmla="val 0"/>
                  <a:gd name="adj2" fmla="val 4400206"/>
                </a:avLst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5" name="Pie 9274">
                <a:extLst>
                  <a:ext uri="{FF2B5EF4-FFF2-40B4-BE49-F238E27FC236}">
                    <a16:creationId xmlns:a16="http://schemas.microsoft.com/office/drawing/2014/main" id="{7B15176D-BC0D-1701-C883-FEA38A6F6ABE}"/>
                  </a:ext>
                </a:extLst>
              </p:cNvPr>
              <p:cNvSpPr/>
              <p:nvPr/>
            </p:nvSpPr>
            <p:spPr bwMode="auto">
              <a:xfrm rot="16200000">
                <a:off x="9704903" y="5511800"/>
                <a:ext cx="301752" cy="301752"/>
              </a:xfrm>
              <a:prstGeom prst="pie">
                <a:avLst>
                  <a:gd name="adj1" fmla="val 0"/>
                  <a:gd name="adj2" fmla="val 3382107"/>
                </a:avLst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6" name="Pie 9275">
                <a:extLst>
                  <a:ext uri="{FF2B5EF4-FFF2-40B4-BE49-F238E27FC236}">
                    <a16:creationId xmlns:a16="http://schemas.microsoft.com/office/drawing/2014/main" id="{735A33F1-DFEC-9DF3-6DFC-A3E9BFEB32D9}"/>
                  </a:ext>
                </a:extLst>
              </p:cNvPr>
              <p:cNvSpPr/>
              <p:nvPr/>
            </p:nvSpPr>
            <p:spPr bwMode="auto">
              <a:xfrm rot="16200000">
                <a:off x="10420196" y="5511800"/>
                <a:ext cx="301752" cy="301752"/>
              </a:xfrm>
              <a:prstGeom prst="pie">
                <a:avLst>
                  <a:gd name="adj1" fmla="val 0"/>
                  <a:gd name="adj2" fmla="val 4964081"/>
                </a:avLst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7" name="Pie 9276">
                <a:extLst>
                  <a:ext uri="{FF2B5EF4-FFF2-40B4-BE49-F238E27FC236}">
                    <a16:creationId xmlns:a16="http://schemas.microsoft.com/office/drawing/2014/main" id="{2E8DB12A-F9C4-3CEF-59DC-D720F73FBE29}"/>
                  </a:ext>
                </a:extLst>
              </p:cNvPr>
              <p:cNvSpPr/>
              <p:nvPr/>
            </p:nvSpPr>
            <p:spPr bwMode="auto">
              <a:xfrm rot="16200000">
                <a:off x="11136312" y="5870448"/>
                <a:ext cx="301752" cy="301752"/>
              </a:xfrm>
              <a:prstGeom prst="pie">
                <a:avLst>
                  <a:gd name="adj1" fmla="val 0"/>
                  <a:gd name="adj2" fmla="val 3436329"/>
                </a:avLst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8" name="Pie 9277">
                <a:extLst>
                  <a:ext uri="{FF2B5EF4-FFF2-40B4-BE49-F238E27FC236}">
                    <a16:creationId xmlns:a16="http://schemas.microsoft.com/office/drawing/2014/main" id="{9145B892-AFAD-1E9D-FB12-DAF40E9BD95B}"/>
                  </a:ext>
                </a:extLst>
              </p:cNvPr>
              <p:cNvSpPr/>
              <p:nvPr/>
            </p:nvSpPr>
            <p:spPr bwMode="auto">
              <a:xfrm rot="16200000">
                <a:off x="11133137" y="5149850"/>
                <a:ext cx="301752" cy="301752"/>
              </a:xfrm>
              <a:prstGeom prst="pie">
                <a:avLst>
                  <a:gd name="adj1" fmla="val 0"/>
                  <a:gd name="adj2" fmla="val 1612027"/>
                </a:avLst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279" name="Pie 9278">
                <a:extLst>
                  <a:ext uri="{FF2B5EF4-FFF2-40B4-BE49-F238E27FC236}">
                    <a16:creationId xmlns:a16="http://schemas.microsoft.com/office/drawing/2014/main" id="{AFA66F5C-76C3-6F76-CA13-634CFEF2B4BC}"/>
                  </a:ext>
                </a:extLst>
              </p:cNvPr>
              <p:cNvSpPr/>
              <p:nvPr/>
            </p:nvSpPr>
            <p:spPr bwMode="auto">
              <a:xfrm rot="16200000">
                <a:off x="11133137" y="5511800"/>
                <a:ext cx="301752" cy="301752"/>
              </a:xfrm>
              <a:prstGeom prst="pie">
                <a:avLst>
                  <a:gd name="adj1" fmla="val 0"/>
                  <a:gd name="adj2" fmla="val 933653"/>
                </a:avLst>
              </a:prstGeom>
              <a:solidFill>
                <a:schemeClr val="accent3"/>
              </a:solidFill>
              <a:ln w="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9806" name="Group 9805">
            <a:extLst>
              <a:ext uri="{FF2B5EF4-FFF2-40B4-BE49-F238E27FC236}">
                <a16:creationId xmlns:a16="http://schemas.microsoft.com/office/drawing/2014/main" id="{799E1820-5857-FC2A-0C62-864CC2479D9A}"/>
              </a:ext>
            </a:extLst>
          </p:cNvPr>
          <p:cNvGrpSpPr/>
          <p:nvPr/>
        </p:nvGrpSpPr>
        <p:grpSpPr>
          <a:xfrm>
            <a:off x="445276" y="1383695"/>
            <a:ext cx="11349642" cy="2478943"/>
            <a:chOff x="445276" y="1383695"/>
            <a:chExt cx="11349642" cy="2478943"/>
          </a:xfrm>
        </p:grpSpPr>
        <p:sp>
          <p:nvSpPr>
            <p:cNvPr id="9281" name="Rounded Rectangle 9280">
              <a:extLst>
                <a:ext uri="{FF2B5EF4-FFF2-40B4-BE49-F238E27FC236}">
                  <a16:creationId xmlns:a16="http://schemas.microsoft.com/office/drawing/2014/main" id="{A5122E3C-FB51-7B15-E419-DFF808E10A80}"/>
                </a:ext>
              </a:extLst>
            </p:cNvPr>
            <p:cNvSpPr/>
            <p:nvPr/>
          </p:nvSpPr>
          <p:spPr bwMode="auto">
            <a:xfrm>
              <a:off x="445276" y="1383695"/>
              <a:ext cx="11327624" cy="2457450"/>
            </a:xfrm>
            <a:prstGeom prst="roundRect">
              <a:avLst>
                <a:gd name="adj" fmla="val 8428"/>
              </a:avLst>
            </a:prstGeom>
            <a:noFill/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338" name="Group 9337">
              <a:extLst>
                <a:ext uri="{FF2B5EF4-FFF2-40B4-BE49-F238E27FC236}">
                  <a16:creationId xmlns:a16="http://schemas.microsoft.com/office/drawing/2014/main" id="{DB77B199-1C82-72A0-DCCF-8CEADF5B541E}"/>
                </a:ext>
              </a:extLst>
            </p:cNvPr>
            <p:cNvGrpSpPr/>
            <p:nvPr/>
          </p:nvGrpSpPr>
          <p:grpSpPr>
            <a:xfrm>
              <a:off x="495300" y="1383695"/>
              <a:ext cx="3188333" cy="2473127"/>
              <a:chOff x="526250" y="1383695"/>
              <a:chExt cx="3188333" cy="2473127"/>
            </a:xfrm>
          </p:grpSpPr>
          <p:cxnSp>
            <p:nvCxnSpPr>
              <p:cNvPr id="9283" name="Straight Connector 9282">
                <a:extLst>
                  <a:ext uri="{FF2B5EF4-FFF2-40B4-BE49-F238E27FC236}">
                    <a16:creationId xmlns:a16="http://schemas.microsoft.com/office/drawing/2014/main" id="{FF91F10B-2FE3-D630-A1BE-CE19022907E3}"/>
                  </a:ext>
                </a:extLst>
              </p:cNvPr>
              <p:cNvCxnSpPr/>
              <p:nvPr/>
            </p:nvCxnSpPr>
            <p:spPr bwMode="auto">
              <a:xfrm>
                <a:off x="1143689" y="1939320"/>
                <a:ext cx="0" cy="14478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85" name="Straight Connector 9284">
                <a:extLst>
                  <a:ext uri="{FF2B5EF4-FFF2-40B4-BE49-F238E27FC236}">
                    <a16:creationId xmlns:a16="http://schemas.microsoft.com/office/drawing/2014/main" id="{440EB1C2-571D-85DC-EA9C-4BB4E1CB2D2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37339" y="3387120"/>
                <a:ext cx="20447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87" name="Straight Connector 9286">
                <a:extLst>
                  <a:ext uri="{FF2B5EF4-FFF2-40B4-BE49-F238E27FC236}">
                    <a16:creationId xmlns:a16="http://schemas.microsoft.com/office/drawing/2014/main" id="{036DD232-FBA5-B5A3-44F5-EEDBD558B92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1942495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88" name="Straight Connector 9287">
                <a:extLst>
                  <a:ext uri="{FF2B5EF4-FFF2-40B4-BE49-F238E27FC236}">
                    <a16:creationId xmlns:a16="http://schemas.microsoft.com/office/drawing/2014/main" id="{1CC98E18-D3EF-C89F-1246-C8E497B4BB6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2231420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89" name="Straight Connector 9288">
                <a:extLst>
                  <a:ext uri="{FF2B5EF4-FFF2-40B4-BE49-F238E27FC236}">
                    <a16:creationId xmlns:a16="http://schemas.microsoft.com/office/drawing/2014/main" id="{0F17C835-3A93-2431-E1C4-2B3D79EED67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2520345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0" name="Straight Connector 9289">
                <a:extLst>
                  <a:ext uri="{FF2B5EF4-FFF2-40B4-BE49-F238E27FC236}">
                    <a16:creationId xmlns:a16="http://schemas.microsoft.com/office/drawing/2014/main" id="{737ACCD3-08CF-D135-1032-0C80E53064C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2809270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1" name="Straight Connector 9290">
                <a:extLst>
                  <a:ext uri="{FF2B5EF4-FFF2-40B4-BE49-F238E27FC236}">
                    <a16:creationId xmlns:a16="http://schemas.microsoft.com/office/drawing/2014/main" id="{C07E711C-8386-8FE9-E854-3D149687BB3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3098195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2" name="Straight Connector 9291">
                <a:extLst>
                  <a:ext uri="{FF2B5EF4-FFF2-40B4-BE49-F238E27FC236}">
                    <a16:creationId xmlns:a16="http://schemas.microsoft.com/office/drawing/2014/main" id="{B0DEA209-F0B7-6183-02B7-83F87B3A1CE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3387120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4" name="Straight Connector 9293">
                <a:extLst>
                  <a:ext uri="{FF2B5EF4-FFF2-40B4-BE49-F238E27FC236}">
                    <a16:creationId xmlns:a16="http://schemas.microsoft.com/office/drawing/2014/main" id="{87F2C3DA-23C5-6E52-7B4B-CBAEB9FFC46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08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5" name="Straight Connector 9294">
                <a:extLst>
                  <a:ext uri="{FF2B5EF4-FFF2-40B4-BE49-F238E27FC236}">
                    <a16:creationId xmlns:a16="http://schemas.microsoft.com/office/drawing/2014/main" id="{789701EB-2F32-E607-BAC1-2D6FE5D7163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1041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6" name="Straight Connector 9295">
                <a:extLst>
                  <a:ext uri="{FF2B5EF4-FFF2-40B4-BE49-F238E27FC236}">
                    <a16:creationId xmlns:a16="http://schemas.microsoft.com/office/drawing/2014/main" id="{290E5F7B-EBE2-CA9C-AC2D-19ED7F6964C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199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7" name="Straight Connector 9296">
                <a:extLst>
                  <a:ext uri="{FF2B5EF4-FFF2-40B4-BE49-F238E27FC236}">
                    <a16:creationId xmlns:a16="http://schemas.microsoft.com/office/drawing/2014/main" id="{B3EFB7EE-A5CE-83DE-91CB-75A46EA2987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2951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8" name="Straight Connector 9297">
                <a:extLst>
                  <a:ext uri="{FF2B5EF4-FFF2-40B4-BE49-F238E27FC236}">
                    <a16:creationId xmlns:a16="http://schemas.microsoft.com/office/drawing/2014/main" id="{3A2EC201-D137-D184-0370-4D56364FB5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2390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299" name="Straight Connector 9298">
                <a:extLst>
                  <a:ext uri="{FF2B5EF4-FFF2-40B4-BE49-F238E27FC236}">
                    <a16:creationId xmlns:a16="http://schemas.microsoft.com/office/drawing/2014/main" id="{3C5B1F8F-BFD5-7AAB-590D-F2A70C0E3B0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44861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00" name="Straight Connector 9299">
                <a:extLst>
                  <a:ext uri="{FF2B5EF4-FFF2-40B4-BE49-F238E27FC236}">
                    <a16:creationId xmlns:a16="http://schemas.microsoft.com/office/drawing/2014/main" id="{15FB2370-AB37-48E0-4E5F-4C5DA600B19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6771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01" name="Straight Connector 9300">
                <a:extLst>
                  <a:ext uri="{FF2B5EF4-FFF2-40B4-BE49-F238E27FC236}">
                    <a16:creationId xmlns:a16="http://schemas.microsoft.com/office/drawing/2014/main" id="{91861E60-CD08-A81B-FB41-A69A792B133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0772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02" name="Straight Connector 9301">
                <a:extLst>
                  <a:ext uri="{FF2B5EF4-FFF2-40B4-BE49-F238E27FC236}">
                    <a16:creationId xmlns:a16="http://schemas.microsoft.com/office/drawing/2014/main" id="{0113B1B4-4F16-CD62-3D92-F9A3D0B5E24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581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303" name="TextBox 9302">
                <a:extLst>
                  <a:ext uri="{FF2B5EF4-FFF2-40B4-BE49-F238E27FC236}">
                    <a16:creationId xmlns:a16="http://schemas.microsoft.com/office/drawing/2014/main" id="{D7FD4D3D-1263-48AC-BBA2-6AF3E484EA76}"/>
                  </a:ext>
                </a:extLst>
              </p:cNvPr>
              <p:cNvSpPr txBox="1"/>
              <p:nvPr/>
            </p:nvSpPr>
            <p:spPr bwMode="auto">
              <a:xfrm>
                <a:off x="594414" y="179009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9304" name="TextBox 9303">
                <a:extLst>
                  <a:ext uri="{FF2B5EF4-FFF2-40B4-BE49-F238E27FC236}">
                    <a16:creationId xmlns:a16="http://schemas.microsoft.com/office/drawing/2014/main" id="{DF8EA4CA-62EF-58F0-1E3B-A9D1EA1E3686}"/>
                  </a:ext>
                </a:extLst>
              </p:cNvPr>
              <p:cNvSpPr txBox="1"/>
              <p:nvPr/>
            </p:nvSpPr>
            <p:spPr bwMode="auto">
              <a:xfrm>
                <a:off x="594414" y="207838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9305" name="TextBox 9304">
                <a:extLst>
                  <a:ext uri="{FF2B5EF4-FFF2-40B4-BE49-F238E27FC236}">
                    <a16:creationId xmlns:a16="http://schemas.microsoft.com/office/drawing/2014/main" id="{B9E5D4D2-B1C3-39B8-3E9A-82FB568BEC73}"/>
                  </a:ext>
                </a:extLst>
              </p:cNvPr>
              <p:cNvSpPr txBox="1"/>
              <p:nvPr/>
            </p:nvSpPr>
            <p:spPr bwMode="auto">
              <a:xfrm>
                <a:off x="594414" y="236667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9306" name="TextBox 9305">
                <a:extLst>
                  <a:ext uri="{FF2B5EF4-FFF2-40B4-BE49-F238E27FC236}">
                    <a16:creationId xmlns:a16="http://schemas.microsoft.com/office/drawing/2014/main" id="{D5C913F7-0087-A7EB-91C5-0642A27E2CA5}"/>
                  </a:ext>
                </a:extLst>
              </p:cNvPr>
              <p:cNvSpPr txBox="1"/>
              <p:nvPr/>
            </p:nvSpPr>
            <p:spPr bwMode="auto">
              <a:xfrm>
                <a:off x="594414" y="265496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9307" name="TextBox 9306">
                <a:extLst>
                  <a:ext uri="{FF2B5EF4-FFF2-40B4-BE49-F238E27FC236}">
                    <a16:creationId xmlns:a16="http://schemas.microsoft.com/office/drawing/2014/main" id="{C3A47C1B-F6C7-2094-4533-4E67D069F9A1}"/>
                  </a:ext>
                </a:extLst>
              </p:cNvPr>
              <p:cNvSpPr txBox="1"/>
              <p:nvPr/>
            </p:nvSpPr>
            <p:spPr bwMode="auto">
              <a:xfrm>
                <a:off x="594414" y="294325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20</a:t>
                </a:r>
              </a:p>
            </p:txBody>
          </p:sp>
          <p:sp>
            <p:nvSpPr>
              <p:cNvPr id="9308" name="TextBox 9307">
                <a:extLst>
                  <a:ext uri="{FF2B5EF4-FFF2-40B4-BE49-F238E27FC236}">
                    <a16:creationId xmlns:a16="http://schemas.microsoft.com/office/drawing/2014/main" id="{DBCF5525-3FA1-7796-F58B-FD02BBE37A73}"/>
                  </a:ext>
                </a:extLst>
              </p:cNvPr>
              <p:cNvSpPr txBox="1"/>
              <p:nvPr/>
            </p:nvSpPr>
            <p:spPr bwMode="auto">
              <a:xfrm>
                <a:off x="594414" y="323154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9309" name="TextBox 9308">
                <a:extLst>
                  <a:ext uri="{FF2B5EF4-FFF2-40B4-BE49-F238E27FC236}">
                    <a16:creationId xmlns:a16="http://schemas.microsoft.com/office/drawing/2014/main" id="{1BE967B9-1F50-98BB-E727-4B01B17D47C4}"/>
                  </a:ext>
                </a:extLst>
              </p:cNvPr>
              <p:cNvSpPr txBox="1"/>
              <p:nvPr/>
            </p:nvSpPr>
            <p:spPr bwMode="auto">
              <a:xfrm>
                <a:off x="1124639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9310" name="TextBox 9309">
                <a:extLst>
                  <a:ext uri="{FF2B5EF4-FFF2-40B4-BE49-F238E27FC236}">
                    <a16:creationId xmlns:a16="http://schemas.microsoft.com/office/drawing/2014/main" id="{B8BE5FDF-F885-278D-9814-4F4911AE720A}"/>
                  </a:ext>
                </a:extLst>
              </p:cNvPr>
              <p:cNvSpPr txBox="1"/>
              <p:nvPr/>
            </p:nvSpPr>
            <p:spPr bwMode="auto">
              <a:xfrm>
                <a:off x="1334586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9311" name="TextBox 9310">
                <a:extLst>
                  <a:ext uri="{FF2B5EF4-FFF2-40B4-BE49-F238E27FC236}">
                    <a16:creationId xmlns:a16="http://schemas.microsoft.com/office/drawing/2014/main" id="{744BACC6-0405-983B-9392-306F2A3CB1C1}"/>
                  </a:ext>
                </a:extLst>
              </p:cNvPr>
              <p:cNvSpPr txBox="1"/>
              <p:nvPr/>
            </p:nvSpPr>
            <p:spPr bwMode="auto">
              <a:xfrm>
                <a:off x="1544533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23</a:t>
                </a:r>
              </a:p>
            </p:txBody>
          </p:sp>
          <p:sp>
            <p:nvSpPr>
              <p:cNvPr id="9312" name="TextBox 9311">
                <a:extLst>
                  <a:ext uri="{FF2B5EF4-FFF2-40B4-BE49-F238E27FC236}">
                    <a16:creationId xmlns:a16="http://schemas.microsoft.com/office/drawing/2014/main" id="{4EF1A0DB-7C87-9565-2FC7-3290A58846D8}"/>
                  </a:ext>
                </a:extLst>
              </p:cNvPr>
              <p:cNvSpPr txBox="1"/>
              <p:nvPr/>
            </p:nvSpPr>
            <p:spPr bwMode="auto">
              <a:xfrm>
                <a:off x="1754480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9313" name="TextBox 9312">
                <a:extLst>
                  <a:ext uri="{FF2B5EF4-FFF2-40B4-BE49-F238E27FC236}">
                    <a16:creationId xmlns:a16="http://schemas.microsoft.com/office/drawing/2014/main" id="{EA0F9D4B-3B8B-9D2A-3C3A-BC78641F775C}"/>
                  </a:ext>
                </a:extLst>
              </p:cNvPr>
              <p:cNvSpPr txBox="1"/>
              <p:nvPr/>
            </p:nvSpPr>
            <p:spPr bwMode="auto">
              <a:xfrm>
                <a:off x="1964427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37</a:t>
                </a:r>
              </a:p>
            </p:txBody>
          </p:sp>
          <p:sp>
            <p:nvSpPr>
              <p:cNvPr id="9314" name="TextBox 9313">
                <a:extLst>
                  <a:ext uri="{FF2B5EF4-FFF2-40B4-BE49-F238E27FC236}">
                    <a16:creationId xmlns:a16="http://schemas.microsoft.com/office/drawing/2014/main" id="{1D556F3A-D627-0AE3-BADA-24C02E7DA346}"/>
                  </a:ext>
                </a:extLst>
              </p:cNvPr>
              <p:cNvSpPr txBox="1"/>
              <p:nvPr/>
            </p:nvSpPr>
            <p:spPr bwMode="auto">
              <a:xfrm>
                <a:off x="2174374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44</a:t>
                </a:r>
              </a:p>
            </p:txBody>
          </p:sp>
          <p:sp>
            <p:nvSpPr>
              <p:cNvPr id="9315" name="TextBox 9314">
                <a:extLst>
                  <a:ext uri="{FF2B5EF4-FFF2-40B4-BE49-F238E27FC236}">
                    <a16:creationId xmlns:a16="http://schemas.microsoft.com/office/drawing/2014/main" id="{C433499F-5C6D-9539-6DB1-3A2C355B8761}"/>
                  </a:ext>
                </a:extLst>
              </p:cNvPr>
              <p:cNvSpPr txBox="1"/>
              <p:nvPr/>
            </p:nvSpPr>
            <p:spPr bwMode="auto">
              <a:xfrm>
                <a:off x="2384321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51</a:t>
                </a:r>
              </a:p>
            </p:txBody>
          </p:sp>
          <p:sp>
            <p:nvSpPr>
              <p:cNvPr id="9316" name="TextBox 9315">
                <a:extLst>
                  <a:ext uri="{FF2B5EF4-FFF2-40B4-BE49-F238E27FC236}">
                    <a16:creationId xmlns:a16="http://schemas.microsoft.com/office/drawing/2014/main" id="{6BBB4CFF-1CFB-50BF-CFB4-9A23F7659287}"/>
                  </a:ext>
                </a:extLst>
              </p:cNvPr>
              <p:cNvSpPr txBox="1"/>
              <p:nvPr/>
            </p:nvSpPr>
            <p:spPr bwMode="auto">
              <a:xfrm>
                <a:off x="2594268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58</a:t>
                </a:r>
              </a:p>
            </p:txBody>
          </p:sp>
          <p:sp>
            <p:nvSpPr>
              <p:cNvPr id="9317" name="TextBox 9316">
                <a:extLst>
                  <a:ext uri="{FF2B5EF4-FFF2-40B4-BE49-F238E27FC236}">
                    <a16:creationId xmlns:a16="http://schemas.microsoft.com/office/drawing/2014/main" id="{1C4F7D7F-6811-6DCA-5072-AC677C777DFF}"/>
                  </a:ext>
                </a:extLst>
              </p:cNvPr>
              <p:cNvSpPr txBox="1"/>
              <p:nvPr/>
            </p:nvSpPr>
            <p:spPr bwMode="auto">
              <a:xfrm>
                <a:off x="2804214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65</a:t>
                </a:r>
              </a:p>
            </p:txBody>
          </p:sp>
          <p:sp>
            <p:nvSpPr>
              <p:cNvPr id="9318" name="TextBox 9317">
                <a:extLst>
                  <a:ext uri="{FF2B5EF4-FFF2-40B4-BE49-F238E27FC236}">
                    <a16:creationId xmlns:a16="http://schemas.microsoft.com/office/drawing/2014/main" id="{798E6AE1-53A5-1A12-8EF3-6C9C623A868A}"/>
                  </a:ext>
                </a:extLst>
              </p:cNvPr>
              <p:cNvSpPr txBox="1"/>
              <p:nvPr/>
            </p:nvSpPr>
            <p:spPr bwMode="auto">
              <a:xfrm>
                <a:off x="1410390" y="3549045"/>
                <a:ext cx="16319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Days</a:t>
                </a:r>
              </a:p>
            </p:txBody>
          </p:sp>
          <p:sp>
            <p:nvSpPr>
              <p:cNvPr id="9319" name="TextBox 9318">
                <a:extLst>
                  <a:ext uri="{FF2B5EF4-FFF2-40B4-BE49-F238E27FC236}">
                    <a16:creationId xmlns:a16="http://schemas.microsoft.com/office/drawing/2014/main" id="{92458F30-6F56-F314-4F37-C335CCE536B3}"/>
                  </a:ext>
                </a:extLst>
              </p:cNvPr>
              <p:cNvSpPr txBox="1"/>
              <p:nvPr/>
            </p:nvSpPr>
            <p:spPr bwMode="auto">
              <a:xfrm rot="16200000">
                <a:off x="-523186" y="2485420"/>
                <a:ext cx="240664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Blasts (% in Peripheral Blood)</a:t>
                </a:r>
              </a:p>
            </p:txBody>
          </p:sp>
          <p:sp>
            <p:nvSpPr>
              <p:cNvPr id="9320" name="TextBox 9319">
                <a:extLst>
                  <a:ext uri="{FF2B5EF4-FFF2-40B4-BE49-F238E27FC236}">
                    <a16:creationId xmlns:a16="http://schemas.microsoft.com/office/drawing/2014/main" id="{63BFCF12-969F-59B1-9D5D-A4FF2E1606B2}"/>
                  </a:ext>
                </a:extLst>
              </p:cNvPr>
              <p:cNvSpPr txBox="1"/>
              <p:nvPr/>
            </p:nvSpPr>
            <p:spPr bwMode="auto">
              <a:xfrm>
                <a:off x="1137339" y="1383695"/>
                <a:ext cx="2273299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Patient 1 (</a:t>
                </a:r>
                <a:r>
                  <a:rPr kumimoji="0" lang="en-US" sz="1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KMT2Ar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):</a:t>
                </a:r>
                <a:b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MEN1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M327V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 at C3D1</a:t>
                </a:r>
              </a:p>
            </p:txBody>
          </p:sp>
          <p:cxnSp>
            <p:nvCxnSpPr>
              <p:cNvPr id="9322" name="Straight Arrow Connector 9321">
                <a:extLst>
                  <a:ext uri="{FF2B5EF4-FFF2-40B4-BE49-F238E27FC236}">
                    <a16:creationId xmlns:a16="http://schemas.microsoft.com/office/drawing/2014/main" id="{FBF444D4-0534-C1D9-9B4B-D45D97BD8DAD}"/>
                  </a:ext>
                </a:extLst>
              </p:cNvPr>
              <p:cNvCxnSpPr/>
              <p:nvPr/>
            </p:nvCxnSpPr>
            <p:spPr bwMode="auto">
              <a:xfrm>
                <a:off x="1375574" y="2524539"/>
                <a:ext cx="0" cy="755374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323" name="Straight Arrow Connector 9322">
                <a:extLst>
                  <a:ext uri="{FF2B5EF4-FFF2-40B4-BE49-F238E27FC236}">
                    <a16:creationId xmlns:a16="http://schemas.microsoft.com/office/drawing/2014/main" id="{F69B54EC-03B5-94CC-9C25-2E934879687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191908" y="3124863"/>
                <a:ext cx="0" cy="198782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326" name="Straight Arrow Connector 9325">
                <a:extLst>
                  <a:ext uri="{FF2B5EF4-FFF2-40B4-BE49-F238E27FC236}">
                    <a16:creationId xmlns:a16="http://schemas.microsoft.com/office/drawing/2014/main" id="{D662743A-0934-25F4-A427-AF7EC555D65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586823" y="2782957"/>
                <a:ext cx="0" cy="538038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328" name="Straight Arrow Connector 9327">
                <a:extLst>
                  <a:ext uri="{FF2B5EF4-FFF2-40B4-BE49-F238E27FC236}">
                    <a16:creationId xmlns:a16="http://schemas.microsoft.com/office/drawing/2014/main" id="{77C0D274-7B29-9E6D-C9FB-D907D76761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127512" y="2663687"/>
                <a:ext cx="0" cy="160351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330" name="Straight Arrow Connector 9329">
                <a:extLst>
                  <a:ext uri="{FF2B5EF4-FFF2-40B4-BE49-F238E27FC236}">
                    <a16:creationId xmlns:a16="http://schemas.microsoft.com/office/drawing/2014/main" id="{8DBBFF97-46F9-C18A-53CF-A7899FA3353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914152" y="2210463"/>
                <a:ext cx="0" cy="257092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332" name="TextBox 9331">
                <a:extLst>
                  <a:ext uri="{FF2B5EF4-FFF2-40B4-BE49-F238E27FC236}">
                    <a16:creationId xmlns:a16="http://schemas.microsoft.com/office/drawing/2014/main" id="{8A198ECA-CBAB-2CC1-27B7-76440DB95A33}"/>
                  </a:ext>
                </a:extLst>
              </p:cNvPr>
              <p:cNvSpPr txBox="1"/>
              <p:nvPr/>
            </p:nvSpPr>
            <p:spPr bwMode="auto">
              <a:xfrm>
                <a:off x="1052276" y="2044676"/>
                <a:ext cx="832181" cy="507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START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SNDX5613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(C1D1)</a:t>
                </a:r>
              </a:p>
            </p:txBody>
          </p:sp>
          <p:sp>
            <p:nvSpPr>
              <p:cNvPr id="9333" name="TextBox 9332">
                <a:extLst>
                  <a:ext uri="{FF2B5EF4-FFF2-40B4-BE49-F238E27FC236}">
                    <a16:creationId xmlns:a16="http://schemas.microsoft.com/office/drawing/2014/main" id="{C67CA061-C2A4-C6C5-4205-D22309D8E50F}"/>
                  </a:ext>
                </a:extLst>
              </p:cNvPr>
              <p:cNvSpPr txBox="1"/>
              <p:nvPr/>
            </p:nvSpPr>
            <p:spPr bwMode="auto">
              <a:xfrm>
                <a:off x="1916319" y="2813301"/>
                <a:ext cx="57243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MLFS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(C2D1)</a:t>
                </a:r>
              </a:p>
            </p:txBody>
          </p:sp>
          <p:sp>
            <p:nvSpPr>
              <p:cNvPr id="9334" name="TextBox 9333">
                <a:extLst>
                  <a:ext uri="{FF2B5EF4-FFF2-40B4-BE49-F238E27FC236}">
                    <a16:creationId xmlns:a16="http://schemas.microsoft.com/office/drawing/2014/main" id="{0BAA3894-290D-F6AB-432D-A4162A8E2BC9}"/>
                  </a:ext>
                </a:extLst>
              </p:cNvPr>
              <p:cNvSpPr txBox="1"/>
              <p:nvPr/>
            </p:nvSpPr>
            <p:spPr bwMode="auto">
              <a:xfrm>
                <a:off x="1858009" y="2452841"/>
                <a:ext cx="88121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STOP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SNDX5513</a:t>
                </a:r>
              </a:p>
            </p:txBody>
          </p:sp>
          <p:sp>
            <p:nvSpPr>
              <p:cNvPr id="9335" name="TextBox 9334">
                <a:extLst>
                  <a:ext uri="{FF2B5EF4-FFF2-40B4-BE49-F238E27FC236}">
                    <a16:creationId xmlns:a16="http://schemas.microsoft.com/office/drawing/2014/main" id="{BBEDD7FD-E2D9-F293-09A0-B97FD29267AF}"/>
                  </a:ext>
                </a:extLst>
              </p:cNvPr>
              <p:cNvSpPr txBox="1"/>
              <p:nvPr/>
            </p:nvSpPr>
            <p:spPr bwMode="auto">
              <a:xfrm>
                <a:off x="2423876" y="1893599"/>
                <a:ext cx="97928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Re-START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SNDX5613+HU</a:t>
                </a:r>
              </a:p>
            </p:txBody>
          </p:sp>
          <p:sp>
            <p:nvSpPr>
              <p:cNvPr id="9336" name="TextBox 9335">
                <a:extLst>
                  <a:ext uri="{FF2B5EF4-FFF2-40B4-BE49-F238E27FC236}">
                    <a16:creationId xmlns:a16="http://schemas.microsoft.com/office/drawing/2014/main" id="{9E783C77-BAB1-AFCD-1FEA-AFA99D80F0FF}"/>
                  </a:ext>
                </a:extLst>
              </p:cNvPr>
              <p:cNvSpPr txBox="1"/>
              <p:nvPr/>
            </p:nvSpPr>
            <p:spPr bwMode="auto">
              <a:xfrm>
                <a:off x="2735302" y="2205024"/>
                <a:ext cx="979281" cy="507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Progress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(C3D1) 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off study</a:t>
                </a:r>
              </a:p>
            </p:txBody>
          </p:sp>
          <p:sp>
            <p:nvSpPr>
              <p:cNvPr id="9337" name="Rounded Rectangle 9336">
                <a:extLst>
                  <a:ext uri="{FF2B5EF4-FFF2-40B4-BE49-F238E27FC236}">
                    <a16:creationId xmlns:a16="http://schemas.microsoft.com/office/drawing/2014/main" id="{7FDCC14B-E07E-4E14-FA5F-64BA6384E87A}"/>
                  </a:ext>
                </a:extLst>
              </p:cNvPr>
              <p:cNvSpPr/>
              <p:nvPr/>
            </p:nvSpPr>
            <p:spPr bwMode="auto">
              <a:xfrm>
                <a:off x="2480806" y="1896386"/>
                <a:ext cx="902473" cy="1745311"/>
              </a:xfrm>
              <a:prstGeom prst="roundRect">
                <a:avLst>
                  <a:gd name="adj" fmla="val 18429"/>
                </a:avLst>
              </a:pr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9339" name="Group 9338">
              <a:extLst>
                <a:ext uri="{FF2B5EF4-FFF2-40B4-BE49-F238E27FC236}">
                  <a16:creationId xmlns:a16="http://schemas.microsoft.com/office/drawing/2014/main" id="{1AD74BFC-4CD9-0FB2-ED2E-86098BD85D63}"/>
                </a:ext>
              </a:extLst>
            </p:cNvPr>
            <p:cNvGrpSpPr/>
            <p:nvPr/>
          </p:nvGrpSpPr>
          <p:grpSpPr>
            <a:xfrm>
              <a:off x="3336451" y="1389511"/>
              <a:ext cx="3064350" cy="2473127"/>
              <a:chOff x="594414" y="1383695"/>
              <a:chExt cx="3064350" cy="2473127"/>
            </a:xfrm>
          </p:grpSpPr>
          <p:cxnSp>
            <p:nvCxnSpPr>
              <p:cNvPr id="9340" name="Straight Connector 9339">
                <a:extLst>
                  <a:ext uri="{FF2B5EF4-FFF2-40B4-BE49-F238E27FC236}">
                    <a16:creationId xmlns:a16="http://schemas.microsoft.com/office/drawing/2014/main" id="{4AFF3692-596E-A315-43C7-F45882303AB6}"/>
                  </a:ext>
                </a:extLst>
              </p:cNvPr>
              <p:cNvCxnSpPr/>
              <p:nvPr/>
            </p:nvCxnSpPr>
            <p:spPr bwMode="auto">
              <a:xfrm>
                <a:off x="1143689" y="1939320"/>
                <a:ext cx="0" cy="14478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1" name="Straight Connector 9340">
                <a:extLst>
                  <a:ext uri="{FF2B5EF4-FFF2-40B4-BE49-F238E27FC236}">
                    <a16:creationId xmlns:a16="http://schemas.microsoft.com/office/drawing/2014/main" id="{3541A80F-EF09-F556-BE4E-DA318242C5E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137339" y="3387120"/>
                <a:ext cx="2044700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2" name="Straight Connector 9341">
                <a:extLst>
                  <a:ext uri="{FF2B5EF4-FFF2-40B4-BE49-F238E27FC236}">
                    <a16:creationId xmlns:a16="http://schemas.microsoft.com/office/drawing/2014/main" id="{B9BD7397-B491-D8A9-2825-0A0035B1AD4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1942495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3" name="Straight Connector 9342">
                <a:extLst>
                  <a:ext uri="{FF2B5EF4-FFF2-40B4-BE49-F238E27FC236}">
                    <a16:creationId xmlns:a16="http://schemas.microsoft.com/office/drawing/2014/main" id="{97D4186A-E469-7DB0-4E54-ABEBFBE2268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2231420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4" name="Straight Connector 9343">
                <a:extLst>
                  <a:ext uri="{FF2B5EF4-FFF2-40B4-BE49-F238E27FC236}">
                    <a16:creationId xmlns:a16="http://schemas.microsoft.com/office/drawing/2014/main" id="{015B32B5-0D9A-0B24-BC02-EFFB0026DE3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2520345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5" name="Straight Connector 9344">
                <a:extLst>
                  <a:ext uri="{FF2B5EF4-FFF2-40B4-BE49-F238E27FC236}">
                    <a16:creationId xmlns:a16="http://schemas.microsoft.com/office/drawing/2014/main" id="{29EB4877-ED8F-2F42-6AC8-E226FAB3388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2809270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6" name="Straight Connector 9345">
                <a:extLst>
                  <a:ext uri="{FF2B5EF4-FFF2-40B4-BE49-F238E27FC236}">
                    <a16:creationId xmlns:a16="http://schemas.microsoft.com/office/drawing/2014/main" id="{101E9314-34BA-87F7-7FA3-49F6AEF5D29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3098195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7" name="Straight Connector 9346">
                <a:extLst>
                  <a:ext uri="{FF2B5EF4-FFF2-40B4-BE49-F238E27FC236}">
                    <a16:creationId xmlns:a16="http://schemas.microsoft.com/office/drawing/2014/main" id="{D510A314-315B-6E43-B531-B8D1773798A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1089714" y="3387120"/>
                <a:ext cx="64008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8" name="Straight Connector 9347">
                <a:extLst>
                  <a:ext uri="{FF2B5EF4-FFF2-40B4-BE49-F238E27FC236}">
                    <a16:creationId xmlns:a16="http://schemas.microsoft.com/office/drawing/2014/main" id="{617A36BF-16FF-C80D-7040-F7C0D5B7310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4008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49" name="Straight Connector 9348">
                <a:extLst>
                  <a:ext uri="{FF2B5EF4-FFF2-40B4-BE49-F238E27FC236}">
                    <a16:creationId xmlns:a16="http://schemas.microsoft.com/office/drawing/2014/main" id="{8D43B327-B3C9-0555-701C-71DDA33D11D2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61041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0" name="Straight Connector 9349">
                <a:extLst>
                  <a:ext uri="{FF2B5EF4-FFF2-40B4-BE49-F238E27FC236}">
                    <a16:creationId xmlns:a16="http://schemas.microsoft.com/office/drawing/2014/main" id="{3972FA55-4E70-129A-CACE-1DA1C5C4CA9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199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1" name="Straight Connector 9350">
                <a:extLst>
                  <a:ext uri="{FF2B5EF4-FFF2-40B4-BE49-F238E27FC236}">
                    <a16:creationId xmlns:a16="http://schemas.microsoft.com/office/drawing/2014/main" id="{20AA412E-573F-D3A6-53D4-265DD194945F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02951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2" name="Straight Connector 9351">
                <a:extLst>
                  <a:ext uri="{FF2B5EF4-FFF2-40B4-BE49-F238E27FC236}">
                    <a16:creationId xmlns:a16="http://schemas.microsoft.com/office/drawing/2014/main" id="{07CE7AC1-5901-8CDF-7B52-55A1453DE98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2390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3" name="Straight Connector 9352">
                <a:extLst>
                  <a:ext uri="{FF2B5EF4-FFF2-40B4-BE49-F238E27FC236}">
                    <a16:creationId xmlns:a16="http://schemas.microsoft.com/office/drawing/2014/main" id="{7080FD72-FF43-D6FE-83D6-EEBA88679C4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44861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4" name="Straight Connector 9353">
                <a:extLst>
                  <a:ext uri="{FF2B5EF4-FFF2-40B4-BE49-F238E27FC236}">
                    <a16:creationId xmlns:a16="http://schemas.microsoft.com/office/drawing/2014/main" id="{D0710ADB-1C05-3319-3251-88EE0227690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86771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5" name="Straight Connector 9354">
                <a:extLst>
                  <a:ext uri="{FF2B5EF4-FFF2-40B4-BE49-F238E27FC236}">
                    <a16:creationId xmlns:a16="http://schemas.microsoft.com/office/drawing/2014/main" id="{6D6A3DA7-B4F0-27E8-0291-275D264EB41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0772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356" name="Straight Connector 9355">
                <a:extLst>
                  <a:ext uri="{FF2B5EF4-FFF2-40B4-BE49-F238E27FC236}">
                    <a16:creationId xmlns:a16="http://schemas.microsoft.com/office/drawing/2014/main" id="{4B15FB34-0BC2-1F78-11EC-A9E55F7BDFE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58164" y="3387120"/>
                <a:ext cx="0" cy="63500"/>
              </a:xfrm>
              <a:prstGeom prst="line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357" name="TextBox 9356">
                <a:extLst>
                  <a:ext uri="{FF2B5EF4-FFF2-40B4-BE49-F238E27FC236}">
                    <a16:creationId xmlns:a16="http://schemas.microsoft.com/office/drawing/2014/main" id="{A20BE76D-893B-26BF-680B-1771E1AD8FED}"/>
                  </a:ext>
                </a:extLst>
              </p:cNvPr>
              <p:cNvSpPr txBox="1"/>
              <p:nvPr/>
            </p:nvSpPr>
            <p:spPr bwMode="auto">
              <a:xfrm>
                <a:off x="594414" y="179009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9358" name="TextBox 9357">
                <a:extLst>
                  <a:ext uri="{FF2B5EF4-FFF2-40B4-BE49-F238E27FC236}">
                    <a16:creationId xmlns:a16="http://schemas.microsoft.com/office/drawing/2014/main" id="{DC7C9195-62F9-5EF6-F90F-2D165EFE1999}"/>
                  </a:ext>
                </a:extLst>
              </p:cNvPr>
              <p:cNvSpPr txBox="1"/>
              <p:nvPr/>
            </p:nvSpPr>
            <p:spPr bwMode="auto">
              <a:xfrm>
                <a:off x="594414" y="207838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80</a:t>
                </a:r>
              </a:p>
            </p:txBody>
          </p:sp>
          <p:sp>
            <p:nvSpPr>
              <p:cNvPr id="9359" name="TextBox 9358">
                <a:extLst>
                  <a:ext uri="{FF2B5EF4-FFF2-40B4-BE49-F238E27FC236}">
                    <a16:creationId xmlns:a16="http://schemas.microsoft.com/office/drawing/2014/main" id="{E0EB96B2-6B72-0476-66C1-D1301A9FB509}"/>
                  </a:ext>
                </a:extLst>
              </p:cNvPr>
              <p:cNvSpPr txBox="1"/>
              <p:nvPr/>
            </p:nvSpPr>
            <p:spPr bwMode="auto">
              <a:xfrm>
                <a:off x="594414" y="236667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60</a:t>
                </a:r>
              </a:p>
            </p:txBody>
          </p:sp>
          <p:sp>
            <p:nvSpPr>
              <p:cNvPr id="9360" name="TextBox 9359">
                <a:extLst>
                  <a:ext uri="{FF2B5EF4-FFF2-40B4-BE49-F238E27FC236}">
                    <a16:creationId xmlns:a16="http://schemas.microsoft.com/office/drawing/2014/main" id="{155B3AAB-EF77-6E0C-418B-D3624D19F1EE}"/>
                  </a:ext>
                </a:extLst>
              </p:cNvPr>
              <p:cNvSpPr txBox="1"/>
              <p:nvPr/>
            </p:nvSpPr>
            <p:spPr bwMode="auto">
              <a:xfrm>
                <a:off x="594414" y="265496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40</a:t>
                </a:r>
              </a:p>
            </p:txBody>
          </p:sp>
          <p:sp>
            <p:nvSpPr>
              <p:cNvPr id="9361" name="TextBox 9360">
                <a:extLst>
                  <a:ext uri="{FF2B5EF4-FFF2-40B4-BE49-F238E27FC236}">
                    <a16:creationId xmlns:a16="http://schemas.microsoft.com/office/drawing/2014/main" id="{D2D64DDA-81CE-FF8B-DC69-0C25551E6DE4}"/>
                  </a:ext>
                </a:extLst>
              </p:cNvPr>
              <p:cNvSpPr txBox="1"/>
              <p:nvPr/>
            </p:nvSpPr>
            <p:spPr bwMode="auto">
              <a:xfrm>
                <a:off x="594414" y="294325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20</a:t>
                </a:r>
              </a:p>
            </p:txBody>
          </p:sp>
          <p:sp>
            <p:nvSpPr>
              <p:cNvPr id="9362" name="TextBox 9361">
                <a:extLst>
                  <a:ext uri="{FF2B5EF4-FFF2-40B4-BE49-F238E27FC236}">
                    <a16:creationId xmlns:a16="http://schemas.microsoft.com/office/drawing/2014/main" id="{A6DD1A5C-97C3-DC88-3394-AC5ECF8EE296}"/>
                  </a:ext>
                </a:extLst>
              </p:cNvPr>
              <p:cNvSpPr txBox="1"/>
              <p:nvPr/>
            </p:nvSpPr>
            <p:spPr bwMode="auto">
              <a:xfrm>
                <a:off x="594414" y="3231545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9363" name="TextBox 9362">
                <a:extLst>
                  <a:ext uri="{FF2B5EF4-FFF2-40B4-BE49-F238E27FC236}">
                    <a16:creationId xmlns:a16="http://schemas.microsoft.com/office/drawing/2014/main" id="{E2037EC5-795F-78FD-050B-B2B2E5E48251}"/>
                  </a:ext>
                </a:extLst>
              </p:cNvPr>
              <p:cNvSpPr txBox="1"/>
              <p:nvPr/>
            </p:nvSpPr>
            <p:spPr bwMode="auto">
              <a:xfrm>
                <a:off x="1124639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9</a:t>
                </a:r>
              </a:p>
            </p:txBody>
          </p:sp>
          <p:sp>
            <p:nvSpPr>
              <p:cNvPr id="9364" name="TextBox 9363">
                <a:extLst>
                  <a:ext uri="{FF2B5EF4-FFF2-40B4-BE49-F238E27FC236}">
                    <a16:creationId xmlns:a16="http://schemas.microsoft.com/office/drawing/2014/main" id="{4B0D52F6-1635-2A18-5877-F128DB7ED864}"/>
                  </a:ext>
                </a:extLst>
              </p:cNvPr>
              <p:cNvSpPr txBox="1"/>
              <p:nvPr/>
            </p:nvSpPr>
            <p:spPr bwMode="auto">
              <a:xfrm>
                <a:off x="1334586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16</a:t>
                </a:r>
              </a:p>
            </p:txBody>
          </p:sp>
          <p:sp>
            <p:nvSpPr>
              <p:cNvPr id="9365" name="TextBox 9364">
                <a:extLst>
                  <a:ext uri="{FF2B5EF4-FFF2-40B4-BE49-F238E27FC236}">
                    <a16:creationId xmlns:a16="http://schemas.microsoft.com/office/drawing/2014/main" id="{1B145EF7-250C-B8C0-3D1B-2366F446E6AF}"/>
                  </a:ext>
                </a:extLst>
              </p:cNvPr>
              <p:cNvSpPr txBox="1"/>
              <p:nvPr/>
            </p:nvSpPr>
            <p:spPr bwMode="auto">
              <a:xfrm>
                <a:off x="1544533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23</a:t>
                </a:r>
              </a:p>
            </p:txBody>
          </p:sp>
          <p:sp>
            <p:nvSpPr>
              <p:cNvPr id="9366" name="TextBox 9365">
                <a:extLst>
                  <a:ext uri="{FF2B5EF4-FFF2-40B4-BE49-F238E27FC236}">
                    <a16:creationId xmlns:a16="http://schemas.microsoft.com/office/drawing/2014/main" id="{B3D6074F-C914-3C08-71BA-5519BA3A9D40}"/>
                  </a:ext>
                </a:extLst>
              </p:cNvPr>
              <p:cNvSpPr txBox="1"/>
              <p:nvPr/>
            </p:nvSpPr>
            <p:spPr bwMode="auto">
              <a:xfrm>
                <a:off x="1754480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30</a:t>
                </a:r>
              </a:p>
            </p:txBody>
          </p:sp>
          <p:sp>
            <p:nvSpPr>
              <p:cNvPr id="9367" name="TextBox 9366">
                <a:extLst>
                  <a:ext uri="{FF2B5EF4-FFF2-40B4-BE49-F238E27FC236}">
                    <a16:creationId xmlns:a16="http://schemas.microsoft.com/office/drawing/2014/main" id="{EB25630A-A123-532D-911C-E0A2C2816584}"/>
                  </a:ext>
                </a:extLst>
              </p:cNvPr>
              <p:cNvSpPr txBox="1"/>
              <p:nvPr/>
            </p:nvSpPr>
            <p:spPr bwMode="auto">
              <a:xfrm>
                <a:off x="1964427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37</a:t>
                </a:r>
              </a:p>
            </p:txBody>
          </p:sp>
          <p:sp>
            <p:nvSpPr>
              <p:cNvPr id="9368" name="TextBox 9367">
                <a:extLst>
                  <a:ext uri="{FF2B5EF4-FFF2-40B4-BE49-F238E27FC236}">
                    <a16:creationId xmlns:a16="http://schemas.microsoft.com/office/drawing/2014/main" id="{7A09C055-29BB-1BF4-AEAD-CDD7A529E551}"/>
                  </a:ext>
                </a:extLst>
              </p:cNvPr>
              <p:cNvSpPr txBox="1"/>
              <p:nvPr/>
            </p:nvSpPr>
            <p:spPr bwMode="auto">
              <a:xfrm>
                <a:off x="2174374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44</a:t>
                </a:r>
              </a:p>
            </p:txBody>
          </p:sp>
          <p:sp>
            <p:nvSpPr>
              <p:cNvPr id="9369" name="TextBox 9368">
                <a:extLst>
                  <a:ext uri="{FF2B5EF4-FFF2-40B4-BE49-F238E27FC236}">
                    <a16:creationId xmlns:a16="http://schemas.microsoft.com/office/drawing/2014/main" id="{5C1A6F5D-2FB8-60CE-5CAF-F9F7F8518B44}"/>
                  </a:ext>
                </a:extLst>
              </p:cNvPr>
              <p:cNvSpPr txBox="1"/>
              <p:nvPr/>
            </p:nvSpPr>
            <p:spPr bwMode="auto">
              <a:xfrm>
                <a:off x="2384321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51</a:t>
                </a:r>
              </a:p>
            </p:txBody>
          </p:sp>
          <p:sp>
            <p:nvSpPr>
              <p:cNvPr id="9370" name="TextBox 9369">
                <a:extLst>
                  <a:ext uri="{FF2B5EF4-FFF2-40B4-BE49-F238E27FC236}">
                    <a16:creationId xmlns:a16="http://schemas.microsoft.com/office/drawing/2014/main" id="{59CCFBBE-23C8-B4F5-707E-0427DC231A93}"/>
                  </a:ext>
                </a:extLst>
              </p:cNvPr>
              <p:cNvSpPr txBox="1"/>
              <p:nvPr/>
            </p:nvSpPr>
            <p:spPr bwMode="auto">
              <a:xfrm>
                <a:off x="2594268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58</a:t>
                </a:r>
              </a:p>
            </p:txBody>
          </p:sp>
          <p:sp>
            <p:nvSpPr>
              <p:cNvPr id="9371" name="TextBox 9370">
                <a:extLst>
                  <a:ext uri="{FF2B5EF4-FFF2-40B4-BE49-F238E27FC236}">
                    <a16:creationId xmlns:a16="http://schemas.microsoft.com/office/drawing/2014/main" id="{128C20D4-4B11-D1CD-E96F-B089BF3E7ED3}"/>
                  </a:ext>
                </a:extLst>
              </p:cNvPr>
              <p:cNvSpPr txBox="1"/>
              <p:nvPr/>
            </p:nvSpPr>
            <p:spPr bwMode="auto">
              <a:xfrm>
                <a:off x="2804214" y="3387120"/>
                <a:ext cx="568325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65</a:t>
                </a:r>
              </a:p>
            </p:txBody>
          </p:sp>
          <p:sp>
            <p:nvSpPr>
              <p:cNvPr id="9372" name="TextBox 9371">
                <a:extLst>
                  <a:ext uri="{FF2B5EF4-FFF2-40B4-BE49-F238E27FC236}">
                    <a16:creationId xmlns:a16="http://schemas.microsoft.com/office/drawing/2014/main" id="{B4D119EA-283B-D785-9053-B873A6F988AC}"/>
                  </a:ext>
                </a:extLst>
              </p:cNvPr>
              <p:cNvSpPr txBox="1"/>
              <p:nvPr/>
            </p:nvSpPr>
            <p:spPr bwMode="auto">
              <a:xfrm>
                <a:off x="1410390" y="3549045"/>
                <a:ext cx="163195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Days</a:t>
                </a:r>
              </a:p>
            </p:txBody>
          </p:sp>
          <p:sp>
            <p:nvSpPr>
              <p:cNvPr id="9374" name="TextBox 9373">
                <a:extLst>
                  <a:ext uri="{FF2B5EF4-FFF2-40B4-BE49-F238E27FC236}">
                    <a16:creationId xmlns:a16="http://schemas.microsoft.com/office/drawing/2014/main" id="{025CAA45-5E41-0F00-E48E-E430992C14D7}"/>
                  </a:ext>
                </a:extLst>
              </p:cNvPr>
              <p:cNvSpPr txBox="1"/>
              <p:nvPr/>
            </p:nvSpPr>
            <p:spPr bwMode="auto">
              <a:xfrm>
                <a:off x="791458" y="1383695"/>
                <a:ext cx="2867306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Patient 2 (</a:t>
                </a:r>
                <a:r>
                  <a:rPr kumimoji="0" lang="en-US" sz="1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NPM1c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):</a:t>
                </a:r>
                <a:b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400" b="1" i="1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MEN1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-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M327I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 and -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G331R</a:t>
                </a: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 at C3D1</a:t>
                </a:r>
              </a:p>
            </p:txBody>
          </p:sp>
          <p:cxnSp>
            <p:nvCxnSpPr>
              <p:cNvPr id="9375" name="Straight Arrow Connector 9374">
                <a:extLst>
                  <a:ext uri="{FF2B5EF4-FFF2-40B4-BE49-F238E27FC236}">
                    <a16:creationId xmlns:a16="http://schemas.microsoft.com/office/drawing/2014/main" id="{F6E9359A-5DE1-21C5-C11B-BE3BBA51D1D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375574" y="2804970"/>
                <a:ext cx="0" cy="361784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376" name="Straight Arrow Connector 9375">
                <a:extLst>
                  <a:ext uri="{FF2B5EF4-FFF2-40B4-BE49-F238E27FC236}">
                    <a16:creationId xmlns:a16="http://schemas.microsoft.com/office/drawing/2014/main" id="{0B3A4768-90DF-37B5-1920-A325FFA074AA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211786" y="2126975"/>
                <a:ext cx="0" cy="198782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cxnSp>
            <p:nvCxnSpPr>
              <p:cNvPr id="9378" name="Straight Arrow Connector 9377">
                <a:extLst>
                  <a:ext uri="{FF2B5EF4-FFF2-40B4-BE49-F238E27FC236}">
                    <a16:creationId xmlns:a16="http://schemas.microsoft.com/office/drawing/2014/main" id="{7C758D35-6591-2FA8-F0F2-0681BB97CA8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111609" y="2657208"/>
                <a:ext cx="0" cy="160351"/>
              </a:xfrm>
              <a:prstGeom prst="straightConnector1">
                <a:avLst/>
              </a:prstGeom>
              <a:noFill/>
              <a:ln w="2857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9380" name="TextBox 9379">
                <a:extLst>
                  <a:ext uri="{FF2B5EF4-FFF2-40B4-BE49-F238E27FC236}">
                    <a16:creationId xmlns:a16="http://schemas.microsoft.com/office/drawing/2014/main" id="{C0690EA3-97BD-F161-DB64-5B8723157D73}"/>
                  </a:ext>
                </a:extLst>
              </p:cNvPr>
              <p:cNvSpPr txBox="1"/>
              <p:nvPr/>
            </p:nvSpPr>
            <p:spPr bwMode="auto">
              <a:xfrm>
                <a:off x="1040349" y="2334899"/>
                <a:ext cx="832181" cy="507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START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SNDX5613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(C1D1)</a:t>
                </a:r>
              </a:p>
            </p:txBody>
          </p:sp>
          <p:sp>
            <p:nvSpPr>
              <p:cNvPr id="9381" name="TextBox 9380">
                <a:extLst>
                  <a:ext uri="{FF2B5EF4-FFF2-40B4-BE49-F238E27FC236}">
                    <a16:creationId xmlns:a16="http://schemas.microsoft.com/office/drawing/2014/main" id="{84E1CF9F-4D74-ED0A-3966-FAB02029F7B5}"/>
                  </a:ext>
                </a:extLst>
              </p:cNvPr>
              <p:cNvSpPr txBox="1"/>
              <p:nvPr/>
            </p:nvSpPr>
            <p:spPr bwMode="auto">
              <a:xfrm>
                <a:off x="1929217" y="1815413"/>
                <a:ext cx="57243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PD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(C2D1)</a:t>
                </a:r>
              </a:p>
            </p:txBody>
          </p:sp>
          <p:sp>
            <p:nvSpPr>
              <p:cNvPr id="9384" name="TextBox 9383">
                <a:extLst>
                  <a:ext uri="{FF2B5EF4-FFF2-40B4-BE49-F238E27FC236}">
                    <a16:creationId xmlns:a16="http://schemas.microsoft.com/office/drawing/2014/main" id="{B2F22201-C19A-332C-9FE6-6D7F0D70A37C}"/>
                  </a:ext>
                </a:extLst>
              </p:cNvPr>
              <p:cNvSpPr txBox="1"/>
              <p:nvPr/>
            </p:nvSpPr>
            <p:spPr bwMode="auto">
              <a:xfrm>
                <a:off x="2600130" y="2198545"/>
                <a:ext cx="979281" cy="5078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0" fontAlgn="base" latinLnBrk="0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Progress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(C3D1) </a:t>
                </a:r>
                <a:b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</a:b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E1471D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rPr>
                  <a:t>off study</a:t>
                </a:r>
              </a:p>
            </p:txBody>
          </p:sp>
          <p:sp>
            <p:nvSpPr>
              <p:cNvPr id="9385" name="Rounded Rectangle 9384">
                <a:extLst>
                  <a:ext uri="{FF2B5EF4-FFF2-40B4-BE49-F238E27FC236}">
                    <a16:creationId xmlns:a16="http://schemas.microsoft.com/office/drawing/2014/main" id="{D2CE31B1-696C-A78A-91BE-7D88703048D7}"/>
                  </a:ext>
                </a:extLst>
              </p:cNvPr>
              <p:cNvSpPr/>
              <p:nvPr/>
            </p:nvSpPr>
            <p:spPr bwMode="auto">
              <a:xfrm>
                <a:off x="2608027" y="1952045"/>
                <a:ext cx="744611" cy="1745311"/>
              </a:xfrm>
              <a:prstGeom prst="roundRect">
                <a:avLst>
                  <a:gd name="adj" fmla="val 18429"/>
                </a:avLst>
              </a:prstGeom>
              <a:noFill/>
              <a:ln w="2857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9387" name="Straight Connector 9386">
              <a:extLst>
                <a:ext uri="{FF2B5EF4-FFF2-40B4-BE49-F238E27FC236}">
                  <a16:creationId xmlns:a16="http://schemas.microsoft.com/office/drawing/2014/main" id="{6537E690-16A4-2191-B26D-BB1AA7468590}"/>
                </a:ext>
              </a:extLst>
            </p:cNvPr>
            <p:cNvCxnSpPr/>
            <p:nvPr/>
          </p:nvCxnSpPr>
          <p:spPr bwMode="auto">
            <a:xfrm>
              <a:off x="6676623" y="1943973"/>
              <a:ext cx="0" cy="14478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8" name="Straight Connector 9387">
              <a:extLst>
                <a:ext uri="{FF2B5EF4-FFF2-40B4-BE49-F238E27FC236}">
                  <a16:creationId xmlns:a16="http://schemas.microsoft.com/office/drawing/2014/main" id="{6AD69959-DC50-EECF-3BCD-67DD844883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670273" y="3391773"/>
              <a:ext cx="20447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89" name="Straight Connector 9388">
              <a:extLst>
                <a:ext uri="{FF2B5EF4-FFF2-40B4-BE49-F238E27FC236}">
                  <a16:creationId xmlns:a16="http://schemas.microsoft.com/office/drawing/2014/main" id="{FC4A1915-3615-143F-005B-9F4C716E0CA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22648" y="1947148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0" name="Straight Connector 9389">
              <a:extLst>
                <a:ext uri="{FF2B5EF4-FFF2-40B4-BE49-F238E27FC236}">
                  <a16:creationId xmlns:a16="http://schemas.microsoft.com/office/drawing/2014/main" id="{113EF47E-30A5-54FE-04A1-F3D5A1B729C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22648" y="223607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1" name="Straight Connector 9390">
              <a:extLst>
                <a:ext uri="{FF2B5EF4-FFF2-40B4-BE49-F238E27FC236}">
                  <a16:creationId xmlns:a16="http://schemas.microsoft.com/office/drawing/2014/main" id="{47E30682-BBEA-8C18-5993-4A0020FDB0A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22648" y="2524998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2" name="Straight Connector 9391">
              <a:extLst>
                <a:ext uri="{FF2B5EF4-FFF2-40B4-BE49-F238E27FC236}">
                  <a16:creationId xmlns:a16="http://schemas.microsoft.com/office/drawing/2014/main" id="{9CE71538-DFE4-8AA0-973E-9BF6530471A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22648" y="281392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3" name="Straight Connector 9392">
              <a:extLst>
                <a:ext uri="{FF2B5EF4-FFF2-40B4-BE49-F238E27FC236}">
                  <a16:creationId xmlns:a16="http://schemas.microsoft.com/office/drawing/2014/main" id="{BEEA2A47-CAD7-0B2E-4B7E-2567487506E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22648" y="3102848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4" name="Straight Connector 9393">
              <a:extLst>
                <a:ext uri="{FF2B5EF4-FFF2-40B4-BE49-F238E27FC236}">
                  <a16:creationId xmlns:a16="http://schemas.microsoft.com/office/drawing/2014/main" id="{31494358-68D9-389B-9435-3BBCE088F83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622648" y="339177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5" name="Straight Connector 9394">
              <a:extLst>
                <a:ext uri="{FF2B5EF4-FFF2-40B4-BE49-F238E27FC236}">
                  <a16:creationId xmlns:a16="http://schemas.microsoft.com/office/drawing/2014/main" id="{E439F5D3-7081-F439-600E-F4FDC40C32B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909944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6" name="Straight Connector 9395">
              <a:extLst>
                <a:ext uri="{FF2B5EF4-FFF2-40B4-BE49-F238E27FC236}">
                  <a16:creationId xmlns:a16="http://schemas.microsoft.com/office/drawing/2014/main" id="{81AF8BAB-4F88-854D-0F53-9245F31144A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089246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7" name="Straight Connector 9396">
              <a:extLst>
                <a:ext uri="{FF2B5EF4-FFF2-40B4-BE49-F238E27FC236}">
                  <a16:creationId xmlns:a16="http://schemas.microsoft.com/office/drawing/2014/main" id="{F5C66BFE-5217-A901-9D8C-67656D62AC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268548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8" name="Straight Connector 9397">
              <a:extLst>
                <a:ext uri="{FF2B5EF4-FFF2-40B4-BE49-F238E27FC236}">
                  <a16:creationId xmlns:a16="http://schemas.microsoft.com/office/drawing/2014/main" id="{9CB9B8B1-13CD-8937-F74D-434B7609C8A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447850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99" name="Straight Connector 9398">
              <a:extLst>
                <a:ext uri="{FF2B5EF4-FFF2-40B4-BE49-F238E27FC236}">
                  <a16:creationId xmlns:a16="http://schemas.microsoft.com/office/drawing/2014/main" id="{CC72D496-0232-9EB5-DB83-A31BC49F3B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627152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0" name="Straight Connector 9399">
              <a:extLst>
                <a:ext uri="{FF2B5EF4-FFF2-40B4-BE49-F238E27FC236}">
                  <a16:creationId xmlns:a16="http://schemas.microsoft.com/office/drawing/2014/main" id="{976C8343-7DC3-7BDF-E867-AD0C5925902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806454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1" name="Straight Connector 9400">
              <a:extLst>
                <a:ext uri="{FF2B5EF4-FFF2-40B4-BE49-F238E27FC236}">
                  <a16:creationId xmlns:a16="http://schemas.microsoft.com/office/drawing/2014/main" id="{FB9299F0-E76B-CF39-C1F4-40655A1C03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65058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2" name="Straight Connector 9401">
              <a:extLst>
                <a:ext uri="{FF2B5EF4-FFF2-40B4-BE49-F238E27FC236}">
                  <a16:creationId xmlns:a16="http://schemas.microsoft.com/office/drawing/2014/main" id="{A847C30C-EB8B-9F60-AEF4-5F308B6D80A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523662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03" name="Straight Connector 9402">
              <a:extLst>
                <a:ext uri="{FF2B5EF4-FFF2-40B4-BE49-F238E27FC236}">
                  <a16:creationId xmlns:a16="http://schemas.microsoft.com/office/drawing/2014/main" id="{8629941B-63F4-9D24-3FF0-115473867D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85756" y="33917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404" name="TextBox 9403">
              <a:extLst>
                <a:ext uri="{FF2B5EF4-FFF2-40B4-BE49-F238E27FC236}">
                  <a16:creationId xmlns:a16="http://schemas.microsoft.com/office/drawing/2014/main" id="{8411CC9F-DE96-E2E5-AA20-124CFD1F51E8}"/>
                </a:ext>
              </a:extLst>
            </p:cNvPr>
            <p:cNvSpPr txBox="1"/>
            <p:nvPr/>
          </p:nvSpPr>
          <p:spPr bwMode="auto">
            <a:xfrm>
              <a:off x="6127348" y="179474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405" name="TextBox 9404">
              <a:extLst>
                <a:ext uri="{FF2B5EF4-FFF2-40B4-BE49-F238E27FC236}">
                  <a16:creationId xmlns:a16="http://schemas.microsoft.com/office/drawing/2014/main" id="{AECD6526-1B16-C994-C841-5FEC85A2FA8E}"/>
                </a:ext>
              </a:extLst>
            </p:cNvPr>
            <p:cNvSpPr txBox="1"/>
            <p:nvPr/>
          </p:nvSpPr>
          <p:spPr bwMode="auto">
            <a:xfrm>
              <a:off x="6127348" y="208303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406" name="TextBox 9405">
              <a:extLst>
                <a:ext uri="{FF2B5EF4-FFF2-40B4-BE49-F238E27FC236}">
                  <a16:creationId xmlns:a16="http://schemas.microsoft.com/office/drawing/2014/main" id="{2B145F59-F455-7D8B-4C8A-7F07B14B7194}"/>
                </a:ext>
              </a:extLst>
            </p:cNvPr>
            <p:cNvSpPr txBox="1"/>
            <p:nvPr/>
          </p:nvSpPr>
          <p:spPr bwMode="auto">
            <a:xfrm>
              <a:off x="6127348" y="237132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407" name="TextBox 9406">
              <a:extLst>
                <a:ext uri="{FF2B5EF4-FFF2-40B4-BE49-F238E27FC236}">
                  <a16:creationId xmlns:a16="http://schemas.microsoft.com/office/drawing/2014/main" id="{F7097C81-ED73-77A9-B0E8-9B3D9023FE05}"/>
                </a:ext>
              </a:extLst>
            </p:cNvPr>
            <p:cNvSpPr txBox="1"/>
            <p:nvPr/>
          </p:nvSpPr>
          <p:spPr bwMode="auto">
            <a:xfrm>
              <a:off x="6127348" y="265961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408" name="TextBox 9407">
              <a:extLst>
                <a:ext uri="{FF2B5EF4-FFF2-40B4-BE49-F238E27FC236}">
                  <a16:creationId xmlns:a16="http://schemas.microsoft.com/office/drawing/2014/main" id="{3A0802E1-5108-4170-E8BD-CACBE7622116}"/>
                </a:ext>
              </a:extLst>
            </p:cNvPr>
            <p:cNvSpPr txBox="1"/>
            <p:nvPr/>
          </p:nvSpPr>
          <p:spPr bwMode="auto">
            <a:xfrm>
              <a:off x="6127348" y="294790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409" name="TextBox 9408">
              <a:extLst>
                <a:ext uri="{FF2B5EF4-FFF2-40B4-BE49-F238E27FC236}">
                  <a16:creationId xmlns:a16="http://schemas.microsoft.com/office/drawing/2014/main" id="{9888DECC-BEB7-9677-B51F-FF5F3E9D5A20}"/>
                </a:ext>
              </a:extLst>
            </p:cNvPr>
            <p:cNvSpPr txBox="1"/>
            <p:nvPr/>
          </p:nvSpPr>
          <p:spPr bwMode="auto">
            <a:xfrm>
              <a:off x="6127348" y="323619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410" name="TextBox 9409">
              <a:extLst>
                <a:ext uri="{FF2B5EF4-FFF2-40B4-BE49-F238E27FC236}">
                  <a16:creationId xmlns:a16="http://schemas.microsoft.com/office/drawing/2014/main" id="{A83F21FB-86D5-3B57-C3E5-65121D614CD8}"/>
                </a:ext>
              </a:extLst>
            </p:cNvPr>
            <p:cNvSpPr txBox="1"/>
            <p:nvPr/>
          </p:nvSpPr>
          <p:spPr bwMode="auto">
            <a:xfrm>
              <a:off x="6633719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9411" name="TextBox 9410">
              <a:extLst>
                <a:ext uri="{FF2B5EF4-FFF2-40B4-BE49-F238E27FC236}">
                  <a16:creationId xmlns:a16="http://schemas.microsoft.com/office/drawing/2014/main" id="{6B550B49-DED7-67EF-3293-E5F6877BD701}"/>
                </a:ext>
              </a:extLst>
            </p:cNvPr>
            <p:cNvSpPr txBox="1"/>
            <p:nvPr/>
          </p:nvSpPr>
          <p:spPr bwMode="auto">
            <a:xfrm>
              <a:off x="6813338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9412" name="TextBox 9411">
              <a:extLst>
                <a:ext uri="{FF2B5EF4-FFF2-40B4-BE49-F238E27FC236}">
                  <a16:creationId xmlns:a16="http://schemas.microsoft.com/office/drawing/2014/main" id="{59328026-EDAC-B701-913B-73AA18EC336F}"/>
                </a:ext>
              </a:extLst>
            </p:cNvPr>
            <p:cNvSpPr txBox="1"/>
            <p:nvPr/>
          </p:nvSpPr>
          <p:spPr bwMode="auto">
            <a:xfrm>
              <a:off x="6992957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23</a:t>
              </a:r>
            </a:p>
          </p:txBody>
        </p:sp>
        <p:sp>
          <p:nvSpPr>
            <p:cNvPr id="9413" name="TextBox 9412">
              <a:extLst>
                <a:ext uri="{FF2B5EF4-FFF2-40B4-BE49-F238E27FC236}">
                  <a16:creationId xmlns:a16="http://schemas.microsoft.com/office/drawing/2014/main" id="{1F3E6319-2075-A184-3509-1A05FA6C2BC6}"/>
                </a:ext>
              </a:extLst>
            </p:cNvPr>
            <p:cNvSpPr txBox="1"/>
            <p:nvPr/>
          </p:nvSpPr>
          <p:spPr bwMode="auto">
            <a:xfrm>
              <a:off x="7172576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9414" name="TextBox 9413">
              <a:extLst>
                <a:ext uri="{FF2B5EF4-FFF2-40B4-BE49-F238E27FC236}">
                  <a16:creationId xmlns:a16="http://schemas.microsoft.com/office/drawing/2014/main" id="{00D554AB-130E-4667-B661-8956E466B4D2}"/>
                </a:ext>
              </a:extLst>
            </p:cNvPr>
            <p:cNvSpPr txBox="1"/>
            <p:nvPr/>
          </p:nvSpPr>
          <p:spPr bwMode="auto">
            <a:xfrm>
              <a:off x="7352195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37</a:t>
              </a:r>
            </a:p>
          </p:txBody>
        </p:sp>
        <p:sp>
          <p:nvSpPr>
            <p:cNvPr id="9415" name="TextBox 9414">
              <a:extLst>
                <a:ext uri="{FF2B5EF4-FFF2-40B4-BE49-F238E27FC236}">
                  <a16:creationId xmlns:a16="http://schemas.microsoft.com/office/drawing/2014/main" id="{DD82D359-DA03-BB6C-534B-81C9F358AD3A}"/>
                </a:ext>
              </a:extLst>
            </p:cNvPr>
            <p:cNvSpPr txBox="1"/>
            <p:nvPr/>
          </p:nvSpPr>
          <p:spPr bwMode="auto">
            <a:xfrm>
              <a:off x="7531814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44</a:t>
              </a:r>
            </a:p>
          </p:txBody>
        </p:sp>
        <p:sp>
          <p:nvSpPr>
            <p:cNvPr id="9416" name="TextBox 9415">
              <a:extLst>
                <a:ext uri="{FF2B5EF4-FFF2-40B4-BE49-F238E27FC236}">
                  <a16:creationId xmlns:a16="http://schemas.microsoft.com/office/drawing/2014/main" id="{C7052044-BFE5-CD09-60D3-5CB14EAEA4E4}"/>
                </a:ext>
              </a:extLst>
            </p:cNvPr>
            <p:cNvSpPr txBox="1"/>
            <p:nvPr/>
          </p:nvSpPr>
          <p:spPr bwMode="auto">
            <a:xfrm>
              <a:off x="7711433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51</a:t>
              </a:r>
            </a:p>
          </p:txBody>
        </p:sp>
        <p:sp>
          <p:nvSpPr>
            <p:cNvPr id="9417" name="TextBox 9416">
              <a:extLst>
                <a:ext uri="{FF2B5EF4-FFF2-40B4-BE49-F238E27FC236}">
                  <a16:creationId xmlns:a16="http://schemas.microsoft.com/office/drawing/2014/main" id="{AB1E28F8-B5F8-3440-F0BB-81F4E984AC1A}"/>
                </a:ext>
              </a:extLst>
            </p:cNvPr>
            <p:cNvSpPr txBox="1"/>
            <p:nvPr/>
          </p:nvSpPr>
          <p:spPr bwMode="auto">
            <a:xfrm>
              <a:off x="7891052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58</a:t>
              </a:r>
            </a:p>
          </p:txBody>
        </p:sp>
        <p:sp>
          <p:nvSpPr>
            <p:cNvPr id="9418" name="TextBox 9417">
              <a:extLst>
                <a:ext uri="{FF2B5EF4-FFF2-40B4-BE49-F238E27FC236}">
                  <a16:creationId xmlns:a16="http://schemas.microsoft.com/office/drawing/2014/main" id="{37F9DE02-888E-B1E5-1D22-99C351242D41}"/>
                </a:ext>
              </a:extLst>
            </p:cNvPr>
            <p:cNvSpPr txBox="1"/>
            <p:nvPr/>
          </p:nvSpPr>
          <p:spPr bwMode="auto">
            <a:xfrm>
              <a:off x="8070671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65</a:t>
              </a:r>
            </a:p>
          </p:txBody>
        </p:sp>
        <p:sp>
          <p:nvSpPr>
            <p:cNvPr id="9419" name="TextBox 9418">
              <a:extLst>
                <a:ext uri="{FF2B5EF4-FFF2-40B4-BE49-F238E27FC236}">
                  <a16:creationId xmlns:a16="http://schemas.microsoft.com/office/drawing/2014/main" id="{9B4F4BFB-58B2-B021-4C61-14CA2815D80E}"/>
                </a:ext>
              </a:extLst>
            </p:cNvPr>
            <p:cNvSpPr txBox="1"/>
            <p:nvPr/>
          </p:nvSpPr>
          <p:spPr bwMode="auto">
            <a:xfrm>
              <a:off x="6943324" y="3553698"/>
              <a:ext cx="16319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Days</a:t>
              </a:r>
            </a:p>
          </p:txBody>
        </p:sp>
        <p:sp>
          <p:nvSpPr>
            <p:cNvPr id="9421" name="TextBox 9420">
              <a:extLst>
                <a:ext uri="{FF2B5EF4-FFF2-40B4-BE49-F238E27FC236}">
                  <a16:creationId xmlns:a16="http://schemas.microsoft.com/office/drawing/2014/main" id="{2478BE18-6874-E805-3586-DBF9056B1393}"/>
                </a:ext>
              </a:extLst>
            </p:cNvPr>
            <p:cNvSpPr txBox="1"/>
            <p:nvPr/>
          </p:nvSpPr>
          <p:spPr bwMode="auto">
            <a:xfrm>
              <a:off x="6403904" y="1388348"/>
              <a:ext cx="279575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 3 (</a:t>
              </a:r>
              <a:r>
                <a:rPr kumimoji="0" lang="en-US" sz="1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KMT2Ar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):</a:t>
              </a:r>
              <a:b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MEN1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M327V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and -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S160T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at C3D1</a:t>
              </a:r>
            </a:p>
          </p:txBody>
        </p:sp>
        <p:cxnSp>
          <p:nvCxnSpPr>
            <p:cNvPr id="9422" name="Straight Arrow Connector 9421">
              <a:extLst>
                <a:ext uri="{FF2B5EF4-FFF2-40B4-BE49-F238E27FC236}">
                  <a16:creationId xmlns:a16="http://schemas.microsoft.com/office/drawing/2014/main" id="{0A43FEDA-981B-129C-CD2A-24E87EDBA6F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801166" y="2231019"/>
              <a:ext cx="0" cy="65928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423" name="Straight Arrow Connector 9422">
              <a:extLst>
                <a:ext uri="{FF2B5EF4-FFF2-40B4-BE49-F238E27FC236}">
                  <a16:creationId xmlns:a16="http://schemas.microsoft.com/office/drawing/2014/main" id="{55789DAE-6B4D-2A61-9134-53DAC6D022D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518108" y="3149394"/>
              <a:ext cx="0" cy="198782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424" name="Straight Arrow Connector 9423">
              <a:extLst>
                <a:ext uri="{FF2B5EF4-FFF2-40B4-BE49-F238E27FC236}">
                  <a16:creationId xmlns:a16="http://schemas.microsoft.com/office/drawing/2014/main" id="{FB7D1938-0A5E-AB71-C699-AEBB30D16C0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78783" y="3013544"/>
              <a:ext cx="0" cy="312104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425" name="Straight Arrow Connector 9424">
              <a:extLst>
                <a:ext uri="{FF2B5EF4-FFF2-40B4-BE49-F238E27FC236}">
                  <a16:creationId xmlns:a16="http://schemas.microsoft.com/office/drawing/2014/main" id="{F98E44CF-7537-25F9-A60F-870218601E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61663" y="2655736"/>
              <a:ext cx="0" cy="42739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428" name="TextBox 9427">
              <a:extLst>
                <a:ext uri="{FF2B5EF4-FFF2-40B4-BE49-F238E27FC236}">
                  <a16:creationId xmlns:a16="http://schemas.microsoft.com/office/drawing/2014/main" id="{72B6A48C-47B1-152B-AE7F-6F791B7149AB}"/>
                </a:ext>
              </a:extLst>
            </p:cNvPr>
            <p:cNvSpPr txBox="1"/>
            <p:nvPr/>
          </p:nvSpPr>
          <p:spPr bwMode="auto">
            <a:xfrm>
              <a:off x="7234567" y="2817954"/>
              <a:ext cx="5724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CRi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(C2D1)</a:t>
              </a:r>
            </a:p>
          </p:txBody>
        </p:sp>
        <p:sp>
          <p:nvSpPr>
            <p:cNvPr id="9429" name="TextBox 9428">
              <a:extLst>
                <a:ext uri="{FF2B5EF4-FFF2-40B4-BE49-F238E27FC236}">
                  <a16:creationId xmlns:a16="http://schemas.microsoft.com/office/drawing/2014/main" id="{A7D37003-514B-3905-AF12-6118866BD921}"/>
                </a:ext>
              </a:extLst>
            </p:cNvPr>
            <p:cNvSpPr txBox="1"/>
            <p:nvPr/>
          </p:nvSpPr>
          <p:spPr bwMode="auto">
            <a:xfrm>
              <a:off x="8018890" y="2839157"/>
              <a:ext cx="499756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C3D1</a:t>
              </a:r>
            </a:p>
          </p:txBody>
        </p:sp>
        <p:sp>
          <p:nvSpPr>
            <p:cNvPr id="9431" name="TextBox 9430">
              <a:extLst>
                <a:ext uri="{FF2B5EF4-FFF2-40B4-BE49-F238E27FC236}">
                  <a16:creationId xmlns:a16="http://schemas.microsoft.com/office/drawing/2014/main" id="{5EEDA2BB-B0B4-25F7-D7C1-85D64EFD59B1}"/>
                </a:ext>
              </a:extLst>
            </p:cNvPr>
            <p:cNvSpPr txBox="1"/>
            <p:nvPr/>
          </p:nvSpPr>
          <p:spPr bwMode="auto">
            <a:xfrm>
              <a:off x="7974038" y="2189799"/>
              <a:ext cx="979281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Progress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(C3D7) 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off study</a:t>
              </a:r>
            </a:p>
          </p:txBody>
        </p:sp>
        <p:sp>
          <p:nvSpPr>
            <p:cNvPr id="9432" name="Rounded Rectangle 9431">
              <a:extLst>
                <a:ext uri="{FF2B5EF4-FFF2-40B4-BE49-F238E27FC236}">
                  <a16:creationId xmlns:a16="http://schemas.microsoft.com/office/drawing/2014/main" id="{7240A2D5-B50C-BD6F-CE61-D1429B7C87D8}"/>
                </a:ext>
              </a:extLst>
            </p:cNvPr>
            <p:cNvSpPr/>
            <p:nvPr/>
          </p:nvSpPr>
          <p:spPr bwMode="auto">
            <a:xfrm>
              <a:off x="8122257" y="1964649"/>
              <a:ext cx="719594" cy="1745311"/>
            </a:xfrm>
            <a:prstGeom prst="roundRect">
              <a:avLst>
                <a:gd name="adj" fmla="val 18429"/>
              </a:avLst>
            </a:pr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487" name="Straight Connector 9486">
              <a:extLst>
                <a:ext uri="{FF2B5EF4-FFF2-40B4-BE49-F238E27FC236}">
                  <a16:creationId xmlns:a16="http://schemas.microsoft.com/office/drawing/2014/main" id="{6D105766-1D00-35F7-F777-5AA49AC7A6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702963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488" name="TextBox 9487">
              <a:extLst>
                <a:ext uri="{FF2B5EF4-FFF2-40B4-BE49-F238E27FC236}">
                  <a16:creationId xmlns:a16="http://schemas.microsoft.com/office/drawing/2014/main" id="{B6DFB35E-4E81-27D5-327E-F2FB622B0B1A}"/>
                </a:ext>
              </a:extLst>
            </p:cNvPr>
            <p:cNvSpPr txBox="1"/>
            <p:nvPr/>
          </p:nvSpPr>
          <p:spPr bwMode="auto">
            <a:xfrm>
              <a:off x="8429913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79</a:t>
              </a:r>
            </a:p>
          </p:txBody>
        </p:sp>
        <p:cxnSp>
          <p:nvCxnSpPr>
            <p:cNvPr id="9489" name="Straight Connector 9488">
              <a:extLst>
                <a:ext uri="{FF2B5EF4-FFF2-40B4-BE49-F238E27FC236}">
                  <a16:creationId xmlns:a16="http://schemas.microsoft.com/office/drawing/2014/main" id="{BA406DBC-69D1-C0EA-4177-67925F8CFF2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44360" y="33970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491" name="TextBox 9490">
              <a:extLst>
                <a:ext uri="{FF2B5EF4-FFF2-40B4-BE49-F238E27FC236}">
                  <a16:creationId xmlns:a16="http://schemas.microsoft.com/office/drawing/2014/main" id="{87DC1B40-BBA7-D35B-21B8-0E562923A614}"/>
                </a:ext>
              </a:extLst>
            </p:cNvPr>
            <p:cNvSpPr txBox="1"/>
            <p:nvPr/>
          </p:nvSpPr>
          <p:spPr bwMode="auto">
            <a:xfrm>
              <a:off x="8250290" y="33944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72</a:t>
              </a:r>
            </a:p>
          </p:txBody>
        </p:sp>
        <p:cxnSp>
          <p:nvCxnSpPr>
            <p:cNvPr id="9539" name="Straight Connector 9538">
              <a:extLst>
                <a:ext uri="{FF2B5EF4-FFF2-40B4-BE49-F238E27FC236}">
                  <a16:creationId xmlns:a16="http://schemas.microsoft.com/office/drawing/2014/main" id="{43208138-BC19-96D4-9170-9B4BFFD7C6F1}"/>
                </a:ext>
              </a:extLst>
            </p:cNvPr>
            <p:cNvCxnSpPr/>
            <p:nvPr/>
          </p:nvCxnSpPr>
          <p:spPr bwMode="auto">
            <a:xfrm>
              <a:off x="9329709" y="1941323"/>
              <a:ext cx="0" cy="14478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0" name="Straight Connector 9539">
              <a:extLst>
                <a:ext uri="{FF2B5EF4-FFF2-40B4-BE49-F238E27FC236}">
                  <a16:creationId xmlns:a16="http://schemas.microsoft.com/office/drawing/2014/main" id="{C9226895-C9BB-9806-5DE0-779BDF7197D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323359" y="3389123"/>
              <a:ext cx="204470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1" name="Straight Connector 9540">
              <a:extLst>
                <a:ext uri="{FF2B5EF4-FFF2-40B4-BE49-F238E27FC236}">
                  <a16:creationId xmlns:a16="http://schemas.microsoft.com/office/drawing/2014/main" id="{CC96CE5C-4B37-D0C8-F944-1FFCC57ACCA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275734" y="1944498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2" name="Straight Connector 9541">
              <a:extLst>
                <a:ext uri="{FF2B5EF4-FFF2-40B4-BE49-F238E27FC236}">
                  <a16:creationId xmlns:a16="http://schemas.microsoft.com/office/drawing/2014/main" id="{33E51A81-F641-43BF-5E70-A1C05C4E85C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275734" y="223342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3" name="Straight Connector 9542">
              <a:extLst>
                <a:ext uri="{FF2B5EF4-FFF2-40B4-BE49-F238E27FC236}">
                  <a16:creationId xmlns:a16="http://schemas.microsoft.com/office/drawing/2014/main" id="{70F8283D-98EF-3591-F525-46C6A11A5D7D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275734" y="2522348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4" name="Straight Connector 9543">
              <a:extLst>
                <a:ext uri="{FF2B5EF4-FFF2-40B4-BE49-F238E27FC236}">
                  <a16:creationId xmlns:a16="http://schemas.microsoft.com/office/drawing/2014/main" id="{862BBE0F-8718-98F7-567C-D68E9725CB9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275734" y="281127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5" name="Straight Connector 9544">
              <a:extLst>
                <a:ext uri="{FF2B5EF4-FFF2-40B4-BE49-F238E27FC236}">
                  <a16:creationId xmlns:a16="http://schemas.microsoft.com/office/drawing/2014/main" id="{205F0817-C58D-D2DC-96DD-CF9C39264BA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275734" y="3100198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6" name="Straight Connector 9545">
              <a:extLst>
                <a:ext uri="{FF2B5EF4-FFF2-40B4-BE49-F238E27FC236}">
                  <a16:creationId xmlns:a16="http://schemas.microsoft.com/office/drawing/2014/main" id="{83E54FCB-38AC-6754-2ADD-28DD4C24583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275734" y="3389123"/>
              <a:ext cx="64008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7" name="Straight Connector 9546">
              <a:extLst>
                <a:ext uri="{FF2B5EF4-FFF2-40B4-BE49-F238E27FC236}">
                  <a16:creationId xmlns:a16="http://schemas.microsoft.com/office/drawing/2014/main" id="{ECEB711D-5C2A-5512-BC17-6BC8FF0AC53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63030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8" name="Straight Connector 9547">
              <a:extLst>
                <a:ext uri="{FF2B5EF4-FFF2-40B4-BE49-F238E27FC236}">
                  <a16:creationId xmlns:a16="http://schemas.microsoft.com/office/drawing/2014/main" id="{9D82E207-EF66-0B97-1830-D85BBAA567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726514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49" name="Straight Connector 9548">
              <a:extLst>
                <a:ext uri="{FF2B5EF4-FFF2-40B4-BE49-F238E27FC236}">
                  <a16:creationId xmlns:a16="http://schemas.microsoft.com/office/drawing/2014/main" id="{BC8E8939-4FD9-5E24-4789-ED2F220E58E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89998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0" name="Straight Connector 9549">
              <a:extLst>
                <a:ext uri="{FF2B5EF4-FFF2-40B4-BE49-F238E27FC236}">
                  <a16:creationId xmlns:a16="http://schemas.microsoft.com/office/drawing/2014/main" id="{AAAE11D8-211A-9375-2130-903BCEDAAD0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053482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1" name="Straight Connector 9550">
              <a:extLst>
                <a:ext uri="{FF2B5EF4-FFF2-40B4-BE49-F238E27FC236}">
                  <a16:creationId xmlns:a16="http://schemas.microsoft.com/office/drawing/2014/main" id="{58156125-F3AA-B9D1-3E42-07003A65651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16966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2" name="Straight Connector 9551">
              <a:extLst>
                <a:ext uri="{FF2B5EF4-FFF2-40B4-BE49-F238E27FC236}">
                  <a16:creationId xmlns:a16="http://schemas.microsoft.com/office/drawing/2014/main" id="{45CD44D3-6BC9-5B16-DD61-2D2695A464E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380450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3" name="Straight Connector 9552">
              <a:extLst>
                <a:ext uri="{FF2B5EF4-FFF2-40B4-BE49-F238E27FC236}">
                  <a16:creationId xmlns:a16="http://schemas.microsoft.com/office/drawing/2014/main" id="{2ED67A72-FDAE-C2A7-67E9-06925690C99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707418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4" name="Straight Connector 9553">
              <a:extLst>
                <a:ext uri="{FF2B5EF4-FFF2-40B4-BE49-F238E27FC236}">
                  <a16:creationId xmlns:a16="http://schemas.microsoft.com/office/drawing/2014/main" id="{42B0A2E3-7B80-AC1B-1F3A-06B499F9B4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034386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55" name="Straight Connector 9554">
              <a:extLst>
                <a:ext uri="{FF2B5EF4-FFF2-40B4-BE49-F238E27FC236}">
                  <a16:creationId xmlns:a16="http://schemas.microsoft.com/office/drawing/2014/main" id="{5795365F-53F5-7B11-3E6D-3AB0F51C459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543934" y="33891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56" name="TextBox 9555">
              <a:extLst>
                <a:ext uri="{FF2B5EF4-FFF2-40B4-BE49-F238E27FC236}">
                  <a16:creationId xmlns:a16="http://schemas.microsoft.com/office/drawing/2014/main" id="{E7959304-3C1D-0DCD-16B7-0A611AFEC820}"/>
                </a:ext>
              </a:extLst>
            </p:cNvPr>
            <p:cNvSpPr txBox="1"/>
            <p:nvPr/>
          </p:nvSpPr>
          <p:spPr bwMode="auto">
            <a:xfrm>
              <a:off x="8780434" y="179209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9557" name="TextBox 9556">
              <a:extLst>
                <a:ext uri="{FF2B5EF4-FFF2-40B4-BE49-F238E27FC236}">
                  <a16:creationId xmlns:a16="http://schemas.microsoft.com/office/drawing/2014/main" id="{B0DCB7E5-6F1C-EC48-6D0C-7998CE1D0A30}"/>
                </a:ext>
              </a:extLst>
            </p:cNvPr>
            <p:cNvSpPr txBox="1"/>
            <p:nvPr/>
          </p:nvSpPr>
          <p:spPr bwMode="auto">
            <a:xfrm>
              <a:off x="8780434" y="208038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80</a:t>
              </a:r>
            </a:p>
          </p:txBody>
        </p:sp>
        <p:sp>
          <p:nvSpPr>
            <p:cNvPr id="9558" name="TextBox 9557">
              <a:extLst>
                <a:ext uri="{FF2B5EF4-FFF2-40B4-BE49-F238E27FC236}">
                  <a16:creationId xmlns:a16="http://schemas.microsoft.com/office/drawing/2014/main" id="{FF4A0B24-273C-CC64-5A62-7474D7FEE9C8}"/>
                </a:ext>
              </a:extLst>
            </p:cNvPr>
            <p:cNvSpPr txBox="1"/>
            <p:nvPr/>
          </p:nvSpPr>
          <p:spPr bwMode="auto">
            <a:xfrm>
              <a:off x="8780434" y="236867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60</a:t>
              </a:r>
            </a:p>
          </p:txBody>
        </p:sp>
        <p:sp>
          <p:nvSpPr>
            <p:cNvPr id="9559" name="TextBox 9558">
              <a:extLst>
                <a:ext uri="{FF2B5EF4-FFF2-40B4-BE49-F238E27FC236}">
                  <a16:creationId xmlns:a16="http://schemas.microsoft.com/office/drawing/2014/main" id="{D0347ED0-D8F5-E960-4016-ACC7788FBA01}"/>
                </a:ext>
              </a:extLst>
            </p:cNvPr>
            <p:cNvSpPr txBox="1"/>
            <p:nvPr/>
          </p:nvSpPr>
          <p:spPr bwMode="auto">
            <a:xfrm>
              <a:off x="8780434" y="265696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40</a:t>
              </a:r>
            </a:p>
          </p:txBody>
        </p:sp>
        <p:sp>
          <p:nvSpPr>
            <p:cNvPr id="9560" name="TextBox 9559">
              <a:extLst>
                <a:ext uri="{FF2B5EF4-FFF2-40B4-BE49-F238E27FC236}">
                  <a16:creationId xmlns:a16="http://schemas.microsoft.com/office/drawing/2014/main" id="{38659B15-E538-CBCB-399D-AF41C3A99EC8}"/>
                </a:ext>
              </a:extLst>
            </p:cNvPr>
            <p:cNvSpPr txBox="1"/>
            <p:nvPr/>
          </p:nvSpPr>
          <p:spPr bwMode="auto">
            <a:xfrm>
              <a:off x="8780434" y="294525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20</a:t>
              </a:r>
            </a:p>
          </p:txBody>
        </p:sp>
        <p:sp>
          <p:nvSpPr>
            <p:cNvPr id="9561" name="TextBox 9560">
              <a:extLst>
                <a:ext uri="{FF2B5EF4-FFF2-40B4-BE49-F238E27FC236}">
                  <a16:creationId xmlns:a16="http://schemas.microsoft.com/office/drawing/2014/main" id="{AE554479-EF81-9E46-FE46-75D1FC5FFFC3}"/>
                </a:ext>
              </a:extLst>
            </p:cNvPr>
            <p:cNvSpPr txBox="1"/>
            <p:nvPr/>
          </p:nvSpPr>
          <p:spPr bwMode="auto">
            <a:xfrm>
              <a:off x="8780434" y="3233548"/>
              <a:ext cx="5683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9562" name="TextBox 9561">
              <a:extLst>
                <a:ext uri="{FF2B5EF4-FFF2-40B4-BE49-F238E27FC236}">
                  <a16:creationId xmlns:a16="http://schemas.microsoft.com/office/drawing/2014/main" id="{5D4D22A0-C9BB-FE1F-5D49-CFEAEF4FB214}"/>
                </a:ext>
              </a:extLst>
            </p:cNvPr>
            <p:cNvSpPr txBox="1"/>
            <p:nvPr/>
          </p:nvSpPr>
          <p:spPr bwMode="auto">
            <a:xfrm>
              <a:off x="9286805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9563" name="TextBox 9562">
              <a:extLst>
                <a:ext uri="{FF2B5EF4-FFF2-40B4-BE49-F238E27FC236}">
                  <a16:creationId xmlns:a16="http://schemas.microsoft.com/office/drawing/2014/main" id="{7B6ABAA7-BFC2-9F3B-788D-F4A2228B67DC}"/>
                </a:ext>
              </a:extLst>
            </p:cNvPr>
            <p:cNvSpPr txBox="1"/>
            <p:nvPr/>
          </p:nvSpPr>
          <p:spPr bwMode="auto">
            <a:xfrm>
              <a:off x="9450577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9564" name="TextBox 9563">
              <a:extLst>
                <a:ext uri="{FF2B5EF4-FFF2-40B4-BE49-F238E27FC236}">
                  <a16:creationId xmlns:a16="http://schemas.microsoft.com/office/drawing/2014/main" id="{594A9AA3-CE8B-8E36-2EAB-0F33500F7155}"/>
                </a:ext>
              </a:extLst>
            </p:cNvPr>
            <p:cNvSpPr txBox="1"/>
            <p:nvPr/>
          </p:nvSpPr>
          <p:spPr bwMode="auto">
            <a:xfrm>
              <a:off x="9614349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23</a:t>
              </a:r>
            </a:p>
          </p:txBody>
        </p:sp>
        <p:sp>
          <p:nvSpPr>
            <p:cNvPr id="9565" name="TextBox 9564">
              <a:extLst>
                <a:ext uri="{FF2B5EF4-FFF2-40B4-BE49-F238E27FC236}">
                  <a16:creationId xmlns:a16="http://schemas.microsoft.com/office/drawing/2014/main" id="{C34111D4-8375-A4DA-9B3E-970AD592518D}"/>
                </a:ext>
              </a:extLst>
            </p:cNvPr>
            <p:cNvSpPr txBox="1"/>
            <p:nvPr/>
          </p:nvSpPr>
          <p:spPr bwMode="auto">
            <a:xfrm>
              <a:off x="9778121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  <p:sp>
          <p:nvSpPr>
            <p:cNvPr id="9566" name="TextBox 9565">
              <a:extLst>
                <a:ext uri="{FF2B5EF4-FFF2-40B4-BE49-F238E27FC236}">
                  <a16:creationId xmlns:a16="http://schemas.microsoft.com/office/drawing/2014/main" id="{A5A42659-C214-6224-1AEA-8AD04B00B6F9}"/>
                </a:ext>
              </a:extLst>
            </p:cNvPr>
            <p:cNvSpPr txBox="1"/>
            <p:nvPr/>
          </p:nvSpPr>
          <p:spPr bwMode="auto">
            <a:xfrm>
              <a:off x="9941893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37</a:t>
              </a:r>
            </a:p>
          </p:txBody>
        </p:sp>
        <p:sp>
          <p:nvSpPr>
            <p:cNvPr id="9567" name="TextBox 9566">
              <a:extLst>
                <a:ext uri="{FF2B5EF4-FFF2-40B4-BE49-F238E27FC236}">
                  <a16:creationId xmlns:a16="http://schemas.microsoft.com/office/drawing/2014/main" id="{1249A6E3-CFF8-95F4-E55B-AD93857FFFFB}"/>
                </a:ext>
              </a:extLst>
            </p:cNvPr>
            <p:cNvSpPr txBox="1"/>
            <p:nvPr/>
          </p:nvSpPr>
          <p:spPr bwMode="auto">
            <a:xfrm>
              <a:off x="10105665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44</a:t>
              </a:r>
            </a:p>
          </p:txBody>
        </p:sp>
        <p:sp>
          <p:nvSpPr>
            <p:cNvPr id="9568" name="TextBox 9567">
              <a:extLst>
                <a:ext uri="{FF2B5EF4-FFF2-40B4-BE49-F238E27FC236}">
                  <a16:creationId xmlns:a16="http://schemas.microsoft.com/office/drawing/2014/main" id="{966E1B1D-1233-3B47-D75D-4293971C3C9B}"/>
                </a:ext>
              </a:extLst>
            </p:cNvPr>
            <p:cNvSpPr txBox="1"/>
            <p:nvPr/>
          </p:nvSpPr>
          <p:spPr bwMode="auto">
            <a:xfrm>
              <a:off x="10269437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51</a:t>
              </a:r>
            </a:p>
          </p:txBody>
        </p:sp>
        <p:sp>
          <p:nvSpPr>
            <p:cNvPr id="9569" name="TextBox 9568">
              <a:extLst>
                <a:ext uri="{FF2B5EF4-FFF2-40B4-BE49-F238E27FC236}">
                  <a16:creationId xmlns:a16="http://schemas.microsoft.com/office/drawing/2014/main" id="{B5D57B31-2C2F-70DA-3A21-F9942A4C17D6}"/>
                </a:ext>
              </a:extLst>
            </p:cNvPr>
            <p:cNvSpPr txBox="1"/>
            <p:nvPr/>
          </p:nvSpPr>
          <p:spPr bwMode="auto">
            <a:xfrm>
              <a:off x="10433209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58</a:t>
              </a:r>
            </a:p>
          </p:txBody>
        </p:sp>
        <p:sp>
          <p:nvSpPr>
            <p:cNvPr id="9570" name="TextBox 9569">
              <a:extLst>
                <a:ext uri="{FF2B5EF4-FFF2-40B4-BE49-F238E27FC236}">
                  <a16:creationId xmlns:a16="http://schemas.microsoft.com/office/drawing/2014/main" id="{B045078E-67DB-66D8-6B5C-414AE74180B7}"/>
                </a:ext>
              </a:extLst>
            </p:cNvPr>
            <p:cNvSpPr txBox="1"/>
            <p:nvPr/>
          </p:nvSpPr>
          <p:spPr bwMode="auto">
            <a:xfrm>
              <a:off x="10596981" y="338912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65</a:t>
              </a:r>
            </a:p>
          </p:txBody>
        </p:sp>
        <p:sp>
          <p:nvSpPr>
            <p:cNvPr id="9571" name="TextBox 9570">
              <a:extLst>
                <a:ext uri="{FF2B5EF4-FFF2-40B4-BE49-F238E27FC236}">
                  <a16:creationId xmlns:a16="http://schemas.microsoft.com/office/drawing/2014/main" id="{0F12F5BD-F2B3-B86B-D009-2D97127EEC6C}"/>
                </a:ext>
              </a:extLst>
            </p:cNvPr>
            <p:cNvSpPr txBox="1"/>
            <p:nvPr/>
          </p:nvSpPr>
          <p:spPr bwMode="auto">
            <a:xfrm>
              <a:off x="9596410" y="3551048"/>
              <a:ext cx="163195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Days</a:t>
              </a:r>
            </a:p>
          </p:txBody>
        </p:sp>
        <p:sp>
          <p:nvSpPr>
            <p:cNvPr id="9572" name="TextBox 9571">
              <a:extLst>
                <a:ext uri="{FF2B5EF4-FFF2-40B4-BE49-F238E27FC236}">
                  <a16:creationId xmlns:a16="http://schemas.microsoft.com/office/drawing/2014/main" id="{060EC7AB-FD1A-D9E7-A101-C5FB1EEC2CF1}"/>
                </a:ext>
              </a:extLst>
            </p:cNvPr>
            <p:cNvSpPr txBox="1"/>
            <p:nvPr/>
          </p:nvSpPr>
          <p:spPr bwMode="auto">
            <a:xfrm>
              <a:off x="9334831" y="1385698"/>
              <a:ext cx="202758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Patient 4 (</a:t>
              </a:r>
              <a:r>
                <a:rPr kumimoji="0" lang="en-US" sz="1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KMT2Ar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):</a:t>
              </a:r>
              <a:b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400" b="1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MEN1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-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T349M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 at C3D1</a:t>
              </a:r>
            </a:p>
          </p:txBody>
        </p:sp>
        <p:cxnSp>
          <p:nvCxnSpPr>
            <p:cNvPr id="9573" name="Straight Arrow Connector 9572">
              <a:extLst>
                <a:ext uri="{FF2B5EF4-FFF2-40B4-BE49-F238E27FC236}">
                  <a16:creationId xmlns:a16="http://schemas.microsoft.com/office/drawing/2014/main" id="{45FAEB2A-F6F8-B410-48F9-6843C5AD63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593400" y="3073179"/>
              <a:ext cx="0" cy="250467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574" name="Straight Arrow Connector 9573">
              <a:extLst>
                <a:ext uri="{FF2B5EF4-FFF2-40B4-BE49-F238E27FC236}">
                  <a16:creationId xmlns:a16="http://schemas.microsoft.com/office/drawing/2014/main" id="{A84570FB-F833-FB38-D817-93286D2F639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278536" y="3074640"/>
              <a:ext cx="0" cy="272859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575" name="Straight Arrow Connector 9574">
              <a:extLst>
                <a:ext uri="{FF2B5EF4-FFF2-40B4-BE49-F238E27FC236}">
                  <a16:creationId xmlns:a16="http://schemas.microsoft.com/office/drawing/2014/main" id="{EF3D8FFB-0796-6568-01CC-75C32BBBAF16}"/>
                </a:ext>
              </a:extLst>
            </p:cNvPr>
            <p:cNvCxnSpPr>
              <a:cxnSpLocks/>
              <a:stCxn id="9579" idx="2"/>
            </p:cNvCxnSpPr>
            <p:nvPr/>
          </p:nvCxnSpPr>
          <p:spPr bwMode="auto">
            <a:xfrm flipH="1">
              <a:off x="10905983" y="3067339"/>
              <a:ext cx="1911" cy="243732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9576" name="Straight Arrow Connector 9575">
              <a:extLst>
                <a:ext uri="{FF2B5EF4-FFF2-40B4-BE49-F238E27FC236}">
                  <a16:creationId xmlns:a16="http://schemas.microsoft.com/office/drawing/2014/main" id="{1ABE9119-6A37-E840-2D6E-2E1B524E919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1293653" y="2381416"/>
              <a:ext cx="0" cy="198782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577" name="TextBox 9576">
              <a:extLst>
                <a:ext uri="{FF2B5EF4-FFF2-40B4-BE49-F238E27FC236}">
                  <a16:creationId xmlns:a16="http://schemas.microsoft.com/office/drawing/2014/main" id="{5CBDDEF4-1E12-6B32-2ACA-11F607CE0902}"/>
                </a:ext>
              </a:extLst>
            </p:cNvPr>
            <p:cNvSpPr txBox="1"/>
            <p:nvPr/>
          </p:nvSpPr>
          <p:spPr bwMode="auto">
            <a:xfrm>
              <a:off x="9238298" y="2615196"/>
              <a:ext cx="832181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START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SNDX5613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(C1D1)</a:t>
              </a:r>
            </a:p>
          </p:txBody>
        </p:sp>
        <p:sp>
          <p:nvSpPr>
            <p:cNvPr id="9578" name="TextBox 9577">
              <a:extLst>
                <a:ext uri="{FF2B5EF4-FFF2-40B4-BE49-F238E27FC236}">
                  <a16:creationId xmlns:a16="http://schemas.microsoft.com/office/drawing/2014/main" id="{516952F3-5241-7F43-2A8F-B99B09A77C97}"/>
                </a:ext>
              </a:extLst>
            </p:cNvPr>
            <p:cNvSpPr txBox="1"/>
            <p:nvPr/>
          </p:nvSpPr>
          <p:spPr bwMode="auto">
            <a:xfrm>
              <a:off x="9994995" y="2743200"/>
              <a:ext cx="5724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MLFS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(C2D1)</a:t>
              </a:r>
            </a:p>
          </p:txBody>
        </p:sp>
        <p:sp>
          <p:nvSpPr>
            <p:cNvPr id="9580" name="TextBox 9579">
              <a:extLst>
                <a:ext uri="{FF2B5EF4-FFF2-40B4-BE49-F238E27FC236}">
                  <a16:creationId xmlns:a16="http://schemas.microsoft.com/office/drawing/2014/main" id="{E45DC321-E4B8-D585-AB73-021D28C94451}"/>
                </a:ext>
              </a:extLst>
            </p:cNvPr>
            <p:cNvSpPr txBox="1"/>
            <p:nvPr/>
          </p:nvSpPr>
          <p:spPr bwMode="auto">
            <a:xfrm>
              <a:off x="10815637" y="2529055"/>
              <a:ext cx="979281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Progress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(C3D15) 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E1471D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off study</a:t>
              </a:r>
            </a:p>
          </p:txBody>
        </p:sp>
        <p:sp>
          <p:nvSpPr>
            <p:cNvPr id="9581" name="Rounded Rectangle 9580">
              <a:extLst>
                <a:ext uri="{FF2B5EF4-FFF2-40B4-BE49-F238E27FC236}">
                  <a16:creationId xmlns:a16="http://schemas.microsoft.com/office/drawing/2014/main" id="{73109DEB-A6A9-71C7-107A-AFB29F043559}"/>
                </a:ext>
              </a:extLst>
            </p:cNvPr>
            <p:cNvSpPr/>
            <p:nvPr/>
          </p:nvSpPr>
          <p:spPr bwMode="auto">
            <a:xfrm>
              <a:off x="10786606" y="1981877"/>
              <a:ext cx="783094" cy="1745311"/>
            </a:xfrm>
            <a:prstGeom prst="roundRect">
              <a:avLst>
                <a:gd name="adj" fmla="val 18429"/>
              </a:avLst>
            </a:prstGeom>
            <a:noFill/>
            <a:ln w="2857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582" name="Straight Connector 9581">
              <a:extLst>
                <a:ext uri="{FF2B5EF4-FFF2-40B4-BE49-F238E27FC236}">
                  <a16:creationId xmlns:a16="http://schemas.microsoft.com/office/drawing/2014/main" id="{D08C8115-4C29-1851-6819-821AFD209B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197870" y="338647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83" name="TextBox 9582">
              <a:extLst>
                <a:ext uri="{FF2B5EF4-FFF2-40B4-BE49-F238E27FC236}">
                  <a16:creationId xmlns:a16="http://schemas.microsoft.com/office/drawing/2014/main" id="{37593408-7D92-0CBA-0C30-ADAD115ACC57}"/>
                </a:ext>
              </a:extLst>
            </p:cNvPr>
            <p:cNvSpPr txBox="1"/>
            <p:nvPr/>
          </p:nvSpPr>
          <p:spPr bwMode="auto">
            <a:xfrm>
              <a:off x="10924525" y="33864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79</a:t>
              </a:r>
            </a:p>
          </p:txBody>
        </p:sp>
        <p:cxnSp>
          <p:nvCxnSpPr>
            <p:cNvPr id="9584" name="Straight Connector 9583">
              <a:extLst>
                <a:ext uri="{FF2B5EF4-FFF2-40B4-BE49-F238E27FC236}">
                  <a16:creationId xmlns:a16="http://schemas.microsoft.com/office/drawing/2014/main" id="{332F5E9B-1108-688D-4837-8CCE66C51D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870902" y="3394423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85" name="TextBox 9584">
              <a:extLst>
                <a:ext uri="{FF2B5EF4-FFF2-40B4-BE49-F238E27FC236}">
                  <a16:creationId xmlns:a16="http://schemas.microsoft.com/office/drawing/2014/main" id="{DF72281F-2284-CB38-E83B-34B4608932C3}"/>
                </a:ext>
              </a:extLst>
            </p:cNvPr>
            <p:cNvSpPr txBox="1"/>
            <p:nvPr/>
          </p:nvSpPr>
          <p:spPr bwMode="auto">
            <a:xfrm>
              <a:off x="10760753" y="3391773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72</a:t>
              </a:r>
            </a:p>
          </p:txBody>
        </p:sp>
        <p:cxnSp>
          <p:nvCxnSpPr>
            <p:cNvPr id="9586" name="Straight Connector 9585">
              <a:extLst>
                <a:ext uri="{FF2B5EF4-FFF2-40B4-BE49-F238E27FC236}">
                  <a16:creationId xmlns:a16="http://schemas.microsoft.com/office/drawing/2014/main" id="{9AEFF541-64AF-9287-1709-4B3EC5752E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1361350" y="3379847"/>
              <a:ext cx="0" cy="6350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587" name="TextBox 9586">
              <a:extLst>
                <a:ext uri="{FF2B5EF4-FFF2-40B4-BE49-F238E27FC236}">
                  <a16:creationId xmlns:a16="http://schemas.microsoft.com/office/drawing/2014/main" id="{C8E68AC7-47DA-B9AF-9950-50AA19B949EE}"/>
                </a:ext>
              </a:extLst>
            </p:cNvPr>
            <p:cNvSpPr txBox="1"/>
            <p:nvPr/>
          </p:nvSpPr>
          <p:spPr bwMode="auto">
            <a:xfrm>
              <a:off x="11088300" y="3379847"/>
              <a:ext cx="56832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86</a:t>
              </a:r>
            </a:p>
          </p:txBody>
        </p:sp>
        <p:sp>
          <p:nvSpPr>
            <p:cNvPr id="9596" name="Freeform 9595">
              <a:extLst>
                <a:ext uri="{FF2B5EF4-FFF2-40B4-BE49-F238E27FC236}">
                  <a16:creationId xmlns:a16="http://schemas.microsoft.com/office/drawing/2014/main" id="{04D2448F-F9BC-5F10-98D1-98F94024C3D4}"/>
                </a:ext>
              </a:extLst>
            </p:cNvPr>
            <p:cNvSpPr/>
            <p:nvPr/>
          </p:nvSpPr>
          <p:spPr bwMode="auto">
            <a:xfrm>
              <a:off x="1123950" y="2397125"/>
              <a:ext cx="2012950" cy="990600"/>
            </a:xfrm>
            <a:custGeom>
              <a:avLst/>
              <a:gdLst>
                <a:gd name="connsiteX0" fmla="*/ 0 w 2012950"/>
                <a:gd name="connsiteY0" fmla="*/ 742950 h 977900"/>
                <a:gd name="connsiteX1" fmla="*/ 31750 w 2012950"/>
                <a:gd name="connsiteY1" fmla="*/ 882650 h 977900"/>
                <a:gd name="connsiteX2" fmla="*/ 95250 w 2012950"/>
                <a:gd name="connsiteY2" fmla="*/ 895350 h 977900"/>
                <a:gd name="connsiteX3" fmla="*/ 123825 w 2012950"/>
                <a:gd name="connsiteY3" fmla="*/ 927100 h 977900"/>
                <a:gd name="connsiteX4" fmla="*/ 155575 w 2012950"/>
                <a:gd name="connsiteY4" fmla="*/ 923925 h 977900"/>
                <a:gd name="connsiteX5" fmla="*/ 212725 w 2012950"/>
                <a:gd name="connsiteY5" fmla="*/ 974725 h 977900"/>
                <a:gd name="connsiteX6" fmla="*/ 276225 w 2012950"/>
                <a:gd name="connsiteY6" fmla="*/ 914400 h 977900"/>
                <a:gd name="connsiteX7" fmla="*/ 298450 w 2012950"/>
                <a:gd name="connsiteY7" fmla="*/ 866775 h 977900"/>
                <a:gd name="connsiteX8" fmla="*/ 365125 w 2012950"/>
                <a:gd name="connsiteY8" fmla="*/ 219075 h 977900"/>
                <a:gd name="connsiteX9" fmla="*/ 393700 w 2012950"/>
                <a:gd name="connsiteY9" fmla="*/ 679450 h 977900"/>
                <a:gd name="connsiteX10" fmla="*/ 425450 w 2012950"/>
                <a:gd name="connsiteY10" fmla="*/ 727075 h 977900"/>
                <a:gd name="connsiteX11" fmla="*/ 454025 w 2012950"/>
                <a:gd name="connsiteY11" fmla="*/ 952500 h 977900"/>
                <a:gd name="connsiteX12" fmla="*/ 498475 w 2012950"/>
                <a:gd name="connsiteY12" fmla="*/ 977900 h 977900"/>
                <a:gd name="connsiteX13" fmla="*/ 1504950 w 2012950"/>
                <a:gd name="connsiteY13" fmla="*/ 977900 h 977900"/>
                <a:gd name="connsiteX14" fmla="*/ 1562100 w 2012950"/>
                <a:gd name="connsiteY14" fmla="*/ 228600 h 977900"/>
                <a:gd name="connsiteX15" fmla="*/ 1590675 w 2012950"/>
                <a:gd name="connsiteY15" fmla="*/ 130175 h 977900"/>
                <a:gd name="connsiteX16" fmla="*/ 1644650 w 2012950"/>
                <a:gd name="connsiteY16" fmla="*/ 165100 h 977900"/>
                <a:gd name="connsiteX17" fmla="*/ 1682750 w 2012950"/>
                <a:gd name="connsiteY17" fmla="*/ 0 h 977900"/>
                <a:gd name="connsiteX18" fmla="*/ 1708150 w 2012950"/>
                <a:gd name="connsiteY18" fmla="*/ 120650 h 977900"/>
                <a:gd name="connsiteX19" fmla="*/ 1746250 w 2012950"/>
                <a:gd name="connsiteY19" fmla="*/ 250825 h 977900"/>
                <a:gd name="connsiteX20" fmla="*/ 1771650 w 2012950"/>
                <a:gd name="connsiteY20" fmla="*/ 708025 h 977900"/>
                <a:gd name="connsiteX21" fmla="*/ 1793875 w 2012950"/>
                <a:gd name="connsiteY21" fmla="*/ 971550 h 977900"/>
                <a:gd name="connsiteX22" fmla="*/ 1838325 w 2012950"/>
                <a:gd name="connsiteY22" fmla="*/ 971550 h 977900"/>
                <a:gd name="connsiteX23" fmla="*/ 1860550 w 2012950"/>
                <a:gd name="connsiteY23" fmla="*/ 615950 h 977900"/>
                <a:gd name="connsiteX24" fmla="*/ 1892300 w 2012950"/>
                <a:gd name="connsiteY24" fmla="*/ 425450 h 977900"/>
                <a:gd name="connsiteX25" fmla="*/ 1917700 w 2012950"/>
                <a:gd name="connsiteY25" fmla="*/ 517525 h 977900"/>
                <a:gd name="connsiteX26" fmla="*/ 1949450 w 2012950"/>
                <a:gd name="connsiteY26" fmla="*/ 469900 h 977900"/>
                <a:gd name="connsiteX27" fmla="*/ 2012950 w 2012950"/>
                <a:gd name="connsiteY27" fmla="*/ 539750 h 977900"/>
                <a:gd name="connsiteX0" fmla="*/ 0 w 2012950"/>
                <a:gd name="connsiteY0" fmla="*/ 739775 h 974725"/>
                <a:gd name="connsiteX1" fmla="*/ 31750 w 2012950"/>
                <a:gd name="connsiteY1" fmla="*/ 879475 h 974725"/>
                <a:gd name="connsiteX2" fmla="*/ 95250 w 2012950"/>
                <a:gd name="connsiteY2" fmla="*/ 892175 h 974725"/>
                <a:gd name="connsiteX3" fmla="*/ 123825 w 2012950"/>
                <a:gd name="connsiteY3" fmla="*/ 923925 h 974725"/>
                <a:gd name="connsiteX4" fmla="*/ 155575 w 2012950"/>
                <a:gd name="connsiteY4" fmla="*/ 920750 h 974725"/>
                <a:gd name="connsiteX5" fmla="*/ 212725 w 2012950"/>
                <a:gd name="connsiteY5" fmla="*/ 971550 h 974725"/>
                <a:gd name="connsiteX6" fmla="*/ 276225 w 2012950"/>
                <a:gd name="connsiteY6" fmla="*/ 911225 h 974725"/>
                <a:gd name="connsiteX7" fmla="*/ 298450 w 2012950"/>
                <a:gd name="connsiteY7" fmla="*/ 863600 h 974725"/>
                <a:gd name="connsiteX8" fmla="*/ 365125 w 2012950"/>
                <a:gd name="connsiteY8" fmla="*/ 215900 h 974725"/>
                <a:gd name="connsiteX9" fmla="*/ 393700 w 2012950"/>
                <a:gd name="connsiteY9" fmla="*/ 676275 h 974725"/>
                <a:gd name="connsiteX10" fmla="*/ 425450 w 2012950"/>
                <a:gd name="connsiteY10" fmla="*/ 723900 h 974725"/>
                <a:gd name="connsiteX11" fmla="*/ 454025 w 2012950"/>
                <a:gd name="connsiteY11" fmla="*/ 949325 h 974725"/>
                <a:gd name="connsiteX12" fmla="*/ 498475 w 2012950"/>
                <a:gd name="connsiteY12" fmla="*/ 974725 h 974725"/>
                <a:gd name="connsiteX13" fmla="*/ 1504950 w 2012950"/>
                <a:gd name="connsiteY13" fmla="*/ 974725 h 974725"/>
                <a:gd name="connsiteX14" fmla="*/ 1562100 w 2012950"/>
                <a:gd name="connsiteY14" fmla="*/ 225425 h 974725"/>
                <a:gd name="connsiteX15" fmla="*/ 1590675 w 2012950"/>
                <a:gd name="connsiteY15" fmla="*/ 127000 h 974725"/>
                <a:gd name="connsiteX16" fmla="*/ 1644650 w 2012950"/>
                <a:gd name="connsiteY16" fmla="*/ 161925 h 974725"/>
                <a:gd name="connsiteX17" fmla="*/ 1682750 w 2012950"/>
                <a:gd name="connsiteY17" fmla="*/ 0 h 974725"/>
                <a:gd name="connsiteX18" fmla="*/ 1708150 w 2012950"/>
                <a:gd name="connsiteY18" fmla="*/ 117475 h 974725"/>
                <a:gd name="connsiteX19" fmla="*/ 1746250 w 2012950"/>
                <a:gd name="connsiteY19" fmla="*/ 247650 h 974725"/>
                <a:gd name="connsiteX20" fmla="*/ 1771650 w 2012950"/>
                <a:gd name="connsiteY20" fmla="*/ 704850 h 974725"/>
                <a:gd name="connsiteX21" fmla="*/ 1793875 w 2012950"/>
                <a:gd name="connsiteY21" fmla="*/ 968375 h 974725"/>
                <a:gd name="connsiteX22" fmla="*/ 1838325 w 2012950"/>
                <a:gd name="connsiteY22" fmla="*/ 968375 h 974725"/>
                <a:gd name="connsiteX23" fmla="*/ 1860550 w 2012950"/>
                <a:gd name="connsiteY23" fmla="*/ 612775 h 974725"/>
                <a:gd name="connsiteX24" fmla="*/ 1892300 w 2012950"/>
                <a:gd name="connsiteY24" fmla="*/ 422275 h 974725"/>
                <a:gd name="connsiteX25" fmla="*/ 1917700 w 2012950"/>
                <a:gd name="connsiteY25" fmla="*/ 514350 h 974725"/>
                <a:gd name="connsiteX26" fmla="*/ 1949450 w 2012950"/>
                <a:gd name="connsiteY26" fmla="*/ 466725 h 974725"/>
                <a:gd name="connsiteX27" fmla="*/ 2012950 w 2012950"/>
                <a:gd name="connsiteY27" fmla="*/ 536575 h 974725"/>
                <a:gd name="connsiteX0" fmla="*/ 0 w 2012950"/>
                <a:gd name="connsiteY0" fmla="*/ 739775 h 974725"/>
                <a:gd name="connsiteX1" fmla="*/ 31750 w 2012950"/>
                <a:gd name="connsiteY1" fmla="*/ 879475 h 974725"/>
                <a:gd name="connsiteX2" fmla="*/ 95250 w 2012950"/>
                <a:gd name="connsiteY2" fmla="*/ 892175 h 974725"/>
                <a:gd name="connsiteX3" fmla="*/ 123825 w 2012950"/>
                <a:gd name="connsiteY3" fmla="*/ 923925 h 974725"/>
                <a:gd name="connsiteX4" fmla="*/ 155575 w 2012950"/>
                <a:gd name="connsiteY4" fmla="*/ 920750 h 974725"/>
                <a:gd name="connsiteX5" fmla="*/ 212725 w 2012950"/>
                <a:gd name="connsiteY5" fmla="*/ 971550 h 974725"/>
                <a:gd name="connsiteX6" fmla="*/ 276225 w 2012950"/>
                <a:gd name="connsiteY6" fmla="*/ 911225 h 974725"/>
                <a:gd name="connsiteX7" fmla="*/ 298450 w 2012950"/>
                <a:gd name="connsiteY7" fmla="*/ 863600 h 974725"/>
                <a:gd name="connsiteX8" fmla="*/ 365125 w 2012950"/>
                <a:gd name="connsiteY8" fmla="*/ 215900 h 974725"/>
                <a:gd name="connsiteX9" fmla="*/ 393700 w 2012950"/>
                <a:gd name="connsiteY9" fmla="*/ 676275 h 974725"/>
                <a:gd name="connsiteX10" fmla="*/ 425450 w 2012950"/>
                <a:gd name="connsiteY10" fmla="*/ 723900 h 974725"/>
                <a:gd name="connsiteX11" fmla="*/ 454025 w 2012950"/>
                <a:gd name="connsiteY11" fmla="*/ 949325 h 974725"/>
                <a:gd name="connsiteX12" fmla="*/ 498475 w 2012950"/>
                <a:gd name="connsiteY12" fmla="*/ 974725 h 974725"/>
                <a:gd name="connsiteX13" fmla="*/ 1504950 w 2012950"/>
                <a:gd name="connsiteY13" fmla="*/ 974725 h 974725"/>
                <a:gd name="connsiteX14" fmla="*/ 1562100 w 2012950"/>
                <a:gd name="connsiteY14" fmla="*/ 225425 h 974725"/>
                <a:gd name="connsiteX15" fmla="*/ 1590675 w 2012950"/>
                <a:gd name="connsiteY15" fmla="*/ 127000 h 974725"/>
                <a:gd name="connsiteX16" fmla="*/ 1644650 w 2012950"/>
                <a:gd name="connsiteY16" fmla="*/ 161925 h 974725"/>
                <a:gd name="connsiteX17" fmla="*/ 1682750 w 2012950"/>
                <a:gd name="connsiteY17" fmla="*/ 0 h 974725"/>
                <a:gd name="connsiteX18" fmla="*/ 1708150 w 2012950"/>
                <a:gd name="connsiteY18" fmla="*/ 117475 h 974725"/>
                <a:gd name="connsiteX19" fmla="*/ 1746250 w 2012950"/>
                <a:gd name="connsiteY19" fmla="*/ 247650 h 974725"/>
                <a:gd name="connsiteX20" fmla="*/ 1771650 w 2012950"/>
                <a:gd name="connsiteY20" fmla="*/ 704850 h 974725"/>
                <a:gd name="connsiteX21" fmla="*/ 1793875 w 2012950"/>
                <a:gd name="connsiteY21" fmla="*/ 968375 h 974725"/>
                <a:gd name="connsiteX22" fmla="*/ 1838325 w 2012950"/>
                <a:gd name="connsiteY22" fmla="*/ 968375 h 974725"/>
                <a:gd name="connsiteX23" fmla="*/ 1860550 w 2012950"/>
                <a:gd name="connsiteY23" fmla="*/ 612775 h 974725"/>
                <a:gd name="connsiteX24" fmla="*/ 1892300 w 2012950"/>
                <a:gd name="connsiteY24" fmla="*/ 422275 h 974725"/>
                <a:gd name="connsiteX25" fmla="*/ 1917700 w 2012950"/>
                <a:gd name="connsiteY25" fmla="*/ 514350 h 974725"/>
                <a:gd name="connsiteX26" fmla="*/ 1949450 w 2012950"/>
                <a:gd name="connsiteY26" fmla="*/ 466725 h 974725"/>
                <a:gd name="connsiteX27" fmla="*/ 2012950 w 2012950"/>
                <a:gd name="connsiteY27" fmla="*/ 536575 h 974725"/>
                <a:gd name="connsiteX0" fmla="*/ 0 w 2012950"/>
                <a:gd name="connsiteY0" fmla="*/ 739775 h 974725"/>
                <a:gd name="connsiteX1" fmla="*/ 31750 w 2012950"/>
                <a:gd name="connsiteY1" fmla="*/ 879475 h 974725"/>
                <a:gd name="connsiteX2" fmla="*/ 95250 w 2012950"/>
                <a:gd name="connsiteY2" fmla="*/ 892175 h 974725"/>
                <a:gd name="connsiteX3" fmla="*/ 123825 w 2012950"/>
                <a:gd name="connsiteY3" fmla="*/ 923925 h 974725"/>
                <a:gd name="connsiteX4" fmla="*/ 155575 w 2012950"/>
                <a:gd name="connsiteY4" fmla="*/ 920750 h 974725"/>
                <a:gd name="connsiteX5" fmla="*/ 212725 w 2012950"/>
                <a:gd name="connsiteY5" fmla="*/ 971550 h 974725"/>
                <a:gd name="connsiteX6" fmla="*/ 276225 w 2012950"/>
                <a:gd name="connsiteY6" fmla="*/ 911225 h 974725"/>
                <a:gd name="connsiteX7" fmla="*/ 298450 w 2012950"/>
                <a:gd name="connsiteY7" fmla="*/ 863600 h 974725"/>
                <a:gd name="connsiteX8" fmla="*/ 365125 w 2012950"/>
                <a:gd name="connsiteY8" fmla="*/ 215900 h 974725"/>
                <a:gd name="connsiteX9" fmla="*/ 393700 w 2012950"/>
                <a:gd name="connsiteY9" fmla="*/ 676275 h 974725"/>
                <a:gd name="connsiteX10" fmla="*/ 425450 w 2012950"/>
                <a:gd name="connsiteY10" fmla="*/ 723900 h 974725"/>
                <a:gd name="connsiteX11" fmla="*/ 454025 w 2012950"/>
                <a:gd name="connsiteY11" fmla="*/ 949325 h 974725"/>
                <a:gd name="connsiteX12" fmla="*/ 498475 w 2012950"/>
                <a:gd name="connsiteY12" fmla="*/ 974725 h 974725"/>
                <a:gd name="connsiteX13" fmla="*/ 1504950 w 2012950"/>
                <a:gd name="connsiteY13" fmla="*/ 974725 h 974725"/>
                <a:gd name="connsiteX14" fmla="*/ 1562100 w 2012950"/>
                <a:gd name="connsiteY14" fmla="*/ 225425 h 974725"/>
                <a:gd name="connsiteX15" fmla="*/ 1590675 w 2012950"/>
                <a:gd name="connsiteY15" fmla="*/ 127000 h 974725"/>
                <a:gd name="connsiteX16" fmla="*/ 1644650 w 2012950"/>
                <a:gd name="connsiteY16" fmla="*/ 161925 h 974725"/>
                <a:gd name="connsiteX17" fmla="*/ 1682750 w 2012950"/>
                <a:gd name="connsiteY17" fmla="*/ 0 h 974725"/>
                <a:gd name="connsiteX18" fmla="*/ 1708150 w 2012950"/>
                <a:gd name="connsiteY18" fmla="*/ 117475 h 974725"/>
                <a:gd name="connsiteX19" fmla="*/ 1746250 w 2012950"/>
                <a:gd name="connsiteY19" fmla="*/ 247650 h 974725"/>
                <a:gd name="connsiteX20" fmla="*/ 1771650 w 2012950"/>
                <a:gd name="connsiteY20" fmla="*/ 704850 h 974725"/>
                <a:gd name="connsiteX21" fmla="*/ 1793875 w 2012950"/>
                <a:gd name="connsiteY21" fmla="*/ 968375 h 974725"/>
                <a:gd name="connsiteX22" fmla="*/ 1838325 w 2012950"/>
                <a:gd name="connsiteY22" fmla="*/ 968375 h 974725"/>
                <a:gd name="connsiteX23" fmla="*/ 1860550 w 2012950"/>
                <a:gd name="connsiteY23" fmla="*/ 612775 h 974725"/>
                <a:gd name="connsiteX24" fmla="*/ 1892300 w 2012950"/>
                <a:gd name="connsiteY24" fmla="*/ 422275 h 974725"/>
                <a:gd name="connsiteX25" fmla="*/ 1917700 w 2012950"/>
                <a:gd name="connsiteY25" fmla="*/ 514350 h 974725"/>
                <a:gd name="connsiteX26" fmla="*/ 1949450 w 2012950"/>
                <a:gd name="connsiteY26" fmla="*/ 466725 h 974725"/>
                <a:gd name="connsiteX27" fmla="*/ 2012950 w 2012950"/>
                <a:gd name="connsiteY27" fmla="*/ 536575 h 974725"/>
                <a:gd name="connsiteX0" fmla="*/ 0 w 2012950"/>
                <a:gd name="connsiteY0" fmla="*/ 755650 h 990600"/>
                <a:gd name="connsiteX1" fmla="*/ 31750 w 2012950"/>
                <a:gd name="connsiteY1" fmla="*/ 895350 h 990600"/>
                <a:gd name="connsiteX2" fmla="*/ 95250 w 2012950"/>
                <a:gd name="connsiteY2" fmla="*/ 908050 h 990600"/>
                <a:gd name="connsiteX3" fmla="*/ 123825 w 2012950"/>
                <a:gd name="connsiteY3" fmla="*/ 939800 h 990600"/>
                <a:gd name="connsiteX4" fmla="*/ 155575 w 2012950"/>
                <a:gd name="connsiteY4" fmla="*/ 936625 h 990600"/>
                <a:gd name="connsiteX5" fmla="*/ 212725 w 2012950"/>
                <a:gd name="connsiteY5" fmla="*/ 987425 h 990600"/>
                <a:gd name="connsiteX6" fmla="*/ 276225 w 2012950"/>
                <a:gd name="connsiteY6" fmla="*/ 927100 h 990600"/>
                <a:gd name="connsiteX7" fmla="*/ 298450 w 2012950"/>
                <a:gd name="connsiteY7" fmla="*/ 879475 h 990600"/>
                <a:gd name="connsiteX8" fmla="*/ 365125 w 2012950"/>
                <a:gd name="connsiteY8" fmla="*/ 231775 h 990600"/>
                <a:gd name="connsiteX9" fmla="*/ 393700 w 2012950"/>
                <a:gd name="connsiteY9" fmla="*/ 692150 h 990600"/>
                <a:gd name="connsiteX10" fmla="*/ 425450 w 2012950"/>
                <a:gd name="connsiteY10" fmla="*/ 739775 h 990600"/>
                <a:gd name="connsiteX11" fmla="*/ 454025 w 2012950"/>
                <a:gd name="connsiteY11" fmla="*/ 965200 h 990600"/>
                <a:gd name="connsiteX12" fmla="*/ 498475 w 2012950"/>
                <a:gd name="connsiteY12" fmla="*/ 990600 h 990600"/>
                <a:gd name="connsiteX13" fmla="*/ 1504950 w 2012950"/>
                <a:gd name="connsiteY13" fmla="*/ 990600 h 990600"/>
                <a:gd name="connsiteX14" fmla="*/ 1562100 w 2012950"/>
                <a:gd name="connsiteY14" fmla="*/ 241300 h 990600"/>
                <a:gd name="connsiteX15" fmla="*/ 1590675 w 2012950"/>
                <a:gd name="connsiteY15" fmla="*/ 142875 h 990600"/>
                <a:gd name="connsiteX16" fmla="*/ 1644650 w 2012950"/>
                <a:gd name="connsiteY16" fmla="*/ 177800 h 990600"/>
                <a:gd name="connsiteX17" fmla="*/ 1682750 w 2012950"/>
                <a:gd name="connsiteY17" fmla="*/ 0 h 990600"/>
                <a:gd name="connsiteX18" fmla="*/ 1708150 w 2012950"/>
                <a:gd name="connsiteY18" fmla="*/ 133350 h 990600"/>
                <a:gd name="connsiteX19" fmla="*/ 1746250 w 2012950"/>
                <a:gd name="connsiteY19" fmla="*/ 263525 h 990600"/>
                <a:gd name="connsiteX20" fmla="*/ 1771650 w 2012950"/>
                <a:gd name="connsiteY20" fmla="*/ 720725 h 990600"/>
                <a:gd name="connsiteX21" fmla="*/ 1793875 w 2012950"/>
                <a:gd name="connsiteY21" fmla="*/ 984250 h 990600"/>
                <a:gd name="connsiteX22" fmla="*/ 1838325 w 2012950"/>
                <a:gd name="connsiteY22" fmla="*/ 984250 h 990600"/>
                <a:gd name="connsiteX23" fmla="*/ 1860550 w 2012950"/>
                <a:gd name="connsiteY23" fmla="*/ 628650 h 990600"/>
                <a:gd name="connsiteX24" fmla="*/ 1892300 w 2012950"/>
                <a:gd name="connsiteY24" fmla="*/ 438150 h 990600"/>
                <a:gd name="connsiteX25" fmla="*/ 1917700 w 2012950"/>
                <a:gd name="connsiteY25" fmla="*/ 530225 h 990600"/>
                <a:gd name="connsiteX26" fmla="*/ 1949450 w 2012950"/>
                <a:gd name="connsiteY26" fmla="*/ 482600 h 990600"/>
                <a:gd name="connsiteX27" fmla="*/ 2012950 w 2012950"/>
                <a:gd name="connsiteY27" fmla="*/ 552450 h 990600"/>
                <a:gd name="connsiteX0" fmla="*/ 0 w 2012950"/>
                <a:gd name="connsiteY0" fmla="*/ 755650 h 990600"/>
                <a:gd name="connsiteX1" fmla="*/ 31750 w 2012950"/>
                <a:gd name="connsiteY1" fmla="*/ 895350 h 990600"/>
                <a:gd name="connsiteX2" fmla="*/ 95250 w 2012950"/>
                <a:gd name="connsiteY2" fmla="*/ 908050 h 990600"/>
                <a:gd name="connsiteX3" fmla="*/ 123825 w 2012950"/>
                <a:gd name="connsiteY3" fmla="*/ 939800 h 990600"/>
                <a:gd name="connsiteX4" fmla="*/ 155575 w 2012950"/>
                <a:gd name="connsiteY4" fmla="*/ 936625 h 990600"/>
                <a:gd name="connsiteX5" fmla="*/ 212725 w 2012950"/>
                <a:gd name="connsiteY5" fmla="*/ 987425 h 990600"/>
                <a:gd name="connsiteX6" fmla="*/ 276225 w 2012950"/>
                <a:gd name="connsiteY6" fmla="*/ 927100 h 990600"/>
                <a:gd name="connsiteX7" fmla="*/ 298450 w 2012950"/>
                <a:gd name="connsiteY7" fmla="*/ 879475 h 990600"/>
                <a:gd name="connsiteX8" fmla="*/ 365125 w 2012950"/>
                <a:gd name="connsiteY8" fmla="*/ 231775 h 990600"/>
                <a:gd name="connsiteX9" fmla="*/ 393700 w 2012950"/>
                <a:gd name="connsiteY9" fmla="*/ 692150 h 990600"/>
                <a:gd name="connsiteX10" fmla="*/ 425450 w 2012950"/>
                <a:gd name="connsiteY10" fmla="*/ 739775 h 990600"/>
                <a:gd name="connsiteX11" fmla="*/ 454025 w 2012950"/>
                <a:gd name="connsiteY11" fmla="*/ 965200 h 990600"/>
                <a:gd name="connsiteX12" fmla="*/ 498475 w 2012950"/>
                <a:gd name="connsiteY12" fmla="*/ 990600 h 990600"/>
                <a:gd name="connsiteX13" fmla="*/ 1504950 w 2012950"/>
                <a:gd name="connsiteY13" fmla="*/ 990600 h 990600"/>
                <a:gd name="connsiteX14" fmla="*/ 1562100 w 2012950"/>
                <a:gd name="connsiteY14" fmla="*/ 241300 h 990600"/>
                <a:gd name="connsiteX15" fmla="*/ 1590675 w 2012950"/>
                <a:gd name="connsiteY15" fmla="*/ 142875 h 990600"/>
                <a:gd name="connsiteX16" fmla="*/ 1644650 w 2012950"/>
                <a:gd name="connsiteY16" fmla="*/ 177800 h 990600"/>
                <a:gd name="connsiteX17" fmla="*/ 1682750 w 2012950"/>
                <a:gd name="connsiteY17" fmla="*/ 0 h 990600"/>
                <a:gd name="connsiteX18" fmla="*/ 1708150 w 2012950"/>
                <a:gd name="connsiteY18" fmla="*/ 133350 h 990600"/>
                <a:gd name="connsiteX19" fmla="*/ 1746250 w 2012950"/>
                <a:gd name="connsiteY19" fmla="*/ 263525 h 990600"/>
                <a:gd name="connsiteX20" fmla="*/ 1771650 w 2012950"/>
                <a:gd name="connsiteY20" fmla="*/ 720725 h 990600"/>
                <a:gd name="connsiteX21" fmla="*/ 1793875 w 2012950"/>
                <a:gd name="connsiteY21" fmla="*/ 984250 h 990600"/>
                <a:gd name="connsiteX22" fmla="*/ 1838325 w 2012950"/>
                <a:gd name="connsiteY22" fmla="*/ 984250 h 990600"/>
                <a:gd name="connsiteX23" fmla="*/ 1860550 w 2012950"/>
                <a:gd name="connsiteY23" fmla="*/ 628650 h 990600"/>
                <a:gd name="connsiteX24" fmla="*/ 1892300 w 2012950"/>
                <a:gd name="connsiteY24" fmla="*/ 438150 h 990600"/>
                <a:gd name="connsiteX25" fmla="*/ 1917700 w 2012950"/>
                <a:gd name="connsiteY25" fmla="*/ 530225 h 990600"/>
                <a:gd name="connsiteX26" fmla="*/ 1949450 w 2012950"/>
                <a:gd name="connsiteY26" fmla="*/ 482600 h 990600"/>
                <a:gd name="connsiteX27" fmla="*/ 2012950 w 2012950"/>
                <a:gd name="connsiteY27" fmla="*/ 552450 h 990600"/>
                <a:gd name="connsiteX0" fmla="*/ 0 w 2012950"/>
                <a:gd name="connsiteY0" fmla="*/ 755650 h 990600"/>
                <a:gd name="connsiteX1" fmla="*/ 31750 w 2012950"/>
                <a:gd name="connsiteY1" fmla="*/ 895350 h 990600"/>
                <a:gd name="connsiteX2" fmla="*/ 95250 w 2012950"/>
                <a:gd name="connsiteY2" fmla="*/ 908050 h 990600"/>
                <a:gd name="connsiteX3" fmla="*/ 123825 w 2012950"/>
                <a:gd name="connsiteY3" fmla="*/ 939800 h 990600"/>
                <a:gd name="connsiteX4" fmla="*/ 155575 w 2012950"/>
                <a:gd name="connsiteY4" fmla="*/ 936625 h 990600"/>
                <a:gd name="connsiteX5" fmla="*/ 212725 w 2012950"/>
                <a:gd name="connsiteY5" fmla="*/ 987425 h 990600"/>
                <a:gd name="connsiteX6" fmla="*/ 276225 w 2012950"/>
                <a:gd name="connsiteY6" fmla="*/ 927100 h 990600"/>
                <a:gd name="connsiteX7" fmla="*/ 298450 w 2012950"/>
                <a:gd name="connsiteY7" fmla="*/ 879475 h 990600"/>
                <a:gd name="connsiteX8" fmla="*/ 365125 w 2012950"/>
                <a:gd name="connsiteY8" fmla="*/ 231775 h 990600"/>
                <a:gd name="connsiteX9" fmla="*/ 393700 w 2012950"/>
                <a:gd name="connsiteY9" fmla="*/ 692150 h 990600"/>
                <a:gd name="connsiteX10" fmla="*/ 425450 w 2012950"/>
                <a:gd name="connsiteY10" fmla="*/ 739775 h 990600"/>
                <a:gd name="connsiteX11" fmla="*/ 454025 w 2012950"/>
                <a:gd name="connsiteY11" fmla="*/ 965200 h 990600"/>
                <a:gd name="connsiteX12" fmla="*/ 498475 w 2012950"/>
                <a:gd name="connsiteY12" fmla="*/ 990600 h 990600"/>
                <a:gd name="connsiteX13" fmla="*/ 1504950 w 2012950"/>
                <a:gd name="connsiteY13" fmla="*/ 990600 h 990600"/>
                <a:gd name="connsiteX14" fmla="*/ 1562100 w 2012950"/>
                <a:gd name="connsiteY14" fmla="*/ 241300 h 990600"/>
                <a:gd name="connsiteX15" fmla="*/ 1590675 w 2012950"/>
                <a:gd name="connsiteY15" fmla="*/ 142875 h 990600"/>
                <a:gd name="connsiteX16" fmla="*/ 1644650 w 2012950"/>
                <a:gd name="connsiteY16" fmla="*/ 177800 h 990600"/>
                <a:gd name="connsiteX17" fmla="*/ 1682750 w 2012950"/>
                <a:gd name="connsiteY17" fmla="*/ 0 h 990600"/>
                <a:gd name="connsiteX18" fmla="*/ 1708150 w 2012950"/>
                <a:gd name="connsiteY18" fmla="*/ 133350 h 990600"/>
                <a:gd name="connsiteX19" fmla="*/ 1746250 w 2012950"/>
                <a:gd name="connsiteY19" fmla="*/ 263525 h 990600"/>
                <a:gd name="connsiteX20" fmla="*/ 1771650 w 2012950"/>
                <a:gd name="connsiteY20" fmla="*/ 720725 h 990600"/>
                <a:gd name="connsiteX21" fmla="*/ 1793875 w 2012950"/>
                <a:gd name="connsiteY21" fmla="*/ 984250 h 990600"/>
                <a:gd name="connsiteX22" fmla="*/ 1838325 w 2012950"/>
                <a:gd name="connsiteY22" fmla="*/ 984250 h 990600"/>
                <a:gd name="connsiteX23" fmla="*/ 1860550 w 2012950"/>
                <a:gd name="connsiteY23" fmla="*/ 628650 h 990600"/>
                <a:gd name="connsiteX24" fmla="*/ 1892300 w 2012950"/>
                <a:gd name="connsiteY24" fmla="*/ 438150 h 990600"/>
                <a:gd name="connsiteX25" fmla="*/ 1917700 w 2012950"/>
                <a:gd name="connsiteY25" fmla="*/ 530225 h 990600"/>
                <a:gd name="connsiteX26" fmla="*/ 1949450 w 2012950"/>
                <a:gd name="connsiteY26" fmla="*/ 482600 h 990600"/>
                <a:gd name="connsiteX27" fmla="*/ 2012950 w 2012950"/>
                <a:gd name="connsiteY27" fmla="*/ 552450 h 990600"/>
                <a:gd name="connsiteX0" fmla="*/ 0 w 2012950"/>
                <a:gd name="connsiteY0" fmla="*/ 755650 h 990600"/>
                <a:gd name="connsiteX1" fmla="*/ 31750 w 2012950"/>
                <a:gd name="connsiteY1" fmla="*/ 895350 h 990600"/>
                <a:gd name="connsiteX2" fmla="*/ 95250 w 2012950"/>
                <a:gd name="connsiteY2" fmla="*/ 908050 h 990600"/>
                <a:gd name="connsiteX3" fmla="*/ 123825 w 2012950"/>
                <a:gd name="connsiteY3" fmla="*/ 939800 h 990600"/>
                <a:gd name="connsiteX4" fmla="*/ 155575 w 2012950"/>
                <a:gd name="connsiteY4" fmla="*/ 936625 h 990600"/>
                <a:gd name="connsiteX5" fmla="*/ 212725 w 2012950"/>
                <a:gd name="connsiteY5" fmla="*/ 987425 h 990600"/>
                <a:gd name="connsiteX6" fmla="*/ 276225 w 2012950"/>
                <a:gd name="connsiteY6" fmla="*/ 927100 h 990600"/>
                <a:gd name="connsiteX7" fmla="*/ 298450 w 2012950"/>
                <a:gd name="connsiteY7" fmla="*/ 879475 h 990600"/>
                <a:gd name="connsiteX8" fmla="*/ 365125 w 2012950"/>
                <a:gd name="connsiteY8" fmla="*/ 206375 h 990600"/>
                <a:gd name="connsiteX9" fmla="*/ 393700 w 2012950"/>
                <a:gd name="connsiteY9" fmla="*/ 692150 h 990600"/>
                <a:gd name="connsiteX10" fmla="*/ 425450 w 2012950"/>
                <a:gd name="connsiteY10" fmla="*/ 739775 h 990600"/>
                <a:gd name="connsiteX11" fmla="*/ 454025 w 2012950"/>
                <a:gd name="connsiteY11" fmla="*/ 965200 h 990600"/>
                <a:gd name="connsiteX12" fmla="*/ 498475 w 2012950"/>
                <a:gd name="connsiteY12" fmla="*/ 990600 h 990600"/>
                <a:gd name="connsiteX13" fmla="*/ 1504950 w 2012950"/>
                <a:gd name="connsiteY13" fmla="*/ 990600 h 990600"/>
                <a:gd name="connsiteX14" fmla="*/ 1562100 w 2012950"/>
                <a:gd name="connsiteY14" fmla="*/ 241300 h 990600"/>
                <a:gd name="connsiteX15" fmla="*/ 1590675 w 2012950"/>
                <a:gd name="connsiteY15" fmla="*/ 142875 h 990600"/>
                <a:gd name="connsiteX16" fmla="*/ 1644650 w 2012950"/>
                <a:gd name="connsiteY16" fmla="*/ 177800 h 990600"/>
                <a:gd name="connsiteX17" fmla="*/ 1682750 w 2012950"/>
                <a:gd name="connsiteY17" fmla="*/ 0 h 990600"/>
                <a:gd name="connsiteX18" fmla="*/ 1708150 w 2012950"/>
                <a:gd name="connsiteY18" fmla="*/ 133350 h 990600"/>
                <a:gd name="connsiteX19" fmla="*/ 1746250 w 2012950"/>
                <a:gd name="connsiteY19" fmla="*/ 263525 h 990600"/>
                <a:gd name="connsiteX20" fmla="*/ 1771650 w 2012950"/>
                <a:gd name="connsiteY20" fmla="*/ 720725 h 990600"/>
                <a:gd name="connsiteX21" fmla="*/ 1793875 w 2012950"/>
                <a:gd name="connsiteY21" fmla="*/ 984250 h 990600"/>
                <a:gd name="connsiteX22" fmla="*/ 1838325 w 2012950"/>
                <a:gd name="connsiteY22" fmla="*/ 984250 h 990600"/>
                <a:gd name="connsiteX23" fmla="*/ 1860550 w 2012950"/>
                <a:gd name="connsiteY23" fmla="*/ 628650 h 990600"/>
                <a:gd name="connsiteX24" fmla="*/ 1892300 w 2012950"/>
                <a:gd name="connsiteY24" fmla="*/ 438150 h 990600"/>
                <a:gd name="connsiteX25" fmla="*/ 1917700 w 2012950"/>
                <a:gd name="connsiteY25" fmla="*/ 530225 h 990600"/>
                <a:gd name="connsiteX26" fmla="*/ 1949450 w 2012950"/>
                <a:gd name="connsiteY26" fmla="*/ 482600 h 990600"/>
                <a:gd name="connsiteX27" fmla="*/ 2012950 w 2012950"/>
                <a:gd name="connsiteY27" fmla="*/ 55245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12950" h="990600">
                  <a:moveTo>
                    <a:pt x="0" y="755650"/>
                  </a:moveTo>
                  <a:lnTo>
                    <a:pt x="31750" y="895350"/>
                  </a:lnTo>
                  <a:lnTo>
                    <a:pt x="95250" y="908050"/>
                  </a:lnTo>
                  <a:lnTo>
                    <a:pt x="123825" y="939800"/>
                  </a:lnTo>
                  <a:lnTo>
                    <a:pt x="155575" y="936625"/>
                  </a:lnTo>
                  <a:lnTo>
                    <a:pt x="212725" y="987425"/>
                  </a:lnTo>
                  <a:lnTo>
                    <a:pt x="276225" y="927100"/>
                  </a:lnTo>
                  <a:lnTo>
                    <a:pt x="298450" y="879475"/>
                  </a:lnTo>
                  <a:lnTo>
                    <a:pt x="365125" y="206375"/>
                  </a:lnTo>
                  <a:lnTo>
                    <a:pt x="393700" y="692150"/>
                  </a:lnTo>
                  <a:lnTo>
                    <a:pt x="425450" y="739775"/>
                  </a:lnTo>
                  <a:lnTo>
                    <a:pt x="454025" y="965200"/>
                  </a:lnTo>
                  <a:lnTo>
                    <a:pt x="498475" y="990600"/>
                  </a:lnTo>
                  <a:lnTo>
                    <a:pt x="1504950" y="990600"/>
                  </a:lnTo>
                  <a:lnTo>
                    <a:pt x="1562100" y="241300"/>
                  </a:lnTo>
                  <a:lnTo>
                    <a:pt x="1590675" y="142875"/>
                  </a:lnTo>
                  <a:lnTo>
                    <a:pt x="1644650" y="177800"/>
                  </a:lnTo>
                  <a:cubicBezTo>
                    <a:pt x="1657350" y="123825"/>
                    <a:pt x="1679575" y="3175"/>
                    <a:pt x="1682750" y="0"/>
                  </a:cubicBezTo>
                  <a:cubicBezTo>
                    <a:pt x="1684867" y="7408"/>
                    <a:pt x="1699683" y="94192"/>
                    <a:pt x="1708150" y="133350"/>
                  </a:cubicBezTo>
                  <a:lnTo>
                    <a:pt x="1746250" y="263525"/>
                  </a:lnTo>
                  <a:lnTo>
                    <a:pt x="1771650" y="720725"/>
                  </a:lnTo>
                  <a:lnTo>
                    <a:pt x="1793875" y="984250"/>
                  </a:lnTo>
                  <a:lnTo>
                    <a:pt x="1838325" y="984250"/>
                  </a:lnTo>
                  <a:lnTo>
                    <a:pt x="1860550" y="628650"/>
                  </a:lnTo>
                  <a:cubicBezTo>
                    <a:pt x="1871133" y="565150"/>
                    <a:pt x="1888067" y="434975"/>
                    <a:pt x="1892300" y="438150"/>
                  </a:cubicBezTo>
                  <a:cubicBezTo>
                    <a:pt x="1888067" y="433917"/>
                    <a:pt x="1909233" y="499533"/>
                    <a:pt x="1917700" y="530225"/>
                  </a:cubicBezTo>
                  <a:lnTo>
                    <a:pt x="1949450" y="482600"/>
                  </a:lnTo>
                  <a:lnTo>
                    <a:pt x="2012950" y="552450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97" name="Oval 9596">
              <a:extLst>
                <a:ext uri="{FF2B5EF4-FFF2-40B4-BE49-F238E27FC236}">
                  <a16:creationId xmlns:a16="http://schemas.microsoft.com/office/drawing/2014/main" id="{12606ED4-DAAF-EBD6-DEB6-DEDAC333556A}"/>
                </a:ext>
              </a:extLst>
            </p:cNvPr>
            <p:cNvSpPr/>
            <p:nvPr/>
          </p:nvSpPr>
          <p:spPr bwMode="auto">
            <a:xfrm>
              <a:off x="1454150" y="25685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98" name="Oval 9597">
              <a:extLst>
                <a:ext uri="{FF2B5EF4-FFF2-40B4-BE49-F238E27FC236}">
                  <a16:creationId xmlns:a16="http://schemas.microsoft.com/office/drawing/2014/main" id="{FB5FB317-AEE4-AFEB-1D43-44DC26E988F1}"/>
                </a:ext>
              </a:extLst>
            </p:cNvPr>
            <p:cNvSpPr/>
            <p:nvPr/>
          </p:nvSpPr>
          <p:spPr bwMode="auto">
            <a:xfrm>
              <a:off x="1085850" y="31242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99" name="Oval 9598">
              <a:extLst>
                <a:ext uri="{FF2B5EF4-FFF2-40B4-BE49-F238E27FC236}">
                  <a16:creationId xmlns:a16="http://schemas.microsoft.com/office/drawing/2014/main" id="{2B46308B-820A-9B03-2279-2654B6305190}"/>
                </a:ext>
              </a:extLst>
            </p:cNvPr>
            <p:cNvSpPr/>
            <p:nvPr/>
          </p:nvSpPr>
          <p:spPr bwMode="auto">
            <a:xfrm>
              <a:off x="1123950" y="32575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0" name="Oval 9599">
              <a:extLst>
                <a:ext uri="{FF2B5EF4-FFF2-40B4-BE49-F238E27FC236}">
                  <a16:creationId xmlns:a16="http://schemas.microsoft.com/office/drawing/2014/main" id="{41A82588-6D41-5901-CA20-8BF9D0DCE8AD}"/>
                </a:ext>
              </a:extLst>
            </p:cNvPr>
            <p:cNvSpPr/>
            <p:nvPr/>
          </p:nvSpPr>
          <p:spPr bwMode="auto">
            <a:xfrm>
              <a:off x="1155700" y="32639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1" name="Oval 9600">
              <a:extLst>
                <a:ext uri="{FF2B5EF4-FFF2-40B4-BE49-F238E27FC236}">
                  <a16:creationId xmlns:a16="http://schemas.microsoft.com/office/drawing/2014/main" id="{DC0C7918-C512-D28B-E13E-A05434307890}"/>
                </a:ext>
              </a:extLst>
            </p:cNvPr>
            <p:cNvSpPr/>
            <p:nvPr/>
          </p:nvSpPr>
          <p:spPr bwMode="auto">
            <a:xfrm>
              <a:off x="1187450" y="32702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2" name="Oval 9601">
              <a:extLst>
                <a:ext uri="{FF2B5EF4-FFF2-40B4-BE49-F238E27FC236}">
                  <a16:creationId xmlns:a16="http://schemas.microsoft.com/office/drawing/2014/main" id="{3581E6BE-1DC7-BF5F-987E-5D0DE7B78D57}"/>
                </a:ext>
              </a:extLst>
            </p:cNvPr>
            <p:cNvSpPr/>
            <p:nvPr/>
          </p:nvSpPr>
          <p:spPr bwMode="auto">
            <a:xfrm>
              <a:off x="1212850" y="329882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3" name="Oval 9602">
              <a:extLst>
                <a:ext uri="{FF2B5EF4-FFF2-40B4-BE49-F238E27FC236}">
                  <a16:creationId xmlns:a16="http://schemas.microsoft.com/office/drawing/2014/main" id="{4D605F13-46DC-622B-A7A6-39B34428FC1E}"/>
                </a:ext>
              </a:extLst>
            </p:cNvPr>
            <p:cNvSpPr/>
            <p:nvPr/>
          </p:nvSpPr>
          <p:spPr bwMode="auto">
            <a:xfrm>
              <a:off x="1250950" y="33083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4" name="Oval 9603">
              <a:extLst>
                <a:ext uri="{FF2B5EF4-FFF2-40B4-BE49-F238E27FC236}">
                  <a16:creationId xmlns:a16="http://schemas.microsoft.com/office/drawing/2014/main" id="{0599ED21-CF79-7845-68CD-AC17FFC040F1}"/>
                </a:ext>
              </a:extLst>
            </p:cNvPr>
            <p:cNvSpPr/>
            <p:nvPr/>
          </p:nvSpPr>
          <p:spPr bwMode="auto">
            <a:xfrm>
              <a:off x="1279525" y="33401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5" name="Oval 9604">
              <a:extLst>
                <a:ext uri="{FF2B5EF4-FFF2-40B4-BE49-F238E27FC236}">
                  <a16:creationId xmlns:a16="http://schemas.microsoft.com/office/drawing/2014/main" id="{3BBAF5C2-F607-6047-CDDC-458116A230F3}"/>
                </a:ext>
              </a:extLst>
            </p:cNvPr>
            <p:cNvSpPr/>
            <p:nvPr/>
          </p:nvSpPr>
          <p:spPr bwMode="auto">
            <a:xfrm>
              <a:off x="1336675" y="33274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6" name="Oval 9605">
              <a:extLst>
                <a:ext uri="{FF2B5EF4-FFF2-40B4-BE49-F238E27FC236}">
                  <a16:creationId xmlns:a16="http://schemas.microsoft.com/office/drawing/2014/main" id="{1E669971-C6F0-F08C-C2D3-9DEF7AC88A0E}"/>
                </a:ext>
              </a:extLst>
            </p:cNvPr>
            <p:cNvSpPr/>
            <p:nvPr/>
          </p:nvSpPr>
          <p:spPr bwMode="auto">
            <a:xfrm>
              <a:off x="1365250" y="32893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7" name="Oval 9606">
              <a:extLst>
                <a:ext uri="{FF2B5EF4-FFF2-40B4-BE49-F238E27FC236}">
                  <a16:creationId xmlns:a16="http://schemas.microsoft.com/office/drawing/2014/main" id="{357F8A89-A932-AE0F-5CB2-8637B9FD3E58}"/>
                </a:ext>
              </a:extLst>
            </p:cNvPr>
            <p:cNvSpPr/>
            <p:nvPr/>
          </p:nvSpPr>
          <p:spPr bwMode="auto">
            <a:xfrm>
              <a:off x="1400175" y="32448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8" name="Oval 9607">
              <a:extLst>
                <a:ext uri="{FF2B5EF4-FFF2-40B4-BE49-F238E27FC236}">
                  <a16:creationId xmlns:a16="http://schemas.microsoft.com/office/drawing/2014/main" id="{2DDEC26F-B735-F28C-2CA4-9430EE8F595B}"/>
                </a:ext>
              </a:extLst>
            </p:cNvPr>
            <p:cNvSpPr/>
            <p:nvPr/>
          </p:nvSpPr>
          <p:spPr bwMode="auto">
            <a:xfrm>
              <a:off x="1412875" y="30289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09" name="Oval 9608">
              <a:extLst>
                <a:ext uri="{FF2B5EF4-FFF2-40B4-BE49-F238E27FC236}">
                  <a16:creationId xmlns:a16="http://schemas.microsoft.com/office/drawing/2014/main" id="{2596C927-8BB6-1784-4BF6-A1680CBFEBE4}"/>
                </a:ext>
              </a:extLst>
            </p:cNvPr>
            <p:cNvSpPr/>
            <p:nvPr/>
          </p:nvSpPr>
          <p:spPr bwMode="auto">
            <a:xfrm>
              <a:off x="1492250" y="305752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0" name="Oval 9609">
              <a:extLst>
                <a:ext uri="{FF2B5EF4-FFF2-40B4-BE49-F238E27FC236}">
                  <a16:creationId xmlns:a16="http://schemas.microsoft.com/office/drawing/2014/main" id="{FA1E81EB-F631-6EB6-308C-879B0637ADE8}"/>
                </a:ext>
              </a:extLst>
            </p:cNvPr>
            <p:cNvSpPr/>
            <p:nvPr/>
          </p:nvSpPr>
          <p:spPr bwMode="auto">
            <a:xfrm>
              <a:off x="1517650" y="3105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1" name="Oval 9610">
              <a:extLst>
                <a:ext uri="{FF2B5EF4-FFF2-40B4-BE49-F238E27FC236}">
                  <a16:creationId xmlns:a16="http://schemas.microsoft.com/office/drawing/2014/main" id="{8A1981A4-5CD0-39BC-5891-D38DEE633B69}"/>
                </a:ext>
              </a:extLst>
            </p:cNvPr>
            <p:cNvSpPr/>
            <p:nvPr/>
          </p:nvSpPr>
          <p:spPr bwMode="auto">
            <a:xfrm>
              <a:off x="1543050" y="33305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2" name="Oval 9611">
              <a:extLst>
                <a:ext uri="{FF2B5EF4-FFF2-40B4-BE49-F238E27FC236}">
                  <a16:creationId xmlns:a16="http://schemas.microsoft.com/office/drawing/2014/main" id="{52860BAE-8D14-DC5D-D817-AB9A39149BFF}"/>
                </a:ext>
              </a:extLst>
            </p:cNvPr>
            <p:cNvSpPr/>
            <p:nvPr/>
          </p:nvSpPr>
          <p:spPr bwMode="auto">
            <a:xfrm>
              <a:off x="2619375" y="305752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3" name="Oval 9612">
              <a:extLst>
                <a:ext uri="{FF2B5EF4-FFF2-40B4-BE49-F238E27FC236}">
                  <a16:creationId xmlns:a16="http://schemas.microsoft.com/office/drawing/2014/main" id="{A1131EC5-B2D8-74B8-7B65-8671C4F7106F}"/>
                </a:ext>
              </a:extLst>
            </p:cNvPr>
            <p:cNvSpPr/>
            <p:nvPr/>
          </p:nvSpPr>
          <p:spPr bwMode="auto">
            <a:xfrm>
              <a:off x="2657475" y="26098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4" name="Oval 9613">
              <a:extLst>
                <a:ext uri="{FF2B5EF4-FFF2-40B4-BE49-F238E27FC236}">
                  <a16:creationId xmlns:a16="http://schemas.microsoft.com/office/drawing/2014/main" id="{D9443EE8-E2B6-B94A-C1D1-5D1BF1C7C2CB}"/>
                </a:ext>
              </a:extLst>
            </p:cNvPr>
            <p:cNvSpPr/>
            <p:nvPr/>
          </p:nvSpPr>
          <p:spPr bwMode="auto">
            <a:xfrm>
              <a:off x="2679700" y="25019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5" name="Oval 9614">
              <a:extLst>
                <a:ext uri="{FF2B5EF4-FFF2-40B4-BE49-F238E27FC236}">
                  <a16:creationId xmlns:a16="http://schemas.microsoft.com/office/drawing/2014/main" id="{C2B15F6F-434D-1430-9875-07D28495CDF3}"/>
                </a:ext>
              </a:extLst>
            </p:cNvPr>
            <p:cNvSpPr/>
            <p:nvPr/>
          </p:nvSpPr>
          <p:spPr bwMode="auto">
            <a:xfrm>
              <a:off x="2717800" y="25273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6" name="Oval 9615">
              <a:extLst>
                <a:ext uri="{FF2B5EF4-FFF2-40B4-BE49-F238E27FC236}">
                  <a16:creationId xmlns:a16="http://schemas.microsoft.com/office/drawing/2014/main" id="{3B6E3B06-DD41-C1BF-CA0B-A2AB5CE8F355}"/>
                </a:ext>
              </a:extLst>
            </p:cNvPr>
            <p:cNvSpPr/>
            <p:nvPr/>
          </p:nvSpPr>
          <p:spPr bwMode="auto">
            <a:xfrm>
              <a:off x="2740025" y="25463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7" name="Oval 9616">
              <a:extLst>
                <a:ext uri="{FF2B5EF4-FFF2-40B4-BE49-F238E27FC236}">
                  <a16:creationId xmlns:a16="http://schemas.microsoft.com/office/drawing/2014/main" id="{0227DBE5-99B4-0D45-5E61-2047D6027A66}"/>
                </a:ext>
              </a:extLst>
            </p:cNvPr>
            <p:cNvSpPr/>
            <p:nvPr/>
          </p:nvSpPr>
          <p:spPr bwMode="auto">
            <a:xfrm>
              <a:off x="2771775" y="23653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8" name="Oval 9617">
              <a:extLst>
                <a:ext uri="{FF2B5EF4-FFF2-40B4-BE49-F238E27FC236}">
                  <a16:creationId xmlns:a16="http://schemas.microsoft.com/office/drawing/2014/main" id="{5F2035AF-2A19-CA25-51CB-F0CA7554C8A1}"/>
                </a:ext>
              </a:extLst>
            </p:cNvPr>
            <p:cNvSpPr/>
            <p:nvPr/>
          </p:nvSpPr>
          <p:spPr bwMode="auto">
            <a:xfrm>
              <a:off x="2803525" y="24923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19" name="Oval 9618">
              <a:extLst>
                <a:ext uri="{FF2B5EF4-FFF2-40B4-BE49-F238E27FC236}">
                  <a16:creationId xmlns:a16="http://schemas.microsoft.com/office/drawing/2014/main" id="{A1119EF5-C4E8-AFDC-DAA0-74C299194772}"/>
                </a:ext>
              </a:extLst>
            </p:cNvPr>
            <p:cNvSpPr/>
            <p:nvPr/>
          </p:nvSpPr>
          <p:spPr bwMode="auto">
            <a:xfrm>
              <a:off x="2835275" y="262572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0" name="Oval 9619">
              <a:extLst>
                <a:ext uri="{FF2B5EF4-FFF2-40B4-BE49-F238E27FC236}">
                  <a16:creationId xmlns:a16="http://schemas.microsoft.com/office/drawing/2014/main" id="{E91A2D9F-E2E4-912A-27BF-AB478B7806F8}"/>
                </a:ext>
              </a:extLst>
            </p:cNvPr>
            <p:cNvSpPr/>
            <p:nvPr/>
          </p:nvSpPr>
          <p:spPr bwMode="auto">
            <a:xfrm>
              <a:off x="2863850" y="307022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1" name="Oval 9620">
              <a:extLst>
                <a:ext uri="{FF2B5EF4-FFF2-40B4-BE49-F238E27FC236}">
                  <a16:creationId xmlns:a16="http://schemas.microsoft.com/office/drawing/2014/main" id="{25962936-9BA0-BE3D-A050-7202B4B5A557}"/>
                </a:ext>
              </a:extLst>
            </p:cNvPr>
            <p:cNvSpPr/>
            <p:nvPr/>
          </p:nvSpPr>
          <p:spPr bwMode="auto">
            <a:xfrm>
              <a:off x="2879725" y="33432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2" name="Oval 9621">
              <a:extLst>
                <a:ext uri="{FF2B5EF4-FFF2-40B4-BE49-F238E27FC236}">
                  <a16:creationId xmlns:a16="http://schemas.microsoft.com/office/drawing/2014/main" id="{D38D1731-1C8A-36F5-5CB4-D80F3720E843}"/>
                </a:ext>
              </a:extLst>
            </p:cNvPr>
            <p:cNvSpPr/>
            <p:nvPr/>
          </p:nvSpPr>
          <p:spPr bwMode="auto">
            <a:xfrm>
              <a:off x="2924175" y="33432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3" name="Oval 9622">
              <a:extLst>
                <a:ext uri="{FF2B5EF4-FFF2-40B4-BE49-F238E27FC236}">
                  <a16:creationId xmlns:a16="http://schemas.microsoft.com/office/drawing/2014/main" id="{DEDBADA5-4D42-A1AD-5A12-29B0300BE1FD}"/>
                </a:ext>
              </a:extLst>
            </p:cNvPr>
            <p:cNvSpPr/>
            <p:nvPr/>
          </p:nvSpPr>
          <p:spPr bwMode="auto">
            <a:xfrm>
              <a:off x="2949575" y="29908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4" name="Oval 9623">
              <a:extLst>
                <a:ext uri="{FF2B5EF4-FFF2-40B4-BE49-F238E27FC236}">
                  <a16:creationId xmlns:a16="http://schemas.microsoft.com/office/drawing/2014/main" id="{02608F69-4802-159F-CCCB-96176E2C41B2}"/>
                </a:ext>
              </a:extLst>
            </p:cNvPr>
            <p:cNvSpPr/>
            <p:nvPr/>
          </p:nvSpPr>
          <p:spPr bwMode="auto">
            <a:xfrm>
              <a:off x="2981325" y="28003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5" name="Oval 9624">
              <a:extLst>
                <a:ext uri="{FF2B5EF4-FFF2-40B4-BE49-F238E27FC236}">
                  <a16:creationId xmlns:a16="http://schemas.microsoft.com/office/drawing/2014/main" id="{878E0D6D-4B5C-046D-72B9-781BA75BF0C0}"/>
                </a:ext>
              </a:extLst>
            </p:cNvPr>
            <p:cNvSpPr/>
            <p:nvPr/>
          </p:nvSpPr>
          <p:spPr bwMode="auto">
            <a:xfrm>
              <a:off x="3013075" y="290512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6" name="Oval 9625">
              <a:extLst>
                <a:ext uri="{FF2B5EF4-FFF2-40B4-BE49-F238E27FC236}">
                  <a16:creationId xmlns:a16="http://schemas.microsoft.com/office/drawing/2014/main" id="{853ADCE4-A083-774A-091C-F8C14ED6BA3D}"/>
                </a:ext>
              </a:extLst>
            </p:cNvPr>
            <p:cNvSpPr/>
            <p:nvPr/>
          </p:nvSpPr>
          <p:spPr bwMode="auto">
            <a:xfrm>
              <a:off x="3048000" y="28352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7" name="Oval 9626">
              <a:extLst>
                <a:ext uri="{FF2B5EF4-FFF2-40B4-BE49-F238E27FC236}">
                  <a16:creationId xmlns:a16="http://schemas.microsoft.com/office/drawing/2014/main" id="{B687174C-A673-D145-D2FD-BCE04B0BF4E0}"/>
                </a:ext>
              </a:extLst>
            </p:cNvPr>
            <p:cNvSpPr/>
            <p:nvPr/>
          </p:nvSpPr>
          <p:spPr bwMode="auto">
            <a:xfrm>
              <a:off x="3111500" y="29146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8" name="Oval 9627">
              <a:extLst>
                <a:ext uri="{FF2B5EF4-FFF2-40B4-BE49-F238E27FC236}">
                  <a16:creationId xmlns:a16="http://schemas.microsoft.com/office/drawing/2014/main" id="{4091E0C6-8E84-A330-1EAD-9C4D57956551}"/>
                </a:ext>
              </a:extLst>
            </p:cNvPr>
            <p:cNvSpPr/>
            <p:nvPr/>
          </p:nvSpPr>
          <p:spPr bwMode="auto">
            <a:xfrm>
              <a:off x="3079750" y="287972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29" name="Oval 9628">
              <a:extLst>
                <a:ext uri="{FF2B5EF4-FFF2-40B4-BE49-F238E27FC236}">
                  <a16:creationId xmlns:a16="http://schemas.microsoft.com/office/drawing/2014/main" id="{116DA8BE-A5C4-903F-3B5F-7D56E6CAE2C5}"/>
                </a:ext>
              </a:extLst>
            </p:cNvPr>
            <p:cNvSpPr/>
            <p:nvPr/>
          </p:nvSpPr>
          <p:spPr bwMode="auto">
            <a:xfrm>
              <a:off x="160972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0" name="Oval 9629">
              <a:extLst>
                <a:ext uri="{FF2B5EF4-FFF2-40B4-BE49-F238E27FC236}">
                  <a16:creationId xmlns:a16="http://schemas.microsoft.com/office/drawing/2014/main" id="{1F22264E-19F2-F265-1403-E0067E31FCF0}"/>
                </a:ext>
              </a:extLst>
            </p:cNvPr>
            <p:cNvSpPr/>
            <p:nvPr/>
          </p:nvSpPr>
          <p:spPr bwMode="auto">
            <a:xfrm>
              <a:off x="168592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1" name="Oval 9630">
              <a:extLst>
                <a:ext uri="{FF2B5EF4-FFF2-40B4-BE49-F238E27FC236}">
                  <a16:creationId xmlns:a16="http://schemas.microsoft.com/office/drawing/2014/main" id="{68710F13-CE33-A6BB-FBDC-C84975B0CE89}"/>
                </a:ext>
              </a:extLst>
            </p:cNvPr>
            <p:cNvSpPr/>
            <p:nvPr/>
          </p:nvSpPr>
          <p:spPr bwMode="auto">
            <a:xfrm>
              <a:off x="172720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2" name="Oval 9631">
              <a:extLst>
                <a:ext uri="{FF2B5EF4-FFF2-40B4-BE49-F238E27FC236}">
                  <a16:creationId xmlns:a16="http://schemas.microsoft.com/office/drawing/2014/main" id="{94528ED0-4C4B-3088-E790-8393254D2A84}"/>
                </a:ext>
              </a:extLst>
            </p:cNvPr>
            <p:cNvSpPr/>
            <p:nvPr/>
          </p:nvSpPr>
          <p:spPr bwMode="auto">
            <a:xfrm>
              <a:off x="175895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3" name="Oval 9632">
              <a:extLst>
                <a:ext uri="{FF2B5EF4-FFF2-40B4-BE49-F238E27FC236}">
                  <a16:creationId xmlns:a16="http://schemas.microsoft.com/office/drawing/2014/main" id="{81BE684A-0CC4-DCEA-64C9-2BF08D9E59CD}"/>
                </a:ext>
              </a:extLst>
            </p:cNvPr>
            <p:cNvSpPr/>
            <p:nvPr/>
          </p:nvSpPr>
          <p:spPr bwMode="auto">
            <a:xfrm>
              <a:off x="164465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4" name="Oval 9633">
              <a:extLst>
                <a:ext uri="{FF2B5EF4-FFF2-40B4-BE49-F238E27FC236}">
                  <a16:creationId xmlns:a16="http://schemas.microsoft.com/office/drawing/2014/main" id="{E034763B-AE50-C091-75A6-AF8CBF1C9C9B}"/>
                </a:ext>
              </a:extLst>
            </p:cNvPr>
            <p:cNvSpPr/>
            <p:nvPr/>
          </p:nvSpPr>
          <p:spPr bwMode="auto">
            <a:xfrm>
              <a:off x="179705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5" name="Oval 9634">
              <a:extLst>
                <a:ext uri="{FF2B5EF4-FFF2-40B4-BE49-F238E27FC236}">
                  <a16:creationId xmlns:a16="http://schemas.microsoft.com/office/drawing/2014/main" id="{C5F19549-01C2-56B2-5D1A-AF0EEB47D170}"/>
                </a:ext>
              </a:extLst>
            </p:cNvPr>
            <p:cNvSpPr/>
            <p:nvPr/>
          </p:nvSpPr>
          <p:spPr bwMode="auto">
            <a:xfrm>
              <a:off x="191452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6" name="Oval 9635">
              <a:extLst>
                <a:ext uri="{FF2B5EF4-FFF2-40B4-BE49-F238E27FC236}">
                  <a16:creationId xmlns:a16="http://schemas.microsoft.com/office/drawing/2014/main" id="{0AEE3D1B-47B2-AA9D-8124-549D2A29ED5A}"/>
                </a:ext>
              </a:extLst>
            </p:cNvPr>
            <p:cNvSpPr/>
            <p:nvPr/>
          </p:nvSpPr>
          <p:spPr bwMode="auto">
            <a:xfrm>
              <a:off x="194627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7" name="Oval 9636">
              <a:extLst>
                <a:ext uri="{FF2B5EF4-FFF2-40B4-BE49-F238E27FC236}">
                  <a16:creationId xmlns:a16="http://schemas.microsoft.com/office/drawing/2014/main" id="{6E9A0EF8-C348-5769-C80A-7B4EA5053BA9}"/>
                </a:ext>
              </a:extLst>
            </p:cNvPr>
            <p:cNvSpPr/>
            <p:nvPr/>
          </p:nvSpPr>
          <p:spPr bwMode="auto">
            <a:xfrm>
              <a:off x="183197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8" name="Oval 9637">
              <a:extLst>
                <a:ext uri="{FF2B5EF4-FFF2-40B4-BE49-F238E27FC236}">
                  <a16:creationId xmlns:a16="http://schemas.microsoft.com/office/drawing/2014/main" id="{A70D77BD-E9BC-E53F-4636-4559E85FC4E5}"/>
                </a:ext>
              </a:extLst>
            </p:cNvPr>
            <p:cNvSpPr/>
            <p:nvPr/>
          </p:nvSpPr>
          <p:spPr bwMode="auto">
            <a:xfrm>
              <a:off x="187325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39" name="Oval 9638">
              <a:extLst>
                <a:ext uri="{FF2B5EF4-FFF2-40B4-BE49-F238E27FC236}">
                  <a16:creationId xmlns:a16="http://schemas.microsoft.com/office/drawing/2014/main" id="{E47540F8-F77C-8509-261E-3CE6D78A34BF}"/>
                </a:ext>
              </a:extLst>
            </p:cNvPr>
            <p:cNvSpPr/>
            <p:nvPr/>
          </p:nvSpPr>
          <p:spPr bwMode="auto">
            <a:xfrm>
              <a:off x="198755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0" name="Oval 9639">
              <a:extLst>
                <a:ext uri="{FF2B5EF4-FFF2-40B4-BE49-F238E27FC236}">
                  <a16:creationId xmlns:a16="http://schemas.microsoft.com/office/drawing/2014/main" id="{1C80CABB-9AEF-DDA8-9A68-862EF617A76D}"/>
                </a:ext>
              </a:extLst>
            </p:cNvPr>
            <p:cNvSpPr/>
            <p:nvPr/>
          </p:nvSpPr>
          <p:spPr bwMode="auto">
            <a:xfrm>
              <a:off x="206375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1" name="Oval 9640">
              <a:extLst>
                <a:ext uri="{FF2B5EF4-FFF2-40B4-BE49-F238E27FC236}">
                  <a16:creationId xmlns:a16="http://schemas.microsoft.com/office/drawing/2014/main" id="{99E96A54-5A90-8F40-30CD-8D96B679E297}"/>
                </a:ext>
              </a:extLst>
            </p:cNvPr>
            <p:cNvSpPr/>
            <p:nvPr/>
          </p:nvSpPr>
          <p:spPr bwMode="auto">
            <a:xfrm>
              <a:off x="210502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2" name="Oval 9641">
              <a:extLst>
                <a:ext uri="{FF2B5EF4-FFF2-40B4-BE49-F238E27FC236}">
                  <a16:creationId xmlns:a16="http://schemas.microsoft.com/office/drawing/2014/main" id="{94132855-A5EB-90B3-598E-5A461B9AE8C6}"/>
                </a:ext>
              </a:extLst>
            </p:cNvPr>
            <p:cNvSpPr/>
            <p:nvPr/>
          </p:nvSpPr>
          <p:spPr bwMode="auto">
            <a:xfrm>
              <a:off x="213677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3" name="Oval 9642">
              <a:extLst>
                <a:ext uri="{FF2B5EF4-FFF2-40B4-BE49-F238E27FC236}">
                  <a16:creationId xmlns:a16="http://schemas.microsoft.com/office/drawing/2014/main" id="{8DEBD89D-4693-A50E-AE7E-F5EC2ADA36A0}"/>
                </a:ext>
              </a:extLst>
            </p:cNvPr>
            <p:cNvSpPr/>
            <p:nvPr/>
          </p:nvSpPr>
          <p:spPr bwMode="auto">
            <a:xfrm>
              <a:off x="202247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4" name="Oval 9643">
              <a:extLst>
                <a:ext uri="{FF2B5EF4-FFF2-40B4-BE49-F238E27FC236}">
                  <a16:creationId xmlns:a16="http://schemas.microsoft.com/office/drawing/2014/main" id="{7E02E8C2-4465-A4F1-A05B-443A622817F5}"/>
                </a:ext>
              </a:extLst>
            </p:cNvPr>
            <p:cNvSpPr/>
            <p:nvPr/>
          </p:nvSpPr>
          <p:spPr bwMode="auto">
            <a:xfrm>
              <a:off x="217487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5" name="Oval 9644">
              <a:extLst>
                <a:ext uri="{FF2B5EF4-FFF2-40B4-BE49-F238E27FC236}">
                  <a16:creationId xmlns:a16="http://schemas.microsoft.com/office/drawing/2014/main" id="{B37DEFE3-BF8A-91E9-E491-D8A704FD3CDA}"/>
                </a:ext>
              </a:extLst>
            </p:cNvPr>
            <p:cNvSpPr/>
            <p:nvPr/>
          </p:nvSpPr>
          <p:spPr bwMode="auto">
            <a:xfrm>
              <a:off x="229235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6" name="Oval 9645">
              <a:extLst>
                <a:ext uri="{FF2B5EF4-FFF2-40B4-BE49-F238E27FC236}">
                  <a16:creationId xmlns:a16="http://schemas.microsoft.com/office/drawing/2014/main" id="{B8E8218B-9326-0286-81A5-BDE3DE669C8D}"/>
                </a:ext>
              </a:extLst>
            </p:cNvPr>
            <p:cNvSpPr/>
            <p:nvPr/>
          </p:nvSpPr>
          <p:spPr bwMode="auto">
            <a:xfrm>
              <a:off x="232410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7" name="Oval 9646">
              <a:extLst>
                <a:ext uri="{FF2B5EF4-FFF2-40B4-BE49-F238E27FC236}">
                  <a16:creationId xmlns:a16="http://schemas.microsoft.com/office/drawing/2014/main" id="{145CE2E1-4A39-F7C9-DA35-66416A9D3532}"/>
                </a:ext>
              </a:extLst>
            </p:cNvPr>
            <p:cNvSpPr/>
            <p:nvPr/>
          </p:nvSpPr>
          <p:spPr bwMode="auto">
            <a:xfrm>
              <a:off x="2209800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8" name="Oval 9647">
              <a:extLst>
                <a:ext uri="{FF2B5EF4-FFF2-40B4-BE49-F238E27FC236}">
                  <a16:creationId xmlns:a16="http://schemas.microsoft.com/office/drawing/2014/main" id="{962343C8-A335-FA3F-A8E6-68650DA81448}"/>
                </a:ext>
              </a:extLst>
            </p:cNvPr>
            <p:cNvSpPr/>
            <p:nvPr/>
          </p:nvSpPr>
          <p:spPr bwMode="auto">
            <a:xfrm>
              <a:off x="2251075" y="33591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49" name="Oval 9648">
              <a:extLst>
                <a:ext uri="{FF2B5EF4-FFF2-40B4-BE49-F238E27FC236}">
                  <a16:creationId xmlns:a16="http://schemas.microsoft.com/office/drawing/2014/main" id="{BC9A8331-F364-FC27-B9AE-853DFA07EE07}"/>
                </a:ext>
              </a:extLst>
            </p:cNvPr>
            <p:cNvSpPr/>
            <p:nvPr/>
          </p:nvSpPr>
          <p:spPr bwMode="auto">
            <a:xfrm>
              <a:off x="2368550" y="33559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0" name="Oval 9649">
              <a:extLst>
                <a:ext uri="{FF2B5EF4-FFF2-40B4-BE49-F238E27FC236}">
                  <a16:creationId xmlns:a16="http://schemas.microsoft.com/office/drawing/2014/main" id="{0F65425F-8144-E6FB-9F36-20CD8A5382FB}"/>
                </a:ext>
              </a:extLst>
            </p:cNvPr>
            <p:cNvSpPr/>
            <p:nvPr/>
          </p:nvSpPr>
          <p:spPr bwMode="auto">
            <a:xfrm>
              <a:off x="2444750" y="33559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1" name="Oval 9650">
              <a:extLst>
                <a:ext uri="{FF2B5EF4-FFF2-40B4-BE49-F238E27FC236}">
                  <a16:creationId xmlns:a16="http://schemas.microsoft.com/office/drawing/2014/main" id="{03D4E9F1-688D-8F47-421E-EC2A7E933E97}"/>
                </a:ext>
              </a:extLst>
            </p:cNvPr>
            <p:cNvSpPr/>
            <p:nvPr/>
          </p:nvSpPr>
          <p:spPr bwMode="auto">
            <a:xfrm>
              <a:off x="2486025" y="33559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2" name="Oval 9651">
              <a:extLst>
                <a:ext uri="{FF2B5EF4-FFF2-40B4-BE49-F238E27FC236}">
                  <a16:creationId xmlns:a16="http://schemas.microsoft.com/office/drawing/2014/main" id="{75AA30AF-EBFC-C837-F61A-D2ED19C73509}"/>
                </a:ext>
              </a:extLst>
            </p:cNvPr>
            <p:cNvSpPr/>
            <p:nvPr/>
          </p:nvSpPr>
          <p:spPr bwMode="auto">
            <a:xfrm>
              <a:off x="2517775" y="33559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3" name="Oval 9652">
              <a:extLst>
                <a:ext uri="{FF2B5EF4-FFF2-40B4-BE49-F238E27FC236}">
                  <a16:creationId xmlns:a16="http://schemas.microsoft.com/office/drawing/2014/main" id="{66EA1F03-E9CD-E841-4A06-26E9F72D33B5}"/>
                </a:ext>
              </a:extLst>
            </p:cNvPr>
            <p:cNvSpPr/>
            <p:nvPr/>
          </p:nvSpPr>
          <p:spPr bwMode="auto">
            <a:xfrm>
              <a:off x="2403475" y="33559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4" name="Oval 9653">
              <a:extLst>
                <a:ext uri="{FF2B5EF4-FFF2-40B4-BE49-F238E27FC236}">
                  <a16:creationId xmlns:a16="http://schemas.microsoft.com/office/drawing/2014/main" id="{09F7D586-EAC0-24EC-276B-36E6501588E4}"/>
                </a:ext>
              </a:extLst>
            </p:cNvPr>
            <p:cNvSpPr/>
            <p:nvPr/>
          </p:nvSpPr>
          <p:spPr bwMode="auto">
            <a:xfrm>
              <a:off x="2555875" y="33559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7" name="Oval 9656">
              <a:extLst>
                <a:ext uri="{FF2B5EF4-FFF2-40B4-BE49-F238E27FC236}">
                  <a16:creationId xmlns:a16="http://schemas.microsoft.com/office/drawing/2014/main" id="{1B42A39F-74B0-6082-A45C-73B2E52ACE53}"/>
                </a:ext>
              </a:extLst>
            </p:cNvPr>
            <p:cNvSpPr/>
            <p:nvPr/>
          </p:nvSpPr>
          <p:spPr bwMode="auto">
            <a:xfrm>
              <a:off x="2590800" y="33559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59" name="Freeform 9658">
              <a:extLst>
                <a:ext uri="{FF2B5EF4-FFF2-40B4-BE49-F238E27FC236}">
                  <a16:creationId xmlns:a16="http://schemas.microsoft.com/office/drawing/2014/main" id="{9F1FA442-D14C-9746-ABAA-EB8C3F53DCDE}"/>
                </a:ext>
              </a:extLst>
            </p:cNvPr>
            <p:cNvSpPr/>
            <p:nvPr/>
          </p:nvSpPr>
          <p:spPr bwMode="auto">
            <a:xfrm>
              <a:off x="3895859" y="2311670"/>
              <a:ext cx="2031642" cy="1075473"/>
            </a:xfrm>
            <a:custGeom>
              <a:avLst/>
              <a:gdLst>
                <a:gd name="connsiteX0" fmla="*/ 0 w 2031642"/>
                <a:gd name="connsiteY0" fmla="*/ 1020650 h 1075386"/>
                <a:gd name="connsiteX1" fmla="*/ 64395 w 2031642"/>
                <a:gd name="connsiteY1" fmla="*/ 1075386 h 1075386"/>
                <a:gd name="connsiteX2" fmla="*/ 115910 w 2031642"/>
                <a:gd name="connsiteY2" fmla="*/ 1075386 h 1075386"/>
                <a:gd name="connsiteX3" fmla="*/ 170645 w 2031642"/>
                <a:gd name="connsiteY3" fmla="*/ 998112 h 1075386"/>
                <a:gd name="connsiteX4" fmla="*/ 238259 w 2031642"/>
                <a:gd name="connsiteY4" fmla="*/ 969135 h 1075386"/>
                <a:gd name="connsiteX5" fmla="*/ 299434 w 2031642"/>
                <a:gd name="connsiteY5" fmla="*/ 769512 h 1075386"/>
                <a:gd name="connsiteX6" fmla="*/ 331631 w 2031642"/>
                <a:gd name="connsiteY6" fmla="*/ 840346 h 1075386"/>
                <a:gd name="connsiteX7" fmla="*/ 354169 w 2031642"/>
                <a:gd name="connsiteY7" fmla="*/ 959476 h 1075386"/>
                <a:gd name="connsiteX8" fmla="*/ 396026 w 2031642"/>
                <a:gd name="connsiteY8" fmla="*/ 1036749 h 1075386"/>
                <a:gd name="connsiteX9" fmla="*/ 444321 w 2031642"/>
                <a:gd name="connsiteY9" fmla="*/ 1007772 h 1075386"/>
                <a:gd name="connsiteX10" fmla="*/ 479738 w 2031642"/>
                <a:gd name="connsiteY10" fmla="*/ 1052848 h 1075386"/>
                <a:gd name="connsiteX11" fmla="*/ 502276 w 2031642"/>
                <a:gd name="connsiteY11" fmla="*/ 1030310 h 1075386"/>
                <a:gd name="connsiteX12" fmla="*/ 534473 w 2031642"/>
                <a:gd name="connsiteY12" fmla="*/ 975574 h 1075386"/>
                <a:gd name="connsiteX13" fmla="*/ 573110 w 2031642"/>
                <a:gd name="connsiteY13" fmla="*/ 956256 h 1075386"/>
                <a:gd name="connsiteX14" fmla="*/ 598868 w 2031642"/>
                <a:gd name="connsiteY14" fmla="*/ 888642 h 1075386"/>
                <a:gd name="connsiteX15" fmla="*/ 624626 w 2031642"/>
                <a:gd name="connsiteY15" fmla="*/ 576329 h 1075386"/>
                <a:gd name="connsiteX16" fmla="*/ 663262 w 2031642"/>
                <a:gd name="connsiteY16" fmla="*/ 492617 h 1075386"/>
                <a:gd name="connsiteX17" fmla="*/ 685800 w 2031642"/>
                <a:gd name="connsiteY17" fmla="*/ 563450 h 1075386"/>
                <a:gd name="connsiteX18" fmla="*/ 724437 w 2031642"/>
                <a:gd name="connsiteY18" fmla="*/ 579549 h 1075386"/>
                <a:gd name="connsiteX19" fmla="*/ 750195 w 2031642"/>
                <a:gd name="connsiteY19" fmla="*/ 631065 h 1075386"/>
                <a:gd name="connsiteX20" fmla="*/ 779172 w 2031642"/>
                <a:gd name="connsiteY20" fmla="*/ 515155 h 1075386"/>
                <a:gd name="connsiteX21" fmla="*/ 811369 w 2031642"/>
                <a:gd name="connsiteY21" fmla="*/ 354169 h 1075386"/>
                <a:gd name="connsiteX22" fmla="*/ 827468 w 2031642"/>
                <a:gd name="connsiteY22" fmla="*/ 376707 h 1075386"/>
                <a:gd name="connsiteX23" fmla="*/ 869324 w 2031642"/>
                <a:gd name="connsiteY23" fmla="*/ 264017 h 1075386"/>
                <a:gd name="connsiteX24" fmla="*/ 888642 w 2031642"/>
                <a:gd name="connsiteY24" fmla="*/ 296214 h 1075386"/>
                <a:gd name="connsiteX25" fmla="*/ 924059 w 2031642"/>
                <a:gd name="connsiteY25" fmla="*/ 312312 h 1075386"/>
                <a:gd name="connsiteX26" fmla="*/ 953037 w 2031642"/>
                <a:gd name="connsiteY26" fmla="*/ 154546 h 1075386"/>
                <a:gd name="connsiteX27" fmla="*/ 982014 w 2031642"/>
                <a:gd name="connsiteY27" fmla="*/ 103031 h 1075386"/>
                <a:gd name="connsiteX28" fmla="*/ 1014211 w 2031642"/>
                <a:gd name="connsiteY28" fmla="*/ 177084 h 1075386"/>
                <a:gd name="connsiteX29" fmla="*/ 1043189 w 2031642"/>
                <a:gd name="connsiteY29" fmla="*/ 148107 h 1075386"/>
                <a:gd name="connsiteX30" fmla="*/ 1075386 w 2031642"/>
                <a:gd name="connsiteY30" fmla="*/ 186743 h 1075386"/>
                <a:gd name="connsiteX31" fmla="*/ 1104364 w 2031642"/>
                <a:gd name="connsiteY31" fmla="*/ 67614 h 1075386"/>
                <a:gd name="connsiteX32" fmla="*/ 1133341 w 2031642"/>
                <a:gd name="connsiteY32" fmla="*/ 164205 h 1075386"/>
                <a:gd name="connsiteX33" fmla="*/ 1165538 w 2031642"/>
                <a:gd name="connsiteY33" fmla="*/ 41856 h 1075386"/>
                <a:gd name="connsiteX34" fmla="*/ 1191296 w 2031642"/>
                <a:gd name="connsiteY34" fmla="*/ 32197 h 1075386"/>
                <a:gd name="connsiteX35" fmla="*/ 1217054 w 2031642"/>
                <a:gd name="connsiteY35" fmla="*/ 151327 h 1075386"/>
                <a:gd name="connsiteX36" fmla="*/ 1255690 w 2031642"/>
                <a:gd name="connsiteY36" fmla="*/ 0 h 1075386"/>
                <a:gd name="connsiteX37" fmla="*/ 1271789 w 2031642"/>
                <a:gd name="connsiteY37" fmla="*/ 141667 h 1075386"/>
                <a:gd name="connsiteX38" fmla="*/ 1320085 w 2031642"/>
                <a:gd name="connsiteY38" fmla="*/ 25757 h 1075386"/>
                <a:gd name="connsiteX39" fmla="*/ 1345842 w 2031642"/>
                <a:gd name="connsiteY39" fmla="*/ 61174 h 1075386"/>
                <a:gd name="connsiteX40" fmla="*/ 1368380 w 2031642"/>
                <a:gd name="connsiteY40" fmla="*/ 164205 h 1075386"/>
                <a:gd name="connsiteX41" fmla="*/ 1397358 w 2031642"/>
                <a:gd name="connsiteY41" fmla="*/ 193183 h 1075386"/>
                <a:gd name="connsiteX42" fmla="*/ 1432775 w 2031642"/>
                <a:gd name="connsiteY42" fmla="*/ 173865 h 1075386"/>
                <a:gd name="connsiteX43" fmla="*/ 1474631 w 2031642"/>
                <a:gd name="connsiteY43" fmla="*/ 193183 h 1075386"/>
                <a:gd name="connsiteX44" fmla="*/ 1490730 w 2031642"/>
                <a:gd name="connsiteY44" fmla="*/ 276896 h 1075386"/>
                <a:gd name="connsiteX45" fmla="*/ 1548685 w 2031642"/>
                <a:gd name="connsiteY45" fmla="*/ 231819 h 1075386"/>
                <a:gd name="connsiteX46" fmla="*/ 1580882 w 2031642"/>
                <a:gd name="connsiteY46" fmla="*/ 315532 h 1075386"/>
                <a:gd name="connsiteX47" fmla="*/ 1616299 w 2031642"/>
                <a:gd name="connsiteY47" fmla="*/ 206062 h 1075386"/>
                <a:gd name="connsiteX48" fmla="*/ 1635617 w 2031642"/>
                <a:gd name="connsiteY48" fmla="*/ 373487 h 1075386"/>
                <a:gd name="connsiteX49" fmla="*/ 1683913 w 2031642"/>
                <a:gd name="connsiteY49" fmla="*/ 553791 h 1075386"/>
                <a:gd name="connsiteX50" fmla="*/ 1700011 w 2031642"/>
                <a:gd name="connsiteY50" fmla="*/ 653603 h 1075386"/>
                <a:gd name="connsiteX51" fmla="*/ 1735428 w 2031642"/>
                <a:gd name="connsiteY51" fmla="*/ 827467 h 1075386"/>
                <a:gd name="connsiteX52" fmla="*/ 1764406 w 2031642"/>
                <a:gd name="connsiteY52" fmla="*/ 927279 h 1075386"/>
                <a:gd name="connsiteX53" fmla="*/ 1790164 w 2031642"/>
                <a:gd name="connsiteY53" fmla="*/ 1010991 h 1075386"/>
                <a:gd name="connsiteX54" fmla="*/ 1815921 w 2031642"/>
                <a:gd name="connsiteY54" fmla="*/ 1052848 h 1075386"/>
                <a:gd name="connsiteX55" fmla="*/ 1844899 w 2031642"/>
                <a:gd name="connsiteY55" fmla="*/ 978794 h 1075386"/>
                <a:gd name="connsiteX56" fmla="*/ 1880316 w 2031642"/>
                <a:gd name="connsiteY56" fmla="*/ 1049628 h 1075386"/>
                <a:gd name="connsiteX57" fmla="*/ 1909293 w 2031642"/>
                <a:gd name="connsiteY57" fmla="*/ 866104 h 1075386"/>
                <a:gd name="connsiteX58" fmla="*/ 1935051 w 2031642"/>
                <a:gd name="connsiteY58" fmla="*/ 978794 h 1075386"/>
                <a:gd name="connsiteX59" fmla="*/ 1970468 w 2031642"/>
                <a:gd name="connsiteY59" fmla="*/ 804929 h 1075386"/>
                <a:gd name="connsiteX60" fmla="*/ 2002665 w 2031642"/>
                <a:gd name="connsiteY60" fmla="*/ 785611 h 1075386"/>
                <a:gd name="connsiteX61" fmla="*/ 2031642 w 2031642"/>
                <a:gd name="connsiteY61" fmla="*/ 553791 h 1075386"/>
                <a:gd name="connsiteX0" fmla="*/ 0 w 2031642"/>
                <a:gd name="connsiteY0" fmla="*/ 1020650 h 1075386"/>
                <a:gd name="connsiteX1" fmla="*/ 64395 w 2031642"/>
                <a:gd name="connsiteY1" fmla="*/ 1075386 h 1075386"/>
                <a:gd name="connsiteX2" fmla="*/ 115910 w 2031642"/>
                <a:gd name="connsiteY2" fmla="*/ 1075386 h 1075386"/>
                <a:gd name="connsiteX3" fmla="*/ 170645 w 2031642"/>
                <a:gd name="connsiteY3" fmla="*/ 998112 h 1075386"/>
                <a:gd name="connsiteX4" fmla="*/ 238259 w 2031642"/>
                <a:gd name="connsiteY4" fmla="*/ 969135 h 1075386"/>
                <a:gd name="connsiteX5" fmla="*/ 299434 w 2031642"/>
                <a:gd name="connsiteY5" fmla="*/ 769512 h 1075386"/>
                <a:gd name="connsiteX6" fmla="*/ 331631 w 2031642"/>
                <a:gd name="connsiteY6" fmla="*/ 840346 h 1075386"/>
                <a:gd name="connsiteX7" fmla="*/ 354169 w 2031642"/>
                <a:gd name="connsiteY7" fmla="*/ 959476 h 1075386"/>
                <a:gd name="connsiteX8" fmla="*/ 396026 w 2031642"/>
                <a:gd name="connsiteY8" fmla="*/ 1036749 h 1075386"/>
                <a:gd name="connsiteX9" fmla="*/ 444321 w 2031642"/>
                <a:gd name="connsiteY9" fmla="*/ 1007772 h 1075386"/>
                <a:gd name="connsiteX10" fmla="*/ 479738 w 2031642"/>
                <a:gd name="connsiteY10" fmla="*/ 1052848 h 1075386"/>
                <a:gd name="connsiteX11" fmla="*/ 502276 w 2031642"/>
                <a:gd name="connsiteY11" fmla="*/ 1030310 h 1075386"/>
                <a:gd name="connsiteX12" fmla="*/ 534473 w 2031642"/>
                <a:gd name="connsiteY12" fmla="*/ 975574 h 1075386"/>
                <a:gd name="connsiteX13" fmla="*/ 573110 w 2031642"/>
                <a:gd name="connsiteY13" fmla="*/ 956256 h 1075386"/>
                <a:gd name="connsiteX14" fmla="*/ 598868 w 2031642"/>
                <a:gd name="connsiteY14" fmla="*/ 888642 h 1075386"/>
                <a:gd name="connsiteX15" fmla="*/ 624626 w 2031642"/>
                <a:gd name="connsiteY15" fmla="*/ 576329 h 1075386"/>
                <a:gd name="connsiteX16" fmla="*/ 663262 w 2031642"/>
                <a:gd name="connsiteY16" fmla="*/ 492617 h 1075386"/>
                <a:gd name="connsiteX17" fmla="*/ 685800 w 2031642"/>
                <a:gd name="connsiteY17" fmla="*/ 563450 h 1075386"/>
                <a:gd name="connsiteX18" fmla="*/ 724437 w 2031642"/>
                <a:gd name="connsiteY18" fmla="*/ 579549 h 1075386"/>
                <a:gd name="connsiteX19" fmla="*/ 750195 w 2031642"/>
                <a:gd name="connsiteY19" fmla="*/ 631065 h 1075386"/>
                <a:gd name="connsiteX20" fmla="*/ 779172 w 2031642"/>
                <a:gd name="connsiteY20" fmla="*/ 515155 h 1075386"/>
                <a:gd name="connsiteX21" fmla="*/ 811369 w 2031642"/>
                <a:gd name="connsiteY21" fmla="*/ 354169 h 1075386"/>
                <a:gd name="connsiteX22" fmla="*/ 827468 w 2031642"/>
                <a:gd name="connsiteY22" fmla="*/ 376707 h 1075386"/>
                <a:gd name="connsiteX23" fmla="*/ 869324 w 2031642"/>
                <a:gd name="connsiteY23" fmla="*/ 264017 h 1075386"/>
                <a:gd name="connsiteX24" fmla="*/ 888642 w 2031642"/>
                <a:gd name="connsiteY24" fmla="*/ 296214 h 1075386"/>
                <a:gd name="connsiteX25" fmla="*/ 924059 w 2031642"/>
                <a:gd name="connsiteY25" fmla="*/ 312312 h 1075386"/>
                <a:gd name="connsiteX26" fmla="*/ 953037 w 2031642"/>
                <a:gd name="connsiteY26" fmla="*/ 154546 h 1075386"/>
                <a:gd name="connsiteX27" fmla="*/ 982014 w 2031642"/>
                <a:gd name="connsiteY27" fmla="*/ 103031 h 1075386"/>
                <a:gd name="connsiteX28" fmla="*/ 1014211 w 2031642"/>
                <a:gd name="connsiteY28" fmla="*/ 177084 h 1075386"/>
                <a:gd name="connsiteX29" fmla="*/ 1043189 w 2031642"/>
                <a:gd name="connsiteY29" fmla="*/ 148107 h 1075386"/>
                <a:gd name="connsiteX30" fmla="*/ 1075386 w 2031642"/>
                <a:gd name="connsiteY30" fmla="*/ 186743 h 1075386"/>
                <a:gd name="connsiteX31" fmla="*/ 1104364 w 2031642"/>
                <a:gd name="connsiteY31" fmla="*/ 67614 h 1075386"/>
                <a:gd name="connsiteX32" fmla="*/ 1133341 w 2031642"/>
                <a:gd name="connsiteY32" fmla="*/ 164205 h 1075386"/>
                <a:gd name="connsiteX33" fmla="*/ 1165538 w 2031642"/>
                <a:gd name="connsiteY33" fmla="*/ 41856 h 1075386"/>
                <a:gd name="connsiteX34" fmla="*/ 1191296 w 2031642"/>
                <a:gd name="connsiteY34" fmla="*/ 32197 h 1075386"/>
                <a:gd name="connsiteX35" fmla="*/ 1217054 w 2031642"/>
                <a:gd name="connsiteY35" fmla="*/ 151327 h 1075386"/>
                <a:gd name="connsiteX36" fmla="*/ 1255690 w 2031642"/>
                <a:gd name="connsiteY36" fmla="*/ 0 h 1075386"/>
                <a:gd name="connsiteX37" fmla="*/ 1271789 w 2031642"/>
                <a:gd name="connsiteY37" fmla="*/ 141667 h 1075386"/>
                <a:gd name="connsiteX38" fmla="*/ 1320085 w 2031642"/>
                <a:gd name="connsiteY38" fmla="*/ 25757 h 1075386"/>
                <a:gd name="connsiteX39" fmla="*/ 1345842 w 2031642"/>
                <a:gd name="connsiteY39" fmla="*/ 61174 h 1075386"/>
                <a:gd name="connsiteX40" fmla="*/ 1368380 w 2031642"/>
                <a:gd name="connsiteY40" fmla="*/ 164205 h 1075386"/>
                <a:gd name="connsiteX41" fmla="*/ 1397358 w 2031642"/>
                <a:gd name="connsiteY41" fmla="*/ 193183 h 1075386"/>
                <a:gd name="connsiteX42" fmla="*/ 1432775 w 2031642"/>
                <a:gd name="connsiteY42" fmla="*/ 173865 h 1075386"/>
                <a:gd name="connsiteX43" fmla="*/ 1474631 w 2031642"/>
                <a:gd name="connsiteY43" fmla="*/ 193183 h 1075386"/>
                <a:gd name="connsiteX44" fmla="*/ 1490730 w 2031642"/>
                <a:gd name="connsiteY44" fmla="*/ 276896 h 1075386"/>
                <a:gd name="connsiteX45" fmla="*/ 1548685 w 2031642"/>
                <a:gd name="connsiteY45" fmla="*/ 231819 h 1075386"/>
                <a:gd name="connsiteX46" fmla="*/ 1580882 w 2031642"/>
                <a:gd name="connsiteY46" fmla="*/ 315532 h 1075386"/>
                <a:gd name="connsiteX47" fmla="*/ 1616299 w 2031642"/>
                <a:gd name="connsiteY47" fmla="*/ 206062 h 1075386"/>
                <a:gd name="connsiteX48" fmla="*/ 1635617 w 2031642"/>
                <a:gd name="connsiteY48" fmla="*/ 373487 h 1075386"/>
                <a:gd name="connsiteX49" fmla="*/ 1683913 w 2031642"/>
                <a:gd name="connsiteY49" fmla="*/ 553791 h 1075386"/>
                <a:gd name="connsiteX50" fmla="*/ 1700011 w 2031642"/>
                <a:gd name="connsiteY50" fmla="*/ 653603 h 1075386"/>
                <a:gd name="connsiteX51" fmla="*/ 1735428 w 2031642"/>
                <a:gd name="connsiteY51" fmla="*/ 827467 h 1075386"/>
                <a:gd name="connsiteX52" fmla="*/ 1764406 w 2031642"/>
                <a:gd name="connsiteY52" fmla="*/ 927279 h 1075386"/>
                <a:gd name="connsiteX53" fmla="*/ 1790164 w 2031642"/>
                <a:gd name="connsiteY53" fmla="*/ 1010991 h 1075386"/>
                <a:gd name="connsiteX54" fmla="*/ 1815921 w 2031642"/>
                <a:gd name="connsiteY54" fmla="*/ 1052848 h 1075386"/>
                <a:gd name="connsiteX55" fmla="*/ 1844899 w 2031642"/>
                <a:gd name="connsiteY55" fmla="*/ 978794 h 1075386"/>
                <a:gd name="connsiteX56" fmla="*/ 1880316 w 2031642"/>
                <a:gd name="connsiteY56" fmla="*/ 1049628 h 1075386"/>
                <a:gd name="connsiteX57" fmla="*/ 1909293 w 2031642"/>
                <a:gd name="connsiteY57" fmla="*/ 866104 h 1075386"/>
                <a:gd name="connsiteX58" fmla="*/ 1935051 w 2031642"/>
                <a:gd name="connsiteY58" fmla="*/ 978794 h 1075386"/>
                <a:gd name="connsiteX59" fmla="*/ 1970468 w 2031642"/>
                <a:gd name="connsiteY59" fmla="*/ 804929 h 1075386"/>
                <a:gd name="connsiteX60" fmla="*/ 2002665 w 2031642"/>
                <a:gd name="connsiteY60" fmla="*/ 785611 h 1075386"/>
                <a:gd name="connsiteX61" fmla="*/ 2031642 w 2031642"/>
                <a:gd name="connsiteY61" fmla="*/ 553791 h 1075386"/>
                <a:gd name="connsiteX0" fmla="*/ 0 w 2031642"/>
                <a:gd name="connsiteY0" fmla="*/ 1020777 h 1075513"/>
                <a:gd name="connsiteX1" fmla="*/ 64395 w 2031642"/>
                <a:gd name="connsiteY1" fmla="*/ 1075513 h 1075513"/>
                <a:gd name="connsiteX2" fmla="*/ 115910 w 2031642"/>
                <a:gd name="connsiteY2" fmla="*/ 1075513 h 1075513"/>
                <a:gd name="connsiteX3" fmla="*/ 170645 w 2031642"/>
                <a:gd name="connsiteY3" fmla="*/ 998239 h 1075513"/>
                <a:gd name="connsiteX4" fmla="*/ 238259 w 2031642"/>
                <a:gd name="connsiteY4" fmla="*/ 969262 h 1075513"/>
                <a:gd name="connsiteX5" fmla="*/ 299434 w 2031642"/>
                <a:gd name="connsiteY5" fmla="*/ 769639 h 1075513"/>
                <a:gd name="connsiteX6" fmla="*/ 331631 w 2031642"/>
                <a:gd name="connsiteY6" fmla="*/ 840473 h 1075513"/>
                <a:gd name="connsiteX7" fmla="*/ 354169 w 2031642"/>
                <a:gd name="connsiteY7" fmla="*/ 959603 h 1075513"/>
                <a:gd name="connsiteX8" fmla="*/ 396026 w 2031642"/>
                <a:gd name="connsiteY8" fmla="*/ 1036876 h 1075513"/>
                <a:gd name="connsiteX9" fmla="*/ 444321 w 2031642"/>
                <a:gd name="connsiteY9" fmla="*/ 1007899 h 1075513"/>
                <a:gd name="connsiteX10" fmla="*/ 479738 w 2031642"/>
                <a:gd name="connsiteY10" fmla="*/ 1052975 h 1075513"/>
                <a:gd name="connsiteX11" fmla="*/ 502276 w 2031642"/>
                <a:gd name="connsiteY11" fmla="*/ 1030437 h 1075513"/>
                <a:gd name="connsiteX12" fmla="*/ 534473 w 2031642"/>
                <a:gd name="connsiteY12" fmla="*/ 975701 h 1075513"/>
                <a:gd name="connsiteX13" fmla="*/ 573110 w 2031642"/>
                <a:gd name="connsiteY13" fmla="*/ 956383 h 1075513"/>
                <a:gd name="connsiteX14" fmla="*/ 598868 w 2031642"/>
                <a:gd name="connsiteY14" fmla="*/ 888769 h 1075513"/>
                <a:gd name="connsiteX15" fmla="*/ 624626 w 2031642"/>
                <a:gd name="connsiteY15" fmla="*/ 576456 h 1075513"/>
                <a:gd name="connsiteX16" fmla="*/ 663262 w 2031642"/>
                <a:gd name="connsiteY16" fmla="*/ 492744 h 1075513"/>
                <a:gd name="connsiteX17" fmla="*/ 685800 w 2031642"/>
                <a:gd name="connsiteY17" fmla="*/ 563577 h 1075513"/>
                <a:gd name="connsiteX18" fmla="*/ 724437 w 2031642"/>
                <a:gd name="connsiteY18" fmla="*/ 579676 h 1075513"/>
                <a:gd name="connsiteX19" fmla="*/ 750195 w 2031642"/>
                <a:gd name="connsiteY19" fmla="*/ 631192 h 1075513"/>
                <a:gd name="connsiteX20" fmla="*/ 779172 w 2031642"/>
                <a:gd name="connsiteY20" fmla="*/ 515282 h 1075513"/>
                <a:gd name="connsiteX21" fmla="*/ 811369 w 2031642"/>
                <a:gd name="connsiteY21" fmla="*/ 354296 h 1075513"/>
                <a:gd name="connsiteX22" fmla="*/ 827468 w 2031642"/>
                <a:gd name="connsiteY22" fmla="*/ 376834 h 1075513"/>
                <a:gd name="connsiteX23" fmla="*/ 869324 w 2031642"/>
                <a:gd name="connsiteY23" fmla="*/ 264144 h 1075513"/>
                <a:gd name="connsiteX24" fmla="*/ 888642 w 2031642"/>
                <a:gd name="connsiteY24" fmla="*/ 296341 h 1075513"/>
                <a:gd name="connsiteX25" fmla="*/ 924059 w 2031642"/>
                <a:gd name="connsiteY25" fmla="*/ 312439 h 1075513"/>
                <a:gd name="connsiteX26" fmla="*/ 953037 w 2031642"/>
                <a:gd name="connsiteY26" fmla="*/ 154673 h 1075513"/>
                <a:gd name="connsiteX27" fmla="*/ 982014 w 2031642"/>
                <a:gd name="connsiteY27" fmla="*/ 103158 h 1075513"/>
                <a:gd name="connsiteX28" fmla="*/ 1014211 w 2031642"/>
                <a:gd name="connsiteY28" fmla="*/ 177211 h 1075513"/>
                <a:gd name="connsiteX29" fmla="*/ 1043189 w 2031642"/>
                <a:gd name="connsiteY29" fmla="*/ 148234 h 1075513"/>
                <a:gd name="connsiteX30" fmla="*/ 1075386 w 2031642"/>
                <a:gd name="connsiteY30" fmla="*/ 186870 h 1075513"/>
                <a:gd name="connsiteX31" fmla="*/ 1104364 w 2031642"/>
                <a:gd name="connsiteY31" fmla="*/ 67741 h 1075513"/>
                <a:gd name="connsiteX32" fmla="*/ 1133341 w 2031642"/>
                <a:gd name="connsiteY32" fmla="*/ 164332 h 1075513"/>
                <a:gd name="connsiteX33" fmla="*/ 1165538 w 2031642"/>
                <a:gd name="connsiteY33" fmla="*/ 41983 h 1075513"/>
                <a:gd name="connsiteX34" fmla="*/ 1191296 w 2031642"/>
                <a:gd name="connsiteY34" fmla="*/ 32324 h 1075513"/>
                <a:gd name="connsiteX35" fmla="*/ 1217054 w 2031642"/>
                <a:gd name="connsiteY35" fmla="*/ 151454 h 1075513"/>
                <a:gd name="connsiteX36" fmla="*/ 1255690 w 2031642"/>
                <a:gd name="connsiteY36" fmla="*/ 127 h 1075513"/>
                <a:gd name="connsiteX37" fmla="*/ 1271789 w 2031642"/>
                <a:gd name="connsiteY37" fmla="*/ 141794 h 1075513"/>
                <a:gd name="connsiteX38" fmla="*/ 1320085 w 2031642"/>
                <a:gd name="connsiteY38" fmla="*/ 25884 h 1075513"/>
                <a:gd name="connsiteX39" fmla="*/ 1345842 w 2031642"/>
                <a:gd name="connsiteY39" fmla="*/ 61301 h 1075513"/>
                <a:gd name="connsiteX40" fmla="*/ 1368380 w 2031642"/>
                <a:gd name="connsiteY40" fmla="*/ 164332 h 1075513"/>
                <a:gd name="connsiteX41" fmla="*/ 1397358 w 2031642"/>
                <a:gd name="connsiteY41" fmla="*/ 193310 h 1075513"/>
                <a:gd name="connsiteX42" fmla="*/ 1432775 w 2031642"/>
                <a:gd name="connsiteY42" fmla="*/ 173992 h 1075513"/>
                <a:gd name="connsiteX43" fmla="*/ 1474631 w 2031642"/>
                <a:gd name="connsiteY43" fmla="*/ 193310 h 1075513"/>
                <a:gd name="connsiteX44" fmla="*/ 1490730 w 2031642"/>
                <a:gd name="connsiteY44" fmla="*/ 277023 h 1075513"/>
                <a:gd name="connsiteX45" fmla="*/ 1548685 w 2031642"/>
                <a:gd name="connsiteY45" fmla="*/ 231946 h 1075513"/>
                <a:gd name="connsiteX46" fmla="*/ 1580882 w 2031642"/>
                <a:gd name="connsiteY46" fmla="*/ 315659 h 1075513"/>
                <a:gd name="connsiteX47" fmla="*/ 1616299 w 2031642"/>
                <a:gd name="connsiteY47" fmla="*/ 206189 h 1075513"/>
                <a:gd name="connsiteX48" fmla="*/ 1635617 w 2031642"/>
                <a:gd name="connsiteY48" fmla="*/ 373614 h 1075513"/>
                <a:gd name="connsiteX49" fmla="*/ 1683913 w 2031642"/>
                <a:gd name="connsiteY49" fmla="*/ 553918 h 1075513"/>
                <a:gd name="connsiteX50" fmla="*/ 1700011 w 2031642"/>
                <a:gd name="connsiteY50" fmla="*/ 653730 h 1075513"/>
                <a:gd name="connsiteX51" fmla="*/ 1735428 w 2031642"/>
                <a:gd name="connsiteY51" fmla="*/ 827594 h 1075513"/>
                <a:gd name="connsiteX52" fmla="*/ 1764406 w 2031642"/>
                <a:gd name="connsiteY52" fmla="*/ 927406 h 1075513"/>
                <a:gd name="connsiteX53" fmla="*/ 1790164 w 2031642"/>
                <a:gd name="connsiteY53" fmla="*/ 1011118 h 1075513"/>
                <a:gd name="connsiteX54" fmla="*/ 1815921 w 2031642"/>
                <a:gd name="connsiteY54" fmla="*/ 1052975 h 1075513"/>
                <a:gd name="connsiteX55" fmla="*/ 1844899 w 2031642"/>
                <a:gd name="connsiteY55" fmla="*/ 978921 h 1075513"/>
                <a:gd name="connsiteX56" fmla="*/ 1880316 w 2031642"/>
                <a:gd name="connsiteY56" fmla="*/ 1049755 h 1075513"/>
                <a:gd name="connsiteX57" fmla="*/ 1909293 w 2031642"/>
                <a:gd name="connsiteY57" fmla="*/ 866231 h 1075513"/>
                <a:gd name="connsiteX58" fmla="*/ 1935051 w 2031642"/>
                <a:gd name="connsiteY58" fmla="*/ 978921 h 1075513"/>
                <a:gd name="connsiteX59" fmla="*/ 1970468 w 2031642"/>
                <a:gd name="connsiteY59" fmla="*/ 805056 h 1075513"/>
                <a:gd name="connsiteX60" fmla="*/ 2002665 w 2031642"/>
                <a:gd name="connsiteY60" fmla="*/ 785738 h 1075513"/>
                <a:gd name="connsiteX61" fmla="*/ 2031642 w 2031642"/>
                <a:gd name="connsiteY61" fmla="*/ 553918 h 107551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35051 w 2031642"/>
                <a:gd name="connsiteY58" fmla="*/ 97888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44710 w 2031642"/>
                <a:gd name="connsiteY58" fmla="*/ 97566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44710 w 2031642"/>
                <a:gd name="connsiteY58" fmla="*/ 97566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  <a:gd name="connsiteX0" fmla="*/ 0 w 2031642"/>
                <a:gd name="connsiteY0" fmla="*/ 1020737 h 1075473"/>
                <a:gd name="connsiteX1" fmla="*/ 64395 w 2031642"/>
                <a:gd name="connsiteY1" fmla="*/ 1075473 h 1075473"/>
                <a:gd name="connsiteX2" fmla="*/ 115910 w 2031642"/>
                <a:gd name="connsiteY2" fmla="*/ 1075473 h 1075473"/>
                <a:gd name="connsiteX3" fmla="*/ 170645 w 2031642"/>
                <a:gd name="connsiteY3" fmla="*/ 998199 h 1075473"/>
                <a:gd name="connsiteX4" fmla="*/ 238259 w 2031642"/>
                <a:gd name="connsiteY4" fmla="*/ 969222 h 1075473"/>
                <a:gd name="connsiteX5" fmla="*/ 299434 w 2031642"/>
                <a:gd name="connsiteY5" fmla="*/ 769599 h 1075473"/>
                <a:gd name="connsiteX6" fmla="*/ 331631 w 2031642"/>
                <a:gd name="connsiteY6" fmla="*/ 840433 h 1075473"/>
                <a:gd name="connsiteX7" fmla="*/ 354169 w 2031642"/>
                <a:gd name="connsiteY7" fmla="*/ 959563 h 1075473"/>
                <a:gd name="connsiteX8" fmla="*/ 396026 w 2031642"/>
                <a:gd name="connsiteY8" fmla="*/ 1036836 h 1075473"/>
                <a:gd name="connsiteX9" fmla="*/ 444321 w 2031642"/>
                <a:gd name="connsiteY9" fmla="*/ 1007859 h 1075473"/>
                <a:gd name="connsiteX10" fmla="*/ 479738 w 2031642"/>
                <a:gd name="connsiteY10" fmla="*/ 1052935 h 1075473"/>
                <a:gd name="connsiteX11" fmla="*/ 502276 w 2031642"/>
                <a:gd name="connsiteY11" fmla="*/ 1030397 h 1075473"/>
                <a:gd name="connsiteX12" fmla="*/ 534473 w 2031642"/>
                <a:gd name="connsiteY12" fmla="*/ 975661 h 1075473"/>
                <a:gd name="connsiteX13" fmla="*/ 573110 w 2031642"/>
                <a:gd name="connsiteY13" fmla="*/ 956343 h 1075473"/>
                <a:gd name="connsiteX14" fmla="*/ 598868 w 2031642"/>
                <a:gd name="connsiteY14" fmla="*/ 888729 h 1075473"/>
                <a:gd name="connsiteX15" fmla="*/ 624626 w 2031642"/>
                <a:gd name="connsiteY15" fmla="*/ 576416 h 1075473"/>
                <a:gd name="connsiteX16" fmla="*/ 663262 w 2031642"/>
                <a:gd name="connsiteY16" fmla="*/ 492704 h 1075473"/>
                <a:gd name="connsiteX17" fmla="*/ 685800 w 2031642"/>
                <a:gd name="connsiteY17" fmla="*/ 563537 h 1075473"/>
                <a:gd name="connsiteX18" fmla="*/ 724437 w 2031642"/>
                <a:gd name="connsiteY18" fmla="*/ 579636 h 1075473"/>
                <a:gd name="connsiteX19" fmla="*/ 750195 w 2031642"/>
                <a:gd name="connsiteY19" fmla="*/ 631152 h 1075473"/>
                <a:gd name="connsiteX20" fmla="*/ 779172 w 2031642"/>
                <a:gd name="connsiteY20" fmla="*/ 515242 h 1075473"/>
                <a:gd name="connsiteX21" fmla="*/ 811369 w 2031642"/>
                <a:gd name="connsiteY21" fmla="*/ 354256 h 1075473"/>
                <a:gd name="connsiteX22" fmla="*/ 827468 w 2031642"/>
                <a:gd name="connsiteY22" fmla="*/ 376794 h 1075473"/>
                <a:gd name="connsiteX23" fmla="*/ 869324 w 2031642"/>
                <a:gd name="connsiteY23" fmla="*/ 264104 h 1075473"/>
                <a:gd name="connsiteX24" fmla="*/ 888642 w 2031642"/>
                <a:gd name="connsiteY24" fmla="*/ 296301 h 1075473"/>
                <a:gd name="connsiteX25" fmla="*/ 924059 w 2031642"/>
                <a:gd name="connsiteY25" fmla="*/ 312399 h 1075473"/>
                <a:gd name="connsiteX26" fmla="*/ 953037 w 2031642"/>
                <a:gd name="connsiteY26" fmla="*/ 154633 h 1075473"/>
                <a:gd name="connsiteX27" fmla="*/ 982014 w 2031642"/>
                <a:gd name="connsiteY27" fmla="*/ 103118 h 1075473"/>
                <a:gd name="connsiteX28" fmla="*/ 1014211 w 2031642"/>
                <a:gd name="connsiteY28" fmla="*/ 177171 h 1075473"/>
                <a:gd name="connsiteX29" fmla="*/ 1043189 w 2031642"/>
                <a:gd name="connsiteY29" fmla="*/ 148194 h 1075473"/>
                <a:gd name="connsiteX30" fmla="*/ 1075386 w 2031642"/>
                <a:gd name="connsiteY30" fmla="*/ 186830 h 1075473"/>
                <a:gd name="connsiteX31" fmla="*/ 1104364 w 2031642"/>
                <a:gd name="connsiteY31" fmla="*/ 67701 h 1075473"/>
                <a:gd name="connsiteX32" fmla="*/ 1133341 w 2031642"/>
                <a:gd name="connsiteY32" fmla="*/ 164292 h 1075473"/>
                <a:gd name="connsiteX33" fmla="*/ 1165538 w 2031642"/>
                <a:gd name="connsiteY33" fmla="*/ 41943 h 1075473"/>
                <a:gd name="connsiteX34" fmla="*/ 1191296 w 2031642"/>
                <a:gd name="connsiteY34" fmla="*/ 32284 h 1075473"/>
                <a:gd name="connsiteX35" fmla="*/ 1217054 w 2031642"/>
                <a:gd name="connsiteY35" fmla="*/ 151414 h 1075473"/>
                <a:gd name="connsiteX36" fmla="*/ 1255690 w 2031642"/>
                <a:gd name="connsiteY36" fmla="*/ 87 h 1075473"/>
                <a:gd name="connsiteX37" fmla="*/ 1271789 w 2031642"/>
                <a:gd name="connsiteY37" fmla="*/ 141754 h 1075473"/>
                <a:gd name="connsiteX38" fmla="*/ 1320085 w 2031642"/>
                <a:gd name="connsiteY38" fmla="*/ 25844 h 1075473"/>
                <a:gd name="connsiteX39" fmla="*/ 1345842 w 2031642"/>
                <a:gd name="connsiteY39" fmla="*/ 61261 h 1075473"/>
                <a:gd name="connsiteX40" fmla="*/ 1368380 w 2031642"/>
                <a:gd name="connsiteY40" fmla="*/ 164292 h 1075473"/>
                <a:gd name="connsiteX41" fmla="*/ 1397358 w 2031642"/>
                <a:gd name="connsiteY41" fmla="*/ 193270 h 1075473"/>
                <a:gd name="connsiteX42" fmla="*/ 1432775 w 2031642"/>
                <a:gd name="connsiteY42" fmla="*/ 173952 h 1075473"/>
                <a:gd name="connsiteX43" fmla="*/ 1474631 w 2031642"/>
                <a:gd name="connsiteY43" fmla="*/ 193270 h 1075473"/>
                <a:gd name="connsiteX44" fmla="*/ 1490730 w 2031642"/>
                <a:gd name="connsiteY44" fmla="*/ 276983 h 1075473"/>
                <a:gd name="connsiteX45" fmla="*/ 1548685 w 2031642"/>
                <a:gd name="connsiteY45" fmla="*/ 231906 h 1075473"/>
                <a:gd name="connsiteX46" fmla="*/ 1580882 w 2031642"/>
                <a:gd name="connsiteY46" fmla="*/ 315619 h 1075473"/>
                <a:gd name="connsiteX47" fmla="*/ 1616299 w 2031642"/>
                <a:gd name="connsiteY47" fmla="*/ 206149 h 1075473"/>
                <a:gd name="connsiteX48" fmla="*/ 1635617 w 2031642"/>
                <a:gd name="connsiteY48" fmla="*/ 373574 h 1075473"/>
                <a:gd name="connsiteX49" fmla="*/ 1683913 w 2031642"/>
                <a:gd name="connsiteY49" fmla="*/ 553878 h 1075473"/>
                <a:gd name="connsiteX50" fmla="*/ 1700011 w 2031642"/>
                <a:gd name="connsiteY50" fmla="*/ 653690 h 1075473"/>
                <a:gd name="connsiteX51" fmla="*/ 1735428 w 2031642"/>
                <a:gd name="connsiteY51" fmla="*/ 827554 h 1075473"/>
                <a:gd name="connsiteX52" fmla="*/ 1764406 w 2031642"/>
                <a:gd name="connsiteY52" fmla="*/ 927366 h 1075473"/>
                <a:gd name="connsiteX53" fmla="*/ 1790164 w 2031642"/>
                <a:gd name="connsiteY53" fmla="*/ 1011078 h 1075473"/>
                <a:gd name="connsiteX54" fmla="*/ 1815921 w 2031642"/>
                <a:gd name="connsiteY54" fmla="*/ 1052935 h 1075473"/>
                <a:gd name="connsiteX55" fmla="*/ 1844899 w 2031642"/>
                <a:gd name="connsiteY55" fmla="*/ 978881 h 1075473"/>
                <a:gd name="connsiteX56" fmla="*/ 1880316 w 2031642"/>
                <a:gd name="connsiteY56" fmla="*/ 1049715 h 1075473"/>
                <a:gd name="connsiteX57" fmla="*/ 1909293 w 2031642"/>
                <a:gd name="connsiteY57" fmla="*/ 866191 h 1075473"/>
                <a:gd name="connsiteX58" fmla="*/ 1944710 w 2031642"/>
                <a:gd name="connsiteY58" fmla="*/ 975661 h 1075473"/>
                <a:gd name="connsiteX59" fmla="*/ 1970468 w 2031642"/>
                <a:gd name="connsiteY59" fmla="*/ 805016 h 1075473"/>
                <a:gd name="connsiteX60" fmla="*/ 2002665 w 2031642"/>
                <a:gd name="connsiteY60" fmla="*/ 785698 h 1075473"/>
                <a:gd name="connsiteX61" fmla="*/ 2031642 w 2031642"/>
                <a:gd name="connsiteY61" fmla="*/ 553878 h 1075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2031642" h="1075473">
                  <a:moveTo>
                    <a:pt x="0" y="1020737"/>
                  </a:moveTo>
                  <a:lnTo>
                    <a:pt x="64395" y="1075473"/>
                  </a:lnTo>
                  <a:lnTo>
                    <a:pt x="115910" y="1075473"/>
                  </a:lnTo>
                  <a:lnTo>
                    <a:pt x="170645" y="998199"/>
                  </a:lnTo>
                  <a:lnTo>
                    <a:pt x="238259" y="969222"/>
                  </a:lnTo>
                  <a:lnTo>
                    <a:pt x="299434" y="769599"/>
                  </a:lnTo>
                  <a:lnTo>
                    <a:pt x="331631" y="840433"/>
                  </a:lnTo>
                  <a:lnTo>
                    <a:pt x="354169" y="959563"/>
                  </a:lnTo>
                  <a:lnTo>
                    <a:pt x="396026" y="1036836"/>
                  </a:lnTo>
                  <a:lnTo>
                    <a:pt x="444321" y="1007859"/>
                  </a:lnTo>
                  <a:lnTo>
                    <a:pt x="479738" y="1052935"/>
                  </a:lnTo>
                  <a:lnTo>
                    <a:pt x="502276" y="1030397"/>
                  </a:lnTo>
                  <a:lnTo>
                    <a:pt x="534473" y="975661"/>
                  </a:lnTo>
                  <a:lnTo>
                    <a:pt x="573110" y="956343"/>
                  </a:lnTo>
                  <a:lnTo>
                    <a:pt x="598868" y="888729"/>
                  </a:lnTo>
                  <a:lnTo>
                    <a:pt x="624626" y="576416"/>
                  </a:lnTo>
                  <a:cubicBezTo>
                    <a:pt x="637505" y="548512"/>
                    <a:pt x="663261" y="491630"/>
                    <a:pt x="663262" y="492704"/>
                  </a:cubicBezTo>
                  <a:lnTo>
                    <a:pt x="685800" y="563537"/>
                  </a:lnTo>
                  <a:lnTo>
                    <a:pt x="724437" y="579636"/>
                  </a:lnTo>
                  <a:lnTo>
                    <a:pt x="750195" y="631152"/>
                  </a:lnTo>
                  <a:lnTo>
                    <a:pt x="779172" y="515242"/>
                  </a:lnTo>
                  <a:lnTo>
                    <a:pt x="811369" y="354256"/>
                  </a:lnTo>
                  <a:lnTo>
                    <a:pt x="827468" y="376794"/>
                  </a:lnTo>
                  <a:lnTo>
                    <a:pt x="869324" y="264104"/>
                  </a:lnTo>
                  <a:lnTo>
                    <a:pt x="888642" y="296301"/>
                  </a:lnTo>
                  <a:lnTo>
                    <a:pt x="924059" y="312399"/>
                  </a:lnTo>
                  <a:lnTo>
                    <a:pt x="953037" y="154633"/>
                  </a:lnTo>
                  <a:lnTo>
                    <a:pt x="982014" y="103118"/>
                  </a:lnTo>
                  <a:lnTo>
                    <a:pt x="1014211" y="177171"/>
                  </a:lnTo>
                  <a:lnTo>
                    <a:pt x="1043189" y="148194"/>
                  </a:lnTo>
                  <a:lnTo>
                    <a:pt x="1075386" y="186830"/>
                  </a:lnTo>
                  <a:lnTo>
                    <a:pt x="1104364" y="67701"/>
                  </a:lnTo>
                  <a:cubicBezTo>
                    <a:pt x="1114023" y="99898"/>
                    <a:pt x="1136561" y="167512"/>
                    <a:pt x="1133341" y="164292"/>
                  </a:cubicBezTo>
                  <a:cubicBezTo>
                    <a:pt x="1137633" y="162145"/>
                    <a:pt x="1154806" y="82726"/>
                    <a:pt x="1165538" y="41943"/>
                  </a:cubicBezTo>
                  <a:lnTo>
                    <a:pt x="1191296" y="32284"/>
                  </a:lnTo>
                  <a:cubicBezTo>
                    <a:pt x="1199882" y="71994"/>
                    <a:pt x="1214908" y="147121"/>
                    <a:pt x="1217054" y="151414"/>
                  </a:cubicBezTo>
                  <a:cubicBezTo>
                    <a:pt x="1217054" y="152488"/>
                    <a:pt x="1252471" y="-4207"/>
                    <a:pt x="1255690" y="87"/>
                  </a:cubicBezTo>
                  <a:cubicBezTo>
                    <a:pt x="1251397" y="5453"/>
                    <a:pt x="1272862" y="146047"/>
                    <a:pt x="1271789" y="141754"/>
                  </a:cubicBezTo>
                  <a:cubicBezTo>
                    <a:pt x="1271789" y="148194"/>
                    <a:pt x="1303986" y="64481"/>
                    <a:pt x="1320085" y="25844"/>
                  </a:cubicBezTo>
                  <a:lnTo>
                    <a:pt x="1345842" y="61261"/>
                  </a:lnTo>
                  <a:lnTo>
                    <a:pt x="1368380" y="164292"/>
                  </a:lnTo>
                  <a:lnTo>
                    <a:pt x="1397358" y="193270"/>
                  </a:lnTo>
                  <a:lnTo>
                    <a:pt x="1432775" y="173952"/>
                  </a:lnTo>
                  <a:lnTo>
                    <a:pt x="1474631" y="193270"/>
                  </a:lnTo>
                  <a:lnTo>
                    <a:pt x="1490730" y="276983"/>
                  </a:lnTo>
                  <a:lnTo>
                    <a:pt x="1548685" y="231906"/>
                  </a:lnTo>
                  <a:lnTo>
                    <a:pt x="1580882" y="315619"/>
                  </a:lnTo>
                  <a:lnTo>
                    <a:pt x="1616299" y="206149"/>
                  </a:lnTo>
                  <a:cubicBezTo>
                    <a:pt x="1613078" y="207221"/>
                    <a:pt x="1629178" y="317766"/>
                    <a:pt x="1635617" y="373574"/>
                  </a:cubicBezTo>
                  <a:lnTo>
                    <a:pt x="1683913" y="553878"/>
                  </a:lnTo>
                  <a:lnTo>
                    <a:pt x="1700011" y="653690"/>
                  </a:lnTo>
                  <a:lnTo>
                    <a:pt x="1735428" y="827554"/>
                  </a:lnTo>
                  <a:lnTo>
                    <a:pt x="1764406" y="927366"/>
                  </a:lnTo>
                  <a:lnTo>
                    <a:pt x="1790164" y="1011078"/>
                  </a:lnTo>
                  <a:lnTo>
                    <a:pt x="1815921" y="1052935"/>
                  </a:lnTo>
                  <a:cubicBezTo>
                    <a:pt x="1822360" y="1050788"/>
                    <a:pt x="1835240" y="1003566"/>
                    <a:pt x="1844899" y="978881"/>
                  </a:cubicBezTo>
                  <a:cubicBezTo>
                    <a:pt x="1856705" y="1002492"/>
                    <a:pt x="1871729" y="1042203"/>
                    <a:pt x="1880316" y="1049715"/>
                  </a:cubicBezTo>
                  <a:cubicBezTo>
                    <a:pt x="1889975" y="1033616"/>
                    <a:pt x="1909293" y="875850"/>
                    <a:pt x="1909293" y="866191"/>
                  </a:cubicBezTo>
                  <a:cubicBezTo>
                    <a:pt x="1911440" y="874777"/>
                    <a:pt x="1949003" y="973515"/>
                    <a:pt x="1944710" y="975661"/>
                  </a:cubicBezTo>
                  <a:cubicBezTo>
                    <a:pt x="1946856" y="970295"/>
                    <a:pt x="1961882" y="861898"/>
                    <a:pt x="1970468" y="805016"/>
                  </a:cubicBezTo>
                  <a:lnTo>
                    <a:pt x="2002665" y="785698"/>
                  </a:lnTo>
                  <a:lnTo>
                    <a:pt x="2031642" y="553878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0" name="Oval 9659">
              <a:extLst>
                <a:ext uri="{FF2B5EF4-FFF2-40B4-BE49-F238E27FC236}">
                  <a16:creationId xmlns:a16="http://schemas.microsoft.com/office/drawing/2014/main" id="{4DF0D1D4-CBBA-0B06-0D6A-8F2AC0CD4089}"/>
                </a:ext>
              </a:extLst>
            </p:cNvPr>
            <p:cNvSpPr/>
            <p:nvPr/>
          </p:nvSpPr>
          <p:spPr bwMode="auto">
            <a:xfrm>
              <a:off x="3862767" y="330531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1" name="Oval 9660">
              <a:extLst>
                <a:ext uri="{FF2B5EF4-FFF2-40B4-BE49-F238E27FC236}">
                  <a16:creationId xmlns:a16="http://schemas.microsoft.com/office/drawing/2014/main" id="{2B0B326C-39A0-F666-5DB8-180A9519A7D7}"/>
                </a:ext>
              </a:extLst>
            </p:cNvPr>
            <p:cNvSpPr/>
            <p:nvPr/>
          </p:nvSpPr>
          <p:spPr bwMode="auto">
            <a:xfrm>
              <a:off x="4166494" y="302626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2" name="Oval 9661">
              <a:extLst>
                <a:ext uri="{FF2B5EF4-FFF2-40B4-BE49-F238E27FC236}">
                  <a16:creationId xmlns:a16="http://schemas.microsoft.com/office/drawing/2014/main" id="{8369ECDF-67FE-A972-EF90-03273B6399F3}"/>
                </a:ext>
              </a:extLst>
            </p:cNvPr>
            <p:cNvSpPr/>
            <p:nvPr/>
          </p:nvSpPr>
          <p:spPr bwMode="auto">
            <a:xfrm>
              <a:off x="4199764" y="3117493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3" name="Oval 9662">
              <a:extLst>
                <a:ext uri="{FF2B5EF4-FFF2-40B4-BE49-F238E27FC236}">
                  <a16:creationId xmlns:a16="http://schemas.microsoft.com/office/drawing/2014/main" id="{8502D996-84EE-0564-D418-DE54A2FBE398}"/>
                </a:ext>
              </a:extLst>
            </p:cNvPr>
            <p:cNvSpPr/>
            <p:nvPr/>
          </p:nvSpPr>
          <p:spPr bwMode="auto">
            <a:xfrm>
              <a:off x="4126784" y="317652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4" name="Oval 9663">
              <a:extLst>
                <a:ext uri="{FF2B5EF4-FFF2-40B4-BE49-F238E27FC236}">
                  <a16:creationId xmlns:a16="http://schemas.microsoft.com/office/drawing/2014/main" id="{C46B113B-B7FE-5243-98BE-FBAB336C9DD6}"/>
                </a:ext>
              </a:extLst>
            </p:cNvPr>
            <p:cNvSpPr/>
            <p:nvPr/>
          </p:nvSpPr>
          <p:spPr bwMode="auto">
            <a:xfrm>
              <a:off x="3892817" y="33224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5" name="Oval 9664">
              <a:extLst>
                <a:ext uri="{FF2B5EF4-FFF2-40B4-BE49-F238E27FC236}">
                  <a16:creationId xmlns:a16="http://schemas.microsoft.com/office/drawing/2014/main" id="{4BE1A5CB-B115-33F2-41F7-B4CF05E11B16}"/>
                </a:ext>
              </a:extLst>
            </p:cNvPr>
            <p:cNvSpPr/>
            <p:nvPr/>
          </p:nvSpPr>
          <p:spPr bwMode="auto">
            <a:xfrm>
              <a:off x="3958285" y="333965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6" name="Oval 9665">
              <a:extLst>
                <a:ext uri="{FF2B5EF4-FFF2-40B4-BE49-F238E27FC236}">
                  <a16:creationId xmlns:a16="http://schemas.microsoft.com/office/drawing/2014/main" id="{ADCFCC91-61DD-0564-D08E-BBA40D67ECF5}"/>
                </a:ext>
              </a:extLst>
            </p:cNvPr>
            <p:cNvSpPr/>
            <p:nvPr/>
          </p:nvSpPr>
          <p:spPr bwMode="auto">
            <a:xfrm>
              <a:off x="4017313" y="329887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7" name="Oval 9666">
              <a:extLst>
                <a:ext uri="{FF2B5EF4-FFF2-40B4-BE49-F238E27FC236}">
                  <a16:creationId xmlns:a16="http://schemas.microsoft.com/office/drawing/2014/main" id="{6B7ED534-2A35-713F-4B59-16DE1DD8D817}"/>
                </a:ext>
              </a:extLst>
            </p:cNvPr>
            <p:cNvSpPr/>
            <p:nvPr/>
          </p:nvSpPr>
          <p:spPr bwMode="auto">
            <a:xfrm>
              <a:off x="4044143" y="327740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8" name="Oval 9667">
              <a:extLst>
                <a:ext uri="{FF2B5EF4-FFF2-40B4-BE49-F238E27FC236}">
                  <a16:creationId xmlns:a16="http://schemas.microsoft.com/office/drawing/2014/main" id="{C72FC858-B51F-566B-2C81-9F1F2E2F15C7}"/>
                </a:ext>
              </a:extLst>
            </p:cNvPr>
            <p:cNvSpPr/>
            <p:nvPr/>
          </p:nvSpPr>
          <p:spPr bwMode="auto">
            <a:xfrm>
              <a:off x="4109611" y="324306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69" name="Oval 9668">
              <a:extLst>
                <a:ext uri="{FF2B5EF4-FFF2-40B4-BE49-F238E27FC236}">
                  <a16:creationId xmlns:a16="http://schemas.microsoft.com/office/drawing/2014/main" id="{13B92294-3163-6B9D-E538-E0B3BE4E0AE6}"/>
                </a:ext>
              </a:extLst>
            </p:cNvPr>
            <p:cNvSpPr/>
            <p:nvPr/>
          </p:nvSpPr>
          <p:spPr bwMode="auto">
            <a:xfrm>
              <a:off x="4078487" y="326023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0" name="Oval 9669">
              <a:extLst>
                <a:ext uri="{FF2B5EF4-FFF2-40B4-BE49-F238E27FC236}">
                  <a16:creationId xmlns:a16="http://schemas.microsoft.com/office/drawing/2014/main" id="{02B994F3-9422-19C8-2652-3034CD8EE56F}"/>
                </a:ext>
              </a:extLst>
            </p:cNvPr>
            <p:cNvSpPr/>
            <p:nvPr/>
          </p:nvSpPr>
          <p:spPr bwMode="auto">
            <a:xfrm>
              <a:off x="4224447" y="322589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1" name="Oval 9670">
              <a:extLst>
                <a:ext uri="{FF2B5EF4-FFF2-40B4-BE49-F238E27FC236}">
                  <a16:creationId xmlns:a16="http://schemas.microsoft.com/office/drawing/2014/main" id="{210CA1E7-D0F1-10CD-675B-DCB879B2C089}"/>
                </a:ext>
              </a:extLst>
            </p:cNvPr>
            <p:cNvSpPr/>
            <p:nvPr/>
          </p:nvSpPr>
          <p:spPr bwMode="auto">
            <a:xfrm>
              <a:off x="4312453" y="327525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2" name="Oval 9671">
              <a:extLst>
                <a:ext uri="{FF2B5EF4-FFF2-40B4-BE49-F238E27FC236}">
                  <a16:creationId xmlns:a16="http://schemas.microsoft.com/office/drawing/2014/main" id="{C654AC02-40A9-D53F-0B38-E755AF327218}"/>
                </a:ext>
              </a:extLst>
            </p:cNvPr>
            <p:cNvSpPr/>
            <p:nvPr/>
          </p:nvSpPr>
          <p:spPr bwMode="auto">
            <a:xfrm>
              <a:off x="4245912" y="331818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3" name="Oval 9672">
              <a:extLst>
                <a:ext uri="{FF2B5EF4-FFF2-40B4-BE49-F238E27FC236}">
                  <a16:creationId xmlns:a16="http://schemas.microsoft.com/office/drawing/2014/main" id="{74A1C817-81DB-2D56-97D1-84B5D6FCE377}"/>
                </a:ext>
              </a:extLst>
            </p:cNvPr>
            <p:cNvSpPr/>
            <p:nvPr/>
          </p:nvSpPr>
          <p:spPr bwMode="auto">
            <a:xfrm>
              <a:off x="4279183" y="3303163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4" name="Oval 9673">
              <a:extLst>
                <a:ext uri="{FF2B5EF4-FFF2-40B4-BE49-F238E27FC236}">
                  <a16:creationId xmlns:a16="http://schemas.microsoft.com/office/drawing/2014/main" id="{235EC73C-214A-B02E-F5CC-B2342A6A05B9}"/>
                </a:ext>
              </a:extLst>
            </p:cNvPr>
            <p:cNvSpPr/>
            <p:nvPr/>
          </p:nvSpPr>
          <p:spPr bwMode="auto">
            <a:xfrm>
              <a:off x="4341431" y="333643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5" name="Oval 9674">
              <a:extLst>
                <a:ext uri="{FF2B5EF4-FFF2-40B4-BE49-F238E27FC236}">
                  <a16:creationId xmlns:a16="http://schemas.microsoft.com/office/drawing/2014/main" id="{DAF27449-0614-24FF-F9F7-291F17CE3B47}"/>
                </a:ext>
              </a:extLst>
            </p:cNvPr>
            <p:cNvSpPr/>
            <p:nvPr/>
          </p:nvSpPr>
          <p:spPr bwMode="auto">
            <a:xfrm>
              <a:off x="4374701" y="330209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6" name="Oval 9675">
              <a:extLst>
                <a:ext uri="{FF2B5EF4-FFF2-40B4-BE49-F238E27FC236}">
                  <a16:creationId xmlns:a16="http://schemas.microsoft.com/office/drawing/2014/main" id="{5A1D1D99-92E7-70CE-9E0C-83AE85304CD3}"/>
                </a:ext>
              </a:extLst>
            </p:cNvPr>
            <p:cNvSpPr/>
            <p:nvPr/>
          </p:nvSpPr>
          <p:spPr bwMode="auto">
            <a:xfrm>
              <a:off x="4462707" y="316471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7" name="Oval 9676">
              <a:extLst>
                <a:ext uri="{FF2B5EF4-FFF2-40B4-BE49-F238E27FC236}">
                  <a16:creationId xmlns:a16="http://schemas.microsoft.com/office/drawing/2014/main" id="{72A736FF-E4F0-B7DE-C3B5-CCE39C04F409}"/>
                </a:ext>
              </a:extLst>
            </p:cNvPr>
            <p:cNvSpPr/>
            <p:nvPr/>
          </p:nvSpPr>
          <p:spPr bwMode="auto">
            <a:xfrm>
              <a:off x="4399385" y="32462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8" name="Oval 9677">
              <a:extLst>
                <a:ext uri="{FF2B5EF4-FFF2-40B4-BE49-F238E27FC236}">
                  <a16:creationId xmlns:a16="http://schemas.microsoft.com/office/drawing/2014/main" id="{A1BD40FB-CB5C-C388-6627-12E74ABEDDB9}"/>
                </a:ext>
              </a:extLst>
            </p:cNvPr>
            <p:cNvSpPr/>
            <p:nvPr/>
          </p:nvSpPr>
          <p:spPr bwMode="auto">
            <a:xfrm>
              <a:off x="4435875" y="323447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79" name="Oval 9678">
              <a:extLst>
                <a:ext uri="{FF2B5EF4-FFF2-40B4-BE49-F238E27FC236}">
                  <a16:creationId xmlns:a16="http://schemas.microsoft.com/office/drawing/2014/main" id="{088775BB-8D91-DF5C-9AC1-51B4F232743D}"/>
                </a:ext>
              </a:extLst>
            </p:cNvPr>
            <p:cNvSpPr/>
            <p:nvPr/>
          </p:nvSpPr>
          <p:spPr bwMode="auto">
            <a:xfrm>
              <a:off x="4520661" y="277191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0" name="Oval 9679">
              <a:extLst>
                <a:ext uri="{FF2B5EF4-FFF2-40B4-BE49-F238E27FC236}">
                  <a16:creationId xmlns:a16="http://schemas.microsoft.com/office/drawing/2014/main" id="{A68D0EFE-790F-6115-DDEB-0943ED02FCCC}"/>
                </a:ext>
              </a:extLst>
            </p:cNvPr>
            <p:cNvSpPr/>
            <p:nvPr/>
          </p:nvSpPr>
          <p:spPr bwMode="auto">
            <a:xfrm>
              <a:off x="4486318" y="285669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1" name="Oval 9680">
              <a:extLst>
                <a:ext uri="{FF2B5EF4-FFF2-40B4-BE49-F238E27FC236}">
                  <a16:creationId xmlns:a16="http://schemas.microsoft.com/office/drawing/2014/main" id="{0CCA2F27-AE6C-F94C-C4EE-A8FDCAFBF745}"/>
                </a:ext>
              </a:extLst>
            </p:cNvPr>
            <p:cNvSpPr/>
            <p:nvPr/>
          </p:nvSpPr>
          <p:spPr bwMode="auto">
            <a:xfrm>
              <a:off x="4551785" y="283845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2" name="Oval 9681">
              <a:extLst>
                <a:ext uri="{FF2B5EF4-FFF2-40B4-BE49-F238E27FC236}">
                  <a16:creationId xmlns:a16="http://schemas.microsoft.com/office/drawing/2014/main" id="{ADDCEEE2-AC1D-86F3-6B73-83E5012C1358}"/>
                </a:ext>
              </a:extLst>
            </p:cNvPr>
            <p:cNvSpPr/>
            <p:nvPr/>
          </p:nvSpPr>
          <p:spPr bwMode="auto">
            <a:xfrm>
              <a:off x="4617253" y="291679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3" name="Oval 9682">
              <a:extLst>
                <a:ext uri="{FF2B5EF4-FFF2-40B4-BE49-F238E27FC236}">
                  <a16:creationId xmlns:a16="http://schemas.microsoft.com/office/drawing/2014/main" id="{3B5CBE2B-9EC9-CFCF-0A13-25F157EC191F}"/>
                </a:ext>
              </a:extLst>
            </p:cNvPr>
            <p:cNvSpPr/>
            <p:nvPr/>
          </p:nvSpPr>
          <p:spPr bwMode="auto">
            <a:xfrm>
              <a:off x="4586128" y="285991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4" name="Oval 9683">
              <a:extLst>
                <a:ext uri="{FF2B5EF4-FFF2-40B4-BE49-F238E27FC236}">
                  <a16:creationId xmlns:a16="http://schemas.microsoft.com/office/drawing/2014/main" id="{5B830F75-6680-C8F1-85A2-D04B17A1B6FF}"/>
                </a:ext>
              </a:extLst>
            </p:cNvPr>
            <p:cNvSpPr/>
            <p:nvPr/>
          </p:nvSpPr>
          <p:spPr bwMode="auto">
            <a:xfrm>
              <a:off x="4645157" y="27933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5" name="Oval 9684">
              <a:extLst>
                <a:ext uri="{FF2B5EF4-FFF2-40B4-BE49-F238E27FC236}">
                  <a16:creationId xmlns:a16="http://schemas.microsoft.com/office/drawing/2014/main" id="{00F0D73F-D4F2-1AF7-0309-9286708C174F}"/>
                </a:ext>
              </a:extLst>
            </p:cNvPr>
            <p:cNvSpPr/>
            <p:nvPr/>
          </p:nvSpPr>
          <p:spPr bwMode="auto">
            <a:xfrm>
              <a:off x="4668768" y="2623803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6" name="Oval 9685">
              <a:extLst>
                <a:ext uri="{FF2B5EF4-FFF2-40B4-BE49-F238E27FC236}">
                  <a16:creationId xmlns:a16="http://schemas.microsoft.com/office/drawing/2014/main" id="{66797EC6-5AC4-926C-A95A-0F5C5D806665}"/>
                </a:ext>
              </a:extLst>
            </p:cNvPr>
            <p:cNvSpPr/>
            <p:nvPr/>
          </p:nvSpPr>
          <p:spPr bwMode="auto">
            <a:xfrm>
              <a:off x="4702039" y="266364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7" name="Oval 9686">
              <a:extLst>
                <a:ext uri="{FF2B5EF4-FFF2-40B4-BE49-F238E27FC236}">
                  <a16:creationId xmlns:a16="http://schemas.microsoft.com/office/drawing/2014/main" id="{C5602AE6-093E-809D-B26E-0225E9201E98}"/>
                </a:ext>
              </a:extLst>
            </p:cNvPr>
            <p:cNvSpPr/>
            <p:nvPr/>
          </p:nvSpPr>
          <p:spPr bwMode="auto">
            <a:xfrm>
              <a:off x="4735309" y="254223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8" name="Oval 9687">
              <a:extLst>
                <a:ext uri="{FF2B5EF4-FFF2-40B4-BE49-F238E27FC236}">
                  <a16:creationId xmlns:a16="http://schemas.microsoft.com/office/drawing/2014/main" id="{A495750C-9DE5-36E6-4215-1C9E50EADF53}"/>
                </a:ext>
              </a:extLst>
            </p:cNvPr>
            <p:cNvSpPr/>
            <p:nvPr/>
          </p:nvSpPr>
          <p:spPr bwMode="auto">
            <a:xfrm>
              <a:off x="4758920" y="257550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89" name="Oval 9688">
              <a:extLst>
                <a:ext uri="{FF2B5EF4-FFF2-40B4-BE49-F238E27FC236}">
                  <a16:creationId xmlns:a16="http://schemas.microsoft.com/office/drawing/2014/main" id="{10BB6E7F-6DDB-CB4B-94F5-80F53EC78FED}"/>
                </a:ext>
              </a:extLst>
            </p:cNvPr>
            <p:cNvSpPr/>
            <p:nvPr/>
          </p:nvSpPr>
          <p:spPr bwMode="auto">
            <a:xfrm>
              <a:off x="4792191" y="259267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0" name="Oval 9689">
              <a:extLst>
                <a:ext uri="{FF2B5EF4-FFF2-40B4-BE49-F238E27FC236}">
                  <a16:creationId xmlns:a16="http://schemas.microsoft.com/office/drawing/2014/main" id="{7C498517-0E90-72B3-1D57-2F7566B190AA}"/>
                </a:ext>
              </a:extLst>
            </p:cNvPr>
            <p:cNvSpPr/>
            <p:nvPr/>
          </p:nvSpPr>
          <p:spPr bwMode="auto">
            <a:xfrm>
              <a:off x="4812582" y="244564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1" name="Oval 9690">
              <a:extLst>
                <a:ext uri="{FF2B5EF4-FFF2-40B4-BE49-F238E27FC236}">
                  <a16:creationId xmlns:a16="http://schemas.microsoft.com/office/drawing/2014/main" id="{FA4B5FB7-B1E4-962D-222B-2F39F2117B8A}"/>
                </a:ext>
              </a:extLst>
            </p:cNvPr>
            <p:cNvSpPr/>
            <p:nvPr/>
          </p:nvSpPr>
          <p:spPr bwMode="auto">
            <a:xfrm>
              <a:off x="4842634" y="236944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2" name="Oval 9691">
              <a:extLst>
                <a:ext uri="{FF2B5EF4-FFF2-40B4-BE49-F238E27FC236}">
                  <a16:creationId xmlns:a16="http://schemas.microsoft.com/office/drawing/2014/main" id="{796ECF72-1B51-442E-5DAA-4A96760D8349}"/>
                </a:ext>
              </a:extLst>
            </p:cNvPr>
            <p:cNvSpPr/>
            <p:nvPr/>
          </p:nvSpPr>
          <p:spPr bwMode="auto">
            <a:xfrm>
              <a:off x="4904881" y="240915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3" name="Oval 9692">
              <a:extLst>
                <a:ext uri="{FF2B5EF4-FFF2-40B4-BE49-F238E27FC236}">
                  <a16:creationId xmlns:a16="http://schemas.microsoft.com/office/drawing/2014/main" id="{15E4A83D-73E6-652B-AC5B-FB190BE6B400}"/>
                </a:ext>
              </a:extLst>
            </p:cNvPr>
            <p:cNvSpPr/>
            <p:nvPr/>
          </p:nvSpPr>
          <p:spPr bwMode="auto">
            <a:xfrm>
              <a:off x="4870537" y="246174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4" name="Oval 9693">
              <a:extLst>
                <a:ext uri="{FF2B5EF4-FFF2-40B4-BE49-F238E27FC236}">
                  <a16:creationId xmlns:a16="http://schemas.microsoft.com/office/drawing/2014/main" id="{F637358D-7F1D-E9E2-EF17-6F8DCBFCB5D1}"/>
                </a:ext>
              </a:extLst>
            </p:cNvPr>
            <p:cNvSpPr/>
            <p:nvPr/>
          </p:nvSpPr>
          <p:spPr bwMode="auto">
            <a:xfrm>
              <a:off x="4932785" y="247569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5" name="Oval 9694">
              <a:extLst>
                <a:ext uri="{FF2B5EF4-FFF2-40B4-BE49-F238E27FC236}">
                  <a16:creationId xmlns:a16="http://schemas.microsoft.com/office/drawing/2014/main" id="{2C19E790-5802-99C3-690A-7413A6FDDC5F}"/>
                </a:ext>
              </a:extLst>
            </p:cNvPr>
            <p:cNvSpPr/>
            <p:nvPr/>
          </p:nvSpPr>
          <p:spPr bwMode="auto">
            <a:xfrm>
              <a:off x="4998252" y="245423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6" name="Oval 9695">
              <a:extLst>
                <a:ext uri="{FF2B5EF4-FFF2-40B4-BE49-F238E27FC236}">
                  <a16:creationId xmlns:a16="http://schemas.microsoft.com/office/drawing/2014/main" id="{DF67C95A-AB2C-9AC1-D500-A2AA5DC3C169}"/>
                </a:ext>
              </a:extLst>
            </p:cNvPr>
            <p:cNvSpPr/>
            <p:nvPr/>
          </p:nvSpPr>
          <p:spPr bwMode="auto">
            <a:xfrm>
              <a:off x="4963909" y="231685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7" name="Oval 9696">
              <a:extLst>
                <a:ext uri="{FF2B5EF4-FFF2-40B4-BE49-F238E27FC236}">
                  <a16:creationId xmlns:a16="http://schemas.microsoft.com/office/drawing/2014/main" id="{7685543F-422F-8EDD-6C13-A5DA9451AFA8}"/>
                </a:ext>
              </a:extLst>
            </p:cNvPr>
            <p:cNvSpPr/>
            <p:nvPr/>
          </p:nvSpPr>
          <p:spPr bwMode="auto">
            <a:xfrm>
              <a:off x="5142066" y="244671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8" name="Oval 9697">
              <a:extLst>
                <a:ext uri="{FF2B5EF4-FFF2-40B4-BE49-F238E27FC236}">
                  <a16:creationId xmlns:a16="http://schemas.microsoft.com/office/drawing/2014/main" id="{0331FDA3-F386-B786-59B7-3DF199246B20}"/>
                </a:ext>
              </a:extLst>
            </p:cNvPr>
            <p:cNvSpPr/>
            <p:nvPr/>
          </p:nvSpPr>
          <p:spPr bwMode="auto">
            <a:xfrm>
              <a:off x="5021863" y="231685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699" name="Oval 9698">
              <a:extLst>
                <a:ext uri="{FF2B5EF4-FFF2-40B4-BE49-F238E27FC236}">
                  <a16:creationId xmlns:a16="http://schemas.microsoft.com/office/drawing/2014/main" id="{323F86F2-0DB2-5E1A-65C8-A2130BCFCF23}"/>
                </a:ext>
              </a:extLst>
            </p:cNvPr>
            <p:cNvSpPr/>
            <p:nvPr/>
          </p:nvSpPr>
          <p:spPr bwMode="auto">
            <a:xfrm>
              <a:off x="5055134" y="230183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0" name="Oval 9699">
              <a:extLst>
                <a:ext uri="{FF2B5EF4-FFF2-40B4-BE49-F238E27FC236}">
                  <a16:creationId xmlns:a16="http://schemas.microsoft.com/office/drawing/2014/main" id="{5B9F58EF-0357-8BD5-0D9F-839E34AF6DBA}"/>
                </a:ext>
              </a:extLst>
            </p:cNvPr>
            <p:cNvSpPr/>
            <p:nvPr/>
          </p:nvSpPr>
          <p:spPr bwMode="auto">
            <a:xfrm>
              <a:off x="5081965" y="244779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1" name="Oval 9700">
              <a:extLst>
                <a:ext uri="{FF2B5EF4-FFF2-40B4-BE49-F238E27FC236}">
                  <a16:creationId xmlns:a16="http://schemas.microsoft.com/office/drawing/2014/main" id="{0A5FFEF9-05FE-A39E-0E53-C57049062A1D}"/>
                </a:ext>
              </a:extLst>
            </p:cNvPr>
            <p:cNvSpPr/>
            <p:nvPr/>
          </p:nvSpPr>
          <p:spPr bwMode="auto">
            <a:xfrm>
              <a:off x="5114162" y="227070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2" name="Oval 9701">
              <a:extLst>
                <a:ext uri="{FF2B5EF4-FFF2-40B4-BE49-F238E27FC236}">
                  <a16:creationId xmlns:a16="http://schemas.microsoft.com/office/drawing/2014/main" id="{433F18E8-C5C1-D358-ECA0-426A31A9A028}"/>
                </a:ext>
              </a:extLst>
            </p:cNvPr>
            <p:cNvSpPr/>
            <p:nvPr/>
          </p:nvSpPr>
          <p:spPr bwMode="auto">
            <a:xfrm>
              <a:off x="5182849" y="228466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3" name="Oval 9702">
              <a:extLst>
                <a:ext uri="{FF2B5EF4-FFF2-40B4-BE49-F238E27FC236}">
                  <a16:creationId xmlns:a16="http://schemas.microsoft.com/office/drawing/2014/main" id="{F3CF354C-0461-F5AA-26A0-0DB959323DBE}"/>
                </a:ext>
              </a:extLst>
            </p:cNvPr>
            <p:cNvSpPr/>
            <p:nvPr/>
          </p:nvSpPr>
          <p:spPr bwMode="auto">
            <a:xfrm>
              <a:off x="5409302" y="250789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4" name="Oval 9703">
              <a:extLst>
                <a:ext uri="{FF2B5EF4-FFF2-40B4-BE49-F238E27FC236}">
                  <a16:creationId xmlns:a16="http://schemas.microsoft.com/office/drawing/2014/main" id="{6F260AF4-1D73-3642-576B-5FBA92E4A9F5}"/>
                </a:ext>
              </a:extLst>
            </p:cNvPr>
            <p:cNvSpPr/>
            <p:nvPr/>
          </p:nvSpPr>
          <p:spPr bwMode="auto">
            <a:xfrm>
              <a:off x="5212900" y="234046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5" name="Oval 9704">
              <a:extLst>
                <a:ext uri="{FF2B5EF4-FFF2-40B4-BE49-F238E27FC236}">
                  <a16:creationId xmlns:a16="http://schemas.microsoft.com/office/drawing/2014/main" id="{F0414D9E-25EC-A6B4-D597-FC27E9098BAD}"/>
                </a:ext>
              </a:extLst>
            </p:cNvPr>
            <p:cNvSpPr/>
            <p:nvPr/>
          </p:nvSpPr>
          <p:spPr bwMode="auto">
            <a:xfrm>
              <a:off x="5307345" y="245745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6" name="Oval 9705">
              <a:extLst>
                <a:ext uri="{FF2B5EF4-FFF2-40B4-BE49-F238E27FC236}">
                  <a16:creationId xmlns:a16="http://schemas.microsoft.com/office/drawing/2014/main" id="{39C8455F-4095-5B67-7FB0-7542E55D784C}"/>
                </a:ext>
              </a:extLst>
            </p:cNvPr>
            <p:cNvSpPr/>
            <p:nvPr/>
          </p:nvSpPr>
          <p:spPr bwMode="auto">
            <a:xfrm>
              <a:off x="5234364" y="244242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7" name="Oval 9706">
              <a:extLst>
                <a:ext uri="{FF2B5EF4-FFF2-40B4-BE49-F238E27FC236}">
                  <a16:creationId xmlns:a16="http://schemas.microsoft.com/office/drawing/2014/main" id="{266D67F3-EE5F-85F0-761A-8FF485427686}"/>
                </a:ext>
              </a:extLst>
            </p:cNvPr>
            <p:cNvSpPr/>
            <p:nvPr/>
          </p:nvSpPr>
          <p:spPr bwMode="auto">
            <a:xfrm>
              <a:off x="5261195" y="247247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8" name="Oval 9707">
              <a:extLst>
                <a:ext uri="{FF2B5EF4-FFF2-40B4-BE49-F238E27FC236}">
                  <a16:creationId xmlns:a16="http://schemas.microsoft.com/office/drawing/2014/main" id="{E73773D3-C635-C499-5E63-79596BE05EB5}"/>
                </a:ext>
              </a:extLst>
            </p:cNvPr>
            <p:cNvSpPr/>
            <p:nvPr/>
          </p:nvSpPr>
          <p:spPr bwMode="auto">
            <a:xfrm>
              <a:off x="5374958" y="254116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09" name="Oval 9708">
              <a:extLst>
                <a:ext uri="{FF2B5EF4-FFF2-40B4-BE49-F238E27FC236}">
                  <a16:creationId xmlns:a16="http://schemas.microsoft.com/office/drawing/2014/main" id="{A49C0AE8-C49C-484B-319B-628478B95418}"/>
                </a:ext>
              </a:extLst>
            </p:cNvPr>
            <p:cNvSpPr/>
            <p:nvPr/>
          </p:nvSpPr>
          <p:spPr bwMode="auto">
            <a:xfrm>
              <a:off x="5479063" y="2477843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0" name="Oval 9709">
              <a:extLst>
                <a:ext uri="{FF2B5EF4-FFF2-40B4-BE49-F238E27FC236}">
                  <a16:creationId xmlns:a16="http://schemas.microsoft.com/office/drawing/2014/main" id="{2BA29447-C8CC-2384-2F01-2A2F29E0AE58}"/>
                </a:ext>
              </a:extLst>
            </p:cNvPr>
            <p:cNvSpPr/>
            <p:nvPr/>
          </p:nvSpPr>
          <p:spPr bwMode="auto">
            <a:xfrm>
              <a:off x="5563849" y="292645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1" name="Oval 9710">
              <a:extLst>
                <a:ext uri="{FF2B5EF4-FFF2-40B4-BE49-F238E27FC236}">
                  <a16:creationId xmlns:a16="http://schemas.microsoft.com/office/drawing/2014/main" id="{84695D4B-28C3-D2C5-BBA7-3BB1F1336C7C}"/>
                </a:ext>
              </a:extLst>
            </p:cNvPr>
            <p:cNvSpPr/>
            <p:nvPr/>
          </p:nvSpPr>
          <p:spPr bwMode="auto">
            <a:xfrm>
              <a:off x="5441499" y="261092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2" name="Oval 9711">
              <a:extLst>
                <a:ext uri="{FF2B5EF4-FFF2-40B4-BE49-F238E27FC236}">
                  <a16:creationId xmlns:a16="http://schemas.microsoft.com/office/drawing/2014/main" id="{42624B94-6C15-ADED-5ACF-3295307E4B07}"/>
                </a:ext>
              </a:extLst>
            </p:cNvPr>
            <p:cNvSpPr/>
            <p:nvPr/>
          </p:nvSpPr>
          <p:spPr bwMode="auto">
            <a:xfrm>
              <a:off x="5503748" y="263453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3" name="Oval 9712">
              <a:extLst>
                <a:ext uri="{FF2B5EF4-FFF2-40B4-BE49-F238E27FC236}">
                  <a16:creationId xmlns:a16="http://schemas.microsoft.com/office/drawing/2014/main" id="{C84E44D7-F91C-0B41-622B-4B132BE24D6C}"/>
                </a:ext>
              </a:extLst>
            </p:cNvPr>
            <p:cNvSpPr/>
            <p:nvPr/>
          </p:nvSpPr>
          <p:spPr bwMode="auto">
            <a:xfrm>
              <a:off x="5894406" y="284167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4" name="Oval 9713">
              <a:extLst>
                <a:ext uri="{FF2B5EF4-FFF2-40B4-BE49-F238E27FC236}">
                  <a16:creationId xmlns:a16="http://schemas.microsoft.com/office/drawing/2014/main" id="{3A9B03ED-58CB-6069-EFD3-10563AFD0828}"/>
                </a:ext>
              </a:extLst>
            </p:cNvPr>
            <p:cNvSpPr/>
            <p:nvPr/>
          </p:nvSpPr>
          <p:spPr bwMode="auto">
            <a:xfrm>
              <a:off x="5534871" y="276869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5" name="Oval 9714">
              <a:extLst>
                <a:ext uri="{FF2B5EF4-FFF2-40B4-BE49-F238E27FC236}">
                  <a16:creationId xmlns:a16="http://schemas.microsoft.com/office/drawing/2014/main" id="{3A11A52D-EFB8-6F96-71AC-888F5E6C6B60}"/>
                </a:ext>
              </a:extLst>
            </p:cNvPr>
            <p:cNvSpPr/>
            <p:nvPr/>
          </p:nvSpPr>
          <p:spPr bwMode="auto">
            <a:xfrm>
              <a:off x="5590680" y="310139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6" name="Oval 9715">
              <a:extLst>
                <a:ext uri="{FF2B5EF4-FFF2-40B4-BE49-F238E27FC236}">
                  <a16:creationId xmlns:a16="http://schemas.microsoft.com/office/drawing/2014/main" id="{0CB650EA-9676-E969-ED8F-16E3329D49FE}"/>
                </a:ext>
              </a:extLst>
            </p:cNvPr>
            <p:cNvSpPr/>
            <p:nvPr/>
          </p:nvSpPr>
          <p:spPr bwMode="auto">
            <a:xfrm>
              <a:off x="5830012" y="308637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7" name="Oval 9716">
              <a:extLst>
                <a:ext uri="{FF2B5EF4-FFF2-40B4-BE49-F238E27FC236}">
                  <a16:creationId xmlns:a16="http://schemas.microsoft.com/office/drawing/2014/main" id="{A4478561-D009-DCA0-BE66-2E9797E71386}"/>
                </a:ext>
              </a:extLst>
            </p:cNvPr>
            <p:cNvSpPr/>
            <p:nvPr/>
          </p:nvSpPr>
          <p:spPr bwMode="auto">
            <a:xfrm>
              <a:off x="5863283" y="307456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8" name="Oval 9717">
              <a:extLst>
                <a:ext uri="{FF2B5EF4-FFF2-40B4-BE49-F238E27FC236}">
                  <a16:creationId xmlns:a16="http://schemas.microsoft.com/office/drawing/2014/main" id="{3CD4C567-6879-BBBC-EED8-E75A4406D3CA}"/>
                </a:ext>
              </a:extLst>
            </p:cNvPr>
            <p:cNvSpPr/>
            <p:nvPr/>
          </p:nvSpPr>
          <p:spPr bwMode="auto">
            <a:xfrm>
              <a:off x="5629317" y="320442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19" name="Oval 9718">
              <a:extLst>
                <a:ext uri="{FF2B5EF4-FFF2-40B4-BE49-F238E27FC236}">
                  <a16:creationId xmlns:a16="http://schemas.microsoft.com/office/drawing/2014/main" id="{F27B1CDE-BCB3-670A-ECD2-1E147738C6B2}"/>
                </a:ext>
              </a:extLst>
            </p:cNvPr>
            <p:cNvSpPr/>
            <p:nvPr/>
          </p:nvSpPr>
          <p:spPr bwMode="auto">
            <a:xfrm>
              <a:off x="5707663" y="32505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0" name="Oval 9719">
              <a:extLst>
                <a:ext uri="{FF2B5EF4-FFF2-40B4-BE49-F238E27FC236}">
                  <a16:creationId xmlns:a16="http://schemas.microsoft.com/office/drawing/2014/main" id="{5C7B18E4-172C-2A4F-0D0B-E2853EFAEA30}"/>
                </a:ext>
              </a:extLst>
            </p:cNvPr>
            <p:cNvSpPr/>
            <p:nvPr/>
          </p:nvSpPr>
          <p:spPr bwMode="auto">
            <a:xfrm>
              <a:off x="5769912" y="315183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1" name="Oval 9720">
              <a:extLst>
                <a:ext uri="{FF2B5EF4-FFF2-40B4-BE49-F238E27FC236}">
                  <a16:creationId xmlns:a16="http://schemas.microsoft.com/office/drawing/2014/main" id="{87C16396-9272-DB72-82AB-0FBF051996D1}"/>
                </a:ext>
              </a:extLst>
            </p:cNvPr>
            <p:cNvSpPr/>
            <p:nvPr/>
          </p:nvSpPr>
          <p:spPr bwMode="auto">
            <a:xfrm>
              <a:off x="5651855" y="328491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2" name="Oval 9721">
              <a:extLst>
                <a:ext uri="{FF2B5EF4-FFF2-40B4-BE49-F238E27FC236}">
                  <a16:creationId xmlns:a16="http://schemas.microsoft.com/office/drawing/2014/main" id="{88F77584-9877-128A-7D6B-A421E5892548}"/>
                </a:ext>
              </a:extLst>
            </p:cNvPr>
            <p:cNvSpPr/>
            <p:nvPr/>
          </p:nvSpPr>
          <p:spPr bwMode="auto">
            <a:xfrm>
              <a:off x="5678686" y="334072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3" name="Oval 9722">
              <a:extLst>
                <a:ext uri="{FF2B5EF4-FFF2-40B4-BE49-F238E27FC236}">
                  <a16:creationId xmlns:a16="http://schemas.microsoft.com/office/drawing/2014/main" id="{446CE6A8-AC0D-1073-C72D-7874949F797F}"/>
                </a:ext>
              </a:extLst>
            </p:cNvPr>
            <p:cNvSpPr/>
            <p:nvPr/>
          </p:nvSpPr>
          <p:spPr bwMode="auto">
            <a:xfrm>
              <a:off x="5747374" y="333214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4" name="Oval 9723">
              <a:extLst>
                <a:ext uri="{FF2B5EF4-FFF2-40B4-BE49-F238E27FC236}">
                  <a16:creationId xmlns:a16="http://schemas.microsoft.com/office/drawing/2014/main" id="{F081C45A-6B19-3146-F84A-64903104CABF}"/>
                </a:ext>
              </a:extLst>
            </p:cNvPr>
            <p:cNvSpPr/>
            <p:nvPr/>
          </p:nvSpPr>
          <p:spPr bwMode="auto">
            <a:xfrm>
              <a:off x="5799962" y="325272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5" name="Oval 9724">
              <a:extLst>
                <a:ext uri="{FF2B5EF4-FFF2-40B4-BE49-F238E27FC236}">
                  <a16:creationId xmlns:a16="http://schemas.microsoft.com/office/drawing/2014/main" id="{DEFA507E-EE83-4AA9-6317-8EFBE3EAD2B2}"/>
                </a:ext>
              </a:extLst>
            </p:cNvPr>
            <p:cNvSpPr/>
            <p:nvPr/>
          </p:nvSpPr>
          <p:spPr bwMode="auto">
            <a:xfrm>
              <a:off x="6667140" y="218484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6" name="Freeform 9725">
              <a:extLst>
                <a:ext uri="{FF2B5EF4-FFF2-40B4-BE49-F238E27FC236}">
                  <a16:creationId xmlns:a16="http://schemas.microsoft.com/office/drawing/2014/main" id="{4D5C5B3F-53E8-5488-C582-ACEB26F2EF71}"/>
                </a:ext>
              </a:extLst>
            </p:cNvPr>
            <p:cNvSpPr/>
            <p:nvPr/>
          </p:nvSpPr>
          <p:spPr bwMode="auto">
            <a:xfrm>
              <a:off x="6703454" y="2086377"/>
              <a:ext cx="1935050" cy="1300767"/>
            </a:xfrm>
            <a:custGeom>
              <a:avLst/>
              <a:gdLst>
                <a:gd name="connsiteX0" fmla="*/ 0 w 1935050"/>
                <a:gd name="connsiteY0" fmla="*/ 122350 h 1300767"/>
                <a:gd name="connsiteX1" fmla="*/ 22538 w 1935050"/>
                <a:gd name="connsiteY1" fmla="*/ 0 h 1300767"/>
                <a:gd name="connsiteX2" fmla="*/ 22538 w 1935050"/>
                <a:gd name="connsiteY2" fmla="*/ 0 h 1300767"/>
                <a:gd name="connsiteX3" fmla="*/ 93371 w 1935050"/>
                <a:gd name="connsiteY3" fmla="*/ 45077 h 1300767"/>
                <a:gd name="connsiteX4" fmla="*/ 122349 w 1935050"/>
                <a:gd name="connsiteY4" fmla="*/ 9660 h 1300767"/>
                <a:gd name="connsiteX5" fmla="*/ 144887 w 1935050"/>
                <a:gd name="connsiteY5" fmla="*/ 103031 h 1300767"/>
                <a:gd name="connsiteX6" fmla="*/ 173864 w 1935050"/>
                <a:gd name="connsiteY6" fmla="*/ 51516 h 1300767"/>
                <a:gd name="connsiteX7" fmla="*/ 202842 w 1935050"/>
                <a:gd name="connsiteY7" fmla="*/ 164206 h 1300767"/>
                <a:gd name="connsiteX8" fmla="*/ 247918 w 1935050"/>
                <a:gd name="connsiteY8" fmla="*/ 235040 h 1300767"/>
                <a:gd name="connsiteX9" fmla="*/ 276895 w 1935050"/>
                <a:gd name="connsiteY9" fmla="*/ 689020 h 1300767"/>
                <a:gd name="connsiteX10" fmla="*/ 302653 w 1935050"/>
                <a:gd name="connsiteY10" fmla="*/ 769513 h 1300767"/>
                <a:gd name="connsiteX11" fmla="*/ 328411 w 1935050"/>
                <a:gd name="connsiteY11" fmla="*/ 775953 h 1300767"/>
                <a:gd name="connsiteX12" fmla="*/ 350949 w 1935050"/>
                <a:gd name="connsiteY12" fmla="*/ 750195 h 1300767"/>
                <a:gd name="connsiteX13" fmla="*/ 376707 w 1935050"/>
                <a:gd name="connsiteY13" fmla="*/ 666482 h 1300767"/>
                <a:gd name="connsiteX14" fmla="*/ 405684 w 1935050"/>
                <a:gd name="connsiteY14" fmla="*/ 695460 h 1300767"/>
                <a:gd name="connsiteX15" fmla="*/ 428222 w 1935050"/>
                <a:gd name="connsiteY15" fmla="*/ 753415 h 1300767"/>
                <a:gd name="connsiteX16" fmla="*/ 428222 w 1935050"/>
                <a:gd name="connsiteY16" fmla="*/ 753415 h 1300767"/>
                <a:gd name="connsiteX17" fmla="*/ 457200 w 1935050"/>
                <a:gd name="connsiteY17" fmla="*/ 891862 h 1300767"/>
                <a:gd name="connsiteX18" fmla="*/ 479738 w 1935050"/>
                <a:gd name="connsiteY18" fmla="*/ 1104364 h 1300767"/>
                <a:gd name="connsiteX19" fmla="*/ 511935 w 1935050"/>
                <a:gd name="connsiteY19" fmla="*/ 1249251 h 1300767"/>
                <a:gd name="connsiteX20" fmla="*/ 528033 w 1935050"/>
                <a:gd name="connsiteY20" fmla="*/ 1223493 h 1300767"/>
                <a:gd name="connsiteX21" fmla="*/ 557011 w 1935050"/>
                <a:gd name="connsiteY21" fmla="*/ 1226713 h 1300767"/>
                <a:gd name="connsiteX22" fmla="*/ 579549 w 1935050"/>
                <a:gd name="connsiteY22" fmla="*/ 1297547 h 1300767"/>
                <a:gd name="connsiteX23" fmla="*/ 1532585 w 1935050"/>
                <a:gd name="connsiteY23" fmla="*/ 1300767 h 1300767"/>
                <a:gd name="connsiteX24" fmla="*/ 1574442 w 1935050"/>
                <a:gd name="connsiteY24" fmla="*/ 1281448 h 1300767"/>
                <a:gd name="connsiteX25" fmla="*/ 1613078 w 1935050"/>
                <a:gd name="connsiteY25" fmla="*/ 1297547 h 1300767"/>
                <a:gd name="connsiteX26" fmla="*/ 1658154 w 1935050"/>
                <a:gd name="connsiteY26" fmla="*/ 1271789 h 1300767"/>
                <a:gd name="connsiteX27" fmla="*/ 1677473 w 1935050"/>
                <a:gd name="connsiteY27" fmla="*/ 1217054 h 1300767"/>
                <a:gd name="connsiteX28" fmla="*/ 1732208 w 1935050"/>
                <a:gd name="connsiteY28" fmla="*/ 1213834 h 1300767"/>
                <a:gd name="connsiteX29" fmla="*/ 1754746 w 1935050"/>
                <a:gd name="connsiteY29" fmla="*/ 1033530 h 1300767"/>
                <a:gd name="connsiteX30" fmla="*/ 1780504 w 1935050"/>
                <a:gd name="connsiteY30" fmla="*/ 1126902 h 1300767"/>
                <a:gd name="connsiteX31" fmla="*/ 1809481 w 1935050"/>
                <a:gd name="connsiteY31" fmla="*/ 1126902 h 1300767"/>
                <a:gd name="connsiteX32" fmla="*/ 1828800 w 1935050"/>
                <a:gd name="connsiteY32" fmla="*/ 1207395 h 1300767"/>
                <a:gd name="connsiteX33" fmla="*/ 1854557 w 1935050"/>
                <a:gd name="connsiteY33" fmla="*/ 1165538 h 1300767"/>
                <a:gd name="connsiteX34" fmla="*/ 1886754 w 1935050"/>
                <a:gd name="connsiteY34" fmla="*/ 1039969 h 1300767"/>
                <a:gd name="connsiteX35" fmla="*/ 1909292 w 1935050"/>
                <a:gd name="connsiteY35" fmla="*/ 746975 h 1300767"/>
                <a:gd name="connsiteX36" fmla="*/ 1935050 w 1935050"/>
                <a:gd name="connsiteY36" fmla="*/ 982015 h 1300767"/>
                <a:gd name="connsiteX0" fmla="*/ 0 w 1935050"/>
                <a:gd name="connsiteY0" fmla="*/ 122350 h 1300767"/>
                <a:gd name="connsiteX1" fmla="*/ 22538 w 1935050"/>
                <a:gd name="connsiteY1" fmla="*/ 0 h 1300767"/>
                <a:gd name="connsiteX2" fmla="*/ 22538 w 1935050"/>
                <a:gd name="connsiteY2" fmla="*/ 0 h 1300767"/>
                <a:gd name="connsiteX3" fmla="*/ 93371 w 1935050"/>
                <a:gd name="connsiteY3" fmla="*/ 45077 h 1300767"/>
                <a:gd name="connsiteX4" fmla="*/ 122349 w 1935050"/>
                <a:gd name="connsiteY4" fmla="*/ 9660 h 1300767"/>
                <a:gd name="connsiteX5" fmla="*/ 144887 w 1935050"/>
                <a:gd name="connsiteY5" fmla="*/ 103031 h 1300767"/>
                <a:gd name="connsiteX6" fmla="*/ 173864 w 1935050"/>
                <a:gd name="connsiteY6" fmla="*/ 51516 h 1300767"/>
                <a:gd name="connsiteX7" fmla="*/ 202842 w 1935050"/>
                <a:gd name="connsiteY7" fmla="*/ 164206 h 1300767"/>
                <a:gd name="connsiteX8" fmla="*/ 247918 w 1935050"/>
                <a:gd name="connsiteY8" fmla="*/ 235040 h 1300767"/>
                <a:gd name="connsiteX9" fmla="*/ 276895 w 1935050"/>
                <a:gd name="connsiteY9" fmla="*/ 689020 h 1300767"/>
                <a:gd name="connsiteX10" fmla="*/ 302653 w 1935050"/>
                <a:gd name="connsiteY10" fmla="*/ 769513 h 1300767"/>
                <a:gd name="connsiteX11" fmla="*/ 328411 w 1935050"/>
                <a:gd name="connsiteY11" fmla="*/ 775953 h 1300767"/>
                <a:gd name="connsiteX12" fmla="*/ 350949 w 1935050"/>
                <a:gd name="connsiteY12" fmla="*/ 750195 h 1300767"/>
                <a:gd name="connsiteX13" fmla="*/ 376707 w 1935050"/>
                <a:gd name="connsiteY13" fmla="*/ 666482 h 1300767"/>
                <a:gd name="connsiteX14" fmla="*/ 405684 w 1935050"/>
                <a:gd name="connsiteY14" fmla="*/ 695460 h 1300767"/>
                <a:gd name="connsiteX15" fmla="*/ 428222 w 1935050"/>
                <a:gd name="connsiteY15" fmla="*/ 753415 h 1300767"/>
                <a:gd name="connsiteX16" fmla="*/ 428222 w 1935050"/>
                <a:gd name="connsiteY16" fmla="*/ 753415 h 1300767"/>
                <a:gd name="connsiteX17" fmla="*/ 457200 w 1935050"/>
                <a:gd name="connsiteY17" fmla="*/ 891862 h 1300767"/>
                <a:gd name="connsiteX18" fmla="*/ 479738 w 1935050"/>
                <a:gd name="connsiteY18" fmla="*/ 1104364 h 1300767"/>
                <a:gd name="connsiteX19" fmla="*/ 511935 w 1935050"/>
                <a:gd name="connsiteY19" fmla="*/ 1249251 h 1300767"/>
                <a:gd name="connsiteX20" fmla="*/ 528033 w 1935050"/>
                <a:gd name="connsiteY20" fmla="*/ 1223493 h 1300767"/>
                <a:gd name="connsiteX21" fmla="*/ 557011 w 1935050"/>
                <a:gd name="connsiteY21" fmla="*/ 1226713 h 1300767"/>
                <a:gd name="connsiteX22" fmla="*/ 579549 w 1935050"/>
                <a:gd name="connsiteY22" fmla="*/ 1297547 h 1300767"/>
                <a:gd name="connsiteX23" fmla="*/ 1532585 w 1935050"/>
                <a:gd name="connsiteY23" fmla="*/ 1300767 h 1300767"/>
                <a:gd name="connsiteX24" fmla="*/ 1574442 w 1935050"/>
                <a:gd name="connsiteY24" fmla="*/ 1281448 h 1300767"/>
                <a:gd name="connsiteX25" fmla="*/ 1613078 w 1935050"/>
                <a:gd name="connsiteY25" fmla="*/ 1297547 h 1300767"/>
                <a:gd name="connsiteX26" fmla="*/ 1658154 w 1935050"/>
                <a:gd name="connsiteY26" fmla="*/ 1271789 h 1300767"/>
                <a:gd name="connsiteX27" fmla="*/ 1677473 w 1935050"/>
                <a:gd name="connsiteY27" fmla="*/ 1217054 h 1300767"/>
                <a:gd name="connsiteX28" fmla="*/ 1732208 w 1935050"/>
                <a:gd name="connsiteY28" fmla="*/ 1213834 h 1300767"/>
                <a:gd name="connsiteX29" fmla="*/ 1754746 w 1935050"/>
                <a:gd name="connsiteY29" fmla="*/ 1033530 h 1300767"/>
                <a:gd name="connsiteX30" fmla="*/ 1780504 w 1935050"/>
                <a:gd name="connsiteY30" fmla="*/ 1126902 h 1300767"/>
                <a:gd name="connsiteX31" fmla="*/ 1809481 w 1935050"/>
                <a:gd name="connsiteY31" fmla="*/ 1126902 h 1300767"/>
                <a:gd name="connsiteX32" fmla="*/ 1828800 w 1935050"/>
                <a:gd name="connsiteY32" fmla="*/ 1207395 h 1300767"/>
                <a:gd name="connsiteX33" fmla="*/ 1854557 w 1935050"/>
                <a:gd name="connsiteY33" fmla="*/ 1165538 h 1300767"/>
                <a:gd name="connsiteX34" fmla="*/ 1886754 w 1935050"/>
                <a:gd name="connsiteY34" fmla="*/ 1039969 h 1300767"/>
                <a:gd name="connsiteX35" fmla="*/ 1909292 w 1935050"/>
                <a:gd name="connsiteY35" fmla="*/ 746975 h 1300767"/>
                <a:gd name="connsiteX36" fmla="*/ 1935050 w 1935050"/>
                <a:gd name="connsiteY36" fmla="*/ 982015 h 1300767"/>
                <a:gd name="connsiteX0" fmla="*/ 0 w 1935050"/>
                <a:gd name="connsiteY0" fmla="*/ 122350 h 1300767"/>
                <a:gd name="connsiteX1" fmla="*/ 22538 w 1935050"/>
                <a:gd name="connsiteY1" fmla="*/ 0 h 1300767"/>
                <a:gd name="connsiteX2" fmla="*/ 22538 w 1935050"/>
                <a:gd name="connsiteY2" fmla="*/ 0 h 1300767"/>
                <a:gd name="connsiteX3" fmla="*/ 93371 w 1935050"/>
                <a:gd name="connsiteY3" fmla="*/ 45077 h 1300767"/>
                <a:gd name="connsiteX4" fmla="*/ 122349 w 1935050"/>
                <a:gd name="connsiteY4" fmla="*/ 9660 h 1300767"/>
                <a:gd name="connsiteX5" fmla="*/ 144887 w 1935050"/>
                <a:gd name="connsiteY5" fmla="*/ 103031 h 1300767"/>
                <a:gd name="connsiteX6" fmla="*/ 173864 w 1935050"/>
                <a:gd name="connsiteY6" fmla="*/ 51516 h 1300767"/>
                <a:gd name="connsiteX7" fmla="*/ 202842 w 1935050"/>
                <a:gd name="connsiteY7" fmla="*/ 164206 h 1300767"/>
                <a:gd name="connsiteX8" fmla="*/ 247918 w 1935050"/>
                <a:gd name="connsiteY8" fmla="*/ 235040 h 1300767"/>
                <a:gd name="connsiteX9" fmla="*/ 276895 w 1935050"/>
                <a:gd name="connsiteY9" fmla="*/ 689020 h 1300767"/>
                <a:gd name="connsiteX10" fmla="*/ 302653 w 1935050"/>
                <a:gd name="connsiteY10" fmla="*/ 769513 h 1300767"/>
                <a:gd name="connsiteX11" fmla="*/ 328411 w 1935050"/>
                <a:gd name="connsiteY11" fmla="*/ 775953 h 1300767"/>
                <a:gd name="connsiteX12" fmla="*/ 350949 w 1935050"/>
                <a:gd name="connsiteY12" fmla="*/ 750195 h 1300767"/>
                <a:gd name="connsiteX13" fmla="*/ 376707 w 1935050"/>
                <a:gd name="connsiteY13" fmla="*/ 666482 h 1300767"/>
                <a:gd name="connsiteX14" fmla="*/ 405684 w 1935050"/>
                <a:gd name="connsiteY14" fmla="*/ 695460 h 1300767"/>
                <a:gd name="connsiteX15" fmla="*/ 428222 w 1935050"/>
                <a:gd name="connsiteY15" fmla="*/ 753415 h 1300767"/>
                <a:gd name="connsiteX16" fmla="*/ 428222 w 1935050"/>
                <a:gd name="connsiteY16" fmla="*/ 753415 h 1300767"/>
                <a:gd name="connsiteX17" fmla="*/ 457200 w 1935050"/>
                <a:gd name="connsiteY17" fmla="*/ 891862 h 1300767"/>
                <a:gd name="connsiteX18" fmla="*/ 479738 w 1935050"/>
                <a:gd name="connsiteY18" fmla="*/ 1104364 h 1300767"/>
                <a:gd name="connsiteX19" fmla="*/ 511935 w 1935050"/>
                <a:gd name="connsiteY19" fmla="*/ 1249251 h 1300767"/>
                <a:gd name="connsiteX20" fmla="*/ 528033 w 1935050"/>
                <a:gd name="connsiteY20" fmla="*/ 1223493 h 1300767"/>
                <a:gd name="connsiteX21" fmla="*/ 557011 w 1935050"/>
                <a:gd name="connsiteY21" fmla="*/ 1226713 h 1300767"/>
                <a:gd name="connsiteX22" fmla="*/ 579549 w 1935050"/>
                <a:gd name="connsiteY22" fmla="*/ 1297547 h 1300767"/>
                <a:gd name="connsiteX23" fmla="*/ 1532585 w 1935050"/>
                <a:gd name="connsiteY23" fmla="*/ 1300767 h 1300767"/>
                <a:gd name="connsiteX24" fmla="*/ 1574442 w 1935050"/>
                <a:gd name="connsiteY24" fmla="*/ 1281448 h 1300767"/>
                <a:gd name="connsiteX25" fmla="*/ 1613078 w 1935050"/>
                <a:gd name="connsiteY25" fmla="*/ 1297547 h 1300767"/>
                <a:gd name="connsiteX26" fmla="*/ 1658154 w 1935050"/>
                <a:gd name="connsiteY26" fmla="*/ 1271789 h 1300767"/>
                <a:gd name="connsiteX27" fmla="*/ 1677473 w 1935050"/>
                <a:gd name="connsiteY27" fmla="*/ 1217054 h 1300767"/>
                <a:gd name="connsiteX28" fmla="*/ 1732208 w 1935050"/>
                <a:gd name="connsiteY28" fmla="*/ 1213834 h 1300767"/>
                <a:gd name="connsiteX29" fmla="*/ 1761186 w 1935050"/>
                <a:gd name="connsiteY29" fmla="*/ 1023871 h 1300767"/>
                <a:gd name="connsiteX30" fmla="*/ 1780504 w 1935050"/>
                <a:gd name="connsiteY30" fmla="*/ 1126902 h 1300767"/>
                <a:gd name="connsiteX31" fmla="*/ 1809481 w 1935050"/>
                <a:gd name="connsiteY31" fmla="*/ 1126902 h 1300767"/>
                <a:gd name="connsiteX32" fmla="*/ 1828800 w 1935050"/>
                <a:gd name="connsiteY32" fmla="*/ 1207395 h 1300767"/>
                <a:gd name="connsiteX33" fmla="*/ 1854557 w 1935050"/>
                <a:gd name="connsiteY33" fmla="*/ 1165538 h 1300767"/>
                <a:gd name="connsiteX34" fmla="*/ 1886754 w 1935050"/>
                <a:gd name="connsiteY34" fmla="*/ 1039969 h 1300767"/>
                <a:gd name="connsiteX35" fmla="*/ 1909292 w 1935050"/>
                <a:gd name="connsiteY35" fmla="*/ 746975 h 1300767"/>
                <a:gd name="connsiteX36" fmla="*/ 1935050 w 1935050"/>
                <a:gd name="connsiteY36" fmla="*/ 982015 h 1300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935050" h="1300767">
                  <a:moveTo>
                    <a:pt x="0" y="122350"/>
                  </a:moveTo>
                  <a:lnTo>
                    <a:pt x="22538" y="0"/>
                  </a:lnTo>
                  <a:lnTo>
                    <a:pt x="22538" y="0"/>
                  </a:lnTo>
                  <a:lnTo>
                    <a:pt x="93371" y="45077"/>
                  </a:lnTo>
                  <a:lnTo>
                    <a:pt x="122349" y="9660"/>
                  </a:lnTo>
                  <a:lnTo>
                    <a:pt x="144887" y="103031"/>
                  </a:lnTo>
                  <a:lnTo>
                    <a:pt x="173864" y="51516"/>
                  </a:lnTo>
                  <a:lnTo>
                    <a:pt x="202842" y="164206"/>
                  </a:lnTo>
                  <a:lnTo>
                    <a:pt x="247918" y="235040"/>
                  </a:lnTo>
                  <a:lnTo>
                    <a:pt x="276895" y="689020"/>
                  </a:lnTo>
                  <a:lnTo>
                    <a:pt x="302653" y="769513"/>
                  </a:lnTo>
                  <a:lnTo>
                    <a:pt x="328411" y="775953"/>
                  </a:lnTo>
                  <a:lnTo>
                    <a:pt x="350949" y="750195"/>
                  </a:lnTo>
                  <a:lnTo>
                    <a:pt x="376707" y="666482"/>
                  </a:lnTo>
                  <a:lnTo>
                    <a:pt x="405684" y="695460"/>
                  </a:lnTo>
                  <a:lnTo>
                    <a:pt x="428222" y="753415"/>
                  </a:lnTo>
                  <a:lnTo>
                    <a:pt x="428222" y="753415"/>
                  </a:lnTo>
                  <a:lnTo>
                    <a:pt x="457200" y="891862"/>
                  </a:lnTo>
                  <a:lnTo>
                    <a:pt x="479738" y="1104364"/>
                  </a:lnTo>
                  <a:lnTo>
                    <a:pt x="511935" y="1249251"/>
                  </a:lnTo>
                  <a:lnTo>
                    <a:pt x="528033" y="1223493"/>
                  </a:lnTo>
                  <a:lnTo>
                    <a:pt x="557011" y="1226713"/>
                  </a:lnTo>
                  <a:lnTo>
                    <a:pt x="579549" y="1297547"/>
                  </a:lnTo>
                  <a:lnTo>
                    <a:pt x="1532585" y="1300767"/>
                  </a:lnTo>
                  <a:lnTo>
                    <a:pt x="1574442" y="1281448"/>
                  </a:lnTo>
                  <a:lnTo>
                    <a:pt x="1613078" y="1297547"/>
                  </a:lnTo>
                  <a:lnTo>
                    <a:pt x="1658154" y="1271789"/>
                  </a:lnTo>
                  <a:lnTo>
                    <a:pt x="1677473" y="1217054"/>
                  </a:lnTo>
                  <a:lnTo>
                    <a:pt x="1732208" y="1213834"/>
                  </a:lnTo>
                  <a:lnTo>
                    <a:pt x="1761186" y="1023871"/>
                  </a:lnTo>
                  <a:cubicBezTo>
                    <a:pt x="1756893" y="1022798"/>
                    <a:pt x="1771918" y="1095778"/>
                    <a:pt x="1780504" y="1126902"/>
                  </a:cubicBezTo>
                  <a:lnTo>
                    <a:pt x="1809481" y="1126902"/>
                  </a:lnTo>
                  <a:lnTo>
                    <a:pt x="1828800" y="1207395"/>
                  </a:lnTo>
                  <a:lnTo>
                    <a:pt x="1854557" y="1165538"/>
                  </a:lnTo>
                  <a:lnTo>
                    <a:pt x="1886754" y="1039969"/>
                  </a:lnTo>
                  <a:lnTo>
                    <a:pt x="1909292" y="746975"/>
                  </a:lnTo>
                  <a:lnTo>
                    <a:pt x="1935050" y="982015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7" name="Oval 9726">
              <a:extLst>
                <a:ext uri="{FF2B5EF4-FFF2-40B4-BE49-F238E27FC236}">
                  <a16:creationId xmlns:a16="http://schemas.microsoft.com/office/drawing/2014/main" id="{80C0AF84-2FB4-98D3-E6DB-1D5E2102453D}"/>
                </a:ext>
              </a:extLst>
            </p:cNvPr>
            <p:cNvSpPr/>
            <p:nvPr/>
          </p:nvSpPr>
          <p:spPr bwMode="auto">
            <a:xfrm>
              <a:off x="6684312" y="2050693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8" name="Oval 9727">
              <a:extLst>
                <a:ext uri="{FF2B5EF4-FFF2-40B4-BE49-F238E27FC236}">
                  <a16:creationId xmlns:a16="http://schemas.microsoft.com/office/drawing/2014/main" id="{9EB9C066-80EA-5B8E-E141-5CD1237F05FF}"/>
                </a:ext>
              </a:extLst>
            </p:cNvPr>
            <p:cNvSpPr/>
            <p:nvPr/>
          </p:nvSpPr>
          <p:spPr bwMode="auto">
            <a:xfrm>
              <a:off x="6717582" y="205176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29" name="Oval 9728">
              <a:extLst>
                <a:ext uri="{FF2B5EF4-FFF2-40B4-BE49-F238E27FC236}">
                  <a16:creationId xmlns:a16="http://schemas.microsoft.com/office/drawing/2014/main" id="{689CDFF2-AD56-50F8-DB66-06A3F8862572}"/>
                </a:ext>
              </a:extLst>
            </p:cNvPr>
            <p:cNvSpPr/>
            <p:nvPr/>
          </p:nvSpPr>
          <p:spPr bwMode="auto">
            <a:xfrm>
              <a:off x="6747633" y="208503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0" name="Oval 9729">
              <a:extLst>
                <a:ext uri="{FF2B5EF4-FFF2-40B4-BE49-F238E27FC236}">
                  <a16:creationId xmlns:a16="http://schemas.microsoft.com/office/drawing/2014/main" id="{C54DCFE6-BF1C-0DC4-2FDD-3254482FF91C}"/>
                </a:ext>
              </a:extLst>
            </p:cNvPr>
            <p:cNvSpPr/>
            <p:nvPr/>
          </p:nvSpPr>
          <p:spPr bwMode="auto">
            <a:xfrm>
              <a:off x="6800222" y="206035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1" name="Oval 9730">
              <a:extLst>
                <a:ext uri="{FF2B5EF4-FFF2-40B4-BE49-F238E27FC236}">
                  <a16:creationId xmlns:a16="http://schemas.microsoft.com/office/drawing/2014/main" id="{8EA126C3-2935-87C4-FB62-82FCC89ADB0A}"/>
                </a:ext>
              </a:extLst>
            </p:cNvPr>
            <p:cNvSpPr/>
            <p:nvPr/>
          </p:nvSpPr>
          <p:spPr bwMode="auto">
            <a:xfrm>
              <a:off x="6852810" y="208718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2" name="Oval 9731">
              <a:extLst>
                <a:ext uri="{FF2B5EF4-FFF2-40B4-BE49-F238E27FC236}">
                  <a16:creationId xmlns:a16="http://schemas.microsoft.com/office/drawing/2014/main" id="{423661BF-5334-D835-C840-D4C89B770CE9}"/>
                </a:ext>
              </a:extLst>
            </p:cNvPr>
            <p:cNvSpPr/>
            <p:nvPr/>
          </p:nvSpPr>
          <p:spPr bwMode="auto">
            <a:xfrm>
              <a:off x="6779830" y="209791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3" name="Oval 9732">
              <a:extLst>
                <a:ext uri="{FF2B5EF4-FFF2-40B4-BE49-F238E27FC236}">
                  <a16:creationId xmlns:a16="http://schemas.microsoft.com/office/drawing/2014/main" id="{4F7DBAB0-54D1-D262-F3C9-909FE52F2337}"/>
                </a:ext>
              </a:extLst>
            </p:cNvPr>
            <p:cNvSpPr/>
            <p:nvPr/>
          </p:nvSpPr>
          <p:spPr bwMode="auto">
            <a:xfrm>
              <a:off x="6809881" y="218270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4" name="Oval 9733">
              <a:extLst>
                <a:ext uri="{FF2B5EF4-FFF2-40B4-BE49-F238E27FC236}">
                  <a16:creationId xmlns:a16="http://schemas.microsoft.com/office/drawing/2014/main" id="{B2497B47-4581-73FA-C5CE-71074CA2F71B}"/>
                </a:ext>
              </a:extLst>
            </p:cNvPr>
            <p:cNvSpPr/>
            <p:nvPr/>
          </p:nvSpPr>
          <p:spPr bwMode="auto">
            <a:xfrm>
              <a:off x="6872128" y="220953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5" name="Oval 9734">
              <a:extLst>
                <a:ext uri="{FF2B5EF4-FFF2-40B4-BE49-F238E27FC236}">
                  <a16:creationId xmlns:a16="http://schemas.microsoft.com/office/drawing/2014/main" id="{D60350E8-BD6E-0EBB-040C-D221E204EF21}"/>
                </a:ext>
              </a:extLst>
            </p:cNvPr>
            <p:cNvSpPr/>
            <p:nvPr/>
          </p:nvSpPr>
          <p:spPr bwMode="auto">
            <a:xfrm>
              <a:off x="6898960" y="225568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6" name="Oval 9735">
              <a:extLst>
                <a:ext uri="{FF2B5EF4-FFF2-40B4-BE49-F238E27FC236}">
                  <a16:creationId xmlns:a16="http://schemas.microsoft.com/office/drawing/2014/main" id="{D394621B-D4D6-AC42-7AA9-F74B42BF13FE}"/>
                </a:ext>
              </a:extLst>
            </p:cNvPr>
            <p:cNvSpPr/>
            <p:nvPr/>
          </p:nvSpPr>
          <p:spPr bwMode="auto">
            <a:xfrm>
              <a:off x="6925791" y="228251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7" name="Oval 9736">
              <a:extLst>
                <a:ext uri="{FF2B5EF4-FFF2-40B4-BE49-F238E27FC236}">
                  <a16:creationId xmlns:a16="http://schemas.microsoft.com/office/drawing/2014/main" id="{CD389B09-00BD-E0F8-6EC8-62A4D3FD974E}"/>
                </a:ext>
              </a:extLst>
            </p:cNvPr>
            <p:cNvSpPr/>
            <p:nvPr/>
          </p:nvSpPr>
          <p:spPr bwMode="auto">
            <a:xfrm>
              <a:off x="6946182" y="27432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8" name="Oval 9737">
              <a:extLst>
                <a:ext uri="{FF2B5EF4-FFF2-40B4-BE49-F238E27FC236}">
                  <a16:creationId xmlns:a16="http://schemas.microsoft.com/office/drawing/2014/main" id="{F2BFC319-B7AC-46B7-F42D-FD9104111862}"/>
                </a:ext>
              </a:extLst>
            </p:cNvPr>
            <p:cNvSpPr/>
            <p:nvPr/>
          </p:nvSpPr>
          <p:spPr bwMode="auto">
            <a:xfrm>
              <a:off x="6963353" y="282154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39" name="Oval 9738">
              <a:extLst>
                <a:ext uri="{FF2B5EF4-FFF2-40B4-BE49-F238E27FC236}">
                  <a16:creationId xmlns:a16="http://schemas.microsoft.com/office/drawing/2014/main" id="{49C776F9-86D9-3C4E-AF14-58271E2641F9}"/>
                </a:ext>
              </a:extLst>
            </p:cNvPr>
            <p:cNvSpPr/>
            <p:nvPr/>
          </p:nvSpPr>
          <p:spPr bwMode="auto">
            <a:xfrm>
              <a:off x="7048140" y="270986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0" name="Oval 9739">
              <a:extLst>
                <a:ext uri="{FF2B5EF4-FFF2-40B4-BE49-F238E27FC236}">
                  <a16:creationId xmlns:a16="http://schemas.microsoft.com/office/drawing/2014/main" id="{6CAFFACE-E718-8E04-8582-A118CE69DEA4}"/>
                </a:ext>
              </a:extLst>
            </p:cNvPr>
            <p:cNvSpPr/>
            <p:nvPr/>
          </p:nvSpPr>
          <p:spPr bwMode="auto">
            <a:xfrm>
              <a:off x="7081410" y="274320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1" name="Oval 9740">
              <a:extLst>
                <a:ext uri="{FF2B5EF4-FFF2-40B4-BE49-F238E27FC236}">
                  <a16:creationId xmlns:a16="http://schemas.microsoft.com/office/drawing/2014/main" id="{D1E4B886-FD00-8197-3996-B36FB62AF437}"/>
                </a:ext>
              </a:extLst>
            </p:cNvPr>
            <p:cNvSpPr/>
            <p:nvPr/>
          </p:nvSpPr>
          <p:spPr bwMode="auto">
            <a:xfrm>
              <a:off x="7201613" y="325942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2" name="Oval 9741">
              <a:extLst>
                <a:ext uri="{FF2B5EF4-FFF2-40B4-BE49-F238E27FC236}">
                  <a16:creationId xmlns:a16="http://schemas.microsoft.com/office/drawing/2014/main" id="{E4C1F05E-7E3C-F2C8-6538-09D372B51AA9}"/>
                </a:ext>
              </a:extLst>
            </p:cNvPr>
            <p:cNvSpPr/>
            <p:nvPr/>
          </p:nvSpPr>
          <p:spPr bwMode="auto">
            <a:xfrm>
              <a:off x="7102874" y="280974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3" name="Oval 9742">
              <a:extLst>
                <a:ext uri="{FF2B5EF4-FFF2-40B4-BE49-F238E27FC236}">
                  <a16:creationId xmlns:a16="http://schemas.microsoft.com/office/drawing/2014/main" id="{0E9B213C-9A18-AACC-5502-F5EBB18F5539}"/>
                </a:ext>
              </a:extLst>
            </p:cNvPr>
            <p:cNvSpPr/>
            <p:nvPr/>
          </p:nvSpPr>
          <p:spPr bwMode="auto">
            <a:xfrm>
              <a:off x="6994477" y="2833353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4" name="Oval 9743">
              <a:extLst>
                <a:ext uri="{FF2B5EF4-FFF2-40B4-BE49-F238E27FC236}">
                  <a16:creationId xmlns:a16="http://schemas.microsoft.com/office/drawing/2014/main" id="{D41A6F20-61EB-8381-8CEC-3975B1AE440F}"/>
                </a:ext>
              </a:extLst>
            </p:cNvPr>
            <p:cNvSpPr/>
            <p:nvPr/>
          </p:nvSpPr>
          <p:spPr bwMode="auto">
            <a:xfrm>
              <a:off x="7024528" y="280222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5" name="Oval 9744">
              <a:extLst>
                <a:ext uri="{FF2B5EF4-FFF2-40B4-BE49-F238E27FC236}">
                  <a16:creationId xmlns:a16="http://schemas.microsoft.com/office/drawing/2014/main" id="{978F10FC-2C3B-8283-AE36-ED14CE31FA9D}"/>
                </a:ext>
              </a:extLst>
            </p:cNvPr>
            <p:cNvSpPr/>
            <p:nvPr/>
          </p:nvSpPr>
          <p:spPr bwMode="auto">
            <a:xfrm>
              <a:off x="7126485" y="2952483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6" name="Oval 9745">
              <a:extLst>
                <a:ext uri="{FF2B5EF4-FFF2-40B4-BE49-F238E27FC236}">
                  <a16:creationId xmlns:a16="http://schemas.microsoft.com/office/drawing/2014/main" id="{BD592E27-6B4D-588D-BB97-2A1BDB8B82BB}"/>
                </a:ext>
              </a:extLst>
            </p:cNvPr>
            <p:cNvSpPr/>
            <p:nvPr/>
          </p:nvSpPr>
          <p:spPr bwMode="auto">
            <a:xfrm>
              <a:off x="7153317" y="315317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7" name="Oval 9746">
              <a:extLst>
                <a:ext uri="{FF2B5EF4-FFF2-40B4-BE49-F238E27FC236}">
                  <a16:creationId xmlns:a16="http://schemas.microsoft.com/office/drawing/2014/main" id="{6FE6066F-8072-9A3C-31EF-86A68CEF7E78}"/>
                </a:ext>
              </a:extLst>
            </p:cNvPr>
            <p:cNvSpPr/>
            <p:nvPr/>
          </p:nvSpPr>
          <p:spPr bwMode="auto">
            <a:xfrm>
              <a:off x="7176928" y="331201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27" name="TextBox 9426">
              <a:extLst>
                <a:ext uri="{FF2B5EF4-FFF2-40B4-BE49-F238E27FC236}">
                  <a16:creationId xmlns:a16="http://schemas.microsoft.com/office/drawing/2014/main" id="{549C9D87-838F-DF43-2434-C85E97B8FC06}"/>
                </a:ext>
              </a:extLst>
            </p:cNvPr>
            <p:cNvSpPr txBox="1"/>
            <p:nvPr/>
          </p:nvSpPr>
          <p:spPr bwMode="auto">
            <a:xfrm>
              <a:off x="6617016" y="2864337"/>
              <a:ext cx="832181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START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SNDX5613</a:t>
              </a:r>
              <a:b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</a:b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(C1D1)</a:t>
              </a:r>
            </a:p>
          </p:txBody>
        </p:sp>
        <p:sp>
          <p:nvSpPr>
            <p:cNvPr id="9748" name="Oval 9747">
              <a:extLst>
                <a:ext uri="{FF2B5EF4-FFF2-40B4-BE49-F238E27FC236}">
                  <a16:creationId xmlns:a16="http://schemas.microsoft.com/office/drawing/2014/main" id="{B18E165D-2831-946F-8B37-3B2BEADD7A00}"/>
                </a:ext>
              </a:extLst>
            </p:cNvPr>
            <p:cNvSpPr/>
            <p:nvPr/>
          </p:nvSpPr>
          <p:spPr bwMode="auto">
            <a:xfrm>
              <a:off x="7234883" y="328947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49" name="Oval 9748">
              <a:extLst>
                <a:ext uri="{FF2B5EF4-FFF2-40B4-BE49-F238E27FC236}">
                  <a16:creationId xmlns:a16="http://schemas.microsoft.com/office/drawing/2014/main" id="{97F36E82-E89A-84A0-FD20-A4EBA4982A60}"/>
                </a:ext>
              </a:extLst>
            </p:cNvPr>
            <p:cNvSpPr/>
            <p:nvPr/>
          </p:nvSpPr>
          <p:spPr bwMode="auto">
            <a:xfrm>
              <a:off x="8578579" y="280437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0" name="Oval 9749">
              <a:extLst>
                <a:ext uri="{FF2B5EF4-FFF2-40B4-BE49-F238E27FC236}">
                  <a16:creationId xmlns:a16="http://schemas.microsoft.com/office/drawing/2014/main" id="{473930DF-F947-C536-2448-EF2DD65A41EC}"/>
                </a:ext>
              </a:extLst>
            </p:cNvPr>
            <p:cNvSpPr/>
            <p:nvPr/>
          </p:nvSpPr>
          <p:spPr bwMode="auto">
            <a:xfrm>
              <a:off x="8605410" y="303726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1" name="Oval 9750">
              <a:extLst>
                <a:ext uri="{FF2B5EF4-FFF2-40B4-BE49-F238E27FC236}">
                  <a16:creationId xmlns:a16="http://schemas.microsoft.com/office/drawing/2014/main" id="{913805BC-82E2-C9CE-FBB6-BB4BFB328A7C}"/>
                </a:ext>
              </a:extLst>
            </p:cNvPr>
            <p:cNvSpPr/>
            <p:nvPr/>
          </p:nvSpPr>
          <p:spPr bwMode="auto">
            <a:xfrm>
              <a:off x="8551748" y="309629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2" name="Oval 9751">
              <a:extLst>
                <a:ext uri="{FF2B5EF4-FFF2-40B4-BE49-F238E27FC236}">
                  <a16:creationId xmlns:a16="http://schemas.microsoft.com/office/drawing/2014/main" id="{3EC23147-2484-7E2B-5425-2C85B5968BA7}"/>
                </a:ext>
              </a:extLst>
            </p:cNvPr>
            <p:cNvSpPr/>
            <p:nvPr/>
          </p:nvSpPr>
          <p:spPr bwMode="auto">
            <a:xfrm>
              <a:off x="8427252" y="307483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3" name="Oval 9752">
              <a:extLst>
                <a:ext uri="{FF2B5EF4-FFF2-40B4-BE49-F238E27FC236}">
                  <a16:creationId xmlns:a16="http://schemas.microsoft.com/office/drawing/2014/main" id="{4484F592-5E80-9FD3-E8C6-5AF1361D2D54}"/>
                </a:ext>
              </a:extLst>
            </p:cNvPr>
            <p:cNvSpPr/>
            <p:nvPr/>
          </p:nvSpPr>
          <p:spPr bwMode="auto">
            <a:xfrm>
              <a:off x="8444423" y="317893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4" name="Oval 9753">
              <a:extLst>
                <a:ext uri="{FF2B5EF4-FFF2-40B4-BE49-F238E27FC236}">
                  <a16:creationId xmlns:a16="http://schemas.microsoft.com/office/drawing/2014/main" id="{3AEE9B98-354B-E848-16C2-57162EB9C498}"/>
                </a:ext>
              </a:extLst>
            </p:cNvPr>
            <p:cNvSpPr/>
            <p:nvPr/>
          </p:nvSpPr>
          <p:spPr bwMode="auto">
            <a:xfrm>
              <a:off x="8480914" y="318000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5" name="Oval 9754">
              <a:extLst>
                <a:ext uri="{FF2B5EF4-FFF2-40B4-BE49-F238E27FC236}">
                  <a16:creationId xmlns:a16="http://schemas.microsoft.com/office/drawing/2014/main" id="{EC5EFE90-D6B8-A425-117F-28DA352A4FA9}"/>
                </a:ext>
              </a:extLst>
            </p:cNvPr>
            <p:cNvSpPr/>
            <p:nvPr/>
          </p:nvSpPr>
          <p:spPr bwMode="auto">
            <a:xfrm>
              <a:off x="8539942" y="3226157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6" name="Oval 9755">
              <a:extLst>
                <a:ext uri="{FF2B5EF4-FFF2-40B4-BE49-F238E27FC236}">
                  <a16:creationId xmlns:a16="http://schemas.microsoft.com/office/drawing/2014/main" id="{1927AC19-548F-4834-A4C7-5999E5BAE2C1}"/>
                </a:ext>
              </a:extLst>
            </p:cNvPr>
            <p:cNvSpPr/>
            <p:nvPr/>
          </p:nvSpPr>
          <p:spPr bwMode="auto">
            <a:xfrm>
              <a:off x="8508818" y="326908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7" name="Oval 9756">
              <a:extLst>
                <a:ext uri="{FF2B5EF4-FFF2-40B4-BE49-F238E27FC236}">
                  <a16:creationId xmlns:a16="http://schemas.microsoft.com/office/drawing/2014/main" id="{33778785-F1BA-A81D-E7C3-81F57ECAEA93}"/>
                </a:ext>
              </a:extLst>
            </p:cNvPr>
            <p:cNvSpPr/>
            <p:nvPr/>
          </p:nvSpPr>
          <p:spPr bwMode="auto">
            <a:xfrm>
              <a:off x="8239434" y="333777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8" name="Oval 9757">
              <a:extLst>
                <a:ext uri="{FF2B5EF4-FFF2-40B4-BE49-F238E27FC236}">
                  <a16:creationId xmlns:a16="http://schemas.microsoft.com/office/drawing/2014/main" id="{6319AC31-A5AA-07DE-5B26-53AE189EE5BB}"/>
                </a:ext>
              </a:extLst>
            </p:cNvPr>
            <p:cNvSpPr/>
            <p:nvPr/>
          </p:nvSpPr>
          <p:spPr bwMode="auto">
            <a:xfrm>
              <a:off x="8272705" y="3351726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59" name="Oval 9758">
              <a:extLst>
                <a:ext uri="{FF2B5EF4-FFF2-40B4-BE49-F238E27FC236}">
                  <a16:creationId xmlns:a16="http://schemas.microsoft.com/office/drawing/2014/main" id="{DB268FAA-C718-3D94-8545-0E00BA63D792}"/>
                </a:ext>
              </a:extLst>
            </p:cNvPr>
            <p:cNvSpPr/>
            <p:nvPr/>
          </p:nvSpPr>
          <p:spPr bwMode="auto">
            <a:xfrm>
              <a:off x="8334954" y="333991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0" name="Oval 9759">
              <a:extLst>
                <a:ext uri="{FF2B5EF4-FFF2-40B4-BE49-F238E27FC236}">
                  <a16:creationId xmlns:a16="http://schemas.microsoft.com/office/drawing/2014/main" id="{837162B4-979F-742B-EA31-049EE8AC862F}"/>
                </a:ext>
              </a:extLst>
            </p:cNvPr>
            <p:cNvSpPr/>
            <p:nvPr/>
          </p:nvSpPr>
          <p:spPr bwMode="auto">
            <a:xfrm>
              <a:off x="8307050" y="3328113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1" name="Oval 9760">
              <a:extLst>
                <a:ext uri="{FF2B5EF4-FFF2-40B4-BE49-F238E27FC236}">
                  <a16:creationId xmlns:a16="http://schemas.microsoft.com/office/drawing/2014/main" id="{79EB4553-86F4-3EB9-D597-F24A70F60B9F}"/>
                </a:ext>
              </a:extLst>
            </p:cNvPr>
            <p:cNvSpPr/>
            <p:nvPr/>
          </p:nvSpPr>
          <p:spPr bwMode="auto">
            <a:xfrm>
              <a:off x="8346759" y="326479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2" name="Oval 9761">
              <a:extLst>
                <a:ext uri="{FF2B5EF4-FFF2-40B4-BE49-F238E27FC236}">
                  <a16:creationId xmlns:a16="http://schemas.microsoft.com/office/drawing/2014/main" id="{A16AFA2D-0B8A-9D00-BBE3-AC44A3538101}"/>
                </a:ext>
              </a:extLst>
            </p:cNvPr>
            <p:cNvSpPr/>
            <p:nvPr/>
          </p:nvSpPr>
          <p:spPr bwMode="auto">
            <a:xfrm>
              <a:off x="8402568" y="326586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3" name="Oval 9762">
              <a:extLst>
                <a:ext uri="{FF2B5EF4-FFF2-40B4-BE49-F238E27FC236}">
                  <a16:creationId xmlns:a16="http://schemas.microsoft.com/office/drawing/2014/main" id="{81F21582-CBCF-945F-7E2B-B5FEFCCC1098}"/>
                </a:ext>
              </a:extLst>
            </p:cNvPr>
            <p:cNvSpPr/>
            <p:nvPr/>
          </p:nvSpPr>
          <p:spPr bwMode="auto">
            <a:xfrm>
              <a:off x="8377884" y="326371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4" name="Oval 9763">
              <a:extLst>
                <a:ext uri="{FF2B5EF4-FFF2-40B4-BE49-F238E27FC236}">
                  <a16:creationId xmlns:a16="http://schemas.microsoft.com/office/drawing/2014/main" id="{3A1E0C97-404C-B044-4F35-CD6373246F25}"/>
                </a:ext>
              </a:extLst>
            </p:cNvPr>
            <p:cNvSpPr/>
            <p:nvPr/>
          </p:nvSpPr>
          <p:spPr bwMode="auto">
            <a:xfrm>
              <a:off x="8217971" y="3354944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65" name="Oval 9764">
              <a:extLst>
                <a:ext uri="{FF2B5EF4-FFF2-40B4-BE49-F238E27FC236}">
                  <a16:creationId xmlns:a16="http://schemas.microsoft.com/office/drawing/2014/main" id="{FC4DC456-EEF3-1E64-17C0-7A40D1961767}"/>
                </a:ext>
              </a:extLst>
            </p:cNvPr>
            <p:cNvSpPr/>
            <p:nvPr/>
          </p:nvSpPr>
          <p:spPr bwMode="auto">
            <a:xfrm>
              <a:off x="8196506" y="3336699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9793" name="Group 9792">
              <a:extLst>
                <a:ext uri="{FF2B5EF4-FFF2-40B4-BE49-F238E27FC236}">
                  <a16:creationId xmlns:a16="http://schemas.microsoft.com/office/drawing/2014/main" id="{D7271D0A-EE04-4ECB-25E0-0CD963C1335C}"/>
                </a:ext>
              </a:extLst>
            </p:cNvPr>
            <p:cNvGrpSpPr/>
            <p:nvPr/>
          </p:nvGrpSpPr>
          <p:grpSpPr>
            <a:xfrm>
              <a:off x="7277503" y="3350609"/>
              <a:ext cx="974725" cy="69850"/>
              <a:chOff x="1762125" y="3508375"/>
              <a:chExt cx="974725" cy="69850"/>
            </a:xfrm>
          </p:grpSpPr>
          <p:sp>
            <p:nvSpPr>
              <p:cNvPr id="9766" name="Oval 9765">
                <a:extLst>
                  <a:ext uri="{FF2B5EF4-FFF2-40B4-BE49-F238E27FC236}">
                    <a16:creationId xmlns:a16="http://schemas.microsoft.com/office/drawing/2014/main" id="{16707333-C1CE-AEB3-D7E5-DA3A05803676}"/>
                  </a:ext>
                </a:extLst>
              </p:cNvPr>
              <p:cNvSpPr/>
              <p:nvPr/>
            </p:nvSpPr>
            <p:spPr bwMode="auto">
              <a:xfrm>
                <a:off x="176212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67" name="Oval 9766">
                <a:extLst>
                  <a:ext uri="{FF2B5EF4-FFF2-40B4-BE49-F238E27FC236}">
                    <a16:creationId xmlns:a16="http://schemas.microsoft.com/office/drawing/2014/main" id="{7B42936F-250E-D037-AAF6-75ADA96219DB}"/>
                  </a:ext>
                </a:extLst>
              </p:cNvPr>
              <p:cNvSpPr/>
              <p:nvPr/>
            </p:nvSpPr>
            <p:spPr bwMode="auto">
              <a:xfrm>
                <a:off x="183832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68" name="Oval 9767">
                <a:extLst>
                  <a:ext uri="{FF2B5EF4-FFF2-40B4-BE49-F238E27FC236}">
                    <a16:creationId xmlns:a16="http://schemas.microsoft.com/office/drawing/2014/main" id="{85838951-284D-A67A-FD3F-30A7798946F4}"/>
                  </a:ext>
                </a:extLst>
              </p:cNvPr>
              <p:cNvSpPr/>
              <p:nvPr/>
            </p:nvSpPr>
            <p:spPr bwMode="auto">
              <a:xfrm>
                <a:off x="187960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69" name="Oval 9768">
                <a:extLst>
                  <a:ext uri="{FF2B5EF4-FFF2-40B4-BE49-F238E27FC236}">
                    <a16:creationId xmlns:a16="http://schemas.microsoft.com/office/drawing/2014/main" id="{8E1D4AF9-DF7C-3988-E711-D803182E1F75}"/>
                  </a:ext>
                </a:extLst>
              </p:cNvPr>
              <p:cNvSpPr/>
              <p:nvPr/>
            </p:nvSpPr>
            <p:spPr bwMode="auto">
              <a:xfrm>
                <a:off x="191135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0" name="Oval 9769">
                <a:extLst>
                  <a:ext uri="{FF2B5EF4-FFF2-40B4-BE49-F238E27FC236}">
                    <a16:creationId xmlns:a16="http://schemas.microsoft.com/office/drawing/2014/main" id="{41EEF015-9BDC-8479-3861-BCE0CEE7D44E}"/>
                  </a:ext>
                </a:extLst>
              </p:cNvPr>
              <p:cNvSpPr/>
              <p:nvPr/>
            </p:nvSpPr>
            <p:spPr bwMode="auto">
              <a:xfrm>
                <a:off x="179705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1" name="Oval 9770">
                <a:extLst>
                  <a:ext uri="{FF2B5EF4-FFF2-40B4-BE49-F238E27FC236}">
                    <a16:creationId xmlns:a16="http://schemas.microsoft.com/office/drawing/2014/main" id="{9B98B835-6F5D-8F1E-3DF1-A9113D051BDC}"/>
                  </a:ext>
                </a:extLst>
              </p:cNvPr>
              <p:cNvSpPr/>
              <p:nvPr/>
            </p:nvSpPr>
            <p:spPr bwMode="auto">
              <a:xfrm>
                <a:off x="194945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2" name="Oval 9771">
                <a:extLst>
                  <a:ext uri="{FF2B5EF4-FFF2-40B4-BE49-F238E27FC236}">
                    <a16:creationId xmlns:a16="http://schemas.microsoft.com/office/drawing/2014/main" id="{95DF7885-CF65-C4AB-EB19-C1C0D34B32D9}"/>
                  </a:ext>
                </a:extLst>
              </p:cNvPr>
              <p:cNvSpPr/>
              <p:nvPr/>
            </p:nvSpPr>
            <p:spPr bwMode="auto">
              <a:xfrm>
                <a:off x="206692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3" name="Oval 9772">
                <a:extLst>
                  <a:ext uri="{FF2B5EF4-FFF2-40B4-BE49-F238E27FC236}">
                    <a16:creationId xmlns:a16="http://schemas.microsoft.com/office/drawing/2014/main" id="{2DDEA303-A8C9-10A3-9DA5-24C30022AB81}"/>
                  </a:ext>
                </a:extLst>
              </p:cNvPr>
              <p:cNvSpPr/>
              <p:nvPr/>
            </p:nvSpPr>
            <p:spPr bwMode="auto">
              <a:xfrm>
                <a:off x="209867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4" name="Oval 9773">
                <a:extLst>
                  <a:ext uri="{FF2B5EF4-FFF2-40B4-BE49-F238E27FC236}">
                    <a16:creationId xmlns:a16="http://schemas.microsoft.com/office/drawing/2014/main" id="{6E6E0582-4CC6-DFD8-A862-CE66B6C9FE85}"/>
                  </a:ext>
                </a:extLst>
              </p:cNvPr>
              <p:cNvSpPr/>
              <p:nvPr/>
            </p:nvSpPr>
            <p:spPr bwMode="auto">
              <a:xfrm>
                <a:off x="198437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5" name="Oval 9774">
                <a:extLst>
                  <a:ext uri="{FF2B5EF4-FFF2-40B4-BE49-F238E27FC236}">
                    <a16:creationId xmlns:a16="http://schemas.microsoft.com/office/drawing/2014/main" id="{F905813C-C54C-6201-AB16-F460C82E2DCA}"/>
                  </a:ext>
                </a:extLst>
              </p:cNvPr>
              <p:cNvSpPr/>
              <p:nvPr/>
            </p:nvSpPr>
            <p:spPr bwMode="auto">
              <a:xfrm>
                <a:off x="202565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6" name="Oval 9775">
                <a:extLst>
                  <a:ext uri="{FF2B5EF4-FFF2-40B4-BE49-F238E27FC236}">
                    <a16:creationId xmlns:a16="http://schemas.microsoft.com/office/drawing/2014/main" id="{15194BEE-0D0A-9F28-50DE-09E3F7AAE65C}"/>
                  </a:ext>
                </a:extLst>
              </p:cNvPr>
              <p:cNvSpPr/>
              <p:nvPr/>
            </p:nvSpPr>
            <p:spPr bwMode="auto">
              <a:xfrm>
                <a:off x="213995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7" name="Oval 9776">
                <a:extLst>
                  <a:ext uri="{FF2B5EF4-FFF2-40B4-BE49-F238E27FC236}">
                    <a16:creationId xmlns:a16="http://schemas.microsoft.com/office/drawing/2014/main" id="{1A840D38-8AC9-9439-3873-04F69B47506C}"/>
                  </a:ext>
                </a:extLst>
              </p:cNvPr>
              <p:cNvSpPr/>
              <p:nvPr/>
            </p:nvSpPr>
            <p:spPr bwMode="auto">
              <a:xfrm>
                <a:off x="221615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8" name="Oval 9777">
                <a:extLst>
                  <a:ext uri="{FF2B5EF4-FFF2-40B4-BE49-F238E27FC236}">
                    <a16:creationId xmlns:a16="http://schemas.microsoft.com/office/drawing/2014/main" id="{153EA1CD-A6E7-7579-5408-A24D9FFAEDD5}"/>
                  </a:ext>
                </a:extLst>
              </p:cNvPr>
              <p:cNvSpPr/>
              <p:nvPr/>
            </p:nvSpPr>
            <p:spPr bwMode="auto">
              <a:xfrm>
                <a:off x="225742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79" name="Oval 9778">
                <a:extLst>
                  <a:ext uri="{FF2B5EF4-FFF2-40B4-BE49-F238E27FC236}">
                    <a16:creationId xmlns:a16="http://schemas.microsoft.com/office/drawing/2014/main" id="{225DEC37-C0C2-FBAC-882B-6D2260A8AB60}"/>
                  </a:ext>
                </a:extLst>
              </p:cNvPr>
              <p:cNvSpPr/>
              <p:nvPr/>
            </p:nvSpPr>
            <p:spPr bwMode="auto">
              <a:xfrm>
                <a:off x="228917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0" name="Oval 9779">
                <a:extLst>
                  <a:ext uri="{FF2B5EF4-FFF2-40B4-BE49-F238E27FC236}">
                    <a16:creationId xmlns:a16="http://schemas.microsoft.com/office/drawing/2014/main" id="{8E7DAECB-2B6C-DAF2-D68D-A70970FF5602}"/>
                  </a:ext>
                </a:extLst>
              </p:cNvPr>
              <p:cNvSpPr/>
              <p:nvPr/>
            </p:nvSpPr>
            <p:spPr bwMode="auto">
              <a:xfrm>
                <a:off x="217487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1" name="Oval 9780">
                <a:extLst>
                  <a:ext uri="{FF2B5EF4-FFF2-40B4-BE49-F238E27FC236}">
                    <a16:creationId xmlns:a16="http://schemas.microsoft.com/office/drawing/2014/main" id="{3A38259B-A0FC-6877-04A3-D0F2F90E7603}"/>
                  </a:ext>
                </a:extLst>
              </p:cNvPr>
              <p:cNvSpPr/>
              <p:nvPr/>
            </p:nvSpPr>
            <p:spPr bwMode="auto">
              <a:xfrm>
                <a:off x="232727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2" name="Oval 9781">
                <a:extLst>
                  <a:ext uri="{FF2B5EF4-FFF2-40B4-BE49-F238E27FC236}">
                    <a16:creationId xmlns:a16="http://schemas.microsoft.com/office/drawing/2014/main" id="{8218DDDA-D6BD-D804-7CFE-CC6B9BE554CC}"/>
                  </a:ext>
                </a:extLst>
              </p:cNvPr>
              <p:cNvSpPr/>
              <p:nvPr/>
            </p:nvSpPr>
            <p:spPr bwMode="auto">
              <a:xfrm>
                <a:off x="244475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3" name="Oval 9782">
                <a:extLst>
                  <a:ext uri="{FF2B5EF4-FFF2-40B4-BE49-F238E27FC236}">
                    <a16:creationId xmlns:a16="http://schemas.microsoft.com/office/drawing/2014/main" id="{76849421-179A-BA65-8930-DCEACB45C121}"/>
                  </a:ext>
                </a:extLst>
              </p:cNvPr>
              <p:cNvSpPr/>
              <p:nvPr/>
            </p:nvSpPr>
            <p:spPr bwMode="auto">
              <a:xfrm>
                <a:off x="247650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4" name="Oval 9783">
                <a:extLst>
                  <a:ext uri="{FF2B5EF4-FFF2-40B4-BE49-F238E27FC236}">
                    <a16:creationId xmlns:a16="http://schemas.microsoft.com/office/drawing/2014/main" id="{7CED2F70-0511-46B3-6B1F-7479FA01668E}"/>
                  </a:ext>
                </a:extLst>
              </p:cNvPr>
              <p:cNvSpPr/>
              <p:nvPr/>
            </p:nvSpPr>
            <p:spPr bwMode="auto">
              <a:xfrm>
                <a:off x="2362200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5" name="Oval 9784">
                <a:extLst>
                  <a:ext uri="{FF2B5EF4-FFF2-40B4-BE49-F238E27FC236}">
                    <a16:creationId xmlns:a16="http://schemas.microsoft.com/office/drawing/2014/main" id="{7FBC2FEF-AF3E-3FFD-5DF7-D0BEB5F380FD}"/>
                  </a:ext>
                </a:extLst>
              </p:cNvPr>
              <p:cNvSpPr/>
              <p:nvPr/>
            </p:nvSpPr>
            <p:spPr bwMode="auto">
              <a:xfrm>
                <a:off x="2403475" y="3511550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6" name="Oval 9785">
                <a:extLst>
                  <a:ext uri="{FF2B5EF4-FFF2-40B4-BE49-F238E27FC236}">
                    <a16:creationId xmlns:a16="http://schemas.microsoft.com/office/drawing/2014/main" id="{61F5A1CD-3F55-4784-B9B2-DAED2E8C72AC}"/>
                  </a:ext>
                </a:extLst>
              </p:cNvPr>
              <p:cNvSpPr/>
              <p:nvPr/>
            </p:nvSpPr>
            <p:spPr bwMode="auto">
              <a:xfrm>
                <a:off x="2520950" y="3508375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7" name="Oval 9786">
                <a:extLst>
                  <a:ext uri="{FF2B5EF4-FFF2-40B4-BE49-F238E27FC236}">
                    <a16:creationId xmlns:a16="http://schemas.microsoft.com/office/drawing/2014/main" id="{1B99DEC7-2FAF-EC81-49BE-B61AEC27E63C}"/>
                  </a:ext>
                </a:extLst>
              </p:cNvPr>
              <p:cNvSpPr/>
              <p:nvPr/>
            </p:nvSpPr>
            <p:spPr bwMode="auto">
              <a:xfrm>
                <a:off x="2597150" y="3508375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8" name="Oval 9787">
                <a:extLst>
                  <a:ext uri="{FF2B5EF4-FFF2-40B4-BE49-F238E27FC236}">
                    <a16:creationId xmlns:a16="http://schemas.microsoft.com/office/drawing/2014/main" id="{D4A7FA11-6F21-5ED2-48FC-2E572C179184}"/>
                  </a:ext>
                </a:extLst>
              </p:cNvPr>
              <p:cNvSpPr/>
              <p:nvPr/>
            </p:nvSpPr>
            <p:spPr bwMode="auto">
              <a:xfrm>
                <a:off x="2638425" y="3508375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89" name="Oval 9788">
                <a:extLst>
                  <a:ext uri="{FF2B5EF4-FFF2-40B4-BE49-F238E27FC236}">
                    <a16:creationId xmlns:a16="http://schemas.microsoft.com/office/drawing/2014/main" id="{C411ECAD-30D5-8775-7A23-4D8AF4B8EFAC}"/>
                  </a:ext>
                </a:extLst>
              </p:cNvPr>
              <p:cNvSpPr/>
              <p:nvPr/>
            </p:nvSpPr>
            <p:spPr bwMode="auto">
              <a:xfrm>
                <a:off x="2670175" y="3508375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790" name="Oval 9789">
                <a:extLst>
                  <a:ext uri="{FF2B5EF4-FFF2-40B4-BE49-F238E27FC236}">
                    <a16:creationId xmlns:a16="http://schemas.microsoft.com/office/drawing/2014/main" id="{A6CF34AF-1D9B-033F-B3AC-E2EF81BA1A59}"/>
                  </a:ext>
                </a:extLst>
              </p:cNvPr>
              <p:cNvSpPr/>
              <p:nvPr/>
            </p:nvSpPr>
            <p:spPr bwMode="auto">
              <a:xfrm>
                <a:off x="2555875" y="3508375"/>
                <a:ext cx="66675" cy="66675"/>
              </a:xfrm>
              <a:prstGeom prst="ellipse">
                <a:avLst/>
              </a:prstGeom>
              <a:solidFill>
                <a:schemeClr val="accent1"/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015873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794" name="Freeform 9793">
              <a:extLst>
                <a:ext uri="{FF2B5EF4-FFF2-40B4-BE49-F238E27FC236}">
                  <a16:creationId xmlns:a16="http://schemas.microsoft.com/office/drawing/2014/main" id="{4008D2CE-6660-AC44-21F6-29FAC8C23F04}"/>
                </a:ext>
              </a:extLst>
            </p:cNvPr>
            <p:cNvSpPr/>
            <p:nvPr/>
          </p:nvSpPr>
          <p:spPr bwMode="auto">
            <a:xfrm>
              <a:off x="9362941" y="2286000"/>
              <a:ext cx="1928611" cy="1097924"/>
            </a:xfrm>
            <a:custGeom>
              <a:avLst/>
              <a:gdLst>
                <a:gd name="connsiteX0" fmla="*/ 0 w 1928611"/>
                <a:gd name="connsiteY0" fmla="*/ 1091485 h 1097924"/>
                <a:gd name="connsiteX1" fmla="*/ 1584101 w 1928611"/>
                <a:gd name="connsiteY1" fmla="*/ 1097924 h 1097924"/>
                <a:gd name="connsiteX2" fmla="*/ 1751527 w 1928611"/>
                <a:gd name="connsiteY2" fmla="*/ 0 h 1097924"/>
                <a:gd name="connsiteX3" fmla="*/ 1928611 w 1928611"/>
                <a:gd name="connsiteY3" fmla="*/ 67614 h 109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8611" h="1097924">
                  <a:moveTo>
                    <a:pt x="0" y="1091485"/>
                  </a:moveTo>
                  <a:lnTo>
                    <a:pt x="1584101" y="1097924"/>
                  </a:lnTo>
                  <a:lnTo>
                    <a:pt x="1751527" y="0"/>
                  </a:lnTo>
                  <a:lnTo>
                    <a:pt x="1928611" y="67614"/>
                  </a:lnTo>
                </a:path>
              </a:pathLst>
            </a:custGeom>
            <a:noFill/>
            <a:ln w="285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95" name="Oval 9794">
              <a:extLst>
                <a:ext uri="{FF2B5EF4-FFF2-40B4-BE49-F238E27FC236}">
                  <a16:creationId xmlns:a16="http://schemas.microsoft.com/office/drawing/2014/main" id="{93CB0AA1-2818-ABD0-9171-5CF33A2DD465}"/>
                </a:ext>
              </a:extLst>
            </p:cNvPr>
            <p:cNvSpPr/>
            <p:nvPr/>
          </p:nvSpPr>
          <p:spPr bwMode="auto">
            <a:xfrm>
              <a:off x="9329847" y="334636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96" name="Oval 9795">
              <a:extLst>
                <a:ext uri="{FF2B5EF4-FFF2-40B4-BE49-F238E27FC236}">
                  <a16:creationId xmlns:a16="http://schemas.microsoft.com/office/drawing/2014/main" id="{77854AA1-43BF-1CBC-F510-8BAF9A2F25E4}"/>
                </a:ext>
              </a:extLst>
            </p:cNvPr>
            <p:cNvSpPr/>
            <p:nvPr/>
          </p:nvSpPr>
          <p:spPr bwMode="auto">
            <a:xfrm>
              <a:off x="11072788" y="2255950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97" name="Oval 9796">
              <a:extLst>
                <a:ext uri="{FF2B5EF4-FFF2-40B4-BE49-F238E27FC236}">
                  <a16:creationId xmlns:a16="http://schemas.microsoft.com/office/drawing/2014/main" id="{90379518-D9D2-19BC-90CE-B68A18FE5623}"/>
                </a:ext>
              </a:extLst>
            </p:cNvPr>
            <p:cNvSpPr/>
            <p:nvPr/>
          </p:nvSpPr>
          <p:spPr bwMode="auto">
            <a:xfrm>
              <a:off x="11247726" y="232141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99" name="Oval 9798">
              <a:extLst>
                <a:ext uri="{FF2B5EF4-FFF2-40B4-BE49-F238E27FC236}">
                  <a16:creationId xmlns:a16="http://schemas.microsoft.com/office/drawing/2014/main" id="{F6903D3F-23D8-29ED-BDF6-A49BD0A4D75E}"/>
                </a:ext>
              </a:extLst>
            </p:cNvPr>
            <p:cNvSpPr/>
            <p:nvPr/>
          </p:nvSpPr>
          <p:spPr bwMode="auto">
            <a:xfrm>
              <a:off x="10915022" y="334421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00" name="Oval 9799">
              <a:extLst>
                <a:ext uri="{FF2B5EF4-FFF2-40B4-BE49-F238E27FC236}">
                  <a16:creationId xmlns:a16="http://schemas.microsoft.com/office/drawing/2014/main" id="{978D5848-EF1D-CA13-05FB-E41FB31C460B}"/>
                </a:ext>
              </a:extLst>
            </p:cNvPr>
            <p:cNvSpPr/>
            <p:nvPr/>
          </p:nvSpPr>
          <p:spPr bwMode="auto">
            <a:xfrm>
              <a:off x="10249613" y="334850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01" name="Oval 9800">
              <a:extLst>
                <a:ext uri="{FF2B5EF4-FFF2-40B4-BE49-F238E27FC236}">
                  <a16:creationId xmlns:a16="http://schemas.microsoft.com/office/drawing/2014/main" id="{7A9F2469-F2F7-2F42-953E-077EDAF25EEC}"/>
                </a:ext>
              </a:extLst>
            </p:cNvPr>
            <p:cNvSpPr/>
            <p:nvPr/>
          </p:nvSpPr>
          <p:spPr bwMode="auto">
            <a:xfrm>
              <a:off x="9561667" y="3349581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02" name="Oval 9801">
              <a:extLst>
                <a:ext uri="{FF2B5EF4-FFF2-40B4-BE49-F238E27FC236}">
                  <a16:creationId xmlns:a16="http://schemas.microsoft.com/office/drawing/2014/main" id="{D24AF48E-6213-D962-E0F4-22D69FBACD6B}"/>
                </a:ext>
              </a:extLst>
            </p:cNvPr>
            <p:cNvSpPr/>
            <p:nvPr/>
          </p:nvSpPr>
          <p:spPr bwMode="auto">
            <a:xfrm>
              <a:off x="9633574" y="3347435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03" name="Oval 9802">
              <a:extLst>
                <a:ext uri="{FF2B5EF4-FFF2-40B4-BE49-F238E27FC236}">
                  <a16:creationId xmlns:a16="http://schemas.microsoft.com/office/drawing/2014/main" id="{6554AE99-5B79-67C9-B22B-CBE7FB80C6B9}"/>
                </a:ext>
              </a:extLst>
            </p:cNvPr>
            <p:cNvSpPr/>
            <p:nvPr/>
          </p:nvSpPr>
          <p:spPr bwMode="auto">
            <a:xfrm>
              <a:off x="9728019" y="3345288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04" name="Oval 9803">
              <a:extLst>
                <a:ext uri="{FF2B5EF4-FFF2-40B4-BE49-F238E27FC236}">
                  <a16:creationId xmlns:a16="http://schemas.microsoft.com/office/drawing/2014/main" id="{CBE46CE3-AAC3-B217-D65E-FFA7605754D6}"/>
                </a:ext>
              </a:extLst>
            </p:cNvPr>
            <p:cNvSpPr/>
            <p:nvPr/>
          </p:nvSpPr>
          <p:spPr bwMode="auto">
            <a:xfrm>
              <a:off x="9893298" y="3346362"/>
              <a:ext cx="66675" cy="66675"/>
            </a:xfrm>
            <a:prstGeom prst="ellipse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579" name="TextBox 9578">
              <a:extLst>
                <a:ext uri="{FF2B5EF4-FFF2-40B4-BE49-F238E27FC236}">
                  <a16:creationId xmlns:a16="http://schemas.microsoft.com/office/drawing/2014/main" id="{77B7FC10-14D6-7698-7055-2C585C4CABB1}"/>
                </a:ext>
              </a:extLst>
            </p:cNvPr>
            <p:cNvSpPr txBox="1"/>
            <p:nvPr/>
          </p:nvSpPr>
          <p:spPr bwMode="auto">
            <a:xfrm>
              <a:off x="10658016" y="2836507"/>
              <a:ext cx="499756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0" fontAlgn="base" latinLnBrk="0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Arial" panose="020B0604020202020204" pitchFamily="34" charset="0"/>
                </a:rPr>
                <a:t>C3D1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77167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0CF37-0E12-69DB-3D34-3EB458157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5FBA9-201F-3364-EDC2-887F78B7B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/>
              <a:t>Clonal Evolution and Considerations for Treatment </a:t>
            </a:r>
            <a:r>
              <a:rPr lang="en-US" sz="3200"/>
              <a:t>S</a:t>
            </a:r>
            <a:r>
              <a:rPr lang="en-US" sz="3200" b="1"/>
              <a:t>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A1921-E55F-0855-905E-AE5E156A5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675" y="1323624"/>
            <a:ext cx="6000987" cy="526219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b="1"/>
              <a:t>Clonal evolution</a:t>
            </a:r>
          </a:p>
          <a:p>
            <a:pPr lvl="1">
              <a:lnSpc>
                <a:spcPct val="110000"/>
              </a:lnSpc>
              <a:spcAft>
                <a:spcPts val="0"/>
              </a:spcAft>
            </a:pPr>
            <a:r>
              <a:rPr lang="en-US"/>
              <a:t>Retesting at time of relapse is necessary</a:t>
            </a:r>
          </a:p>
          <a:p>
            <a:pPr lvl="1">
              <a:lnSpc>
                <a:spcPct val="110000"/>
              </a:lnSpc>
              <a:spcAft>
                <a:spcPts val="0"/>
              </a:spcAft>
            </a:pPr>
            <a:r>
              <a:rPr lang="en-US"/>
              <a:t>Leukemia is not a static condition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b="1"/>
              <a:t>Molecular testing results</a:t>
            </a:r>
          </a:p>
          <a:p>
            <a:pPr lvl="1">
              <a:lnSpc>
                <a:spcPct val="110000"/>
              </a:lnSpc>
              <a:spcAft>
                <a:spcPts val="0"/>
              </a:spcAft>
            </a:pPr>
            <a:r>
              <a:rPr lang="en-US"/>
              <a:t>KMT2A REARRANGEMENTS (not KMT2A-PTD mutations) detected by cytogenetics and/or FISH</a:t>
            </a:r>
          </a:p>
          <a:p>
            <a:pPr lvl="1">
              <a:lnSpc>
                <a:spcPct val="110000"/>
              </a:lnSpc>
              <a:spcAft>
                <a:spcPts val="0"/>
              </a:spcAft>
            </a:pPr>
            <a:r>
              <a:rPr lang="en-US"/>
              <a:t>NPM1 mutations: PCR, NGS 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b="1"/>
              <a:t>Prior therapy</a:t>
            </a:r>
            <a:endParaRPr lang="en-US"/>
          </a:p>
          <a:p>
            <a:pPr lvl="1">
              <a:lnSpc>
                <a:spcPct val="110000"/>
              </a:lnSpc>
              <a:spcAft>
                <a:spcPts val="0"/>
              </a:spcAft>
            </a:pPr>
            <a:r>
              <a:rPr lang="en-US"/>
              <a:t>Higher incidence of KMT2Ar in therapy related AML</a:t>
            </a:r>
          </a:p>
          <a:p>
            <a:pPr lvl="1">
              <a:lnSpc>
                <a:spcPct val="110000"/>
              </a:lnSpc>
              <a:spcAft>
                <a:spcPts val="0"/>
              </a:spcAft>
            </a:pPr>
            <a:r>
              <a:rPr lang="en-US"/>
              <a:t>Prior Ven and FLT3i: lower CR/CRh to revumenib monotherapy</a:t>
            </a:r>
          </a:p>
          <a:p>
            <a:pPr lvl="1">
              <a:lnSpc>
                <a:spcPct val="110000"/>
              </a:lnSpc>
              <a:spcAft>
                <a:spcPts val="0"/>
              </a:spcAft>
            </a:pPr>
            <a:r>
              <a:rPr lang="en-US"/>
              <a:t>Comutations: higher CR/CRh with concomitant IDH1/IDH2 mutations</a:t>
            </a:r>
          </a:p>
          <a:p>
            <a:pPr>
              <a:lnSpc>
                <a:spcPct val="110000"/>
              </a:lnSpc>
              <a:spcAft>
                <a:spcPts val="0"/>
              </a:spcAft>
            </a:pPr>
            <a:r>
              <a:rPr lang="en-US" b="1"/>
              <a:t>Treatment goals</a:t>
            </a:r>
            <a:r>
              <a:rPr lang="en-US"/>
              <a:t>:</a:t>
            </a:r>
          </a:p>
          <a:p>
            <a:pPr lvl="1">
              <a:lnSpc>
                <a:spcPct val="110000"/>
              </a:lnSpc>
              <a:spcAft>
                <a:spcPts val="0"/>
              </a:spcAft>
            </a:pPr>
            <a:r>
              <a:rPr lang="en-US" sz="2400"/>
              <a:t>Given short DoR (4-6 mo with monotherapy), highly recommend allotransplant with any response in R/R AML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C7C12C-3E5C-84D7-DDD6-E0CB50725F48}"/>
              </a:ext>
            </a:extLst>
          </p:cNvPr>
          <p:cNvSpPr txBox="1"/>
          <p:nvPr/>
        </p:nvSpPr>
        <p:spPr bwMode="auto">
          <a:xfrm>
            <a:off x="6780097" y="1314939"/>
            <a:ext cx="17506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Chemotherapy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A65BC7-BD73-F801-823C-42F67C969A36}"/>
              </a:ext>
            </a:extLst>
          </p:cNvPr>
          <p:cNvSpPr txBox="1"/>
          <p:nvPr/>
        </p:nvSpPr>
        <p:spPr bwMode="auto">
          <a:xfrm rot="20861789">
            <a:off x="8501897" y="1341067"/>
            <a:ext cx="21061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Differential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sensitivity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B437BF-7795-FDDC-9323-4F5C9681D8E1}"/>
              </a:ext>
            </a:extLst>
          </p:cNvPr>
          <p:cNvSpPr txBox="1"/>
          <p:nvPr/>
        </p:nvSpPr>
        <p:spPr bwMode="auto">
          <a:xfrm rot="725575">
            <a:off x="7802081" y="3294176"/>
            <a:ext cx="3383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Chemotherapy-induced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mutagenesis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8051B03-138E-49CE-A311-D36C586CA7C5}"/>
              </a:ext>
            </a:extLst>
          </p:cNvPr>
          <p:cNvCxnSpPr>
            <a:cxnSpLocks/>
          </p:cNvCxnSpPr>
          <p:nvPr/>
        </p:nvCxnSpPr>
        <p:spPr bwMode="auto">
          <a:xfrm flipV="1">
            <a:off x="8268241" y="1327599"/>
            <a:ext cx="2882107" cy="649081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2A37B86-6E14-3E7C-881C-078EF8D2D900}"/>
              </a:ext>
            </a:extLst>
          </p:cNvPr>
          <p:cNvCxnSpPr>
            <a:cxnSpLocks/>
          </p:cNvCxnSpPr>
          <p:nvPr/>
        </p:nvCxnSpPr>
        <p:spPr bwMode="auto">
          <a:xfrm>
            <a:off x="8268241" y="2986157"/>
            <a:ext cx="2882107" cy="649081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" name="Lightning Bolt 8">
            <a:extLst>
              <a:ext uri="{FF2B5EF4-FFF2-40B4-BE49-F238E27FC236}">
                <a16:creationId xmlns:a16="http://schemas.microsoft.com/office/drawing/2014/main" id="{DEF2DE89-E8B3-50C0-7DB6-3278684EF319}"/>
              </a:ext>
            </a:extLst>
          </p:cNvPr>
          <p:cNvSpPr/>
          <p:nvPr/>
        </p:nvSpPr>
        <p:spPr bwMode="auto">
          <a:xfrm>
            <a:off x="7594600" y="1645554"/>
            <a:ext cx="227237" cy="381280"/>
          </a:xfrm>
          <a:prstGeom prst="lightningBolt">
            <a:avLst/>
          </a:prstGeom>
          <a:solidFill>
            <a:schemeClr val="bg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2AC9369-D354-E999-1F92-963239F7E1B7}"/>
              </a:ext>
            </a:extLst>
          </p:cNvPr>
          <p:cNvSpPr/>
          <p:nvPr/>
        </p:nvSpPr>
        <p:spPr bwMode="auto">
          <a:xfrm>
            <a:off x="8356600" y="1906881"/>
            <a:ext cx="2711450" cy="1041400"/>
          </a:xfrm>
          <a:custGeom>
            <a:avLst/>
            <a:gdLst>
              <a:gd name="connsiteX0" fmla="*/ 0 w 2711450"/>
              <a:gd name="connsiteY0" fmla="*/ 419100 h 1041400"/>
              <a:gd name="connsiteX1" fmla="*/ 0 w 2711450"/>
              <a:gd name="connsiteY1" fmla="*/ 628650 h 1041400"/>
              <a:gd name="connsiteX2" fmla="*/ 2711450 w 2711450"/>
              <a:gd name="connsiteY2" fmla="*/ 1041400 h 1041400"/>
              <a:gd name="connsiteX3" fmla="*/ 2711450 w 2711450"/>
              <a:gd name="connsiteY3" fmla="*/ 0 h 1041400"/>
              <a:gd name="connsiteX4" fmla="*/ 0 w 2711450"/>
              <a:gd name="connsiteY4" fmla="*/ 419100 h 1041400"/>
              <a:gd name="connsiteX0" fmla="*/ 0 w 2711450"/>
              <a:gd name="connsiteY0" fmla="*/ 450850 h 1041400"/>
              <a:gd name="connsiteX1" fmla="*/ 0 w 2711450"/>
              <a:gd name="connsiteY1" fmla="*/ 628650 h 1041400"/>
              <a:gd name="connsiteX2" fmla="*/ 2711450 w 2711450"/>
              <a:gd name="connsiteY2" fmla="*/ 1041400 h 1041400"/>
              <a:gd name="connsiteX3" fmla="*/ 2711450 w 2711450"/>
              <a:gd name="connsiteY3" fmla="*/ 0 h 1041400"/>
              <a:gd name="connsiteX4" fmla="*/ 0 w 2711450"/>
              <a:gd name="connsiteY4" fmla="*/ 45085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1450" h="1041400">
                <a:moveTo>
                  <a:pt x="0" y="450850"/>
                </a:moveTo>
                <a:lnTo>
                  <a:pt x="0" y="628650"/>
                </a:lnTo>
                <a:lnTo>
                  <a:pt x="2711450" y="1041400"/>
                </a:lnTo>
                <a:lnTo>
                  <a:pt x="2711450" y="0"/>
                </a:lnTo>
                <a:lnTo>
                  <a:pt x="0" y="450850"/>
                </a:lnTo>
                <a:close/>
              </a:path>
            </a:pathLst>
          </a:custGeom>
          <a:noFill/>
          <a:ln w="28575">
            <a:solidFill>
              <a:schemeClr val="tx2">
                <a:lumMod val="90000"/>
              </a:schemeClr>
            </a:solidFill>
            <a:prstDash val="sysDash"/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A0CC30A-03B9-C091-CDA6-5139CD7DAFBC}"/>
              </a:ext>
            </a:extLst>
          </p:cNvPr>
          <p:cNvGrpSpPr/>
          <p:nvPr/>
        </p:nvGrpSpPr>
        <p:grpSpPr>
          <a:xfrm>
            <a:off x="7896239" y="1995002"/>
            <a:ext cx="223751" cy="219269"/>
            <a:chOff x="1895489" y="2196321"/>
            <a:chExt cx="223751" cy="219269"/>
          </a:xfrm>
          <a:solidFill>
            <a:schemeClr val="accent2"/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4345869-3891-F3E2-8195-7C76E670D787}"/>
                </a:ext>
              </a:extLst>
            </p:cNvPr>
            <p:cNvSpPr/>
            <p:nvPr/>
          </p:nvSpPr>
          <p:spPr bwMode="auto">
            <a:xfrm>
              <a:off x="1895489" y="2196321"/>
              <a:ext cx="152386" cy="152386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BEA3EDF-5401-4793-668A-FA2CC5180505}"/>
                </a:ext>
              </a:extLst>
            </p:cNvPr>
            <p:cNvSpPr/>
            <p:nvPr/>
          </p:nvSpPr>
          <p:spPr bwMode="auto">
            <a:xfrm>
              <a:off x="1966854" y="2263204"/>
              <a:ext cx="152386" cy="152386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211431F-D9C0-E81F-8510-DFD4754B6FEB}"/>
              </a:ext>
            </a:extLst>
          </p:cNvPr>
          <p:cNvGrpSpPr/>
          <p:nvPr/>
        </p:nvGrpSpPr>
        <p:grpSpPr>
          <a:xfrm>
            <a:off x="7977961" y="2208312"/>
            <a:ext cx="288925" cy="399160"/>
            <a:chOff x="1977211" y="2409631"/>
            <a:chExt cx="288925" cy="39916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819EE23-9DA7-ACC1-DFD4-EC385BBDF054}"/>
                </a:ext>
              </a:extLst>
            </p:cNvPr>
            <p:cNvSpPr/>
            <p:nvPr/>
          </p:nvSpPr>
          <p:spPr bwMode="auto">
            <a:xfrm>
              <a:off x="2103424" y="2476514"/>
              <a:ext cx="152386" cy="152386"/>
            </a:xfrm>
            <a:prstGeom prst="ellipse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218844-8093-E443-BBB0-B5C16FA89C87}"/>
                </a:ext>
              </a:extLst>
            </p:cNvPr>
            <p:cNvSpPr/>
            <p:nvPr/>
          </p:nvSpPr>
          <p:spPr bwMode="auto">
            <a:xfrm>
              <a:off x="1977211" y="2409631"/>
              <a:ext cx="152386" cy="152386"/>
            </a:xfrm>
            <a:prstGeom prst="ellipse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C611E1A-DEF0-AD59-C584-9BCDC1F599AA}"/>
                </a:ext>
              </a:extLst>
            </p:cNvPr>
            <p:cNvSpPr/>
            <p:nvPr/>
          </p:nvSpPr>
          <p:spPr bwMode="auto">
            <a:xfrm>
              <a:off x="2013710" y="2494858"/>
              <a:ext cx="152386" cy="152386"/>
            </a:xfrm>
            <a:prstGeom prst="ellipse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B8C1BD3-EA51-CF5F-BA47-5528F8FEFBC8}"/>
                </a:ext>
              </a:extLst>
            </p:cNvPr>
            <p:cNvSpPr/>
            <p:nvPr/>
          </p:nvSpPr>
          <p:spPr bwMode="auto">
            <a:xfrm>
              <a:off x="2113750" y="2580361"/>
              <a:ext cx="152386" cy="152386"/>
            </a:xfrm>
            <a:prstGeom prst="ellipse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1DCEA01-58B6-CE15-62ED-367F6CD57067}"/>
                </a:ext>
              </a:extLst>
            </p:cNvPr>
            <p:cNvSpPr/>
            <p:nvPr/>
          </p:nvSpPr>
          <p:spPr bwMode="auto">
            <a:xfrm>
              <a:off x="2113750" y="2656405"/>
              <a:ext cx="152386" cy="152386"/>
            </a:xfrm>
            <a:prstGeom prst="ellipse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990138A-2B04-56EC-B15A-F0585E9B0BD7}"/>
              </a:ext>
            </a:extLst>
          </p:cNvPr>
          <p:cNvGrpSpPr/>
          <p:nvPr/>
        </p:nvGrpSpPr>
        <p:grpSpPr>
          <a:xfrm>
            <a:off x="7499418" y="2002418"/>
            <a:ext cx="504685" cy="293711"/>
            <a:chOff x="1498668" y="2203737"/>
            <a:chExt cx="504685" cy="29371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E35849E-3490-0ACE-A914-A3AB6384E429}"/>
                </a:ext>
              </a:extLst>
            </p:cNvPr>
            <p:cNvSpPr/>
            <p:nvPr/>
          </p:nvSpPr>
          <p:spPr bwMode="auto">
            <a:xfrm>
              <a:off x="1688255" y="2203737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8E6E553-A09F-0E38-ACBF-553532131DF2}"/>
                </a:ext>
              </a:extLst>
            </p:cNvPr>
            <p:cNvSpPr/>
            <p:nvPr/>
          </p:nvSpPr>
          <p:spPr bwMode="auto">
            <a:xfrm>
              <a:off x="1764448" y="2259496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C370D2E9-35C3-7FA9-E265-5E03D6483FF8}"/>
                </a:ext>
              </a:extLst>
            </p:cNvPr>
            <p:cNvSpPr/>
            <p:nvPr/>
          </p:nvSpPr>
          <p:spPr bwMode="auto">
            <a:xfrm>
              <a:off x="1619848" y="2262802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A33D86F-2DEB-B1D9-A327-70C58DDE9A86}"/>
                </a:ext>
              </a:extLst>
            </p:cNvPr>
            <p:cNvSpPr/>
            <p:nvPr/>
          </p:nvSpPr>
          <p:spPr bwMode="auto">
            <a:xfrm>
              <a:off x="1539762" y="2228279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B9509C3-4EE3-004D-FC6A-18B4FFE37E15}"/>
                </a:ext>
              </a:extLst>
            </p:cNvPr>
            <p:cNvSpPr/>
            <p:nvPr/>
          </p:nvSpPr>
          <p:spPr bwMode="auto">
            <a:xfrm>
              <a:off x="1498668" y="2297325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443474FA-1B97-6143-48B6-2D1B5C800452}"/>
                </a:ext>
              </a:extLst>
            </p:cNvPr>
            <p:cNvSpPr/>
            <p:nvPr/>
          </p:nvSpPr>
          <p:spPr bwMode="auto">
            <a:xfrm>
              <a:off x="1850967" y="2345062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45D7197-8027-01DE-4E22-AEF23014B07F}"/>
              </a:ext>
            </a:extLst>
          </p:cNvPr>
          <p:cNvGrpSpPr/>
          <p:nvPr/>
        </p:nvGrpSpPr>
        <p:grpSpPr>
          <a:xfrm>
            <a:off x="7339682" y="2133809"/>
            <a:ext cx="818320" cy="742811"/>
            <a:chOff x="1338932" y="2335128"/>
            <a:chExt cx="818320" cy="742811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F00B55B-D724-6C35-1D8B-DE20C0429965}"/>
                </a:ext>
              </a:extLst>
            </p:cNvPr>
            <p:cNvSpPr/>
            <p:nvPr/>
          </p:nvSpPr>
          <p:spPr bwMode="auto">
            <a:xfrm>
              <a:off x="1706108" y="2335128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00FCB5B-B569-5C1D-049E-6550595A01F1}"/>
                </a:ext>
              </a:extLst>
            </p:cNvPr>
            <p:cNvSpPr/>
            <p:nvPr/>
          </p:nvSpPr>
          <p:spPr bwMode="auto">
            <a:xfrm>
              <a:off x="1809291" y="2407454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14A59F8-675F-BE34-8164-6E8221026F15}"/>
                </a:ext>
              </a:extLst>
            </p:cNvPr>
            <p:cNvSpPr/>
            <p:nvPr/>
          </p:nvSpPr>
          <p:spPr bwMode="auto">
            <a:xfrm>
              <a:off x="1580827" y="2348707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B541B125-8F70-045D-5822-87151B06A930}"/>
                </a:ext>
              </a:extLst>
            </p:cNvPr>
            <p:cNvSpPr/>
            <p:nvPr/>
          </p:nvSpPr>
          <p:spPr bwMode="auto">
            <a:xfrm>
              <a:off x="1688224" y="2428449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41300EE-D85B-2846-953E-37355987B32A}"/>
                </a:ext>
              </a:extLst>
            </p:cNvPr>
            <p:cNvSpPr/>
            <p:nvPr/>
          </p:nvSpPr>
          <p:spPr bwMode="auto">
            <a:xfrm>
              <a:off x="1882341" y="2458785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ED0A105-ED7A-D9CB-00DF-07257B818798}"/>
                </a:ext>
              </a:extLst>
            </p:cNvPr>
            <p:cNvSpPr/>
            <p:nvPr/>
          </p:nvSpPr>
          <p:spPr bwMode="auto">
            <a:xfrm>
              <a:off x="1916507" y="2538053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714C04E-BD9C-14E8-C010-812BF752B940}"/>
                </a:ext>
              </a:extLst>
            </p:cNvPr>
            <p:cNvSpPr/>
            <p:nvPr/>
          </p:nvSpPr>
          <p:spPr bwMode="auto">
            <a:xfrm>
              <a:off x="1462574" y="243461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5993486-7FD6-B2FE-F6A4-98171B762B00}"/>
                </a:ext>
              </a:extLst>
            </p:cNvPr>
            <p:cNvSpPr/>
            <p:nvPr/>
          </p:nvSpPr>
          <p:spPr bwMode="auto">
            <a:xfrm>
              <a:off x="1544045" y="2471564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C2954CEC-BE92-1A45-F6C1-2AEB3B5E19F9}"/>
                </a:ext>
              </a:extLst>
            </p:cNvPr>
            <p:cNvSpPr/>
            <p:nvPr/>
          </p:nvSpPr>
          <p:spPr bwMode="auto">
            <a:xfrm>
              <a:off x="1600962" y="251589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E84C716-F084-35D6-496E-1119709F4FCF}"/>
                </a:ext>
              </a:extLst>
            </p:cNvPr>
            <p:cNvSpPr/>
            <p:nvPr/>
          </p:nvSpPr>
          <p:spPr bwMode="auto">
            <a:xfrm>
              <a:off x="1823231" y="254121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A006D5C-0CD4-E920-8DB1-DC24F5E3CAF0}"/>
                </a:ext>
              </a:extLst>
            </p:cNvPr>
            <p:cNvSpPr/>
            <p:nvPr/>
          </p:nvSpPr>
          <p:spPr bwMode="auto">
            <a:xfrm>
              <a:off x="1701566" y="2592085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EA52EE1F-E217-42A7-A997-44727D29AFBA}"/>
                </a:ext>
              </a:extLst>
            </p:cNvPr>
            <p:cNvSpPr/>
            <p:nvPr/>
          </p:nvSpPr>
          <p:spPr bwMode="auto">
            <a:xfrm>
              <a:off x="1771016" y="2621205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6265D9F3-0C7F-1594-83BA-874F1654BC91}"/>
                </a:ext>
              </a:extLst>
            </p:cNvPr>
            <p:cNvSpPr/>
            <p:nvPr/>
          </p:nvSpPr>
          <p:spPr bwMode="auto">
            <a:xfrm>
              <a:off x="2004866" y="2621205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30C49AA-849E-FFD0-1F03-44CC2D9F3733}"/>
                </a:ext>
              </a:extLst>
            </p:cNvPr>
            <p:cNvSpPr/>
            <p:nvPr/>
          </p:nvSpPr>
          <p:spPr bwMode="auto">
            <a:xfrm>
              <a:off x="1875446" y="2662049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A539BD0-3ABB-C362-9037-D0904217060A}"/>
                </a:ext>
              </a:extLst>
            </p:cNvPr>
            <p:cNvSpPr/>
            <p:nvPr/>
          </p:nvSpPr>
          <p:spPr bwMode="auto">
            <a:xfrm>
              <a:off x="1958382" y="270743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D405D7C-4044-B686-22B2-F5B9FD353CC0}"/>
                </a:ext>
              </a:extLst>
            </p:cNvPr>
            <p:cNvSpPr/>
            <p:nvPr/>
          </p:nvSpPr>
          <p:spPr bwMode="auto">
            <a:xfrm>
              <a:off x="1835151" y="2734061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25BCBAB-CDF5-0BD4-AF2B-5EA6421572A5}"/>
                </a:ext>
              </a:extLst>
            </p:cNvPr>
            <p:cNvSpPr/>
            <p:nvPr/>
          </p:nvSpPr>
          <p:spPr bwMode="auto">
            <a:xfrm>
              <a:off x="1765302" y="2676091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6919F3B-B2A6-326C-6685-6987BE7447CA}"/>
                </a:ext>
              </a:extLst>
            </p:cNvPr>
            <p:cNvSpPr/>
            <p:nvPr/>
          </p:nvSpPr>
          <p:spPr bwMode="auto">
            <a:xfrm>
              <a:off x="1628934" y="265361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772026DA-B1DC-56C1-84B3-4BE077955949}"/>
                </a:ext>
              </a:extLst>
            </p:cNvPr>
            <p:cNvSpPr/>
            <p:nvPr/>
          </p:nvSpPr>
          <p:spPr bwMode="auto">
            <a:xfrm>
              <a:off x="1514692" y="2577423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7D33CAF3-97B1-6F18-B4CD-77EC1EBB1A95}"/>
                </a:ext>
              </a:extLst>
            </p:cNvPr>
            <p:cNvSpPr/>
            <p:nvPr/>
          </p:nvSpPr>
          <p:spPr bwMode="auto">
            <a:xfrm>
              <a:off x="1431757" y="251719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E8D5CB6-0CC1-77A8-78AC-FD22D4A90C46}"/>
                </a:ext>
              </a:extLst>
            </p:cNvPr>
            <p:cNvSpPr/>
            <p:nvPr/>
          </p:nvSpPr>
          <p:spPr bwMode="auto">
            <a:xfrm>
              <a:off x="1379479" y="2592085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5292ECAB-F8A1-5335-8E74-69D41ACC308A}"/>
                </a:ext>
              </a:extLst>
            </p:cNvPr>
            <p:cNvSpPr/>
            <p:nvPr/>
          </p:nvSpPr>
          <p:spPr bwMode="auto">
            <a:xfrm>
              <a:off x="1463762" y="2651628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914F07D-F187-E3FB-B4A5-F035FFD4B8BF}"/>
                </a:ext>
              </a:extLst>
            </p:cNvPr>
            <p:cNvSpPr/>
            <p:nvPr/>
          </p:nvSpPr>
          <p:spPr bwMode="auto">
            <a:xfrm>
              <a:off x="1590114" y="2752284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08B4203-5FD0-8866-181C-6C1A395D1228}"/>
                </a:ext>
              </a:extLst>
            </p:cNvPr>
            <p:cNvSpPr/>
            <p:nvPr/>
          </p:nvSpPr>
          <p:spPr bwMode="auto">
            <a:xfrm>
              <a:off x="1695556" y="2768947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7C95CD7-5EC8-26CD-C185-B9925740662A}"/>
                </a:ext>
              </a:extLst>
            </p:cNvPr>
            <p:cNvSpPr/>
            <p:nvPr/>
          </p:nvSpPr>
          <p:spPr bwMode="auto">
            <a:xfrm>
              <a:off x="1535039" y="267809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B17824A0-3972-C17F-3792-358C3052EA4F}"/>
                </a:ext>
              </a:extLst>
            </p:cNvPr>
            <p:cNvSpPr/>
            <p:nvPr/>
          </p:nvSpPr>
          <p:spPr bwMode="auto">
            <a:xfrm>
              <a:off x="1777759" y="2837058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DEBB09-65B1-1937-6819-A5F892449697}"/>
                </a:ext>
              </a:extLst>
            </p:cNvPr>
            <p:cNvSpPr/>
            <p:nvPr/>
          </p:nvSpPr>
          <p:spPr bwMode="auto">
            <a:xfrm>
              <a:off x="1902917" y="280831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2C2C6D1-8394-4A8D-0364-17B65CC8FED9}"/>
                </a:ext>
              </a:extLst>
            </p:cNvPr>
            <p:cNvSpPr/>
            <p:nvPr/>
          </p:nvSpPr>
          <p:spPr bwMode="auto">
            <a:xfrm>
              <a:off x="1862617" y="2880703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7B6E4FB-A903-817E-922F-C26274D34327}"/>
                </a:ext>
              </a:extLst>
            </p:cNvPr>
            <p:cNvSpPr/>
            <p:nvPr/>
          </p:nvSpPr>
          <p:spPr bwMode="auto">
            <a:xfrm>
              <a:off x="1697781" y="281725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321DFA71-D578-BF03-329F-37ECCB94688C}"/>
                </a:ext>
              </a:extLst>
            </p:cNvPr>
            <p:cNvSpPr/>
            <p:nvPr/>
          </p:nvSpPr>
          <p:spPr bwMode="auto">
            <a:xfrm>
              <a:off x="1750531" y="291872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3DF27CF-6969-F560-947C-AB736C97BACE}"/>
                </a:ext>
              </a:extLst>
            </p:cNvPr>
            <p:cNvSpPr/>
            <p:nvPr/>
          </p:nvSpPr>
          <p:spPr bwMode="auto">
            <a:xfrm>
              <a:off x="1627813" y="292183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816A550-1A9E-4ABC-7A57-63D713DB5658}"/>
                </a:ext>
              </a:extLst>
            </p:cNvPr>
            <p:cNvSpPr/>
            <p:nvPr/>
          </p:nvSpPr>
          <p:spPr bwMode="auto">
            <a:xfrm>
              <a:off x="1546393" y="282076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F26B2126-700C-D898-879B-2C2F5819E58D}"/>
                </a:ext>
              </a:extLst>
            </p:cNvPr>
            <p:cNvSpPr/>
            <p:nvPr/>
          </p:nvSpPr>
          <p:spPr bwMode="auto">
            <a:xfrm>
              <a:off x="1469701" y="276302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5E3DADE-913B-DD63-911C-4275F0BE9DE0}"/>
                </a:ext>
              </a:extLst>
            </p:cNvPr>
            <p:cNvSpPr/>
            <p:nvPr/>
          </p:nvSpPr>
          <p:spPr bwMode="auto">
            <a:xfrm>
              <a:off x="1365770" y="2701657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966FD29-DE0A-116E-F52F-646688F83E7C}"/>
                </a:ext>
              </a:extLst>
            </p:cNvPr>
            <p:cNvSpPr/>
            <p:nvPr/>
          </p:nvSpPr>
          <p:spPr bwMode="auto">
            <a:xfrm>
              <a:off x="1338932" y="2796399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D70FD9C-4746-632E-D70B-092BF5CE3824}"/>
                </a:ext>
              </a:extLst>
            </p:cNvPr>
            <p:cNvSpPr/>
            <p:nvPr/>
          </p:nvSpPr>
          <p:spPr bwMode="auto">
            <a:xfrm>
              <a:off x="1402740" y="2837058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2CAEDF0-6362-121D-1951-3F60A84FAC15}"/>
                </a:ext>
              </a:extLst>
            </p:cNvPr>
            <p:cNvSpPr/>
            <p:nvPr/>
          </p:nvSpPr>
          <p:spPr bwMode="auto">
            <a:xfrm>
              <a:off x="1487821" y="2925553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3E6CDD3-EF40-9102-C660-17B7456FD497}"/>
              </a:ext>
            </a:extLst>
          </p:cNvPr>
          <p:cNvGrpSpPr/>
          <p:nvPr/>
        </p:nvGrpSpPr>
        <p:grpSpPr>
          <a:xfrm>
            <a:off x="8477323" y="2098561"/>
            <a:ext cx="465530" cy="252827"/>
            <a:chOff x="2476573" y="2299880"/>
            <a:chExt cx="465530" cy="252827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8E491990-1860-9C79-05B3-FF913A2C9FD4}"/>
                </a:ext>
              </a:extLst>
            </p:cNvPr>
            <p:cNvSpPr/>
            <p:nvPr/>
          </p:nvSpPr>
          <p:spPr bwMode="auto">
            <a:xfrm>
              <a:off x="2734274" y="229988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F3D8E55E-485C-1097-7CBA-CEECDF5E4B4D}"/>
                </a:ext>
              </a:extLst>
            </p:cNvPr>
            <p:cNvSpPr/>
            <p:nvPr/>
          </p:nvSpPr>
          <p:spPr bwMode="auto">
            <a:xfrm>
              <a:off x="2611132" y="2306399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15B9CEE-710C-34B4-E76F-C3F41847441C}"/>
                </a:ext>
              </a:extLst>
            </p:cNvPr>
            <p:cNvSpPr/>
            <p:nvPr/>
          </p:nvSpPr>
          <p:spPr bwMode="auto">
            <a:xfrm>
              <a:off x="2476573" y="2358419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B40A6E0-E658-3F52-8D5B-DAF131BA47C6}"/>
                </a:ext>
              </a:extLst>
            </p:cNvPr>
            <p:cNvSpPr/>
            <p:nvPr/>
          </p:nvSpPr>
          <p:spPr bwMode="auto">
            <a:xfrm>
              <a:off x="2574847" y="2400321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67C586F5-0AE5-952C-7A55-18E02B934DD3}"/>
                </a:ext>
              </a:extLst>
            </p:cNvPr>
            <p:cNvSpPr/>
            <p:nvPr/>
          </p:nvSpPr>
          <p:spPr bwMode="auto">
            <a:xfrm>
              <a:off x="2701358" y="2393834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818CE53-0F0B-0414-057C-DA778C53EE07}"/>
                </a:ext>
              </a:extLst>
            </p:cNvPr>
            <p:cNvSpPr/>
            <p:nvPr/>
          </p:nvSpPr>
          <p:spPr bwMode="auto">
            <a:xfrm>
              <a:off x="2789717" y="2371678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C9B1F57-F6F5-F875-D999-6C5467240FEA}"/>
              </a:ext>
            </a:extLst>
          </p:cNvPr>
          <p:cNvGrpSpPr/>
          <p:nvPr/>
        </p:nvGrpSpPr>
        <p:grpSpPr>
          <a:xfrm>
            <a:off x="9402588" y="1743321"/>
            <a:ext cx="278599" cy="210126"/>
            <a:chOff x="3401838" y="1944640"/>
            <a:chExt cx="278599" cy="210126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917E581-08B8-DDC9-9329-79949EF0910B}"/>
                </a:ext>
              </a:extLst>
            </p:cNvPr>
            <p:cNvSpPr/>
            <p:nvPr/>
          </p:nvSpPr>
          <p:spPr bwMode="auto">
            <a:xfrm>
              <a:off x="3401838" y="200238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BE25711-19BD-226C-2975-824657727F9A}"/>
                </a:ext>
              </a:extLst>
            </p:cNvPr>
            <p:cNvSpPr/>
            <p:nvPr/>
          </p:nvSpPr>
          <p:spPr bwMode="auto">
            <a:xfrm>
              <a:off x="3528051" y="194464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2487520-AE3D-681D-1208-8AE9AC206684}"/>
              </a:ext>
            </a:extLst>
          </p:cNvPr>
          <p:cNvGrpSpPr/>
          <p:nvPr/>
        </p:nvGrpSpPr>
        <p:grpSpPr>
          <a:xfrm>
            <a:off x="10333776" y="1541047"/>
            <a:ext cx="537080" cy="537564"/>
            <a:chOff x="4333026" y="1742366"/>
            <a:chExt cx="537080" cy="537564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2536AB8-E4D1-E3E1-D9C6-3C432EED9E98}"/>
                </a:ext>
              </a:extLst>
            </p:cNvPr>
            <p:cNvSpPr/>
            <p:nvPr/>
          </p:nvSpPr>
          <p:spPr bwMode="auto">
            <a:xfrm>
              <a:off x="4333026" y="1803307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CB4B5176-90A9-D357-D6D1-49D69428309A}"/>
                </a:ext>
              </a:extLst>
            </p:cNvPr>
            <p:cNvSpPr/>
            <p:nvPr/>
          </p:nvSpPr>
          <p:spPr bwMode="auto">
            <a:xfrm>
              <a:off x="4455903" y="174236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F99FDEC-AB0D-20F3-7F58-EB75F9D7CBF8}"/>
                </a:ext>
              </a:extLst>
            </p:cNvPr>
            <p:cNvSpPr/>
            <p:nvPr/>
          </p:nvSpPr>
          <p:spPr bwMode="auto">
            <a:xfrm>
              <a:off x="4379710" y="211953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7AD797F8-81AC-14D8-459D-6D96CF57AB3D}"/>
                </a:ext>
              </a:extLst>
            </p:cNvPr>
            <p:cNvSpPr/>
            <p:nvPr/>
          </p:nvSpPr>
          <p:spPr bwMode="auto">
            <a:xfrm>
              <a:off x="4497052" y="205137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2287F99-EC01-A494-5403-1B50AA70C361}"/>
                </a:ext>
              </a:extLst>
            </p:cNvPr>
            <p:cNvSpPr/>
            <p:nvPr/>
          </p:nvSpPr>
          <p:spPr bwMode="auto">
            <a:xfrm>
              <a:off x="4717720" y="2127544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53770B6-6131-0EF1-879D-996E424E053C}"/>
              </a:ext>
            </a:extLst>
          </p:cNvPr>
          <p:cNvGrpSpPr/>
          <p:nvPr/>
        </p:nvGrpSpPr>
        <p:grpSpPr>
          <a:xfrm>
            <a:off x="8476332" y="2512517"/>
            <a:ext cx="528942" cy="375759"/>
            <a:chOff x="2475582" y="2713836"/>
            <a:chExt cx="528942" cy="375759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638F8FD6-B840-B35D-FAA2-91974D84992B}"/>
                </a:ext>
              </a:extLst>
            </p:cNvPr>
            <p:cNvSpPr/>
            <p:nvPr/>
          </p:nvSpPr>
          <p:spPr bwMode="auto">
            <a:xfrm>
              <a:off x="2763779" y="271383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2AC508C-2AFB-E441-C7BB-F936E5C565C1}"/>
                </a:ext>
              </a:extLst>
            </p:cNvPr>
            <p:cNvSpPr/>
            <p:nvPr/>
          </p:nvSpPr>
          <p:spPr bwMode="auto">
            <a:xfrm>
              <a:off x="2852138" y="278020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33894F07-5813-F812-8EDB-453BE9BF68EF}"/>
                </a:ext>
              </a:extLst>
            </p:cNvPr>
            <p:cNvSpPr/>
            <p:nvPr/>
          </p:nvSpPr>
          <p:spPr bwMode="auto">
            <a:xfrm>
              <a:off x="2763779" y="2795958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011C54F0-E146-88CC-EFA9-2D4AE94EB1E6}"/>
                </a:ext>
              </a:extLst>
            </p:cNvPr>
            <p:cNvSpPr/>
            <p:nvPr/>
          </p:nvSpPr>
          <p:spPr bwMode="auto">
            <a:xfrm>
              <a:off x="2844669" y="2847271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91D2E549-B5BF-905B-4526-F248160E38AE}"/>
                </a:ext>
              </a:extLst>
            </p:cNvPr>
            <p:cNvSpPr/>
            <p:nvPr/>
          </p:nvSpPr>
          <p:spPr bwMode="auto">
            <a:xfrm>
              <a:off x="2692836" y="2937209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92F9D8D0-49E3-1227-2B36-2B0D454DAB74}"/>
                </a:ext>
              </a:extLst>
            </p:cNvPr>
            <p:cNvSpPr/>
            <p:nvPr/>
          </p:nvSpPr>
          <p:spPr bwMode="auto">
            <a:xfrm>
              <a:off x="2616643" y="2726407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908D04C4-DD8D-E627-386D-2828BC1B4D57}"/>
                </a:ext>
              </a:extLst>
            </p:cNvPr>
            <p:cNvSpPr/>
            <p:nvPr/>
          </p:nvSpPr>
          <p:spPr bwMode="auto">
            <a:xfrm>
              <a:off x="2475582" y="2792408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948ED76E-77BD-AAB0-8CBB-C6583B7CC0CE}"/>
              </a:ext>
            </a:extLst>
          </p:cNvPr>
          <p:cNvGrpSpPr/>
          <p:nvPr/>
        </p:nvGrpSpPr>
        <p:grpSpPr>
          <a:xfrm>
            <a:off x="9382048" y="2606997"/>
            <a:ext cx="390570" cy="299566"/>
            <a:chOff x="3381298" y="2808316"/>
            <a:chExt cx="390570" cy="299566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7809B57F-683A-077A-CEC9-54E2F989CC49}"/>
                </a:ext>
              </a:extLst>
            </p:cNvPr>
            <p:cNvSpPr/>
            <p:nvPr/>
          </p:nvSpPr>
          <p:spPr bwMode="auto">
            <a:xfrm>
              <a:off x="3493269" y="286897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D736CA28-16D8-8D57-E312-CF3E17370776}"/>
                </a:ext>
              </a:extLst>
            </p:cNvPr>
            <p:cNvSpPr/>
            <p:nvPr/>
          </p:nvSpPr>
          <p:spPr bwMode="auto">
            <a:xfrm>
              <a:off x="3534418" y="280831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1641C3BF-C893-EBC4-BE9D-E00768CE058C}"/>
                </a:ext>
              </a:extLst>
            </p:cNvPr>
            <p:cNvSpPr/>
            <p:nvPr/>
          </p:nvSpPr>
          <p:spPr bwMode="auto">
            <a:xfrm>
              <a:off x="3619482" y="285588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550AAF3D-9AFC-883F-C1C7-E7EB016B73DE}"/>
                </a:ext>
              </a:extLst>
            </p:cNvPr>
            <p:cNvSpPr/>
            <p:nvPr/>
          </p:nvSpPr>
          <p:spPr bwMode="auto">
            <a:xfrm>
              <a:off x="3381298" y="2924267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110BD1C1-CD97-B4EC-15A0-FCEFF435BFB6}"/>
                </a:ext>
              </a:extLst>
            </p:cNvPr>
            <p:cNvSpPr/>
            <p:nvPr/>
          </p:nvSpPr>
          <p:spPr bwMode="auto">
            <a:xfrm>
              <a:off x="3466362" y="295549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353E761-A0EF-83CB-714B-05748F97D656}"/>
              </a:ext>
            </a:extLst>
          </p:cNvPr>
          <p:cNvGrpSpPr/>
          <p:nvPr/>
        </p:nvGrpSpPr>
        <p:grpSpPr>
          <a:xfrm>
            <a:off x="10206000" y="2667473"/>
            <a:ext cx="473178" cy="437294"/>
            <a:chOff x="4205250" y="2868792"/>
            <a:chExt cx="473178" cy="437294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2216B0B9-0932-C365-E6C8-2E0256ABC885}"/>
                </a:ext>
              </a:extLst>
            </p:cNvPr>
            <p:cNvSpPr/>
            <p:nvPr/>
          </p:nvSpPr>
          <p:spPr bwMode="auto">
            <a:xfrm>
              <a:off x="4433829" y="295549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98F6193-7980-262F-2ECA-9B2F065305A6}"/>
                </a:ext>
              </a:extLst>
            </p:cNvPr>
            <p:cNvSpPr/>
            <p:nvPr/>
          </p:nvSpPr>
          <p:spPr bwMode="auto">
            <a:xfrm>
              <a:off x="4357636" y="3059054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C24BE495-E57E-AD5F-B0B4-19BFE646C98E}"/>
                </a:ext>
              </a:extLst>
            </p:cNvPr>
            <p:cNvSpPr/>
            <p:nvPr/>
          </p:nvSpPr>
          <p:spPr bwMode="auto">
            <a:xfrm>
              <a:off x="4299376" y="299337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F8785BC3-A016-B610-1A2E-98945658FFD6}"/>
                </a:ext>
              </a:extLst>
            </p:cNvPr>
            <p:cNvSpPr/>
            <p:nvPr/>
          </p:nvSpPr>
          <p:spPr bwMode="auto">
            <a:xfrm>
              <a:off x="4476022" y="286879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890A663-22D8-F5CB-D703-AB3277D09F75}"/>
                </a:ext>
              </a:extLst>
            </p:cNvPr>
            <p:cNvSpPr/>
            <p:nvPr/>
          </p:nvSpPr>
          <p:spPr bwMode="auto">
            <a:xfrm>
              <a:off x="4526042" y="2935386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A243F74-B00E-806A-127C-C9DAECA759F9}"/>
                </a:ext>
              </a:extLst>
            </p:cNvPr>
            <p:cNvSpPr/>
            <p:nvPr/>
          </p:nvSpPr>
          <p:spPr bwMode="auto">
            <a:xfrm>
              <a:off x="4205250" y="3114242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510E90DC-4851-C63F-2E79-895473D05A77}"/>
                </a:ext>
              </a:extLst>
            </p:cNvPr>
            <p:cNvSpPr/>
            <p:nvPr/>
          </p:nvSpPr>
          <p:spPr bwMode="auto">
            <a:xfrm>
              <a:off x="4275764" y="3153700"/>
              <a:ext cx="152386" cy="152386"/>
            </a:xfrm>
            <a:prstGeom prst="ellipse">
              <a:avLst/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3" name="Oval 102">
            <a:extLst>
              <a:ext uri="{FF2B5EF4-FFF2-40B4-BE49-F238E27FC236}">
                <a16:creationId xmlns:a16="http://schemas.microsoft.com/office/drawing/2014/main" id="{A7BD8B9B-AE72-ADE7-E933-2B1BA7CDAC28}"/>
              </a:ext>
            </a:extLst>
          </p:cNvPr>
          <p:cNvSpPr/>
          <p:nvPr/>
        </p:nvSpPr>
        <p:spPr bwMode="auto">
          <a:xfrm>
            <a:off x="8513704" y="2086472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4ECFE9B0-4AB6-5922-DEE7-E484CB2BBB5A}"/>
              </a:ext>
            </a:extLst>
          </p:cNvPr>
          <p:cNvSpPr/>
          <p:nvPr/>
        </p:nvSpPr>
        <p:spPr bwMode="auto">
          <a:xfrm>
            <a:off x="8670808" y="202683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55B0CA60-EBB8-4B71-E74E-FD1D57E6AB9D}"/>
              </a:ext>
            </a:extLst>
          </p:cNvPr>
          <p:cNvSpPr/>
          <p:nvPr/>
        </p:nvSpPr>
        <p:spPr bwMode="auto">
          <a:xfrm>
            <a:off x="8582812" y="1998297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D7294E1B-C624-E745-1960-AA5B2FCCBB79}"/>
              </a:ext>
            </a:extLst>
          </p:cNvPr>
          <p:cNvSpPr/>
          <p:nvPr/>
        </p:nvSpPr>
        <p:spPr bwMode="auto">
          <a:xfrm>
            <a:off x="8700154" y="1966192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A3F748A6-B676-E8B5-8FF8-81910437883E}"/>
              </a:ext>
            </a:extLst>
          </p:cNvPr>
          <p:cNvSpPr/>
          <p:nvPr/>
        </p:nvSpPr>
        <p:spPr bwMode="auto">
          <a:xfrm>
            <a:off x="8770608" y="2010279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0EBE2926-037D-92D4-C92E-DE9081404ADA}"/>
              </a:ext>
            </a:extLst>
          </p:cNvPr>
          <p:cNvSpPr/>
          <p:nvPr/>
        </p:nvSpPr>
        <p:spPr bwMode="auto">
          <a:xfrm>
            <a:off x="8870408" y="209475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612F71B7-7F15-1F16-851A-20DC2697EE15}"/>
              </a:ext>
            </a:extLst>
          </p:cNvPr>
          <p:cNvSpPr/>
          <p:nvPr/>
        </p:nvSpPr>
        <p:spPr bwMode="auto">
          <a:xfrm>
            <a:off x="9549868" y="1816433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CEC5827-3DB7-1BD4-1B0A-9B950850CA56}"/>
              </a:ext>
            </a:extLst>
          </p:cNvPr>
          <p:cNvSpPr/>
          <p:nvPr/>
        </p:nvSpPr>
        <p:spPr bwMode="auto">
          <a:xfrm>
            <a:off x="9676081" y="1795627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8570EC9F-7306-C559-392C-1F4734A2DBD4}"/>
              </a:ext>
            </a:extLst>
          </p:cNvPr>
          <p:cNvSpPr/>
          <p:nvPr/>
        </p:nvSpPr>
        <p:spPr bwMode="auto">
          <a:xfrm>
            <a:off x="9684795" y="1928603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0DF62954-D586-84FC-6222-678F68F79D0C}"/>
              </a:ext>
            </a:extLst>
          </p:cNvPr>
          <p:cNvSpPr/>
          <p:nvPr/>
        </p:nvSpPr>
        <p:spPr bwMode="auto">
          <a:xfrm>
            <a:off x="9558067" y="1910231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5F2BDF8C-AC0C-B0F1-F6EC-34D71F36B794}"/>
              </a:ext>
            </a:extLst>
          </p:cNvPr>
          <p:cNvSpPr/>
          <p:nvPr/>
        </p:nvSpPr>
        <p:spPr bwMode="auto">
          <a:xfrm>
            <a:off x="9450111" y="187284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7FB3BC94-0857-0CC4-733E-4B76B4C6E086}"/>
              </a:ext>
            </a:extLst>
          </p:cNvPr>
          <p:cNvSpPr/>
          <p:nvPr/>
        </p:nvSpPr>
        <p:spPr bwMode="auto">
          <a:xfrm>
            <a:off x="9308277" y="187284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8CDB13FF-C1FE-F6CE-FEA2-8D85322FCF80}"/>
              </a:ext>
            </a:extLst>
          </p:cNvPr>
          <p:cNvSpPr/>
          <p:nvPr/>
        </p:nvSpPr>
        <p:spPr bwMode="auto">
          <a:xfrm>
            <a:off x="9308277" y="1932178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6A43A901-270E-CCC0-1F8B-A4243B42CC18}"/>
              </a:ext>
            </a:extLst>
          </p:cNvPr>
          <p:cNvSpPr/>
          <p:nvPr/>
        </p:nvSpPr>
        <p:spPr bwMode="auto">
          <a:xfrm>
            <a:off x="9421262" y="1932178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2C50DABC-F1E2-5C18-0F0B-04BE7F822530}"/>
              </a:ext>
            </a:extLst>
          </p:cNvPr>
          <p:cNvSpPr/>
          <p:nvPr/>
        </p:nvSpPr>
        <p:spPr bwMode="auto">
          <a:xfrm>
            <a:off x="9760849" y="173434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65ADB971-D947-56B9-C7A7-9C6048035641}"/>
              </a:ext>
            </a:extLst>
          </p:cNvPr>
          <p:cNvSpPr/>
          <p:nvPr/>
        </p:nvSpPr>
        <p:spPr bwMode="auto">
          <a:xfrm>
            <a:off x="9769702" y="185598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CA14394B-CE10-2ABA-7603-47198ED5060C}"/>
              </a:ext>
            </a:extLst>
          </p:cNvPr>
          <p:cNvSpPr/>
          <p:nvPr/>
        </p:nvSpPr>
        <p:spPr bwMode="auto">
          <a:xfrm>
            <a:off x="9833314" y="184057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3CB9D7D9-AB10-6EFB-7B9D-CE3B085A0E38}"/>
              </a:ext>
            </a:extLst>
          </p:cNvPr>
          <p:cNvSpPr/>
          <p:nvPr/>
        </p:nvSpPr>
        <p:spPr bwMode="auto">
          <a:xfrm>
            <a:off x="9785234" y="198343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C4E9562D-6A89-491C-0AAC-BCEE15BCC6E9}"/>
              </a:ext>
            </a:extLst>
          </p:cNvPr>
          <p:cNvSpPr/>
          <p:nvPr/>
        </p:nvSpPr>
        <p:spPr bwMode="auto">
          <a:xfrm>
            <a:off x="9575205" y="199932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6D23CF73-8AC7-B300-E30A-F30F36AD5F28}"/>
              </a:ext>
            </a:extLst>
          </p:cNvPr>
          <p:cNvSpPr/>
          <p:nvPr/>
        </p:nvSpPr>
        <p:spPr bwMode="auto">
          <a:xfrm>
            <a:off x="9419705" y="2018557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88EE3D3-4895-65C2-70DF-6F81ACF34E89}"/>
              </a:ext>
            </a:extLst>
          </p:cNvPr>
          <p:cNvSpPr/>
          <p:nvPr/>
        </p:nvSpPr>
        <p:spPr bwMode="auto">
          <a:xfrm>
            <a:off x="9304702" y="2011741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2F81C6A6-C939-1AC6-9CCB-763B351BC78C}"/>
              </a:ext>
            </a:extLst>
          </p:cNvPr>
          <p:cNvSpPr/>
          <p:nvPr/>
        </p:nvSpPr>
        <p:spPr bwMode="auto">
          <a:xfrm>
            <a:off x="9380895" y="209475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9D69210B-67F9-A7C6-129B-DAEFE8C80646}"/>
              </a:ext>
            </a:extLst>
          </p:cNvPr>
          <p:cNvSpPr/>
          <p:nvPr/>
        </p:nvSpPr>
        <p:spPr bwMode="auto">
          <a:xfrm>
            <a:off x="9518074" y="2053081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C96F1B12-6E4E-BBDF-D460-844DFB5FAC1E}"/>
              </a:ext>
            </a:extLst>
          </p:cNvPr>
          <p:cNvSpPr/>
          <p:nvPr/>
        </p:nvSpPr>
        <p:spPr bwMode="auto">
          <a:xfrm>
            <a:off x="9656488" y="2046247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A923607-E8B1-F013-78CB-F92903D4BE62}"/>
              </a:ext>
            </a:extLst>
          </p:cNvPr>
          <p:cNvSpPr/>
          <p:nvPr/>
        </p:nvSpPr>
        <p:spPr bwMode="auto">
          <a:xfrm>
            <a:off x="9621444" y="213188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722DBAC4-7AE5-528F-66F0-55194431A3B2}"/>
              </a:ext>
            </a:extLst>
          </p:cNvPr>
          <p:cNvSpPr/>
          <p:nvPr/>
        </p:nvSpPr>
        <p:spPr bwMode="auto">
          <a:xfrm>
            <a:off x="9518074" y="216331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95C2A8A0-3453-F305-942E-A1104B335249}"/>
              </a:ext>
            </a:extLst>
          </p:cNvPr>
          <p:cNvSpPr/>
          <p:nvPr/>
        </p:nvSpPr>
        <p:spPr bwMode="auto">
          <a:xfrm>
            <a:off x="9731034" y="206470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42AA00FF-22EB-EE28-DF57-D23C468F240E}"/>
              </a:ext>
            </a:extLst>
          </p:cNvPr>
          <p:cNvSpPr/>
          <p:nvPr/>
        </p:nvSpPr>
        <p:spPr bwMode="auto">
          <a:xfrm>
            <a:off x="9793255" y="2197573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CA64F5F8-C87A-B901-CC36-697B4ADB9FD7}"/>
              </a:ext>
            </a:extLst>
          </p:cNvPr>
          <p:cNvSpPr/>
          <p:nvPr/>
        </p:nvSpPr>
        <p:spPr bwMode="auto">
          <a:xfrm>
            <a:off x="9905097" y="1920642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553189CC-EAAA-7CE6-2918-C557A846E20D}"/>
              </a:ext>
            </a:extLst>
          </p:cNvPr>
          <p:cNvSpPr/>
          <p:nvPr/>
        </p:nvSpPr>
        <p:spPr bwMode="auto">
          <a:xfrm>
            <a:off x="9905097" y="198642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4013C8F8-A4A3-B92C-84C0-5608D243484A}"/>
              </a:ext>
            </a:extLst>
          </p:cNvPr>
          <p:cNvSpPr/>
          <p:nvPr/>
        </p:nvSpPr>
        <p:spPr bwMode="auto">
          <a:xfrm>
            <a:off x="9872831" y="203732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EA1C0E3A-5131-61B5-3B09-36C8E43837EE}"/>
              </a:ext>
            </a:extLst>
          </p:cNvPr>
          <p:cNvSpPr/>
          <p:nvPr/>
        </p:nvSpPr>
        <p:spPr bwMode="auto">
          <a:xfrm>
            <a:off x="10687224" y="153801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A49E0EE4-A57F-8182-726B-4EBC782355EC}"/>
              </a:ext>
            </a:extLst>
          </p:cNvPr>
          <p:cNvSpPr/>
          <p:nvPr/>
        </p:nvSpPr>
        <p:spPr bwMode="auto">
          <a:xfrm>
            <a:off x="9386798" y="2611252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CA055E97-098B-D2B8-1C93-E9A35E944172}"/>
              </a:ext>
            </a:extLst>
          </p:cNvPr>
          <p:cNvGrpSpPr/>
          <p:nvPr/>
        </p:nvGrpSpPr>
        <p:grpSpPr>
          <a:xfrm>
            <a:off x="8506619" y="2448357"/>
            <a:ext cx="304772" cy="181121"/>
            <a:chOff x="2505869" y="2649676"/>
            <a:chExt cx="304772" cy="181121"/>
          </a:xfrm>
        </p:grpSpPr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3E66EE4D-AA66-5CD1-D3E5-7D28E844E699}"/>
                </a:ext>
              </a:extLst>
            </p:cNvPr>
            <p:cNvSpPr/>
            <p:nvPr/>
          </p:nvSpPr>
          <p:spPr bwMode="auto">
            <a:xfrm>
              <a:off x="2658255" y="2649676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554519F8-1430-3B77-D259-FC00A0A0AD58}"/>
                </a:ext>
              </a:extLst>
            </p:cNvPr>
            <p:cNvSpPr/>
            <p:nvPr/>
          </p:nvSpPr>
          <p:spPr bwMode="auto">
            <a:xfrm>
              <a:off x="2505869" y="2678411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9EC7AAF7-EA15-B786-D102-6FA7E1E48BFA}"/>
              </a:ext>
            </a:extLst>
          </p:cNvPr>
          <p:cNvGrpSpPr/>
          <p:nvPr/>
        </p:nvGrpSpPr>
        <p:grpSpPr>
          <a:xfrm>
            <a:off x="10213028" y="2683190"/>
            <a:ext cx="278761" cy="254556"/>
            <a:chOff x="4212278" y="2884509"/>
            <a:chExt cx="278761" cy="254556"/>
          </a:xfrm>
        </p:grpSpPr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586FB85A-99C6-4B69-3CC5-F6E47E10C259}"/>
                </a:ext>
              </a:extLst>
            </p:cNvPr>
            <p:cNvSpPr/>
            <p:nvPr/>
          </p:nvSpPr>
          <p:spPr bwMode="auto">
            <a:xfrm>
              <a:off x="4338653" y="2884509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859A1233-2646-5A5D-2136-792E51DB6755}"/>
                </a:ext>
              </a:extLst>
            </p:cNvPr>
            <p:cNvSpPr/>
            <p:nvPr/>
          </p:nvSpPr>
          <p:spPr bwMode="auto">
            <a:xfrm>
              <a:off x="4212278" y="2986679"/>
              <a:ext cx="152386" cy="152386"/>
            </a:xfrm>
            <a:prstGeom prst="ellipse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42" name="Oval 141">
            <a:extLst>
              <a:ext uri="{FF2B5EF4-FFF2-40B4-BE49-F238E27FC236}">
                <a16:creationId xmlns:a16="http://schemas.microsoft.com/office/drawing/2014/main" id="{30E34955-B0E7-603D-9C13-8D9252BFF080}"/>
              </a:ext>
            </a:extLst>
          </p:cNvPr>
          <p:cNvSpPr/>
          <p:nvPr/>
        </p:nvSpPr>
        <p:spPr bwMode="auto">
          <a:xfrm>
            <a:off x="10565105" y="1593066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59061584-CEE0-D3EE-ADF8-8FE42D5EBA44}"/>
              </a:ext>
            </a:extLst>
          </p:cNvPr>
          <p:cNvSpPr/>
          <p:nvPr/>
        </p:nvSpPr>
        <p:spPr bwMode="auto">
          <a:xfrm>
            <a:off x="10491789" y="162267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AAE5215A-6A64-9036-5F9D-5DE726B9A8C5}"/>
              </a:ext>
            </a:extLst>
          </p:cNvPr>
          <p:cNvSpPr/>
          <p:nvPr/>
        </p:nvSpPr>
        <p:spPr bwMode="auto">
          <a:xfrm>
            <a:off x="10366793" y="1674901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1CAA6F9A-4950-D3FC-44B9-39C3CE927687}"/>
              </a:ext>
            </a:extLst>
          </p:cNvPr>
          <p:cNvSpPr/>
          <p:nvPr/>
        </p:nvSpPr>
        <p:spPr bwMode="auto">
          <a:xfrm>
            <a:off x="10256302" y="1676602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3651E669-365A-DE72-A5A0-73BA5681F598}"/>
              </a:ext>
            </a:extLst>
          </p:cNvPr>
          <p:cNvSpPr/>
          <p:nvPr/>
        </p:nvSpPr>
        <p:spPr bwMode="auto">
          <a:xfrm>
            <a:off x="10198678" y="1746941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C3AC78BE-F534-6FDE-94E4-D7E8ADCC192D}"/>
              </a:ext>
            </a:extLst>
          </p:cNvPr>
          <p:cNvSpPr/>
          <p:nvPr/>
        </p:nvSpPr>
        <p:spPr bwMode="auto">
          <a:xfrm>
            <a:off x="10449698" y="1734148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1C48E1C0-FC54-F84A-804F-BD9CC77A3E81}"/>
              </a:ext>
            </a:extLst>
          </p:cNvPr>
          <p:cNvSpPr/>
          <p:nvPr/>
        </p:nvSpPr>
        <p:spPr bwMode="auto">
          <a:xfrm>
            <a:off x="10602084" y="1699128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1AE368E8-DCE0-59A1-CC12-2A15630C79DA}"/>
              </a:ext>
            </a:extLst>
          </p:cNvPr>
          <p:cNvSpPr/>
          <p:nvPr/>
        </p:nvSpPr>
        <p:spPr bwMode="auto">
          <a:xfrm>
            <a:off x="10678277" y="1634363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C05C4EE7-584D-53B7-A2E9-A7152B2C5A3E}"/>
              </a:ext>
            </a:extLst>
          </p:cNvPr>
          <p:cNvSpPr/>
          <p:nvPr/>
        </p:nvSpPr>
        <p:spPr bwMode="auto">
          <a:xfrm>
            <a:off x="10776598" y="1645172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2670DF0F-3569-F320-E623-9D6B16128BD0}"/>
              </a:ext>
            </a:extLst>
          </p:cNvPr>
          <p:cNvSpPr/>
          <p:nvPr/>
        </p:nvSpPr>
        <p:spPr bwMode="auto">
          <a:xfrm>
            <a:off x="10853530" y="168519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6D340306-2199-0FE9-ED51-26EE7E68D272}"/>
              </a:ext>
            </a:extLst>
          </p:cNvPr>
          <p:cNvSpPr/>
          <p:nvPr/>
        </p:nvSpPr>
        <p:spPr bwMode="auto">
          <a:xfrm>
            <a:off x="10852791" y="1755401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id="{2C0D67AC-D53E-F476-C79F-2FAFCA51ED46}"/>
              </a:ext>
            </a:extLst>
          </p:cNvPr>
          <p:cNvSpPr/>
          <p:nvPr/>
        </p:nvSpPr>
        <p:spPr bwMode="auto">
          <a:xfrm>
            <a:off x="10719426" y="1768113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id="{F5831C89-9AFB-A4DF-8B03-DAB89607E4C5}"/>
              </a:ext>
            </a:extLst>
          </p:cNvPr>
          <p:cNvSpPr/>
          <p:nvPr/>
        </p:nvSpPr>
        <p:spPr bwMode="auto">
          <a:xfrm>
            <a:off x="10581994" y="1801342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654E2727-DFF9-7C05-96F9-E967AC706397}"/>
              </a:ext>
            </a:extLst>
          </p:cNvPr>
          <p:cNvSpPr/>
          <p:nvPr/>
        </p:nvSpPr>
        <p:spPr bwMode="auto">
          <a:xfrm>
            <a:off x="10365414" y="180829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0A098DC3-E6A2-0B5F-05EB-DB373683500D}"/>
              </a:ext>
            </a:extLst>
          </p:cNvPr>
          <p:cNvSpPr/>
          <p:nvPr/>
        </p:nvSpPr>
        <p:spPr bwMode="auto">
          <a:xfrm>
            <a:off x="10271264" y="1862136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7" name="Oval 156">
            <a:extLst>
              <a:ext uri="{FF2B5EF4-FFF2-40B4-BE49-F238E27FC236}">
                <a16:creationId xmlns:a16="http://schemas.microsoft.com/office/drawing/2014/main" id="{FDA212B7-B85D-E32A-FD40-32243AD7B85F}"/>
              </a:ext>
            </a:extLst>
          </p:cNvPr>
          <p:cNvSpPr/>
          <p:nvPr/>
        </p:nvSpPr>
        <p:spPr bwMode="auto">
          <a:xfrm>
            <a:off x="10280751" y="199802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id="{AD372A7F-F5A6-E015-94C4-8D294FC6D9B5}"/>
              </a:ext>
            </a:extLst>
          </p:cNvPr>
          <p:cNvSpPr/>
          <p:nvPr/>
        </p:nvSpPr>
        <p:spPr bwMode="auto">
          <a:xfrm>
            <a:off x="10575089" y="1966128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9" name="Oval 158">
            <a:extLst>
              <a:ext uri="{FF2B5EF4-FFF2-40B4-BE49-F238E27FC236}">
                <a16:creationId xmlns:a16="http://schemas.microsoft.com/office/drawing/2014/main" id="{D05A9BE2-0058-7A6B-9825-B4A70E284684}"/>
              </a:ext>
            </a:extLst>
          </p:cNvPr>
          <p:cNvSpPr/>
          <p:nvPr/>
        </p:nvSpPr>
        <p:spPr bwMode="auto">
          <a:xfrm>
            <a:off x="10838206" y="185256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5D09C35C-CFC1-D617-8CA7-08A95774B71F}"/>
              </a:ext>
            </a:extLst>
          </p:cNvPr>
          <p:cNvSpPr/>
          <p:nvPr/>
        </p:nvSpPr>
        <p:spPr bwMode="auto">
          <a:xfrm>
            <a:off x="10864336" y="194518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1" name="Oval 160">
            <a:extLst>
              <a:ext uri="{FF2B5EF4-FFF2-40B4-BE49-F238E27FC236}">
                <a16:creationId xmlns:a16="http://schemas.microsoft.com/office/drawing/2014/main" id="{54B9EDAF-FFEF-DC57-8851-46DEC5292142}"/>
              </a:ext>
            </a:extLst>
          </p:cNvPr>
          <p:cNvSpPr/>
          <p:nvPr/>
        </p:nvSpPr>
        <p:spPr bwMode="auto">
          <a:xfrm>
            <a:off x="10908132" y="2011741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086F58B7-5A09-D018-8DE1-5BBF85CBA7AC}"/>
              </a:ext>
            </a:extLst>
          </p:cNvPr>
          <p:cNvSpPr/>
          <p:nvPr/>
        </p:nvSpPr>
        <p:spPr bwMode="auto">
          <a:xfrm>
            <a:off x="10761771" y="2040389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5A407A89-7A58-9C40-4878-E50DA997DD1F}"/>
              </a:ext>
            </a:extLst>
          </p:cNvPr>
          <p:cNvSpPr/>
          <p:nvPr/>
        </p:nvSpPr>
        <p:spPr bwMode="auto">
          <a:xfrm>
            <a:off x="10868037" y="207118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15F36481-ECF7-1B6A-D983-9A493AC0D40D}"/>
              </a:ext>
            </a:extLst>
          </p:cNvPr>
          <p:cNvSpPr/>
          <p:nvPr/>
        </p:nvSpPr>
        <p:spPr bwMode="auto">
          <a:xfrm>
            <a:off x="10848076" y="2140476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90F6E9B0-2369-4FF6-52A2-636D9AD05007}"/>
              </a:ext>
            </a:extLst>
          </p:cNvPr>
          <p:cNvSpPr/>
          <p:nvPr/>
        </p:nvSpPr>
        <p:spPr bwMode="auto">
          <a:xfrm>
            <a:off x="10629837" y="2018505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6" name="Oval 165">
            <a:extLst>
              <a:ext uri="{FF2B5EF4-FFF2-40B4-BE49-F238E27FC236}">
                <a16:creationId xmlns:a16="http://schemas.microsoft.com/office/drawing/2014/main" id="{AAA96B44-2F1D-EFE7-48CC-F1404276DE2F}"/>
              </a:ext>
            </a:extLst>
          </p:cNvPr>
          <p:cNvSpPr/>
          <p:nvPr/>
        </p:nvSpPr>
        <p:spPr bwMode="auto">
          <a:xfrm>
            <a:off x="10727642" y="214212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7EEA1E74-8D64-E5E5-D2EE-5B181DA75EB2}"/>
              </a:ext>
            </a:extLst>
          </p:cNvPr>
          <p:cNvSpPr/>
          <p:nvPr/>
        </p:nvSpPr>
        <p:spPr bwMode="auto">
          <a:xfrm>
            <a:off x="10494156" y="1992956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8" name="Oval 167">
            <a:extLst>
              <a:ext uri="{FF2B5EF4-FFF2-40B4-BE49-F238E27FC236}">
                <a16:creationId xmlns:a16="http://schemas.microsoft.com/office/drawing/2014/main" id="{71D929F4-A98A-07ED-EB9F-1DABD181B257}"/>
              </a:ext>
            </a:extLst>
          </p:cNvPr>
          <p:cNvSpPr/>
          <p:nvPr/>
        </p:nvSpPr>
        <p:spPr bwMode="auto">
          <a:xfrm>
            <a:off x="10393203" y="2042321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DA36AB23-C482-7222-161B-29FDA334D17D}"/>
              </a:ext>
            </a:extLst>
          </p:cNvPr>
          <p:cNvSpPr/>
          <p:nvPr/>
        </p:nvSpPr>
        <p:spPr bwMode="auto">
          <a:xfrm>
            <a:off x="10234514" y="2054807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0" name="Oval 169">
            <a:extLst>
              <a:ext uri="{FF2B5EF4-FFF2-40B4-BE49-F238E27FC236}">
                <a16:creationId xmlns:a16="http://schemas.microsoft.com/office/drawing/2014/main" id="{686727C1-9920-1115-B3D5-D600E994B157}"/>
              </a:ext>
            </a:extLst>
          </p:cNvPr>
          <p:cNvSpPr/>
          <p:nvPr/>
        </p:nvSpPr>
        <p:spPr bwMode="auto">
          <a:xfrm>
            <a:off x="10297312" y="2097768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1" name="Oval 170">
            <a:extLst>
              <a:ext uri="{FF2B5EF4-FFF2-40B4-BE49-F238E27FC236}">
                <a16:creationId xmlns:a16="http://schemas.microsoft.com/office/drawing/2014/main" id="{A219F6EB-6AFC-8615-5A0F-FF3DE178CAB2}"/>
              </a:ext>
            </a:extLst>
          </p:cNvPr>
          <p:cNvSpPr/>
          <p:nvPr/>
        </p:nvSpPr>
        <p:spPr bwMode="auto">
          <a:xfrm>
            <a:off x="10386117" y="211005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ED9524AA-E1A3-DA6C-A567-87CC7DD26791}"/>
              </a:ext>
            </a:extLst>
          </p:cNvPr>
          <p:cNvSpPr/>
          <p:nvPr/>
        </p:nvSpPr>
        <p:spPr bwMode="auto">
          <a:xfrm>
            <a:off x="10525891" y="2080197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3" name="Oval 172">
            <a:extLst>
              <a:ext uri="{FF2B5EF4-FFF2-40B4-BE49-F238E27FC236}">
                <a16:creationId xmlns:a16="http://schemas.microsoft.com/office/drawing/2014/main" id="{BC0A4AA7-4987-4936-F845-218A3E5EDEC7}"/>
              </a:ext>
            </a:extLst>
          </p:cNvPr>
          <p:cNvSpPr/>
          <p:nvPr/>
        </p:nvSpPr>
        <p:spPr bwMode="auto">
          <a:xfrm>
            <a:off x="10474374" y="216577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84DB5F5A-A323-3BF0-B18D-8D2B0DD55531}"/>
              </a:ext>
            </a:extLst>
          </p:cNvPr>
          <p:cNvSpPr/>
          <p:nvPr/>
        </p:nvSpPr>
        <p:spPr bwMode="auto">
          <a:xfrm>
            <a:off x="10602084" y="2143752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DF7FCBE5-7F0E-A1BE-DA15-C74A5B4BE8C6}"/>
              </a:ext>
            </a:extLst>
          </p:cNvPr>
          <p:cNvSpPr/>
          <p:nvPr/>
        </p:nvSpPr>
        <p:spPr bwMode="auto">
          <a:xfrm>
            <a:off x="10347457" y="221491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6" name="Oval 175">
            <a:extLst>
              <a:ext uri="{FF2B5EF4-FFF2-40B4-BE49-F238E27FC236}">
                <a16:creationId xmlns:a16="http://schemas.microsoft.com/office/drawing/2014/main" id="{1F125947-8653-2DC7-C9AD-A8ADA55FAB78}"/>
              </a:ext>
            </a:extLst>
          </p:cNvPr>
          <p:cNvSpPr/>
          <p:nvPr/>
        </p:nvSpPr>
        <p:spPr bwMode="auto">
          <a:xfrm>
            <a:off x="10602084" y="2236846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1D30B402-C9FA-A6F8-2491-0FC81B25AC68}"/>
              </a:ext>
            </a:extLst>
          </p:cNvPr>
          <p:cNvSpPr/>
          <p:nvPr/>
        </p:nvSpPr>
        <p:spPr bwMode="auto">
          <a:xfrm>
            <a:off x="10506553" y="2282180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8" name="Oval 177">
            <a:extLst>
              <a:ext uri="{FF2B5EF4-FFF2-40B4-BE49-F238E27FC236}">
                <a16:creationId xmlns:a16="http://schemas.microsoft.com/office/drawing/2014/main" id="{03A17C16-A7D5-5F87-88B1-23C09C4D7D9E}"/>
              </a:ext>
            </a:extLst>
          </p:cNvPr>
          <p:cNvSpPr/>
          <p:nvPr/>
        </p:nvSpPr>
        <p:spPr bwMode="auto">
          <a:xfrm>
            <a:off x="10795619" y="2297934"/>
            <a:ext cx="152386" cy="152386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9" name="Oval 178">
            <a:extLst>
              <a:ext uri="{FF2B5EF4-FFF2-40B4-BE49-F238E27FC236}">
                <a16:creationId xmlns:a16="http://schemas.microsoft.com/office/drawing/2014/main" id="{6DDAA0CB-D08D-8477-A5B4-A2C3B3C333E8}"/>
              </a:ext>
            </a:extLst>
          </p:cNvPr>
          <p:cNvSpPr/>
          <p:nvPr/>
        </p:nvSpPr>
        <p:spPr bwMode="auto">
          <a:xfrm>
            <a:off x="8921563" y="2174344"/>
            <a:ext cx="152386" cy="152386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D36DEDBB-CE3D-80E4-5CF5-442C1EEC9AB6}"/>
              </a:ext>
            </a:extLst>
          </p:cNvPr>
          <p:cNvSpPr/>
          <p:nvPr/>
        </p:nvSpPr>
        <p:spPr bwMode="auto">
          <a:xfrm>
            <a:off x="8823194" y="2455193"/>
            <a:ext cx="152386" cy="152386"/>
          </a:xfrm>
          <a:prstGeom prst="ellipse">
            <a:avLst/>
          </a:prstGeom>
          <a:solidFill>
            <a:schemeClr val="accent2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3E980665-D4B6-CDC4-15C6-6046E6F7C643}"/>
              </a:ext>
            </a:extLst>
          </p:cNvPr>
          <p:cNvSpPr/>
          <p:nvPr/>
        </p:nvSpPr>
        <p:spPr bwMode="auto">
          <a:xfrm>
            <a:off x="8601006" y="2643385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635B4028-32B7-CADC-FA82-45C7CF414A8F}"/>
              </a:ext>
            </a:extLst>
          </p:cNvPr>
          <p:cNvSpPr/>
          <p:nvPr/>
        </p:nvSpPr>
        <p:spPr bwMode="auto">
          <a:xfrm>
            <a:off x="9668321" y="2592430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40107BA8-A0F3-8EB6-EB84-CEDB46BD94F4}"/>
              </a:ext>
            </a:extLst>
          </p:cNvPr>
          <p:cNvSpPr/>
          <p:nvPr/>
        </p:nvSpPr>
        <p:spPr bwMode="auto">
          <a:xfrm>
            <a:off x="9717206" y="2633810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6E94222F-4E66-6E1E-5403-A66A89792526}"/>
              </a:ext>
            </a:extLst>
          </p:cNvPr>
          <p:cNvSpPr/>
          <p:nvPr/>
        </p:nvSpPr>
        <p:spPr bwMode="auto">
          <a:xfrm>
            <a:off x="9691233" y="2724788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F82FA3D-CF38-C2F0-8AF8-B40B2A7AF5B3}"/>
              </a:ext>
            </a:extLst>
          </p:cNvPr>
          <p:cNvSpPr/>
          <p:nvPr/>
        </p:nvSpPr>
        <p:spPr bwMode="auto">
          <a:xfrm>
            <a:off x="9599888" y="2756293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B6B1C094-C21A-B042-18AD-77660F57AFF1}"/>
              </a:ext>
            </a:extLst>
          </p:cNvPr>
          <p:cNvSpPr/>
          <p:nvPr/>
        </p:nvSpPr>
        <p:spPr bwMode="auto">
          <a:xfrm>
            <a:off x="9785234" y="2766209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7" name="Oval 186">
            <a:extLst>
              <a:ext uri="{FF2B5EF4-FFF2-40B4-BE49-F238E27FC236}">
                <a16:creationId xmlns:a16="http://schemas.microsoft.com/office/drawing/2014/main" id="{44175A14-FBCC-1373-BB57-BB3321E19720}"/>
              </a:ext>
            </a:extLst>
          </p:cNvPr>
          <p:cNvSpPr/>
          <p:nvPr/>
        </p:nvSpPr>
        <p:spPr bwMode="auto">
          <a:xfrm>
            <a:off x="9676663" y="2800650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8" name="Oval 187">
            <a:extLst>
              <a:ext uri="{FF2B5EF4-FFF2-40B4-BE49-F238E27FC236}">
                <a16:creationId xmlns:a16="http://schemas.microsoft.com/office/drawing/2014/main" id="{F513F967-7692-2EBF-1E3D-DEFBC3E17308}"/>
              </a:ext>
            </a:extLst>
          </p:cNvPr>
          <p:cNvSpPr/>
          <p:nvPr/>
        </p:nvSpPr>
        <p:spPr bwMode="auto">
          <a:xfrm>
            <a:off x="9343512" y="2833992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id="{35D56A36-E1F5-16FB-86B6-ACF4D9FECDE1}"/>
              </a:ext>
            </a:extLst>
          </p:cNvPr>
          <p:cNvSpPr/>
          <p:nvPr/>
        </p:nvSpPr>
        <p:spPr bwMode="auto">
          <a:xfrm>
            <a:off x="9465363" y="2826560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1727FCF2-C422-86DD-4981-2B791E862AE2}"/>
              </a:ext>
            </a:extLst>
          </p:cNvPr>
          <p:cNvSpPr/>
          <p:nvPr/>
        </p:nvSpPr>
        <p:spPr bwMode="auto">
          <a:xfrm>
            <a:off x="9539099" y="2890460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1" name="Oval 190">
            <a:extLst>
              <a:ext uri="{FF2B5EF4-FFF2-40B4-BE49-F238E27FC236}">
                <a16:creationId xmlns:a16="http://schemas.microsoft.com/office/drawing/2014/main" id="{7575A973-9844-A678-8499-5C6C223A0299}"/>
              </a:ext>
            </a:extLst>
          </p:cNvPr>
          <p:cNvSpPr/>
          <p:nvPr/>
        </p:nvSpPr>
        <p:spPr bwMode="auto">
          <a:xfrm>
            <a:off x="9649417" y="2914907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691DC01E-93EB-D555-C822-4775471E79BA}"/>
              </a:ext>
            </a:extLst>
          </p:cNvPr>
          <p:cNvSpPr/>
          <p:nvPr/>
        </p:nvSpPr>
        <p:spPr bwMode="auto">
          <a:xfrm>
            <a:off x="9807891" y="2845059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3" name="Oval 192">
            <a:extLst>
              <a:ext uri="{FF2B5EF4-FFF2-40B4-BE49-F238E27FC236}">
                <a16:creationId xmlns:a16="http://schemas.microsoft.com/office/drawing/2014/main" id="{89807CB4-E1E7-0816-9D45-146BDC5BC04C}"/>
              </a:ext>
            </a:extLst>
          </p:cNvPr>
          <p:cNvSpPr/>
          <p:nvPr/>
        </p:nvSpPr>
        <p:spPr bwMode="auto">
          <a:xfrm>
            <a:off x="9785234" y="2911595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" name="Oval 193">
            <a:extLst>
              <a:ext uri="{FF2B5EF4-FFF2-40B4-BE49-F238E27FC236}">
                <a16:creationId xmlns:a16="http://schemas.microsoft.com/office/drawing/2014/main" id="{94906D43-801D-7BED-F717-47D95CB133D2}"/>
              </a:ext>
            </a:extLst>
          </p:cNvPr>
          <p:cNvSpPr/>
          <p:nvPr/>
        </p:nvSpPr>
        <p:spPr bwMode="auto">
          <a:xfrm>
            <a:off x="10617075" y="2648219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5" name="Oval 194">
            <a:extLst>
              <a:ext uri="{FF2B5EF4-FFF2-40B4-BE49-F238E27FC236}">
                <a16:creationId xmlns:a16="http://schemas.microsoft.com/office/drawing/2014/main" id="{FFA4A06C-071E-B599-7523-ABE60574C992}"/>
              </a:ext>
            </a:extLst>
          </p:cNvPr>
          <p:cNvSpPr/>
          <p:nvPr/>
        </p:nvSpPr>
        <p:spPr bwMode="auto">
          <a:xfrm>
            <a:off x="10630707" y="2765871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557DA547-3366-ACD8-ABE9-37739DE4054F}"/>
              </a:ext>
            </a:extLst>
          </p:cNvPr>
          <p:cNvSpPr/>
          <p:nvPr/>
        </p:nvSpPr>
        <p:spPr bwMode="auto">
          <a:xfrm>
            <a:off x="10527757" y="2838977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9C528731-A3B0-2FA2-5964-9D9A66B70C26}"/>
              </a:ext>
            </a:extLst>
          </p:cNvPr>
          <p:cNvSpPr/>
          <p:nvPr/>
        </p:nvSpPr>
        <p:spPr bwMode="auto">
          <a:xfrm>
            <a:off x="10393836" y="2883522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61E1CBFE-2740-BD62-D76A-4236A4E17983}"/>
              </a:ext>
            </a:extLst>
          </p:cNvPr>
          <p:cNvSpPr/>
          <p:nvPr/>
        </p:nvSpPr>
        <p:spPr bwMode="auto">
          <a:xfrm>
            <a:off x="10553178" y="2920169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2196963F-7760-745B-E061-ED5D6E4D95B2}"/>
              </a:ext>
            </a:extLst>
          </p:cNvPr>
          <p:cNvSpPr/>
          <p:nvPr/>
        </p:nvSpPr>
        <p:spPr bwMode="auto">
          <a:xfrm>
            <a:off x="10473796" y="2963021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0" name="Oval 199">
            <a:extLst>
              <a:ext uri="{FF2B5EF4-FFF2-40B4-BE49-F238E27FC236}">
                <a16:creationId xmlns:a16="http://schemas.microsoft.com/office/drawing/2014/main" id="{C2C9D4D2-AEFE-94E7-FD73-1F5BFFE5F872}"/>
              </a:ext>
            </a:extLst>
          </p:cNvPr>
          <p:cNvSpPr/>
          <p:nvPr/>
        </p:nvSpPr>
        <p:spPr bwMode="auto">
          <a:xfrm>
            <a:off x="10317643" y="3008733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23379680-16C9-E94A-92B2-453C40AFDCE7}"/>
              </a:ext>
            </a:extLst>
          </p:cNvPr>
          <p:cNvSpPr/>
          <p:nvPr/>
        </p:nvSpPr>
        <p:spPr bwMode="auto">
          <a:xfrm>
            <a:off x="10366194" y="3047517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91593C72-6ECF-9610-F762-654F0411C3BF}"/>
              </a:ext>
            </a:extLst>
          </p:cNvPr>
          <p:cNvSpPr/>
          <p:nvPr/>
        </p:nvSpPr>
        <p:spPr bwMode="auto">
          <a:xfrm>
            <a:off x="10263210" y="3121268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59693D78-B638-3CEF-34E3-040AABABF7A1}"/>
              </a:ext>
            </a:extLst>
          </p:cNvPr>
          <p:cNvSpPr/>
          <p:nvPr/>
        </p:nvSpPr>
        <p:spPr bwMode="auto">
          <a:xfrm>
            <a:off x="10270605" y="3158311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C56C462C-8516-D7F6-D38C-F6585250F2B7}"/>
              </a:ext>
            </a:extLst>
          </p:cNvPr>
          <p:cNvSpPr/>
          <p:nvPr/>
        </p:nvSpPr>
        <p:spPr bwMode="auto">
          <a:xfrm>
            <a:off x="10415596" y="3110322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3C8CB0AA-6042-E4B8-A8E6-0FF7068A83AF}"/>
              </a:ext>
            </a:extLst>
          </p:cNvPr>
          <p:cNvSpPr/>
          <p:nvPr/>
        </p:nvSpPr>
        <p:spPr bwMode="auto">
          <a:xfrm>
            <a:off x="10415596" y="3186515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F4A1B516-9733-2A96-39FD-C31FBE281B0D}"/>
              </a:ext>
            </a:extLst>
          </p:cNvPr>
          <p:cNvSpPr/>
          <p:nvPr/>
        </p:nvSpPr>
        <p:spPr bwMode="auto">
          <a:xfrm>
            <a:off x="10437901" y="3254541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7" name="Oval 206">
            <a:extLst>
              <a:ext uri="{FF2B5EF4-FFF2-40B4-BE49-F238E27FC236}">
                <a16:creationId xmlns:a16="http://schemas.microsoft.com/office/drawing/2014/main" id="{3066BBE3-7C3A-C470-F71B-202492BB3A63}"/>
              </a:ext>
            </a:extLst>
          </p:cNvPr>
          <p:cNvSpPr/>
          <p:nvPr/>
        </p:nvSpPr>
        <p:spPr bwMode="auto">
          <a:xfrm>
            <a:off x="10455073" y="3310697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8" name="Oval 207">
            <a:extLst>
              <a:ext uri="{FF2B5EF4-FFF2-40B4-BE49-F238E27FC236}">
                <a16:creationId xmlns:a16="http://schemas.microsoft.com/office/drawing/2014/main" id="{6FE4836C-139D-060F-61EB-411E98C5DE87}"/>
              </a:ext>
            </a:extLst>
          </p:cNvPr>
          <p:cNvSpPr/>
          <p:nvPr/>
        </p:nvSpPr>
        <p:spPr bwMode="auto">
          <a:xfrm>
            <a:off x="10590150" y="3012497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197E1CA0-AC93-2AD0-27E6-819CE1389C8B}"/>
              </a:ext>
            </a:extLst>
          </p:cNvPr>
          <p:cNvSpPr/>
          <p:nvPr/>
        </p:nvSpPr>
        <p:spPr bwMode="auto">
          <a:xfrm>
            <a:off x="10678277" y="3051839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0" name="Oval 209">
            <a:extLst>
              <a:ext uri="{FF2B5EF4-FFF2-40B4-BE49-F238E27FC236}">
                <a16:creationId xmlns:a16="http://schemas.microsoft.com/office/drawing/2014/main" id="{34631CA8-02F6-2753-9479-32610363F9DF}"/>
              </a:ext>
            </a:extLst>
          </p:cNvPr>
          <p:cNvSpPr/>
          <p:nvPr/>
        </p:nvSpPr>
        <p:spPr bwMode="auto">
          <a:xfrm>
            <a:off x="10565105" y="3110322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AF9227D6-61D5-F56F-2BF7-6EF675FE4247}"/>
              </a:ext>
            </a:extLst>
          </p:cNvPr>
          <p:cNvSpPr/>
          <p:nvPr/>
        </p:nvSpPr>
        <p:spPr bwMode="auto">
          <a:xfrm>
            <a:off x="10700405" y="3146861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2" name="Oval 211">
            <a:extLst>
              <a:ext uri="{FF2B5EF4-FFF2-40B4-BE49-F238E27FC236}">
                <a16:creationId xmlns:a16="http://schemas.microsoft.com/office/drawing/2014/main" id="{0AA83381-120B-9EFF-A632-6B0994EEBA21}"/>
              </a:ext>
            </a:extLst>
          </p:cNvPr>
          <p:cNvSpPr/>
          <p:nvPr/>
        </p:nvSpPr>
        <p:spPr bwMode="auto">
          <a:xfrm>
            <a:off x="10538661" y="3194223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AA0C5DF8-B992-A1F6-E0DE-8423D5289324}"/>
              </a:ext>
            </a:extLst>
          </p:cNvPr>
          <p:cNvSpPr/>
          <p:nvPr/>
        </p:nvSpPr>
        <p:spPr bwMode="auto">
          <a:xfrm>
            <a:off x="10565105" y="3279497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8D533097-2D0F-829C-CECE-F7A7EF27EBCD}"/>
              </a:ext>
            </a:extLst>
          </p:cNvPr>
          <p:cNvSpPr/>
          <p:nvPr/>
        </p:nvSpPr>
        <p:spPr bwMode="auto">
          <a:xfrm>
            <a:off x="10754470" y="2603603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5" name="Oval 214">
            <a:extLst>
              <a:ext uri="{FF2B5EF4-FFF2-40B4-BE49-F238E27FC236}">
                <a16:creationId xmlns:a16="http://schemas.microsoft.com/office/drawing/2014/main" id="{E03F5FD2-96F2-F1FD-584D-2EF73A4670BF}"/>
              </a:ext>
            </a:extLst>
          </p:cNvPr>
          <p:cNvSpPr/>
          <p:nvPr/>
        </p:nvSpPr>
        <p:spPr bwMode="auto">
          <a:xfrm>
            <a:off x="10754470" y="2675455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6" name="Oval 215">
            <a:extLst>
              <a:ext uri="{FF2B5EF4-FFF2-40B4-BE49-F238E27FC236}">
                <a16:creationId xmlns:a16="http://schemas.microsoft.com/office/drawing/2014/main" id="{53E21CB2-93CE-1116-D481-E9C476CEF432}"/>
              </a:ext>
            </a:extLst>
          </p:cNvPr>
          <p:cNvSpPr/>
          <p:nvPr/>
        </p:nvSpPr>
        <p:spPr bwMode="auto">
          <a:xfrm>
            <a:off x="10747791" y="2759007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E552BA52-C66C-E659-6398-04F0B00EC8E7}"/>
              </a:ext>
            </a:extLst>
          </p:cNvPr>
          <p:cNvSpPr/>
          <p:nvPr/>
        </p:nvSpPr>
        <p:spPr bwMode="auto">
          <a:xfrm>
            <a:off x="10658187" y="2885628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1DE68D51-6B4C-29A0-394B-0B76865DFC4C}"/>
              </a:ext>
            </a:extLst>
          </p:cNvPr>
          <p:cNvSpPr/>
          <p:nvPr/>
        </p:nvSpPr>
        <p:spPr bwMode="auto">
          <a:xfrm>
            <a:off x="10727475" y="2899453"/>
            <a:ext cx="152386" cy="15238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BBAA766C-5683-CB63-09B0-78410A343C65}"/>
              </a:ext>
            </a:extLst>
          </p:cNvPr>
          <p:cNvSpPr/>
          <p:nvPr/>
        </p:nvSpPr>
        <p:spPr bwMode="auto">
          <a:xfrm>
            <a:off x="6822957" y="4497004"/>
            <a:ext cx="1416168" cy="1022981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40 h 221496"/>
              <a:gd name="connsiteX1" fmla="*/ 447213 w 447213"/>
              <a:gd name="connsiteY1" fmla="*/ 221496 h 221496"/>
              <a:gd name="connsiteX2" fmla="*/ 0 w 447213"/>
              <a:gd name="connsiteY2" fmla="*/ 103308 h 221496"/>
              <a:gd name="connsiteX3" fmla="*/ 447213 w 447213"/>
              <a:gd name="connsiteY3" fmla="*/ 40 h 22149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518704 w 518704"/>
              <a:gd name="connsiteY0" fmla="*/ 0 h 221456"/>
              <a:gd name="connsiteX1" fmla="*/ 518704 w 518704"/>
              <a:gd name="connsiteY1" fmla="*/ 221456 h 221456"/>
              <a:gd name="connsiteX2" fmla="*/ 0 w 518704"/>
              <a:gd name="connsiteY2" fmla="*/ 121655 h 221456"/>
              <a:gd name="connsiteX3" fmla="*/ 518704 w 518704"/>
              <a:gd name="connsiteY3" fmla="*/ 0 h 221456"/>
              <a:gd name="connsiteX0" fmla="*/ 518704 w 518704"/>
              <a:gd name="connsiteY0" fmla="*/ 0 h 225269"/>
              <a:gd name="connsiteX1" fmla="*/ 518704 w 518704"/>
              <a:gd name="connsiteY1" fmla="*/ 221456 h 225269"/>
              <a:gd name="connsiteX2" fmla="*/ 0 w 518704"/>
              <a:gd name="connsiteY2" fmla="*/ 121655 h 225269"/>
              <a:gd name="connsiteX3" fmla="*/ 518704 w 518704"/>
              <a:gd name="connsiteY3" fmla="*/ 0 h 225269"/>
              <a:gd name="connsiteX0" fmla="*/ 518704 w 518704"/>
              <a:gd name="connsiteY0" fmla="*/ 0 h 225269"/>
              <a:gd name="connsiteX1" fmla="*/ 518704 w 518704"/>
              <a:gd name="connsiteY1" fmla="*/ 221456 h 225269"/>
              <a:gd name="connsiteX2" fmla="*/ 0 w 518704"/>
              <a:gd name="connsiteY2" fmla="*/ 121655 h 225269"/>
              <a:gd name="connsiteX3" fmla="*/ 518704 w 518704"/>
              <a:gd name="connsiteY3" fmla="*/ 0 h 225269"/>
              <a:gd name="connsiteX0" fmla="*/ 518704 w 518704"/>
              <a:gd name="connsiteY0" fmla="*/ 0 h 225269"/>
              <a:gd name="connsiteX1" fmla="*/ 518704 w 518704"/>
              <a:gd name="connsiteY1" fmla="*/ 221456 h 225269"/>
              <a:gd name="connsiteX2" fmla="*/ 0 w 518704"/>
              <a:gd name="connsiteY2" fmla="*/ 121655 h 225269"/>
              <a:gd name="connsiteX3" fmla="*/ 518704 w 518704"/>
              <a:gd name="connsiteY3" fmla="*/ 0 h 225269"/>
              <a:gd name="connsiteX0" fmla="*/ 518704 w 518704"/>
              <a:gd name="connsiteY0" fmla="*/ 0 h 225269"/>
              <a:gd name="connsiteX1" fmla="*/ 518704 w 518704"/>
              <a:gd name="connsiteY1" fmla="*/ 221456 h 225269"/>
              <a:gd name="connsiteX2" fmla="*/ 0 w 518704"/>
              <a:gd name="connsiteY2" fmla="*/ 121655 h 225269"/>
              <a:gd name="connsiteX3" fmla="*/ 518704 w 518704"/>
              <a:gd name="connsiteY3" fmla="*/ 0 h 225269"/>
              <a:gd name="connsiteX0" fmla="*/ 518704 w 518704"/>
              <a:gd name="connsiteY0" fmla="*/ 0 h 225400"/>
              <a:gd name="connsiteX1" fmla="*/ 518704 w 518704"/>
              <a:gd name="connsiteY1" fmla="*/ 221456 h 225400"/>
              <a:gd name="connsiteX2" fmla="*/ 0 w 518704"/>
              <a:gd name="connsiteY2" fmla="*/ 121655 h 225400"/>
              <a:gd name="connsiteX3" fmla="*/ 518704 w 518704"/>
              <a:gd name="connsiteY3" fmla="*/ 0 h 225400"/>
              <a:gd name="connsiteX0" fmla="*/ 518704 w 518704"/>
              <a:gd name="connsiteY0" fmla="*/ 0 h 225117"/>
              <a:gd name="connsiteX1" fmla="*/ 518704 w 518704"/>
              <a:gd name="connsiteY1" fmla="*/ 221456 h 225117"/>
              <a:gd name="connsiteX2" fmla="*/ 0 w 518704"/>
              <a:gd name="connsiteY2" fmla="*/ 121655 h 225117"/>
              <a:gd name="connsiteX3" fmla="*/ 518704 w 518704"/>
              <a:gd name="connsiteY3" fmla="*/ 0 h 225117"/>
              <a:gd name="connsiteX0" fmla="*/ 518704 w 518704"/>
              <a:gd name="connsiteY0" fmla="*/ 0 h 224724"/>
              <a:gd name="connsiteX1" fmla="*/ 518704 w 518704"/>
              <a:gd name="connsiteY1" fmla="*/ 221456 h 224724"/>
              <a:gd name="connsiteX2" fmla="*/ 0 w 518704"/>
              <a:gd name="connsiteY2" fmla="*/ 121655 h 224724"/>
              <a:gd name="connsiteX3" fmla="*/ 518704 w 518704"/>
              <a:gd name="connsiteY3" fmla="*/ 0 h 224724"/>
              <a:gd name="connsiteX0" fmla="*/ 518704 w 518704"/>
              <a:gd name="connsiteY0" fmla="*/ 0 h 225117"/>
              <a:gd name="connsiteX1" fmla="*/ 518704 w 518704"/>
              <a:gd name="connsiteY1" fmla="*/ 221456 h 225117"/>
              <a:gd name="connsiteX2" fmla="*/ 0 w 518704"/>
              <a:gd name="connsiteY2" fmla="*/ 121655 h 225117"/>
              <a:gd name="connsiteX3" fmla="*/ 518704 w 518704"/>
              <a:gd name="connsiteY3" fmla="*/ 0 h 225117"/>
              <a:gd name="connsiteX0" fmla="*/ 518704 w 518704"/>
              <a:gd name="connsiteY0" fmla="*/ 0 h 222123"/>
              <a:gd name="connsiteX1" fmla="*/ 518704 w 518704"/>
              <a:gd name="connsiteY1" fmla="*/ 221456 h 222123"/>
              <a:gd name="connsiteX2" fmla="*/ 0 w 518704"/>
              <a:gd name="connsiteY2" fmla="*/ 121655 h 222123"/>
              <a:gd name="connsiteX3" fmla="*/ 518704 w 518704"/>
              <a:gd name="connsiteY3" fmla="*/ 0 h 222123"/>
              <a:gd name="connsiteX0" fmla="*/ 518704 w 518704"/>
              <a:gd name="connsiteY0" fmla="*/ 0 h 222123"/>
              <a:gd name="connsiteX1" fmla="*/ 518704 w 518704"/>
              <a:gd name="connsiteY1" fmla="*/ 221456 h 222123"/>
              <a:gd name="connsiteX2" fmla="*/ 0 w 518704"/>
              <a:gd name="connsiteY2" fmla="*/ 121655 h 222123"/>
              <a:gd name="connsiteX3" fmla="*/ 518704 w 518704"/>
              <a:gd name="connsiteY3" fmla="*/ 0 h 222123"/>
              <a:gd name="connsiteX0" fmla="*/ 518704 w 518704"/>
              <a:gd name="connsiteY0" fmla="*/ 0 h 222123"/>
              <a:gd name="connsiteX1" fmla="*/ 518704 w 518704"/>
              <a:gd name="connsiteY1" fmla="*/ 221456 h 222123"/>
              <a:gd name="connsiteX2" fmla="*/ 0 w 518704"/>
              <a:gd name="connsiteY2" fmla="*/ 121655 h 222123"/>
              <a:gd name="connsiteX3" fmla="*/ 518704 w 518704"/>
              <a:gd name="connsiteY3" fmla="*/ 0 h 222123"/>
              <a:gd name="connsiteX0" fmla="*/ 518704 w 518704"/>
              <a:gd name="connsiteY0" fmla="*/ 0 h 222123"/>
              <a:gd name="connsiteX1" fmla="*/ 518704 w 518704"/>
              <a:gd name="connsiteY1" fmla="*/ 221456 h 222123"/>
              <a:gd name="connsiteX2" fmla="*/ 0 w 518704"/>
              <a:gd name="connsiteY2" fmla="*/ 121655 h 222123"/>
              <a:gd name="connsiteX3" fmla="*/ 518704 w 518704"/>
              <a:gd name="connsiteY3" fmla="*/ 0 h 222123"/>
              <a:gd name="connsiteX0" fmla="*/ 518704 w 518704"/>
              <a:gd name="connsiteY0" fmla="*/ 0 h 222123"/>
              <a:gd name="connsiteX1" fmla="*/ 518704 w 518704"/>
              <a:gd name="connsiteY1" fmla="*/ 221456 h 222123"/>
              <a:gd name="connsiteX2" fmla="*/ 0 w 518704"/>
              <a:gd name="connsiteY2" fmla="*/ 121655 h 222123"/>
              <a:gd name="connsiteX3" fmla="*/ 518704 w 518704"/>
              <a:gd name="connsiteY3" fmla="*/ 0 h 222123"/>
              <a:gd name="connsiteX0" fmla="*/ 518704 w 518704"/>
              <a:gd name="connsiteY0" fmla="*/ 0 h 222123"/>
              <a:gd name="connsiteX1" fmla="*/ 518704 w 518704"/>
              <a:gd name="connsiteY1" fmla="*/ 221456 h 222123"/>
              <a:gd name="connsiteX2" fmla="*/ 0 w 518704"/>
              <a:gd name="connsiteY2" fmla="*/ 121655 h 222123"/>
              <a:gd name="connsiteX3" fmla="*/ 518704 w 518704"/>
              <a:gd name="connsiteY3" fmla="*/ 0 h 222123"/>
              <a:gd name="connsiteX0" fmla="*/ 518704 w 518704"/>
              <a:gd name="connsiteY0" fmla="*/ 0 h 222123"/>
              <a:gd name="connsiteX1" fmla="*/ 518704 w 518704"/>
              <a:gd name="connsiteY1" fmla="*/ 221456 h 222123"/>
              <a:gd name="connsiteX2" fmla="*/ 0 w 518704"/>
              <a:gd name="connsiteY2" fmla="*/ 121655 h 222123"/>
              <a:gd name="connsiteX3" fmla="*/ 518704 w 518704"/>
              <a:gd name="connsiteY3" fmla="*/ 0 h 222123"/>
              <a:gd name="connsiteX0" fmla="*/ 518704 w 518704"/>
              <a:gd name="connsiteY0" fmla="*/ 0 h 226077"/>
              <a:gd name="connsiteX1" fmla="*/ 518704 w 518704"/>
              <a:gd name="connsiteY1" fmla="*/ 221456 h 226077"/>
              <a:gd name="connsiteX2" fmla="*/ 0 w 518704"/>
              <a:gd name="connsiteY2" fmla="*/ 121655 h 226077"/>
              <a:gd name="connsiteX3" fmla="*/ 518704 w 518704"/>
              <a:gd name="connsiteY3" fmla="*/ 0 h 226077"/>
              <a:gd name="connsiteX0" fmla="*/ 518704 w 518704"/>
              <a:gd name="connsiteY0" fmla="*/ 0 h 225813"/>
              <a:gd name="connsiteX1" fmla="*/ 518704 w 518704"/>
              <a:gd name="connsiteY1" fmla="*/ 221456 h 225813"/>
              <a:gd name="connsiteX2" fmla="*/ 0 w 518704"/>
              <a:gd name="connsiteY2" fmla="*/ 121655 h 225813"/>
              <a:gd name="connsiteX3" fmla="*/ 518704 w 518704"/>
              <a:gd name="connsiteY3" fmla="*/ 0 h 225813"/>
              <a:gd name="connsiteX0" fmla="*/ 518704 w 518704"/>
              <a:gd name="connsiteY0" fmla="*/ 0 h 225515"/>
              <a:gd name="connsiteX1" fmla="*/ 518704 w 518704"/>
              <a:gd name="connsiteY1" fmla="*/ 221456 h 225515"/>
              <a:gd name="connsiteX2" fmla="*/ 0 w 518704"/>
              <a:gd name="connsiteY2" fmla="*/ 121655 h 225515"/>
              <a:gd name="connsiteX3" fmla="*/ 518704 w 518704"/>
              <a:gd name="connsiteY3" fmla="*/ 0 h 225515"/>
              <a:gd name="connsiteX0" fmla="*/ 518704 w 518704"/>
              <a:gd name="connsiteY0" fmla="*/ 0 h 225666"/>
              <a:gd name="connsiteX1" fmla="*/ 518704 w 518704"/>
              <a:gd name="connsiteY1" fmla="*/ 221456 h 225666"/>
              <a:gd name="connsiteX2" fmla="*/ 0 w 518704"/>
              <a:gd name="connsiteY2" fmla="*/ 121655 h 225666"/>
              <a:gd name="connsiteX3" fmla="*/ 518704 w 518704"/>
              <a:gd name="connsiteY3" fmla="*/ 0 h 225666"/>
              <a:gd name="connsiteX0" fmla="*/ 518704 w 518704"/>
              <a:gd name="connsiteY0" fmla="*/ 0 h 227815"/>
              <a:gd name="connsiteX1" fmla="*/ 518704 w 518704"/>
              <a:gd name="connsiteY1" fmla="*/ 221456 h 227815"/>
              <a:gd name="connsiteX2" fmla="*/ 0 w 518704"/>
              <a:gd name="connsiteY2" fmla="*/ 121655 h 227815"/>
              <a:gd name="connsiteX3" fmla="*/ 518704 w 518704"/>
              <a:gd name="connsiteY3" fmla="*/ 0 h 227815"/>
              <a:gd name="connsiteX0" fmla="*/ 518704 w 518704"/>
              <a:gd name="connsiteY0" fmla="*/ 0 h 238276"/>
              <a:gd name="connsiteX1" fmla="*/ 518704 w 518704"/>
              <a:gd name="connsiteY1" fmla="*/ 232270 h 238276"/>
              <a:gd name="connsiteX2" fmla="*/ 0 w 518704"/>
              <a:gd name="connsiteY2" fmla="*/ 121655 h 238276"/>
              <a:gd name="connsiteX3" fmla="*/ 518704 w 518704"/>
              <a:gd name="connsiteY3" fmla="*/ 0 h 238276"/>
              <a:gd name="connsiteX0" fmla="*/ 518704 w 518704"/>
              <a:gd name="connsiteY0" fmla="*/ 0 h 232989"/>
              <a:gd name="connsiteX1" fmla="*/ 518704 w 518704"/>
              <a:gd name="connsiteY1" fmla="*/ 232270 h 232989"/>
              <a:gd name="connsiteX2" fmla="*/ 0 w 518704"/>
              <a:gd name="connsiteY2" fmla="*/ 121655 h 232989"/>
              <a:gd name="connsiteX3" fmla="*/ 518704 w 518704"/>
              <a:gd name="connsiteY3" fmla="*/ 0 h 232989"/>
              <a:gd name="connsiteX0" fmla="*/ 518704 w 518704"/>
              <a:gd name="connsiteY0" fmla="*/ 0 h 232277"/>
              <a:gd name="connsiteX1" fmla="*/ 518704 w 518704"/>
              <a:gd name="connsiteY1" fmla="*/ 232270 h 232277"/>
              <a:gd name="connsiteX2" fmla="*/ 0 w 518704"/>
              <a:gd name="connsiteY2" fmla="*/ 121655 h 232277"/>
              <a:gd name="connsiteX3" fmla="*/ 518704 w 518704"/>
              <a:gd name="connsiteY3" fmla="*/ 0 h 232277"/>
              <a:gd name="connsiteX0" fmla="*/ 518704 w 518704"/>
              <a:gd name="connsiteY0" fmla="*/ 0 h 232277"/>
              <a:gd name="connsiteX1" fmla="*/ 518704 w 518704"/>
              <a:gd name="connsiteY1" fmla="*/ 232270 h 232277"/>
              <a:gd name="connsiteX2" fmla="*/ 0 w 518704"/>
              <a:gd name="connsiteY2" fmla="*/ 121655 h 232277"/>
              <a:gd name="connsiteX3" fmla="*/ 518704 w 518704"/>
              <a:gd name="connsiteY3" fmla="*/ 0 h 232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704" h="232277">
                <a:moveTo>
                  <a:pt x="518704" y="0"/>
                </a:moveTo>
                <a:lnTo>
                  <a:pt x="518704" y="232270"/>
                </a:lnTo>
                <a:cubicBezTo>
                  <a:pt x="183712" y="233439"/>
                  <a:pt x="336555" y="102325"/>
                  <a:pt x="0" y="121655"/>
                </a:cubicBezTo>
                <a:cubicBezTo>
                  <a:pt x="296821" y="107006"/>
                  <a:pt x="222345" y="19078"/>
                  <a:pt x="518704" y="0"/>
                </a:cubicBezTo>
                <a:close/>
              </a:path>
            </a:pathLst>
          </a:cu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7DF0ADE4-0CD1-FA52-DB95-622E69889B62}"/>
              </a:ext>
            </a:extLst>
          </p:cNvPr>
          <p:cNvSpPr/>
          <p:nvPr/>
        </p:nvSpPr>
        <p:spPr bwMode="auto">
          <a:xfrm>
            <a:off x="7249197" y="4539294"/>
            <a:ext cx="986757" cy="862995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40 h 221496"/>
              <a:gd name="connsiteX1" fmla="*/ 447213 w 447213"/>
              <a:gd name="connsiteY1" fmla="*/ 221496 h 221496"/>
              <a:gd name="connsiteX2" fmla="*/ 0 w 447213"/>
              <a:gd name="connsiteY2" fmla="*/ 103308 h 221496"/>
              <a:gd name="connsiteX3" fmla="*/ 447213 w 447213"/>
              <a:gd name="connsiteY3" fmla="*/ 40 h 22149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518704 w 518704"/>
              <a:gd name="connsiteY0" fmla="*/ 0 h 221456"/>
              <a:gd name="connsiteX1" fmla="*/ 518704 w 518704"/>
              <a:gd name="connsiteY1" fmla="*/ 221456 h 221456"/>
              <a:gd name="connsiteX2" fmla="*/ 0 w 518704"/>
              <a:gd name="connsiteY2" fmla="*/ 121655 h 221456"/>
              <a:gd name="connsiteX3" fmla="*/ 518704 w 518704"/>
              <a:gd name="connsiteY3" fmla="*/ 0 h 221456"/>
              <a:gd name="connsiteX0" fmla="*/ 518704 w 518704"/>
              <a:gd name="connsiteY0" fmla="*/ 0 h 225269"/>
              <a:gd name="connsiteX1" fmla="*/ 518704 w 518704"/>
              <a:gd name="connsiteY1" fmla="*/ 221456 h 225269"/>
              <a:gd name="connsiteX2" fmla="*/ 0 w 518704"/>
              <a:gd name="connsiteY2" fmla="*/ 121655 h 225269"/>
              <a:gd name="connsiteX3" fmla="*/ 518704 w 518704"/>
              <a:gd name="connsiteY3" fmla="*/ 0 h 225269"/>
              <a:gd name="connsiteX0" fmla="*/ 518704 w 518704"/>
              <a:gd name="connsiteY0" fmla="*/ 0 h 225269"/>
              <a:gd name="connsiteX1" fmla="*/ 518704 w 518704"/>
              <a:gd name="connsiteY1" fmla="*/ 221456 h 225269"/>
              <a:gd name="connsiteX2" fmla="*/ 0 w 518704"/>
              <a:gd name="connsiteY2" fmla="*/ 121655 h 225269"/>
              <a:gd name="connsiteX3" fmla="*/ 518704 w 518704"/>
              <a:gd name="connsiteY3" fmla="*/ 0 h 225269"/>
              <a:gd name="connsiteX0" fmla="*/ 518704 w 518704"/>
              <a:gd name="connsiteY0" fmla="*/ 0 h 225269"/>
              <a:gd name="connsiteX1" fmla="*/ 518704 w 518704"/>
              <a:gd name="connsiteY1" fmla="*/ 221456 h 225269"/>
              <a:gd name="connsiteX2" fmla="*/ 0 w 518704"/>
              <a:gd name="connsiteY2" fmla="*/ 121655 h 225269"/>
              <a:gd name="connsiteX3" fmla="*/ 518704 w 518704"/>
              <a:gd name="connsiteY3" fmla="*/ 0 h 225269"/>
              <a:gd name="connsiteX0" fmla="*/ 518704 w 518704"/>
              <a:gd name="connsiteY0" fmla="*/ 0 h 225269"/>
              <a:gd name="connsiteX1" fmla="*/ 518704 w 518704"/>
              <a:gd name="connsiteY1" fmla="*/ 221456 h 225269"/>
              <a:gd name="connsiteX2" fmla="*/ 0 w 518704"/>
              <a:gd name="connsiteY2" fmla="*/ 121655 h 225269"/>
              <a:gd name="connsiteX3" fmla="*/ 518704 w 518704"/>
              <a:gd name="connsiteY3" fmla="*/ 0 h 225269"/>
              <a:gd name="connsiteX0" fmla="*/ 518704 w 518704"/>
              <a:gd name="connsiteY0" fmla="*/ 0 h 225400"/>
              <a:gd name="connsiteX1" fmla="*/ 518704 w 518704"/>
              <a:gd name="connsiteY1" fmla="*/ 221456 h 225400"/>
              <a:gd name="connsiteX2" fmla="*/ 0 w 518704"/>
              <a:gd name="connsiteY2" fmla="*/ 121655 h 225400"/>
              <a:gd name="connsiteX3" fmla="*/ 518704 w 518704"/>
              <a:gd name="connsiteY3" fmla="*/ 0 h 225400"/>
              <a:gd name="connsiteX0" fmla="*/ 518704 w 518704"/>
              <a:gd name="connsiteY0" fmla="*/ 0 h 225117"/>
              <a:gd name="connsiteX1" fmla="*/ 518704 w 518704"/>
              <a:gd name="connsiteY1" fmla="*/ 221456 h 225117"/>
              <a:gd name="connsiteX2" fmla="*/ 0 w 518704"/>
              <a:gd name="connsiteY2" fmla="*/ 121655 h 225117"/>
              <a:gd name="connsiteX3" fmla="*/ 518704 w 518704"/>
              <a:gd name="connsiteY3" fmla="*/ 0 h 225117"/>
              <a:gd name="connsiteX0" fmla="*/ 518704 w 518704"/>
              <a:gd name="connsiteY0" fmla="*/ 0 h 224724"/>
              <a:gd name="connsiteX1" fmla="*/ 518704 w 518704"/>
              <a:gd name="connsiteY1" fmla="*/ 221456 h 224724"/>
              <a:gd name="connsiteX2" fmla="*/ 0 w 518704"/>
              <a:gd name="connsiteY2" fmla="*/ 121655 h 224724"/>
              <a:gd name="connsiteX3" fmla="*/ 518704 w 518704"/>
              <a:gd name="connsiteY3" fmla="*/ 0 h 224724"/>
              <a:gd name="connsiteX0" fmla="*/ 518704 w 518704"/>
              <a:gd name="connsiteY0" fmla="*/ 0 h 225117"/>
              <a:gd name="connsiteX1" fmla="*/ 518704 w 518704"/>
              <a:gd name="connsiteY1" fmla="*/ 221456 h 225117"/>
              <a:gd name="connsiteX2" fmla="*/ 0 w 518704"/>
              <a:gd name="connsiteY2" fmla="*/ 121655 h 225117"/>
              <a:gd name="connsiteX3" fmla="*/ 518704 w 518704"/>
              <a:gd name="connsiteY3" fmla="*/ 0 h 225117"/>
              <a:gd name="connsiteX0" fmla="*/ 518704 w 518704"/>
              <a:gd name="connsiteY0" fmla="*/ 0 h 222123"/>
              <a:gd name="connsiteX1" fmla="*/ 518704 w 518704"/>
              <a:gd name="connsiteY1" fmla="*/ 221456 h 222123"/>
              <a:gd name="connsiteX2" fmla="*/ 0 w 518704"/>
              <a:gd name="connsiteY2" fmla="*/ 121655 h 222123"/>
              <a:gd name="connsiteX3" fmla="*/ 518704 w 518704"/>
              <a:gd name="connsiteY3" fmla="*/ 0 h 22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704" h="222123">
                <a:moveTo>
                  <a:pt x="518704" y="0"/>
                </a:moveTo>
                <a:lnTo>
                  <a:pt x="518704" y="221456"/>
                </a:lnTo>
                <a:cubicBezTo>
                  <a:pt x="196181" y="231817"/>
                  <a:pt x="309747" y="118005"/>
                  <a:pt x="0" y="121655"/>
                </a:cubicBezTo>
                <a:cubicBezTo>
                  <a:pt x="300561" y="111873"/>
                  <a:pt x="241672" y="21781"/>
                  <a:pt x="518704" y="0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FEFD8AEE-1367-4EBC-FB0A-4DC2D3F6275D}"/>
              </a:ext>
            </a:extLst>
          </p:cNvPr>
          <p:cNvSpPr txBox="1"/>
          <p:nvPr/>
        </p:nvSpPr>
        <p:spPr bwMode="auto">
          <a:xfrm>
            <a:off x="6725003" y="4304453"/>
            <a:ext cx="10759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Diagnosis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3DCA560B-15A8-E839-E323-BDDA8383449D}"/>
              </a:ext>
            </a:extLst>
          </p:cNvPr>
          <p:cNvSpPr txBox="1"/>
          <p:nvPr/>
        </p:nvSpPr>
        <p:spPr bwMode="auto">
          <a:xfrm>
            <a:off x="8077621" y="3697518"/>
            <a:ext cx="82926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Relapse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FF7A15D2-AC48-7492-06E3-2B010B060006}"/>
              </a:ext>
            </a:extLst>
          </p:cNvPr>
          <p:cNvSpPr txBox="1"/>
          <p:nvPr/>
        </p:nvSpPr>
        <p:spPr bwMode="auto">
          <a:xfrm>
            <a:off x="8319850" y="3936535"/>
            <a:ext cx="3593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1.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9E2F2DE2-E371-1EEA-581E-D481BBA34B9D}"/>
              </a:ext>
            </a:extLst>
          </p:cNvPr>
          <p:cNvSpPr txBox="1"/>
          <p:nvPr/>
        </p:nvSpPr>
        <p:spPr bwMode="auto">
          <a:xfrm>
            <a:off x="8319850" y="4559901"/>
            <a:ext cx="3593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2.</a:t>
            </a: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6E88497E-8E1C-82E4-B632-EB15D321FAD6}"/>
              </a:ext>
            </a:extLst>
          </p:cNvPr>
          <p:cNvSpPr txBox="1"/>
          <p:nvPr/>
        </p:nvSpPr>
        <p:spPr bwMode="auto">
          <a:xfrm>
            <a:off x="8319850" y="5148844"/>
            <a:ext cx="3593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3.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F22B46B7-360B-EC6B-B45D-4BFB636BE558}"/>
              </a:ext>
            </a:extLst>
          </p:cNvPr>
          <p:cNvSpPr txBox="1"/>
          <p:nvPr/>
        </p:nvSpPr>
        <p:spPr bwMode="auto">
          <a:xfrm>
            <a:off x="8319850" y="5773714"/>
            <a:ext cx="3593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4.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16E9A3BC-3FD8-C26C-9D84-0826AFB8C05A}"/>
              </a:ext>
            </a:extLst>
          </p:cNvPr>
          <p:cNvSpPr txBox="1"/>
          <p:nvPr/>
        </p:nvSpPr>
        <p:spPr bwMode="auto">
          <a:xfrm>
            <a:off x="10336985" y="4020070"/>
            <a:ext cx="9364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Major clone</a:t>
            </a: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A13CCD6C-786C-A87B-6D50-20815B80C3C1}"/>
              </a:ext>
            </a:extLst>
          </p:cNvPr>
          <p:cNvSpPr txBox="1"/>
          <p:nvPr/>
        </p:nvSpPr>
        <p:spPr bwMode="auto">
          <a:xfrm>
            <a:off x="10348910" y="4631244"/>
            <a:ext cx="94128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Minor clone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8EA2F3B2-FD7E-0253-C7B9-4E7CC42751B6}"/>
              </a:ext>
            </a:extLst>
          </p:cNvPr>
          <p:cNvSpPr txBox="1"/>
          <p:nvPr/>
        </p:nvSpPr>
        <p:spPr bwMode="auto">
          <a:xfrm>
            <a:off x="10357252" y="5161232"/>
            <a:ext cx="11958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Evolution of an ancestral clone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78BA9A9E-F037-201F-DF94-FDF1E9B944F1}"/>
              </a:ext>
            </a:extLst>
          </p:cNvPr>
          <p:cNvSpPr txBox="1"/>
          <p:nvPr/>
        </p:nvSpPr>
        <p:spPr bwMode="auto">
          <a:xfrm>
            <a:off x="10354831" y="5799925"/>
            <a:ext cx="13687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Treatment-related secondary clone</a:t>
            </a:r>
          </a:p>
        </p:txBody>
      </p: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19693F39-7565-5A91-E215-7940CFEF8536}"/>
              </a:ext>
            </a:extLst>
          </p:cNvPr>
          <p:cNvGrpSpPr/>
          <p:nvPr/>
        </p:nvGrpSpPr>
        <p:grpSpPr>
          <a:xfrm>
            <a:off x="6703310" y="4786475"/>
            <a:ext cx="59531" cy="496062"/>
            <a:chOff x="4371393" y="4716026"/>
            <a:chExt cx="59531" cy="49606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32" name="Oval 231">
              <a:extLst>
                <a:ext uri="{FF2B5EF4-FFF2-40B4-BE49-F238E27FC236}">
                  <a16:creationId xmlns:a16="http://schemas.microsoft.com/office/drawing/2014/main" id="{EC572772-8BE9-EBF9-C0F2-879E87362D5D}"/>
                </a:ext>
              </a:extLst>
            </p:cNvPr>
            <p:cNvSpPr/>
            <p:nvPr/>
          </p:nvSpPr>
          <p:spPr bwMode="auto">
            <a:xfrm>
              <a:off x="4371393" y="471602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id="{C47B18C3-7BE5-7BB4-9953-2C008D04E0C5}"/>
                </a:ext>
              </a:extLst>
            </p:cNvPr>
            <p:cNvSpPr/>
            <p:nvPr/>
          </p:nvSpPr>
          <p:spPr bwMode="auto">
            <a:xfrm>
              <a:off x="4371393" y="478878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4" name="Oval 233">
              <a:extLst>
                <a:ext uri="{FF2B5EF4-FFF2-40B4-BE49-F238E27FC236}">
                  <a16:creationId xmlns:a16="http://schemas.microsoft.com/office/drawing/2014/main" id="{FB7FB1BA-8D35-E173-1CFF-BFC2E79F5D16}"/>
                </a:ext>
              </a:extLst>
            </p:cNvPr>
            <p:cNvSpPr/>
            <p:nvPr/>
          </p:nvSpPr>
          <p:spPr bwMode="auto">
            <a:xfrm>
              <a:off x="4371393" y="486153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5" name="Oval 234">
              <a:extLst>
                <a:ext uri="{FF2B5EF4-FFF2-40B4-BE49-F238E27FC236}">
                  <a16:creationId xmlns:a16="http://schemas.microsoft.com/office/drawing/2014/main" id="{EADFEB0F-7224-1292-6855-77DA51501CEF}"/>
                </a:ext>
              </a:extLst>
            </p:cNvPr>
            <p:cNvSpPr/>
            <p:nvPr/>
          </p:nvSpPr>
          <p:spPr bwMode="auto">
            <a:xfrm>
              <a:off x="4371393" y="493429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6" name="Oval 235">
              <a:extLst>
                <a:ext uri="{FF2B5EF4-FFF2-40B4-BE49-F238E27FC236}">
                  <a16:creationId xmlns:a16="http://schemas.microsoft.com/office/drawing/2014/main" id="{25A748F7-046C-6AEE-AF55-56FC97486482}"/>
                </a:ext>
              </a:extLst>
            </p:cNvPr>
            <p:cNvSpPr/>
            <p:nvPr/>
          </p:nvSpPr>
          <p:spPr bwMode="auto">
            <a:xfrm>
              <a:off x="4371393" y="500704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7" name="Oval 236">
              <a:extLst>
                <a:ext uri="{FF2B5EF4-FFF2-40B4-BE49-F238E27FC236}">
                  <a16:creationId xmlns:a16="http://schemas.microsoft.com/office/drawing/2014/main" id="{3103C066-AA1C-6401-2955-C5EDD6482451}"/>
                </a:ext>
              </a:extLst>
            </p:cNvPr>
            <p:cNvSpPr/>
            <p:nvPr/>
          </p:nvSpPr>
          <p:spPr bwMode="auto">
            <a:xfrm>
              <a:off x="4371393" y="507980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38" name="Oval 237">
              <a:extLst>
                <a:ext uri="{FF2B5EF4-FFF2-40B4-BE49-F238E27FC236}">
                  <a16:creationId xmlns:a16="http://schemas.microsoft.com/office/drawing/2014/main" id="{9C4007B7-1E63-AA46-EE99-F59DA05670A9}"/>
                </a:ext>
              </a:extLst>
            </p:cNvPr>
            <p:cNvSpPr/>
            <p:nvPr/>
          </p:nvSpPr>
          <p:spPr bwMode="auto">
            <a:xfrm>
              <a:off x="4371393" y="5152557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EE419441-3449-EE1A-39B7-E2DED2AAF88F}"/>
              </a:ext>
            </a:extLst>
          </p:cNvPr>
          <p:cNvSpPr/>
          <p:nvPr/>
        </p:nvSpPr>
        <p:spPr bwMode="auto">
          <a:xfrm>
            <a:off x="7694494" y="4673785"/>
            <a:ext cx="541456" cy="678276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40 h 221496"/>
              <a:gd name="connsiteX1" fmla="*/ 447213 w 447213"/>
              <a:gd name="connsiteY1" fmla="*/ 221496 h 221496"/>
              <a:gd name="connsiteX2" fmla="*/ 0 w 447213"/>
              <a:gd name="connsiteY2" fmla="*/ 103308 h 221496"/>
              <a:gd name="connsiteX3" fmla="*/ 447213 w 447213"/>
              <a:gd name="connsiteY3" fmla="*/ 40 h 22149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213" h="221456">
                <a:moveTo>
                  <a:pt x="447213" y="0"/>
                </a:moveTo>
                <a:lnTo>
                  <a:pt x="447213" y="221456"/>
                </a:lnTo>
                <a:cubicBezTo>
                  <a:pt x="202535" y="219559"/>
                  <a:pt x="262880" y="105747"/>
                  <a:pt x="0" y="103268"/>
                </a:cubicBezTo>
                <a:cubicBezTo>
                  <a:pt x="254489" y="97776"/>
                  <a:pt x="179713" y="1555"/>
                  <a:pt x="447213" y="0"/>
                </a:cubicBezTo>
                <a:close/>
              </a:path>
            </a:pathLst>
          </a:cu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0" name="Oval 239">
            <a:extLst>
              <a:ext uri="{FF2B5EF4-FFF2-40B4-BE49-F238E27FC236}">
                <a16:creationId xmlns:a16="http://schemas.microsoft.com/office/drawing/2014/main" id="{9D4DC856-02DE-831B-DB17-BACF3F036785}"/>
              </a:ext>
            </a:extLst>
          </p:cNvPr>
          <p:cNvSpPr/>
          <p:nvPr/>
        </p:nvSpPr>
        <p:spPr bwMode="auto">
          <a:xfrm>
            <a:off x="6785244" y="5005795"/>
            <a:ext cx="55294" cy="55156"/>
          </a:xfrm>
          <a:prstGeom prst="ellipse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9701A99C-4BBA-A468-42D9-EFD903EFD94C}"/>
              </a:ext>
            </a:extLst>
          </p:cNvPr>
          <p:cNvSpPr/>
          <p:nvPr/>
        </p:nvSpPr>
        <p:spPr bwMode="auto">
          <a:xfrm>
            <a:off x="7183662" y="4982316"/>
            <a:ext cx="61688" cy="61172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2" name="Oval 241">
            <a:extLst>
              <a:ext uri="{FF2B5EF4-FFF2-40B4-BE49-F238E27FC236}">
                <a16:creationId xmlns:a16="http://schemas.microsoft.com/office/drawing/2014/main" id="{9B211360-9F55-3AD9-D7AF-BA1CBD9837E3}"/>
              </a:ext>
            </a:extLst>
          </p:cNvPr>
          <p:cNvSpPr/>
          <p:nvPr/>
        </p:nvSpPr>
        <p:spPr bwMode="auto">
          <a:xfrm>
            <a:off x="7622202" y="4955722"/>
            <a:ext cx="56536" cy="59739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DC601F7-76DC-4C57-F28B-CC75EB4A8DEA}"/>
              </a:ext>
            </a:extLst>
          </p:cNvPr>
          <p:cNvGrpSpPr/>
          <p:nvPr/>
        </p:nvGrpSpPr>
        <p:grpSpPr>
          <a:xfrm>
            <a:off x="8810797" y="5239426"/>
            <a:ext cx="59531" cy="350552"/>
            <a:chOff x="4371393" y="4861536"/>
            <a:chExt cx="59531" cy="350552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44" name="Oval 243">
              <a:extLst>
                <a:ext uri="{FF2B5EF4-FFF2-40B4-BE49-F238E27FC236}">
                  <a16:creationId xmlns:a16="http://schemas.microsoft.com/office/drawing/2014/main" id="{0012CD2F-9643-14BC-CA45-20702E1C28CF}"/>
                </a:ext>
              </a:extLst>
            </p:cNvPr>
            <p:cNvSpPr/>
            <p:nvPr/>
          </p:nvSpPr>
          <p:spPr bwMode="auto">
            <a:xfrm>
              <a:off x="4371393" y="486153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5" name="Oval 244">
              <a:extLst>
                <a:ext uri="{FF2B5EF4-FFF2-40B4-BE49-F238E27FC236}">
                  <a16:creationId xmlns:a16="http://schemas.microsoft.com/office/drawing/2014/main" id="{2D496970-4DF5-D201-EFF3-5C9FA743C93B}"/>
                </a:ext>
              </a:extLst>
            </p:cNvPr>
            <p:cNvSpPr/>
            <p:nvPr/>
          </p:nvSpPr>
          <p:spPr bwMode="auto">
            <a:xfrm>
              <a:off x="4371393" y="493429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6" name="Oval 245">
              <a:extLst>
                <a:ext uri="{FF2B5EF4-FFF2-40B4-BE49-F238E27FC236}">
                  <a16:creationId xmlns:a16="http://schemas.microsoft.com/office/drawing/2014/main" id="{A136A7E2-3007-C3D9-FDFB-DFE2832603F4}"/>
                </a:ext>
              </a:extLst>
            </p:cNvPr>
            <p:cNvSpPr/>
            <p:nvPr/>
          </p:nvSpPr>
          <p:spPr bwMode="auto">
            <a:xfrm>
              <a:off x="4371393" y="500704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7" name="Oval 246">
              <a:extLst>
                <a:ext uri="{FF2B5EF4-FFF2-40B4-BE49-F238E27FC236}">
                  <a16:creationId xmlns:a16="http://schemas.microsoft.com/office/drawing/2014/main" id="{5F235CCE-3F96-0AA1-C915-7A852C071CF6}"/>
                </a:ext>
              </a:extLst>
            </p:cNvPr>
            <p:cNvSpPr/>
            <p:nvPr/>
          </p:nvSpPr>
          <p:spPr bwMode="auto">
            <a:xfrm>
              <a:off x="4371393" y="507980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48" name="Oval 247">
              <a:extLst>
                <a:ext uri="{FF2B5EF4-FFF2-40B4-BE49-F238E27FC236}">
                  <a16:creationId xmlns:a16="http://schemas.microsoft.com/office/drawing/2014/main" id="{CA4E1A81-32E1-7A9A-89C7-859B64CAA449}"/>
                </a:ext>
              </a:extLst>
            </p:cNvPr>
            <p:cNvSpPr/>
            <p:nvPr/>
          </p:nvSpPr>
          <p:spPr bwMode="auto">
            <a:xfrm>
              <a:off x="4371393" y="5152557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9" name="Freeform: Shape 248">
            <a:extLst>
              <a:ext uri="{FF2B5EF4-FFF2-40B4-BE49-F238E27FC236}">
                <a16:creationId xmlns:a16="http://schemas.microsoft.com/office/drawing/2014/main" id="{F9AFCCDF-11E8-D891-A03A-E7ADA464716A}"/>
              </a:ext>
            </a:extLst>
          </p:cNvPr>
          <p:cNvSpPr/>
          <p:nvPr/>
        </p:nvSpPr>
        <p:spPr bwMode="auto">
          <a:xfrm>
            <a:off x="8957402" y="5164638"/>
            <a:ext cx="1397521" cy="527827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40 h 221496"/>
              <a:gd name="connsiteX1" fmla="*/ 447213 w 447213"/>
              <a:gd name="connsiteY1" fmla="*/ 221496 h 221496"/>
              <a:gd name="connsiteX2" fmla="*/ 0 w 447213"/>
              <a:gd name="connsiteY2" fmla="*/ 103308 h 221496"/>
              <a:gd name="connsiteX3" fmla="*/ 447213 w 447213"/>
              <a:gd name="connsiteY3" fmla="*/ 40 h 22149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213" h="221456">
                <a:moveTo>
                  <a:pt x="447213" y="0"/>
                </a:moveTo>
                <a:lnTo>
                  <a:pt x="447213" y="221456"/>
                </a:lnTo>
                <a:cubicBezTo>
                  <a:pt x="202535" y="219559"/>
                  <a:pt x="262880" y="105747"/>
                  <a:pt x="0" y="103268"/>
                </a:cubicBezTo>
                <a:cubicBezTo>
                  <a:pt x="254489" y="97776"/>
                  <a:pt x="179713" y="1555"/>
                  <a:pt x="447213" y="0"/>
                </a:cubicBezTo>
                <a:close/>
              </a:path>
            </a:pathLst>
          </a:cu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0" name="Freeform: Shape 249">
            <a:extLst>
              <a:ext uri="{FF2B5EF4-FFF2-40B4-BE49-F238E27FC236}">
                <a16:creationId xmlns:a16="http://schemas.microsoft.com/office/drawing/2014/main" id="{81E51F11-668C-217C-91FF-C9EBD7AB5D63}"/>
              </a:ext>
            </a:extLst>
          </p:cNvPr>
          <p:cNvSpPr/>
          <p:nvPr/>
        </p:nvSpPr>
        <p:spPr bwMode="auto">
          <a:xfrm>
            <a:off x="9779728" y="5264295"/>
            <a:ext cx="575195" cy="221456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294" h="221456">
                <a:moveTo>
                  <a:pt x="445294" y="0"/>
                </a:moveTo>
                <a:lnTo>
                  <a:pt x="445294" y="221456"/>
                </a:lnTo>
                <a:cubicBezTo>
                  <a:pt x="206374" y="204787"/>
                  <a:pt x="179387" y="114300"/>
                  <a:pt x="0" y="107156"/>
                </a:cubicBezTo>
                <a:cubicBezTo>
                  <a:pt x="210343" y="104774"/>
                  <a:pt x="242094" y="0"/>
                  <a:pt x="445294" y="0"/>
                </a:cubicBezTo>
                <a:close/>
              </a:path>
            </a:pathLst>
          </a:cu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1" name="Oval 250">
            <a:extLst>
              <a:ext uri="{FF2B5EF4-FFF2-40B4-BE49-F238E27FC236}">
                <a16:creationId xmlns:a16="http://schemas.microsoft.com/office/drawing/2014/main" id="{E71BB57F-56C7-258E-BBA8-F84C9F7BCA93}"/>
              </a:ext>
            </a:extLst>
          </p:cNvPr>
          <p:cNvSpPr/>
          <p:nvPr/>
        </p:nvSpPr>
        <p:spPr bwMode="auto">
          <a:xfrm>
            <a:off x="9713513" y="5354512"/>
            <a:ext cx="59531" cy="59531"/>
          </a:xfrm>
          <a:prstGeom prst="ellipse">
            <a:avLst/>
          </a:pr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C450C3C9-FCF7-6DCF-6F5A-9BE109603BD8}"/>
              </a:ext>
            </a:extLst>
          </p:cNvPr>
          <p:cNvSpPr/>
          <p:nvPr/>
        </p:nvSpPr>
        <p:spPr bwMode="auto">
          <a:xfrm>
            <a:off x="8896012" y="5383087"/>
            <a:ext cx="59531" cy="59531"/>
          </a:xfrm>
          <a:prstGeom prst="ellipse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3" name="Freeform: Shape 252">
            <a:extLst>
              <a:ext uri="{FF2B5EF4-FFF2-40B4-BE49-F238E27FC236}">
                <a16:creationId xmlns:a16="http://schemas.microsoft.com/office/drawing/2014/main" id="{F0BDB905-7F37-1395-7423-A59BC022137E}"/>
              </a:ext>
            </a:extLst>
          </p:cNvPr>
          <p:cNvSpPr/>
          <p:nvPr/>
        </p:nvSpPr>
        <p:spPr bwMode="auto">
          <a:xfrm>
            <a:off x="8976453" y="4494230"/>
            <a:ext cx="1378470" cy="549132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40 h 221496"/>
              <a:gd name="connsiteX1" fmla="*/ 447213 w 447213"/>
              <a:gd name="connsiteY1" fmla="*/ 221496 h 221496"/>
              <a:gd name="connsiteX2" fmla="*/ 0 w 447213"/>
              <a:gd name="connsiteY2" fmla="*/ 103308 h 221496"/>
              <a:gd name="connsiteX3" fmla="*/ 447213 w 447213"/>
              <a:gd name="connsiteY3" fmla="*/ 40 h 22149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213" h="221456">
                <a:moveTo>
                  <a:pt x="447213" y="0"/>
                </a:moveTo>
                <a:lnTo>
                  <a:pt x="447213" y="221456"/>
                </a:lnTo>
                <a:cubicBezTo>
                  <a:pt x="202535" y="219559"/>
                  <a:pt x="262880" y="105747"/>
                  <a:pt x="0" y="103268"/>
                </a:cubicBezTo>
                <a:cubicBezTo>
                  <a:pt x="254489" y="97776"/>
                  <a:pt x="179713" y="1555"/>
                  <a:pt x="447213" y="0"/>
                </a:cubicBezTo>
                <a:close/>
              </a:path>
            </a:pathLst>
          </a:cu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4" name="Freeform: Shape 253">
            <a:extLst>
              <a:ext uri="{FF2B5EF4-FFF2-40B4-BE49-F238E27FC236}">
                <a16:creationId xmlns:a16="http://schemas.microsoft.com/office/drawing/2014/main" id="{4EFFFD5B-85FB-785F-984E-8D33F07E036F}"/>
              </a:ext>
            </a:extLst>
          </p:cNvPr>
          <p:cNvSpPr/>
          <p:nvPr/>
        </p:nvSpPr>
        <p:spPr bwMode="auto">
          <a:xfrm>
            <a:off x="9856496" y="4641974"/>
            <a:ext cx="498427" cy="221456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294" h="221456">
                <a:moveTo>
                  <a:pt x="445294" y="0"/>
                </a:moveTo>
                <a:lnTo>
                  <a:pt x="445294" y="221456"/>
                </a:lnTo>
                <a:cubicBezTo>
                  <a:pt x="206374" y="204787"/>
                  <a:pt x="179387" y="114300"/>
                  <a:pt x="0" y="107156"/>
                </a:cubicBezTo>
                <a:cubicBezTo>
                  <a:pt x="210343" y="104774"/>
                  <a:pt x="242094" y="0"/>
                  <a:pt x="445294" y="0"/>
                </a:cubicBezTo>
                <a:close/>
              </a:path>
            </a:pathLst>
          </a:cu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5" name="Oval 254">
            <a:extLst>
              <a:ext uri="{FF2B5EF4-FFF2-40B4-BE49-F238E27FC236}">
                <a16:creationId xmlns:a16="http://schemas.microsoft.com/office/drawing/2014/main" id="{0CF7A66A-CBB8-A3D9-BF4B-FE321927CC13}"/>
              </a:ext>
            </a:extLst>
          </p:cNvPr>
          <p:cNvSpPr/>
          <p:nvPr/>
        </p:nvSpPr>
        <p:spPr bwMode="auto">
          <a:xfrm>
            <a:off x="9770663" y="4719862"/>
            <a:ext cx="59531" cy="59531"/>
          </a:xfrm>
          <a:prstGeom prst="ellipse">
            <a:avLst/>
          </a:prstGeom>
          <a:solidFill>
            <a:schemeClr val="accent6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11D01821-FE2B-7E70-2086-F7F680F8C777}"/>
              </a:ext>
            </a:extLst>
          </p:cNvPr>
          <p:cNvSpPr/>
          <p:nvPr/>
        </p:nvSpPr>
        <p:spPr bwMode="auto">
          <a:xfrm>
            <a:off x="8896012" y="4722666"/>
            <a:ext cx="59531" cy="59531"/>
          </a:xfrm>
          <a:prstGeom prst="ellipse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51D714A5-32B2-E410-AF25-00ED5E649DB6}"/>
              </a:ext>
            </a:extLst>
          </p:cNvPr>
          <p:cNvGrpSpPr/>
          <p:nvPr/>
        </p:nvGrpSpPr>
        <p:grpSpPr>
          <a:xfrm>
            <a:off x="8810797" y="4612653"/>
            <a:ext cx="59531" cy="350552"/>
            <a:chOff x="4371393" y="4861536"/>
            <a:chExt cx="59531" cy="350552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258" name="Oval 257">
              <a:extLst>
                <a:ext uri="{FF2B5EF4-FFF2-40B4-BE49-F238E27FC236}">
                  <a16:creationId xmlns:a16="http://schemas.microsoft.com/office/drawing/2014/main" id="{2C214B13-AFB5-F5A4-3F24-72CE06142C3F}"/>
                </a:ext>
              </a:extLst>
            </p:cNvPr>
            <p:cNvSpPr/>
            <p:nvPr/>
          </p:nvSpPr>
          <p:spPr bwMode="auto">
            <a:xfrm>
              <a:off x="4371393" y="486153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59" name="Oval 258">
              <a:extLst>
                <a:ext uri="{FF2B5EF4-FFF2-40B4-BE49-F238E27FC236}">
                  <a16:creationId xmlns:a16="http://schemas.microsoft.com/office/drawing/2014/main" id="{080B3474-5E9F-A958-B7F5-8DF839B11C6F}"/>
                </a:ext>
              </a:extLst>
            </p:cNvPr>
            <p:cNvSpPr/>
            <p:nvPr/>
          </p:nvSpPr>
          <p:spPr bwMode="auto">
            <a:xfrm>
              <a:off x="4371393" y="493429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0" name="Oval 259">
              <a:extLst>
                <a:ext uri="{FF2B5EF4-FFF2-40B4-BE49-F238E27FC236}">
                  <a16:creationId xmlns:a16="http://schemas.microsoft.com/office/drawing/2014/main" id="{7D0FEA5D-F55C-F6B2-CFBF-0192FF35A982}"/>
                </a:ext>
              </a:extLst>
            </p:cNvPr>
            <p:cNvSpPr/>
            <p:nvPr/>
          </p:nvSpPr>
          <p:spPr bwMode="auto">
            <a:xfrm>
              <a:off x="4371393" y="500704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1" name="Oval 260">
              <a:extLst>
                <a:ext uri="{FF2B5EF4-FFF2-40B4-BE49-F238E27FC236}">
                  <a16:creationId xmlns:a16="http://schemas.microsoft.com/office/drawing/2014/main" id="{38E2716D-E415-0CE1-2844-81D3D2E4B6F7}"/>
                </a:ext>
              </a:extLst>
            </p:cNvPr>
            <p:cNvSpPr/>
            <p:nvPr/>
          </p:nvSpPr>
          <p:spPr bwMode="auto">
            <a:xfrm>
              <a:off x="4371393" y="507980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2" name="Oval 261">
              <a:extLst>
                <a:ext uri="{FF2B5EF4-FFF2-40B4-BE49-F238E27FC236}">
                  <a16:creationId xmlns:a16="http://schemas.microsoft.com/office/drawing/2014/main" id="{22876AB7-F696-DF3A-202A-F02BE643BC76}"/>
                </a:ext>
              </a:extLst>
            </p:cNvPr>
            <p:cNvSpPr/>
            <p:nvPr/>
          </p:nvSpPr>
          <p:spPr bwMode="auto">
            <a:xfrm>
              <a:off x="4371393" y="5152557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63" name="Freeform: Shape 262">
            <a:extLst>
              <a:ext uri="{FF2B5EF4-FFF2-40B4-BE49-F238E27FC236}">
                <a16:creationId xmlns:a16="http://schemas.microsoft.com/office/drawing/2014/main" id="{E9CE47A2-FFBA-9681-325B-AE131BB95B0C}"/>
              </a:ext>
            </a:extLst>
          </p:cNvPr>
          <p:cNvSpPr/>
          <p:nvPr/>
        </p:nvSpPr>
        <p:spPr bwMode="auto">
          <a:xfrm>
            <a:off x="8957402" y="3923348"/>
            <a:ext cx="1397521" cy="491973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40 h 221496"/>
              <a:gd name="connsiteX1" fmla="*/ 447213 w 447213"/>
              <a:gd name="connsiteY1" fmla="*/ 221496 h 221496"/>
              <a:gd name="connsiteX2" fmla="*/ 0 w 447213"/>
              <a:gd name="connsiteY2" fmla="*/ 103308 h 221496"/>
              <a:gd name="connsiteX3" fmla="*/ 447213 w 447213"/>
              <a:gd name="connsiteY3" fmla="*/ 40 h 22149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841 h 222297"/>
              <a:gd name="connsiteX1" fmla="*/ 447213 w 447213"/>
              <a:gd name="connsiteY1" fmla="*/ 222297 h 222297"/>
              <a:gd name="connsiteX2" fmla="*/ 0 w 447213"/>
              <a:gd name="connsiteY2" fmla="*/ 104109 h 222297"/>
              <a:gd name="connsiteX3" fmla="*/ 447213 w 447213"/>
              <a:gd name="connsiteY3" fmla="*/ 841 h 222297"/>
              <a:gd name="connsiteX0" fmla="*/ 447213 w 447213"/>
              <a:gd name="connsiteY0" fmla="*/ 841 h 224020"/>
              <a:gd name="connsiteX1" fmla="*/ 447213 w 447213"/>
              <a:gd name="connsiteY1" fmla="*/ 222297 h 224020"/>
              <a:gd name="connsiteX2" fmla="*/ 0 w 447213"/>
              <a:gd name="connsiteY2" fmla="*/ 104109 h 224020"/>
              <a:gd name="connsiteX3" fmla="*/ 447213 w 447213"/>
              <a:gd name="connsiteY3" fmla="*/ 841 h 224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213" h="224020">
                <a:moveTo>
                  <a:pt x="447213" y="841"/>
                </a:moveTo>
                <a:lnTo>
                  <a:pt x="447213" y="222297"/>
                </a:lnTo>
                <a:cubicBezTo>
                  <a:pt x="183231" y="240640"/>
                  <a:pt x="262880" y="106588"/>
                  <a:pt x="0" y="104109"/>
                </a:cubicBezTo>
                <a:cubicBezTo>
                  <a:pt x="254489" y="98617"/>
                  <a:pt x="151265" y="-10616"/>
                  <a:pt x="447213" y="841"/>
                </a:cubicBezTo>
                <a:close/>
              </a:path>
            </a:pathLst>
          </a:cu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4" name="Freeform: Shape 263">
            <a:extLst>
              <a:ext uri="{FF2B5EF4-FFF2-40B4-BE49-F238E27FC236}">
                <a16:creationId xmlns:a16="http://schemas.microsoft.com/office/drawing/2014/main" id="{B598250A-A395-F56F-CEB8-13839ABA35E6}"/>
              </a:ext>
            </a:extLst>
          </p:cNvPr>
          <p:cNvSpPr/>
          <p:nvPr/>
        </p:nvSpPr>
        <p:spPr bwMode="auto">
          <a:xfrm>
            <a:off x="9856496" y="3972760"/>
            <a:ext cx="498427" cy="221456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294" h="221456">
                <a:moveTo>
                  <a:pt x="445294" y="0"/>
                </a:moveTo>
                <a:lnTo>
                  <a:pt x="445294" y="221456"/>
                </a:lnTo>
                <a:cubicBezTo>
                  <a:pt x="206374" y="204787"/>
                  <a:pt x="179387" y="114300"/>
                  <a:pt x="0" y="107156"/>
                </a:cubicBezTo>
                <a:cubicBezTo>
                  <a:pt x="210343" y="104774"/>
                  <a:pt x="242094" y="0"/>
                  <a:pt x="445294" y="0"/>
                </a:cubicBezTo>
                <a:close/>
              </a:path>
            </a:pathLst>
          </a:cu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5" name="Oval 264">
            <a:extLst>
              <a:ext uri="{FF2B5EF4-FFF2-40B4-BE49-F238E27FC236}">
                <a16:creationId xmlns:a16="http://schemas.microsoft.com/office/drawing/2014/main" id="{CB74F33F-C391-DF07-0F9A-94AE0EDFD03E}"/>
              </a:ext>
            </a:extLst>
          </p:cNvPr>
          <p:cNvSpPr/>
          <p:nvPr/>
        </p:nvSpPr>
        <p:spPr bwMode="auto">
          <a:xfrm>
            <a:off x="9839083" y="4051099"/>
            <a:ext cx="59531" cy="59531"/>
          </a:xfrm>
          <a:prstGeom prst="ellipse">
            <a:avLst/>
          </a:prstGeom>
          <a:solidFill>
            <a:schemeClr val="accent5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6" name="Oval 265">
            <a:extLst>
              <a:ext uri="{FF2B5EF4-FFF2-40B4-BE49-F238E27FC236}">
                <a16:creationId xmlns:a16="http://schemas.microsoft.com/office/drawing/2014/main" id="{C17CDF7F-2DBC-46DA-7F5F-F03DB21E26A1}"/>
              </a:ext>
            </a:extLst>
          </p:cNvPr>
          <p:cNvSpPr/>
          <p:nvPr/>
        </p:nvSpPr>
        <p:spPr bwMode="auto">
          <a:xfrm>
            <a:off x="8896012" y="4129102"/>
            <a:ext cx="59531" cy="59531"/>
          </a:xfrm>
          <a:prstGeom prst="ellipse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67" name="Group 266">
            <a:extLst>
              <a:ext uri="{FF2B5EF4-FFF2-40B4-BE49-F238E27FC236}">
                <a16:creationId xmlns:a16="http://schemas.microsoft.com/office/drawing/2014/main" id="{EBED98E4-3144-2260-FA61-5FD286236475}"/>
              </a:ext>
            </a:extLst>
          </p:cNvPr>
          <p:cNvGrpSpPr/>
          <p:nvPr/>
        </p:nvGrpSpPr>
        <p:grpSpPr>
          <a:xfrm>
            <a:off x="8810797" y="4019089"/>
            <a:ext cx="59531" cy="350552"/>
            <a:chOff x="4371393" y="4861536"/>
            <a:chExt cx="59531" cy="350552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68" name="Oval 267">
              <a:extLst>
                <a:ext uri="{FF2B5EF4-FFF2-40B4-BE49-F238E27FC236}">
                  <a16:creationId xmlns:a16="http://schemas.microsoft.com/office/drawing/2014/main" id="{64E62A35-6D50-81EB-B581-A88F7F2755AF}"/>
                </a:ext>
              </a:extLst>
            </p:cNvPr>
            <p:cNvSpPr/>
            <p:nvPr/>
          </p:nvSpPr>
          <p:spPr bwMode="auto">
            <a:xfrm>
              <a:off x="4371393" y="486153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69" name="Oval 268">
              <a:extLst>
                <a:ext uri="{FF2B5EF4-FFF2-40B4-BE49-F238E27FC236}">
                  <a16:creationId xmlns:a16="http://schemas.microsoft.com/office/drawing/2014/main" id="{5334BD02-84FE-1677-F1AC-95B1D1CBFAD3}"/>
                </a:ext>
              </a:extLst>
            </p:cNvPr>
            <p:cNvSpPr/>
            <p:nvPr/>
          </p:nvSpPr>
          <p:spPr bwMode="auto">
            <a:xfrm>
              <a:off x="4371393" y="493429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0" name="Oval 269">
              <a:extLst>
                <a:ext uri="{FF2B5EF4-FFF2-40B4-BE49-F238E27FC236}">
                  <a16:creationId xmlns:a16="http://schemas.microsoft.com/office/drawing/2014/main" id="{32F848E2-B26B-B6BE-04F6-40B1CA4F09EB}"/>
                </a:ext>
              </a:extLst>
            </p:cNvPr>
            <p:cNvSpPr/>
            <p:nvPr/>
          </p:nvSpPr>
          <p:spPr bwMode="auto">
            <a:xfrm>
              <a:off x="4371393" y="500704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1" name="Oval 270">
              <a:extLst>
                <a:ext uri="{FF2B5EF4-FFF2-40B4-BE49-F238E27FC236}">
                  <a16:creationId xmlns:a16="http://schemas.microsoft.com/office/drawing/2014/main" id="{E480D9C2-B9C5-6B0E-649B-8D91CBB29723}"/>
                </a:ext>
              </a:extLst>
            </p:cNvPr>
            <p:cNvSpPr/>
            <p:nvPr/>
          </p:nvSpPr>
          <p:spPr bwMode="auto">
            <a:xfrm>
              <a:off x="4371393" y="507980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2" name="Oval 271">
              <a:extLst>
                <a:ext uri="{FF2B5EF4-FFF2-40B4-BE49-F238E27FC236}">
                  <a16:creationId xmlns:a16="http://schemas.microsoft.com/office/drawing/2014/main" id="{87D82846-FC08-3879-8EC6-0F84158BB26F}"/>
                </a:ext>
              </a:extLst>
            </p:cNvPr>
            <p:cNvSpPr/>
            <p:nvPr/>
          </p:nvSpPr>
          <p:spPr bwMode="auto">
            <a:xfrm>
              <a:off x="4371393" y="5152557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73" name="Freeform: Shape 272">
            <a:extLst>
              <a:ext uri="{FF2B5EF4-FFF2-40B4-BE49-F238E27FC236}">
                <a16:creationId xmlns:a16="http://schemas.microsoft.com/office/drawing/2014/main" id="{10177D9B-DB1F-80B8-4119-4D9283CDDD9E}"/>
              </a:ext>
            </a:extLst>
          </p:cNvPr>
          <p:cNvSpPr/>
          <p:nvPr/>
        </p:nvSpPr>
        <p:spPr bwMode="auto">
          <a:xfrm>
            <a:off x="8957402" y="5760135"/>
            <a:ext cx="1397521" cy="527827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38 h 221494"/>
              <a:gd name="connsiteX1" fmla="*/ 447213 w 447213"/>
              <a:gd name="connsiteY1" fmla="*/ 221494 h 221494"/>
              <a:gd name="connsiteX2" fmla="*/ 0 w 447213"/>
              <a:gd name="connsiteY2" fmla="*/ 103306 h 221494"/>
              <a:gd name="connsiteX3" fmla="*/ 447213 w 447213"/>
              <a:gd name="connsiteY3" fmla="*/ 38 h 221494"/>
              <a:gd name="connsiteX0" fmla="*/ 447213 w 447213"/>
              <a:gd name="connsiteY0" fmla="*/ 40 h 221496"/>
              <a:gd name="connsiteX1" fmla="*/ 447213 w 447213"/>
              <a:gd name="connsiteY1" fmla="*/ 221496 h 221496"/>
              <a:gd name="connsiteX2" fmla="*/ 0 w 447213"/>
              <a:gd name="connsiteY2" fmla="*/ 103308 h 221496"/>
              <a:gd name="connsiteX3" fmla="*/ 447213 w 447213"/>
              <a:gd name="connsiteY3" fmla="*/ 40 h 22149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  <a:gd name="connsiteX0" fmla="*/ 447213 w 447213"/>
              <a:gd name="connsiteY0" fmla="*/ 0 h 221456"/>
              <a:gd name="connsiteX1" fmla="*/ 447213 w 447213"/>
              <a:gd name="connsiteY1" fmla="*/ 221456 h 221456"/>
              <a:gd name="connsiteX2" fmla="*/ 0 w 447213"/>
              <a:gd name="connsiteY2" fmla="*/ 103268 h 221456"/>
              <a:gd name="connsiteX3" fmla="*/ 447213 w 447213"/>
              <a:gd name="connsiteY3" fmla="*/ 0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7213" h="221456">
                <a:moveTo>
                  <a:pt x="447213" y="0"/>
                </a:moveTo>
                <a:lnTo>
                  <a:pt x="447213" y="221456"/>
                </a:lnTo>
                <a:cubicBezTo>
                  <a:pt x="161894" y="219559"/>
                  <a:pt x="262880" y="105747"/>
                  <a:pt x="0" y="103268"/>
                </a:cubicBezTo>
                <a:cubicBezTo>
                  <a:pt x="248393" y="91115"/>
                  <a:pt x="156345" y="2887"/>
                  <a:pt x="447213" y="0"/>
                </a:cubicBezTo>
                <a:close/>
              </a:path>
            </a:pathLst>
          </a:custGeom>
          <a:solidFill>
            <a:schemeClr val="tx2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4" name="Freeform: Shape 273">
            <a:extLst>
              <a:ext uri="{FF2B5EF4-FFF2-40B4-BE49-F238E27FC236}">
                <a16:creationId xmlns:a16="http://schemas.microsoft.com/office/drawing/2014/main" id="{24B2FEE3-923D-4D9B-0D99-0741D421EB4A}"/>
              </a:ext>
            </a:extLst>
          </p:cNvPr>
          <p:cNvSpPr/>
          <p:nvPr/>
        </p:nvSpPr>
        <p:spPr bwMode="auto">
          <a:xfrm>
            <a:off x="9884503" y="5826466"/>
            <a:ext cx="470420" cy="221456"/>
          </a:xfrm>
          <a:custGeom>
            <a:avLst/>
            <a:gdLst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  <a:gd name="connsiteX0" fmla="*/ 445294 w 445294"/>
              <a:gd name="connsiteY0" fmla="*/ 0 h 221456"/>
              <a:gd name="connsiteX1" fmla="*/ 445294 w 445294"/>
              <a:gd name="connsiteY1" fmla="*/ 221456 h 221456"/>
              <a:gd name="connsiteX2" fmla="*/ 0 w 445294"/>
              <a:gd name="connsiteY2" fmla="*/ 107156 h 221456"/>
              <a:gd name="connsiteX3" fmla="*/ 445294 w 445294"/>
              <a:gd name="connsiteY3" fmla="*/ 0 h 22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294" h="221456">
                <a:moveTo>
                  <a:pt x="445294" y="0"/>
                </a:moveTo>
                <a:lnTo>
                  <a:pt x="445294" y="221456"/>
                </a:lnTo>
                <a:cubicBezTo>
                  <a:pt x="206374" y="204787"/>
                  <a:pt x="179387" y="114300"/>
                  <a:pt x="0" y="107156"/>
                </a:cubicBezTo>
                <a:cubicBezTo>
                  <a:pt x="210343" y="104774"/>
                  <a:pt x="242094" y="0"/>
                  <a:pt x="445294" y="0"/>
                </a:cubicBezTo>
                <a:close/>
              </a:path>
            </a:pathLst>
          </a:custGeom>
          <a:solidFill>
            <a:schemeClr val="tx2">
              <a:lumMod val="9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0FAEF467-C952-FEDC-39DC-2AB5401CD5FC}"/>
              </a:ext>
            </a:extLst>
          </p:cNvPr>
          <p:cNvSpPr/>
          <p:nvPr/>
        </p:nvSpPr>
        <p:spPr bwMode="auto">
          <a:xfrm>
            <a:off x="9796965" y="5897633"/>
            <a:ext cx="59531" cy="59531"/>
          </a:xfrm>
          <a:prstGeom prst="ellipse">
            <a:avLst/>
          </a:prstGeom>
          <a:solidFill>
            <a:schemeClr val="tx2">
              <a:lumMod val="9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6" name="Oval 275">
            <a:extLst>
              <a:ext uri="{FF2B5EF4-FFF2-40B4-BE49-F238E27FC236}">
                <a16:creationId xmlns:a16="http://schemas.microsoft.com/office/drawing/2014/main" id="{CF813F93-CFC7-3C48-2BA1-F4028E4166D9}"/>
              </a:ext>
            </a:extLst>
          </p:cNvPr>
          <p:cNvSpPr/>
          <p:nvPr/>
        </p:nvSpPr>
        <p:spPr bwMode="auto">
          <a:xfrm>
            <a:off x="8896012" y="5978584"/>
            <a:ext cx="59531" cy="59531"/>
          </a:xfrm>
          <a:prstGeom prst="ellipse">
            <a:avLst/>
          </a:prstGeom>
          <a:solidFill>
            <a:schemeClr val="tx2">
              <a:lumMod val="50000"/>
            </a:schemeClr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35000"/>
              </a:spcBef>
              <a:spcAft>
                <a:spcPct val="25000"/>
              </a:spcAft>
              <a:buClr>
                <a:srgbClr val="015873"/>
              </a:buClr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57D4C1E9-7931-6556-2EEC-505F5F9427EA}"/>
              </a:ext>
            </a:extLst>
          </p:cNvPr>
          <p:cNvGrpSpPr/>
          <p:nvPr/>
        </p:nvGrpSpPr>
        <p:grpSpPr>
          <a:xfrm>
            <a:off x="8810797" y="5835856"/>
            <a:ext cx="59531" cy="350552"/>
            <a:chOff x="4371393" y="4861536"/>
            <a:chExt cx="59531" cy="350552"/>
          </a:xfrm>
          <a:solidFill>
            <a:schemeClr val="tx1">
              <a:lumMod val="85000"/>
            </a:schemeClr>
          </a:solidFill>
        </p:grpSpPr>
        <p:sp>
          <p:nvSpPr>
            <p:cNvPr id="278" name="Oval 277">
              <a:extLst>
                <a:ext uri="{FF2B5EF4-FFF2-40B4-BE49-F238E27FC236}">
                  <a16:creationId xmlns:a16="http://schemas.microsoft.com/office/drawing/2014/main" id="{C62E9A17-176A-88D3-23AF-9F89753F9C2C}"/>
                </a:ext>
              </a:extLst>
            </p:cNvPr>
            <p:cNvSpPr/>
            <p:nvPr/>
          </p:nvSpPr>
          <p:spPr bwMode="auto">
            <a:xfrm>
              <a:off x="4371393" y="486153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79" name="Oval 278">
              <a:extLst>
                <a:ext uri="{FF2B5EF4-FFF2-40B4-BE49-F238E27FC236}">
                  <a16:creationId xmlns:a16="http://schemas.microsoft.com/office/drawing/2014/main" id="{DC76353C-E253-C84F-6051-5F9ED9D74019}"/>
                </a:ext>
              </a:extLst>
            </p:cNvPr>
            <p:cNvSpPr/>
            <p:nvPr/>
          </p:nvSpPr>
          <p:spPr bwMode="auto">
            <a:xfrm>
              <a:off x="4371393" y="493429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0" name="Oval 279">
              <a:extLst>
                <a:ext uri="{FF2B5EF4-FFF2-40B4-BE49-F238E27FC236}">
                  <a16:creationId xmlns:a16="http://schemas.microsoft.com/office/drawing/2014/main" id="{6F58A047-99B5-8721-67BF-A1CFC207E250}"/>
                </a:ext>
              </a:extLst>
            </p:cNvPr>
            <p:cNvSpPr/>
            <p:nvPr/>
          </p:nvSpPr>
          <p:spPr bwMode="auto">
            <a:xfrm>
              <a:off x="4371393" y="5007046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1" name="Oval 280">
              <a:extLst>
                <a:ext uri="{FF2B5EF4-FFF2-40B4-BE49-F238E27FC236}">
                  <a16:creationId xmlns:a16="http://schemas.microsoft.com/office/drawing/2014/main" id="{F211ADFC-E45D-DBCA-3654-1F728C6207A4}"/>
                </a:ext>
              </a:extLst>
            </p:cNvPr>
            <p:cNvSpPr/>
            <p:nvPr/>
          </p:nvSpPr>
          <p:spPr bwMode="auto">
            <a:xfrm>
              <a:off x="4371393" y="5079801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2" name="Oval 281">
              <a:extLst>
                <a:ext uri="{FF2B5EF4-FFF2-40B4-BE49-F238E27FC236}">
                  <a16:creationId xmlns:a16="http://schemas.microsoft.com/office/drawing/2014/main" id="{CA58B2CF-AA09-24F5-2BEA-191683376AEE}"/>
                </a:ext>
              </a:extLst>
            </p:cNvPr>
            <p:cNvSpPr/>
            <p:nvPr/>
          </p:nvSpPr>
          <p:spPr bwMode="auto">
            <a:xfrm>
              <a:off x="4371393" y="5152557"/>
              <a:ext cx="59531" cy="59531"/>
            </a:xfrm>
            <a:prstGeom prst="ellipse">
              <a:avLst/>
            </a:prstGeom>
            <a:grpFill/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35000"/>
                </a:spcBef>
                <a:spcAft>
                  <a:spcPct val="25000"/>
                </a:spcAft>
                <a:buClr>
                  <a:srgbClr val="015873"/>
                </a:buClr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83" name="Text Box 11">
            <a:extLst>
              <a:ext uri="{FF2B5EF4-FFF2-40B4-BE49-F238E27FC236}">
                <a16:creationId xmlns:a16="http://schemas.microsoft.com/office/drawing/2014/main" id="{F23E630A-8D72-FF6B-CDB2-FB6973966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4" y="6366690"/>
            <a:ext cx="63574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a-DK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Kleppe. Nat Med. 2014;20:342. Grimwade. Blood. 2016;127:29.</a:t>
            </a:r>
          </a:p>
        </p:txBody>
      </p:sp>
    </p:spTree>
    <p:extLst>
      <p:ext uri="{BB962C8B-B14F-4D97-AF65-F5344CB8AC3E}">
        <p14:creationId xmlns:p14="http://schemas.microsoft.com/office/powerpoint/2010/main" val="40784394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41A69-8C66-E767-F078-E92BA953F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Incidence and Severity of Differentiation Syndrome Across Menin Inhibitor Clinical Trials</a:t>
            </a:r>
          </a:p>
        </p:txBody>
      </p:sp>
      <p:sp>
        <p:nvSpPr>
          <p:cNvPr id="4" name="Text Box 11">
            <a:extLst>
              <a:ext uri="{FF2B5EF4-FFF2-40B4-BE49-F238E27FC236}">
                <a16:creationId xmlns:a16="http://schemas.microsoft.com/office/drawing/2014/main" id="{97C53527-9E3F-109F-241E-13B67D2BB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814" y="6182024"/>
            <a:ext cx="6357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lvl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Aldoss. ASH 2024. Abstr 211. Wang. Lancet Oncol 2024;25:1310. </a:t>
            </a:r>
            <a:b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Searle. ASH 2024. Abstr 212. </a:t>
            </a:r>
            <a:r>
              <a:rPr lang="en-US" altLang="en-US" sz="1200" b="0">
                <a:solidFill>
                  <a:srgbClr val="455560"/>
                </a:solidFill>
                <a:latin typeface="Calibri" panose="020F0502020204030204" pitchFamily="34" charset="0"/>
              </a:rPr>
              <a:t>Zeidner. ASH 2024. Abstr 213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 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Wang. ASCO 2025. </a:t>
            </a:r>
            <a:r>
              <a:rPr kumimoji="0" lang="pt-BR" alt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Abstr</a:t>
            </a:r>
            <a:r>
              <a:rPr kumimoji="0" lang="pt-BR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5556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6506.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EFAA96-C090-C37E-411E-0174E030A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723040"/>
              </p:ext>
            </p:extLst>
          </p:nvPr>
        </p:nvGraphicFramePr>
        <p:xfrm>
          <a:off x="717550" y="1600200"/>
          <a:ext cx="10772405" cy="401897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761630">
                  <a:extLst>
                    <a:ext uri="{9D8B030D-6E8A-4147-A177-3AD203B41FA5}">
                      <a16:colId xmlns:a16="http://schemas.microsoft.com/office/drawing/2014/main" val="4029337362"/>
                    </a:ext>
                  </a:extLst>
                </a:gridCol>
                <a:gridCol w="1931020">
                  <a:extLst>
                    <a:ext uri="{9D8B030D-6E8A-4147-A177-3AD203B41FA5}">
                      <a16:colId xmlns:a16="http://schemas.microsoft.com/office/drawing/2014/main" val="972527867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3582323869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2599812916"/>
                    </a:ext>
                  </a:extLst>
                </a:gridCol>
                <a:gridCol w="1964955">
                  <a:extLst>
                    <a:ext uri="{9D8B030D-6E8A-4147-A177-3AD203B41FA5}">
                      <a16:colId xmlns:a16="http://schemas.microsoft.com/office/drawing/2014/main" val="3289193670"/>
                    </a:ext>
                  </a:extLst>
                </a:gridCol>
              </a:tblGrid>
              <a:tr h="422336">
                <a:tc>
                  <a:txBody>
                    <a:bodyPr/>
                    <a:lstStyle/>
                    <a:p>
                      <a:pPr algn="l"/>
                      <a:endParaRPr lang="en-US" sz="160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Revumenib (n = 94)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Ziftomenib (n = 83)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Bleximenib (n = 146)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Enzomenib (n = 84)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5928720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Trial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Phase II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Phase I/Ib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Phase I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Phase I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271957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DLT (Y/N)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Phase I: QTc PR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Yes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Yes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No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374766"/>
                  </a:ext>
                </a:extLst>
              </a:tr>
              <a:tr h="437440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DLT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Phase I: QTc PR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Grade3 pneumonia</a:t>
                      </a:r>
                    </a:p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Grade 4/5 DS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Grade 5 DS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NA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927341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DS (all)</a:t>
                      </a:r>
                      <a:endParaRPr lang="en-US" sz="1600" b="1" i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26 (28%)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12 (15%)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14% (all doses)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9 (10.7%)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451443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 b="1" baseline="0">
                          <a:solidFill>
                            <a:schemeClr val="bg1"/>
                          </a:solidFill>
                        </a:rPr>
                        <a:t>DS (grade ≥3)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15 (16%)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10 (12%)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6-9% (90-150 BID)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None reported*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483642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Febrile neutropenia </a:t>
                      </a:r>
                      <a:r>
                        <a:rPr lang="en-US" sz="1600" b="1" baseline="0">
                          <a:solidFill>
                            <a:schemeClr val="bg1"/>
                          </a:solidFill>
                        </a:rPr>
                        <a:t>(grade ≥3)</a:t>
                      </a:r>
                      <a:endParaRPr lang="en-US" sz="16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36 (38%)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18 (22%)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27 (18%)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20 (23.8%)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053995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Neutropenia</a:t>
                      </a:r>
                      <a:r>
                        <a:rPr lang="en-US" sz="1600" b="1" baseline="0">
                          <a:solidFill>
                            <a:schemeClr val="bg1"/>
                          </a:solidFill>
                        </a:rPr>
                        <a:t>(grade ≥3)</a:t>
                      </a:r>
                      <a:endParaRPr lang="en-US" sz="16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27 (28.7%)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7 (8%)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37 (25%)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14 (16.7%)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7518911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Thrombocytopenia </a:t>
                      </a:r>
                      <a:r>
                        <a:rPr lang="en-US" sz="1600" b="1" baseline="0">
                          <a:solidFill>
                            <a:schemeClr val="bg1"/>
                          </a:solidFill>
                        </a:rPr>
                        <a:t>(grade ≥3)</a:t>
                      </a:r>
                      <a:endParaRPr lang="en-US" sz="16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20 (21%)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6 (7%)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46 (31%)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18 (21%)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844401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QTc PR (any)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24 (26%)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0 (0%)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0 (0%)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NA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8052168"/>
                  </a:ext>
                </a:extLst>
              </a:tr>
              <a:tr h="270443">
                <a:tc>
                  <a:txBody>
                    <a:bodyPr/>
                    <a:lstStyle/>
                    <a:p>
                      <a:pPr algn="l"/>
                      <a:r>
                        <a:rPr lang="en-US" sz="1600" b="1">
                          <a:solidFill>
                            <a:schemeClr val="bg1"/>
                          </a:solidFill>
                        </a:rPr>
                        <a:t>QTc PR </a:t>
                      </a:r>
                      <a:r>
                        <a:rPr lang="en-US" sz="1600" b="1" baseline="0">
                          <a:solidFill>
                            <a:schemeClr val="bg1"/>
                          </a:solidFill>
                        </a:rPr>
                        <a:t>(grade ≥3)</a:t>
                      </a:r>
                      <a:endParaRPr lang="en-US" sz="1600" b="1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accent3"/>
                          </a:solidFill>
                        </a:rPr>
                        <a:t>13 (14%)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0 (0%)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0 (0%)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>
                          <a:solidFill>
                            <a:schemeClr val="bg1"/>
                          </a:solidFill>
                        </a:rPr>
                        <a:t>1 (1%)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921307"/>
                  </a:ext>
                </a:extLst>
              </a:tr>
            </a:tbl>
          </a:graphicData>
        </a:graphic>
      </p:graphicFrame>
      <p:sp>
        <p:nvSpPr>
          <p:cNvPr id="6" name="Rounded Rectangle 2">
            <a:extLst>
              <a:ext uri="{FF2B5EF4-FFF2-40B4-BE49-F238E27FC236}">
                <a16:creationId xmlns:a16="http://schemas.microsoft.com/office/drawing/2014/main" id="{A4B9B99C-10BF-3144-E62D-660C7CB14521}"/>
              </a:ext>
            </a:extLst>
          </p:cNvPr>
          <p:cNvSpPr/>
          <p:nvPr/>
        </p:nvSpPr>
        <p:spPr>
          <a:xfrm>
            <a:off x="717550" y="3247446"/>
            <a:ext cx="10772406" cy="6776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06A5ED-529D-3EC0-281C-3654F628A3BC}"/>
              </a:ext>
            </a:extLst>
          </p:cNvPr>
          <p:cNvSpPr txBox="1"/>
          <p:nvPr/>
        </p:nvSpPr>
        <p:spPr bwMode="auto">
          <a:xfrm>
            <a:off x="717549" y="5623600"/>
            <a:ext cx="1685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</a:rPr>
              <a:t>*No DS mitigation used.</a:t>
            </a:r>
            <a:endParaRPr lang="en-US" b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730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14351" y="4856674"/>
            <a:ext cx="11283950" cy="1155939"/>
          </a:xfrm>
        </p:spPr>
        <p:txBody>
          <a:bodyPr/>
          <a:lstStyle/>
          <a:p>
            <a:pPr marL="0" indent="0">
              <a:buNone/>
            </a:pPr>
            <a:r>
              <a:rPr lang="en-US" sz="2400" b="1">
                <a:solidFill>
                  <a:srgbClr val="00823B"/>
                </a:solidFill>
                <a:hlinkClick r:id="rId3"/>
              </a:rPr>
              <a:t>clinicaloptions.com</a:t>
            </a:r>
            <a:endParaRPr lang="en-US" sz="2400" b="1" u="sng">
              <a:solidFill>
                <a:srgbClr val="E1471D"/>
              </a:solidFill>
            </a:endParaRP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/>
        <p:txBody>
          <a:bodyPr/>
          <a:lstStyle/>
          <a:p>
            <a:pPr eaLnBrk="1" hangingPunct="1"/>
            <a:r>
              <a:rPr lang="en-US" altLang="en-US" sz="4000"/>
              <a:t>Go Online for More CCO </a:t>
            </a:r>
            <a:br>
              <a:rPr lang="en-US" altLang="en-US" sz="4000"/>
            </a:br>
            <a:r>
              <a:rPr lang="en-US" altLang="en-US" sz="4000"/>
              <a:t>Coverage of Acute Leukemias!</a:t>
            </a: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/>
        <p:txBody>
          <a:bodyPr rtlCol="0">
            <a:normAutofit/>
          </a:bodyPr>
          <a:lstStyle/>
          <a:p>
            <a:pPr eaLnBrk="1" hangingPunct="1">
              <a:buClr>
                <a:schemeClr val="accent6"/>
              </a:buClr>
              <a:defRPr/>
            </a:pPr>
            <a:r>
              <a:rPr lang="en-US" sz="2200">
                <a:solidFill>
                  <a:srgbClr val="E1471D"/>
                </a:solidFill>
              </a:rPr>
              <a:t>Podcast </a:t>
            </a:r>
            <a:r>
              <a:rPr lang="en-US" sz="2200" b="0"/>
              <a:t>discussion with 2 experts on the rationale for and the growing role of menin inhibitors in select patients with acute leukemias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200">
                <a:solidFill>
                  <a:srgbClr val="E1471D"/>
                </a:solidFill>
              </a:rPr>
              <a:t>Additional CME/CE-certified text module </a:t>
            </a:r>
            <a:r>
              <a:rPr lang="en-US" sz="2200" b="0"/>
              <a:t>on menin inhibitors with expert faculty commentary on all the key studies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200">
                <a:solidFill>
                  <a:srgbClr val="E1471D"/>
                </a:solidFill>
              </a:rPr>
              <a:t>ClinicalThought commentary </a:t>
            </a:r>
            <a:r>
              <a:rPr lang="en-US" sz="2200" b="0"/>
              <a:t>with the latest thinking on menin inhibitors for acute leukemias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endParaRPr lang="en-US" sz="2200" b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1_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2_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8f724e-45bf-4f5f-85d9-07a6167b0d30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C55EABBA903D49A1A25ADDEFB132FF" ma:contentTypeVersion="11" ma:contentTypeDescription="Create a new document." ma:contentTypeScope="" ma:versionID="b3c3affea1aa83e0877249e8e9142689">
  <xsd:schema xmlns:xsd="http://www.w3.org/2001/XMLSchema" xmlns:xs="http://www.w3.org/2001/XMLSchema" xmlns:p="http://schemas.microsoft.com/office/2006/metadata/properties" xmlns:ns2="788f724e-45bf-4f5f-85d9-07a6167b0d30" xmlns:ns3="22fd6914-46d4-4c7e-bbad-46e82841b69d" targetNamespace="http://schemas.microsoft.com/office/2006/metadata/properties" ma:root="true" ma:fieldsID="8cc670d3230c0012c45107ac53009d9d" ns2:_="" ns3:_="">
    <xsd:import namespace="788f724e-45bf-4f5f-85d9-07a6167b0d30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8f724e-45bf-4f5f-85d9-07a6167b0d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A55BC3-5A03-47C2-8EC3-D964C3B5E779}">
  <ds:schemaRefs>
    <ds:schemaRef ds:uri="http://purl.org/dc/elements/1.1/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22fd6914-46d4-4c7e-bbad-46e82841b69d"/>
    <ds:schemaRef ds:uri="788f724e-45bf-4f5f-85d9-07a6167b0d30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EF655AC5-D745-4285-AE60-2FFA12530CF0}">
  <ds:schemaRefs>
    <ds:schemaRef ds:uri="22fd6914-46d4-4c7e-bbad-46e82841b69d"/>
    <ds:schemaRef ds:uri="788f724e-45bf-4f5f-85d9-07a6167b0d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e2fd2f7-a818-4e66-8956-c8223012702a}" enabled="0" method="" siteId="{be2fd2f7-a818-4e66-8956-c822301270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9183</Words>
  <Application>Microsoft Office PowerPoint</Application>
  <PresentationFormat>Widescreen</PresentationFormat>
  <Paragraphs>2085</Paragraphs>
  <Slides>40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Aptos</vt:lpstr>
      <vt:lpstr>Arial</vt:lpstr>
      <vt:lpstr>Calibri</vt:lpstr>
      <vt:lpstr>Times</vt:lpstr>
      <vt:lpstr>Wingdings</vt:lpstr>
      <vt:lpstr>2022_CCO_Template</vt:lpstr>
      <vt:lpstr>1_2022_CCO_Template</vt:lpstr>
      <vt:lpstr>2_2022_CCO_Template</vt:lpstr>
      <vt:lpstr>CS ChemDraw Drawing</vt:lpstr>
      <vt:lpstr>A New Revolution in AML Treatment:  Can Menin Inhibitors Follow the Path of  FLT3 and IDH Inhibitors?</vt:lpstr>
      <vt:lpstr>About These Slides</vt:lpstr>
      <vt:lpstr>Faculty</vt:lpstr>
      <vt:lpstr>Faculty Disclosures</vt:lpstr>
      <vt:lpstr>Incidence of MLLr and NPM1-Mutant Acute Leukemia</vt:lpstr>
      <vt:lpstr>Pathogenesis of KMT2A-Rearranged and NPM1-Mutant Acute Leukemias and Menin Inhibitors</vt:lpstr>
      <vt:lpstr>AUGMENT-101: Revumenib Monotherapy in  R/R KMT2Ar and mNPM1 Acute Leukemia</vt:lpstr>
      <vt:lpstr>AUGMENT-101: Efficacy in R/R Acute Leukemia With KMT2Ar</vt:lpstr>
      <vt:lpstr>AUGMENT-101: Revumenib Monotherapy in  R/R KMT2Ar and mNPM1 Acute Leukemia</vt:lpstr>
      <vt:lpstr>AUGMENT-101: Responses Were Rapid and Durable in R/R mNPM1 AML</vt:lpstr>
      <vt:lpstr>AUGMENT-101: Safety Results From Phase II R/R mNPM1 AML Cohort</vt:lpstr>
      <vt:lpstr>Beat AML Trial: Revumenib + VEN/AZA in Newly Diagnosed AML With mNPM1 or KMT2Ar</vt:lpstr>
      <vt:lpstr>BEAT AML Trial: Safety and AEs With Revumenib + VEN/AZA</vt:lpstr>
      <vt:lpstr>BEAT AML Trial: Response With Revumenib + VEN/AZA</vt:lpstr>
      <vt:lpstr>SAVE Trial: Revumenib + VEN/Decitabine/Cedazuridine for AML With mNPM1 or KMT2Ar or NUP98r</vt:lpstr>
      <vt:lpstr>KOMET-001: Ziftomenib Monotherapy in R/R mNPM1 AML</vt:lpstr>
      <vt:lpstr>KOMET-001: Response in Patients With R/R mNPM1 AML</vt:lpstr>
      <vt:lpstr>KOMET-001: OS in Patients With R/R mNPM1 AML</vt:lpstr>
      <vt:lpstr>KOMET-001: Safety and Tolerability in Patients With R/R mNPM1 AML</vt:lpstr>
      <vt:lpstr>KOMET-007: Ziftomenib + Chemotherapy* in AML With mNPM1 or KMT2Ar</vt:lpstr>
      <vt:lpstr>KOMET-007: Safety of Ziftomenib With 7+3 in 1L AML With mNPM1 or KMT2Ar</vt:lpstr>
      <vt:lpstr>KOMET-007: Ziftomenib Plus 7+3 in ND AML Response and Survival in mNPM1 Population</vt:lpstr>
      <vt:lpstr>KOMET-007: Ziftomenib Plus 7+3 in ND AML Response and Survival in KMT2Ar Population</vt:lpstr>
      <vt:lpstr>KOMET-007: TEAEs With Ziftomenib + Ven/Aza in R/R AML With mNPM1 or KMT2Ar</vt:lpstr>
      <vt:lpstr>KOMET-007: Activity With Ziftomenib + Ven/Aza in  R/R AML With mNPM1 or KMT2Ar</vt:lpstr>
      <vt:lpstr>KOMET-007: Duration of Response With Ziftomenib + Ven/Aza in R/R AML Cohorts With mNPM1 or KMT2Ar</vt:lpstr>
      <vt:lpstr>cAMeLot-1: Phase I Trial of Bleximenib Monotherapy in R/R Acute Leukemia With KMT2Ar and mNPM1 </vt:lpstr>
      <vt:lpstr>cAMeLot-1: Safety of Bleximenib in R/R Acute Leukemia With KMT2Ar and mNPM1</vt:lpstr>
      <vt:lpstr>cAMeLot-1: Efficacy of Bleximenib in R/R AML With KMT2Ar and mNPM1</vt:lpstr>
      <vt:lpstr>Bleximenib + VEN/AZA in AML With KMT2A/NPM1/NUP98/NUP214 Alterations</vt:lpstr>
      <vt:lpstr>Bleximenib + VEN/AZA in AML: TEAEs</vt:lpstr>
      <vt:lpstr>Bleximenib + VEN/AZA in KMT2Ar and mNPM1 AML: Efficacy</vt:lpstr>
      <vt:lpstr>Bleximenib + VEN/AZA in KMT2Ar and mNPM1 AML:  Duration of Treatment</vt:lpstr>
      <vt:lpstr>Enzomenib: Differentiating Menin Inhibitors</vt:lpstr>
      <vt:lpstr>Phase I/II Study of Enzomenib in R/R Acute Leukemia With KMT2Ar and mNPM1</vt:lpstr>
      <vt:lpstr>Enzomenib in R/R AML With KMT2Ar and mNPM1 : Duration of Response</vt:lpstr>
      <vt:lpstr>Resistance to Menin Inhibitors:  Somatic Menin Mutations With Revumenib</vt:lpstr>
      <vt:lpstr>Clonal Evolution and Considerations for Treatment Selection</vt:lpstr>
      <vt:lpstr>Incidence and Severity of Differentiation Syndrome Across Menin Inhibitor Clinical Trials</vt:lpstr>
      <vt:lpstr>Go Online for More CCO  Coverage of Acute Leukemias!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Revolution in AML Treatment: Can Menin Inhibitors Follow the Path of FLT3 and IDH Inhibitors?</dc:title>
  <dc:creator>Preferred User</dc:creator>
  <cp:lastModifiedBy>Valerie Wenzel</cp:lastModifiedBy>
  <cp:revision>2</cp:revision>
  <cp:lastPrinted>2016-09-26T20:21:49Z</cp:lastPrinted>
  <dcterms:created xsi:type="dcterms:W3CDTF">2005-05-27T15:08:01Z</dcterms:created>
  <dcterms:modified xsi:type="dcterms:W3CDTF">2025-09-08T14:15:24Z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f6b19e28-ce23-4e45-8ab9-80e12fd2421e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0x010100C0C55EABBA903D49A1A25ADDEFB132FF</vt:lpwstr>
  </property>
  <property fmtid="{D5CDD505-2E9C-101B-9397-08002B2CF9AE}" pid="9" name="MediaServiceImageTags">
    <vt:lpwstr/>
  </property>
</Properties>
</file>