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Lst>
  <p:notesMasterIdLst>
    <p:notesMasterId r:id="rId17"/>
  </p:notesMasterIdLst>
  <p:sldIdLst>
    <p:sldId id="550" r:id="rId6"/>
    <p:sldId id="308" r:id="rId7"/>
    <p:sldId id="543" r:id="rId8"/>
    <p:sldId id="557" r:id="rId9"/>
    <p:sldId id="554" r:id="rId10"/>
    <p:sldId id="546" r:id="rId11"/>
    <p:sldId id="555" r:id="rId12"/>
    <p:sldId id="556" r:id="rId13"/>
    <p:sldId id="547" r:id="rId14"/>
    <p:sldId id="548" r:id="rId15"/>
    <p:sldId id="553"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Kiran D. Mir-Hudgeons" initials="KDM" lastIdx="4" clrIdx="6">
    <p:extLst>
      <p:ext uri="{19B8F6BF-5375-455C-9EA6-DF929625EA0E}">
        <p15:presenceInfo xmlns:p15="http://schemas.microsoft.com/office/powerpoint/2012/main" userId="S::kmirhudgeons@clinicaloptions.com::988cb7e1-0640-4c3c-b602-3f8e18ce9544" providerId="AD"/>
      </p:ext>
    </p:extLst>
  </p:cmAuthor>
  <p:cmAuthor id="1" name="Megan Capel" initials="MC" lastIdx="15" clrIdx="0"/>
  <p:cmAuthor id="8" name="spantry@clinicaloptions.com" initials="s" lastIdx="6" clrIdx="7">
    <p:extLst>
      <p:ext uri="{19B8F6BF-5375-455C-9EA6-DF929625EA0E}">
        <p15:presenceInfo xmlns:p15="http://schemas.microsoft.com/office/powerpoint/2012/main" userId="spantry@clinicaloptions.com" providerId="None"/>
      </p:ext>
    </p:extLst>
  </p:cmAuthor>
  <p:cmAuthor id="2" name=" " initials="MAC" lastIdx="11" clrIdx="1"/>
  <p:cmAuthor id="3" name="Andrew Bowser" initials="AB" lastIdx="1" clrIdx="2"/>
  <p:cmAuthor id="4" name="Melanie Couton" initials="MAC" lastIdx="1" clrIdx="3"/>
  <p:cmAuthor id="5" name="LT Fowler" initials="LF" lastIdx="5" clrIdx="4">
    <p:extLst>
      <p:ext uri="{19B8F6BF-5375-455C-9EA6-DF929625EA0E}">
        <p15:presenceInfo xmlns:p15="http://schemas.microsoft.com/office/powerpoint/2012/main" userId="S::lfowler@practicingclinicians.com::bdc4c4d6-9ded-467c-b80c-330a0ea8ffe4" providerId="AD"/>
      </p:ext>
    </p:extLst>
  </p:cmAuthor>
  <p:cmAuthor id="6" name="Taryn Gross" initials="TG" lastIdx="1"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03" autoAdjust="0"/>
    <p:restoredTop sz="82381" autoAdjust="0"/>
  </p:normalViewPr>
  <p:slideViewPr>
    <p:cSldViewPr snapToGrid="0">
      <p:cViewPr varScale="1">
        <p:scale>
          <a:sx n="55" d="100"/>
          <a:sy n="55" d="100"/>
        </p:scale>
        <p:origin x="984" y="36"/>
      </p:cViewPr>
      <p:guideLst/>
    </p:cSldViewPr>
  </p:slideViewPr>
  <p:notesTextViewPr>
    <p:cViewPr>
      <p:scale>
        <a:sx n="1" d="1"/>
        <a:sy n="1" d="1"/>
      </p:scale>
      <p:origin x="0" y="0"/>
    </p:cViewPr>
  </p:notesTextViewPr>
  <p:sorterViewPr>
    <p:cViewPr>
      <p:scale>
        <a:sx n="100" d="100"/>
        <a:sy n="100" d="100"/>
      </p:scale>
      <p:origin x="0" y="-418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slide" Target="slides/slide10.xml"/><Relationship Id="rId10" Type="http://schemas.openxmlformats.org/officeDocument/2006/relationships/slide" Target="slides/slide5.xml"/><Relationship Id="rId19"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609E5D-B407-457F-99FC-06777D5088C0}" type="datetimeFigureOut">
              <a:rPr lang="en-US" smtClean="0"/>
              <a:t>6/13/2022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0ABAA2-6C4E-466F-9BAE-1C454D0B2418}" type="slidenum">
              <a:rPr lang="en-US" smtClean="0"/>
              <a:t>‹#›</a:t>
            </a:fld>
            <a:endParaRPr lang="en-US" dirty="0"/>
          </a:p>
        </p:txBody>
      </p:sp>
    </p:spTree>
    <p:extLst>
      <p:ext uri="{BB962C8B-B14F-4D97-AF65-F5344CB8AC3E}">
        <p14:creationId xmlns:p14="http://schemas.microsoft.com/office/powerpoint/2010/main" val="20106801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AML, acute myeloid leukemia; OS, overall survival; R/R, relapsed/refractory.</a:t>
            </a:r>
          </a:p>
        </p:txBody>
      </p:sp>
      <p:sp>
        <p:nvSpPr>
          <p:cNvPr id="4" name="Slide Number Placeholder 3"/>
          <p:cNvSpPr>
            <a:spLocks noGrp="1"/>
          </p:cNvSpPr>
          <p:nvPr>
            <p:ph type="sldNum" sz="quarter" idx="5"/>
          </p:nvPr>
        </p:nvSpPr>
        <p:spPr/>
        <p:txBody>
          <a:bodyPr/>
          <a:lstStyle/>
          <a:p>
            <a:fld id="{D60ABAA2-6C4E-466F-9BAE-1C454D0B2418}" type="slidenum">
              <a:rPr lang="en-US" smtClean="0"/>
              <a:t>1</a:t>
            </a:fld>
            <a:endParaRPr lang="en-US" dirty="0"/>
          </a:p>
        </p:txBody>
      </p:sp>
    </p:spTree>
    <p:extLst>
      <p:ext uri="{BB962C8B-B14F-4D97-AF65-F5344CB8AC3E}">
        <p14:creationId xmlns:p14="http://schemas.microsoft.com/office/powerpoint/2010/main" val="42710622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2-HG, 2-hydroxyglutarate; AML, acute myeloid leukemia; R/R, relapsed/refractory.</a:t>
            </a:r>
          </a:p>
        </p:txBody>
      </p:sp>
      <p:sp>
        <p:nvSpPr>
          <p:cNvPr id="4" name="Slide Number Placeholder 3"/>
          <p:cNvSpPr>
            <a:spLocks noGrp="1"/>
          </p:cNvSpPr>
          <p:nvPr>
            <p:ph type="sldNum" sz="quarter" idx="5"/>
          </p:nvPr>
        </p:nvSpPr>
        <p:spPr/>
        <p:txBody>
          <a:bodyPr/>
          <a:lstStyle/>
          <a:p>
            <a:fld id="{D60ABAA2-6C4E-466F-9BAE-1C454D0B2418}" type="slidenum">
              <a:rPr lang="en-US" smtClean="0"/>
              <a:t>3</a:t>
            </a:fld>
            <a:endParaRPr lang="en-US" dirty="0"/>
          </a:p>
        </p:txBody>
      </p:sp>
    </p:spTree>
    <p:extLst>
      <p:ext uri="{BB962C8B-B14F-4D97-AF65-F5344CB8AC3E}">
        <p14:creationId xmlns:p14="http://schemas.microsoft.com/office/powerpoint/2010/main" val="37312365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AML, acute myeloid leukemia; ECOG PS, Eastern Cooperative Oncology Group performance status; EFS, event-free survival; HI, hematologic improvement; ORR, objective response rate; OS, overall survival; RBC-TI, red blood cell transfusion independence; TTF, time to treatment failure.</a:t>
            </a:r>
          </a:p>
        </p:txBody>
      </p:sp>
      <p:sp>
        <p:nvSpPr>
          <p:cNvPr id="4" name="Slide Number Placeholder 3"/>
          <p:cNvSpPr>
            <a:spLocks noGrp="1"/>
          </p:cNvSpPr>
          <p:nvPr>
            <p:ph type="sldNum" sz="quarter" idx="5"/>
          </p:nvPr>
        </p:nvSpPr>
        <p:spPr/>
        <p:txBody>
          <a:bodyPr/>
          <a:lstStyle/>
          <a:p>
            <a:fld id="{D60ABAA2-6C4E-466F-9BAE-1C454D0B2418}" type="slidenum">
              <a:rPr lang="en-US" smtClean="0"/>
              <a:t>4</a:t>
            </a:fld>
            <a:endParaRPr lang="en-US" dirty="0"/>
          </a:p>
        </p:txBody>
      </p:sp>
    </p:spTree>
    <p:extLst>
      <p:ext uri="{BB962C8B-B14F-4D97-AF65-F5344CB8AC3E}">
        <p14:creationId xmlns:p14="http://schemas.microsoft.com/office/powerpoint/2010/main" val="38788344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AML, acute myeloid leukemia; CCR, conventional care regimen; CR, complete response; CRi, complete response with incomplete recovery; CRp, complete response with incomplete platelet recovery; ECOG PS, Eastern Cooperative Oncology Group performance status; ELN, European Leukemia Net; RBCs, red blood cells; SCT, stem cell transplant.</a:t>
            </a:r>
          </a:p>
        </p:txBody>
      </p:sp>
      <p:sp>
        <p:nvSpPr>
          <p:cNvPr id="4" name="Slide Number Placeholder 3"/>
          <p:cNvSpPr>
            <a:spLocks noGrp="1"/>
          </p:cNvSpPr>
          <p:nvPr>
            <p:ph type="sldNum" sz="quarter" idx="5"/>
          </p:nvPr>
        </p:nvSpPr>
        <p:spPr/>
        <p:txBody>
          <a:bodyPr/>
          <a:lstStyle/>
          <a:p>
            <a:fld id="{D60ABAA2-6C4E-466F-9BAE-1C454D0B2418}" type="slidenum">
              <a:rPr lang="en-US" smtClean="0"/>
              <a:t>5</a:t>
            </a:fld>
            <a:endParaRPr lang="en-US" dirty="0"/>
          </a:p>
        </p:txBody>
      </p:sp>
    </p:spTree>
    <p:extLst>
      <p:ext uri="{BB962C8B-B14F-4D97-AF65-F5344CB8AC3E}">
        <p14:creationId xmlns:p14="http://schemas.microsoft.com/office/powerpoint/2010/main" val="25725270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2-HG, 2-hydroxyglutarate; ITD, internal tandem duplication; TKD, tyrosine kinase domain; VAF, variant allele frequency.</a:t>
            </a:r>
          </a:p>
          <a:p>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6</a:t>
            </a:fld>
            <a:endParaRPr lang="en-US" dirty="0"/>
          </a:p>
        </p:txBody>
      </p:sp>
    </p:spTree>
    <p:extLst>
      <p:ext uri="{BB962C8B-B14F-4D97-AF65-F5344CB8AC3E}">
        <p14:creationId xmlns:p14="http://schemas.microsoft.com/office/powerpoint/2010/main" val="32102974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CCR, conventional care regimen; CR, complete response; CRi, complete response with incomplete recovery; CRp, complete response with incomplete platelet recovery; EFS, event-free survival; HI, hematologic improvement; IWG, International Working Group; MLFS, morphologic leukemia-free state; OR, odds ratio; ORR, objective response rate; OS, overall survival; PR, partial response; RBCs, red blood cells; TI, transfusion independence; TTF, time to treatment failure.</a:t>
            </a:r>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7</a:t>
            </a:fld>
            <a:endParaRPr lang="en-US" dirty="0"/>
          </a:p>
        </p:txBody>
      </p:sp>
    </p:spTree>
    <p:extLst>
      <p:ext uri="{BB962C8B-B14F-4D97-AF65-F5344CB8AC3E}">
        <p14:creationId xmlns:p14="http://schemas.microsoft.com/office/powerpoint/2010/main" val="5813155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CCR, conventional care regimen; CR, complete response; CRi, complete response with incomplete recovery; CRp, complete response with incomplete platelet recovery; EFS, event-free survival; HI, hematologic improvement; IWG, International Working Group; MDS, myelodysplastic syndrome; MLFS, morphologic leukemia-free state; OR, odds ratio; ORR, objective response rate; OS, overall survival; PR, partial response; RBCs, red blood cells; TI, transfusion independence; TTF, time to treatment failure.</a:t>
            </a:r>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8</a:t>
            </a:fld>
            <a:endParaRPr lang="en-US" dirty="0"/>
          </a:p>
        </p:txBody>
      </p:sp>
    </p:spTree>
    <p:extLst>
      <p:ext uri="{BB962C8B-B14F-4D97-AF65-F5344CB8AC3E}">
        <p14:creationId xmlns:p14="http://schemas.microsoft.com/office/powerpoint/2010/main" val="2982577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CCR, conventional care regimen; IDH-DS, IDH differentiation syndrome; TRAEs, treatment-related adverse events.</a:t>
            </a:r>
          </a:p>
        </p:txBody>
      </p:sp>
      <p:sp>
        <p:nvSpPr>
          <p:cNvPr id="4" name="Slide Number Placeholder 3"/>
          <p:cNvSpPr>
            <a:spLocks noGrp="1"/>
          </p:cNvSpPr>
          <p:nvPr>
            <p:ph type="sldNum" sz="quarter" idx="5"/>
          </p:nvPr>
        </p:nvSpPr>
        <p:spPr/>
        <p:txBody>
          <a:bodyPr/>
          <a:lstStyle/>
          <a:p>
            <a:fld id="{D60ABAA2-6C4E-466F-9BAE-1C454D0B2418}" type="slidenum">
              <a:rPr lang="en-US" smtClean="0"/>
              <a:t>9</a:t>
            </a:fld>
            <a:endParaRPr lang="en-US" dirty="0"/>
          </a:p>
        </p:txBody>
      </p:sp>
    </p:spTree>
    <p:extLst>
      <p:ext uri="{BB962C8B-B14F-4D97-AF65-F5344CB8AC3E}">
        <p14:creationId xmlns:p14="http://schemas.microsoft.com/office/powerpoint/2010/main" val="5472066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AML, acute myeloid leukemia; CCR, conventional care regimen.</a:t>
            </a:r>
          </a:p>
        </p:txBody>
      </p:sp>
      <p:sp>
        <p:nvSpPr>
          <p:cNvPr id="4" name="Slide Number Placeholder 3"/>
          <p:cNvSpPr>
            <a:spLocks noGrp="1"/>
          </p:cNvSpPr>
          <p:nvPr>
            <p:ph type="sldNum" sz="quarter" idx="5"/>
          </p:nvPr>
        </p:nvSpPr>
        <p:spPr/>
        <p:txBody>
          <a:bodyPr/>
          <a:lstStyle/>
          <a:p>
            <a:fld id="{D60ABAA2-6C4E-466F-9BAE-1C454D0B2418}" type="slidenum">
              <a:rPr lang="en-US" smtClean="0"/>
              <a:t>10</a:t>
            </a:fld>
            <a:endParaRPr lang="en-US" dirty="0"/>
          </a:p>
        </p:txBody>
      </p:sp>
    </p:spTree>
    <p:extLst>
      <p:ext uri="{BB962C8B-B14F-4D97-AF65-F5344CB8AC3E}">
        <p14:creationId xmlns:p14="http://schemas.microsoft.com/office/powerpoint/2010/main" val="26504699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extLst>
      <p:ext uri="{BB962C8B-B14F-4D97-AF65-F5344CB8AC3E}">
        <p14:creationId xmlns:p14="http://schemas.microsoft.com/office/powerpoint/2010/main" val="211366974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7163286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67478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0958110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94736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187091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537939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070600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5959753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4000805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4644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41061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2009574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634258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91055796"/>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Phase III IDHENTIFY Trial of Enasidenib vs Conventional Care in Late-Stage </a:t>
            </a:r>
            <a:r>
              <a:rPr lang="en-US" altLang="en-US" sz="4000" i="1" dirty="0"/>
              <a:t>IDH2</a:t>
            </a:r>
            <a:r>
              <a:rPr lang="en-US" altLang="en-US" sz="4000" dirty="0"/>
              <a:t>-Mutated R/R AML: Analysis by </a:t>
            </a:r>
            <a:r>
              <a:rPr lang="en-US" altLang="en-US" sz="4000" i="1" dirty="0"/>
              <a:t>IDH2</a:t>
            </a:r>
            <a:r>
              <a:rPr lang="en-US" altLang="en-US" sz="4000" dirty="0"/>
              <a:t> Mutation</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5" y="6071349"/>
            <a:ext cx="5519736"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AbbVie, AstraZeneca, Gilead Sciences Inc., Merck Sharp &amp; Dohme Corp., Novartis Pharmaceuticals Corporation, and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Seattle Genetics.</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panose="020F0502020204030204" pitchFamily="34" charset="0"/>
                <a:ea typeface="+mj-ea"/>
                <a:cs typeface="+mj-cs"/>
              </a:rPr>
              <a:t>CCO Independent Conference Highlights*</a:t>
            </a:r>
            <a:br>
              <a:rPr lang="en-US" sz="2200" b="1" kern="0" dirty="0">
                <a:solidFill>
                  <a:schemeClr val="bg2"/>
                </a:solidFill>
                <a:latin typeface="Calibri" panose="020F0502020204030204" pitchFamily="34" charset="0"/>
                <a:ea typeface="+mj-ea"/>
                <a:cs typeface="+mj-cs"/>
              </a:rPr>
            </a:br>
            <a:r>
              <a:rPr lang="en-US" sz="1600" kern="0" dirty="0">
                <a:solidFill>
                  <a:schemeClr val="bg2"/>
                </a:solidFill>
                <a:latin typeface="Calibri" panose="020F0502020204030204" pitchFamily="34" charset="0"/>
                <a:ea typeface="+mj-ea"/>
                <a:cs typeface="+mj-cs"/>
              </a:rPr>
              <a:t>of the </a:t>
            </a:r>
            <a:r>
              <a:rPr lang="en-US" sz="1600" i="1" kern="0" dirty="0">
                <a:solidFill>
                  <a:schemeClr val="bg2"/>
                </a:solidFill>
                <a:latin typeface="Calibri" panose="020F0502020204030204" pitchFamily="34" charset="0"/>
                <a:ea typeface="+mj-ea"/>
                <a:cs typeface="+mj-cs"/>
              </a:rPr>
              <a:t>2022 ASCO Annual Meeting, June 3-7, 2022, Chicago, Illinois</a:t>
            </a:r>
            <a:endParaRPr lang="en-US" altLang="en-US" sz="1600" kern="0" dirty="0">
              <a:solidFill>
                <a:schemeClr val="bg2"/>
              </a:solidFill>
              <a:latin typeface="Calibri" panose="020F0502020204030204" pitchFamily="34" charset="0"/>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5820477"/>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dirty="0">
                <a:solidFill>
                  <a:schemeClr val="bg1"/>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5"/>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Background</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a:xfrm>
            <a:off x="604675" y="1513047"/>
            <a:ext cx="10877529" cy="4330705"/>
          </a:xfrm>
        </p:spPr>
        <p:txBody>
          <a:bodyPr/>
          <a:lstStyle/>
          <a:p>
            <a:r>
              <a:rPr lang="en-US" altLang="en-US" sz="1800" dirty="0"/>
              <a:t>~8%-19% of patients with AML harbor oncogenic </a:t>
            </a:r>
            <a:r>
              <a:rPr lang="en-US" altLang="en-US" sz="1800" i="1" dirty="0"/>
              <a:t>IDH2</a:t>
            </a:r>
            <a:r>
              <a:rPr lang="en-US" altLang="en-US" sz="1800" dirty="0"/>
              <a:t> mutations</a:t>
            </a:r>
            <a:r>
              <a:rPr lang="en-US" altLang="en-US" sz="1800" baseline="30000" dirty="0"/>
              <a:t>1</a:t>
            </a:r>
          </a:p>
          <a:p>
            <a:pPr lvl="1"/>
            <a:r>
              <a:rPr lang="en-US" altLang="en-US" sz="1600" dirty="0"/>
              <a:t>The most common variants are R140Q (~75%) and R172K (~25%), which differ based on function and prognostic relevance</a:t>
            </a:r>
            <a:r>
              <a:rPr lang="en-US" altLang="en-US" sz="1600" baseline="30000" dirty="0"/>
              <a:t>1-5</a:t>
            </a:r>
          </a:p>
          <a:p>
            <a:pPr lvl="1"/>
            <a:r>
              <a:rPr lang="en-US" altLang="en-US" sz="1600" dirty="0"/>
              <a:t>Most published data on </a:t>
            </a:r>
            <a:r>
              <a:rPr lang="en-US" altLang="en-US" sz="1600" i="1" dirty="0"/>
              <a:t>IDH2</a:t>
            </a:r>
            <a:r>
              <a:rPr lang="en-US" altLang="en-US" sz="1600" dirty="0"/>
              <a:t> mutations and their prognostic relevance come from patients with newly diagnosed AML;</a:t>
            </a:r>
            <a:r>
              <a:rPr lang="en-US" altLang="en-US" sz="1600" baseline="30000" dirty="0"/>
              <a:t>1,6</a:t>
            </a:r>
            <a:r>
              <a:rPr lang="en-US" altLang="en-US" sz="1600" dirty="0"/>
              <a:t> less is known about their relevance in patients with R/R AML</a:t>
            </a:r>
          </a:p>
          <a:p>
            <a:r>
              <a:rPr lang="en-US" altLang="en-US" sz="1800" dirty="0"/>
              <a:t>Enasidenib: oral small-molecule inhibitor of mutated IDH2 proteins that works by suppressing accumulation of the 2-HG oncometabolite</a:t>
            </a:r>
          </a:p>
          <a:p>
            <a:pPr lvl="1"/>
            <a:r>
              <a:rPr lang="en-US" altLang="en-US" sz="1600" dirty="0"/>
              <a:t>Approved by the FDA for the treatment of adult patients with R/R M AML with an </a:t>
            </a:r>
            <a:r>
              <a:rPr lang="en-US" altLang="en-US" sz="1600" i="1" dirty="0"/>
              <a:t>IDH2 </a:t>
            </a:r>
            <a:r>
              <a:rPr lang="en-US" altLang="en-US" sz="1600" dirty="0"/>
              <a:t>mutation as detected by an FDA-approved test</a:t>
            </a:r>
            <a:r>
              <a:rPr lang="en-US" altLang="en-US" sz="1600" baseline="30000" dirty="0"/>
              <a:t>7</a:t>
            </a:r>
          </a:p>
          <a:p>
            <a:r>
              <a:rPr lang="en-US" altLang="en-US" sz="1800" dirty="0"/>
              <a:t>IDHENTIFY compared enasidenib vs conventional care regimens in older heavily pretreated patients with </a:t>
            </a:r>
            <a:r>
              <a:rPr lang="en-US" altLang="en-US" sz="1800" i="1" dirty="0"/>
              <a:t>IDH2</a:t>
            </a:r>
            <a:r>
              <a:rPr lang="en-US" altLang="en-US" sz="1800" dirty="0"/>
              <a:t>-mutated R/R AML</a:t>
            </a:r>
            <a:r>
              <a:rPr lang="en-US" altLang="en-US" sz="1800" baseline="30000" dirty="0"/>
              <a:t>7</a:t>
            </a:r>
          </a:p>
          <a:p>
            <a:pPr lvl="1"/>
            <a:r>
              <a:rPr lang="en-US" altLang="en-US" sz="1600" dirty="0"/>
              <a:t>The current study assessed the efficacy and safety of enasidenib in patient subgroups based on </a:t>
            </a:r>
            <a:r>
              <a:rPr lang="en-US" altLang="en-US" sz="1600" i="1" dirty="0"/>
              <a:t>IDH2</a:t>
            </a:r>
            <a:r>
              <a:rPr lang="en-US" altLang="en-US" sz="1600" dirty="0"/>
              <a:t> mutational variant (ie, R140, R172)</a:t>
            </a:r>
            <a:r>
              <a:rPr lang="en-US" altLang="en-US" sz="1600" baseline="30000" dirty="0"/>
              <a:t>8</a:t>
            </a:r>
          </a:p>
          <a:p>
            <a:pPr lvl="1"/>
            <a:endParaRPr lang="en-US" altLang="en-US" sz="2000"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019583"/>
            <a:ext cx="7853362" cy="646331"/>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1. Duchmann. Blood. 2021;137:2827. 2. Dohner. NEJM. 2015;373:1136. 3. Stein. Clin Cancer Res. 2016;22:16. 4. Middeke. Blood Adv. 2022;6:1394. 5. Kotredes. Oncotarget. 2019;10:2675. 6. Papaemmanuil. N Engl J Med. 2016;374:2209. 7. Enasidenib PI. 8. DiNardo. EHA 2021. Abstr EP457. 9. de Botton. ASCO 2022. Abstr 7005.</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258565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IDHENTIFY: Study Design</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a:xfrm>
            <a:off x="604675" y="1513047"/>
            <a:ext cx="10877529" cy="517634"/>
          </a:xfrm>
        </p:spPr>
        <p:txBody>
          <a:bodyPr/>
          <a:lstStyle/>
          <a:p>
            <a:r>
              <a:rPr lang="en-US" altLang="en-US" sz="2000" dirty="0"/>
              <a:t>Randomized, open-label, phase III trial</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1. de Botton. ASCO 2022. Abstr 7005. 2. DiNardo. EHA 2021. Abstr EP457.</a:t>
            </a:r>
            <a:endParaRPr lang="en-US" altLang="en-US" sz="1200" b="0" dirty="0">
              <a:solidFill>
                <a:schemeClr val="bg2"/>
              </a:solidFill>
              <a:latin typeface="Calibri" panose="020F0502020204030204" pitchFamily="34" charset="0"/>
            </a:endParaRPr>
          </a:p>
        </p:txBody>
      </p:sp>
      <p:sp>
        <p:nvSpPr>
          <p:cNvPr id="5" name="Rectangle 3">
            <a:extLst>
              <a:ext uri="{FF2B5EF4-FFF2-40B4-BE49-F238E27FC236}">
                <a16:creationId xmlns:a16="http://schemas.microsoft.com/office/drawing/2014/main" id="{8CB0078E-93A3-AF48-ACE7-01AB3447157E}"/>
              </a:ext>
            </a:extLst>
          </p:cNvPr>
          <p:cNvSpPr txBox="1">
            <a:spLocks noChangeArrowheads="1"/>
          </p:cNvSpPr>
          <p:nvPr/>
        </p:nvSpPr>
        <p:spPr bwMode="auto">
          <a:xfrm>
            <a:off x="604675" y="5188621"/>
            <a:ext cx="6795050" cy="1018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sz="2000" b="1" kern="0" dirty="0"/>
              <a:t>Primary endpoint: </a:t>
            </a:r>
            <a:r>
              <a:rPr lang="en-US" altLang="en-US" sz="2000" b="0" kern="0" dirty="0"/>
              <a:t>OS</a:t>
            </a:r>
          </a:p>
          <a:p>
            <a:pPr>
              <a:spcBef>
                <a:spcPts val="600"/>
              </a:spcBef>
            </a:pPr>
            <a:r>
              <a:rPr lang="en-US" altLang="en-US" sz="2000" b="1" kern="0" dirty="0"/>
              <a:t>Key secondary endpoints: </a:t>
            </a:r>
            <a:r>
              <a:rPr lang="en-US" altLang="en-US" sz="2000" b="0" kern="0" dirty="0"/>
              <a:t>EFS, TTF, 1-yr survival, ORR, HI, RBC-TI</a:t>
            </a:r>
          </a:p>
        </p:txBody>
      </p:sp>
      <p:sp>
        <p:nvSpPr>
          <p:cNvPr id="6" name="Text Box 45">
            <a:extLst>
              <a:ext uri="{FF2B5EF4-FFF2-40B4-BE49-F238E27FC236}">
                <a16:creationId xmlns:a16="http://schemas.microsoft.com/office/drawing/2014/main" id="{BB144BBB-DE2B-0540-BD5B-274EA07E2F9F}"/>
              </a:ext>
            </a:extLst>
          </p:cNvPr>
          <p:cNvSpPr txBox="1">
            <a:spLocks noChangeArrowheads="1"/>
          </p:cNvSpPr>
          <p:nvPr/>
        </p:nvSpPr>
        <p:spPr bwMode="auto">
          <a:xfrm>
            <a:off x="647701" y="2238266"/>
            <a:ext cx="2110868"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eaLnBrk="0" fontAlgn="base" hangingPunct="0">
              <a:lnSpc>
                <a:spcPct val="100000"/>
              </a:lnSpc>
              <a:spcBef>
                <a:spcPct val="0"/>
              </a:spcBef>
              <a:spcAft>
                <a:spcPct val="0"/>
              </a:spcAft>
              <a:buClrTx/>
              <a:buNone/>
              <a:defRPr/>
            </a:pPr>
            <a:r>
              <a:rPr kumimoji="0" lang="en-GB" altLang="en-US" sz="1600"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rPr>
              <a:t>Patients ≥60 yrs old with de novo or secondary AML and confirmed </a:t>
            </a:r>
            <a:r>
              <a:rPr kumimoji="0" lang="en-GB" altLang="en-US" sz="1600" i="1"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rPr>
              <a:t>IDH2</a:t>
            </a:r>
            <a:r>
              <a:rPr kumimoji="0" lang="en-GB" altLang="en-US" sz="1600"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rPr>
              <a:t> mutation; prior receipt of 2 or 3 </a:t>
            </a:r>
            <a:r>
              <a:rPr lang="en-GB" altLang="en-US" sz="1600" dirty="0">
                <a:solidFill>
                  <a:srgbClr val="000000"/>
                </a:solidFill>
                <a:latin typeface="Calibri" panose="020F0502020204030204" pitchFamily="34" charset="0"/>
                <a:cs typeface="Arial" panose="020B0604020202020204" pitchFamily="34" charset="0"/>
              </a:rPr>
              <a:t>AML-directed therapies; ECOG PS 0-2</a:t>
            </a:r>
            <a:endParaRPr kumimoji="0" lang="en-GB" altLang="en-US" sz="1600"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rPr>
              <a:t>(N = 319)</a:t>
            </a:r>
            <a:endParaRPr kumimoji="0" lang="en-US" altLang="en-US" sz="1600"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endParaRPr>
          </a:p>
        </p:txBody>
      </p:sp>
      <p:sp>
        <p:nvSpPr>
          <p:cNvPr id="8" name="Rectangle 47">
            <a:extLst>
              <a:ext uri="{FF2B5EF4-FFF2-40B4-BE49-F238E27FC236}">
                <a16:creationId xmlns:a16="http://schemas.microsoft.com/office/drawing/2014/main" id="{3A572E13-588D-B845-ACE9-2E55279C7AD6}"/>
              </a:ext>
            </a:extLst>
          </p:cNvPr>
          <p:cNvSpPr>
            <a:spLocks noChangeArrowheads="1"/>
          </p:cNvSpPr>
          <p:nvPr/>
        </p:nvSpPr>
        <p:spPr bwMode="auto">
          <a:xfrm>
            <a:off x="6141978" y="2809917"/>
            <a:ext cx="133458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60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until PD or unacceptable toxicity</a:t>
            </a:r>
          </a:p>
        </p:txBody>
      </p:sp>
      <p:sp>
        <p:nvSpPr>
          <p:cNvPr id="9" name="Rectangle 49">
            <a:extLst>
              <a:ext uri="{FF2B5EF4-FFF2-40B4-BE49-F238E27FC236}">
                <a16:creationId xmlns:a16="http://schemas.microsoft.com/office/drawing/2014/main" id="{84294654-EF7B-8742-A11D-E1D3DEA155A6}"/>
              </a:ext>
            </a:extLst>
          </p:cNvPr>
          <p:cNvSpPr>
            <a:spLocks noChangeArrowheads="1"/>
          </p:cNvSpPr>
          <p:nvPr/>
        </p:nvSpPr>
        <p:spPr bwMode="auto">
          <a:xfrm>
            <a:off x="3056129" y="2327567"/>
            <a:ext cx="2560320" cy="759729"/>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Enasidenib </a:t>
            </a:r>
            <a:r>
              <a:rPr kumimoji="0" lang="en-US" altLang="en-US" sz="16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100 mg QD</a:t>
            </a:r>
            <a:endPar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158)</a:t>
            </a:r>
          </a:p>
        </p:txBody>
      </p:sp>
      <p:sp>
        <p:nvSpPr>
          <p:cNvPr id="10" name="Rectangle 50">
            <a:extLst>
              <a:ext uri="{FF2B5EF4-FFF2-40B4-BE49-F238E27FC236}">
                <a16:creationId xmlns:a16="http://schemas.microsoft.com/office/drawing/2014/main" id="{2B7838D2-0372-F545-9D18-02FAA8632DCF}"/>
              </a:ext>
            </a:extLst>
          </p:cNvPr>
          <p:cNvSpPr>
            <a:spLocks noChangeArrowheads="1"/>
          </p:cNvSpPr>
          <p:nvPr/>
        </p:nvSpPr>
        <p:spPr bwMode="auto">
          <a:xfrm>
            <a:off x="3056129" y="3328597"/>
            <a:ext cx="2560320" cy="834048"/>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Conventional Care Regimen*</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161)</a:t>
            </a:r>
          </a:p>
        </p:txBody>
      </p:sp>
      <p:sp>
        <p:nvSpPr>
          <p:cNvPr id="12" name="Line 52">
            <a:extLst>
              <a:ext uri="{FF2B5EF4-FFF2-40B4-BE49-F238E27FC236}">
                <a16:creationId xmlns:a16="http://schemas.microsoft.com/office/drawing/2014/main" id="{EBB0A8C8-5458-624D-8D6A-223146306215}"/>
              </a:ext>
            </a:extLst>
          </p:cNvPr>
          <p:cNvSpPr>
            <a:spLocks noChangeShapeType="1"/>
          </p:cNvSpPr>
          <p:nvPr/>
        </p:nvSpPr>
        <p:spPr bwMode="auto">
          <a:xfrm>
            <a:off x="5662553" y="3227788"/>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3" name="Line 53">
            <a:extLst>
              <a:ext uri="{FF2B5EF4-FFF2-40B4-BE49-F238E27FC236}">
                <a16:creationId xmlns:a16="http://schemas.microsoft.com/office/drawing/2014/main" id="{0AE5CF5C-AA19-7C48-A3FB-C01AC1AD3EE8}"/>
              </a:ext>
            </a:extLst>
          </p:cNvPr>
          <p:cNvSpPr>
            <a:spLocks noChangeShapeType="1"/>
          </p:cNvSpPr>
          <p:nvPr/>
        </p:nvSpPr>
        <p:spPr bwMode="auto">
          <a:xfrm>
            <a:off x="2719097" y="3336535"/>
            <a:ext cx="27432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4" name="Line 54">
            <a:extLst>
              <a:ext uri="{FF2B5EF4-FFF2-40B4-BE49-F238E27FC236}">
                <a16:creationId xmlns:a16="http://schemas.microsoft.com/office/drawing/2014/main" id="{960CF28C-ACC8-494E-98E3-2932F61098C0}"/>
              </a:ext>
            </a:extLst>
          </p:cNvPr>
          <p:cNvSpPr>
            <a:spLocks noChangeShapeType="1"/>
          </p:cNvSpPr>
          <p:nvPr/>
        </p:nvSpPr>
        <p:spPr bwMode="auto">
          <a:xfrm flipV="1">
            <a:off x="2719097" y="2736459"/>
            <a:ext cx="27432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 name="TextBox 1">
            <a:extLst>
              <a:ext uri="{FF2B5EF4-FFF2-40B4-BE49-F238E27FC236}">
                <a16:creationId xmlns:a16="http://schemas.microsoft.com/office/drawing/2014/main" id="{278797D7-F75A-F54B-BBD6-EB57C5BCF6DE}"/>
              </a:ext>
            </a:extLst>
          </p:cNvPr>
          <p:cNvSpPr txBox="1"/>
          <p:nvPr/>
        </p:nvSpPr>
        <p:spPr bwMode="auto">
          <a:xfrm>
            <a:off x="647700" y="4455828"/>
            <a:ext cx="654137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*Conventional care regimen was preselected prior to randomization. Regimens included azacitidine, intermediate-dose cytarabine, low-dose cytarabine, or best supportive care. </a:t>
            </a:r>
          </a:p>
        </p:txBody>
      </p:sp>
      <p:cxnSp>
        <p:nvCxnSpPr>
          <p:cNvPr id="7" name="Straight Connector 6">
            <a:extLst>
              <a:ext uri="{FF2B5EF4-FFF2-40B4-BE49-F238E27FC236}">
                <a16:creationId xmlns:a16="http://schemas.microsoft.com/office/drawing/2014/main" id="{A7A5188B-A0E6-A8F7-792A-513DC1E1DF7B}"/>
              </a:ext>
            </a:extLst>
          </p:cNvPr>
          <p:cNvCxnSpPr>
            <a:cxnSpLocks/>
          </p:cNvCxnSpPr>
          <p:nvPr/>
        </p:nvCxnSpPr>
        <p:spPr bwMode="auto">
          <a:xfrm>
            <a:off x="7399725" y="1548264"/>
            <a:ext cx="0" cy="4572000"/>
          </a:xfrm>
          <a:prstGeom prst="line">
            <a:avLst/>
          </a:prstGeom>
          <a:noFill/>
          <a:ln w="28575" cap="flat" cmpd="sng" algn="ctr">
            <a:solidFill>
              <a:schemeClr val="bg1"/>
            </a:solidFill>
            <a:prstDash val="solid"/>
            <a:round/>
            <a:headEnd type="none" w="med" len="med"/>
            <a:tailEnd type="none" w="med" len="med"/>
          </a:ln>
          <a:effectLst/>
        </p:spPr>
      </p:cxnSp>
      <p:graphicFrame>
        <p:nvGraphicFramePr>
          <p:cNvPr id="16" name="Group 3">
            <a:extLst>
              <a:ext uri="{FF2B5EF4-FFF2-40B4-BE49-F238E27FC236}">
                <a16:creationId xmlns:a16="http://schemas.microsoft.com/office/drawing/2014/main" id="{87F7860B-D8F0-71EF-C5E0-057558281382}"/>
              </a:ext>
            </a:extLst>
          </p:cNvPr>
          <p:cNvGraphicFramePr>
            <a:graphicFrameLocks/>
          </p:cNvGraphicFramePr>
          <p:nvPr>
            <p:extLst>
              <p:ext uri="{D42A27DB-BD31-4B8C-83A1-F6EECF244321}">
                <p14:modId xmlns:p14="http://schemas.microsoft.com/office/powerpoint/2010/main" val="1207543048"/>
              </p:ext>
            </p:extLst>
          </p:nvPr>
        </p:nvGraphicFramePr>
        <p:xfrm>
          <a:off x="7522670" y="1867296"/>
          <a:ext cx="4251960" cy="2651888"/>
        </p:xfrm>
        <a:graphic>
          <a:graphicData uri="http://schemas.openxmlformats.org/drawingml/2006/table">
            <a:tbl>
              <a:tblPr/>
              <a:tblGrid>
                <a:gridCol w="1463040">
                  <a:extLst>
                    <a:ext uri="{9D8B030D-6E8A-4147-A177-3AD203B41FA5}">
                      <a16:colId xmlns:a16="http://schemas.microsoft.com/office/drawing/2014/main" val="20000"/>
                    </a:ext>
                  </a:extLst>
                </a:gridCol>
                <a:gridCol w="891540">
                  <a:extLst>
                    <a:ext uri="{9D8B030D-6E8A-4147-A177-3AD203B41FA5}">
                      <a16:colId xmlns:a16="http://schemas.microsoft.com/office/drawing/2014/main" val="20001"/>
                    </a:ext>
                  </a:extLst>
                </a:gridCol>
                <a:gridCol w="891540">
                  <a:extLst>
                    <a:ext uri="{9D8B030D-6E8A-4147-A177-3AD203B41FA5}">
                      <a16:colId xmlns:a16="http://schemas.microsoft.com/office/drawing/2014/main" val="20002"/>
                    </a:ext>
                  </a:extLst>
                </a:gridCol>
                <a:gridCol w="1005840">
                  <a:extLst>
                    <a:ext uri="{9D8B030D-6E8A-4147-A177-3AD203B41FA5}">
                      <a16:colId xmlns:a16="http://schemas.microsoft.com/office/drawing/2014/main" val="20003"/>
                    </a:ext>
                  </a:extLst>
                </a:gridCol>
              </a:tblGrid>
              <a:tr h="48241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Efficacy 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ENA</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158)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CCR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161)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HR; </a:t>
                      </a:r>
                      <a:r>
                        <a:rPr kumimoji="0" lang="en-US" sz="1400" b="1" i="1" u="none" strike="noStrike" cap="none" normalizeH="0" baseline="0" dirty="0">
                          <a:ln>
                            <a:noFill/>
                          </a:ln>
                          <a:solidFill>
                            <a:schemeClr val="tx1"/>
                          </a:solidFill>
                          <a:effectLst/>
                          <a:latin typeface="Calibri" panose="020F0502020204030204" pitchFamily="34" charset="0"/>
                        </a:rPr>
                        <a:t>P</a:t>
                      </a: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8378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OS,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0.86; .23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8378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EFS,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0.68; &lt;.01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8378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TTF,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0.53; &lt;.01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8378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1-yr survival,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026289795"/>
                  </a:ext>
                </a:extLst>
              </a:tr>
              <a:tr h="28378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ORR,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45392329"/>
                  </a:ext>
                </a:extLst>
              </a:tr>
              <a:tr h="283781">
                <a:tc>
                  <a:txBody>
                    <a:bodyPr/>
                    <a:lstStyle/>
                    <a:p>
                      <a:r>
                        <a:rPr lang="en-US" sz="1400" dirty="0">
                          <a:solidFill>
                            <a:schemeClr val="bg1"/>
                          </a:solidFill>
                        </a:rPr>
                        <a:t>HI,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372334702"/>
                  </a:ext>
                </a:extLst>
              </a:tr>
              <a:tr h="28378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RBC-TI,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06412678"/>
                  </a:ext>
                </a:extLst>
              </a:tr>
            </a:tbl>
          </a:graphicData>
        </a:graphic>
      </p:graphicFrame>
      <p:sp>
        <p:nvSpPr>
          <p:cNvPr id="17" name="Content Placeholder 1">
            <a:extLst>
              <a:ext uri="{FF2B5EF4-FFF2-40B4-BE49-F238E27FC236}">
                <a16:creationId xmlns:a16="http://schemas.microsoft.com/office/drawing/2014/main" id="{ACF06C12-4C29-A99F-2928-275D01D381F6}"/>
              </a:ext>
            </a:extLst>
          </p:cNvPr>
          <p:cNvSpPr txBox="1">
            <a:spLocks/>
          </p:cNvSpPr>
          <p:nvPr/>
        </p:nvSpPr>
        <p:spPr>
          <a:xfrm>
            <a:off x="7522668" y="4592550"/>
            <a:ext cx="4251961" cy="1473512"/>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Bef>
                <a:spcPts val="0"/>
              </a:spcBef>
            </a:pPr>
            <a:r>
              <a:rPr lang="en-US" altLang="en-US" sz="1400" kern="0" dirty="0"/>
              <a:t>All other outcomes favored ENA</a:t>
            </a:r>
          </a:p>
          <a:p>
            <a:pPr>
              <a:spcBef>
                <a:spcPts val="0"/>
              </a:spcBef>
            </a:pPr>
            <a:r>
              <a:rPr lang="en-US" altLang="en-US" sz="1400" kern="0" dirty="0"/>
              <a:t>The study investigators hypothesize that OS was confounded by early tx discontinuation/use of subsequent tx, which occurred more frequently in the CCR arm</a:t>
            </a:r>
          </a:p>
        </p:txBody>
      </p:sp>
      <p:sp>
        <p:nvSpPr>
          <p:cNvPr id="15" name="TextBox 14">
            <a:extLst>
              <a:ext uri="{FF2B5EF4-FFF2-40B4-BE49-F238E27FC236}">
                <a16:creationId xmlns:a16="http://schemas.microsoft.com/office/drawing/2014/main" id="{EB1BB4BF-268A-0FCF-0DEB-D12DC5BEF9A3}"/>
              </a:ext>
            </a:extLst>
          </p:cNvPr>
          <p:cNvSpPr txBox="1"/>
          <p:nvPr/>
        </p:nvSpPr>
        <p:spPr bwMode="auto">
          <a:xfrm>
            <a:off x="7399725" y="1444573"/>
            <a:ext cx="471543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spcAft>
                <a:spcPct val="0"/>
              </a:spcAft>
            </a:pPr>
            <a:r>
              <a:rPr lang="en-US" sz="1600" b="1" dirty="0">
                <a:solidFill>
                  <a:schemeClr val="bg1"/>
                </a:solidFill>
                <a:latin typeface="Calibri" panose="020F0502020204030204" pitchFamily="34" charset="0"/>
              </a:rPr>
              <a:t>IDHENTIFY did not meet the primary endpoint (OS)</a:t>
            </a:r>
            <a:r>
              <a:rPr lang="en-US" sz="1600" b="1" baseline="30000" dirty="0">
                <a:solidFill>
                  <a:schemeClr val="bg1"/>
                </a:solidFill>
                <a:latin typeface="Calibri" panose="020F0502020204030204" pitchFamily="34" charset="0"/>
              </a:rPr>
              <a:t>2</a:t>
            </a:r>
            <a:r>
              <a:rPr lang="en-US" sz="1600" b="1" dirty="0">
                <a:solidFill>
                  <a:schemeClr val="bg1"/>
                </a:solidFill>
                <a:latin typeface="Calibri" panose="020F0502020204030204" pitchFamily="34" charset="0"/>
              </a:rPr>
              <a:t> </a:t>
            </a:r>
          </a:p>
        </p:txBody>
      </p:sp>
    </p:spTree>
    <p:extLst>
      <p:ext uri="{BB962C8B-B14F-4D97-AF65-F5344CB8AC3E}">
        <p14:creationId xmlns:p14="http://schemas.microsoft.com/office/powerpoint/2010/main" val="41063132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IDHENTIFY: Baseline Characteristics by </a:t>
            </a:r>
            <a:r>
              <a:rPr lang="en-US" i="1" dirty="0"/>
              <a:t>IDH2</a:t>
            </a:r>
            <a:r>
              <a:rPr lang="en-US" dirty="0"/>
              <a:t> Mutation</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de Botton. ASCO 2022. Abstr 7005.</a:t>
            </a:r>
            <a:endParaRPr lang="en-US" altLang="en-US" sz="1200" b="0" dirty="0">
              <a:solidFill>
                <a:schemeClr val="bg2"/>
              </a:solidFill>
              <a:latin typeface="Calibri" panose="020F0502020204030204" pitchFamily="34" charset="0"/>
            </a:endParaRPr>
          </a:p>
        </p:txBody>
      </p:sp>
      <p:graphicFrame>
        <p:nvGraphicFramePr>
          <p:cNvPr id="5" name="Group 3">
            <a:extLst>
              <a:ext uri="{FF2B5EF4-FFF2-40B4-BE49-F238E27FC236}">
                <a16:creationId xmlns:a16="http://schemas.microsoft.com/office/drawing/2014/main" id="{096D4DC9-CD5B-334C-8FA8-5F882FF49DAD}"/>
              </a:ext>
            </a:extLst>
          </p:cNvPr>
          <p:cNvGraphicFramePr>
            <a:graphicFrameLocks/>
          </p:cNvGraphicFramePr>
          <p:nvPr>
            <p:extLst>
              <p:ext uri="{D42A27DB-BD31-4B8C-83A1-F6EECF244321}">
                <p14:modId xmlns:p14="http://schemas.microsoft.com/office/powerpoint/2010/main" val="1430574081"/>
              </p:ext>
            </p:extLst>
          </p:nvPr>
        </p:nvGraphicFramePr>
        <p:xfrm>
          <a:off x="727076" y="1604965"/>
          <a:ext cx="10736264" cy="4450224"/>
        </p:xfrm>
        <a:graphic>
          <a:graphicData uri="http://schemas.openxmlformats.org/drawingml/2006/table">
            <a:tbl>
              <a:tblPr/>
              <a:tblGrid>
                <a:gridCol w="2752394">
                  <a:extLst>
                    <a:ext uri="{9D8B030D-6E8A-4147-A177-3AD203B41FA5}">
                      <a16:colId xmlns:a16="http://schemas.microsoft.com/office/drawing/2014/main" val="20000"/>
                    </a:ext>
                  </a:extLst>
                </a:gridCol>
                <a:gridCol w="1817838">
                  <a:extLst>
                    <a:ext uri="{9D8B030D-6E8A-4147-A177-3AD203B41FA5}">
                      <a16:colId xmlns:a16="http://schemas.microsoft.com/office/drawing/2014/main" val="20001"/>
                    </a:ext>
                  </a:extLst>
                </a:gridCol>
                <a:gridCol w="2055344">
                  <a:extLst>
                    <a:ext uri="{9D8B030D-6E8A-4147-A177-3AD203B41FA5}">
                      <a16:colId xmlns:a16="http://schemas.microsoft.com/office/drawing/2014/main" val="20002"/>
                    </a:ext>
                  </a:extLst>
                </a:gridCol>
                <a:gridCol w="2055344">
                  <a:extLst>
                    <a:ext uri="{9D8B030D-6E8A-4147-A177-3AD203B41FA5}">
                      <a16:colId xmlns:a16="http://schemas.microsoft.com/office/drawing/2014/main" val="20003"/>
                    </a:ext>
                  </a:extLst>
                </a:gridCol>
                <a:gridCol w="2055344">
                  <a:extLst>
                    <a:ext uri="{9D8B030D-6E8A-4147-A177-3AD203B41FA5}">
                      <a16:colId xmlns:a16="http://schemas.microsoft.com/office/drawing/2014/main" val="3025041697"/>
                    </a:ext>
                  </a:extLst>
                </a:gridCol>
              </a:tblGrid>
              <a:tr h="181365">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Enasidenib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CCR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275736212"/>
                  </a:ext>
                </a:extLst>
              </a:tr>
              <a:tr h="181365">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R140 (n = 115)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R172 (n = 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R140 (n = 114)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R172 (n = 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813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72.0 (60-85)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70.0 (60-85)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70.5 (60-86)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71.0 (61-84)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813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ECOG PS 0 or 1,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93 (81)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38 (88)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93 (82)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32 (71)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43526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Prior AML therapies,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92 (80)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36 (84)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97 (85)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 (15)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 (60)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 (40)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1813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Prior SCT,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812799224"/>
                  </a:ext>
                </a:extLst>
              </a:tr>
              <a:tr h="22739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Primary refractory AML,*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48 (42)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 (40)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50 (44)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 (27)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90806134"/>
                  </a:ext>
                </a:extLst>
              </a:tr>
              <a:tr h="68915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ELN risk status,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Favorable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Intermediate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Adverse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Not evaluable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 (10)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 (13)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71 (62)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 (15)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 (58)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 (12)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74 (65)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 (15)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 (67)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873747693"/>
                  </a:ext>
                </a:extLst>
              </a:tr>
              <a:tr h="43526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Transfusion dependent,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RBCs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Platelets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76 (66)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66 (57)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 (65)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 (51)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69 (61)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58 (51)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 (62)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 (36)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64447026"/>
                  </a:ext>
                </a:extLst>
              </a:tr>
            </a:tbl>
          </a:graphicData>
        </a:graphic>
      </p:graphicFrame>
      <p:sp>
        <p:nvSpPr>
          <p:cNvPr id="2" name="TextBox 1">
            <a:extLst>
              <a:ext uri="{FF2B5EF4-FFF2-40B4-BE49-F238E27FC236}">
                <a16:creationId xmlns:a16="http://schemas.microsoft.com/office/drawing/2014/main" id="{8AF0964D-20FF-304B-9464-4ECBBCD4601B}"/>
              </a:ext>
            </a:extLst>
          </p:cNvPr>
          <p:cNvSpPr txBox="1"/>
          <p:nvPr/>
        </p:nvSpPr>
        <p:spPr bwMode="auto">
          <a:xfrm>
            <a:off x="727076" y="6068163"/>
            <a:ext cx="63982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*Includes patients wh</a:t>
            </a:r>
            <a:r>
              <a:rPr lang="en-US" sz="1400" dirty="0">
                <a:solidFill>
                  <a:schemeClr val="bg1"/>
                </a:solidFill>
                <a:latin typeface="Calibri" panose="020F0502020204030204" pitchFamily="34" charset="0"/>
              </a:rPr>
              <a:t>o never attained morphologic CR or CRi/CRp before study entry.</a:t>
            </a:r>
            <a:endParaRPr lang="en-US" sz="1400" b="0" dirty="0">
              <a:solidFill>
                <a:schemeClr val="bg1"/>
              </a:solidFill>
              <a:latin typeface="Calibri" panose="020F0502020204030204" pitchFamily="34" charset="0"/>
            </a:endParaRPr>
          </a:p>
        </p:txBody>
      </p:sp>
    </p:spTree>
    <p:extLst>
      <p:ext uri="{BB962C8B-B14F-4D97-AF65-F5344CB8AC3E}">
        <p14:creationId xmlns:p14="http://schemas.microsoft.com/office/powerpoint/2010/main" val="9684128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IDHENTIFY: Baseline 2-HG Concentrations and Mutations by </a:t>
            </a:r>
            <a:r>
              <a:rPr lang="en-US" i="1" dirty="0"/>
              <a:t>IDH2</a:t>
            </a:r>
            <a:r>
              <a:rPr lang="en-US" dirty="0"/>
              <a:t> Mutation (R140 vs R172)</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sz="2000" dirty="0"/>
              <a:t>No significant difference in baseline 2-HG levels between </a:t>
            </a:r>
            <a:r>
              <a:rPr lang="en-US" altLang="en-US" sz="2000" i="1" dirty="0"/>
              <a:t>IDH2</a:t>
            </a:r>
            <a:r>
              <a:rPr lang="en-US" altLang="en-US" sz="2000" dirty="0"/>
              <a:t> variants (median: 774.5 vs 872.0 ng/mL, respectively; </a:t>
            </a:r>
            <a:r>
              <a:rPr lang="en-US" altLang="en-US" sz="2000" i="1" dirty="0"/>
              <a:t>P</a:t>
            </a:r>
            <a:r>
              <a:rPr lang="en-US" altLang="en-US" sz="2000" dirty="0"/>
              <a:t> = .7236)</a:t>
            </a:r>
          </a:p>
          <a:p>
            <a:r>
              <a:rPr lang="en-US" altLang="en-US" sz="2000" dirty="0"/>
              <a:t>Baseline </a:t>
            </a:r>
            <a:r>
              <a:rPr lang="en-US" altLang="en-US" sz="2000" i="1" dirty="0"/>
              <a:t>IDH2</a:t>
            </a:r>
            <a:r>
              <a:rPr lang="en-US" altLang="en-US" sz="2000" dirty="0"/>
              <a:t> VAF highly variable but similar between </a:t>
            </a:r>
            <a:r>
              <a:rPr lang="en-US" altLang="en-US" sz="2000" i="1" dirty="0"/>
              <a:t>IDH2</a:t>
            </a:r>
            <a:r>
              <a:rPr lang="en-US" altLang="en-US" sz="2000" dirty="0"/>
              <a:t> variants (median: 33.9% vs 31.5%, respectively; </a:t>
            </a:r>
            <a:r>
              <a:rPr lang="en-US" altLang="en-US" sz="2000" i="1" dirty="0"/>
              <a:t>P</a:t>
            </a:r>
            <a:r>
              <a:rPr lang="en-US" altLang="en-US" sz="2000" dirty="0"/>
              <a:t> = .4675)</a:t>
            </a:r>
          </a:p>
          <a:p>
            <a:r>
              <a:rPr lang="en-US" altLang="en-US" sz="2000" dirty="0"/>
              <a:t>Baseline mutational burden significantly higher in the R140 subgroup vs the R172 subgroup (median [range]: 5 [1-11] vs 4 [2-8]; </a:t>
            </a:r>
            <a:r>
              <a:rPr lang="en-US" altLang="en-US" sz="2000" i="1" dirty="0"/>
              <a:t>P</a:t>
            </a:r>
            <a:r>
              <a:rPr lang="en-US" altLang="en-US" sz="2000" dirty="0"/>
              <a:t> &lt; .0001) </a:t>
            </a:r>
          </a:p>
          <a:p>
            <a:pPr lvl="1"/>
            <a:r>
              <a:rPr lang="en-US" altLang="en-US" sz="1800" dirty="0"/>
              <a:t>In the R140 subgroup</a:t>
            </a:r>
          </a:p>
          <a:p>
            <a:pPr lvl="2"/>
            <a:r>
              <a:rPr lang="en-US" altLang="en-US" sz="1600" dirty="0"/>
              <a:t>The most common co-mutations included </a:t>
            </a:r>
            <a:r>
              <a:rPr lang="en-US" altLang="en-US" sz="1600" i="1" dirty="0"/>
              <a:t>RUNX1</a:t>
            </a:r>
            <a:r>
              <a:rPr lang="en-US" altLang="en-US" sz="1600" dirty="0"/>
              <a:t> (59%) and </a:t>
            </a:r>
            <a:r>
              <a:rPr lang="en-US" altLang="en-US" sz="1600" i="1" dirty="0"/>
              <a:t>SRSF2</a:t>
            </a:r>
            <a:r>
              <a:rPr lang="en-US" altLang="en-US" sz="1600" dirty="0"/>
              <a:t> (59%)</a:t>
            </a:r>
          </a:p>
          <a:p>
            <a:pPr lvl="2"/>
            <a:r>
              <a:rPr lang="en-US" altLang="en-US" sz="1600" dirty="0"/>
              <a:t>Poor-risk mutations were enriched in this subgroup (vs R172), including </a:t>
            </a:r>
            <a:r>
              <a:rPr lang="en-US" altLang="en-US" sz="1600" i="1" dirty="0"/>
              <a:t>FLT3</a:t>
            </a:r>
            <a:r>
              <a:rPr lang="en-US" altLang="en-US" sz="1600" dirty="0"/>
              <a:t> (-ITD and -TKD), </a:t>
            </a:r>
            <a:r>
              <a:rPr lang="en-US" altLang="en-US" sz="1600" i="1" dirty="0"/>
              <a:t>NRAS</a:t>
            </a:r>
            <a:r>
              <a:rPr lang="en-US" altLang="en-US" sz="1600" dirty="0"/>
              <a:t>, and </a:t>
            </a:r>
            <a:r>
              <a:rPr lang="en-US" altLang="en-US" sz="1600" i="1" dirty="0"/>
              <a:t>RUNX1</a:t>
            </a:r>
          </a:p>
          <a:p>
            <a:pPr lvl="1"/>
            <a:r>
              <a:rPr lang="en-US" altLang="en-US" sz="1800" dirty="0"/>
              <a:t>In the R172 subgroup</a:t>
            </a:r>
          </a:p>
          <a:p>
            <a:pPr lvl="2"/>
            <a:r>
              <a:rPr lang="en-US" altLang="en-US" sz="1600" dirty="0"/>
              <a:t>The most common co-mutations included </a:t>
            </a:r>
            <a:r>
              <a:rPr lang="en-US" altLang="en-US" sz="1600" i="1" dirty="0"/>
              <a:t>DNMT3A</a:t>
            </a:r>
            <a:r>
              <a:rPr lang="en-US" altLang="en-US" sz="1600" dirty="0"/>
              <a:t> (57%) and </a:t>
            </a:r>
            <a:r>
              <a:rPr lang="en-US" altLang="en-US" sz="1600" i="1" dirty="0"/>
              <a:t>RUNX1</a:t>
            </a:r>
            <a:r>
              <a:rPr lang="en-US" altLang="en-US" sz="1600" dirty="0"/>
              <a:t> (43%)</a:t>
            </a:r>
          </a:p>
          <a:p>
            <a:pPr lvl="2"/>
            <a:r>
              <a:rPr lang="en-US" altLang="en-US" sz="1600" dirty="0"/>
              <a:t>Mutations enriched in this subgroup (vs R140) included </a:t>
            </a:r>
            <a:r>
              <a:rPr lang="en-US" altLang="en-US" sz="1600" i="1" dirty="0"/>
              <a:t>DNMT3A</a:t>
            </a:r>
            <a:r>
              <a:rPr lang="en-US" altLang="en-US" sz="1600" dirty="0"/>
              <a:t> and </a:t>
            </a:r>
            <a:r>
              <a:rPr lang="en-US" altLang="en-US" sz="1600" i="1" dirty="0"/>
              <a:t>TP53</a:t>
            </a:r>
            <a:endParaRPr lang="en-US" altLang="en-US" sz="1600" dirty="0"/>
          </a:p>
          <a:p>
            <a:endParaRPr lang="en-US" altLang="en-US" sz="2000"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de Botton. ASCO 2022. Abstr 7005.</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26473284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IDHENTIFY: Efficacy in the R140 Subgroup</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de Botton. ASCO 2022. Abstr 7005.</a:t>
            </a:r>
            <a:endParaRPr lang="en-US" altLang="en-US" sz="1200" b="0" dirty="0">
              <a:solidFill>
                <a:schemeClr val="bg2"/>
              </a:solidFill>
              <a:latin typeface="Calibri" panose="020F0502020204030204" pitchFamily="34" charset="0"/>
            </a:endParaRPr>
          </a:p>
        </p:txBody>
      </p:sp>
      <p:graphicFrame>
        <p:nvGraphicFramePr>
          <p:cNvPr id="5" name="Group 3">
            <a:extLst>
              <a:ext uri="{FF2B5EF4-FFF2-40B4-BE49-F238E27FC236}">
                <a16:creationId xmlns:a16="http://schemas.microsoft.com/office/drawing/2014/main" id="{D91393FA-7EA2-7241-8253-0643E281A936}"/>
              </a:ext>
            </a:extLst>
          </p:cNvPr>
          <p:cNvGraphicFramePr>
            <a:graphicFrameLocks/>
          </p:cNvGraphicFramePr>
          <p:nvPr>
            <p:extLst>
              <p:ext uri="{D42A27DB-BD31-4B8C-83A1-F6EECF244321}">
                <p14:modId xmlns:p14="http://schemas.microsoft.com/office/powerpoint/2010/main" val="577306405"/>
              </p:ext>
            </p:extLst>
          </p:nvPr>
        </p:nvGraphicFramePr>
        <p:xfrm>
          <a:off x="727075" y="1604963"/>
          <a:ext cx="10755127" cy="1585024"/>
        </p:xfrm>
        <a:graphic>
          <a:graphicData uri="http://schemas.openxmlformats.org/drawingml/2006/table">
            <a:tbl>
              <a:tblPr/>
              <a:tblGrid>
                <a:gridCol w="2792513">
                  <a:extLst>
                    <a:ext uri="{9D8B030D-6E8A-4147-A177-3AD203B41FA5}">
                      <a16:colId xmlns:a16="http://schemas.microsoft.com/office/drawing/2014/main" val="20000"/>
                    </a:ext>
                  </a:extLst>
                </a:gridCol>
                <a:gridCol w="2096142">
                  <a:extLst>
                    <a:ext uri="{9D8B030D-6E8A-4147-A177-3AD203B41FA5}">
                      <a16:colId xmlns:a16="http://schemas.microsoft.com/office/drawing/2014/main" val="20001"/>
                    </a:ext>
                  </a:extLst>
                </a:gridCol>
                <a:gridCol w="2096142">
                  <a:extLst>
                    <a:ext uri="{9D8B030D-6E8A-4147-A177-3AD203B41FA5}">
                      <a16:colId xmlns:a16="http://schemas.microsoft.com/office/drawing/2014/main" val="20002"/>
                    </a:ext>
                  </a:extLst>
                </a:gridCol>
                <a:gridCol w="2119597">
                  <a:extLst>
                    <a:ext uri="{9D8B030D-6E8A-4147-A177-3AD203B41FA5}">
                      <a16:colId xmlns:a16="http://schemas.microsoft.com/office/drawing/2014/main" val="20003"/>
                    </a:ext>
                  </a:extLst>
                </a:gridCol>
                <a:gridCol w="1650733">
                  <a:extLst>
                    <a:ext uri="{9D8B030D-6E8A-4147-A177-3AD203B41FA5}">
                      <a16:colId xmlns:a16="http://schemas.microsoft.com/office/drawing/2014/main" val="563211093"/>
                    </a:ext>
                  </a:extLst>
                </a:gridCol>
              </a:tblGrid>
              <a:tr h="30963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Efficacy 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Enasidenib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115)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CCR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114)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1" u="none" strike="noStrike" cap="none" normalizeH="0" baseline="0" dirty="0">
                          <a:ln>
                            <a:noFill/>
                          </a:ln>
                          <a:solidFill>
                            <a:schemeClr val="tx1"/>
                          </a:solidFill>
                          <a:effectLst/>
                          <a:latin typeface="Calibri" panose="020F0502020204030204" pitchFamily="34" charset="0"/>
                        </a:rPr>
                        <a:t>P</a:t>
                      </a:r>
                      <a:r>
                        <a:rPr kumimoji="0" lang="en-US" sz="1600" b="1" i="0" u="none" strike="noStrike" cap="none" normalizeH="0" baseline="0" dirty="0">
                          <a:ln>
                            <a:noFill/>
                          </a:ln>
                          <a:solidFill>
                            <a:schemeClr val="tx1"/>
                          </a:solidFill>
                          <a:effectLst/>
                          <a:latin typeface="Calibri" panose="020F0502020204030204" pitchFamily="34" charset="0"/>
                        </a:rPr>
                        <a:t> Value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7926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OS,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0.93 (0.70-1.24)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118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EFS,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0.77 (0.56-1.06)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118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TTF,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0.63 (0.48-0.83)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graphicFrame>
        <p:nvGraphicFramePr>
          <p:cNvPr id="8" name="Group 3">
            <a:extLst>
              <a:ext uri="{FF2B5EF4-FFF2-40B4-BE49-F238E27FC236}">
                <a16:creationId xmlns:a16="http://schemas.microsoft.com/office/drawing/2014/main" id="{083ABBB2-1A0F-5F4A-BF19-8AF4CEC9EBE7}"/>
              </a:ext>
            </a:extLst>
          </p:cNvPr>
          <p:cNvGraphicFramePr>
            <a:graphicFrameLocks/>
          </p:cNvGraphicFramePr>
          <p:nvPr>
            <p:extLst>
              <p:ext uri="{D42A27DB-BD31-4B8C-83A1-F6EECF244321}">
                <p14:modId xmlns:p14="http://schemas.microsoft.com/office/powerpoint/2010/main" val="3250757018"/>
              </p:ext>
            </p:extLst>
          </p:nvPr>
        </p:nvGraphicFramePr>
        <p:xfrm>
          <a:off x="727075" y="3343957"/>
          <a:ext cx="10755127" cy="2408000"/>
        </p:xfrm>
        <a:graphic>
          <a:graphicData uri="http://schemas.openxmlformats.org/drawingml/2006/table">
            <a:tbl>
              <a:tblPr/>
              <a:tblGrid>
                <a:gridCol w="2792513">
                  <a:extLst>
                    <a:ext uri="{9D8B030D-6E8A-4147-A177-3AD203B41FA5}">
                      <a16:colId xmlns:a16="http://schemas.microsoft.com/office/drawing/2014/main" val="20000"/>
                    </a:ext>
                  </a:extLst>
                </a:gridCol>
                <a:gridCol w="2096142">
                  <a:extLst>
                    <a:ext uri="{9D8B030D-6E8A-4147-A177-3AD203B41FA5}">
                      <a16:colId xmlns:a16="http://schemas.microsoft.com/office/drawing/2014/main" val="20001"/>
                    </a:ext>
                  </a:extLst>
                </a:gridCol>
                <a:gridCol w="2096142">
                  <a:extLst>
                    <a:ext uri="{9D8B030D-6E8A-4147-A177-3AD203B41FA5}">
                      <a16:colId xmlns:a16="http://schemas.microsoft.com/office/drawing/2014/main" val="20002"/>
                    </a:ext>
                  </a:extLst>
                </a:gridCol>
                <a:gridCol w="2119597">
                  <a:extLst>
                    <a:ext uri="{9D8B030D-6E8A-4147-A177-3AD203B41FA5}">
                      <a16:colId xmlns:a16="http://schemas.microsoft.com/office/drawing/2014/main" val="20003"/>
                    </a:ext>
                  </a:extLst>
                </a:gridCol>
                <a:gridCol w="1650733">
                  <a:extLst>
                    <a:ext uri="{9D8B030D-6E8A-4147-A177-3AD203B41FA5}">
                      <a16:colId xmlns:a16="http://schemas.microsoft.com/office/drawing/2014/main" val="563211093"/>
                    </a:ext>
                  </a:extLst>
                </a:gridCol>
              </a:tblGrid>
              <a:tr h="30963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Efficacy 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Enasidenib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115)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CCR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114)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OR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1" u="none" strike="noStrike" cap="none" normalizeH="0" baseline="0" dirty="0">
                          <a:ln>
                            <a:noFill/>
                          </a:ln>
                          <a:solidFill>
                            <a:schemeClr val="tx1"/>
                          </a:solidFill>
                          <a:effectLst/>
                          <a:latin typeface="Calibri" panose="020F0502020204030204" pitchFamily="34" charset="0"/>
                        </a:rPr>
                        <a:t>P</a:t>
                      </a:r>
                      <a:r>
                        <a:rPr kumimoji="0" lang="en-US" sz="1600" b="1" i="0" u="none" strike="noStrike" cap="none" normalizeH="0" baseline="0" dirty="0">
                          <a:ln>
                            <a:noFill/>
                          </a:ln>
                          <a:solidFill>
                            <a:schemeClr val="tx1"/>
                          </a:solidFill>
                          <a:effectLst/>
                          <a:latin typeface="Calibri" panose="020F0502020204030204" pitchFamily="34" charset="0"/>
                        </a:rPr>
                        <a:t> Value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118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ORR,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42 (36.5)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 (11.4)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4.3 (2.2-8.6)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&lt;.0001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45392329"/>
                  </a:ext>
                </a:extLst>
              </a:tr>
              <a:tr h="2118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CR rate,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 (18.3)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.0005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606953104"/>
                  </a:ext>
                </a:extLst>
              </a:tr>
              <a:tr h="211852">
                <a:tc>
                  <a:txBody>
                    <a:bodyPr/>
                    <a:lstStyle/>
                    <a:p>
                      <a:r>
                        <a:rPr lang="en-US" sz="1600" dirty="0">
                          <a:solidFill>
                            <a:schemeClr val="bg1"/>
                          </a:solidFill>
                        </a:rPr>
                        <a:t>HI,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42 (36.5)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14 (12.3)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372334702"/>
                  </a:ext>
                </a:extLst>
              </a:tr>
              <a:tr h="2118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TI,</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 </a:t>
                      </a:r>
                      <a:r>
                        <a:rPr kumimoji="0" lang="en-US" sz="1600" b="0" i="0" u="none" strike="noStrike" cap="none" normalizeH="0" baseline="0" dirty="0">
                          <a:ln>
                            <a:noFill/>
                          </a:ln>
                          <a:solidFill>
                            <a:schemeClr val="bg2">
                              <a:lumMod val="10000"/>
                            </a:schemeClr>
                          </a:solidFill>
                          <a:effectLst/>
                          <a:latin typeface="Calibri" panose="020F0502020204030204" pitchFamily="34" charset="0"/>
                        </a:rPr>
                        <a:t>n/N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RBCs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Platelets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15/76 (19.7)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14/66 (21.2)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4/69 (5.8)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7/58 (12.1)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106412678"/>
                  </a:ext>
                </a:extLst>
              </a:tr>
            </a:tbl>
          </a:graphicData>
        </a:graphic>
      </p:graphicFrame>
    </p:spTree>
    <p:extLst>
      <p:ext uri="{BB962C8B-B14F-4D97-AF65-F5344CB8AC3E}">
        <p14:creationId xmlns:p14="http://schemas.microsoft.com/office/powerpoint/2010/main" val="24937617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IDHENTIFY: Efficacy in the R172 Subgroup</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de Botton. ASCO 2022. Abstr 7005.</a:t>
            </a:r>
            <a:endParaRPr lang="en-US" altLang="en-US" sz="1200" b="0" dirty="0">
              <a:solidFill>
                <a:schemeClr val="bg2"/>
              </a:solidFill>
              <a:latin typeface="Calibri" panose="020F0502020204030204" pitchFamily="34" charset="0"/>
            </a:endParaRPr>
          </a:p>
        </p:txBody>
      </p:sp>
      <p:graphicFrame>
        <p:nvGraphicFramePr>
          <p:cNvPr id="5" name="Group 3">
            <a:extLst>
              <a:ext uri="{FF2B5EF4-FFF2-40B4-BE49-F238E27FC236}">
                <a16:creationId xmlns:a16="http://schemas.microsoft.com/office/drawing/2014/main" id="{D91393FA-7EA2-7241-8253-0643E281A936}"/>
              </a:ext>
            </a:extLst>
          </p:cNvPr>
          <p:cNvGraphicFramePr>
            <a:graphicFrameLocks/>
          </p:cNvGraphicFramePr>
          <p:nvPr>
            <p:extLst>
              <p:ext uri="{D42A27DB-BD31-4B8C-83A1-F6EECF244321}">
                <p14:modId xmlns:p14="http://schemas.microsoft.com/office/powerpoint/2010/main" val="1403821265"/>
              </p:ext>
            </p:extLst>
          </p:nvPr>
        </p:nvGraphicFramePr>
        <p:xfrm>
          <a:off x="727075" y="1604963"/>
          <a:ext cx="10755127" cy="1585024"/>
        </p:xfrm>
        <a:graphic>
          <a:graphicData uri="http://schemas.openxmlformats.org/drawingml/2006/table">
            <a:tbl>
              <a:tblPr/>
              <a:tblGrid>
                <a:gridCol w="2792513">
                  <a:extLst>
                    <a:ext uri="{9D8B030D-6E8A-4147-A177-3AD203B41FA5}">
                      <a16:colId xmlns:a16="http://schemas.microsoft.com/office/drawing/2014/main" val="20000"/>
                    </a:ext>
                  </a:extLst>
                </a:gridCol>
                <a:gridCol w="2096142">
                  <a:extLst>
                    <a:ext uri="{9D8B030D-6E8A-4147-A177-3AD203B41FA5}">
                      <a16:colId xmlns:a16="http://schemas.microsoft.com/office/drawing/2014/main" val="20001"/>
                    </a:ext>
                  </a:extLst>
                </a:gridCol>
                <a:gridCol w="2096142">
                  <a:extLst>
                    <a:ext uri="{9D8B030D-6E8A-4147-A177-3AD203B41FA5}">
                      <a16:colId xmlns:a16="http://schemas.microsoft.com/office/drawing/2014/main" val="20002"/>
                    </a:ext>
                  </a:extLst>
                </a:gridCol>
                <a:gridCol w="2119597">
                  <a:extLst>
                    <a:ext uri="{9D8B030D-6E8A-4147-A177-3AD203B41FA5}">
                      <a16:colId xmlns:a16="http://schemas.microsoft.com/office/drawing/2014/main" val="20003"/>
                    </a:ext>
                  </a:extLst>
                </a:gridCol>
                <a:gridCol w="1650733">
                  <a:extLst>
                    <a:ext uri="{9D8B030D-6E8A-4147-A177-3AD203B41FA5}">
                      <a16:colId xmlns:a16="http://schemas.microsoft.com/office/drawing/2014/main" val="563211093"/>
                    </a:ext>
                  </a:extLst>
                </a:gridCol>
              </a:tblGrid>
              <a:tr h="30963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Efficacy 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Enasidenib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115)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CCR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114)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1" u="none" strike="noStrike" cap="none" normalizeH="0" baseline="0" dirty="0">
                          <a:ln>
                            <a:noFill/>
                          </a:ln>
                          <a:solidFill>
                            <a:schemeClr val="tx1"/>
                          </a:solidFill>
                          <a:effectLst/>
                          <a:latin typeface="Calibri" panose="020F0502020204030204" pitchFamily="34" charset="0"/>
                        </a:rPr>
                        <a:t>P</a:t>
                      </a:r>
                      <a:r>
                        <a:rPr kumimoji="0" lang="en-US" sz="1600" b="1" i="0" u="none" strike="noStrike" cap="none" normalizeH="0" baseline="0" dirty="0">
                          <a:ln>
                            <a:noFill/>
                          </a:ln>
                          <a:solidFill>
                            <a:schemeClr val="tx1"/>
                          </a:solidFill>
                          <a:effectLst/>
                          <a:latin typeface="Calibri" panose="020F0502020204030204" pitchFamily="34" charset="0"/>
                        </a:rPr>
                        <a:t> Value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7926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OS,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0.59 (0.35-0.98)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118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EFS,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0.47 (0.26-0.82)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118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TTF,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0.30 (0.19-0.49)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 .001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graphicFrame>
        <p:nvGraphicFramePr>
          <p:cNvPr id="8" name="Group 3">
            <a:extLst>
              <a:ext uri="{FF2B5EF4-FFF2-40B4-BE49-F238E27FC236}">
                <a16:creationId xmlns:a16="http://schemas.microsoft.com/office/drawing/2014/main" id="{083ABBB2-1A0F-5F4A-BF19-8AF4CEC9EBE7}"/>
              </a:ext>
            </a:extLst>
          </p:cNvPr>
          <p:cNvGraphicFramePr>
            <a:graphicFrameLocks/>
          </p:cNvGraphicFramePr>
          <p:nvPr>
            <p:extLst>
              <p:ext uri="{D42A27DB-BD31-4B8C-83A1-F6EECF244321}">
                <p14:modId xmlns:p14="http://schemas.microsoft.com/office/powerpoint/2010/main" val="1605471459"/>
              </p:ext>
            </p:extLst>
          </p:nvPr>
        </p:nvGraphicFramePr>
        <p:xfrm>
          <a:off x="727075" y="3343957"/>
          <a:ext cx="10755127" cy="2408000"/>
        </p:xfrm>
        <a:graphic>
          <a:graphicData uri="http://schemas.openxmlformats.org/drawingml/2006/table">
            <a:tbl>
              <a:tblPr/>
              <a:tblGrid>
                <a:gridCol w="2792513">
                  <a:extLst>
                    <a:ext uri="{9D8B030D-6E8A-4147-A177-3AD203B41FA5}">
                      <a16:colId xmlns:a16="http://schemas.microsoft.com/office/drawing/2014/main" val="20000"/>
                    </a:ext>
                  </a:extLst>
                </a:gridCol>
                <a:gridCol w="2096142">
                  <a:extLst>
                    <a:ext uri="{9D8B030D-6E8A-4147-A177-3AD203B41FA5}">
                      <a16:colId xmlns:a16="http://schemas.microsoft.com/office/drawing/2014/main" val="20001"/>
                    </a:ext>
                  </a:extLst>
                </a:gridCol>
                <a:gridCol w="2096142">
                  <a:extLst>
                    <a:ext uri="{9D8B030D-6E8A-4147-A177-3AD203B41FA5}">
                      <a16:colId xmlns:a16="http://schemas.microsoft.com/office/drawing/2014/main" val="20002"/>
                    </a:ext>
                  </a:extLst>
                </a:gridCol>
                <a:gridCol w="2119597">
                  <a:extLst>
                    <a:ext uri="{9D8B030D-6E8A-4147-A177-3AD203B41FA5}">
                      <a16:colId xmlns:a16="http://schemas.microsoft.com/office/drawing/2014/main" val="20003"/>
                    </a:ext>
                  </a:extLst>
                </a:gridCol>
                <a:gridCol w="1650733">
                  <a:extLst>
                    <a:ext uri="{9D8B030D-6E8A-4147-A177-3AD203B41FA5}">
                      <a16:colId xmlns:a16="http://schemas.microsoft.com/office/drawing/2014/main" val="563211093"/>
                    </a:ext>
                  </a:extLst>
                </a:gridCol>
              </a:tblGrid>
              <a:tr h="30963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Efficacy 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Enasidenib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CCR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OR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1" u="none" strike="noStrike" cap="none" normalizeH="0" baseline="0" dirty="0">
                          <a:ln>
                            <a:noFill/>
                          </a:ln>
                          <a:solidFill>
                            <a:schemeClr val="tx1"/>
                          </a:solidFill>
                          <a:effectLst/>
                          <a:latin typeface="Calibri" panose="020F0502020204030204" pitchFamily="34" charset="0"/>
                        </a:rPr>
                        <a:t>P</a:t>
                      </a:r>
                      <a:r>
                        <a:rPr kumimoji="0" lang="en-US" sz="1600" b="1" i="0" u="none" strike="noStrike" cap="none" normalizeH="0" baseline="0" dirty="0">
                          <a:ln>
                            <a:noFill/>
                          </a:ln>
                          <a:solidFill>
                            <a:schemeClr val="tx1"/>
                          </a:solidFill>
                          <a:effectLst/>
                          <a:latin typeface="Calibri" panose="020F0502020204030204" pitchFamily="34" charset="0"/>
                        </a:rPr>
                        <a:t> Value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118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ORR,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 (51.2)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15.0 (3.9-56.9)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&lt;.0001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45392329"/>
                  </a:ext>
                </a:extLst>
              </a:tr>
              <a:tr h="2118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CR rate,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 (37.2)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606953104"/>
                  </a:ext>
                </a:extLst>
              </a:tr>
              <a:tr h="211852">
                <a:tc>
                  <a:txBody>
                    <a:bodyPr/>
                    <a:lstStyle/>
                    <a:p>
                      <a:r>
                        <a:rPr lang="en-US" sz="1600" dirty="0">
                          <a:solidFill>
                            <a:schemeClr val="bg1"/>
                          </a:solidFill>
                        </a:rPr>
                        <a:t>HI,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25 (58.1)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 (8.9)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372334702"/>
                  </a:ext>
                </a:extLst>
              </a:tr>
              <a:tr h="2118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TI, n/N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RBCs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Platelets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18/28 (64.3)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12/22 (54.5)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5/28 (17.9)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1/16 (6.3)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106412678"/>
                  </a:ext>
                </a:extLst>
              </a:tr>
            </a:tbl>
          </a:graphicData>
        </a:graphic>
      </p:graphicFrame>
    </p:spTree>
    <p:extLst>
      <p:ext uri="{BB962C8B-B14F-4D97-AF65-F5344CB8AC3E}">
        <p14:creationId xmlns:p14="http://schemas.microsoft.com/office/powerpoint/2010/main" val="5089355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IDHENTIFY: Safety by </a:t>
            </a:r>
            <a:r>
              <a:rPr lang="en-US" i="1" dirty="0"/>
              <a:t>IDH2</a:t>
            </a:r>
            <a:r>
              <a:rPr lang="en-US" dirty="0"/>
              <a:t> Mutation </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a:xfrm>
            <a:off x="604675" y="1513047"/>
            <a:ext cx="4656094" cy="4650686"/>
          </a:xfrm>
        </p:spPr>
        <p:txBody>
          <a:bodyPr/>
          <a:lstStyle/>
          <a:p>
            <a:r>
              <a:rPr lang="en-US" altLang="en-US" sz="2000" dirty="0"/>
              <a:t>Median treatment duration substantially longer with enasidenib vs CCR: 142 vs 36 days</a:t>
            </a:r>
          </a:p>
          <a:p>
            <a:r>
              <a:rPr lang="en-US" altLang="en-US" sz="2000" dirty="0"/>
              <a:t>No marked differences were observed in the incidence of common AEs between the R140 and R172 subgroups with either treatment</a:t>
            </a:r>
          </a:p>
          <a:p>
            <a:r>
              <a:rPr lang="en-US" altLang="en-US" sz="2000" dirty="0"/>
              <a:t>No marked differences were observed for enasidenib-related bilirubin increases and IDH-DS (all grades) between the R140 and R172 subgroups </a:t>
            </a:r>
          </a:p>
          <a:p>
            <a:pPr lvl="1"/>
            <a:r>
              <a:rPr lang="en-US" altLang="en-US" sz="1800" dirty="0"/>
              <a:t>Increased serum bilirubin: 21% and 17%, respectively</a:t>
            </a:r>
          </a:p>
          <a:p>
            <a:pPr lvl="1"/>
            <a:r>
              <a:rPr lang="en-US" altLang="en-US" sz="1800" dirty="0"/>
              <a:t>IDH-DS: 14% in both groups</a:t>
            </a:r>
          </a:p>
          <a:p>
            <a:endParaRPr lang="en-US" altLang="en-US" sz="2000"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de Botton. ASCO 2022. Abstr 7005.</a:t>
            </a:r>
            <a:endParaRPr lang="en-US" altLang="en-US" sz="1200" b="0" dirty="0">
              <a:solidFill>
                <a:schemeClr val="bg2"/>
              </a:solidFill>
              <a:latin typeface="Calibri" panose="020F0502020204030204" pitchFamily="34" charset="0"/>
            </a:endParaRPr>
          </a:p>
        </p:txBody>
      </p:sp>
      <p:graphicFrame>
        <p:nvGraphicFramePr>
          <p:cNvPr id="5" name="Group 3">
            <a:extLst>
              <a:ext uri="{FF2B5EF4-FFF2-40B4-BE49-F238E27FC236}">
                <a16:creationId xmlns:a16="http://schemas.microsoft.com/office/drawing/2014/main" id="{85209C68-84CB-0844-98E9-5EBCF846202C}"/>
              </a:ext>
            </a:extLst>
          </p:cNvPr>
          <p:cNvGraphicFramePr>
            <a:graphicFrameLocks/>
          </p:cNvGraphicFramePr>
          <p:nvPr>
            <p:extLst>
              <p:ext uri="{D42A27DB-BD31-4B8C-83A1-F6EECF244321}">
                <p14:modId xmlns:p14="http://schemas.microsoft.com/office/powerpoint/2010/main" val="2826329768"/>
              </p:ext>
            </p:extLst>
          </p:nvPr>
        </p:nvGraphicFramePr>
        <p:xfrm>
          <a:off x="5699375" y="1560083"/>
          <a:ext cx="6035040" cy="2468976"/>
        </p:xfrm>
        <a:graphic>
          <a:graphicData uri="http://schemas.openxmlformats.org/drawingml/2006/table">
            <a:tbl>
              <a:tblPr/>
              <a:tblGrid>
                <a:gridCol w="1645920">
                  <a:extLst>
                    <a:ext uri="{9D8B030D-6E8A-4147-A177-3AD203B41FA5}">
                      <a16:colId xmlns:a16="http://schemas.microsoft.com/office/drawing/2014/main" val="20000"/>
                    </a:ext>
                  </a:extLst>
                </a:gridCol>
                <a:gridCol w="1097280">
                  <a:extLst>
                    <a:ext uri="{9D8B030D-6E8A-4147-A177-3AD203B41FA5}">
                      <a16:colId xmlns:a16="http://schemas.microsoft.com/office/drawing/2014/main" val="20001"/>
                    </a:ext>
                  </a:extLst>
                </a:gridCol>
                <a:gridCol w="1097280">
                  <a:extLst>
                    <a:ext uri="{9D8B030D-6E8A-4147-A177-3AD203B41FA5}">
                      <a16:colId xmlns:a16="http://schemas.microsoft.com/office/drawing/2014/main" val="20002"/>
                    </a:ext>
                  </a:extLst>
                </a:gridCol>
                <a:gridCol w="1097280">
                  <a:extLst>
                    <a:ext uri="{9D8B030D-6E8A-4147-A177-3AD203B41FA5}">
                      <a16:colId xmlns:a16="http://schemas.microsoft.com/office/drawing/2014/main" val="20003"/>
                    </a:ext>
                  </a:extLst>
                </a:gridCol>
                <a:gridCol w="1097280">
                  <a:extLst>
                    <a:ext uri="{9D8B030D-6E8A-4147-A177-3AD203B41FA5}">
                      <a16:colId xmlns:a16="http://schemas.microsoft.com/office/drawing/2014/main" val="3025041697"/>
                    </a:ext>
                  </a:extLst>
                </a:gridCol>
              </a:tblGrid>
              <a:tr h="181365">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Grade ≥3 TRAEs (≥10%),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R140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R172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275736212"/>
                  </a:ext>
                </a:extLst>
              </a:tr>
              <a:tr h="181365">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Enasidenib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115)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CCR </a:t>
                      </a:r>
                      <a:b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101)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Enasidenib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CCR </a:t>
                      </a:r>
                      <a:b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813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Thrombocytopenia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813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Neutropenia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43526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Febrile neutropenia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1813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Increased serum bilirubin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812799224"/>
                  </a:ext>
                </a:extLst>
              </a:tr>
            </a:tbl>
          </a:graphicData>
        </a:graphic>
      </p:graphicFrame>
    </p:spTree>
    <p:extLst>
      <p:ext uri="{BB962C8B-B14F-4D97-AF65-F5344CB8AC3E}">
        <p14:creationId xmlns:p14="http://schemas.microsoft.com/office/powerpoint/2010/main" val="28981035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IDHENTIFY: Investigator Conclusions</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sz="2400" dirty="0"/>
              <a:t>Exploratory post-hoc analysis of the phase III IDHENTIFY trial according to </a:t>
            </a:r>
            <a:r>
              <a:rPr lang="en-US" altLang="en-US" sz="2400" i="1" dirty="0"/>
              <a:t>IDH2</a:t>
            </a:r>
            <a:r>
              <a:rPr lang="en-US" altLang="en-US" sz="2400" dirty="0"/>
              <a:t> mutational subgroups shows:</a:t>
            </a:r>
          </a:p>
          <a:p>
            <a:pPr lvl="1"/>
            <a:r>
              <a:rPr lang="en-US" altLang="en-US" sz="2200" dirty="0"/>
              <a:t>Enasidenib improves morphologic and hematologic response rates compared with CCR in both the R140 and R172 subgroups</a:t>
            </a:r>
          </a:p>
          <a:p>
            <a:pPr lvl="1"/>
            <a:r>
              <a:rPr lang="en-US" altLang="en-US" sz="2200" dirty="0"/>
              <a:t>Survival benefits appear to be greater with enasidenib vs CCR in the R172 subgroup</a:t>
            </a:r>
          </a:p>
          <a:p>
            <a:pPr lvl="1"/>
            <a:r>
              <a:rPr lang="en-US" altLang="en-US" sz="2200" dirty="0"/>
              <a:t>Enasidenib safety profiles are similar between the R140 and R172 subgroups</a:t>
            </a:r>
          </a:p>
          <a:p>
            <a:pPr lvl="1"/>
            <a:r>
              <a:rPr lang="en-US" altLang="en-US" sz="2200" dirty="0"/>
              <a:t>The R140 variant is enriched for poor-risk mutations and a higher baseline mutational burden vs the R172 variant</a:t>
            </a:r>
          </a:p>
          <a:p>
            <a:r>
              <a:rPr lang="en-US" altLang="en-US" sz="2400" dirty="0"/>
              <a:t>The study investigators suggest that additional research is needed to clarify the influence of distinct co-mutational profiles of </a:t>
            </a:r>
            <a:r>
              <a:rPr lang="en-US" altLang="en-US" sz="2400" i="1" dirty="0"/>
              <a:t>IDH2</a:t>
            </a:r>
            <a:r>
              <a:rPr lang="en-US" altLang="en-US" sz="2400" dirty="0"/>
              <a:t> R140 and </a:t>
            </a:r>
            <a:r>
              <a:rPr lang="en-US" altLang="en-US" sz="2400" i="1" dirty="0"/>
              <a:t>IDH2</a:t>
            </a:r>
            <a:r>
              <a:rPr lang="en-US" altLang="en-US" sz="2400" dirty="0"/>
              <a:t> R172 on treatment outcomes in patients with </a:t>
            </a:r>
            <a:r>
              <a:rPr lang="en-US" altLang="en-US" sz="2400" i="1" dirty="0"/>
              <a:t>IDH2</a:t>
            </a:r>
            <a:r>
              <a:rPr lang="en-US" altLang="en-US" sz="2400" dirty="0"/>
              <a:t>-mutated AML</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de Botton. ASCO 2022. Abstr 7005.</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16776672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clinicaloptions.com/oncology</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ASCO 2022!</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a:xfrm>
            <a:off x="609759" y="1895478"/>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9" name="TextBox 8">
            <a:extLst>
              <a:ext uri="{FF2B5EF4-FFF2-40B4-BE49-F238E27FC236}">
                <a16:creationId xmlns:a16="http://schemas.microsoft.com/office/drawing/2014/main" id="{2B3D8715-3671-6231-4E95-763DF820789A}"/>
              </a:ext>
            </a:extLst>
          </p:cNvPr>
          <p:cNvSpPr txBox="1"/>
          <p:nvPr/>
        </p:nvSpPr>
        <p:spPr bwMode="auto">
          <a:xfrm>
            <a:off x="4361180" y="2898581"/>
            <a:ext cx="6121400"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Hematologic malignancies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Lung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Skin cancer</a:t>
            </a:r>
          </a:p>
        </p:txBody>
      </p:sp>
      <p:sp>
        <p:nvSpPr>
          <p:cNvPr id="7" name="TextBox 6">
            <a:extLst>
              <a:ext uri="{FF2B5EF4-FFF2-40B4-BE49-F238E27FC236}">
                <a16:creationId xmlns:a16="http://schemas.microsoft.com/office/drawing/2014/main" id="{2F7ECA82-B7A8-261A-145B-BB5D200DC085}"/>
              </a:ext>
            </a:extLst>
          </p:cNvPr>
          <p:cNvSpPr txBox="1"/>
          <p:nvPr/>
        </p:nvSpPr>
        <p:spPr bwMode="auto">
          <a:xfrm>
            <a:off x="612517" y="2901187"/>
            <a:ext cx="36513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200" dirty="0">
                <a:solidFill>
                  <a:schemeClr val="bg2"/>
                </a:solidFill>
                <a:latin typeface="Calibri" panose="020F0502020204030204" pitchFamily="34" charset="0"/>
                <a:cs typeface="Arial" panose="020B0604020202020204" pitchFamily="34" charset="0"/>
              </a:rPr>
              <a:t>Breast cancer</a:t>
            </a:r>
            <a:endPar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endParaRP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Gastrointestinal cancers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Gynecologic cancers</a:t>
            </a:r>
          </a:p>
        </p:txBody>
      </p:sp>
    </p:spTree>
    <p:extLst>
      <p:ext uri="{BB962C8B-B14F-4D97-AF65-F5344CB8AC3E}">
        <p14:creationId xmlns:p14="http://schemas.microsoft.com/office/powerpoint/2010/main" val="314910665"/>
      </p:ext>
    </p:extLst>
  </p:cSld>
  <p:clrMapOvr>
    <a:masterClrMapping/>
  </p:clrMapOvr>
</p:sld>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6744B2CB032B0428CC3C2883D70D35A" ma:contentTypeVersion="1" ma:contentTypeDescription="Create a new document." ma:contentTypeScope="" ma:versionID="862247c482fd9caad82a089b4b082c20">
  <xsd:schema xmlns:xsd="http://www.w3.org/2001/XMLSchema" xmlns:xs="http://www.w3.org/2001/XMLSchema" xmlns:p="http://schemas.microsoft.com/office/2006/metadata/properties" xmlns:ns2="d54cbe69-32bd-412a-b004-9152f949605e" xmlns:ns3="39d24fca-b58a-4193-9234-b7138a15c12b" targetNamespace="http://schemas.microsoft.com/office/2006/metadata/properties" ma:root="true" ma:fieldsID="a157f9062a7358aec6a0a7a407176652" ns2:_="" ns3:_="">
    <xsd:import namespace="d54cbe69-32bd-412a-b004-9152f949605e"/>
    <xsd:import namespace="39d24fca-b58a-4193-9234-b7138a15c12b"/>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39d24fca-b58a-4193-9234-b7138a15c12b"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p:properties xmlns:p="http://schemas.microsoft.com/office/2006/metadata/properties" xmlns:xsi="http://www.w3.org/2001/XMLSchema-instance" xmlns:pc="http://schemas.microsoft.com/office/infopath/2007/PartnerControls">
  <documentManagement>
    <Document_x0020_Category xmlns="39d24fca-b58a-4193-9234-b7138a15c12b">Conference Capsule Slides</Document_x0020_Category>
    <_dlc_DocId xmlns="d54cbe69-32bd-412a-b004-9152f949605e">56M7VY3CDVN5-105474201-2</_dlc_DocId>
    <_dlc_DocIdUrl xmlns="d54cbe69-32bd-412a-b004-9152f949605e">
      <Url>https://intranet.clinicaloptions.com/mews/oncology/ONC_2022_ASCO_CF_(PRP5083)/LEUK__005_DeBotton/_layouts/15/DocIdRedir.aspx?ID=56M7VY3CDVN5-105474201-2</Url>
      <Description>56M7VY3CDVN5-105474201-2</Description>
    </_dlc_DocIdUrl>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62713CF-27D5-4235-B53C-0E1EBC9A67A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39d24fca-b58a-4193-9234-b7138a15c12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4D3B4C0-0E09-4262-9A1A-B5FDBE29B78C}">
  <ds:schemaRefs>
    <ds:schemaRef ds:uri="http://schemas.microsoft.com/sharepoint/events"/>
  </ds:schemaRefs>
</ds:datastoreItem>
</file>

<file path=customXml/itemProps3.xml><?xml version="1.0" encoding="utf-8"?>
<ds:datastoreItem xmlns:ds="http://schemas.openxmlformats.org/officeDocument/2006/customXml" ds:itemID="{23FF066E-1A90-4C3F-B56E-DE241C0B0936}">
  <ds:schemaRefs>
    <ds:schemaRef ds:uri="http://schemas.microsoft.com/office/infopath/2007/PartnerControls"/>
    <ds:schemaRef ds:uri="http://purl.org/dc/terms/"/>
    <ds:schemaRef ds:uri="http://purl.org/dc/dcmitype/"/>
    <ds:schemaRef ds:uri="http://schemas.microsoft.com/office/2006/documentManagement/types"/>
    <ds:schemaRef ds:uri="http://purl.org/dc/elements/1.1/"/>
    <ds:schemaRef ds:uri="http://schemas.openxmlformats.org/package/2006/metadata/core-properties"/>
    <ds:schemaRef ds:uri="39d24fca-b58a-4193-9234-b7138a15c12b"/>
    <ds:schemaRef ds:uri="d54cbe69-32bd-412a-b004-9152f949605e"/>
    <ds:schemaRef ds:uri="http://schemas.microsoft.com/office/2006/metadata/properties"/>
    <ds:schemaRef ds:uri="http://www.w3.org/XML/1998/namespace"/>
  </ds:schemaRefs>
</ds:datastoreItem>
</file>

<file path=customXml/itemProps4.xml><?xml version="1.0" encoding="utf-8"?>
<ds:datastoreItem xmlns:ds="http://schemas.openxmlformats.org/officeDocument/2006/customXml" ds:itemID="{CD35D8C0-D144-434A-8867-FA087B17484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365</TotalTime>
  <Words>2329</Words>
  <Application>Microsoft Office PowerPoint</Application>
  <PresentationFormat>Widescreen</PresentationFormat>
  <Paragraphs>330</Paragraphs>
  <Slides>11</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Times</vt:lpstr>
      <vt:lpstr>Wingdings</vt:lpstr>
      <vt:lpstr>2022_CCO_Template</vt:lpstr>
      <vt:lpstr>Phase III IDHENTIFY Trial of Enasidenib vs Conventional Care in Late-Stage IDH2-Mutated R/R AML: Analysis by IDH2 Mutation</vt:lpstr>
      <vt:lpstr>About These Slides</vt:lpstr>
      <vt:lpstr>Background</vt:lpstr>
      <vt:lpstr>IDHENTIFY: Study Design</vt:lpstr>
      <vt:lpstr>IDHENTIFY: Baseline Characteristics by IDH2 Mutation</vt:lpstr>
      <vt:lpstr>IDHENTIFY: Baseline 2-HG Concentrations and Mutations by IDH2 Mutation (R140 vs R172)</vt:lpstr>
      <vt:lpstr>IDHENTIFY: Efficacy in the R140 Subgroup</vt:lpstr>
      <vt:lpstr>IDHENTIFY: Efficacy in the R172 Subgroup</vt:lpstr>
      <vt:lpstr>IDHENTIFY: Safety by IDH2 Mutation </vt:lpstr>
      <vt:lpstr>IDHENTIFY: Investigator Conclusions</vt:lpstr>
      <vt:lpstr>Go Online for More CCO  Coverage of ASCO 2022!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Phase III IDHENTIFY Trial of Enasidenib vs Conventional Care in Late-Stage IDH2-Mutated R/R AML: Analysis by IDH2 Mutation</dc:title>
  <dc:creator>Timothy Quill</dc:creator>
  <cp:lastModifiedBy>Jessica Buckley</cp:lastModifiedBy>
  <cp:revision>28</cp:revision>
  <dcterms:created xsi:type="dcterms:W3CDTF">2022-06-02T23:20:10Z</dcterms:created>
  <dcterms:modified xsi:type="dcterms:W3CDTF">2022-06-13T15:02:20Z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0x010100C6744B2CB032B0428CC3C2883D70D35A</vt:lpwstr>
  </property>
  <property fmtid="{D5CDD505-2E9C-101B-9397-08002B2CF9AE}" pid="3" name="_dlc_DocIdItemGuid">
    <vt:lpwstr>88af758c-81cd-4cba-a5a0-062b9ac705f9</vt:lpwstr>
  </property>
</Properties>
</file>