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774" r:id="rId4"/>
    <p:sldMasterId id="2147483838" r:id="rId5"/>
    <p:sldMasterId id="2147483851" r:id="rId6"/>
    <p:sldMasterId id="2147483871" r:id="rId7"/>
    <p:sldMasterId id="2147483820" r:id="rId8"/>
    <p:sldMasterId id="2147483963" r:id="rId9"/>
  </p:sldMasterIdLst>
  <p:notesMasterIdLst>
    <p:notesMasterId r:id="rId40"/>
  </p:notesMasterIdLst>
  <p:handoutMasterIdLst>
    <p:handoutMasterId r:id="rId41"/>
  </p:handoutMasterIdLst>
  <p:sldIdLst>
    <p:sldId id="2147473686" r:id="rId10"/>
    <p:sldId id="267" r:id="rId11"/>
    <p:sldId id="2147472346" r:id="rId12"/>
    <p:sldId id="270" r:id="rId13"/>
    <p:sldId id="266" r:id="rId14"/>
    <p:sldId id="319" r:id="rId15"/>
    <p:sldId id="256" r:id="rId16"/>
    <p:sldId id="2147483644" r:id="rId17"/>
    <p:sldId id="2147473757" r:id="rId18"/>
    <p:sldId id="2147483646" r:id="rId19"/>
    <p:sldId id="2147483647" r:id="rId20"/>
    <p:sldId id="2147474485" r:id="rId21"/>
    <p:sldId id="269" r:id="rId22"/>
    <p:sldId id="257" r:id="rId23"/>
    <p:sldId id="277" r:id="rId24"/>
    <p:sldId id="2146847535" r:id="rId25"/>
    <p:sldId id="2146847518" r:id="rId26"/>
    <p:sldId id="258" r:id="rId27"/>
    <p:sldId id="262" r:id="rId28"/>
    <p:sldId id="260" r:id="rId29"/>
    <p:sldId id="261" r:id="rId30"/>
    <p:sldId id="263" r:id="rId31"/>
    <p:sldId id="264" r:id="rId32"/>
    <p:sldId id="300" r:id="rId33"/>
    <p:sldId id="2146847587" r:id="rId34"/>
    <p:sldId id="2147483641" r:id="rId35"/>
    <p:sldId id="2147483643" r:id="rId36"/>
    <p:sldId id="2147483642" r:id="rId37"/>
    <p:sldId id="265" r:id="rId38"/>
    <p:sldId id="268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A74227-111D-4BDF-A517-76DB93891384}">
          <p14:sldIdLst>
            <p14:sldId id="2147473686"/>
            <p14:sldId id="267"/>
            <p14:sldId id="2147472346"/>
            <p14:sldId id="270"/>
            <p14:sldId id="266"/>
            <p14:sldId id="319"/>
            <p14:sldId id="256"/>
            <p14:sldId id="2147483644"/>
            <p14:sldId id="2147473757"/>
            <p14:sldId id="2147483646"/>
            <p14:sldId id="2147483647"/>
            <p14:sldId id="2147474485"/>
            <p14:sldId id="269"/>
            <p14:sldId id="257"/>
            <p14:sldId id="277"/>
            <p14:sldId id="2146847535"/>
            <p14:sldId id="2146847518"/>
          </p14:sldIdLst>
        </p14:section>
        <p14:section name="Strategies for Integrating PrEP" id="{92FCED54-8BB1-48EB-844E-263F86DB220D}">
          <p14:sldIdLst>
            <p14:sldId id="258"/>
            <p14:sldId id="262"/>
            <p14:sldId id="260"/>
            <p14:sldId id="261"/>
            <p14:sldId id="263"/>
            <p14:sldId id="264"/>
            <p14:sldId id="300"/>
            <p14:sldId id="2146847587"/>
            <p14:sldId id="2147483641"/>
            <p14:sldId id="2147483643"/>
            <p14:sldId id="2147483642"/>
            <p14:sldId id="265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3" orient="horz" pos="2136" userDrawn="1">
          <p15:clr>
            <a:srgbClr val="A4A3A4"/>
          </p15:clr>
        </p15:guide>
        <p15:guide id="4" orient="horz" pos="3216" userDrawn="1">
          <p15:clr>
            <a:srgbClr val="A4A3A4"/>
          </p15:clr>
        </p15:guide>
        <p15:guide id="8" pos="561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risten Rosenthal" initials="KR" lastIdx="2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" name="LT Fowler" initials="LF" lastIdx="7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8" name="Dussadee Royal" initials="DR" lastIdx="2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2" name=" " initials="MAC" lastIdx="17" clrIdx="1"/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3" name="Andrew Bowser" initials="AB" lastIdx="3" clrIdx="2"/>
  <p:cmAuthor id="10" name="Kristen Formby" initials="KF" lastIdx="32" clrIdx="9">
    <p:extLst>
      <p:ext uri="{19B8F6BF-5375-455C-9EA6-DF929625EA0E}">
        <p15:presenceInfo xmlns:p15="http://schemas.microsoft.com/office/powerpoint/2012/main" userId="S::kformby@cealliance.com::19703da7-6ffe-4e10-881a-828805b8d619" providerId="AD"/>
      </p:ext>
    </p:extLst>
  </p:cmAuthor>
  <p:cmAuthor id="4" name="Melanie Couton" initials="MAC" lastIdx="1" clrIdx="3"/>
  <p:cmAuthor id="11" name="Maddelynne Parker" initials="MP" lastIdx="41" clrIdx="10">
    <p:extLst>
      <p:ext uri="{19B8F6BF-5375-455C-9EA6-DF929625EA0E}">
        <p15:presenceInfo xmlns:p15="http://schemas.microsoft.com/office/powerpoint/2012/main" userId="S::mparker@clinicaloptions.com::bbd98e11-5b29-4651-a360-03f415633d41" providerId="AD"/>
      </p:ext>
    </p:extLst>
  </p:cmAuthor>
  <p:cmAuthor id="5" name="Taryn Gross" initials="TG" lastIdx="7" clrIdx="4"/>
  <p:cmAuthor id="12" name="Andrea Boecler" initials="AB" lastIdx="1" clrIdx="11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  <p:cmAuthor id="6" name="Zachary Schwartz" initials="ZS" lastIdx="35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F0EE"/>
    <a:srgbClr val="EEE6CA"/>
    <a:srgbClr val="BA3000"/>
    <a:srgbClr val="992000"/>
    <a:srgbClr val="FFFFFF"/>
    <a:srgbClr val="8B8B92"/>
    <a:srgbClr val="7D7D7D"/>
    <a:srgbClr val="B57629"/>
    <a:srgbClr val="A36DF7"/>
    <a:srgbClr val="FCB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BEA0FD-5D51-4A52-871A-A2E5F0457709}" v="4" dt="2026-04-08T14:57:28.686"/>
    <p1510:client id="{7478886A-504A-44C5-BD5E-9C2D2CEC11AA}" v="4" dt="2026-04-08T14:53:46.0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81630" autoAdjust="0"/>
  </p:normalViewPr>
  <p:slideViewPr>
    <p:cSldViewPr snapToGrid="0">
      <p:cViewPr varScale="1">
        <p:scale>
          <a:sx n="60" d="100"/>
          <a:sy n="60" d="100"/>
        </p:scale>
        <p:origin x="864" y="52"/>
      </p:cViewPr>
      <p:guideLst>
        <p:guide orient="horz" pos="2136"/>
        <p:guide orient="horz" pos="3216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15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commentAuthors" Target="commentAuthors.xml"/><Relationship Id="rId47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presProps" Target="presProps.xml"/><Relationship Id="rId48" Type="http://schemas.microsoft.com/office/2018/10/relationships/authors" Target="author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tableStyles" Target="tableStyles.xml"/><Relationship Id="rId20" Type="http://schemas.openxmlformats.org/officeDocument/2006/relationships/slide" Target="slides/slide11.xml"/><Relationship Id="rId41" Type="http://schemas.openxmlformats.org/officeDocument/2006/relationships/handoutMaster" Target="handoutMasters/handoutMaster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4" Type="http://schemas.openxmlformats.org/officeDocument/2006/relationships/image" Target="../media/image21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hyperlink" Target="https://nccc.ucsf.edu/clinician-consultation/prep-pre-exposure-prophylaxis/" TargetMode="External"/><Relationship Id="rId4" Type="http://schemas.openxmlformats.org/officeDocument/2006/relationships/image" Target="../media/image2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4" Type="http://schemas.openxmlformats.org/officeDocument/2006/relationships/image" Target="../media/image21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hyperlink" Target="https://nccc.ucsf.edu/clinician-consultation/prep-pre-exposure-prophylaxis/" TargetMode="External"/><Relationship Id="rId2" Type="http://schemas.openxmlformats.org/officeDocument/2006/relationships/image" Target="../media/image23.svg"/><Relationship Id="rId1" Type="http://schemas.openxmlformats.org/officeDocument/2006/relationships/image" Target="../media/image22.sv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CF8614-178E-420A-9C2C-F0295E9D20B4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DDDCFF6-242C-4A8B-BC77-1C4B0C8959AC}">
      <dgm:prSet custT="1"/>
      <dgm:spPr>
        <a:solidFill>
          <a:schemeClr val="accent1"/>
        </a:solidFill>
      </dgm:spPr>
      <dgm:t>
        <a:bodyPr/>
        <a:lstStyle/>
        <a:p>
          <a:r>
            <a:rPr lang="en-US" sz="2200" dirty="0">
              <a:solidFill>
                <a:schemeClr val="bg2"/>
              </a:solidFill>
            </a:rPr>
            <a:t>People with mental health conditions are at increased risk of acquiring HIV</a:t>
          </a:r>
        </a:p>
      </dgm:t>
    </dgm:pt>
    <dgm:pt modelId="{4EFD9A6C-C8AB-4E10-A4EE-F66933EC4128}" type="parTrans" cxnId="{2726A1CF-5E9C-418D-894C-8ECA8303C660}">
      <dgm:prSet/>
      <dgm:spPr/>
      <dgm:t>
        <a:bodyPr/>
        <a:lstStyle/>
        <a:p>
          <a:endParaRPr lang="en-US" sz="2200">
            <a:solidFill>
              <a:schemeClr val="bg2"/>
            </a:solidFill>
          </a:endParaRPr>
        </a:p>
      </dgm:t>
    </dgm:pt>
    <dgm:pt modelId="{DB85C294-C5AD-40AC-BEF6-257778DBA879}" type="sibTrans" cxnId="{2726A1CF-5E9C-418D-894C-8ECA8303C660}">
      <dgm:prSet/>
      <dgm:spPr/>
      <dgm:t>
        <a:bodyPr/>
        <a:lstStyle/>
        <a:p>
          <a:endParaRPr lang="en-US" sz="2200">
            <a:solidFill>
              <a:schemeClr val="bg2"/>
            </a:solidFill>
          </a:endParaRPr>
        </a:p>
      </dgm:t>
    </dgm:pt>
    <dgm:pt modelId="{F9FA7F81-55D1-4CBE-8CEA-00093AFD060E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sz="2200" dirty="0">
              <a:solidFill>
                <a:schemeClr val="bg2"/>
              </a:solidFill>
            </a:rPr>
            <a:t>People may see mental health professionals more frequently than other specialists</a:t>
          </a:r>
        </a:p>
      </dgm:t>
    </dgm:pt>
    <dgm:pt modelId="{5D940970-BB22-4F2C-B26A-4055E75E9184}" type="parTrans" cxnId="{2350A2A7-DD58-4E67-A57C-E8B44FD486C8}">
      <dgm:prSet/>
      <dgm:spPr/>
      <dgm:t>
        <a:bodyPr/>
        <a:lstStyle/>
        <a:p>
          <a:endParaRPr lang="en-US" sz="2200">
            <a:solidFill>
              <a:schemeClr val="bg2"/>
            </a:solidFill>
          </a:endParaRPr>
        </a:p>
      </dgm:t>
    </dgm:pt>
    <dgm:pt modelId="{DD2824C2-5238-40CC-B7BB-A5A4B5B0ABE8}" type="sibTrans" cxnId="{2350A2A7-DD58-4E67-A57C-E8B44FD486C8}">
      <dgm:prSet/>
      <dgm:spPr/>
      <dgm:t>
        <a:bodyPr/>
        <a:lstStyle/>
        <a:p>
          <a:endParaRPr lang="en-US" sz="2200">
            <a:solidFill>
              <a:schemeClr val="bg2"/>
            </a:solidFill>
          </a:endParaRPr>
        </a:p>
      </dgm:t>
    </dgm:pt>
    <dgm:pt modelId="{849F03F9-E26B-4CF9-B4AD-0458C18ED75B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sz="2200" dirty="0">
              <a:solidFill>
                <a:schemeClr val="bg2"/>
              </a:solidFill>
            </a:rPr>
            <a:t>Mental health professionals should discuss sexual health with patients, and PrEP can easily become a part of that conversation</a:t>
          </a:r>
        </a:p>
      </dgm:t>
    </dgm:pt>
    <dgm:pt modelId="{CC554A40-9E23-4AEB-8FDA-66E931F969AB}" type="parTrans" cxnId="{92577777-7F9F-46D4-A176-9DCBEF7118DE}">
      <dgm:prSet/>
      <dgm:spPr/>
      <dgm:t>
        <a:bodyPr/>
        <a:lstStyle/>
        <a:p>
          <a:endParaRPr lang="en-US" sz="2200">
            <a:solidFill>
              <a:schemeClr val="bg2"/>
            </a:solidFill>
          </a:endParaRPr>
        </a:p>
      </dgm:t>
    </dgm:pt>
    <dgm:pt modelId="{EB359B1E-7401-4E3B-B235-B6A1BDED395D}" type="sibTrans" cxnId="{92577777-7F9F-46D4-A176-9DCBEF7118DE}">
      <dgm:prSet/>
      <dgm:spPr/>
      <dgm:t>
        <a:bodyPr/>
        <a:lstStyle/>
        <a:p>
          <a:endParaRPr lang="en-US" sz="2200">
            <a:solidFill>
              <a:schemeClr val="bg2"/>
            </a:solidFill>
          </a:endParaRPr>
        </a:p>
      </dgm:t>
    </dgm:pt>
    <dgm:pt modelId="{80CF7ED8-1D81-4D23-851E-4F9BB6477AB2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US" sz="2200" dirty="0">
              <a:solidFill>
                <a:schemeClr val="bg2"/>
              </a:solidFill>
            </a:rPr>
            <a:t>Other specialists are not as knowledgeable on managing and treating mental health conditions</a:t>
          </a:r>
        </a:p>
      </dgm:t>
    </dgm:pt>
    <dgm:pt modelId="{8645DB27-0138-4849-8EA6-2BF177EA3C99}" type="parTrans" cxnId="{F4EFB59D-4A65-4067-81BE-E7A77D028B7D}">
      <dgm:prSet/>
      <dgm:spPr/>
      <dgm:t>
        <a:bodyPr/>
        <a:lstStyle/>
        <a:p>
          <a:endParaRPr lang="en-US" sz="2200">
            <a:solidFill>
              <a:schemeClr val="bg2"/>
            </a:solidFill>
          </a:endParaRPr>
        </a:p>
      </dgm:t>
    </dgm:pt>
    <dgm:pt modelId="{2B5F9CAA-D5DD-4537-8530-0E19DF2B5966}" type="sibTrans" cxnId="{F4EFB59D-4A65-4067-81BE-E7A77D028B7D}">
      <dgm:prSet/>
      <dgm:spPr/>
      <dgm:t>
        <a:bodyPr/>
        <a:lstStyle/>
        <a:p>
          <a:endParaRPr lang="en-US" sz="2200">
            <a:solidFill>
              <a:schemeClr val="bg2"/>
            </a:solidFill>
          </a:endParaRPr>
        </a:p>
      </dgm:t>
    </dgm:pt>
    <dgm:pt modelId="{D6F61787-7223-489E-9E34-46DA3C8D6027}" type="pres">
      <dgm:prSet presAssocID="{F5CF8614-178E-420A-9C2C-F0295E9D20B4}" presName="linear" presStyleCnt="0">
        <dgm:presLayoutVars>
          <dgm:animLvl val="lvl"/>
          <dgm:resizeHandles val="exact"/>
        </dgm:presLayoutVars>
      </dgm:prSet>
      <dgm:spPr/>
    </dgm:pt>
    <dgm:pt modelId="{3CE83706-6844-405D-9059-020DE501F595}" type="pres">
      <dgm:prSet presAssocID="{9DDDCFF6-242C-4A8B-BC77-1C4B0C8959A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982A38F-3633-4BF8-B54A-6C4614EC561A}" type="pres">
      <dgm:prSet presAssocID="{DB85C294-C5AD-40AC-BEF6-257778DBA879}" presName="spacer" presStyleCnt="0"/>
      <dgm:spPr/>
    </dgm:pt>
    <dgm:pt modelId="{2D05A667-9C64-45A7-ACAE-D481459E6105}" type="pres">
      <dgm:prSet presAssocID="{F9FA7F81-55D1-4CBE-8CEA-00093AFD060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1077393-CA7E-4002-86AC-6C35B6E98642}" type="pres">
      <dgm:prSet presAssocID="{DD2824C2-5238-40CC-B7BB-A5A4B5B0ABE8}" presName="spacer" presStyleCnt="0"/>
      <dgm:spPr/>
    </dgm:pt>
    <dgm:pt modelId="{5EFD402D-9E7B-4521-95A9-32F3127C29EE}" type="pres">
      <dgm:prSet presAssocID="{849F03F9-E26B-4CF9-B4AD-0458C18ED75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86C2910-36B5-47DE-8FCF-B02E77017BA9}" type="pres">
      <dgm:prSet presAssocID="{EB359B1E-7401-4E3B-B235-B6A1BDED395D}" presName="spacer" presStyleCnt="0"/>
      <dgm:spPr/>
    </dgm:pt>
    <dgm:pt modelId="{956AF1E9-8A57-4666-89E0-351FE7BF9B18}" type="pres">
      <dgm:prSet presAssocID="{80CF7ED8-1D81-4D23-851E-4F9BB6477AB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798FD34-704F-44E3-9D78-3C24E02DC0C5}" type="presOf" srcId="{849F03F9-E26B-4CF9-B4AD-0458C18ED75B}" destId="{5EFD402D-9E7B-4521-95A9-32F3127C29EE}" srcOrd="0" destOrd="0" presId="urn:microsoft.com/office/officeart/2005/8/layout/vList2"/>
    <dgm:cxn modelId="{0EEBEC45-BC58-433D-B6E9-D5F41F093AC1}" type="presOf" srcId="{F9FA7F81-55D1-4CBE-8CEA-00093AFD060E}" destId="{2D05A667-9C64-45A7-ACAE-D481459E6105}" srcOrd="0" destOrd="0" presId="urn:microsoft.com/office/officeart/2005/8/layout/vList2"/>
    <dgm:cxn modelId="{92577777-7F9F-46D4-A176-9DCBEF7118DE}" srcId="{F5CF8614-178E-420A-9C2C-F0295E9D20B4}" destId="{849F03F9-E26B-4CF9-B4AD-0458C18ED75B}" srcOrd="2" destOrd="0" parTransId="{CC554A40-9E23-4AEB-8FDA-66E931F969AB}" sibTransId="{EB359B1E-7401-4E3B-B235-B6A1BDED395D}"/>
    <dgm:cxn modelId="{F4EFB59D-4A65-4067-81BE-E7A77D028B7D}" srcId="{F5CF8614-178E-420A-9C2C-F0295E9D20B4}" destId="{80CF7ED8-1D81-4D23-851E-4F9BB6477AB2}" srcOrd="3" destOrd="0" parTransId="{8645DB27-0138-4849-8EA6-2BF177EA3C99}" sibTransId="{2B5F9CAA-D5DD-4537-8530-0E19DF2B5966}"/>
    <dgm:cxn modelId="{2350A2A7-DD58-4E67-A57C-E8B44FD486C8}" srcId="{F5CF8614-178E-420A-9C2C-F0295E9D20B4}" destId="{F9FA7F81-55D1-4CBE-8CEA-00093AFD060E}" srcOrd="1" destOrd="0" parTransId="{5D940970-BB22-4F2C-B26A-4055E75E9184}" sibTransId="{DD2824C2-5238-40CC-B7BB-A5A4B5B0ABE8}"/>
    <dgm:cxn modelId="{0C0550CE-50AD-4A40-ABE4-F8B7137AB326}" type="presOf" srcId="{80CF7ED8-1D81-4D23-851E-4F9BB6477AB2}" destId="{956AF1E9-8A57-4666-89E0-351FE7BF9B18}" srcOrd="0" destOrd="0" presId="urn:microsoft.com/office/officeart/2005/8/layout/vList2"/>
    <dgm:cxn modelId="{2726A1CF-5E9C-418D-894C-8ECA8303C660}" srcId="{F5CF8614-178E-420A-9C2C-F0295E9D20B4}" destId="{9DDDCFF6-242C-4A8B-BC77-1C4B0C8959AC}" srcOrd="0" destOrd="0" parTransId="{4EFD9A6C-C8AB-4E10-A4EE-F66933EC4128}" sibTransId="{DB85C294-C5AD-40AC-BEF6-257778DBA879}"/>
    <dgm:cxn modelId="{CD87F5E6-9B77-4485-BF2A-D15B3E2832D7}" type="presOf" srcId="{F5CF8614-178E-420A-9C2C-F0295E9D20B4}" destId="{D6F61787-7223-489E-9E34-46DA3C8D6027}" srcOrd="0" destOrd="0" presId="urn:microsoft.com/office/officeart/2005/8/layout/vList2"/>
    <dgm:cxn modelId="{7C7E4AF8-0AA3-43E0-838C-4CB5A1DDB2D2}" type="presOf" srcId="{9DDDCFF6-242C-4A8B-BC77-1C4B0C8959AC}" destId="{3CE83706-6844-405D-9059-020DE501F595}" srcOrd="0" destOrd="0" presId="urn:microsoft.com/office/officeart/2005/8/layout/vList2"/>
    <dgm:cxn modelId="{660FE3BC-C910-440C-BB10-56F6413C582E}" type="presParOf" srcId="{D6F61787-7223-489E-9E34-46DA3C8D6027}" destId="{3CE83706-6844-405D-9059-020DE501F595}" srcOrd="0" destOrd="0" presId="urn:microsoft.com/office/officeart/2005/8/layout/vList2"/>
    <dgm:cxn modelId="{8D4A915B-90EF-41BF-BA1F-E13E9468720D}" type="presParOf" srcId="{D6F61787-7223-489E-9E34-46DA3C8D6027}" destId="{F982A38F-3633-4BF8-B54A-6C4614EC561A}" srcOrd="1" destOrd="0" presId="urn:microsoft.com/office/officeart/2005/8/layout/vList2"/>
    <dgm:cxn modelId="{339ABAFA-C73E-4BBD-9512-C908F9D032CB}" type="presParOf" srcId="{D6F61787-7223-489E-9E34-46DA3C8D6027}" destId="{2D05A667-9C64-45A7-ACAE-D481459E6105}" srcOrd="2" destOrd="0" presId="urn:microsoft.com/office/officeart/2005/8/layout/vList2"/>
    <dgm:cxn modelId="{EECF14A4-B28B-4729-86E9-0EF5369951EE}" type="presParOf" srcId="{D6F61787-7223-489E-9E34-46DA3C8D6027}" destId="{F1077393-CA7E-4002-86AC-6C35B6E98642}" srcOrd="3" destOrd="0" presId="urn:microsoft.com/office/officeart/2005/8/layout/vList2"/>
    <dgm:cxn modelId="{FA83124D-51BC-43B1-9D8B-E234FAEE6602}" type="presParOf" srcId="{D6F61787-7223-489E-9E34-46DA3C8D6027}" destId="{5EFD402D-9E7B-4521-95A9-32F3127C29EE}" srcOrd="4" destOrd="0" presId="urn:microsoft.com/office/officeart/2005/8/layout/vList2"/>
    <dgm:cxn modelId="{5747261C-FE2A-48DB-94DD-891B2047A089}" type="presParOf" srcId="{D6F61787-7223-489E-9E34-46DA3C8D6027}" destId="{386C2910-36B5-47DE-8FCF-B02E77017BA9}" srcOrd="5" destOrd="0" presId="urn:microsoft.com/office/officeart/2005/8/layout/vList2"/>
    <dgm:cxn modelId="{6EB94433-540D-4568-9F8E-1F27A89ED1D9}" type="presParOf" srcId="{D6F61787-7223-489E-9E34-46DA3C8D6027}" destId="{956AF1E9-8A57-4666-89E0-351FE7BF9B1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52A560-082E-4EFA-93C9-5BF9ACDD36C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0A97A4-D752-4897-BF18-BC0414F093C3}">
      <dgm:prSet/>
      <dgm:spPr/>
      <dgm:t>
        <a:bodyPr/>
        <a:lstStyle/>
        <a:p>
          <a:r>
            <a:rPr lang="en-US" b="1" dirty="0">
              <a:solidFill>
                <a:schemeClr val="bg2"/>
              </a:solidFill>
            </a:rPr>
            <a:t>Patient identification and education</a:t>
          </a:r>
        </a:p>
      </dgm:t>
    </dgm:pt>
    <dgm:pt modelId="{53C8F282-EE66-4BEA-AEDA-4BF6FF812FB0}" type="parTrans" cxnId="{2D72DB9C-8E67-43AC-9A78-4DC241BD1A1C}">
      <dgm:prSet/>
      <dgm:spPr/>
      <dgm:t>
        <a:bodyPr/>
        <a:lstStyle/>
        <a:p>
          <a:endParaRPr lang="en-US" b="1">
            <a:solidFill>
              <a:schemeClr val="bg2"/>
            </a:solidFill>
          </a:endParaRPr>
        </a:p>
      </dgm:t>
    </dgm:pt>
    <dgm:pt modelId="{E7DE91BF-DCD7-4621-AF5E-A649B4B02DC9}" type="sibTrans" cxnId="{2D72DB9C-8E67-43AC-9A78-4DC241BD1A1C}">
      <dgm:prSet/>
      <dgm:spPr/>
      <dgm:t>
        <a:bodyPr/>
        <a:lstStyle/>
        <a:p>
          <a:endParaRPr lang="en-US" b="1">
            <a:solidFill>
              <a:schemeClr val="bg2"/>
            </a:solidFill>
          </a:endParaRPr>
        </a:p>
      </dgm:t>
    </dgm:pt>
    <dgm:pt modelId="{28E04FCA-99B2-40C1-BDF3-238EAC79AF31}">
      <dgm:prSet/>
      <dgm:spPr>
        <a:solidFill>
          <a:schemeClr val="accent4"/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Multidisciplinary care to monitor and support adherence</a:t>
          </a:r>
        </a:p>
      </dgm:t>
    </dgm:pt>
    <dgm:pt modelId="{B86BA57B-A790-46BB-BB35-1DBF9ED1F95C}" type="parTrans" cxnId="{467C211F-8EA7-4036-941C-E50B2AAD2BF6}">
      <dgm:prSet/>
      <dgm:spPr/>
      <dgm:t>
        <a:bodyPr/>
        <a:lstStyle/>
        <a:p>
          <a:endParaRPr lang="en-US" b="1">
            <a:solidFill>
              <a:schemeClr val="bg2"/>
            </a:solidFill>
          </a:endParaRPr>
        </a:p>
      </dgm:t>
    </dgm:pt>
    <dgm:pt modelId="{24AE05E7-9ADF-4FDD-B42F-B8451013D928}" type="sibTrans" cxnId="{467C211F-8EA7-4036-941C-E50B2AAD2BF6}">
      <dgm:prSet/>
      <dgm:spPr/>
      <dgm:t>
        <a:bodyPr/>
        <a:lstStyle/>
        <a:p>
          <a:endParaRPr lang="en-US" b="1">
            <a:solidFill>
              <a:schemeClr val="bg2"/>
            </a:solidFill>
          </a:endParaRPr>
        </a:p>
      </dgm:t>
    </dgm:pt>
    <dgm:pt modelId="{EB1EA88E-88C0-4DB3-9B5F-D6ABE41169C1}">
      <dgm:prSet/>
      <dgm:spPr>
        <a:solidFill>
          <a:schemeClr val="accent3"/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Refer to primary care as needed</a:t>
          </a:r>
        </a:p>
      </dgm:t>
    </dgm:pt>
    <dgm:pt modelId="{A1E23361-CAD8-463C-9674-ABD7FF1A6AF6}" type="parTrans" cxnId="{B322C91C-EC8A-4598-8B4A-132A71BC35E0}">
      <dgm:prSet/>
      <dgm:spPr/>
      <dgm:t>
        <a:bodyPr/>
        <a:lstStyle/>
        <a:p>
          <a:endParaRPr lang="en-US" b="1">
            <a:solidFill>
              <a:schemeClr val="bg2"/>
            </a:solidFill>
          </a:endParaRPr>
        </a:p>
      </dgm:t>
    </dgm:pt>
    <dgm:pt modelId="{B1955371-B043-46A3-B024-B7E7E1D968A2}" type="sibTrans" cxnId="{B322C91C-EC8A-4598-8B4A-132A71BC35E0}">
      <dgm:prSet/>
      <dgm:spPr/>
      <dgm:t>
        <a:bodyPr/>
        <a:lstStyle/>
        <a:p>
          <a:endParaRPr lang="en-US" b="1">
            <a:solidFill>
              <a:schemeClr val="bg2"/>
            </a:solidFill>
          </a:endParaRPr>
        </a:p>
      </dgm:t>
    </dgm:pt>
    <dgm:pt modelId="{4AAC090A-0C9C-44BD-A0B6-FED315B4EAC1}">
      <dgm:prSet/>
      <dgm:spPr>
        <a:solidFill>
          <a:schemeClr val="accent6"/>
        </a:solidFill>
      </dgm:spPr>
      <dgm:t>
        <a:bodyPr/>
        <a:lstStyle/>
        <a:p>
          <a:r>
            <a:rPr lang="en-US" b="1" dirty="0">
              <a:solidFill>
                <a:schemeClr val="bg2"/>
              </a:solidFill>
            </a:rPr>
            <a:t>PrEP initiation and ongoing provision by psychiatrists, APPs, or pharmacists</a:t>
          </a:r>
        </a:p>
      </dgm:t>
    </dgm:pt>
    <dgm:pt modelId="{7DE1944B-3A25-4FB1-95B6-A8A369144248}" type="parTrans" cxnId="{7054B4F3-5E7D-4D36-8D31-E10C51029C70}">
      <dgm:prSet/>
      <dgm:spPr/>
      <dgm:t>
        <a:bodyPr/>
        <a:lstStyle/>
        <a:p>
          <a:endParaRPr lang="en-US" b="1">
            <a:solidFill>
              <a:schemeClr val="bg2"/>
            </a:solidFill>
          </a:endParaRPr>
        </a:p>
      </dgm:t>
    </dgm:pt>
    <dgm:pt modelId="{D5F3CC68-8DA8-43CE-BBEE-CDAA89D54074}" type="sibTrans" cxnId="{7054B4F3-5E7D-4D36-8D31-E10C51029C70}">
      <dgm:prSet/>
      <dgm:spPr/>
      <dgm:t>
        <a:bodyPr/>
        <a:lstStyle/>
        <a:p>
          <a:endParaRPr lang="en-US" b="1">
            <a:solidFill>
              <a:schemeClr val="bg2"/>
            </a:solidFill>
          </a:endParaRPr>
        </a:p>
      </dgm:t>
    </dgm:pt>
    <dgm:pt modelId="{93AB30FB-1F20-4544-9498-DF4FCBF4B59B}" type="pres">
      <dgm:prSet presAssocID="{7752A560-082E-4EFA-93C9-5BF9ACDD36C1}" presName="CompostProcess" presStyleCnt="0">
        <dgm:presLayoutVars>
          <dgm:dir/>
          <dgm:resizeHandles val="exact"/>
        </dgm:presLayoutVars>
      </dgm:prSet>
      <dgm:spPr/>
    </dgm:pt>
    <dgm:pt modelId="{534B3099-B11C-4273-BA80-219C3B804C0D}" type="pres">
      <dgm:prSet presAssocID="{7752A560-082E-4EFA-93C9-5BF9ACDD36C1}" presName="arrow" presStyleLbl="bgShp" presStyleIdx="0" presStyleCnt="1"/>
      <dgm:spPr>
        <a:solidFill>
          <a:schemeClr val="accent2">
            <a:lumMod val="10000"/>
            <a:lumOff val="90000"/>
          </a:schemeClr>
        </a:solidFill>
      </dgm:spPr>
    </dgm:pt>
    <dgm:pt modelId="{EDA0FAC2-A493-45E3-9C48-75AD4F229E5F}" type="pres">
      <dgm:prSet presAssocID="{7752A560-082E-4EFA-93C9-5BF9ACDD36C1}" presName="linearProcess" presStyleCnt="0"/>
      <dgm:spPr/>
    </dgm:pt>
    <dgm:pt modelId="{CF9BD8C8-C6DA-493D-93D1-1B6C28B193A1}" type="pres">
      <dgm:prSet presAssocID="{780A97A4-D752-4897-BF18-BC0414F093C3}" presName="textNode" presStyleLbl="node1" presStyleIdx="0" presStyleCnt="4">
        <dgm:presLayoutVars>
          <dgm:bulletEnabled val="1"/>
        </dgm:presLayoutVars>
      </dgm:prSet>
      <dgm:spPr/>
    </dgm:pt>
    <dgm:pt modelId="{B2C72C9C-6891-4A59-AFB7-22A15D634CF7}" type="pres">
      <dgm:prSet presAssocID="{E7DE91BF-DCD7-4621-AF5E-A649B4B02DC9}" presName="sibTrans" presStyleCnt="0"/>
      <dgm:spPr/>
    </dgm:pt>
    <dgm:pt modelId="{D08323FC-0490-4AF7-BDDC-A07BC7B63054}" type="pres">
      <dgm:prSet presAssocID="{4AAC090A-0C9C-44BD-A0B6-FED315B4EAC1}" presName="textNode" presStyleLbl="node1" presStyleIdx="1" presStyleCnt="4">
        <dgm:presLayoutVars>
          <dgm:bulletEnabled val="1"/>
        </dgm:presLayoutVars>
      </dgm:prSet>
      <dgm:spPr/>
    </dgm:pt>
    <dgm:pt modelId="{4EDA4F7E-81B4-4956-AFDB-11BAE82C469D}" type="pres">
      <dgm:prSet presAssocID="{D5F3CC68-8DA8-43CE-BBEE-CDAA89D54074}" presName="sibTrans" presStyleCnt="0"/>
      <dgm:spPr/>
    </dgm:pt>
    <dgm:pt modelId="{4C41FBBE-4DDD-43E1-8830-7B9112B74674}" type="pres">
      <dgm:prSet presAssocID="{EB1EA88E-88C0-4DB3-9B5F-D6ABE41169C1}" presName="textNode" presStyleLbl="node1" presStyleIdx="2" presStyleCnt="4">
        <dgm:presLayoutVars>
          <dgm:bulletEnabled val="1"/>
        </dgm:presLayoutVars>
      </dgm:prSet>
      <dgm:spPr/>
    </dgm:pt>
    <dgm:pt modelId="{8C7EC69F-2DBA-4A0D-9326-F2FEFA8DCB46}" type="pres">
      <dgm:prSet presAssocID="{B1955371-B043-46A3-B024-B7E7E1D968A2}" presName="sibTrans" presStyleCnt="0"/>
      <dgm:spPr/>
    </dgm:pt>
    <dgm:pt modelId="{906A2ADA-0946-42B6-8C71-C9BC527274BA}" type="pres">
      <dgm:prSet presAssocID="{28E04FCA-99B2-40C1-BDF3-238EAC79AF31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4FFBB70A-7828-4F23-80B6-BD106ED0DEEA}" type="presOf" srcId="{28E04FCA-99B2-40C1-BDF3-238EAC79AF31}" destId="{906A2ADA-0946-42B6-8C71-C9BC527274BA}" srcOrd="0" destOrd="0" presId="urn:microsoft.com/office/officeart/2005/8/layout/hProcess9"/>
    <dgm:cxn modelId="{B322C91C-EC8A-4598-8B4A-132A71BC35E0}" srcId="{7752A560-082E-4EFA-93C9-5BF9ACDD36C1}" destId="{EB1EA88E-88C0-4DB3-9B5F-D6ABE41169C1}" srcOrd="2" destOrd="0" parTransId="{A1E23361-CAD8-463C-9674-ABD7FF1A6AF6}" sibTransId="{B1955371-B043-46A3-B024-B7E7E1D968A2}"/>
    <dgm:cxn modelId="{467C211F-8EA7-4036-941C-E50B2AAD2BF6}" srcId="{7752A560-082E-4EFA-93C9-5BF9ACDD36C1}" destId="{28E04FCA-99B2-40C1-BDF3-238EAC79AF31}" srcOrd="3" destOrd="0" parTransId="{B86BA57B-A790-46BB-BB35-1DBF9ED1F95C}" sibTransId="{24AE05E7-9ADF-4FDD-B42F-B8451013D928}"/>
    <dgm:cxn modelId="{F3A01A32-C778-40B1-8DD1-D8C6419768AF}" type="presOf" srcId="{780A97A4-D752-4897-BF18-BC0414F093C3}" destId="{CF9BD8C8-C6DA-493D-93D1-1B6C28B193A1}" srcOrd="0" destOrd="0" presId="urn:microsoft.com/office/officeart/2005/8/layout/hProcess9"/>
    <dgm:cxn modelId="{035BAB64-926B-4F0F-844A-5CD2BC8159D2}" type="presOf" srcId="{EB1EA88E-88C0-4DB3-9B5F-D6ABE41169C1}" destId="{4C41FBBE-4DDD-43E1-8830-7B9112B74674}" srcOrd="0" destOrd="0" presId="urn:microsoft.com/office/officeart/2005/8/layout/hProcess9"/>
    <dgm:cxn modelId="{749D0E66-7CF8-4D63-9191-88D87AE68F1D}" type="presOf" srcId="{7752A560-082E-4EFA-93C9-5BF9ACDD36C1}" destId="{93AB30FB-1F20-4544-9498-DF4FCBF4B59B}" srcOrd="0" destOrd="0" presId="urn:microsoft.com/office/officeart/2005/8/layout/hProcess9"/>
    <dgm:cxn modelId="{3C5D867B-E1E1-480F-B36D-BF63DC538DD3}" type="presOf" srcId="{4AAC090A-0C9C-44BD-A0B6-FED315B4EAC1}" destId="{D08323FC-0490-4AF7-BDDC-A07BC7B63054}" srcOrd="0" destOrd="0" presId="urn:microsoft.com/office/officeart/2005/8/layout/hProcess9"/>
    <dgm:cxn modelId="{2D72DB9C-8E67-43AC-9A78-4DC241BD1A1C}" srcId="{7752A560-082E-4EFA-93C9-5BF9ACDD36C1}" destId="{780A97A4-D752-4897-BF18-BC0414F093C3}" srcOrd="0" destOrd="0" parTransId="{53C8F282-EE66-4BEA-AEDA-4BF6FF812FB0}" sibTransId="{E7DE91BF-DCD7-4621-AF5E-A649B4B02DC9}"/>
    <dgm:cxn modelId="{7054B4F3-5E7D-4D36-8D31-E10C51029C70}" srcId="{7752A560-082E-4EFA-93C9-5BF9ACDD36C1}" destId="{4AAC090A-0C9C-44BD-A0B6-FED315B4EAC1}" srcOrd="1" destOrd="0" parTransId="{7DE1944B-3A25-4FB1-95B6-A8A369144248}" sibTransId="{D5F3CC68-8DA8-43CE-BBEE-CDAA89D54074}"/>
    <dgm:cxn modelId="{4EA3B6A2-824A-4BB4-8768-FA72FC22786D}" type="presParOf" srcId="{93AB30FB-1F20-4544-9498-DF4FCBF4B59B}" destId="{534B3099-B11C-4273-BA80-219C3B804C0D}" srcOrd="0" destOrd="0" presId="urn:microsoft.com/office/officeart/2005/8/layout/hProcess9"/>
    <dgm:cxn modelId="{98A58A92-9BC9-4F47-B91F-77D65BDA017A}" type="presParOf" srcId="{93AB30FB-1F20-4544-9498-DF4FCBF4B59B}" destId="{EDA0FAC2-A493-45E3-9C48-75AD4F229E5F}" srcOrd="1" destOrd="0" presId="urn:microsoft.com/office/officeart/2005/8/layout/hProcess9"/>
    <dgm:cxn modelId="{70A784BE-416B-45B1-B1D8-A08115B143F6}" type="presParOf" srcId="{EDA0FAC2-A493-45E3-9C48-75AD4F229E5F}" destId="{CF9BD8C8-C6DA-493D-93D1-1B6C28B193A1}" srcOrd="0" destOrd="0" presId="urn:microsoft.com/office/officeart/2005/8/layout/hProcess9"/>
    <dgm:cxn modelId="{833E13B6-6BF7-4D4E-896E-1A4BABFC2FFA}" type="presParOf" srcId="{EDA0FAC2-A493-45E3-9C48-75AD4F229E5F}" destId="{B2C72C9C-6891-4A59-AFB7-22A15D634CF7}" srcOrd="1" destOrd="0" presId="urn:microsoft.com/office/officeart/2005/8/layout/hProcess9"/>
    <dgm:cxn modelId="{E9ECF5BB-7EE2-4070-B738-429BBF107161}" type="presParOf" srcId="{EDA0FAC2-A493-45E3-9C48-75AD4F229E5F}" destId="{D08323FC-0490-4AF7-BDDC-A07BC7B63054}" srcOrd="2" destOrd="0" presId="urn:microsoft.com/office/officeart/2005/8/layout/hProcess9"/>
    <dgm:cxn modelId="{8DA620A2-46A0-48B3-A690-FACED322BAF4}" type="presParOf" srcId="{EDA0FAC2-A493-45E3-9C48-75AD4F229E5F}" destId="{4EDA4F7E-81B4-4956-AFDB-11BAE82C469D}" srcOrd="3" destOrd="0" presId="urn:microsoft.com/office/officeart/2005/8/layout/hProcess9"/>
    <dgm:cxn modelId="{1ACC7A34-BDB8-483F-8DC4-95C85007862D}" type="presParOf" srcId="{EDA0FAC2-A493-45E3-9C48-75AD4F229E5F}" destId="{4C41FBBE-4DDD-43E1-8830-7B9112B74674}" srcOrd="4" destOrd="0" presId="urn:microsoft.com/office/officeart/2005/8/layout/hProcess9"/>
    <dgm:cxn modelId="{D9CB95C8-CD43-4E16-B614-8990DDCFF8F5}" type="presParOf" srcId="{EDA0FAC2-A493-45E3-9C48-75AD4F229E5F}" destId="{8C7EC69F-2DBA-4A0D-9326-F2FEFA8DCB46}" srcOrd="5" destOrd="0" presId="urn:microsoft.com/office/officeart/2005/8/layout/hProcess9"/>
    <dgm:cxn modelId="{095B221B-05AF-476C-911E-BE7C75A411B0}" type="presParOf" srcId="{EDA0FAC2-A493-45E3-9C48-75AD4F229E5F}" destId="{906A2ADA-0946-42B6-8C71-C9BC527274BA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1A2A7F-6779-412A-9A92-D35C2AC5815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EE8DDB-B5E9-4284-A261-4CBFB2E5F555}">
      <dgm:prSet phldrT="[Text]" phldr="0" custT="1"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r>
            <a:rPr lang="en-US" sz="2400" b="1" dirty="0">
              <a:solidFill>
                <a:schemeClr val="bg2"/>
              </a:solidFill>
            </a:rPr>
            <a:t>Delivery</a:t>
          </a:r>
        </a:p>
      </dgm:t>
    </dgm:pt>
    <dgm:pt modelId="{F8E7F39B-0C2D-464B-A474-EBC38BC56101}" type="parTrans" cxnId="{83274587-223D-48CE-99B0-2EC81851E12F}">
      <dgm:prSet/>
      <dgm:spPr/>
      <dgm:t>
        <a:bodyPr/>
        <a:lstStyle/>
        <a:p>
          <a:endParaRPr lang="en-US" sz="3200"/>
        </a:p>
      </dgm:t>
    </dgm:pt>
    <dgm:pt modelId="{F933B973-4CD6-40AF-9B5B-3F2C84F4C8AE}" type="sibTrans" cxnId="{83274587-223D-48CE-99B0-2EC81851E12F}">
      <dgm:prSet/>
      <dgm:spPr/>
      <dgm:t>
        <a:bodyPr/>
        <a:lstStyle/>
        <a:p>
          <a:endParaRPr lang="en-US" sz="3200"/>
        </a:p>
      </dgm:t>
    </dgm:pt>
    <dgm:pt modelId="{0B0DFD97-6563-4FAE-8FF3-3727D83BDCEF}">
      <dgm:prSet phldrT="[Text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alpha val="9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200" b="0" dirty="0">
              <a:solidFill>
                <a:schemeClr val="tx1"/>
              </a:solidFill>
            </a:rPr>
            <a:t>Provision in context of routine visits</a:t>
          </a:r>
          <a:endParaRPr lang="en-US" sz="2200" dirty="0"/>
        </a:p>
      </dgm:t>
    </dgm:pt>
    <dgm:pt modelId="{A20052AC-C67F-415D-BE71-AAA35AFBDBF4}" type="parTrans" cxnId="{2795C960-6175-473D-BEC4-BC3B8C8AAE8F}">
      <dgm:prSet/>
      <dgm:spPr/>
      <dgm:t>
        <a:bodyPr/>
        <a:lstStyle/>
        <a:p>
          <a:endParaRPr lang="en-US" sz="3200"/>
        </a:p>
      </dgm:t>
    </dgm:pt>
    <dgm:pt modelId="{FDB472F9-24C1-4E09-A69E-8B30D12B4F7B}" type="sibTrans" cxnId="{2795C960-6175-473D-BEC4-BC3B8C8AAE8F}">
      <dgm:prSet/>
      <dgm:spPr/>
      <dgm:t>
        <a:bodyPr/>
        <a:lstStyle/>
        <a:p>
          <a:endParaRPr lang="en-US" sz="3200"/>
        </a:p>
      </dgm:t>
    </dgm:pt>
    <dgm:pt modelId="{24E70C25-8130-4D35-9573-90E2491DB37B}">
      <dgm:prSet phldrT="[Text]" phldr="0" custT="1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sz="2400" b="1" dirty="0">
              <a:solidFill>
                <a:schemeClr val="bg2"/>
              </a:solidFill>
            </a:rPr>
            <a:t>Support</a:t>
          </a:r>
        </a:p>
      </dgm:t>
    </dgm:pt>
    <dgm:pt modelId="{6667E392-FE3A-4D9B-9AB5-B85A999E3738}" type="parTrans" cxnId="{CF9673B8-5C22-42C0-936D-23ACBD8893F3}">
      <dgm:prSet/>
      <dgm:spPr/>
      <dgm:t>
        <a:bodyPr/>
        <a:lstStyle/>
        <a:p>
          <a:endParaRPr lang="en-US" sz="3200"/>
        </a:p>
      </dgm:t>
    </dgm:pt>
    <dgm:pt modelId="{62730D20-8318-4242-BF49-D950C948D78F}" type="sibTrans" cxnId="{CF9673B8-5C22-42C0-936D-23ACBD8893F3}">
      <dgm:prSet/>
      <dgm:spPr/>
      <dgm:t>
        <a:bodyPr/>
        <a:lstStyle/>
        <a:p>
          <a:endParaRPr lang="en-US" sz="3200"/>
        </a:p>
      </dgm:t>
    </dgm:pt>
    <dgm:pt modelId="{809AD6A6-96DE-460D-B585-D2E09901E430}">
      <dgm:prSet phldrT="[Text]" phldr="0" custT="1"/>
      <dgm:spPr>
        <a:solidFill>
          <a:srgbClr val="D0F0EE"/>
        </a:solidFill>
        <a:ln>
          <a:solidFill>
            <a:schemeClr val="accent4">
              <a:alpha val="90000"/>
            </a:schemeClr>
          </a:solidFill>
        </a:ln>
      </dgm:spPr>
      <dgm:t>
        <a:bodyPr/>
        <a:lstStyle/>
        <a:p>
          <a:r>
            <a:rPr lang="en-US" sz="2200" dirty="0"/>
            <a:t>Enhanced, peer-based support and navigation</a:t>
          </a:r>
        </a:p>
      </dgm:t>
    </dgm:pt>
    <dgm:pt modelId="{2665B886-C21A-4EA6-B0D5-27A8F93DCB47}" type="parTrans" cxnId="{DACD7440-7DF4-4550-BA6B-652CA9DA7DEF}">
      <dgm:prSet/>
      <dgm:spPr/>
      <dgm:t>
        <a:bodyPr/>
        <a:lstStyle/>
        <a:p>
          <a:endParaRPr lang="en-US" sz="3200"/>
        </a:p>
      </dgm:t>
    </dgm:pt>
    <dgm:pt modelId="{E5517EBF-C599-4C93-BA3C-9AA9C93525C0}" type="sibTrans" cxnId="{DACD7440-7DF4-4550-BA6B-652CA9DA7DEF}">
      <dgm:prSet/>
      <dgm:spPr/>
      <dgm:t>
        <a:bodyPr/>
        <a:lstStyle/>
        <a:p>
          <a:endParaRPr lang="en-US" sz="3200"/>
        </a:p>
      </dgm:t>
    </dgm:pt>
    <dgm:pt modelId="{C0F8FA7A-CC7E-4814-ACF7-150261C2E1F6}">
      <dgm:prSet phldrT="[Text]" phldr="0" custT="1"/>
      <dgm:spPr>
        <a:solidFill>
          <a:srgbClr val="D0F0EE"/>
        </a:solidFill>
        <a:ln>
          <a:solidFill>
            <a:schemeClr val="accent4">
              <a:alpha val="90000"/>
            </a:schemeClr>
          </a:solidFill>
        </a:ln>
      </dgm:spPr>
      <dgm:t>
        <a:bodyPr/>
        <a:lstStyle/>
        <a:p>
          <a:r>
            <a:rPr lang="en-US" sz="2200" dirty="0"/>
            <a:t>Telehealth-based counseling</a:t>
          </a:r>
        </a:p>
      </dgm:t>
    </dgm:pt>
    <dgm:pt modelId="{3233C4EA-1B36-4E26-B118-DF976F7AD91C}" type="parTrans" cxnId="{02F79920-6DC3-4D78-A581-C51C835C060A}">
      <dgm:prSet/>
      <dgm:spPr/>
      <dgm:t>
        <a:bodyPr/>
        <a:lstStyle/>
        <a:p>
          <a:endParaRPr lang="en-US" sz="3200"/>
        </a:p>
      </dgm:t>
    </dgm:pt>
    <dgm:pt modelId="{AFABB6EF-068A-461C-A3DC-0A3B888200F4}" type="sibTrans" cxnId="{02F79920-6DC3-4D78-A581-C51C835C060A}">
      <dgm:prSet/>
      <dgm:spPr/>
      <dgm:t>
        <a:bodyPr/>
        <a:lstStyle/>
        <a:p>
          <a:endParaRPr lang="en-US" sz="3200"/>
        </a:p>
      </dgm:t>
    </dgm:pt>
    <dgm:pt modelId="{09F861E8-7406-4C39-9D82-7F3865E692BF}">
      <dgm:prSet phldrT="[Text]" phldr="0" custT="1"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r>
            <a:rPr lang="en-US" sz="2400" b="1" dirty="0">
              <a:solidFill>
                <a:schemeClr val="bg2"/>
              </a:solidFill>
            </a:rPr>
            <a:t> Regimen Choice</a:t>
          </a:r>
        </a:p>
      </dgm:t>
    </dgm:pt>
    <dgm:pt modelId="{89CFA12D-1734-4D9F-8F51-EC1DF9E8098B}" type="parTrans" cxnId="{0EF5DBDC-12A0-4291-90FD-3D1CF936EFE0}">
      <dgm:prSet/>
      <dgm:spPr/>
      <dgm:t>
        <a:bodyPr/>
        <a:lstStyle/>
        <a:p>
          <a:endParaRPr lang="en-US" sz="3200"/>
        </a:p>
      </dgm:t>
    </dgm:pt>
    <dgm:pt modelId="{C34D34B8-6FB9-4393-B0D7-AA15B86127EC}" type="sibTrans" cxnId="{0EF5DBDC-12A0-4291-90FD-3D1CF936EFE0}">
      <dgm:prSet/>
      <dgm:spPr/>
      <dgm:t>
        <a:bodyPr/>
        <a:lstStyle/>
        <a:p>
          <a:endParaRPr lang="en-US" sz="3200"/>
        </a:p>
      </dgm:t>
    </dgm:pt>
    <dgm:pt modelId="{74B40585-AF1C-4E49-AD1F-A15479DA1317}">
      <dgm:prSet phldrT="[Text]" phldr="0"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alpha val="90000"/>
            </a:schemeClr>
          </a:solidFill>
        </a:ln>
      </dgm:spPr>
      <dgm:t>
        <a:bodyPr/>
        <a:lstStyle/>
        <a:p>
          <a:r>
            <a:rPr lang="en-US" sz="2200" dirty="0"/>
            <a:t>Discuss all options (oral vs injection, dosing frequency)</a:t>
          </a:r>
        </a:p>
      </dgm:t>
    </dgm:pt>
    <dgm:pt modelId="{74DE46F8-A37F-404D-9034-2B3142018174}" type="parTrans" cxnId="{E9B47650-0FA2-450D-957B-BE4C2EC47278}">
      <dgm:prSet/>
      <dgm:spPr/>
      <dgm:t>
        <a:bodyPr/>
        <a:lstStyle/>
        <a:p>
          <a:endParaRPr lang="en-US" sz="3200"/>
        </a:p>
      </dgm:t>
    </dgm:pt>
    <dgm:pt modelId="{E63D6E5F-40E9-43E2-822D-A2F14ED869CA}" type="sibTrans" cxnId="{E9B47650-0FA2-450D-957B-BE4C2EC47278}">
      <dgm:prSet/>
      <dgm:spPr/>
      <dgm:t>
        <a:bodyPr/>
        <a:lstStyle/>
        <a:p>
          <a:endParaRPr lang="en-US" sz="3200"/>
        </a:p>
      </dgm:t>
    </dgm:pt>
    <dgm:pt modelId="{2ED309D3-4AFB-4914-9113-3DF91F1CBC04}">
      <dgm:prSet phldrT="[Text]" phldr="0"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alpha val="90000"/>
            </a:schemeClr>
          </a:solidFill>
        </a:ln>
      </dgm:spPr>
      <dgm:t>
        <a:bodyPr/>
        <a:lstStyle/>
        <a:p>
          <a:r>
            <a:rPr lang="en-US" sz="2200" dirty="0"/>
            <a:t>Offer extended pill supplies for oral PrEP</a:t>
          </a:r>
        </a:p>
      </dgm:t>
    </dgm:pt>
    <dgm:pt modelId="{C45F4ECA-F99D-460B-B065-761FE0756BCA}" type="parTrans" cxnId="{0F37108F-CE1A-41C5-8942-6149248127DB}">
      <dgm:prSet/>
      <dgm:spPr/>
      <dgm:t>
        <a:bodyPr/>
        <a:lstStyle/>
        <a:p>
          <a:endParaRPr lang="en-US" sz="3200"/>
        </a:p>
      </dgm:t>
    </dgm:pt>
    <dgm:pt modelId="{A14E5D1D-017C-4B0E-A12F-65DAE3DC8FBC}" type="sibTrans" cxnId="{0F37108F-CE1A-41C5-8942-6149248127DB}">
      <dgm:prSet/>
      <dgm:spPr/>
      <dgm:t>
        <a:bodyPr/>
        <a:lstStyle/>
        <a:p>
          <a:endParaRPr lang="en-US" sz="3200"/>
        </a:p>
      </dgm:t>
    </dgm:pt>
    <dgm:pt modelId="{7C47EBA0-A50C-487D-86EE-B76B7A952F25}">
      <dgm:prSet phldrT="[Text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alpha val="90000"/>
            </a:schemeClr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200" dirty="0"/>
            <a:t>Integration with other services (ie, SUD/OUD care)</a:t>
          </a:r>
        </a:p>
      </dgm:t>
    </dgm:pt>
    <dgm:pt modelId="{0A2E24A7-8BDD-44AE-A74B-0A1880B0B0D4}" type="parTrans" cxnId="{5E61B421-88F9-4763-8ABE-A9B746FFE08E}">
      <dgm:prSet/>
      <dgm:spPr/>
      <dgm:t>
        <a:bodyPr/>
        <a:lstStyle/>
        <a:p>
          <a:endParaRPr lang="en-US" sz="3200"/>
        </a:p>
      </dgm:t>
    </dgm:pt>
    <dgm:pt modelId="{E8957E44-DC42-441F-8A7F-3943F121F7B0}" type="sibTrans" cxnId="{5E61B421-88F9-4763-8ABE-A9B746FFE08E}">
      <dgm:prSet/>
      <dgm:spPr/>
      <dgm:t>
        <a:bodyPr/>
        <a:lstStyle/>
        <a:p>
          <a:endParaRPr lang="en-US" sz="3200"/>
        </a:p>
      </dgm:t>
    </dgm:pt>
    <dgm:pt modelId="{0FE3F8E0-59DA-4621-BAB9-BD657E18A6CA}">
      <dgm:prSet phldrT="[Text]" phldr="0" custT="1"/>
      <dgm:spPr>
        <a:solidFill>
          <a:srgbClr val="D0F0EE"/>
        </a:solidFill>
        <a:ln>
          <a:solidFill>
            <a:schemeClr val="accent4">
              <a:alpha val="90000"/>
            </a:schemeClr>
          </a:solidFill>
        </a:ln>
      </dgm:spPr>
      <dgm:t>
        <a:bodyPr/>
        <a:lstStyle/>
        <a:p>
          <a:r>
            <a:rPr lang="en-US" sz="2200" dirty="0"/>
            <a:t>Text messaging interventions</a:t>
          </a:r>
        </a:p>
      </dgm:t>
    </dgm:pt>
    <dgm:pt modelId="{FD057DA9-9750-4C8F-93F5-632E95A30A10}" type="parTrans" cxnId="{36691375-A126-47BD-97A6-625CF3989DC9}">
      <dgm:prSet/>
      <dgm:spPr/>
      <dgm:t>
        <a:bodyPr/>
        <a:lstStyle/>
        <a:p>
          <a:endParaRPr lang="en-US" sz="3200"/>
        </a:p>
      </dgm:t>
    </dgm:pt>
    <dgm:pt modelId="{768A7431-CFD3-4C6E-90A6-6F608B04C7CC}" type="sibTrans" cxnId="{36691375-A126-47BD-97A6-625CF3989DC9}">
      <dgm:prSet/>
      <dgm:spPr/>
      <dgm:t>
        <a:bodyPr/>
        <a:lstStyle/>
        <a:p>
          <a:endParaRPr lang="en-US" sz="3200"/>
        </a:p>
      </dgm:t>
    </dgm:pt>
    <dgm:pt modelId="{F01D069F-2842-44A7-97E6-A852BA0D8DD9}" type="pres">
      <dgm:prSet presAssocID="{2D1A2A7F-6779-412A-9A92-D35C2AC58153}" presName="Name0" presStyleCnt="0">
        <dgm:presLayoutVars>
          <dgm:dir/>
          <dgm:animLvl val="lvl"/>
          <dgm:resizeHandles val="exact"/>
        </dgm:presLayoutVars>
      </dgm:prSet>
      <dgm:spPr/>
    </dgm:pt>
    <dgm:pt modelId="{073FDB7C-CF12-48E5-91DA-BE2AA2D44E8B}" type="pres">
      <dgm:prSet presAssocID="{5DEE8DDB-B5E9-4284-A261-4CBFB2E5F555}" presName="composite" presStyleCnt="0"/>
      <dgm:spPr/>
    </dgm:pt>
    <dgm:pt modelId="{F63BC768-AC7A-46DB-B926-B33209CA3F04}" type="pres">
      <dgm:prSet presAssocID="{5DEE8DDB-B5E9-4284-A261-4CBFB2E5F55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7AF695F-4660-462A-A516-99144808793A}" type="pres">
      <dgm:prSet presAssocID="{5DEE8DDB-B5E9-4284-A261-4CBFB2E5F555}" presName="desTx" presStyleLbl="alignAccFollowNode1" presStyleIdx="0" presStyleCnt="3">
        <dgm:presLayoutVars>
          <dgm:bulletEnabled val="1"/>
        </dgm:presLayoutVars>
      </dgm:prSet>
      <dgm:spPr/>
    </dgm:pt>
    <dgm:pt modelId="{49FA3F07-DF86-4681-AA27-6B29F025E412}" type="pres">
      <dgm:prSet presAssocID="{F933B973-4CD6-40AF-9B5B-3F2C84F4C8AE}" presName="space" presStyleCnt="0"/>
      <dgm:spPr/>
    </dgm:pt>
    <dgm:pt modelId="{3C29570F-3A18-4BDF-899F-9D19B94C478D}" type="pres">
      <dgm:prSet presAssocID="{24E70C25-8130-4D35-9573-90E2491DB37B}" presName="composite" presStyleCnt="0"/>
      <dgm:spPr/>
    </dgm:pt>
    <dgm:pt modelId="{E6F93752-2029-46F1-985A-548F63114577}" type="pres">
      <dgm:prSet presAssocID="{24E70C25-8130-4D35-9573-90E2491DB37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5F2458B8-9484-40D2-945C-F0AE309EC869}" type="pres">
      <dgm:prSet presAssocID="{24E70C25-8130-4D35-9573-90E2491DB37B}" presName="desTx" presStyleLbl="alignAccFollowNode1" presStyleIdx="1" presStyleCnt="3">
        <dgm:presLayoutVars>
          <dgm:bulletEnabled val="1"/>
        </dgm:presLayoutVars>
      </dgm:prSet>
      <dgm:spPr/>
    </dgm:pt>
    <dgm:pt modelId="{F464E749-C3E5-4BCB-9C9C-9BE2CBF7AA63}" type="pres">
      <dgm:prSet presAssocID="{62730D20-8318-4242-BF49-D950C948D78F}" presName="space" presStyleCnt="0"/>
      <dgm:spPr/>
    </dgm:pt>
    <dgm:pt modelId="{97BB3105-6C6F-47E5-96EC-9CF838AEC1C8}" type="pres">
      <dgm:prSet presAssocID="{09F861E8-7406-4C39-9D82-7F3865E692BF}" presName="composite" presStyleCnt="0"/>
      <dgm:spPr/>
    </dgm:pt>
    <dgm:pt modelId="{F3EDC32C-993C-4880-BDBB-C6A7F06A7663}" type="pres">
      <dgm:prSet presAssocID="{09F861E8-7406-4C39-9D82-7F3865E692B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4DD41AF-6720-4C1F-AAF4-9442F320AFAF}" type="pres">
      <dgm:prSet presAssocID="{09F861E8-7406-4C39-9D82-7F3865E692B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536D612-A91A-4B61-A806-7A7B68C2F5E2}" type="presOf" srcId="{0FE3F8E0-59DA-4621-BAB9-BD657E18A6CA}" destId="{5F2458B8-9484-40D2-945C-F0AE309EC869}" srcOrd="0" destOrd="2" presId="urn:microsoft.com/office/officeart/2005/8/layout/hList1"/>
    <dgm:cxn modelId="{88C58514-2BD6-4EFD-84E2-0AADCF38AF9C}" type="presOf" srcId="{809AD6A6-96DE-460D-B585-D2E09901E430}" destId="{5F2458B8-9484-40D2-945C-F0AE309EC869}" srcOrd="0" destOrd="0" presId="urn:microsoft.com/office/officeart/2005/8/layout/hList1"/>
    <dgm:cxn modelId="{02F79920-6DC3-4D78-A581-C51C835C060A}" srcId="{24E70C25-8130-4D35-9573-90E2491DB37B}" destId="{C0F8FA7A-CC7E-4814-ACF7-150261C2E1F6}" srcOrd="1" destOrd="0" parTransId="{3233C4EA-1B36-4E26-B118-DF976F7AD91C}" sibTransId="{AFABB6EF-068A-461C-A3DC-0A3B888200F4}"/>
    <dgm:cxn modelId="{5E61B421-88F9-4763-8ABE-A9B746FFE08E}" srcId="{5DEE8DDB-B5E9-4284-A261-4CBFB2E5F555}" destId="{7C47EBA0-A50C-487D-86EE-B76B7A952F25}" srcOrd="1" destOrd="0" parTransId="{0A2E24A7-8BDD-44AE-A74B-0A1880B0B0D4}" sibTransId="{E8957E44-DC42-441F-8A7F-3943F121F7B0}"/>
    <dgm:cxn modelId="{D9F45623-5E83-46B6-8F1F-47DF738EC938}" type="presOf" srcId="{C0F8FA7A-CC7E-4814-ACF7-150261C2E1F6}" destId="{5F2458B8-9484-40D2-945C-F0AE309EC869}" srcOrd="0" destOrd="1" presId="urn:microsoft.com/office/officeart/2005/8/layout/hList1"/>
    <dgm:cxn modelId="{DACD7440-7DF4-4550-BA6B-652CA9DA7DEF}" srcId="{24E70C25-8130-4D35-9573-90E2491DB37B}" destId="{809AD6A6-96DE-460D-B585-D2E09901E430}" srcOrd="0" destOrd="0" parTransId="{2665B886-C21A-4EA6-B0D5-27A8F93DCB47}" sibTransId="{E5517EBF-C599-4C93-BA3C-9AA9C93525C0}"/>
    <dgm:cxn modelId="{2795C960-6175-473D-BEC4-BC3B8C8AAE8F}" srcId="{5DEE8DDB-B5E9-4284-A261-4CBFB2E5F555}" destId="{0B0DFD97-6563-4FAE-8FF3-3727D83BDCEF}" srcOrd="0" destOrd="0" parTransId="{A20052AC-C67F-415D-BE71-AAA35AFBDBF4}" sibTransId="{FDB472F9-24C1-4E09-A69E-8B30D12B4F7B}"/>
    <dgm:cxn modelId="{2956AD6C-DE08-422C-877C-8C70DA2019D3}" type="presOf" srcId="{09F861E8-7406-4C39-9D82-7F3865E692BF}" destId="{F3EDC32C-993C-4880-BDBB-C6A7F06A7663}" srcOrd="0" destOrd="0" presId="urn:microsoft.com/office/officeart/2005/8/layout/hList1"/>
    <dgm:cxn modelId="{3C0E4F50-DF73-43AC-9F2E-23F9F759A380}" type="presOf" srcId="{7C47EBA0-A50C-487D-86EE-B76B7A952F25}" destId="{E7AF695F-4660-462A-A516-99144808793A}" srcOrd="0" destOrd="1" presId="urn:microsoft.com/office/officeart/2005/8/layout/hList1"/>
    <dgm:cxn modelId="{E9B47650-0FA2-450D-957B-BE4C2EC47278}" srcId="{09F861E8-7406-4C39-9D82-7F3865E692BF}" destId="{74B40585-AF1C-4E49-AD1F-A15479DA1317}" srcOrd="0" destOrd="0" parTransId="{74DE46F8-A37F-404D-9034-2B3142018174}" sibTransId="{E63D6E5F-40E9-43E2-822D-A2F14ED869CA}"/>
    <dgm:cxn modelId="{36691375-A126-47BD-97A6-625CF3989DC9}" srcId="{24E70C25-8130-4D35-9573-90E2491DB37B}" destId="{0FE3F8E0-59DA-4621-BAB9-BD657E18A6CA}" srcOrd="2" destOrd="0" parTransId="{FD057DA9-9750-4C8F-93F5-632E95A30A10}" sibTransId="{768A7431-CFD3-4C6E-90A6-6F608B04C7CC}"/>
    <dgm:cxn modelId="{DE6A7F57-9932-41EE-87FD-D8B7F6BCEBE6}" type="presOf" srcId="{2ED309D3-4AFB-4914-9113-3DF91F1CBC04}" destId="{74DD41AF-6720-4C1F-AAF4-9442F320AFAF}" srcOrd="0" destOrd="1" presId="urn:microsoft.com/office/officeart/2005/8/layout/hList1"/>
    <dgm:cxn modelId="{83274587-223D-48CE-99B0-2EC81851E12F}" srcId="{2D1A2A7F-6779-412A-9A92-D35C2AC58153}" destId="{5DEE8DDB-B5E9-4284-A261-4CBFB2E5F555}" srcOrd="0" destOrd="0" parTransId="{F8E7F39B-0C2D-464B-A474-EBC38BC56101}" sibTransId="{F933B973-4CD6-40AF-9B5B-3F2C84F4C8AE}"/>
    <dgm:cxn modelId="{0F37108F-CE1A-41C5-8942-6149248127DB}" srcId="{09F861E8-7406-4C39-9D82-7F3865E692BF}" destId="{2ED309D3-4AFB-4914-9113-3DF91F1CBC04}" srcOrd="1" destOrd="0" parTransId="{C45F4ECA-F99D-460B-B065-761FE0756BCA}" sibTransId="{A14E5D1D-017C-4B0E-A12F-65DAE3DC8FBC}"/>
    <dgm:cxn modelId="{805D7392-0B91-4FA4-AACC-89F87E926E63}" type="presOf" srcId="{24E70C25-8130-4D35-9573-90E2491DB37B}" destId="{E6F93752-2029-46F1-985A-548F63114577}" srcOrd="0" destOrd="0" presId="urn:microsoft.com/office/officeart/2005/8/layout/hList1"/>
    <dgm:cxn modelId="{CE8D99A7-4521-480F-96CC-6E6A205F2692}" type="presOf" srcId="{2D1A2A7F-6779-412A-9A92-D35C2AC58153}" destId="{F01D069F-2842-44A7-97E6-A852BA0D8DD9}" srcOrd="0" destOrd="0" presId="urn:microsoft.com/office/officeart/2005/8/layout/hList1"/>
    <dgm:cxn modelId="{CF9673B8-5C22-42C0-936D-23ACBD8893F3}" srcId="{2D1A2A7F-6779-412A-9A92-D35C2AC58153}" destId="{24E70C25-8130-4D35-9573-90E2491DB37B}" srcOrd="1" destOrd="0" parTransId="{6667E392-FE3A-4D9B-9AB5-B85A999E3738}" sibTransId="{62730D20-8318-4242-BF49-D950C948D78F}"/>
    <dgm:cxn modelId="{EF2EFACB-4194-4E7E-B039-2CC3488BFE1D}" type="presOf" srcId="{74B40585-AF1C-4E49-AD1F-A15479DA1317}" destId="{74DD41AF-6720-4C1F-AAF4-9442F320AFAF}" srcOrd="0" destOrd="0" presId="urn:microsoft.com/office/officeart/2005/8/layout/hList1"/>
    <dgm:cxn modelId="{0EF5DBDC-12A0-4291-90FD-3D1CF936EFE0}" srcId="{2D1A2A7F-6779-412A-9A92-D35C2AC58153}" destId="{09F861E8-7406-4C39-9D82-7F3865E692BF}" srcOrd="2" destOrd="0" parTransId="{89CFA12D-1734-4D9F-8F51-EC1DF9E8098B}" sibTransId="{C34D34B8-6FB9-4393-B0D7-AA15B86127EC}"/>
    <dgm:cxn modelId="{63E6CEDE-88CF-445F-9CC7-8FAC5EA23D4C}" type="presOf" srcId="{0B0DFD97-6563-4FAE-8FF3-3727D83BDCEF}" destId="{E7AF695F-4660-462A-A516-99144808793A}" srcOrd="0" destOrd="0" presId="urn:microsoft.com/office/officeart/2005/8/layout/hList1"/>
    <dgm:cxn modelId="{B36D11E0-D31B-44DE-81AC-C10A446DA156}" type="presOf" srcId="{5DEE8DDB-B5E9-4284-A261-4CBFB2E5F555}" destId="{F63BC768-AC7A-46DB-B926-B33209CA3F04}" srcOrd="0" destOrd="0" presId="urn:microsoft.com/office/officeart/2005/8/layout/hList1"/>
    <dgm:cxn modelId="{7E200B95-0AEB-40D5-B0EB-E90430E80B40}" type="presParOf" srcId="{F01D069F-2842-44A7-97E6-A852BA0D8DD9}" destId="{073FDB7C-CF12-48E5-91DA-BE2AA2D44E8B}" srcOrd="0" destOrd="0" presId="urn:microsoft.com/office/officeart/2005/8/layout/hList1"/>
    <dgm:cxn modelId="{BF09300D-F0DB-47DA-AE61-0694857F2B74}" type="presParOf" srcId="{073FDB7C-CF12-48E5-91DA-BE2AA2D44E8B}" destId="{F63BC768-AC7A-46DB-B926-B33209CA3F04}" srcOrd="0" destOrd="0" presId="urn:microsoft.com/office/officeart/2005/8/layout/hList1"/>
    <dgm:cxn modelId="{AB0D6B8D-42C9-464A-9C0B-77E48C03FA7D}" type="presParOf" srcId="{073FDB7C-CF12-48E5-91DA-BE2AA2D44E8B}" destId="{E7AF695F-4660-462A-A516-99144808793A}" srcOrd="1" destOrd="0" presId="urn:microsoft.com/office/officeart/2005/8/layout/hList1"/>
    <dgm:cxn modelId="{899157C7-BFE7-43F6-841A-BC505259D09E}" type="presParOf" srcId="{F01D069F-2842-44A7-97E6-A852BA0D8DD9}" destId="{49FA3F07-DF86-4681-AA27-6B29F025E412}" srcOrd="1" destOrd="0" presId="urn:microsoft.com/office/officeart/2005/8/layout/hList1"/>
    <dgm:cxn modelId="{24F950AF-53B4-40FE-A925-D144E8ECF328}" type="presParOf" srcId="{F01D069F-2842-44A7-97E6-A852BA0D8DD9}" destId="{3C29570F-3A18-4BDF-899F-9D19B94C478D}" srcOrd="2" destOrd="0" presId="urn:microsoft.com/office/officeart/2005/8/layout/hList1"/>
    <dgm:cxn modelId="{9AE3A910-5E27-44FE-B402-78007B64935E}" type="presParOf" srcId="{3C29570F-3A18-4BDF-899F-9D19B94C478D}" destId="{E6F93752-2029-46F1-985A-548F63114577}" srcOrd="0" destOrd="0" presId="urn:microsoft.com/office/officeart/2005/8/layout/hList1"/>
    <dgm:cxn modelId="{4FC5D245-F6FC-4DFE-8E2D-5AFD1F326D87}" type="presParOf" srcId="{3C29570F-3A18-4BDF-899F-9D19B94C478D}" destId="{5F2458B8-9484-40D2-945C-F0AE309EC869}" srcOrd="1" destOrd="0" presId="urn:microsoft.com/office/officeart/2005/8/layout/hList1"/>
    <dgm:cxn modelId="{0DDECCDE-9A64-4C18-84DD-A06955ECB6BF}" type="presParOf" srcId="{F01D069F-2842-44A7-97E6-A852BA0D8DD9}" destId="{F464E749-C3E5-4BCB-9C9C-9BE2CBF7AA63}" srcOrd="3" destOrd="0" presId="urn:microsoft.com/office/officeart/2005/8/layout/hList1"/>
    <dgm:cxn modelId="{FB9DB9FD-0085-47AA-8412-186E37671C8A}" type="presParOf" srcId="{F01D069F-2842-44A7-97E6-A852BA0D8DD9}" destId="{97BB3105-6C6F-47E5-96EC-9CF838AEC1C8}" srcOrd="4" destOrd="0" presId="urn:microsoft.com/office/officeart/2005/8/layout/hList1"/>
    <dgm:cxn modelId="{CDE64696-B7AA-4858-97CF-66348446346C}" type="presParOf" srcId="{97BB3105-6C6F-47E5-96EC-9CF838AEC1C8}" destId="{F3EDC32C-993C-4880-BDBB-C6A7F06A7663}" srcOrd="0" destOrd="0" presId="urn:microsoft.com/office/officeart/2005/8/layout/hList1"/>
    <dgm:cxn modelId="{01906230-DEC4-4B1A-A9A3-14E005FADD4F}" type="presParOf" srcId="{97BB3105-6C6F-47E5-96EC-9CF838AEC1C8}" destId="{74DD41AF-6720-4C1F-AAF4-9442F320AFA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72E38C-6583-4667-8B0A-ABF29224B18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60299D-01E6-44AA-A175-7033610E59E0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Teleconsultation service that provides education and clinically supported guidance for PrEP decision-making (eg, appropriateness, labs, follow-up)</a:t>
          </a:r>
        </a:p>
      </dgm:t>
    </dgm:pt>
    <dgm:pt modelId="{DEDC66BB-DED7-4F97-88D7-E1BC833B1A7C}" type="parTrans" cxnId="{5ABBB9CD-3BB7-44C6-AC07-EE6254FFB93D}">
      <dgm:prSet/>
      <dgm:spPr/>
      <dgm:t>
        <a:bodyPr/>
        <a:lstStyle/>
        <a:p>
          <a:endParaRPr lang="en-US"/>
        </a:p>
      </dgm:t>
    </dgm:pt>
    <dgm:pt modelId="{69843AA2-EB43-413A-8F10-E4A7411DDC35}" type="sibTrans" cxnId="{5ABBB9CD-3BB7-44C6-AC07-EE6254FFB93D}">
      <dgm:prSet/>
      <dgm:spPr/>
      <dgm:t>
        <a:bodyPr/>
        <a:lstStyle/>
        <a:p>
          <a:endParaRPr lang="en-US"/>
        </a:p>
      </dgm:t>
    </dgm:pt>
    <dgm:pt modelId="{6AAEF328-AA5A-464C-918C-470DC2F980C4}">
      <dgm:prSet/>
      <dgm:spPr/>
      <dgm:t>
        <a:bodyPr/>
        <a:lstStyle/>
        <a:p>
          <a:r>
            <a:rPr lang="en-US" dirty="0"/>
            <a:t>For US-based HCPs seeking support on PrEP initiation and management </a:t>
          </a:r>
        </a:p>
      </dgm:t>
    </dgm:pt>
    <dgm:pt modelId="{B38199F2-0FF7-433D-8C3C-A59012DE945D}" type="parTrans" cxnId="{E321ECE5-47F4-4731-90E7-8AA1AE05B1F3}">
      <dgm:prSet/>
      <dgm:spPr/>
      <dgm:t>
        <a:bodyPr/>
        <a:lstStyle/>
        <a:p>
          <a:endParaRPr lang="en-US"/>
        </a:p>
      </dgm:t>
    </dgm:pt>
    <dgm:pt modelId="{FB9A22F3-609B-43C8-B7A2-EC2CF1DF5FB1}" type="sibTrans" cxnId="{E321ECE5-47F4-4731-90E7-8AA1AE05B1F3}">
      <dgm:prSet/>
      <dgm:spPr/>
      <dgm:t>
        <a:bodyPr/>
        <a:lstStyle/>
        <a:p>
          <a:endParaRPr lang="en-US"/>
        </a:p>
      </dgm:t>
    </dgm:pt>
    <dgm:pt modelId="{71581977-92A3-441A-8588-BB3FAEABBCC9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Offers individualized access to a multidisciplinary team of experts who stay current with guidelines, emerging literature, and best practices</a:t>
          </a:r>
        </a:p>
      </dgm:t>
    </dgm:pt>
    <dgm:pt modelId="{4A431736-C482-463B-B39A-567C8452AFA2}" type="parTrans" cxnId="{6277954A-732A-4F93-87DC-1ECD67B252B1}">
      <dgm:prSet/>
      <dgm:spPr/>
      <dgm:t>
        <a:bodyPr/>
        <a:lstStyle/>
        <a:p>
          <a:endParaRPr lang="en-US"/>
        </a:p>
      </dgm:t>
    </dgm:pt>
    <dgm:pt modelId="{3521C5AA-CDA1-4B47-A7AF-1115FC521CC9}" type="sibTrans" cxnId="{6277954A-732A-4F93-87DC-1ECD67B252B1}">
      <dgm:prSet/>
      <dgm:spPr/>
      <dgm:t>
        <a:bodyPr/>
        <a:lstStyle/>
        <a:p>
          <a:endParaRPr lang="en-US"/>
        </a:p>
      </dgm:t>
    </dgm:pt>
    <dgm:pt modelId="{89C40640-0D49-44F0-AA98-48ED652AEF53}">
      <dgm:prSet/>
      <dgm:spPr/>
      <dgm:t>
        <a:bodyPr/>
        <a:lstStyle/>
        <a:p>
          <a:r>
            <a:rPr lang="en-US" dirty="0"/>
            <a:t>Services are timely and </a:t>
          </a:r>
          <a:r>
            <a:rPr lang="en-US" b="1" dirty="0"/>
            <a:t>completely</a:t>
          </a:r>
          <a:r>
            <a:rPr lang="en-US" dirty="0"/>
            <a:t> </a:t>
          </a:r>
          <a:r>
            <a:rPr lang="en-US" b="1" dirty="0"/>
            <a:t>free</a:t>
          </a:r>
        </a:p>
      </dgm:t>
    </dgm:pt>
    <dgm:pt modelId="{CF8F7B83-AA0A-4E9A-9512-6F455DF92CC5}" type="parTrans" cxnId="{E81F89BE-EEB0-4CE0-AC61-04DA1AD9B142}">
      <dgm:prSet/>
      <dgm:spPr/>
      <dgm:t>
        <a:bodyPr/>
        <a:lstStyle/>
        <a:p>
          <a:endParaRPr lang="en-US"/>
        </a:p>
      </dgm:t>
    </dgm:pt>
    <dgm:pt modelId="{0E5C53AA-A2E5-47C4-9896-CF19541DB4BD}" type="sibTrans" cxnId="{E81F89BE-EEB0-4CE0-AC61-04DA1AD9B142}">
      <dgm:prSet/>
      <dgm:spPr/>
      <dgm:t>
        <a:bodyPr/>
        <a:lstStyle/>
        <a:p>
          <a:endParaRPr lang="en-US"/>
        </a:p>
      </dgm:t>
    </dgm:pt>
    <dgm:pt modelId="{E3C1E0B6-BB50-4B1E-B07A-E7310C1ABB74}" type="pres">
      <dgm:prSet presAssocID="{9972E38C-6583-4667-8B0A-ABF29224B185}" presName="root" presStyleCnt="0">
        <dgm:presLayoutVars>
          <dgm:dir/>
          <dgm:resizeHandles val="exact"/>
        </dgm:presLayoutVars>
      </dgm:prSet>
      <dgm:spPr/>
    </dgm:pt>
    <dgm:pt modelId="{36A14063-091E-4DE8-81CD-2B40F02477D1}" type="pres">
      <dgm:prSet presAssocID="{8E60299D-01E6-44AA-A175-7033610E59E0}" presName="compNode" presStyleCnt="0"/>
      <dgm:spPr/>
    </dgm:pt>
    <dgm:pt modelId="{F00F50B4-900A-422A-BA20-0E70BD8242C4}" type="pres">
      <dgm:prSet presAssocID="{8E60299D-01E6-44AA-A175-7033610E59E0}" presName="bgRect" presStyleLbl="bgShp" presStyleIdx="0" presStyleCnt="4"/>
      <dgm:spPr/>
    </dgm:pt>
    <dgm:pt modelId="{0AD92A86-8EA5-4E01-B59D-949AAE911A58}" type="pres">
      <dgm:prSet presAssocID="{8E60299D-01E6-44AA-A175-7033610E59E0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BB976737-921B-4FFB-98A8-B4D8EB6F2E51}" type="pres">
      <dgm:prSet presAssocID="{8E60299D-01E6-44AA-A175-7033610E59E0}" presName="spaceRect" presStyleCnt="0"/>
      <dgm:spPr/>
    </dgm:pt>
    <dgm:pt modelId="{DAB024AF-6031-41D2-A85E-4BE05498362E}" type="pres">
      <dgm:prSet presAssocID="{8E60299D-01E6-44AA-A175-7033610E59E0}" presName="parTx" presStyleLbl="revTx" presStyleIdx="0" presStyleCnt="4">
        <dgm:presLayoutVars>
          <dgm:chMax val="0"/>
          <dgm:chPref val="0"/>
        </dgm:presLayoutVars>
      </dgm:prSet>
      <dgm:spPr/>
    </dgm:pt>
    <dgm:pt modelId="{8BA83678-D98B-44C2-A6E0-5DA3568384B8}" type="pres">
      <dgm:prSet presAssocID="{69843AA2-EB43-413A-8F10-E4A7411DDC35}" presName="sibTrans" presStyleCnt="0"/>
      <dgm:spPr/>
    </dgm:pt>
    <dgm:pt modelId="{6EE00B1C-DC93-4F3F-B0AC-BDE94F8C2B5A}" type="pres">
      <dgm:prSet presAssocID="{6AAEF328-AA5A-464C-918C-470DC2F980C4}" presName="compNode" presStyleCnt="0"/>
      <dgm:spPr/>
    </dgm:pt>
    <dgm:pt modelId="{1451659E-B966-4078-B3CF-6F5C8038A1CB}" type="pres">
      <dgm:prSet presAssocID="{6AAEF328-AA5A-464C-918C-470DC2F980C4}" presName="bgRect" presStyleLbl="bgShp" presStyleIdx="1" presStyleCnt="4"/>
      <dgm:spPr>
        <a:solidFill>
          <a:schemeClr val="accent1">
            <a:lumMod val="20000"/>
            <a:lumOff val="80000"/>
          </a:schemeClr>
        </a:solidFill>
      </dgm:spPr>
    </dgm:pt>
    <dgm:pt modelId="{EAA25D77-10F1-4F98-93EB-93AE5986F668}" type="pres">
      <dgm:prSet presAssocID="{6AAEF328-AA5A-464C-918C-470DC2F980C4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5D43594C-33ED-4FEC-A1F0-26CEBC4599A0}" type="pres">
      <dgm:prSet presAssocID="{6AAEF328-AA5A-464C-918C-470DC2F980C4}" presName="spaceRect" presStyleCnt="0"/>
      <dgm:spPr/>
    </dgm:pt>
    <dgm:pt modelId="{9236CA8F-F313-4B0B-A7E6-3FC7039C591E}" type="pres">
      <dgm:prSet presAssocID="{6AAEF328-AA5A-464C-918C-470DC2F980C4}" presName="parTx" presStyleLbl="revTx" presStyleIdx="1" presStyleCnt="4">
        <dgm:presLayoutVars>
          <dgm:chMax val="0"/>
          <dgm:chPref val="0"/>
        </dgm:presLayoutVars>
      </dgm:prSet>
      <dgm:spPr/>
    </dgm:pt>
    <dgm:pt modelId="{E0FBE018-74FA-4365-B226-D4DC23BB608D}" type="pres">
      <dgm:prSet presAssocID="{FB9A22F3-609B-43C8-B7A2-EC2CF1DF5FB1}" presName="sibTrans" presStyleCnt="0"/>
      <dgm:spPr/>
    </dgm:pt>
    <dgm:pt modelId="{19DC4929-6226-4F77-B35B-6E7ABBACCCBF}" type="pres">
      <dgm:prSet presAssocID="{71581977-92A3-441A-8588-BB3FAEABBCC9}" presName="compNode" presStyleCnt="0"/>
      <dgm:spPr/>
    </dgm:pt>
    <dgm:pt modelId="{C8718965-66DC-4ECB-B77D-B3EB0F318D8B}" type="pres">
      <dgm:prSet presAssocID="{71581977-92A3-441A-8588-BB3FAEABBCC9}" presName="bgRect" presStyleLbl="bgShp" presStyleIdx="2" presStyleCnt="4"/>
      <dgm:spPr/>
    </dgm:pt>
    <dgm:pt modelId="{AC089B79-447C-4079-A42E-E99DDD849A2A}" type="pres">
      <dgm:prSet presAssocID="{71581977-92A3-441A-8588-BB3FAEABBCC9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A7AD6A94-AD10-4562-8A29-3460CD8B1E9A}" type="pres">
      <dgm:prSet presAssocID="{71581977-92A3-441A-8588-BB3FAEABBCC9}" presName="spaceRect" presStyleCnt="0"/>
      <dgm:spPr/>
    </dgm:pt>
    <dgm:pt modelId="{4511E66A-DF03-4BF2-83AE-750727D170D8}" type="pres">
      <dgm:prSet presAssocID="{71581977-92A3-441A-8588-BB3FAEABBCC9}" presName="parTx" presStyleLbl="revTx" presStyleIdx="2" presStyleCnt="4">
        <dgm:presLayoutVars>
          <dgm:chMax val="0"/>
          <dgm:chPref val="0"/>
        </dgm:presLayoutVars>
      </dgm:prSet>
      <dgm:spPr/>
    </dgm:pt>
    <dgm:pt modelId="{87EC0BB2-5F20-4119-A3F3-44278C705C78}" type="pres">
      <dgm:prSet presAssocID="{3521C5AA-CDA1-4B47-A7AF-1115FC521CC9}" presName="sibTrans" presStyleCnt="0"/>
      <dgm:spPr/>
    </dgm:pt>
    <dgm:pt modelId="{E840A7C2-3344-4F14-83B9-BA11593B4B8F}" type="pres">
      <dgm:prSet presAssocID="{89C40640-0D49-44F0-AA98-48ED652AEF53}" presName="compNode" presStyleCnt="0"/>
      <dgm:spPr/>
    </dgm:pt>
    <dgm:pt modelId="{EA601CED-1BDB-4F6A-8784-67DC912142B6}" type="pres">
      <dgm:prSet presAssocID="{89C40640-0D49-44F0-AA98-48ED652AEF53}" presName="bgRect" presStyleLbl="bgShp" presStyleIdx="3" presStyleCnt="4"/>
      <dgm:spPr>
        <a:solidFill>
          <a:schemeClr val="accent1">
            <a:lumMod val="20000"/>
            <a:lumOff val="80000"/>
          </a:schemeClr>
        </a:solidFill>
      </dgm:spPr>
    </dgm:pt>
    <dgm:pt modelId="{0524A808-1D47-4270-8152-208BFBF3B09D}" type="pres">
      <dgm:prSet presAssocID="{89C40640-0D49-44F0-AA98-48ED652AEF53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721B3959-B9EC-4D71-8E41-499A16423039}" type="pres">
      <dgm:prSet presAssocID="{89C40640-0D49-44F0-AA98-48ED652AEF53}" presName="spaceRect" presStyleCnt="0"/>
      <dgm:spPr/>
    </dgm:pt>
    <dgm:pt modelId="{152C1E22-DB05-4741-954B-78092F06E09D}" type="pres">
      <dgm:prSet presAssocID="{89C40640-0D49-44F0-AA98-48ED652AEF5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A8F7065-6F4F-4AEE-B791-9DA5766DAE84}" type="presOf" srcId="{89C40640-0D49-44F0-AA98-48ED652AEF53}" destId="{152C1E22-DB05-4741-954B-78092F06E09D}" srcOrd="0" destOrd="0" presId="urn:microsoft.com/office/officeart/2018/2/layout/IconVerticalSolidList"/>
    <dgm:cxn modelId="{6277954A-732A-4F93-87DC-1ECD67B252B1}" srcId="{9972E38C-6583-4667-8B0A-ABF29224B185}" destId="{71581977-92A3-441A-8588-BB3FAEABBCC9}" srcOrd="2" destOrd="0" parTransId="{4A431736-C482-463B-B39A-567C8452AFA2}" sibTransId="{3521C5AA-CDA1-4B47-A7AF-1115FC521CC9}"/>
    <dgm:cxn modelId="{94D9E74C-73A6-4A0D-96BE-383CF99EC411}" type="presOf" srcId="{9972E38C-6583-4667-8B0A-ABF29224B185}" destId="{E3C1E0B6-BB50-4B1E-B07A-E7310C1ABB74}" srcOrd="0" destOrd="0" presId="urn:microsoft.com/office/officeart/2018/2/layout/IconVerticalSolidList"/>
    <dgm:cxn modelId="{EDDC1F4F-3550-4F53-831C-50E74B93589E}" type="presOf" srcId="{6AAEF328-AA5A-464C-918C-470DC2F980C4}" destId="{9236CA8F-F313-4B0B-A7E6-3FC7039C591E}" srcOrd="0" destOrd="0" presId="urn:microsoft.com/office/officeart/2018/2/layout/IconVerticalSolidList"/>
    <dgm:cxn modelId="{D9178056-3A9C-410F-9B6B-23A66CFBA7C4}" type="presOf" srcId="{71581977-92A3-441A-8588-BB3FAEABBCC9}" destId="{4511E66A-DF03-4BF2-83AE-750727D170D8}" srcOrd="0" destOrd="0" presId="urn:microsoft.com/office/officeart/2018/2/layout/IconVerticalSolidList"/>
    <dgm:cxn modelId="{E81F89BE-EEB0-4CE0-AC61-04DA1AD9B142}" srcId="{9972E38C-6583-4667-8B0A-ABF29224B185}" destId="{89C40640-0D49-44F0-AA98-48ED652AEF53}" srcOrd="3" destOrd="0" parTransId="{CF8F7B83-AA0A-4E9A-9512-6F455DF92CC5}" sibTransId="{0E5C53AA-A2E5-47C4-9896-CF19541DB4BD}"/>
    <dgm:cxn modelId="{16743BC1-1DEC-4AA0-A3F6-D398A71F1CEC}" type="presOf" srcId="{8E60299D-01E6-44AA-A175-7033610E59E0}" destId="{DAB024AF-6031-41D2-A85E-4BE05498362E}" srcOrd="0" destOrd="0" presId="urn:microsoft.com/office/officeart/2018/2/layout/IconVerticalSolidList"/>
    <dgm:cxn modelId="{5ABBB9CD-3BB7-44C6-AC07-EE6254FFB93D}" srcId="{9972E38C-6583-4667-8B0A-ABF29224B185}" destId="{8E60299D-01E6-44AA-A175-7033610E59E0}" srcOrd="0" destOrd="0" parTransId="{DEDC66BB-DED7-4F97-88D7-E1BC833B1A7C}" sibTransId="{69843AA2-EB43-413A-8F10-E4A7411DDC35}"/>
    <dgm:cxn modelId="{E321ECE5-47F4-4731-90E7-8AA1AE05B1F3}" srcId="{9972E38C-6583-4667-8B0A-ABF29224B185}" destId="{6AAEF328-AA5A-464C-918C-470DC2F980C4}" srcOrd="1" destOrd="0" parTransId="{B38199F2-0FF7-433D-8C3C-A59012DE945D}" sibTransId="{FB9A22F3-609B-43C8-B7A2-EC2CF1DF5FB1}"/>
    <dgm:cxn modelId="{8F452872-76C3-4FE0-9766-3190E4BCE03B}" type="presParOf" srcId="{E3C1E0B6-BB50-4B1E-B07A-E7310C1ABB74}" destId="{36A14063-091E-4DE8-81CD-2B40F02477D1}" srcOrd="0" destOrd="0" presId="urn:microsoft.com/office/officeart/2018/2/layout/IconVerticalSolidList"/>
    <dgm:cxn modelId="{D34DD6B2-12E7-46A4-AB38-1CE20E512751}" type="presParOf" srcId="{36A14063-091E-4DE8-81CD-2B40F02477D1}" destId="{F00F50B4-900A-422A-BA20-0E70BD8242C4}" srcOrd="0" destOrd="0" presId="urn:microsoft.com/office/officeart/2018/2/layout/IconVerticalSolidList"/>
    <dgm:cxn modelId="{FDC20171-C55B-4AE2-96C8-EA22A4DC0677}" type="presParOf" srcId="{36A14063-091E-4DE8-81CD-2B40F02477D1}" destId="{0AD92A86-8EA5-4E01-B59D-949AAE911A58}" srcOrd="1" destOrd="0" presId="urn:microsoft.com/office/officeart/2018/2/layout/IconVerticalSolidList"/>
    <dgm:cxn modelId="{43FB573B-BBA9-4324-A147-8783DF4D63DB}" type="presParOf" srcId="{36A14063-091E-4DE8-81CD-2B40F02477D1}" destId="{BB976737-921B-4FFB-98A8-B4D8EB6F2E51}" srcOrd="2" destOrd="0" presId="urn:microsoft.com/office/officeart/2018/2/layout/IconVerticalSolidList"/>
    <dgm:cxn modelId="{F9182500-BC3A-4A53-A1D0-F67840A1EE5A}" type="presParOf" srcId="{36A14063-091E-4DE8-81CD-2B40F02477D1}" destId="{DAB024AF-6031-41D2-A85E-4BE05498362E}" srcOrd="3" destOrd="0" presId="urn:microsoft.com/office/officeart/2018/2/layout/IconVerticalSolidList"/>
    <dgm:cxn modelId="{2BEE128D-A210-48E0-A15B-C0F7D4EA5FFD}" type="presParOf" srcId="{E3C1E0B6-BB50-4B1E-B07A-E7310C1ABB74}" destId="{8BA83678-D98B-44C2-A6E0-5DA3568384B8}" srcOrd="1" destOrd="0" presId="urn:microsoft.com/office/officeart/2018/2/layout/IconVerticalSolidList"/>
    <dgm:cxn modelId="{C9FA568E-C9FC-469C-B49F-09CB006F7768}" type="presParOf" srcId="{E3C1E0B6-BB50-4B1E-B07A-E7310C1ABB74}" destId="{6EE00B1C-DC93-4F3F-B0AC-BDE94F8C2B5A}" srcOrd="2" destOrd="0" presId="urn:microsoft.com/office/officeart/2018/2/layout/IconVerticalSolidList"/>
    <dgm:cxn modelId="{930666C2-0057-473A-8E33-C37DCEC0F87F}" type="presParOf" srcId="{6EE00B1C-DC93-4F3F-B0AC-BDE94F8C2B5A}" destId="{1451659E-B966-4078-B3CF-6F5C8038A1CB}" srcOrd="0" destOrd="0" presId="urn:microsoft.com/office/officeart/2018/2/layout/IconVerticalSolidList"/>
    <dgm:cxn modelId="{6F7EF965-4D28-4AE8-BC84-943268933003}" type="presParOf" srcId="{6EE00B1C-DC93-4F3F-B0AC-BDE94F8C2B5A}" destId="{EAA25D77-10F1-4F98-93EB-93AE5986F668}" srcOrd="1" destOrd="0" presId="urn:microsoft.com/office/officeart/2018/2/layout/IconVerticalSolidList"/>
    <dgm:cxn modelId="{A5F1B5EF-1A2A-4A17-ACCA-8D737CEC3B9D}" type="presParOf" srcId="{6EE00B1C-DC93-4F3F-B0AC-BDE94F8C2B5A}" destId="{5D43594C-33ED-4FEC-A1F0-26CEBC4599A0}" srcOrd="2" destOrd="0" presId="urn:microsoft.com/office/officeart/2018/2/layout/IconVerticalSolidList"/>
    <dgm:cxn modelId="{65EB1B36-A141-4A9A-BDBC-AE9C9D7EE6D1}" type="presParOf" srcId="{6EE00B1C-DC93-4F3F-B0AC-BDE94F8C2B5A}" destId="{9236CA8F-F313-4B0B-A7E6-3FC7039C591E}" srcOrd="3" destOrd="0" presId="urn:microsoft.com/office/officeart/2018/2/layout/IconVerticalSolidList"/>
    <dgm:cxn modelId="{69A28B23-7008-4171-B537-B5FD21EDFDCE}" type="presParOf" srcId="{E3C1E0B6-BB50-4B1E-B07A-E7310C1ABB74}" destId="{E0FBE018-74FA-4365-B226-D4DC23BB608D}" srcOrd="3" destOrd="0" presId="urn:microsoft.com/office/officeart/2018/2/layout/IconVerticalSolidList"/>
    <dgm:cxn modelId="{BB3CC249-5095-44C5-8598-B13579857C8A}" type="presParOf" srcId="{E3C1E0B6-BB50-4B1E-B07A-E7310C1ABB74}" destId="{19DC4929-6226-4F77-B35B-6E7ABBACCCBF}" srcOrd="4" destOrd="0" presId="urn:microsoft.com/office/officeart/2018/2/layout/IconVerticalSolidList"/>
    <dgm:cxn modelId="{1DEA90F0-53F8-49FC-B30B-4D256B209543}" type="presParOf" srcId="{19DC4929-6226-4F77-B35B-6E7ABBACCCBF}" destId="{C8718965-66DC-4ECB-B77D-B3EB0F318D8B}" srcOrd="0" destOrd="0" presId="urn:microsoft.com/office/officeart/2018/2/layout/IconVerticalSolidList"/>
    <dgm:cxn modelId="{93C93901-8EF2-451B-B5BF-11A67865155B}" type="presParOf" srcId="{19DC4929-6226-4F77-B35B-6E7ABBACCCBF}" destId="{AC089B79-447C-4079-A42E-E99DDD849A2A}" srcOrd="1" destOrd="0" presId="urn:microsoft.com/office/officeart/2018/2/layout/IconVerticalSolidList"/>
    <dgm:cxn modelId="{91B13D2D-3D69-4E83-8739-F1207044F852}" type="presParOf" srcId="{19DC4929-6226-4F77-B35B-6E7ABBACCCBF}" destId="{A7AD6A94-AD10-4562-8A29-3460CD8B1E9A}" srcOrd="2" destOrd="0" presId="urn:microsoft.com/office/officeart/2018/2/layout/IconVerticalSolidList"/>
    <dgm:cxn modelId="{715CD32A-3F99-4996-90B9-8CA5EFB35BBA}" type="presParOf" srcId="{19DC4929-6226-4F77-B35B-6E7ABBACCCBF}" destId="{4511E66A-DF03-4BF2-83AE-750727D170D8}" srcOrd="3" destOrd="0" presId="urn:microsoft.com/office/officeart/2018/2/layout/IconVerticalSolidList"/>
    <dgm:cxn modelId="{05547544-5C62-49B6-B020-5584B303135A}" type="presParOf" srcId="{E3C1E0B6-BB50-4B1E-B07A-E7310C1ABB74}" destId="{87EC0BB2-5F20-4119-A3F3-44278C705C78}" srcOrd="5" destOrd="0" presId="urn:microsoft.com/office/officeart/2018/2/layout/IconVerticalSolidList"/>
    <dgm:cxn modelId="{EE8FE844-13B3-4370-9B88-013747AEF123}" type="presParOf" srcId="{E3C1E0B6-BB50-4B1E-B07A-E7310C1ABB74}" destId="{E840A7C2-3344-4F14-83B9-BA11593B4B8F}" srcOrd="6" destOrd="0" presId="urn:microsoft.com/office/officeart/2018/2/layout/IconVerticalSolidList"/>
    <dgm:cxn modelId="{9B02C830-4266-4C68-A29F-7ED17C142A78}" type="presParOf" srcId="{E840A7C2-3344-4F14-83B9-BA11593B4B8F}" destId="{EA601CED-1BDB-4F6A-8784-67DC912142B6}" srcOrd="0" destOrd="0" presId="urn:microsoft.com/office/officeart/2018/2/layout/IconVerticalSolidList"/>
    <dgm:cxn modelId="{089F164E-4084-46A6-B1F4-197E242E54CB}" type="presParOf" srcId="{E840A7C2-3344-4F14-83B9-BA11593B4B8F}" destId="{0524A808-1D47-4270-8152-208BFBF3B09D}" srcOrd="1" destOrd="0" presId="urn:microsoft.com/office/officeart/2018/2/layout/IconVerticalSolidList"/>
    <dgm:cxn modelId="{6384F404-175C-4458-8AA6-89DD1CFF5538}" type="presParOf" srcId="{E840A7C2-3344-4F14-83B9-BA11593B4B8F}" destId="{721B3959-B9EC-4D71-8E41-499A16423039}" srcOrd="2" destOrd="0" presId="urn:microsoft.com/office/officeart/2018/2/layout/IconVerticalSolidList"/>
    <dgm:cxn modelId="{8E391463-5B45-4E0B-B670-22180E958477}" type="presParOf" srcId="{E840A7C2-3344-4F14-83B9-BA11593B4B8F}" destId="{152C1E22-DB05-4741-954B-78092F06E09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3BB176-C272-483D-91C9-0540B67A06F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E1FC23-A83A-47AB-B9FB-6A9CE744B399}">
      <dgm:prSet custT="1"/>
      <dgm:spPr/>
      <dgm:t>
        <a:bodyPr/>
        <a:lstStyle/>
        <a:p>
          <a:r>
            <a:rPr lang="en-US" sz="1800" b="1" dirty="0">
              <a:solidFill>
                <a:schemeClr val="bg2"/>
              </a:solidFill>
            </a:rPr>
            <a:t>All aspects of PrEP management</a:t>
          </a:r>
        </a:p>
      </dgm:t>
    </dgm:pt>
    <dgm:pt modelId="{E0028A3D-BC5E-4DFB-A0E4-0F6004830B97}" type="parTrans" cxnId="{067EAE0B-E7CB-48BE-B377-6C5D17566F04}">
      <dgm:prSet/>
      <dgm:spPr/>
      <dgm:t>
        <a:bodyPr/>
        <a:lstStyle/>
        <a:p>
          <a:endParaRPr lang="en-US"/>
        </a:p>
      </dgm:t>
    </dgm:pt>
    <dgm:pt modelId="{8DFF99BA-9E55-424F-B6A7-62320C877742}" type="sibTrans" cxnId="{067EAE0B-E7CB-48BE-B377-6C5D17566F04}">
      <dgm:prSet/>
      <dgm:spPr/>
      <dgm:t>
        <a:bodyPr/>
        <a:lstStyle/>
        <a:p>
          <a:endParaRPr lang="en-US"/>
        </a:p>
      </dgm:t>
    </dgm:pt>
    <dgm:pt modelId="{AE2685A0-4B52-4629-8845-8D310246D566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Therapy administration and adherence issues</a:t>
          </a:r>
        </a:p>
      </dgm:t>
    </dgm:pt>
    <dgm:pt modelId="{FEA81747-3759-49C0-B95F-E04A17E67FDF}" type="parTrans" cxnId="{CF84A826-B548-49B6-B0BE-3FA96E764FB3}">
      <dgm:prSet/>
      <dgm:spPr/>
      <dgm:t>
        <a:bodyPr/>
        <a:lstStyle/>
        <a:p>
          <a:endParaRPr lang="en-US"/>
        </a:p>
      </dgm:t>
    </dgm:pt>
    <dgm:pt modelId="{5DE87DD4-F535-4FEE-BB1A-2185A6281F56}" type="sibTrans" cxnId="{CF84A826-B548-49B6-B0BE-3FA96E764FB3}">
      <dgm:prSet/>
      <dgm:spPr/>
      <dgm:t>
        <a:bodyPr/>
        <a:lstStyle/>
        <a:p>
          <a:endParaRPr lang="en-US"/>
        </a:p>
      </dgm:t>
    </dgm:pt>
    <dgm:pt modelId="{FD79EEEB-39D0-4C87-85D3-0FBCB0A1B7E8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Labs/testing protocols for initial visits and follow-up</a:t>
          </a:r>
        </a:p>
      </dgm:t>
    </dgm:pt>
    <dgm:pt modelId="{1D893FCD-C76C-40FB-9D84-DCDBC76B9486}" type="parTrans" cxnId="{C5CB3129-1B17-451F-BC02-6B8232710C71}">
      <dgm:prSet/>
      <dgm:spPr/>
      <dgm:t>
        <a:bodyPr/>
        <a:lstStyle/>
        <a:p>
          <a:endParaRPr lang="en-US"/>
        </a:p>
      </dgm:t>
    </dgm:pt>
    <dgm:pt modelId="{CA351E81-ECDE-4162-967B-14F334B6DE65}" type="sibTrans" cxnId="{C5CB3129-1B17-451F-BC02-6B8232710C71}">
      <dgm:prSet/>
      <dgm:spPr/>
      <dgm:t>
        <a:bodyPr/>
        <a:lstStyle/>
        <a:p>
          <a:endParaRPr lang="en-US"/>
        </a:p>
      </dgm:t>
    </dgm:pt>
    <dgm:pt modelId="{BA3CB9A9-50A4-43D4-8791-C093D236B5EB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Switching from PEP to PrEP </a:t>
          </a:r>
        </a:p>
      </dgm:t>
    </dgm:pt>
    <dgm:pt modelId="{4FAAE6A2-BD65-43C7-8A97-F5EE7E89A712}" type="parTrans" cxnId="{F5E468D3-8F56-4522-AB9E-B6C900927252}">
      <dgm:prSet/>
      <dgm:spPr/>
      <dgm:t>
        <a:bodyPr/>
        <a:lstStyle/>
        <a:p>
          <a:endParaRPr lang="en-US"/>
        </a:p>
      </dgm:t>
    </dgm:pt>
    <dgm:pt modelId="{8EDC73AE-9F4B-4CE9-88D5-164DBC2F9953}" type="sibTrans" cxnId="{F5E468D3-8F56-4522-AB9E-B6C900927252}">
      <dgm:prSet/>
      <dgm:spPr/>
      <dgm:t>
        <a:bodyPr/>
        <a:lstStyle/>
        <a:p>
          <a:endParaRPr lang="en-US"/>
        </a:p>
      </dgm:t>
    </dgm:pt>
    <dgm:pt modelId="{48DDA33F-5C82-4638-BE34-1E070C79941E}">
      <dgm:prSet custT="1"/>
      <dgm:spPr>
        <a:solidFill>
          <a:schemeClr val="accent6"/>
        </a:solidFill>
        <a:ln>
          <a:solidFill>
            <a:schemeClr val="accent6"/>
          </a:solidFill>
        </a:ln>
      </dgm:spPr>
      <dgm:t>
        <a:bodyPr/>
        <a:lstStyle/>
        <a:p>
          <a:r>
            <a:rPr lang="en-US" sz="1800" b="1" dirty="0">
              <a:solidFill>
                <a:schemeClr val="bg2"/>
              </a:solidFill>
            </a:rPr>
            <a:t>Special situations and populations frequently addressed</a:t>
          </a:r>
          <a:endParaRPr lang="en-US" sz="1700" b="1" dirty="0">
            <a:solidFill>
              <a:schemeClr val="bg2"/>
            </a:solidFill>
          </a:endParaRPr>
        </a:p>
      </dgm:t>
    </dgm:pt>
    <dgm:pt modelId="{82A84318-9A2A-4FB5-A4CB-2855C7F47614}" type="parTrans" cxnId="{78A06235-A339-4444-BE26-BA5CB91CB3D9}">
      <dgm:prSet/>
      <dgm:spPr/>
      <dgm:t>
        <a:bodyPr/>
        <a:lstStyle/>
        <a:p>
          <a:endParaRPr lang="en-US"/>
        </a:p>
      </dgm:t>
    </dgm:pt>
    <dgm:pt modelId="{90D34FAF-0772-46C3-9C7C-B8A306F0A8B2}" type="sibTrans" cxnId="{78A06235-A339-4444-BE26-BA5CB91CB3D9}">
      <dgm:prSet/>
      <dgm:spPr/>
      <dgm:t>
        <a:bodyPr/>
        <a:lstStyle/>
        <a:p>
          <a:endParaRPr lang="en-US"/>
        </a:p>
      </dgm:t>
    </dgm:pt>
    <dgm:pt modelId="{BA73EFD6-4229-406D-9268-11954B534F52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alpha val="90000"/>
            </a:schemeClr>
          </a:solidFill>
        </a:ln>
      </dgm:spPr>
      <dgm:t>
        <a:bodyPr/>
        <a:lstStyle/>
        <a:p>
          <a:r>
            <a:rPr lang="en-US" dirty="0"/>
            <a:t>Kidney, liver, and bone disease</a:t>
          </a:r>
        </a:p>
      </dgm:t>
    </dgm:pt>
    <dgm:pt modelId="{B735B554-A49E-4807-85F4-22529ACF521E}" type="parTrans" cxnId="{749F7422-66EA-4308-85EF-E30CC11CBDB1}">
      <dgm:prSet/>
      <dgm:spPr/>
      <dgm:t>
        <a:bodyPr/>
        <a:lstStyle/>
        <a:p>
          <a:endParaRPr lang="en-US"/>
        </a:p>
      </dgm:t>
    </dgm:pt>
    <dgm:pt modelId="{E50AC6E5-B1BE-4BFC-906F-E879901DAB00}" type="sibTrans" cxnId="{749F7422-66EA-4308-85EF-E30CC11CBDB1}">
      <dgm:prSet/>
      <dgm:spPr/>
      <dgm:t>
        <a:bodyPr/>
        <a:lstStyle/>
        <a:p>
          <a:endParaRPr lang="en-US"/>
        </a:p>
      </dgm:t>
    </dgm:pt>
    <dgm:pt modelId="{3048BB37-71CB-4EBC-A5D8-56CCF7BA76CA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alpha val="90000"/>
            </a:schemeClr>
          </a:solidFill>
        </a:ln>
      </dgm:spPr>
      <dgm:t>
        <a:bodyPr/>
        <a:lstStyle/>
        <a:p>
          <a:r>
            <a:rPr lang="en-US" dirty="0"/>
            <a:t>Pregnancy </a:t>
          </a:r>
        </a:p>
      </dgm:t>
    </dgm:pt>
    <dgm:pt modelId="{20CD4810-7C32-44DD-90C9-F7D41A974180}" type="parTrans" cxnId="{F171557B-0121-4A97-AB1A-247E351F5DCB}">
      <dgm:prSet/>
      <dgm:spPr/>
      <dgm:t>
        <a:bodyPr/>
        <a:lstStyle/>
        <a:p>
          <a:endParaRPr lang="en-US"/>
        </a:p>
      </dgm:t>
    </dgm:pt>
    <dgm:pt modelId="{E7955888-DD50-46CF-9B9F-02323AA8162F}" type="sibTrans" cxnId="{F171557B-0121-4A97-AB1A-247E351F5DCB}">
      <dgm:prSet/>
      <dgm:spPr/>
      <dgm:t>
        <a:bodyPr/>
        <a:lstStyle/>
        <a:p>
          <a:endParaRPr lang="en-US"/>
        </a:p>
      </dgm:t>
    </dgm:pt>
    <dgm:pt modelId="{15AE8555-F7ED-4DCC-91D6-84D94037168B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alpha val="90000"/>
            </a:schemeClr>
          </a:solidFill>
        </a:ln>
      </dgm:spPr>
      <dgm:t>
        <a:bodyPr/>
        <a:lstStyle/>
        <a:p>
          <a:r>
            <a:rPr lang="en-US" dirty="0"/>
            <a:t>Transgender people</a:t>
          </a:r>
        </a:p>
      </dgm:t>
    </dgm:pt>
    <dgm:pt modelId="{A4B4428E-305B-4173-96BE-4C8695F21D10}" type="parTrans" cxnId="{FD1221F6-5062-46E3-B74D-FEEB1B92C21F}">
      <dgm:prSet/>
      <dgm:spPr/>
      <dgm:t>
        <a:bodyPr/>
        <a:lstStyle/>
        <a:p>
          <a:endParaRPr lang="en-US"/>
        </a:p>
      </dgm:t>
    </dgm:pt>
    <dgm:pt modelId="{6DFDEAF2-DF18-4F57-AF4C-E98AFC6C31BF}" type="sibTrans" cxnId="{FD1221F6-5062-46E3-B74D-FEEB1B92C21F}">
      <dgm:prSet/>
      <dgm:spPr/>
      <dgm:t>
        <a:bodyPr/>
        <a:lstStyle/>
        <a:p>
          <a:endParaRPr lang="en-US"/>
        </a:p>
      </dgm:t>
    </dgm:pt>
    <dgm:pt modelId="{4FD6DE48-3223-439A-8F2A-F9699B3F6818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alpha val="90000"/>
            </a:schemeClr>
          </a:solidFill>
        </a:ln>
      </dgm:spPr>
      <dgm:t>
        <a:bodyPr/>
        <a:lstStyle/>
        <a:p>
          <a:r>
            <a:rPr lang="en-US" dirty="0"/>
            <a:t>Adolescents</a:t>
          </a:r>
        </a:p>
      </dgm:t>
    </dgm:pt>
    <dgm:pt modelId="{2A64623D-C0C3-4BC8-84FF-23802D4B7733}" type="parTrans" cxnId="{8525A22B-88C5-417A-9F23-BE7C631A9792}">
      <dgm:prSet/>
      <dgm:spPr/>
      <dgm:t>
        <a:bodyPr/>
        <a:lstStyle/>
        <a:p>
          <a:endParaRPr lang="en-US"/>
        </a:p>
      </dgm:t>
    </dgm:pt>
    <dgm:pt modelId="{65549B1D-82C5-4066-8E58-2A6657B4AF4D}" type="sibTrans" cxnId="{8525A22B-88C5-417A-9F23-BE7C631A9792}">
      <dgm:prSet/>
      <dgm:spPr/>
      <dgm:t>
        <a:bodyPr/>
        <a:lstStyle/>
        <a:p>
          <a:endParaRPr lang="en-US"/>
        </a:p>
      </dgm:t>
    </dgm:pt>
    <dgm:pt modelId="{66790F0C-145D-4542-BCCC-91AA0749DBBB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alpha val="90000"/>
            </a:schemeClr>
          </a:solidFill>
        </a:ln>
      </dgm:spPr>
      <dgm:t>
        <a:bodyPr/>
        <a:lstStyle/>
        <a:p>
          <a:r>
            <a:rPr lang="en-US" dirty="0"/>
            <a:t>Drug–drug interactions and other clinical “edge cases”</a:t>
          </a:r>
        </a:p>
      </dgm:t>
    </dgm:pt>
    <dgm:pt modelId="{838225B7-B6F6-43AF-B620-3777A381A93A}" type="parTrans" cxnId="{BC14748C-9B7A-487C-9173-422D5CA0B230}">
      <dgm:prSet/>
      <dgm:spPr/>
      <dgm:t>
        <a:bodyPr/>
        <a:lstStyle/>
        <a:p>
          <a:endParaRPr lang="en-US"/>
        </a:p>
      </dgm:t>
    </dgm:pt>
    <dgm:pt modelId="{B0B4041E-E413-4FC3-A20B-683FC37F76C3}" type="sibTrans" cxnId="{BC14748C-9B7A-487C-9173-422D5CA0B230}">
      <dgm:prSet/>
      <dgm:spPr/>
      <dgm:t>
        <a:bodyPr/>
        <a:lstStyle/>
        <a:p>
          <a:endParaRPr lang="en-US"/>
        </a:p>
      </dgm:t>
    </dgm:pt>
    <dgm:pt modelId="{DA55B1C2-1436-4397-B5E9-EECF81FA7713}" type="pres">
      <dgm:prSet presAssocID="{303BB176-C272-483D-91C9-0540B67A06F7}" presName="linear" presStyleCnt="0">
        <dgm:presLayoutVars>
          <dgm:dir/>
          <dgm:animLvl val="lvl"/>
          <dgm:resizeHandles val="exact"/>
        </dgm:presLayoutVars>
      </dgm:prSet>
      <dgm:spPr/>
    </dgm:pt>
    <dgm:pt modelId="{D4820FA7-BE7C-42CD-B573-297BC2D8F294}" type="pres">
      <dgm:prSet presAssocID="{93E1FC23-A83A-47AB-B9FB-6A9CE744B399}" presName="parentLin" presStyleCnt="0"/>
      <dgm:spPr/>
    </dgm:pt>
    <dgm:pt modelId="{814DCFC7-E2F2-43DC-B5FE-755F6A49497D}" type="pres">
      <dgm:prSet presAssocID="{93E1FC23-A83A-47AB-B9FB-6A9CE744B399}" presName="parentLeftMargin" presStyleLbl="node1" presStyleIdx="0" presStyleCnt="2"/>
      <dgm:spPr/>
    </dgm:pt>
    <dgm:pt modelId="{CEAB9FA4-2E72-4116-8E9C-5ACA08B45F2A}" type="pres">
      <dgm:prSet presAssocID="{93E1FC23-A83A-47AB-B9FB-6A9CE744B39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DB3A5BB-CC26-4F28-BE0E-A6A474516B8A}" type="pres">
      <dgm:prSet presAssocID="{93E1FC23-A83A-47AB-B9FB-6A9CE744B399}" presName="negativeSpace" presStyleCnt="0"/>
      <dgm:spPr/>
    </dgm:pt>
    <dgm:pt modelId="{7158E12A-47ED-46F5-85B3-B90171DC7E09}" type="pres">
      <dgm:prSet presAssocID="{93E1FC23-A83A-47AB-B9FB-6A9CE744B399}" presName="childText" presStyleLbl="conFgAcc1" presStyleIdx="0" presStyleCnt="2">
        <dgm:presLayoutVars>
          <dgm:bulletEnabled val="1"/>
        </dgm:presLayoutVars>
      </dgm:prSet>
      <dgm:spPr/>
    </dgm:pt>
    <dgm:pt modelId="{D3D27B8A-69A2-4479-BFB2-CA93B3D9D17B}" type="pres">
      <dgm:prSet presAssocID="{8DFF99BA-9E55-424F-B6A7-62320C877742}" presName="spaceBetweenRectangles" presStyleCnt="0"/>
      <dgm:spPr/>
    </dgm:pt>
    <dgm:pt modelId="{94A654C8-A6A0-4804-ADC0-57120A9DC6FD}" type="pres">
      <dgm:prSet presAssocID="{48DDA33F-5C82-4638-BE34-1E070C79941E}" presName="parentLin" presStyleCnt="0"/>
      <dgm:spPr/>
    </dgm:pt>
    <dgm:pt modelId="{C7F78909-11A1-49D0-B90B-B0313EDA1C8B}" type="pres">
      <dgm:prSet presAssocID="{48DDA33F-5C82-4638-BE34-1E070C79941E}" presName="parentLeftMargin" presStyleLbl="node1" presStyleIdx="0" presStyleCnt="2"/>
      <dgm:spPr/>
    </dgm:pt>
    <dgm:pt modelId="{E0D6101C-AFDD-4927-8E27-03731D15E16D}" type="pres">
      <dgm:prSet presAssocID="{48DDA33F-5C82-4638-BE34-1E070C79941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CBC9457-730F-4A70-BCC9-B03D15E548BD}" type="pres">
      <dgm:prSet presAssocID="{48DDA33F-5C82-4638-BE34-1E070C79941E}" presName="negativeSpace" presStyleCnt="0"/>
      <dgm:spPr/>
    </dgm:pt>
    <dgm:pt modelId="{AD600894-B963-4828-B007-9483032AB437}" type="pres">
      <dgm:prSet presAssocID="{48DDA33F-5C82-4638-BE34-1E070C79941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E2EE302-7CDE-4CD9-9561-3EA5F0E5326C}" type="presOf" srcId="{4FD6DE48-3223-439A-8F2A-F9699B3F6818}" destId="{AD600894-B963-4828-B007-9483032AB437}" srcOrd="0" destOrd="3" presId="urn:microsoft.com/office/officeart/2005/8/layout/list1"/>
    <dgm:cxn modelId="{067EAE0B-E7CB-48BE-B377-6C5D17566F04}" srcId="{303BB176-C272-483D-91C9-0540B67A06F7}" destId="{93E1FC23-A83A-47AB-B9FB-6A9CE744B399}" srcOrd="0" destOrd="0" parTransId="{E0028A3D-BC5E-4DFB-A0E4-0F6004830B97}" sibTransId="{8DFF99BA-9E55-424F-B6A7-62320C877742}"/>
    <dgm:cxn modelId="{06900F1F-066A-43FA-ABE9-62772115CBB3}" type="presOf" srcId="{93E1FC23-A83A-47AB-B9FB-6A9CE744B399}" destId="{CEAB9FA4-2E72-4116-8E9C-5ACA08B45F2A}" srcOrd="1" destOrd="0" presId="urn:microsoft.com/office/officeart/2005/8/layout/list1"/>
    <dgm:cxn modelId="{39FDAF21-4E21-4F73-B162-782D7EF2D06A}" type="presOf" srcId="{BA3CB9A9-50A4-43D4-8791-C093D236B5EB}" destId="{7158E12A-47ED-46F5-85B3-B90171DC7E09}" srcOrd="0" destOrd="2" presId="urn:microsoft.com/office/officeart/2005/8/layout/list1"/>
    <dgm:cxn modelId="{749F7422-66EA-4308-85EF-E30CC11CBDB1}" srcId="{48DDA33F-5C82-4638-BE34-1E070C79941E}" destId="{BA73EFD6-4229-406D-9268-11954B534F52}" srcOrd="0" destOrd="0" parTransId="{B735B554-A49E-4807-85F4-22529ACF521E}" sibTransId="{E50AC6E5-B1BE-4BFC-906F-E879901DAB00}"/>
    <dgm:cxn modelId="{CF84A826-B548-49B6-B0BE-3FA96E764FB3}" srcId="{93E1FC23-A83A-47AB-B9FB-6A9CE744B399}" destId="{AE2685A0-4B52-4629-8845-8D310246D566}" srcOrd="0" destOrd="0" parTransId="{FEA81747-3759-49C0-B95F-E04A17E67FDF}" sibTransId="{5DE87DD4-F535-4FEE-BB1A-2185A6281F56}"/>
    <dgm:cxn modelId="{C5CB3129-1B17-451F-BC02-6B8232710C71}" srcId="{93E1FC23-A83A-47AB-B9FB-6A9CE744B399}" destId="{FD79EEEB-39D0-4C87-85D3-0FBCB0A1B7E8}" srcOrd="1" destOrd="0" parTransId="{1D893FCD-C76C-40FB-9D84-DCDBC76B9486}" sibTransId="{CA351E81-ECDE-4162-967B-14F334B6DE65}"/>
    <dgm:cxn modelId="{8525A22B-88C5-417A-9F23-BE7C631A9792}" srcId="{48DDA33F-5C82-4638-BE34-1E070C79941E}" destId="{4FD6DE48-3223-439A-8F2A-F9699B3F6818}" srcOrd="3" destOrd="0" parTransId="{2A64623D-C0C3-4BC8-84FF-23802D4B7733}" sibTransId="{65549B1D-82C5-4066-8E58-2A6657B4AF4D}"/>
    <dgm:cxn modelId="{78A06235-A339-4444-BE26-BA5CB91CB3D9}" srcId="{303BB176-C272-483D-91C9-0540B67A06F7}" destId="{48DDA33F-5C82-4638-BE34-1E070C79941E}" srcOrd="1" destOrd="0" parTransId="{82A84318-9A2A-4FB5-A4CB-2855C7F47614}" sibTransId="{90D34FAF-0772-46C3-9C7C-B8A306F0A8B2}"/>
    <dgm:cxn modelId="{A1F3D04E-78F3-419C-9A20-2755CFDEAD22}" type="presOf" srcId="{BA73EFD6-4229-406D-9268-11954B534F52}" destId="{AD600894-B963-4828-B007-9483032AB437}" srcOrd="0" destOrd="0" presId="urn:microsoft.com/office/officeart/2005/8/layout/list1"/>
    <dgm:cxn modelId="{3D03B274-B591-4FCD-9D3E-19CEDE5A5822}" type="presOf" srcId="{3048BB37-71CB-4EBC-A5D8-56CCF7BA76CA}" destId="{AD600894-B963-4828-B007-9483032AB437}" srcOrd="0" destOrd="1" presId="urn:microsoft.com/office/officeart/2005/8/layout/list1"/>
    <dgm:cxn modelId="{F171557B-0121-4A97-AB1A-247E351F5DCB}" srcId="{48DDA33F-5C82-4638-BE34-1E070C79941E}" destId="{3048BB37-71CB-4EBC-A5D8-56CCF7BA76CA}" srcOrd="1" destOrd="0" parTransId="{20CD4810-7C32-44DD-90C9-F7D41A974180}" sibTransId="{E7955888-DD50-46CF-9B9F-02323AA8162F}"/>
    <dgm:cxn modelId="{BC14748C-9B7A-487C-9173-422D5CA0B230}" srcId="{48DDA33F-5C82-4638-BE34-1E070C79941E}" destId="{66790F0C-145D-4542-BCCC-91AA0749DBBB}" srcOrd="4" destOrd="0" parTransId="{838225B7-B6F6-43AF-B620-3777A381A93A}" sibTransId="{B0B4041E-E413-4FC3-A20B-683FC37F76C3}"/>
    <dgm:cxn modelId="{73C72494-2C3F-405B-8863-A12CC5368D49}" type="presOf" srcId="{FD79EEEB-39D0-4C87-85D3-0FBCB0A1B7E8}" destId="{7158E12A-47ED-46F5-85B3-B90171DC7E09}" srcOrd="0" destOrd="1" presId="urn:microsoft.com/office/officeart/2005/8/layout/list1"/>
    <dgm:cxn modelId="{95E19FA1-8CD6-4202-ACE2-791231DC0293}" type="presOf" srcId="{AE2685A0-4B52-4629-8845-8D310246D566}" destId="{7158E12A-47ED-46F5-85B3-B90171DC7E09}" srcOrd="0" destOrd="0" presId="urn:microsoft.com/office/officeart/2005/8/layout/list1"/>
    <dgm:cxn modelId="{CF353EB3-40D3-49BB-B452-628CC583C0B3}" type="presOf" srcId="{15AE8555-F7ED-4DCC-91D6-84D94037168B}" destId="{AD600894-B963-4828-B007-9483032AB437}" srcOrd="0" destOrd="2" presId="urn:microsoft.com/office/officeart/2005/8/layout/list1"/>
    <dgm:cxn modelId="{5D17A6B4-2EB1-4EDD-99F3-B00D046F9685}" type="presOf" srcId="{48DDA33F-5C82-4638-BE34-1E070C79941E}" destId="{E0D6101C-AFDD-4927-8E27-03731D15E16D}" srcOrd="1" destOrd="0" presId="urn:microsoft.com/office/officeart/2005/8/layout/list1"/>
    <dgm:cxn modelId="{F5E468D3-8F56-4522-AB9E-B6C900927252}" srcId="{93E1FC23-A83A-47AB-B9FB-6A9CE744B399}" destId="{BA3CB9A9-50A4-43D4-8791-C093D236B5EB}" srcOrd="2" destOrd="0" parTransId="{4FAAE6A2-BD65-43C7-8A97-F5EE7E89A712}" sibTransId="{8EDC73AE-9F4B-4CE9-88D5-164DBC2F9953}"/>
    <dgm:cxn modelId="{B7B08FE6-1976-4BF2-9DB5-6A5E596E618C}" type="presOf" srcId="{48DDA33F-5C82-4638-BE34-1E070C79941E}" destId="{C7F78909-11A1-49D0-B90B-B0313EDA1C8B}" srcOrd="0" destOrd="0" presId="urn:microsoft.com/office/officeart/2005/8/layout/list1"/>
    <dgm:cxn modelId="{916731F4-A9F6-4115-AAD0-37C9267CD1EE}" type="presOf" srcId="{93E1FC23-A83A-47AB-B9FB-6A9CE744B399}" destId="{814DCFC7-E2F2-43DC-B5FE-755F6A49497D}" srcOrd="0" destOrd="0" presId="urn:microsoft.com/office/officeart/2005/8/layout/list1"/>
    <dgm:cxn modelId="{FD1221F6-5062-46E3-B74D-FEEB1B92C21F}" srcId="{48DDA33F-5C82-4638-BE34-1E070C79941E}" destId="{15AE8555-F7ED-4DCC-91D6-84D94037168B}" srcOrd="2" destOrd="0" parTransId="{A4B4428E-305B-4173-96BE-4C8695F21D10}" sibTransId="{6DFDEAF2-DF18-4F57-AF4C-E98AFC6C31BF}"/>
    <dgm:cxn modelId="{972843F9-2FB9-4347-8EF9-5DDF922620B9}" type="presOf" srcId="{66790F0C-145D-4542-BCCC-91AA0749DBBB}" destId="{AD600894-B963-4828-B007-9483032AB437}" srcOrd="0" destOrd="4" presId="urn:microsoft.com/office/officeart/2005/8/layout/list1"/>
    <dgm:cxn modelId="{E3BE07FA-B414-4F5C-A3A0-7C04C5CD4CD6}" type="presOf" srcId="{303BB176-C272-483D-91C9-0540B67A06F7}" destId="{DA55B1C2-1436-4397-B5E9-EECF81FA7713}" srcOrd="0" destOrd="0" presId="urn:microsoft.com/office/officeart/2005/8/layout/list1"/>
    <dgm:cxn modelId="{114BB210-E50D-4B3B-B0D6-DF3E728416FC}" type="presParOf" srcId="{DA55B1C2-1436-4397-B5E9-EECF81FA7713}" destId="{D4820FA7-BE7C-42CD-B573-297BC2D8F294}" srcOrd="0" destOrd="0" presId="urn:microsoft.com/office/officeart/2005/8/layout/list1"/>
    <dgm:cxn modelId="{2A45D5AA-841D-4F43-97D5-949C71216930}" type="presParOf" srcId="{D4820FA7-BE7C-42CD-B573-297BC2D8F294}" destId="{814DCFC7-E2F2-43DC-B5FE-755F6A49497D}" srcOrd="0" destOrd="0" presId="urn:microsoft.com/office/officeart/2005/8/layout/list1"/>
    <dgm:cxn modelId="{E00850A0-16A5-4979-94E4-2E5853466459}" type="presParOf" srcId="{D4820FA7-BE7C-42CD-B573-297BC2D8F294}" destId="{CEAB9FA4-2E72-4116-8E9C-5ACA08B45F2A}" srcOrd="1" destOrd="0" presId="urn:microsoft.com/office/officeart/2005/8/layout/list1"/>
    <dgm:cxn modelId="{0330D958-0FFE-427B-BCE4-BA898B41A5A4}" type="presParOf" srcId="{DA55B1C2-1436-4397-B5E9-EECF81FA7713}" destId="{FDB3A5BB-CC26-4F28-BE0E-A6A474516B8A}" srcOrd="1" destOrd="0" presId="urn:microsoft.com/office/officeart/2005/8/layout/list1"/>
    <dgm:cxn modelId="{DF4D8F97-5D27-4709-8B78-3D19D1C4B872}" type="presParOf" srcId="{DA55B1C2-1436-4397-B5E9-EECF81FA7713}" destId="{7158E12A-47ED-46F5-85B3-B90171DC7E09}" srcOrd="2" destOrd="0" presId="urn:microsoft.com/office/officeart/2005/8/layout/list1"/>
    <dgm:cxn modelId="{9035CCCD-97BD-4A5D-9E01-645EB61B1AC2}" type="presParOf" srcId="{DA55B1C2-1436-4397-B5E9-EECF81FA7713}" destId="{D3D27B8A-69A2-4479-BFB2-CA93B3D9D17B}" srcOrd="3" destOrd="0" presId="urn:microsoft.com/office/officeart/2005/8/layout/list1"/>
    <dgm:cxn modelId="{B633BAB1-F194-4C72-995B-E6D38CE19583}" type="presParOf" srcId="{DA55B1C2-1436-4397-B5E9-EECF81FA7713}" destId="{94A654C8-A6A0-4804-ADC0-57120A9DC6FD}" srcOrd="4" destOrd="0" presId="urn:microsoft.com/office/officeart/2005/8/layout/list1"/>
    <dgm:cxn modelId="{B73826DD-A613-413A-895B-E30F847F4555}" type="presParOf" srcId="{94A654C8-A6A0-4804-ADC0-57120A9DC6FD}" destId="{C7F78909-11A1-49D0-B90B-B0313EDA1C8B}" srcOrd="0" destOrd="0" presId="urn:microsoft.com/office/officeart/2005/8/layout/list1"/>
    <dgm:cxn modelId="{3D3242E6-D1E5-4E52-98D2-15CF7987F3D2}" type="presParOf" srcId="{94A654C8-A6A0-4804-ADC0-57120A9DC6FD}" destId="{E0D6101C-AFDD-4927-8E27-03731D15E16D}" srcOrd="1" destOrd="0" presId="urn:microsoft.com/office/officeart/2005/8/layout/list1"/>
    <dgm:cxn modelId="{D0FC927B-5F86-47F0-94AF-D9EEBD1FFF29}" type="presParOf" srcId="{DA55B1C2-1436-4397-B5E9-EECF81FA7713}" destId="{4CBC9457-730F-4A70-BCC9-B03D15E548BD}" srcOrd="5" destOrd="0" presId="urn:microsoft.com/office/officeart/2005/8/layout/list1"/>
    <dgm:cxn modelId="{CBF11745-77B1-4DE9-BB71-95931B7D2905}" type="presParOf" srcId="{DA55B1C2-1436-4397-B5E9-EECF81FA7713}" destId="{AD600894-B963-4828-B007-9483032AB43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B5DEC3-88EF-492E-82EE-62E5489B5382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856129-61E1-4062-A292-0BCA0DD5E34A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b="1" dirty="0"/>
            <a:t>Phone number: 844-ASK-NCCC</a:t>
          </a:r>
          <a:br>
            <a:rPr lang="en-US" b="1" dirty="0"/>
          </a:br>
          <a:r>
            <a:rPr lang="en-US" b="1" dirty="0"/>
            <a:t>(844-275-6222)</a:t>
          </a:r>
          <a:br>
            <a:rPr lang="en-US" b="0" dirty="0"/>
          </a:br>
          <a:r>
            <a:rPr lang="en-US" b="0" i="0" dirty="0"/>
            <a:t>Consultants are available Monday through Friday 7:00 AM-5:00 PM PT</a:t>
          </a:r>
          <a:br>
            <a:rPr lang="en-US" b="0" i="0" dirty="0"/>
          </a:br>
          <a:r>
            <a:rPr lang="en-US" b="0" dirty="0"/>
            <a:t>Voicemail services are available 24/7</a:t>
          </a:r>
        </a:p>
      </dgm:t>
    </dgm:pt>
    <dgm:pt modelId="{EDF74A7E-A8E5-4432-9BA2-0E697683DAA7}" type="parTrans" cxnId="{FEBA0A8E-AD69-46DB-B0B9-28B641D3F9CB}">
      <dgm:prSet/>
      <dgm:spPr/>
      <dgm:t>
        <a:bodyPr/>
        <a:lstStyle/>
        <a:p>
          <a:endParaRPr lang="en-US"/>
        </a:p>
      </dgm:t>
    </dgm:pt>
    <dgm:pt modelId="{6257CD1A-3254-4F16-A306-28A176E67A62}" type="sibTrans" cxnId="{FEBA0A8E-AD69-46DB-B0B9-28B641D3F9CB}">
      <dgm:prSet/>
      <dgm:spPr/>
      <dgm:t>
        <a:bodyPr/>
        <a:lstStyle/>
        <a:p>
          <a:endParaRPr lang="en-US"/>
        </a:p>
      </dgm:t>
    </dgm:pt>
    <dgm:pt modelId="{C17E7B13-9794-48BA-AABF-285BF0038F52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D58AACE4-4ACA-4C47-A2F2-ACE9C4B5D7A1}" type="parTrans" cxnId="{11E92DEE-4E3D-446C-A206-4771DCD0786B}">
      <dgm:prSet/>
      <dgm:spPr/>
      <dgm:t>
        <a:bodyPr/>
        <a:lstStyle/>
        <a:p>
          <a:endParaRPr lang="en-US"/>
        </a:p>
      </dgm:t>
    </dgm:pt>
    <dgm:pt modelId="{E9E19783-BEE1-41E5-B056-D22BD0429AAD}" type="sibTrans" cxnId="{11E92DEE-4E3D-446C-A206-4771DCD0786B}">
      <dgm:prSet/>
      <dgm:spPr/>
      <dgm:t>
        <a:bodyPr/>
        <a:lstStyle/>
        <a:p>
          <a:endParaRPr lang="en-US"/>
        </a:p>
      </dgm:t>
    </dgm:pt>
    <dgm:pt modelId="{2038696E-DBFB-498F-A0D7-6FF3DBDEE567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b="1" dirty="0"/>
            <a:t>Submit your case online: </a:t>
          </a:r>
          <a:r>
            <a:rPr lang="en-US" b="0" dirty="0">
              <a:hlinkClick xmlns:r="http://schemas.openxmlformats.org/officeDocument/2006/relationships" r:id="rId1"/>
            </a:rPr>
            <a:t>nccc.ucsf.edu/clinician-consultation/prep-pre-exposure-prophylaxis/</a:t>
          </a:r>
          <a:r>
            <a:rPr lang="en-US" b="0" dirty="0"/>
            <a:t> </a:t>
          </a:r>
        </a:p>
      </dgm:t>
    </dgm:pt>
    <dgm:pt modelId="{B3568F66-6347-4A39-A372-2F401EBCE84E}" type="parTrans" cxnId="{5802451E-04AC-4696-8CA4-38099BD65861}">
      <dgm:prSet/>
      <dgm:spPr/>
      <dgm:t>
        <a:bodyPr/>
        <a:lstStyle/>
        <a:p>
          <a:endParaRPr lang="en-US"/>
        </a:p>
      </dgm:t>
    </dgm:pt>
    <dgm:pt modelId="{606995F4-B6DC-41F1-BB66-FABC88DC2ADD}" type="sibTrans" cxnId="{5802451E-04AC-4696-8CA4-38099BD65861}">
      <dgm:prSet/>
      <dgm:spPr/>
      <dgm:t>
        <a:bodyPr/>
        <a:lstStyle/>
        <a:p>
          <a:endParaRPr lang="en-US"/>
        </a:p>
      </dgm:t>
    </dgm:pt>
    <dgm:pt modelId="{66E04415-60B1-4729-ACA4-E6700BC222BD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b="1" dirty="0"/>
            <a:t>Most questions are</a:t>
          </a:r>
          <a:br>
            <a:rPr lang="en-US" b="1" dirty="0"/>
          </a:br>
          <a:r>
            <a:rPr lang="en-US" b="1" dirty="0"/>
            <a:t>answered within 2 hr </a:t>
          </a:r>
        </a:p>
      </dgm:t>
    </dgm:pt>
    <dgm:pt modelId="{B4D641B4-6AD7-466B-88F5-1DF344F0E198}" type="parTrans" cxnId="{84CA529B-7730-4A6E-881D-A2E4F48604BC}">
      <dgm:prSet/>
      <dgm:spPr/>
      <dgm:t>
        <a:bodyPr/>
        <a:lstStyle/>
        <a:p>
          <a:endParaRPr lang="en-US"/>
        </a:p>
      </dgm:t>
    </dgm:pt>
    <dgm:pt modelId="{B3637AA4-2F82-43ED-BF2B-31C649DA0502}" type="sibTrans" cxnId="{84CA529B-7730-4A6E-881D-A2E4F48604BC}">
      <dgm:prSet/>
      <dgm:spPr/>
      <dgm:t>
        <a:bodyPr/>
        <a:lstStyle/>
        <a:p>
          <a:endParaRPr lang="en-US"/>
        </a:p>
      </dgm:t>
    </dgm:pt>
    <dgm:pt modelId="{6D658941-CED5-43FD-864E-8E659EFFB1F2}" type="pres">
      <dgm:prSet presAssocID="{4EB5DEC3-88EF-492E-82EE-62E5489B5382}" presName="root" presStyleCnt="0">
        <dgm:presLayoutVars>
          <dgm:dir/>
          <dgm:resizeHandles val="exact"/>
        </dgm:presLayoutVars>
      </dgm:prSet>
      <dgm:spPr/>
    </dgm:pt>
    <dgm:pt modelId="{37D4BFD7-5A6A-4B80-A098-42F5B64D04AE}" type="pres">
      <dgm:prSet presAssocID="{40856129-61E1-4062-A292-0BCA0DD5E34A}" presName="compNode" presStyleCnt="0"/>
      <dgm:spPr/>
    </dgm:pt>
    <dgm:pt modelId="{36603AFA-93BF-422E-8B4F-3941F1BE07FC}" type="pres">
      <dgm:prSet presAssocID="{40856129-61E1-4062-A292-0BCA0DD5E34A}" presName="iconRect" presStyleLbl="node1" presStyleIdx="0" presStyleCnt="3" custLinFactNeighborX="89378" custLinFactNeighborY="155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40D7223C-E9A9-4EAC-8FE0-47E8588BE759}" type="pres">
      <dgm:prSet presAssocID="{40856129-61E1-4062-A292-0BCA0DD5E34A}" presName="iconSpace" presStyleCnt="0"/>
      <dgm:spPr/>
    </dgm:pt>
    <dgm:pt modelId="{F4ECA15E-A195-49C0-A362-0ECD07009D3D}" type="pres">
      <dgm:prSet presAssocID="{40856129-61E1-4062-A292-0BCA0DD5E34A}" presName="parTx" presStyleLbl="revTx" presStyleIdx="0" presStyleCnt="6">
        <dgm:presLayoutVars>
          <dgm:chMax val="0"/>
          <dgm:chPref val="0"/>
        </dgm:presLayoutVars>
      </dgm:prSet>
      <dgm:spPr/>
    </dgm:pt>
    <dgm:pt modelId="{A0E13907-6AC5-40DE-B84A-C8C49AB4F095}" type="pres">
      <dgm:prSet presAssocID="{40856129-61E1-4062-A292-0BCA0DD5E34A}" presName="txSpace" presStyleCnt="0"/>
      <dgm:spPr/>
    </dgm:pt>
    <dgm:pt modelId="{479BC0E1-8164-4E88-A095-9522AE3E2105}" type="pres">
      <dgm:prSet presAssocID="{40856129-61E1-4062-A292-0BCA0DD5E34A}" presName="desTx" presStyleLbl="revTx" presStyleIdx="1" presStyleCnt="6">
        <dgm:presLayoutVars/>
      </dgm:prSet>
      <dgm:spPr/>
    </dgm:pt>
    <dgm:pt modelId="{E186803B-D344-4764-A5AB-F1A7F19F74CC}" type="pres">
      <dgm:prSet presAssocID="{6257CD1A-3254-4F16-A306-28A176E67A62}" presName="sibTrans" presStyleCnt="0"/>
      <dgm:spPr/>
    </dgm:pt>
    <dgm:pt modelId="{0E39515C-6E5E-4AB1-AD21-215074F38795}" type="pres">
      <dgm:prSet presAssocID="{2038696E-DBFB-498F-A0D7-6FF3DBDEE567}" presName="compNode" presStyleCnt="0"/>
      <dgm:spPr/>
    </dgm:pt>
    <dgm:pt modelId="{169809CD-2555-481C-9D53-021F090E7420}" type="pres">
      <dgm:prSet presAssocID="{2038696E-DBFB-498F-A0D7-6FF3DBDEE567}" presName="iconRect" presStyleLbl="node1" presStyleIdx="1" presStyleCnt="3" custLinFactNeighborX="92432" custLinFactNeighborY="388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ternet with solid fill"/>
        </a:ext>
      </dgm:extLst>
    </dgm:pt>
    <dgm:pt modelId="{4E9678CC-8082-400C-8444-91CF72613DB5}" type="pres">
      <dgm:prSet presAssocID="{2038696E-DBFB-498F-A0D7-6FF3DBDEE567}" presName="iconSpace" presStyleCnt="0"/>
      <dgm:spPr/>
    </dgm:pt>
    <dgm:pt modelId="{F18FDE10-3051-4080-AFB8-CF888855E27C}" type="pres">
      <dgm:prSet presAssocID="{2038696E-DBFB-498F-A0D7-6FF3DBDEE567}" presName="parTx" presStyleLbl="revTx" presStyleIdx="2" presStyleCnt="6">
        <dgm:presLayoutVars>
          <dgm:chMax val="0"/>
          <dgm:chPref val="0"/>
        </dgm:presLayoutVars>
      </dgm:prSet>
      <dgm:spPr/>
    </dgm:pt>
    <dgm:pt modelId="{B2B6BE6B-DED1-4F64-8DBC-8A3CEE1D2F32}" type="pres">
      <dgm:prSet presAssocID="{2038696E-DBFB-498F-A0D7-6FF3DBDEE567}" presName="txSpace" presStyleCnt="0"/>
      <dgm:spPr/>
    </dgm:pt>
    <dgm:pt modelId="{B30B9FA4-4433-4FDC-9CB5-D6806713D5EF}" type="pres">
      <dgm:prSet presAssocID="{2038696E-DBFB-498F-A0D7-6FF3DBDEE567}" presName="desTx" presStyleLbl="revTx" presStyleIdx="3" presStyleCnt="6">
        <dgm:presLayoutVars/>
      </dgm:prSet>
      <dgm:spPr/>
    </dgm:pt>
    <dgm:pt modelId="{134116C1-0309-4718-8033-FE330605F42A}" type="pres">
      <dgm:prSet presAssocID="{606995F4-B6DC-41F1-BB66-FABC88DC2ADD}" presName="sibTrans" presStyleCnt="0"/>
      <dgm:spPr/>
    </dgm:pt>
    <dgm:pt modelId="{522AF872-3C2F-4346-9289-D57A2F02CFEA}" type="pres">
      <dgm:prSet presAssocID="{66E04415-60B1-4729-ACA4-E6700BC222BD}" presName="compNode" presStyleCnt="0"/>
      <dgm:spPr/>
    </dgm:pt>
    <dgm:pt modelId="{271FF1EC-D17E-4675-86B9-0182C0E072C7}" type="pres">
      <dgm:prSet presAssocID="{66E04415-60B1-4729-ACA4-E6700BC222BD}" presName="iconRect" presStyleLbl="node1" presStyleIdx="2" presStyleCnt="3" custLinFactNeighborX="97151" custLinFactNeighborY="155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6B89062-97D9-46A6-8C1C-A54CFD7CE06E}" type="pres">
      <dgm:prSet presAssocID="{66E04415-60B1-4729-ACA4-E6700BC222BD}" presName="iconSpace" presStyleCnt="0"/>
      <dgm:spPr/>
    </dgm:pt>
    <dgm:pt modelId="{D4648081-902D-4036-BE95-714A29F2917F}" type="pres">
      <dgm:prSet presAssocID="{66E04415-60B1-4729-ACA4-E6700BC222BD}" presName="parTx" presStyleLbl="revTx" presStyleIdx="4" presStyleCnt="6">
        <dgm:presLayoutVars>
          <dgm:chMax val="0"/>
          <dgm:chPref val="0"/>
        </dgm:presLayoutVars>
      </dgm:prSet>
      <dgm:spPr/>
    </dgm:pt>
    <dgm:pt modelId="{068B54B9-C818-4C22-AD0D-70EA22044599}" type="pres">
      <dgm:prSet presAssocID="{66E04415-60B1-4729-ACA4-E6700BC222BD}" presName="txSpace" presStyleCnt="0"/>
      <dgm:spPr/>
    </dgm:pt>
    <dgm:pt modelId="{E0C647A6-C1CB-4865-9EE9-DB3A01D3E855}" type="pres">
      <dgm:prSet presAssocID="{66E04415-60B1-4729-ACA4-E6700BC222BD}" presName="desTx" presStyleLbl="revTx" presStyleIdx="5" presStyleCnt="6">
        <dgm:presLayoutVars/>
      </dgm:prSet>
      <dgm:spPr/>
    </dgm:pt>
  </dgm:ptLst>
  <dgm:cxnLst>
    <dgm:cxn modelId="{5802451E-04AC-4696-8CA4-38099BD65861}" srcId="{4EB5DEC3-88EF-492E-82EE-62E5489B5382}" destId="{2038696E-DBFB-498F-A0D7-6FF3DBDEE567}" srcOrd="1" destOrd="0" parTransId="{B3568F66-6347-4A39-A372-2F401EBCE84E}" sibTransId="{606995F4-B6DC-41F1-BB66-FABC88DC2ADD}"/>
    <dgm:cxn modelId="{326DB529-D214-4515-B5C4-C52A66D8CF3B}" type="presOf" srcId="{4EB5DEC3-88EF-492E-82EE-62E5489B5382}" destId="{6D658941-CED5-43FD-864E-8E659EFFB1F2}" srcOrd="0" destOrd="0" presId="urn:microsoft.com/office/officeart/2018/2/layout/IconLabelDescriptionList"/>
    <dgm:cxn modelId="{4625E74E-84E2-4FCB-89B1-A2BFCDD30CF2}" type="presOf" srcId="{2038696E-DBFB-498F-A0D7-6FF3DBDEE567}" destId="{F18FDE10-3051-4080-AFB8-CF888855E27C}" srcOrd="0" destOrd="0" presId="urn:microsoft.com/office/officeart/2018/2/layout/IconLabelDescriptionList"/>
    <dgm:cxn modelId="{8425E252-1EEB-4287-8EAE-B931BEC1955A}" type="presOf" srcId="{40856129-61E1-4062-A292-0BCA0DD5E34A}" destId="{F4ECA15E-A195-49C0-A362-0ECD07009D3D}" srcOrd="0" destOrd="0" presId="urn:microsoft.com/office/officeart/2018/2/layout/IconLabelDescriptionList"/>
    <dgm:cxn modelId="{FEBA0A8E-AD69-46DB-B0B9-28B641D3F9CB}" srcId="{4EB5DEC3-88EF-492E-82EE-62E5489B5382}" destId="{40856129-61E1-4062-A292-0BCA0DD5E34A}" srcOrd="0" destOrd="0" parTransId="{EDF74A7E-A8E5-4432-9BA2-0E697683DAA7}" sibTransId="{6257CD1A-3254-4F16-A306-28A176E67A62}"/>
    <dgm:cxn modelId="{84CA529B-7730-4A6E-881D-A2E4F48604BC}" srcId="{4EB5DEC3-88EF-492E-82EE-62E5489B5382}" destId="{66E04415-60B1-4729-ACA4-E6700BC222BD}" srcOrd="2" destOrd="0" parTransId="{B4D641B4-6AD7-466B-88F5-1DF344F0E198}" sibTransId="{B3637AA4-2F82-43ED-BF2B-31C649DA0502}"/>
    <dgm:cxn modelId="{DCBBCCAD-51D2-46D5-8A65-AE0D1FB20939}" type="presOf" srcId="{C17E7B13-9794-48BA-AABF-285BF0038F52}" destId="{479BC0E1-8164-4E88-A095-9522AE3E2105}" srcOrd="0" destOrd="0" presId="urn:microsoft.com/office/officeart/2018/2/layout/IconLabelDescriptionList"/>
    <dgm:cxn modelId="{CC84C1E9-9764-43D9-9AFA-BC29CFB87DF6}" type="presOf" srcId="{66E04415-60B1-4729-ACA4-E6700BC222BD}" destId="{D4648081-902D-4036-BE95-714A29F2917F}" srcOrd="0" destOrd="0" presId="urn:microsoft.com/office/officeart/2018/2/layout/IconLabelDescriptionList"/>
    <dgm:cxn modelId="{11E92DEE-4E3D-446C-A206-4771DCD0786B}" srcId="{40856129-61E1-4062-A292-0BCA0DD5E34A}" destId="{C17E7B13-9794-48BA-AABF-285BF0038F52}" srcOrd="0" destOrd="0" parTransId="{D58AACE4-4ACA-4C47-A2F2-ACE9C4B5D7A1}" sibTransId="{E9E19783-BEE1-41E5-B056-D22BD0429AAD}"/>
    <dgm:cxn modelId="{6C8C885A-0DB2-442E-9D13-3BC062F651D1}" type="presParOf" srcId="{6D658941-CED5-43FD-864E-8E659EFFB1F2}" destId="{37D4BFD7-5A6A-4B80-A098-42F5B64D04AE}" srcOrd="0" destOrd="0" presId="urn:microsoft.com/office/officeart/2018/2/layout/IconLabelDescriptionList"/>
    <dgm:cxn modelId="{0AA1BDF5-4FBA-4959-8FC9-947FEEC6508C}" type="presParOf" srcId="{37D4BFD7-5A6A-4B80-A098-42F5B64D04AE}" destId="{36603AFA-93BF-422E-8B4F-3941F1BE07FC}" srcOrd="0" destOrd="0" presId="urn:microsoft.com/office/officeart/2018/2/layout/IconLabelDescriptionList"/>
    <dgm:cxn modelId="{E2DD792E-BBA0-4562-9EFA-925B5F64038A}" type="presParOf" srcId="{37D4BFD7-5A6A-4B80-A098-42F5B64D04AE}" destId="{40D7223C-E9A9-4EAC-8FE0-47E8588BE759}" srcOrd="1" destOrd="0" presId="urn:microsoft.com/office/officeart/2018/2/layout/IconLabelDescriptionList"/>
    <dgm:cxn modelId="{D4E33C48-E036-40C8-B9F1-BB69E9446CAB}" type="presParOf" srcId="{37D4BFD7-5A6A-4B80-A098-42F5B64D04AE}" destId="{F4ECA15E-A195-49C0-A362-0ECD07009D3D}" srcOrd="2" destOrd="0" presId="urn:microsoft.com/office/officeart/2018/2/layout/IconLabelDescriptionList"/>
    <dgm:cxn modelId="{1A632DB9-9963-4A84-87E3-59F73FA6872C}" type="presParOf" srcId="{37D4BFD7-5A6A-4B80-A098-42F5B64D04AE}" destId="{A0E13907-6AC5-40DE-B84A-C8C49AB4F095}" srcOrd="3" destOrd="0" presId="urn:microsoft.com/office/officeart/2018/2/layout/IconLabelDescriptionList"/>
    <dgm:cxn modelId="{FC7C8E32-65B8-4B27-8270-C3AC0F98728D}" type="presParOf" srcId="{37D4BFD7-5A6A-4B80-A098-42F5B64D04AE}" destId="{479BC0E1-8164-4E88-A095-9522AE3E2105}" srcOrd="4" destOrd="0" presId="urn:microsoft.com/office/officeart/2018/2/layout/IconLabelDescriptionList"/>
    <dgm:cxn modelId="{F8337B03-6889-4CBA-8B5C-43922706FBB5}" type="presParOf" srcId="{6D658941-CED5-43FD-864E-8E659EFFB1F2}" destId="{E186803B-D344-4764-A5AB-F1A7F19F74CC}" srcOrd="1" destOrd="0" presId="urn:microsoft.com/office/officeart/2018/2/layout/IconLabelDescriptionList"/>
    <dgm:cxn modelId="{BDE19454-E032-4B28-AFAF-3C9BA76ADC54}" type="presParOf" srcId="{6D658941-CED5-43FD-864E-8E659EFFB1F2}" destId="{0E39515C-6E5E-4AB1-AD21-215074F38795}" srcOrd="2" destOrd="0" presId="urn:microsoft.com/office/officeart/2018/2/layout/IconLabelDescriptionList"/>
    <dgm:cxn modelId="{54E95638-F539-4924-A622-7A4854D2E085}" type="presParOf" srcId="{0E39515C-6E5E-4AB1-AD21-215074F38795}" destId="{169809CD-2555-481C-9D53-021F090E7420}" srcOrd="0" destOrd="0" presId="urn:microsoft.com/office/officeart/2018/2/layout/IconLabelDescriptionList"/>
    <dgm:cxn modelId="{C34CC013-3D1D-46F9-A9D6-8451CB4AB294}" type="presParOf" srcId="{0E39515C-6E5E-4AB1-AD21-215074F38795}" destId="{4E9678CC-8082-400C-8444-91CF72613DB5}" srcOrd="1" destOrd="0" presId="urn:microsoft.com/office/officeart/2018/2/layout/IconLabelDescriptionList"/>
    <dgm:cxn modelId="{396059C5-F30B-45E3-BD1A-DD4AC9F43697}" type="presParOf" srcId="{0E39515C-6E5E-4AB1-AD21-215074F38795}" destId="{F18FDE10-3051-4080-AFB8-CF888855E27C}" srcOrd="2" destOrd="0" presId="urn:microsoft.com/office/officeart/2018/2/layout/IconLabelDescriptionList"/>
    <dgm:cxn modelId="{DF84056E-E2C7-4D9E-83D6-F3FE8720C402}" type="presParOf" srcId="{0E39515C-6E5E-4AB1-AD21-215074F38795}" destId="{B2B6BE6B-DED1-4F64-8DBC-8A3CEE1D2F32}" srcOrd="3" destOrd="0" presId="urn:microsoft.com/office/officeart/2018/2/layout/IconLabelDescriptionList"/>
    <dgm:cxn modelId="{E31A04E8-A271-4965-822E-90E6001154D7}" type="presParOf" srcId="{0E39515C-6E5E-4AB1-AD21-215074F38795}" destId="{B30B9FA4-4433-4FDC-9CB5-D6806713D5EF}" srcOrd="4" destOrd="0" presId="urn:microsoft.com/office/officeart/2018/2/layout/IconLabelDescriptionList"/>
    <dgm:cxn modelId="{28683693-7AB9-446A-88E3-BA9248906623}" type="presParOf" srcId="{6D658941-CED5-43FD-864E-8E659EFFB1F2}" destId="{134116C1-0309-4718-8033-FE330605F42A}" srcOrd="3" destOrd="0" presId="urn:microsoft.com/office/officeart/2018/2/layout/IconLabelDescriptionList"/>
    <dgm:cxn modelId="{D0301E7B-6FCF-4074-A04F-CAAA83CCBAE6}" type="presParOf" srcId="{6D658941-CED5-43FD-864E-8E659EFFB1F2}" destId="{522AF872-3C2F-4346-9289-D57A2F02CFEA}" srcOrd="4" destOrd="0" presId="urn:microsoft.com/office/officeart/2018/2/layout/IconLabelDescriptionList"/>
    <dgm:cxn modelId="{AD43134F-BBF6-4627-A298-C4038B80C87A}" type="presParOf" srcId="{522AF872-3C2F-4346-9289-D57A2F02CFEA}" destId="{271FF1EC-D17E-4675-86B9-0182C0E072C7}" srcOrd="0" destOrd="0" presId="urn:microsoft.com/office/officeart/2018/2/layout/IconLabelDescriptionList"/>
    <dgm:cxn modelId="{75B66047-42E7-4956-BCE2-0150E379D095}" type="presParOf" srcId="{522AF872-3C2F-4346-9289-D57A2F02CFEA}" destId="{46B89062-97D9-46A6-8C1C-A54CFD7CE06E}" srcOrd="1" destOrd="0" presId="urn:microsoft.com/office/officeart/2018/2/layout/IconLabelDescriptionList"/>
    <dgm:cxn modelId="{7749ABEA-450C-46D9-B19F-83C854337927}" type="presParOf" srcId="{522AF872-3C2F-4346-9289-D57A2F02CFEA}" destId="{D4648081-902D-4036-BE95-714A29F2917F}" srcOrd="2" destOrd="0" presId="urn:microsoft.com/office/officeart/2018/2/layout/IconLabelDescriptionList"/>
    <dgm:cxn modelId="{3811F11E-C409-4307-8E86-74C8E5497104}" type="presParOf" srcId="{522AF872-3C2F-4346-9289-D57A2F02CFEA}" destId="{068B54B9-C818-4C22-AD0D-70EA22044599}" srcOrd="3" destOrd="0" presId="urn:microsoft.com/office/officeart/2018/2/layout/IconLabelDescriptionList"/>
    <dgm:cxn modelId="{705520E9-6FD5-40A2-A350-8823EFCDA8E1}" type="presParOf" srcId="{522AF872-3C2F-4346-9289-D57A2F02CFEA}" destId="{E0C647A6-C1CB-4865-9EE9-DB3A01D3E855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83706-6844-405D-9059-020DE501F595}">
      <dsp:nvSpPr>
        <dsp:cNvPr id="0" name=""/>
        <dsp:cNvSpPr/>
      </dsp:nvSpPr>
      <dsp:spPr>
        <a:xfrm>
          <a:off x="0" y="38720"/>
          <a:ext cx="11739563" cy="1048320"/>
        </a:xfrm>
        <a:prstGeom prst="roundRect">
          <a:avLst/>
        </a:prstGeom>
        <a:solidFill>
          <a:schemeClr val="accent1"/>
        </a:solidFill>
        <a:ln w="0" cap="flat" cmpd="sng" algn="ctr">
          <a:noFill/>
        </a:ln>
        <a:effectLst>
          <a:blur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2"/>
              </a:solidFill>
            </a:rPr>
            <a:t>People with mental health conditions are at increased risk of acquiring HIV</a:t>
          </a:r>
        </a:p>
      </dsp:txBody>
      <dsp:txXfrm>
        <a:off x="51175" y="89895"/>
        <a:ext cx="11637213" cy="945970"/>
      </dsp:txXfrm>
    </dsp:sp>
    <dsp:sp modelId="{2D05A667-9C64-45A7-ACAE-D481459E6105}">
      <dsp:nvSpPr>
        <dsp:cNvPr id="0" name=""/>
        <dsp:cNvSpPr/>
      </dsp:nvSpPr>
      <dsp:spPr>
        <a:xfrm>
          <a:off x="0" y="1248320"/>
          <a:ext cx="11739563" cy="1048320"/>
        </a:xfrm>
        <a:prstGeom prst="round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2"/>
              </a:solidFill>
            </a:rPr>
            <a:t>People may see mental health professionals more frequently than other specialists</a:t>
          </a:r>
        </a:p>
      </dsp:txBody>
      <dsp:txXfrm>
        <a:off x="51175" y="1299495"/>
        <a:ext cx="11637213" cy="945970"/>
      </dsp:txXfrm>
    </dsp:sp>
    <dsp:sp modelId="{5EFD402D-9E7B-4521-95A9-32F3127C29EE}">
      <dsp:nvSpPr>
        <dsp:cNvPr id="0" name=""/>
        <dsp:cNvSpPr/>
      </dsp:nvSpPr>
      <dsp:spPr>
        <a:xfrm>
          <a:off x="0" y="2457921"/>
          <a:ext cx="11739563" cy="1048320"/>
        </a:xfrm>
        <a:prstGeom prst="round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2"/>
              </a:solidFill>
            </a:rPr>
            <a:t>Mental health professionals should discuss sexual health with patients, and PrEP can easily become a part of that conversation</a:t>
          </a:r>
        </a:p>
      </dsp:txBody>
      <dsp:txXfrm>
        <a:off x="51175" y="2509096"/>
        <a:ext cx="11637213" cy="945970"/>
      </dsp:txXfrm>
    </dsp:sp>
    <dsp:sp modelId="{956AF1E9-8A57-4666-89E0-351FE7BF9B18}">
      <dsp:nvSpPr>
        <dsp:cNvPr id="0" name=""/>
        <dsp:cNvSpPr/>
      </dsp:nvSpPr>
      <dsp:spPr>
        <a:xfrm>
          <a:off x="0" y="3667521"/>
          <a:ext cx="11739563" cy="1048320"/>
        </a:xfrm>
        <a:prstGeom prst="round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2"/>
              </a:solidFill>
            </a:rPr>
            <a:t>Other specialists are not as knowledgeable on managing and treating mental health conditions</a:t>
          </a:r>
        </a:p>
      </dsp:txBody>
      <dsp:txXfrm>
        <a:off x="51175" y="3718696"/>
        <a:ext cx="11637213" cy="945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B3099-B11C-4273-BA80-219C3B804C0D}">
      <dsp:nvSpPr>
        <dsp:cNvPr id="0" name=""/>
        <dsp:cNvSpPr/>
      </dsp:nvSpPr>
      <dsp:spPr>
        <a:xfrm>
          <a:off x="829151" y="0"/>
          <a:ext cx="9397047" cy="4642644"/>
        </a:xfrm>
        <a:prstGeom prst="rightArrow">
          <a:avLst/>
        </a:prstGeom>
        <a:solidFill>
          <a:schemeClr val="accent2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9BD8C8-C6DA-493D-93D1-1B6C28B193A1}">
      <dsp:nvSpPr>
        <dsp:cNvPr id="0" name=""/>
        <dsp:cNvSpPr/>
      </dsp:nvSpPr>
      <dsp:spPr>
        <a:xfrm>
          <a:off x="5533" y="1392793"/>
          <a:ext cx="2661273" cy="1857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2"/>
              </a:solidFill>
            </a:rPr>
            <a:t>Patient identification and education</a:t>
          </a:r>
        </a:p>
      </dsp:txBody>
      <dsp:txXfrm>
        <a:off x="96187" y="1483447"/>
        <a:ext cx="2479965" cy="1675749"/>
      </dsp:txXfrm>
    </dsp:sp>
    <dsp:sp modelId="{D08323FC-0490-4AF7-BDDC-A07BC7B63054}">
      <dsp:nvSpPr>
        <dsp:cNvPr id="0" name=""/>
        <dsp:cNvSpPr/>
      </dsp:nvSpPr>
      <dsp:spPr>
        <a:xfrm>
          <a:off x="2799869" y="1392793"/>
          <a:ext cx="2661273" cy="1857057"/>
        </a:xfrm>
        <a:prstGeom prst="roundRect">
          <a:avLst/>
        </a:prstGeom>
        <a:solidFill>
          <a:schemeClr val="accent6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2"/>
              </a:solidFill>
            </a:rPr>
            <a:t>PrEP initiation and ongoing provision by psychiatrists, APPs, or pharmacists</a:t>
          </a:r>
        </a:p>
      </dsp:txBody>
      <dsp:txXfrm>
        <a:off x="2890523" y="1483447"/>
        <a:ext cx="2479965" cy="1675749"/>
      </dsp:txXfrm>
    </dsp:sp>
    <dsp:sp modelId="{4C41FBBE-4DDD-43E1-8830-7B9112B74674}">
      <dsp:nvSpPr>
        <dsp:cNvPr id="0" name=""/>
        <dsp:cNvSpPr/>
      </dsp:nvSpPr>
      <dsp:spPr>
        <a:xfrm>
          <a:off x="5594206" y="1392793"/>
          <a:ext cx="2661273" cy="1857057"/>
        </a:xfrm>
        <a:prstGeom prst="roundRect">
          <a:avLst/>
        </a:prstGeom>
        <a:solidFill>
          <a:schemeClr val="accent3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2"/>
              </a:solidFill>
            </a:rPr>
            <a:t>Refer to primary care as needed</a:t>
          </a:r>
        </a:p>
      </dsp:txBody>
      <dsp:txXfrm>
        <a:off x="5684860" y="1483447"/>
        <a:ext cx="2479965" cy="1675749"/>
      </dsp:txXfrm>
    </dsp:sp>
    <dsp:sp modelId="{906A2ADA-0946-42B6-8C71-C9BC527274BA}">
      <dsp:nvSpPr>
        <dsp:cNvPr id="0" name=""/>
        <dsp:cNvSpPr/>
      </dsp:nvSpPr>
      <dsp:spPr>
        <a:xfrm>
          <a:off x="8388543" y="1392793"/>
          <a:ext cx="2661273" cy="1857057"/>
        </a:xfrm>
        <a:prstGeom prst="roundRect">
          <a:avLst/>
        </a:prstGeom>
        <a:solidFill>
          <a:schemeClr val="accent4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2"/>
              </a:solidFill>
            </a:rPr>
            <a:t>Multidisciplinary care to monitor and support adherence</a:t>
          </a:r>
        </a:p>
      </dsp:txBody>
      <dsp:txXfrm>
        <a:off x="8479197" y="1483447"/>
        <a:ext cx="2479965" cy="16757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3BC768-AC7A-46DB-B926-B33209CA3F04}">
      <dsp:nvSpPr>
        <dsp:cNvPr id="0" name=""/>
        <dsp:cNvSpPr/>
      </dsp:nvSpPr>
      <dsp:spPr>
        <a:xfrm>
          <a:off x="3215" y="3554"/>
          <a:ext cx="3135287" cy="1254115"/>
        </a:xfrm>
        <a:prstGeom prst="rect">
          <a:avLst/>
        </a:prstGeom>
        <a:solidFill>
          <a:schemeClr val="accent3"/>
        </a:solidFill>
        <a:ln w="3175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2"/>
              </a:solidFill>
            </a:rPr>
            <a:t>Delivery</a:t>
          </a:r>
        </a:p>
      </dsp:txBody>
      <dsp:txXfrm>
        <a:off x="3215" y="3554"/>
        <a:ext cx="3135287" cy="1254115"/>
      </dsp:txXfrm>
    </dsp:sp>
    <dsp:sp modelId="{E7AF695F-4660-462A-A516-99144808793A}">
      <dsp:nvSpPr>
        <dsp:cNvPr id="0" name=""/>
        <dsp:cNvSpPr/>
      </dsp:nvSpPr>
      <dsp:spPr>
        <a:xfrm>
          <a:off x="3215" y="1257669"/>
          <a:ext cx="3135287" cy="3065993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3175" cap="flat" cmpd="sng" algn="ctr">
          <a:solidFill>
            <a:schemeClr val="accent3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200" b="0" kern="1200" dirty="0">
              <a:solidFill>
                <a:schemeClr val="tx1"/>
              </a:solidFill>
            </a:rPr>
            <a:t>Provision in context of routine visits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200" kern="1200" dirty="0"/>
            <a:t>Integration with other services (ie, SUD/OUD care)</a:t>
          </a:r>
        </a:p>
      </dsp:txBody>
      <dsp:txXfrm>
        <a:off x="3215" y="1257669"/>
        <a:ext cx="3135287" cy="3065993"/>
      </dsp:txXfrm>
    </dsp:sp>
    <dsp:sp modelId="{E6F93752-2029-46F1-985A-548F63114577}">
      <dsp:nvSpPr>
        <dsp:cNvPr id="0" name=""/>
        <dsp:cNvSpPr/>
      </dsp:nvSpPr>
      <dsp:spPr>
        <a:xfrm>
          <a:off x="3577444" y="3554"/>
          <a:ext cx="3135287" cy="1254115"/>
        </a:xfrm>
        <a:prstGeom prst="rect">
          <a:avLst/>
        </a:prstGeom>
        <a:solidFill>
          <a:schemeClr val="accent4"/>
        </a:solidFill>
        <a:ln w="31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2"/>
              </a:solidFill>
            </a:rPr>
            <a:t>Support</a:t>
          </a:r>
        </a:p>
      </dsp:txBody>
      <dsp:txXfrm>
        <a:off x="3577444" y="3554"/>
        <a:ext cx="3135287" cy="1254115"/>
      </dsp:txXfrm>
    </dsp:sp>
    <dsp:sp modelId="{5F2458B8-9484-40D2-945C-F0AE309EC869}">
      <dsp:nvSpPr>
        <dsp:cNvPr id="0" name=""/>
        <dsp:cNvSpPr/>
      </dsp:nvSpPr>
      <dsp:spPr>
        <a:xfrm>
          <a:off x="3577444" y="1257669"/>
          <a:ext cx="3135287" cy="3065993"/>
        </a:xfrm>
        <a:prstGeom prst="rect">
          <a:avLst/>
        </a:prstGeom>
        <a:solidFill>
          <a:srgbClr val="D0F0EE"/>
        </a:solidFill>
        <a:ln w="3175" cap="flat" cmpd="sng" algn="ctr">
          <a:solidFill>
            <a:schemeClr val="accent4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Enhanced, peer-based support and navigation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Telehealth-based counseling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Text messaging interventions</a:t>
          </a:r>
        </a:p>
      </dsp:txBody>
      <dsp:txXfrm>
        <a:off x="3577444" y="1257669"/>
        <a:ext cx="3135287" cy="3065993"/>
      </dsp:txXfrm>
    </dsp:sp>
    <dsp:sp modelId="{F3EDC32C-993C-4880-BDBB-C6A7F06A7663}">
      <dsp:nvSpPr>
        <dsp:cNvPr id="0" name=""/>
        <dsp:cNvSpPr/>
      </dsp:nvSpPr>
      <dsp:spPr>
        <a:xfrm>
          <a:off x="7151672" y="3554"/>
          <a:ext cx="3135287" cy="1254115"/>
        </a:xfrm>
        <a:prstGeom prst="rect">
          <a:avLst/>
        </a:prstGeom>
        <a:solidFill>
          <a:schemeClr val="accent5"/>
        </a:solidFill>
        <a:ln w="317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2"/>
              </a:solidFill>
            </a:rPr>
            <a:t> Regimen Choice</a:t>
          </a:r>
        </a:p>
      </dsp:txBody>
      <dsp:txXfrm>
        <a:off x="7151672" y="3554"/>
        <a:ext cx="3135287" cy="1254115"/>
      </dsp:txXfrm>
    </dsp:sp>
    <dsp:sp modelId="{74DD41AF-6720-4C1F-AAF4-9442F320AFAF}">
      <dsp:nvSpPr>
        <dsp:cNvPr id="0" name=""/>
        <dsp:cNvSpPr/>
      </dsp:nvSpPr>
      <dsp:spPr>
        <a:xfrm>
          <a:off x="7151672" y="1257669"/>
          <a:ext cx="3135287" cy="3065993"/>
        </a:xfrm>
        <a:prstGeom prst="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3175" cap="flat" cmpd="sng" algn="ctr">
          <a:solidFill>
            <a:schemeClr val="accent5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Discuss all options (oral vs injection, dosing frequency)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Offer extended pill supplies for oral PrEP</a:t>
          </a:r>
        </a:p>
      </dsp:txBody>
      <dsp:txXfrm>
        <a:off x="7151672" y="1257669"/>
        <a:ext cx="3135287" cy="30659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F50B4-900A-422A-BA20-0E70BD8242C4}">
      <dsp:nvSpPr>
        <dsp:cNvPr id="0" name=""/>
        <dsp:cNvSpPr/>
      </dsp:nvSpPr>
      <dsp:spPr>
        <a:xfrm>
          <a:off x="0" y="1973"/>
          <a:ext cx="11739563" cy="100012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D92A86-8EA5-4E01-B59D-949AAE911A58}">
      <dsp:nvSpPr>
        <dsp:cNvPr id="0" name=""/>
        <dsp:cNvSpPr/>
      </dsp:nvSpPr>
      <dsp:spPr>
        <a:xfrm>
          <a:off x="302539" y="227002"/>
          <a:ext cx="550071" cy="5500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B024AF-6031-41D2-A85E-4BE05498362E}">
      <dsp:nvSpPr>
        <dsp:cNvPr id="0" name=""/>
        <dsp:cNvSpPr/>
      </dsp:nvSpPr>
      <dsp:spPr>
        <a:xfrm>
          <a:off x="1155149" y="1973"/>
          <a:ext cx="10584413" cy="100012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47" tIns="105847" rIns="105847" bIns="1058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Teleconsultation service that provides education and clinically supported guidance for PrEP decision-making (eg, appropriateness, labs, follow-up)</a:t>
          </a:r>
        </a:p>
      </dsp:txBody>
      <dsp:txXfrm>
        <a:off x="1155149" y="1973"/>
        <a:ext cx="10584413" cy="1000129"/>
      </dsp:txXfrm>
    </dsp:sp>
    <dsp:sp modelId="{1451659E-B966-4078-B3CF-6F5C8038A1CB}">
      <dsp:nvSpPr>
        <dsp:cNvPr id="0" name=""/>
        <dsp:cNvSpPr/>
      </dsp:nvSpPr>
      <dsp:spPr>
        <a:xfrm>
          <a:off x="0" y="1252135"/>
          <a:ext cx="11739563" cy="100012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A25D77-10F1-4F98-93EB-93AE5986F668}">
      <dsp:nvSpPr>
        <dsp:cNvPr id="0" name=""/>
        <dsp:cNvSpPr/>
      </dsp:nvSpPr>
      <dsp:spPr>
        <a:xfrm>
          <a:off x="302539" y="1477164"/>
          <a:ext cx="550071" cy="5500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36CA8F-F313-4B0B-A7E6-3FC7039C591E}">
      <dsp:nvSpPr>
        <dsp:cNvPr id="0" name=""/>
        <dsp:cNvSpPr/>
      </dsp:nvSpPr>
      <dsp:spPr>
        <a:xfrm>
          <a:off x="1155149" y="1252135"/>
          <a:ext cx="10584413" cy="10001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47" tIns="105847" rIns="105847" bIns="1058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For US-based HCPs seeking support on PrEP initiation and management </a:t>
          </a:r>
        </a:p>
      </dsp:txBody>
      <dsp:txXfrm>
        <a:off x="1155149" y="1252135"/>
        <a:ext cx="10584413" cy="1000129"/>
      </dsp:txXfrm>
    </dsp:sp>
    <dsp:sp modelId="{C8718965-66DC-4ECB-B77D-B3EB0F318D8B}">
      <dsp:nvSpPr>
        <dsp:cNvPr id="0" name=""/>
        <dsp:cNvSpPr/>
      </dsp:nvSpPr>
      <dsp:spPr>
        <a:xfrm>
          <a:off x="0" y="2502297"/>
          <a:ext cx="11739563" cy="100012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089B79-447C-4079-A42E-E99DDD849A2A}">
      <dsp:nvSpPr>
        <dsp:cNvPr id="0" name=""/>
        <dsp:cNvSpPr/>
      </dsp:nvSpPr>
      <dsp:spPr>
        <a:xfrm>
          <a:off x="302539" y="2727326"/>
          <a:ext cx="550071" cy="5500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11E66A-DF03-4BF2-83AE-750727D170D8}">
      <dsp:nvSpPr>
        <dsp:cNvPr id="0" name=""/>
        <dsp:cNvSpPr/>
      </dsp:nvSpPr>
      <dsp:spPr>
        <a:xfrm>
          <a:off x="1155149" y="2502297"/>
          <a:ext cx="10584413" cy="100012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47" tIns="105847" rIns="105847" bIns="1058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Offers individualized access to a multidisciplinary team of experts who stay current with guidelines, emerging literature, and best practices</a:t>
          </a:r>
        </a:p>
      </dsp:txBody>
      <dsp:txXfrm>
        <a:off x="1155149" y="2502297"/>
        <a:ext cx="10584413" cy="1000129"/>
      </dsp:txXfrm>
    </dsp:sp>
    <dsp:sp modelId="{EA601CED-1BDB-4F6A-8784-67DC912142B6}">
      <dsp:nvSpPr>
        <dsp:cNvPr id="0" name=""/>
        <dsp:cNvSpPr/>
      </dsp:nvSpPr>
      <dsp:spPr>
        <a:xfrm>
          <a:off x="0" y="3752459"/>
          <a:ext cx="11739563" cy="100012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24A808-1D47-4270-8152-208BFBF3B09D}">
      <dsp:nvSpPr>
        <dsp:cNvPr id="0" name=""/>
        <dsp:cNvSpPr/>
      </dsp:nvSpPr>
      <dsp:spPr>
        <a:xfrm>
          <a:off x="302539" y="3977488"/>
          <a:ext cx="550071" cy="5500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C1E22-DB05-4741-954B-78092F06E09D}">
      <dsp:nvSpPr>
        <dsp:cNvPr id="0" name=""/>
        <dsp:cNvSpPr/>
      </dsp:nvSpPr>
      <dsp:spPr>
        <a:xfrm>
          <a:off x="1155149" y="3752459"/>
          <a:ext cx="10584413" cy="10001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47" tIns="105847" rIns="105847" bIns="1058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Services are timely and </a:t>
          </a:r>
          <a:r>
            <a:rPr lang="en-US" sz="2100" b="1" kern="1200" dirty="0"/>
            <a:t>completely</a:t>
          </a:r>
          <a:r>
            <a:rPr lang="en-US" sz="2100" kern="1200" dirty="0"/>
            <a:t> </a:t>
          </a:r>
          <a:r>
            <a:rPr lang="en-US" sz="2100" b="1" kern="1200" dirty="0"/>
            <a:t>free</a:t>
          </a:r>
        </a:p>
      </dsp:txBody>
      <dsp:txXfrm>
        <a:off x="1155149" y="3752459"/>
        <a:ext cx="10584413" cy="10001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8E12A-47ED-46F5-85B3-B90171DC7E09}">
      <dsp:nvSpPr>
        <dsp:cNvPr id="0" name=""/>
        <dsp:cNvSpPr/>
      </dsp:nvSpPr>
      <dsp:spPr>
        <a:xfrm>
          <a:off x="0" y="335755"/>
          <a:ext cx="11361738" cy="1645875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1797" tIns="395732" rIns="881797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Therapy administration and adherence issues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Labs/testing protocols for initial visits and follow-up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Switching from PEP to PrEP </a:t>
          </a:r>
        </a:p>
      </dsp:txBody>
      <dsp:txXfrm>
        <a:off x="0" y="335755"/>
        <a:ext cx="11361738" cy="1645875"/>
      </dsp:txXfrm>
    </dsp:sp>
    <dsp:sp modelId="{CEAB9FA4-2E72-4116-8E9C-5ACA08B45F2A}">
      <dsp:nvSpPr>
        <dsp:cNvPr id="0" name=""/>
        <dsp:cNvSpPr/>
      </dsp:nvSpPr>
      <dsp:spPr>
        <a:xfrm>
          <a:off x="568086" y="55315"/>
          <a:ext cx="7953216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613" tIns="0" rIns="30061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All aspects of PrEP management</a:t>
          </a:r>
        </a:p>
      </dsp:txBody>
      <dsp:txXfrm>
        <a:off x="595466" y="82695"/>
        <a:ext cx="7898456" cy="506120"/>
      </dsp:txXfrm>
    </dsp:sp>
    <dsp:sp modelId="{AD600894-B963-4828-B007-9483032AB437}">
      <dsp:nvSpPr>
        <dsp:cNvPr id="0" name=""/>
        <dsp:cNvSpPr/>
      </dsp:nvSpPr>
      <dsp:spPr>
        <a:xfrm>
          <a:off x="0" y="2364670"/>
          <a:ext cx="11361738" cy="2394000"/>
        </a:xfrm>
        <a:prstGeom prst="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3175" cap="flat" cmpd="sng" algn="ctr">
          <a:solidFill>
            <a:schemeClr val="accent6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1797" tIns="395732" rIns="881797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Kidney, liver, and bone disease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Pregnancy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Transgender people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Adolescents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Drug–drug interactions and other clinical “edge cases”</a:t>
          </a:r>
        </a:p>
      </dsp:txBody>
      <dsp:txXfrm>
        <a:off x="0" y="2364670"/>
        <a:ext cx="11361738" cy="2394000"/>
      </dsp:txXfrm>
    </dsp:sp>
    <dsp:sp modelId="{E0D6101C-AFDD-4927-8E27-03731D15E16D}">
      <dsp:nvSpPr>
        <dsp:cNvPr id="0" name=""/>
        <dsp:cNvSpPr/>
      </dsp:nvSpPr>
      <dsp:spPr>
        <a:xfrm>
          <a:off x="568086" y="2084230"/>
          <a:ext cx="7953216" cy="560880"/>
        </a:xfrm>
        <a:prstGeom prst="roundRect">
          <a:avLst/>
        </a:prstGeom>
        <a:solidFill>
          <a:schemeClr val="accent6"/>
        </a:solidFill>
        <a:ln w="3175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613" tIns="0" rIns="30061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2"/>
              </a:solidFill>
            </a:rPr>
            <a:t>Special situations and populations frequently addressed</a:t>
          </a:r>
          <a:endParaRPr lang="en-US" sz="1700" b="1" kern="1200" dirty="0">
            <a:solidFill>
              <a:schemeClr val="bg2"/>
            </a:solidFill>
          </a:endParaRPr>
        </a:p>
      </dsp:txBody>
      <dsp:txXfrm>
        <a:off x="595466" y="2111610"/>
        <a:ext cx="7898456" cy="5061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03AFA-93BF-422E-8B4F-3941F1BE07FC}">
      <dsp:nvSpPr>
        <dsp:cNvPr id="0" name=""/>
        <dsp:cNvSpPr/>
      </dsp:nvSpPr>
      <dsp:spPr>
        <a:xfrm>
          <a:off x="1100382" y="731116"/>
          <a:ext cx="1225546" cy="12255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ECA15E-A195-49C0-A362-0ECD07009D3D}">
      <dsp:nvSpPr>
        <dsp:cNvPr id="0" name=""/>
        <dsp:cNvSpPr/>
      </dsp:nvSpPr>
      <dsp:spPr>
        <a:xfrm>
          <a:off x="5012" y="2080839"/>
          <a:ext cx="3501562" cy="1336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 dirty="0"/>
            <a:t>Phone number: 844-ASK-NCCC</a:t>
          </a:r>
          <a:br>
            <a:rPr lang="en-US" sz="1400" b="1" kern="1200" dirty="0"/>
          </a:br>
          <a:r>
            <a:rPr lang="en-US" sz="1400" b="1" kern="1200" dirty="0"/>
            <a:t>(844-275-6222)</a:t>
          </a:r>
          <a:br>
            <a:rPr lang="en-US" sz="1400" b="0" kern="1200" dirty="0"/>
          </a:br>
          <a:r>
            <a:rPr lang="en-US" sz="1400" b="0" i="0" kern="1200" dirty="0"/>
            <a:t>Consultants are available Monday through Friday 7:00 AM-5:00 PM PT</a:t>
          </a:r>
          <a:br>
            <a:rPr lang="en-US" sz="1400" b="0" i="0" kern="1200" dirty="0"/>
          </a:br>
          <a:r>
            <a:rPr lang="en-US" sz="1400" b="0" kern="1200" dirty="0"/>
            <a:t>Voicemail services are available 24/7</a:t>
          </a:r>
        </a:p>
      </dsp:txBody>
      <dsp:txXfrm>
        <a:off x="5012" y="2080839"/>
        <a:ext cx="3501562" cy="1336500"/>
      </dsp:txXfrm>
    </dsp:sp>
    <dsp:sp modelId="{479BC0E1-8164-4E88-A095-9522AE3E2105}">
      <dsp:nvSpPr>
        <dsp:cNvPr id="0" name=""/>
        <dsp:cNvSpPr/>
      </dsp:nvSpPr>
      <dsp:spPr>
        <a:xfrm>
          <a:off x="5012" y="3483954"/>
          <a:ext cx="3501562" cy="558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5012" y="3483954"/>
        <a:ext cx="3501562" cy="558854"/>
      </dsp:txXfrm>
    </dsp:sp>
    <dsp:sp modelId="{169809CD-2555-481C-9D53-021F090E7420}">
      <dsp:nvSpPr>
        <dsp:cNvPr id="0" name=""/>
        <dsp:cNvSpPr/>
      </dsp:nvSpPr>
      <dsp:spPr>
        <a:xfrm>
          <a:off x="5252146" y="759695"/>
          <a:ext cx="1225546" cy="1225546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8FDE10-3051-4080-AFB8-CF888855E27C}">
      <dsp:nvSpPr>
        <dsp:cNvPr id="0" name=""/>
        <dsp:cNvSpPr/>
      </dsp:nvSpPr>
      <dsp:spPr>
        <a:xfrm>
          <a:off x="4119348" y="2080839"/>
          <a:ext cx="3501562" cy="1336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 dirty="0"/>
            <a:t>Submit your case online: </a:t>
          </a:r>
          <a:r>
            <a:rPr lang="en-US" sz="1400" b="0" kern="1200" dirty="0">
              <a:hlinkClick xmlns:r="http://schemas.openxmlformats.org/officeDocument/2006/relationships" r:id="rId3"/>
            </a:rPr>
            <a:t>nccc.ucsf.edu/clinician-consultation/prep-pre-exposure-prophylaxis/</a:t>
          </a:r>
          <a:r>
            <a:rPr lang="en-US" sz="1400" b="0" kern="1200" dirty="0"/>
            <a:t> </a:t>
          </a:r>
        </a:p>
      </dsp:txBody>
      <dsp:txXfrm>
        <a:off x="4119348" y="2080839"/>
        <a:ext cx="3501562" cy="1336500"/>
      </dsp:txXfrm>
    </dsp:sp>
    <dsp:sp modelId="{B30B9FA4-4433-4FDC-9CB5-D6806713D5EF}">
      <dsp:nvSpPr>
        <dsp:cNvPr id="0" name=""/>
        <dsp:cNvSpPr/>
      </dsp:nvSpPr>
      <dsp:spPr>
        <a:xfrm>
          <a:off x="4119348" y="3483954"/>
          <a:ext cx="3501562" cy="558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1FF1EC-D17E-4675-86B9-0182C0E072C7}">
      <dsp:nvSpPr>
        <dsp:cNvPr id="0" name=""/>
        <dsp:cNvSpPr/>
      </dsp:nvSpPr>
      <dsp:spPr>
        <a:xfrm>
          <a:off x="9424315" y="731116"/>
          <a:ext cx="1225546" cy="12255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648081-902D-4036-BE95-714A29F2917F}">
      <dsp:nvSpPr>
        <dsp:cNvPr id="0" name=""/>
        <dsp:cNvSpPr/>
      </dsp:nvSpPr>
      <dsp:spPr>
        <a:xfrm>
          <a:off x="8233684" y="2080839"/>
          <a:ext cx="3501562" cy="1336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 dirty="0"/>
            <a:t>Most questions are</a:t>
          </a:r>
          <a:br>
            <a:rPr lang="en-US" sz="1400" b="1" kern="1200" dirty="0"/>
          </a:br>
          <a:r>
            <a:rPr lang="en-US" sz="1400" b="1" kern="1200" dirty="0"/>
            <a:t>answered within 2 hr </a:t>
          </a:r>
        </a:p>
      </dsp:txBody>
      <dsp:txXfrm>
        <a:off x="8233684" y="2080839"/>
        <a:ext cx="3501562" cy="1336500"/>
      </dsp:txXfrm>
    </dsp:sp>
    <dsp:sp modelId="{E0C647A6-C1CB-4865-9EE9-DB3A01D3E855}">
      <dsp:nvSpPr>
        <dsp:cNvPr id="0" name=""/>
        <dsp:cNvSpPr/>
      </dsp:nvSpPr>
      <dsp:spPr>
        <a:xfrm>
          <a:off x="8233684" y="3483954"/>
          <a:ext cx="3501562" cy="558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04AF7-49FF-5472-2238-619BC495B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A3C1EB-896A-96B3-8E9F-42407FA4E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51814-DAB0-D35E-E6AB-204C6F201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561CF-C3B3-519B-0DB5-82827F729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13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</a:t>
            </a:r>
            <a:r>
              <a:rPr lang="en-GB" altLang="en-US">
                <a:latin typeface="Arial" panose="020B0604020202020204" pitchFamily="34" charset="0"/>
              </a:rPr>
              <a:t>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1724F-DFB4-B47B-D145-F2F77F6B6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CD819-7F31-2BDA-0068-3A0A6C4B1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5E8639-81BC-8B91-E69D-563C07881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CNS, central nervous system.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DA090-5344-B1B0-18D6-9501FAE5B7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57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ART, antiretroviral therapy.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513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C9C67-741F-0D4B-4F22-64D3A3793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97F8C-8EB1-05EA-CB3B-8100282D98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90652-C3B7-BE56-DABC-3EA559817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PrEP, pre-exposure prophylaxis.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A40186-D99E-5DB5-11BF-24304001D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70F237-AC40-1541-ACE0-3CC3BD0938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2595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PrEP, pre-exposure prophylaxis.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85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443" name="Google Shape;44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PrEP, pre-exposure prophylaxis.</a:t>
            </a:r>
          </a:p>
        </p:txBody>
      </p:sp>
      <p:sp>
        <p:nvSpPr>
          <p:cNvPr id="444" name="Google Shape;44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9</a:t>
            </a:fld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8984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MSSCQ, Multidimensional Sexual Self-Concept Questionnaire; PrEP, pre-exposure prophylaxis.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451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A744D-EE00-C74F-58EE-13755AFA9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D1D38F-E44D-1E9F-7F38-2E2F19DAE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59A18C-5BCF-6BC3-D10F-5DB5378680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PrEP, pre-exposure prophylaxis.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7F087-4074-EB27-73E3-F25C99D9A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881E12-AAF7-4E29-80FC-FCE53DD7C0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613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defRPr/>
            </a:pPr>
            <a:r>
              <a:rPr lang="en-US" i="1" dirty="0"/>
              <a:t>CAB, cabotegravir; HCP, healthcare professional; FTC, emtricitabine; LA, long-acting; LEN, lenacapavir; PrEP, pre-exposure prophylaxis;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TAF, tenofovir alafenamide; TDF, tenofovir disoproxil fumarate.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70F237-AC40-1541-ACE0-3CC3BD0938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502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A3DBF-5848-3879-3732-2CC22BC9E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F1CA6E-7C8D-4797-1A8C-A46FDAAA1E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05FBCE-269D-DE4A-9FBB-887426DA7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defRPr/>
            </a:pP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FTC, emtricitabine;</a:t>
            </a:r>
            <a:r>
              <a:rPr lang="en-US" b="0" i="1" dirty="0"/>
              <a:t> HCP, healthcare professional; LEN, lenacapavir; PrEP, pre-exposure prophylaxis; TAF, tenofovir alafenamide;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TDF, tenofovir disoproxil fumarate.</a:t>
            </a:r>
            <a:endParaRPr lang="en-US" b="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8EABE-15E8-0DD2-7B00-C767EFD0D7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05441-AB89-684C-9CF3-AD7EB8A5D8E6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859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37C34-A1FD-5ADE-BBE9-58533A018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35302E-0E88-1EF7-4337-C268C35437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64D4C5-3434-EC8D-DEDC-B2117C43C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CAB, cabotegravir; FTC, emtricitabine; HCP, healthcare professional; LA, long-acting; LEN, lenacapavir; PrEP, pre-exposure prophylaxis; TAF, tenofovir alafenamide; TDF, tenofovir disoproxil.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9193D-3153-9E2F-81F4-6874B33541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334BCE-AA76-504D-857A-9DBF6E7108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03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31331-B506-F8BD-122E-CCE4E8A1D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F9B40-B414-10E8-C5EE-03372428B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7547D3-6A9B-71C2-7711-970111C1EF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FTC, emtricitabine; LEN, lenacapavir; PrEP, pre-exposure prophylaxis; TDF, tenofovir disoproxil fumarate.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5FDDB-1ECB-A4D9-39A7-E3D408854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70F237-AC40-1541-ACE0-3CC3BD0938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590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Ab, antibody; Ag, antigen; FTC, emtricitabine; HBV, hepatitis B virus; PrEP, pre-exposure prophylaxis; STI, sexually transmitted infection; TAF, tenofovir alafenamide.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8381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defRPr/>
            </a:pPr>
            <a:r>
              <a:rPr lang="en-US" i="1" dirty="0"/>
              <a:t>CrCl, creatinine clearance; eCrCl, estimated creatinine clearance;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FTC, emtricitabine;</a:t>
            </a:r>
            <a:r>
              <a:rPr lang="en-US" i="1" dirty="0"/>
              <a:t> PrEP, pre-exposure prophylaxis; STI, sexually transmitted infection; TAF, tenofovir alafenamide;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TDF, tenofovir disoproxil fumarate.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05441-AB89-684C-9CF3-AD7EB8A5D8E6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241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APP, advanced practice provider; PrEP, pre-exposure prophylaxis.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876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HCP, healthcare professional; PrEP, pre-exposure prophylaxis.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4110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PrEP, pre-exposure prophylaxis.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610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OUD, opioid use disorder; PrEP, pre-exposure prophylaxis; SUD, substance use disorder.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1724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HCP, healthcare professional; PrEP, pre-exposure prophylaxis.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5104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HCP, healthcare professional; PrEP, pre-exposure prophylaxis; STI, sexually transmitted infection.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6553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p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1666" name="Google Shape;1666;p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0" i="1" dirty="0"/>
              <a:t>PrEP, pre-exposure prophylaxis.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endParaRPr lang="en-US"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67" name="Google Shape;1667;p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5970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OUD, opioid use disorder; PrEP, pre-exposure prophylaxis; SUD, substance used disorder.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C9080-240A-4637-AA34-C44926F0337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2272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HCP, healthcare professional; NCCC,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Clinician Consultation Center; </a:t>
            </a:r>
            <a:r>
              <a:rPr lang="en-US" i="1" dirty="0"/>
              <a:t>PrEP, pre-exposure prophylaxis.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0974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NCCC,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Clinician Consultation Center; PEP, postexposure prophylaxis; PrEP, pre-exposure prophylaxis.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889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NCCC,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Clinician Consultation Center.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280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PrEP, pre-exposure prophylaxis.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102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293E11-97E1-4AFF-B992-260501D5E438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Relationship Id="rId4" Type="http://schemas.openxmlformats.org/officeDocument/2006/relationships/hyperlink" Target="https://www.clinicaloptions.com/" TargetMode="Externa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26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16141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34718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41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95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1710EFB-096E-D9FC-591D-DDC14B5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949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3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16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354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70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77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59511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0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83479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5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lnSpc>
                <a:spcPct val="100000"/>
              </a:lnSpc>
              <a:spcBef>
                <a:spcPts val="500"/>
              </a:spcBef>
              <a:defRPr/>
            </a:lvl3pPr>
            <a:lvl4pPr>
              <a:lnSpc>
                <a:spcPct val="100000"/>
              </a:lnSpc>
              <a:spcBef>
                <a:spcPts val="500"/>
              </a:spcBef>
              <a:defRPr/>
            </a:lvl4pPr>
            <a:lvl5pPr>
              <a:lnSpc>
                <a:spcPct val="100000"/>
              </a:lnSpc>
              <a:spcBef>
                <a:spcPts val="500"/>
              </a:spcBef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04785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8E436E3-038C-AF2E-BE35-C405BFE3FB8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72558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0652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054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6362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037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49184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727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624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9180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466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28574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400" b="0" i="0" spc="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2474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12385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9470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73594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3438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C5D43BA-AF1C-5B4B-6951-06CDCA9D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3491C99-DEC7-7876-F604-2311CD88C3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98963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33D32C3-75B0-EAC7-B4E8-1D21CAB3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86FAA644-0730-3BBA-485C-28C2E566CF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5320AC5-ED35-2EEB-F3D9-504502AAA16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  <a:p>
            <a:pPr lvl="4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504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8410898" cy="492944"/>
          </a:xfrm>
          <a:prstGeom prst="rect">
            <a:avLst/>
          </a:prstGeo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0654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0569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893262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269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51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4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</p:spTree>
    <p:extLst>
      <p:ext uri="{BB962C8B-B14F-4D97-AF65-F5344CB8AC3E}">
        <p14:creationId xmlns:p14="http://schemas.microsoft.com/office/powerpoint/2010/main" val="18593501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23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1553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3004759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4016493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9819937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7819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9804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402044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657961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0587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7336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894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06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70117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652221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5141668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5046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9018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201124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3614990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124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85730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44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4.svg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3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.sv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3.sv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7.sv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055515-144C-5AF8-3D68-A9C4A06D991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085E223-2D42-126F-DA35-0C0FA051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9ABEAA8-D31A-60DA-8097-BA8326B14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7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882" r:id="rId2"/>
    <p:sldLayoutId id="2147483777" r:id="rId3"/>
    <p:sldLayoutId id="2147483776" r:id="rId4"/>
    <p:sldLayoutId id="2147483778" r:id="rId5"/>
    <p:sldLayoutId id="2147483780" r:id="rId6"/>
    <p:sldLayoutId id="2147483787" r:id="rId7"/>
    <p:sldLayoutId id="2147483786" r:id="rId8"/>
    <p:sldLayoutId id="2147483785" r:id="rId9"/>
    <p:sldLayoutId id="2147483788" r:id="rId10"/>
    <p:sldLayoutId id="2147483792" r:id="rId11"/>
    <p:sldLayoutId id="2147483881" r:id="rId1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36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7709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9" r:id="rId10"/>
    <p:sldLayoutId id="2147483850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79" r:id="rId2"/>
    <p:sldLayoutId id="2147483869" r:id="rId3"/>
    <p:sldLayoutId id="2147483880" r:id="rId4"/>
    <p:sldLayoutId id="2147483856" r:id="rId5"/>
    <p:sldLayoutId id="2147483859" r:id="rId6"/>
    <p:sldLayoutId id="2147483860" r:id="rId7"/>
    <p:sldLayoutId id="214748386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682C-D0AE-4CE6-AD06-802777B4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ADEB80E8-8AAE-CB90-2989-389F9D627B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sp>
        <p:nvSpPr>
          <p:cNvPr id="50" name="Title Placeholder 1">
            <a:extLst>
              <a:ext uri="{FF2B5EF4-FFF2-40B4-BE49-F238E27FC236}">
                <a16:creationId xmlns:a16="http://schemas.microsoft.com/office/drawing/2014/main" id="{08F9960D-34D1-8547-2675-80B64F07E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3A0379F-9424-3B0C-AD20-B07011D11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BB9E9C-A227-E162-512C-07D4B5C6DFA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400200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9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83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403142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  <p:sldLayoutId id="2147483981" r:id="rId18"/>
    <p:sldLayoutId id="2147483982" r:id="rId19"/>
    <p:sldLayoutId id="2147483983" r:id="rId20"/>
    <p:sldLayoutId id="2147483984" r:id="rId21"/>
    <p:sldLayoutId id="2147483985" r:id="rId22"/>
    <p:sldLayoutId id="2147483986" r:id="rId2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/program/infectious-disease/addressing-hiv-vulnerabilities/53057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79D0A-801E-F15B-FEE3-5883A3E5B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33B368E8-DB5E-3C46-82AD-3B3F7EB3270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Made Practical: HIV Prevention in Mental Health Care Settings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CB4C7AF-59F9-41D3-811C-4B626FA20CC3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+mn-lt"/>
              </a:rPr>
              <a:t>Provided by Clinical Care Options, LLC dba </a:t>
            </a:r>
            <a:r>
              <a:rPr lang="en-US" altLang="en-US" dirty="0" err="1">
                <a:latin typeface="+mn-lt"/>
              </a:rPr>
              <a:t>Decera</a:t>
            </a:r>
            <a:r>
              <a:rPr lang="en-US" altLang="en-US" dirty="0">
                <a:latin typeface="+mn-lt"/>
              </a:rPr>
              <a:t> Clinical Education</a:t>
            </a:r>
            <a:br>
              <a:rPr lang="en-US" altLang="en-US" dirty="0">
                <a:latin typeface="+mn-lt"/>
              </a:rPr>
            </a:br>
            <a:r>
              <a:rPr lang="en-US" altLang="en-US" dirty="0">
                <a:latin typeface="+mn-lt"/>
              </a:rPr>
              <a:t>Supported by an educational grant from Gilead Sciences, Inc.</a:t>
            </a:r>
          </a:p>
        </p:txBody>
      </p:sp>
    </p:spTree>
    <p:extLst>
      <p:ext uri="{BB962C8B-B14F-4D97-AF65-F5344CB8AC3E}">
        <p14:creationId xmlns:p14="http://schemas.microsoft.com/office/powerpoint/2010/main" val="2985866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246098-E43E-6101-457F-0AFE62DD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2922012"/>
            <a:ext cx="8194464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/education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formerly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clinicaloptions.com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991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Faculty and Disclosures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31079" y="1335088"/>
            <a:ext cx="9961136" cy="47545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altLang="en-US" b="1" dirty="0">
                <a:solidFill>
                  <a:schemeClr val="accent1"/>
                </a:solidFill>
              </a:rPr>
              <a:t>Glenn J. Treisman, MD, PhD</a:t>
            </a:r>
            <a:br>
              <a:rPr lang="en-US" altLang="en-US" dirty="0"/>
            </a:br>
            <a:r>
              <a:rPr lang="en-US" sz="2000" dirty="0"/>
              <a:t>Eugene Meyer III Professor of Psychiatry and Medicine</a:t>
            </a:r>
            <a:br>
              <a:rPr lang="en-US" sz="2000" dirty="0"/>
            </a:br>
            <a:r>
              <a:rPr lang="en-US" sz="2000" dirty="0"/>
              <a:t>Departments of Psychiatry and Behavioral Sciences and Internal Medicine</a:t>
            </a:r>
            <a:br>
              <a:rPr lang="en-US" sz="2000" dirty="0"/>
            </a:br>
            <a:r>
              <a:rPr lang="en-US" sz="2000" dirty="0"/>
              <a:t>Johns Hopkins University School of Medicine</a:t>
            </a:r>
            <a:br>
              <a:rPr lang="en-US" sz="2000" dirty="0"/>
            </a:br>
            <a:r>
              <a:rPr lang="en-US" sz="2000" dirty="0"/>
              <a:t>Baltimore, Maryland</a:t>
            </a:r>
          </a:p>
          <a:p>
            <a:endParaRPr lang="en-US" altLang="en-US" sz="2000" dirty="0"/>
          </a:p>
          <a:p>
            <a:pPr>
              <a:spcBef>
                <a:spcPts val="1600"/>
              </a:spcBef>
              <a:buClr>
                <a:schemeClr val="accent6"/>
              </a:buClr>
              <a:defRPr/>
            </a:pPr>
            <a:r>
              <a:rPr lang="en-US" sz="2000" dirty="0"/>
              <a:t>The </a:t>
            </a:r>
            <a:r>
              <a:rPr lang="en-US" sz="2000" i="1" dirty="0"/>
              <a:t>faculty</a:t>
            </a:r>
            <a:r>
              <a:rPr lang="en-US" sz="2000" dirty="0"/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>
              <a:spcBef>
                <a:spcPts val="1600"/>
              </a:spcBef>
              <a:buClr>
                <a:schemeClr val="accent6"/>
              </a:buClr>
              <a:defRPr/>
            </a:pPr>
            <a:r>
              <a:rPr lang="nb-NO" altLang="en-US" sz="2000" b="1" dirty="0">
                <a:solidFill>
                  <a:schemeClr val="accent1"/>
                </a:solidFill>
              </a:rPr>
              <a:t>Glenn J. Treisman, MD, PhD</a:t>
            </a:r>
            <a:r>
              <a:rPr lang="en-US" altLang="en-US" sz="2000" b="1" dirty="0">
                <a:solidFill>
                  <a:srgbClr val="E1471D"/>
                </a:solidFill>
              </a:rPr>
              <a:t>, </a:t>
            </a:r>
            <a:r>
              <a:rPr lang="en-US" altLang="en-US" sz="2000" dirty="0"/>
              <a:t>has no </a:t>
            </a:r>
            <a:r>
              <a:rPr lang="en-US" sz="2000" dirty="0"/>
              <a:t>relevant financial relationships to disclose.</a:t>
            </a:r>
          </a:p>
          <a:p>
            <a:endParaRPr lang="en-US" altLang="en-US" sz="2000" dirty="0"/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FE702-5D14-EE9A-028B-922F53A3F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B41F5B-EE34-D281-B946-B583E03A7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72199-A5BC-41D3-BB67-59B66A9BF6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2455805-2842-32A0-FDAB-E6D9FE487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E5BF13B-91A4-5AE6-A466-6338985D8F2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lvl="0" indent="-342900">
              <a:lnSpc>
                <a:spcPct val="90000"/>
              </a:lnSpc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dirty="0"/>
              <a:t>Discuss sexual health, routine HIV testing, and HIV prevention strategies with individuals living with mental illness </a:t>
            </a:r>
          </a:p>
          <a:p>
            <a:pPr marL="342900" lvl="0" indent="-342900">
              <a:lnSpc>
                <a:spcPct val="90000"/>
              </a:lnSpc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dirty="0"/>
              <a:t>Devise an actionable strategy to integrate </a:t>
            </a:r>
            <a:r>
              <a:rPr lang="en-US" dirty="0" err="1"/>
              <a:t>PrEP</a:t>
            </a:r>
            <a:r>
              <a:rPr lang="en-US" dirty="0"/>
              <a:t> into routine mental health care consultations</a:t>
            </a:r>
          </a:p>
          <a:p>
            <a:pPr marL="342900" indent="-342900">
              <a:lnSpc>
                <a:spcPct val="90000"/>
              </a:lnSpc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dirty="0"/>
              <a:t>Prescribe </a:t>
            </a:r>
            <a:r>
              <a:rPr lang="en-US" dirty="0" err="1"/>
              <a:t>PrEP</a:t>
            </a:r>
            <a:r>
              <a:rPr lang="en-US" dirty="0"/>
              <a:t> for people who can benefit from it, including recommended pre-initiation testing, monitoring, and follow-up</a:t>
            </a:r>
          </a:p>
        </p:txBody>
      </p:sp>
    </p:spTree>
    <p:extLst>
      <p:ext uri="{BB962C8B-B14F-4D97-AF65-F5344CB8AC3E}">
        <p14:creationId xmlns:p14="http://schemas.microsoft.com/office/powerpoint/2010/main" val="4256868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B26C6-583B-0016-684F-0631CFF7E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Right 3">
            <a:extLst>
              <a:ext uri="{FF2B5EF4-FFF2-40B4-BE49-F238E27FC236}">
                <a16:creationId xmlns:a16="http://schemas.microsoft.com/office/drawing/2014/main" id="{25B53630-863D-A4D5-5F4B-4D756844A4DC}"/>
              </a:ext>
            </a:extLst>
          </p:cNvPr>
          <p:cNvSpPr/>
          <p:nvPr/>
        </p:nvSpPr>
        <p:spPr>
          <a:xfrm>
            <a:off x="3044878" y="3609775"/>
            <a:ext cx="6011693" cy="502445"/>
          </a:xfrm>
          <a:prstGeom prst="rightArrow">
            <a:avLst>
              <a:gd name="adj1" fmla="val 50000"/>
              <a:gd name="adj2" fmla="val 48064"/>
            </a:avLst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C8B96F2-8F5D-8CFA-69ED-224BD446BDC3}"/>
              </a:ext>
            </a:extLst>
          </p:cNvPr>
          <p:cNvSpPr/>
          <p:nvPr/>
        </p:nvSpPr>
        <p:spPr>
          <a:xfrm rot="10800000">
            <a:off x="2969544" y="3037057"/>
            <a:ext cx="6011693" cy="502445"/>
          </a:xfrm>
          <a:prstGeom prst="rightArrow">
            <a:avLst>
              <a:gd name="adj1" fmla="val 50000"/>
              <a:gd name="adj2" fmla="val 4806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BA552E8-962F-CCA0-D7C5-3A56C9DFC161}"/>
              </a:ext>
            </a:extLst>
          </p:cNvPr>
          <p:cNvSpPr/>
          <p:nvPr/>
        </p:nvSpPr>
        <p:spPr bwMode="auto">
          <a:xfrm>
            <a:off x="4392214" y="2895600"/>
            <a:ext cx="2968399" cy="131084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29C65FF-FB27-810D-DB4E-044F07FE90AE}"/>
              </a:ext>
            </a:extLst>
          </p:cNvPr>
          <p:cNvSpPr/>
          <p:nvPr/>
        </p:nvSpPr>
        <p:spPr bwMode="auto">
          <a:xfrm>
            <a:off x="9301770" y="3080244"/>
            <a:ext cx="2567726" cy="1103313"/>
          </a:xfrm>
          <a:prstGeom prst="roundRect">
            <a:avLst>
              <a:gd name="adj" fmla="val 12211"/>
            </a:avLst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HIV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43B5FB6-CE34-D48D-366D-4514B43036CB}"/>
              </a:ext>
            </a:extLst>
          </p:cNvPr>
          <p:cNvSpPr/>
          <p:nvPr/>
        </p:nvSpPr>
        <p:spPr bwMode="auto">
          <a:xfrm>
            <a:off x="314207" y="3046853"/>
            <a:ext cx="2567726" cy="1103313"/>
          </a:xfrm>
          <a:prstGeom prst="roundRect">
            <a:avLst>
              <a:gd name="adj" fmla="val 12211"/>
            </a:avLst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Mental Health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Conditions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30DDD5-B574-52A2-E798-0DAC69145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Interplay Between Mental Health Conditions and HIV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EC11443-C4D3-FF10-6F33-7CBA35CCDA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98617" y="6302375"/>
            <a:ext cx="6725871" cy="327025"/>
          </a:xfrm>
        </p:spPr>
        <p:txBody>
          <a:bodyPr/>
          <a:lstStyle/>
          <a:p>
            <a:r>
              <a:rPr lang="en-US" dirty="0"/>
              <a:t>Adapted from Angelino. Top HIV Med. 2002;10:31. Rubin. Curr HIV/AIDS Rep. 2019;16:82.</a:t>
            </a:r>
            <a:br>
              <a:rPr lang="en-US" dirty="0"/>
            </a:br>
            <a:r>
              <a:rPr lang="en-US" dirty="0"/>
              <a:t>Paydary. AIDS Res Treat. 2016;2016:5323256.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2A3BEEF-F127-1689-3039-89A9F773E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4027" y="1501682"/>
            <a:ext cx="3309559" cy="14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Depression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Demoralization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Substance abuse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CNS inflammation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Cognitive impairment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1770870-E5AF-9686-43BE-A7F3BA88E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049" y="3469754"/>
            <a:ext cx="182806" cy="55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11784411-E18C-8878-2486-A99FD3B84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2121" y="4183557"/>
            <a:ext cx="3309559" cy="14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Impulsivity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Depression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Demoralization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Substance abuse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ＭＳ Ｐゴシック" charset="0"/>
                <a:cs typeface="ＭＳ Ｐゴシック" charset="0"/>
              </a:rPr>
              <a:t>Cognitive impairment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B70ED3-2768-D77A-F520-C0AA7F9D65C1}"/>
              </a:ext>
            </a:extLst>
          </p:cNvPr>
          <p:cNvSpPr txBox="1"/>
          <p:nvPr/>
        </p:nvSpPr>
        <p:spPr bwMode="auto">
          <a:xfrm>
            <a:off x="4704669" y="2980615"/>
            <a:ext cx="2248277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Association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between mental health conditions and HIV is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complex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and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bidirectional</a:t>
            </a:r>
          </a:p>
        </p:txBody>
      </p:sp>
    </p:spTree>
    <p:extLst>
      <p:ext uri="{BB962C8B-B14F-4D97-AF65-F5344CB8AC3E}">
        <p14:creationId xmlns:p14="http://schemas.microsoft.com/office/powerpoint/2010/main" val="915227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5A98B3-48C5-EEFC-C154-2AE356AD4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914526"/>
            <a:ext cx="5644122" cy="315146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txBody>
          <a:bodyPr lIns="91440" tIns="91440" rIns="91440"/>
          <a:lstStyle/>
          <a:p>
            <a:pPr marL="0" indent="0">
              <a:buNone/>
            </a:pPr>
            <a:r>
              <a:rPr lang="en-US" dirty="0"/>
              <a:t>Are </a:t>
            </a:r>
            <a:r>
              <a:rPr lang="en-US" b="1" dirty="0">
                <a:solidFill>
                  <a:schemeClr val="accent1"/>
                </a:solidFill>
              </a:rPr>
              <a:t>more likely </a:t>
            </a:r>
            <a:r>
              <a:rPr lang="en-US" dirty="0"/>
              <a:t>than people without mental health conditions to: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Acquire HIV infection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Experience premature mortality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8BF87C-64B2-D29A-A478-83EDEBB4EEF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914526"/>
            <a:ext cx="5559984" cy="3151460"/>
          </a:xfrm>
          <a:prstGeom prst="roundRect">
            <a:avLst/>
          </a:prstGeom>
          <a:solidFill>
            <a:schemeClr val="accent6">
              <a:alpha val="20000"/>
            </a:schemeClr>
          </a:solidFill>
        </p:spPr>
        <p:txBody>
          <a:bodyPr lIns="91440" tIns="91440" rIns="91440"/>
          <a:lstStyle/>
          <a:p>
            <a:pPr marL="0" indent="0">
              <a:buNone/>
            </a:pPr>
            <a:r>
              <a:rPr lang="en-US" dirty="0"/>
              <a:t>Are </a:t>
            </a:r>
            <a:r>
              <a:rPr lang="en-US" b="1" dirty="0">
                <a:solidFill>
                  <a:schemeClr val="accent6"/>
                </a:solidFill>
              </a:rPr>
              <a:t>less likely </a:t>
            </a:r>
            <a:r>
              <a:rPr lang="en-US" dirty="0"/>
              <a:t>than people without mental health conditions to: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Receive and persist on ART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Achieve undetectable HIV-1 RNA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Remain in HIV care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CB521D-D070-CB5B-ECA3-0C34D68F9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Mental Health Conditions on HIV Risk and Outcomes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273348F-8C34-3A97-93D3-255639740CF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Remien. AIDS. 2019;33:1411. 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B5E5877-2BCB-B6FC-713A-B3D743CE0215}"/>
              </a:ext>
            </a:extLst>
          </p:cNvPr>
          <p:cNvSpPr txBox="1">
            <a:spLocks/>
          </p:cNvSpPr>
          <p:nvPr/>
        </p:nvSpPr>
        <p:spPr>
          <a:xfrm>
            <a:off x="231078" y="1412080"/>
            <a:ext cx="11729844" cy="5024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Research has shown that </a:t>
            </a:r>
            <a:r>
              <a:rPr lang="en-US" b="1" dirty="0"/>
              <a:t>people with mental health conditions:</a:t>
            </a:r>
          </a:p>
        </p:txBody>
      </p:sp>
    </p:spTree>
    <p:extLst>
      <p:ext uri="{BB962C8B-B14F-4D97-AF65-F5344CB8AC3E}">
        <p14:creationId xmlns:p14="http://schemas.microsoft.com/office/powerpoint/2010/main" val="1432184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C1664-E1A0-4174-C63D-4BB66D929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B5D061-2D70-FF49-B731-EED63EC0C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Ending the HIV Epidemic in the United States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EB568B-1507-927A-74C9-E17DCF88E28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algn="ctr" defTabSz="228600">
              <a:spcBef>
                <a:spcPts val="0"/>
              </a:spcBef>
              <a:defRPr/>
            </a:pPr>
            <a:r>
              <a:rPr lang="en-US" altLang="en-US" dirty="0">
                <a:latin typeface="+mn-lt"/>
                <a:ea typeface="MS PGothic" panose="020B0600070205080204" pitchFamily="34" charset="-128"/>
                <a:cs typeface="Arial" panose="020B0604020202020204" pitchFamily="34" charset="0"/>
              </a:rPr>
              <a:t>hiv.gov/federal-response/ending-the-hiv-epidemic/key-strategies.</a:t>
            </a:r>
            <a:endParaRPr lang="en-US" altLang="en-US" dirty="0"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3ECE03-7BB0-3F9D-2853-323A241B1F7A}"/>
              </a:ext>
            </a:extLst>
          </p:cNvPr>
          <p:cNvGrpSpPr/>
          <p:nvPr/>
        </p:nvGrpSpPr>
        <p:grpSpPr>
          <a:xfrm>
            <a:off x="1031178" y="1370846"/>
            <a:ext cx="10129644" cy="4594134"/>
            <a:chOff x="1023833" y="1589179"/>
            <a:chExt cx="9548917" cy="4594134"/>
          </a:xfrm>
        </p:grpSpPr>
        <p:sp>
          <p:nvSpPr>
            <p:cNvPr id="4" name="Pentagon 4">
              <a:extLst>
                <a:ext uri="{FF2B5EF4-FFF2-40B4-BE49-F238E27FC236}">
                  <a16:creationId xmlns:a16="http://schemas.microsoft.com/office/drawing/2014/main" id="{ED04AF2C-EF3F-191C-4E75-80E19FCB2D69}"/>
                </a:ext>
              </a:extLst>
            </p:cNvPr>
            <p:cNvSpPr/>
            <p:nvPr/>
          </p:nvSpPr>
          <p:spPr bwMode="auto">
            <a:xfrm>
              <a:off x="2561636" y="2747525"/>
              <a:ext cx="8011114" cy="1103313"/>
            </a:xfrm>
            <a:prstGeom prst="homePlate">
              <a:avLst>
                <a:gd name="adj" fmla="val 22754"/>
              </a:avLst>
            </a:prstGeom>
            <a:solidFill>
              <a:schemeClr val="accent6"/>
            </a:solidFill>
            <a:ln w="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Rapid and effective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TREATMENT </a:t>
              </a: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of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 people living with HIV to </a:t>
              </a:r>
              <a:r>
                <a:rPr lang="en-US" sz="2000" dirty="0">
                  <a:solidFill>
                    <a:schemeClr val="bg2"/>
                  </a:solidFill>
                </a:rPr>
                <a:t>achieve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 and maintain virologic suppression</a:t>
              </a:r>
            </a:p>
          </p:txBody>
        </p:sp>
        <p:sp>
          <p:nvSpPr>
            <p:cNvPr id="6" name="Pentagon 7">
              <a:extLst>
                <a:ext uri="{FF2B5EF4-FFF2-40B4-BE49-F238E27FC236}">
                  <a16:creationId xmlns:a16="http://schemas.microsoft.com/office/drawing/2014/main" id="{A3B5B479-CB5F-6EA7-3D86-2C3AD6B7210E}"/>
                </a:ext>
              </a:extLst>
            </p:cNvPr>
            <p:cNvSpPr/>
            <p:nvPr/>
          </p:nvSpPr>
          <p:spPr bwMode="auto">
            <a:xfrm>
              <a:off x="2561636" y="3905870"/>
              <a:ext cx="8011114" cy="1103313"/>
            </a:xfrm>
            <a:prstGeom prst="homePlate">
              <a:avLst>
                <a:gd name="adj" fmla="val 22754"/>
              </a:avLst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New HIV infection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 PREVENTION </a:t>
              </a: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with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 proven interventions like </a:t>
              </a: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PrEP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and syringe services programs</a:t>
              </a:r>
            </a:p>
          </p:txBody>
        </p:sp>
        <p:sp>
          <p:nvSpPr>
            <p:cNvPr id="7" name="Pentagon 9">
              <a:extLst>
                <a:ext uri="{FF2B5EF4-FFF2-40B4-BE49-F238E27FC236}">
                  <a16:creationId xmlns:a16="http://schemas.microsoft.com/office/drawing/2014/main" id="{96A5383A-A4AE-F1B7-006C-8AA2D512CB99}"/>
                </a:ext>
              </a:extLst>
            </p:cNvPr>
            <p:cNvSpPr/>
            <p:nvPr/>
          </p:nvSpPr>
          <p:spPr bwMode="auto">
            <a:xfrm>
              <a:off x="2561636" y="5064216"/>
              <a:ext cx="8011114" cy="1103313"/>
            </a:xfrm>
            <a:prstGeom prst="homePlate">
              <a:avLst>
                <a:gd name="adj" fmla="val 22754"/>
              </a:avLst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Quick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RESPONSE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 to potential outbreaks by providing HIV prevention and treatment to the people who need them</a:t>
              </a:r>
            </a:p>
          </p:txBody>
        </p:sp>
        <p:sp>
          <p:nvSpPr>
            <p:cNvPr id="13" name="Pentagon 10">
              <a:extLst>
                <a:ext uri="{FF2B5EF4-FFF2-40B4-BE49-F238E27FC236}">
                  <a16:creationId xmlns:a16="http://schemas.microsoft.com/office/drawing/2014/main" id="{ACA24894-E092-94F9-50AD-3C11BF22A179}"/>
                </a:ext>
              </a:extLst>
            </p:cNvPr>
            <p:cNvSpPr/>
            <p:nvPr/>
          </p:nvSpPr>
          <p:spPr bwMode="auto">
            <a:xfrm>
              <a:off x="2561636" y="1589180"/>
              <a:ext cx="8011114" cy="1103313"/>
            </a:xfrm>
            <a:prstGeom prst="homePlate">
              <a:avLst>
                <a:gd name="adj" fmla="val 22754"/>
              </a:avLst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lang="en-US" sz="2000" dirty="0">
                  <a:solidFill>
                    <a:schemeClr val="bg2"/>
                  </a:solidFill>
                </a:rPr>
                <a:t>Early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DIAGNOSIS </a:t>
              </a: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of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 all people living with HIV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ADE3217-0451-05C6-4585-AFAD5DD0D739}"/>
                </a:ext>
              </a:extLst>
            </p:cNvPr>
            <p:cNvSpPr/>
            <p:nvPr/>
          </p:nvSpPr>
          <p:spPr bwMode="auto">
            <a:xfrm>
              <a:off x="1116964" y="1589179"/>
              <a:ext cx="1345838" cy="110331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26F54D1-B9B1-AA42-FDFE-67A9F401D2F5}"/>
                </a:ext>
              </a:extLst>
            </p:cNvPr>
            <p:cNvSpPr/>
            <p:nvPr/>
          </p:nvSpPr>
          <p:spPr bwMode="auto">
            <a:xfrm>
              <a:off x="1116964" y="2747525"/>
              <a:ext cx="1345838" cy="110331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C4491DF-AA98-70E6-92B1-3FE08FFFCD2A}"/>
                </a:ext>
              </a:extLst>
            </p:cNvPr>
            <p:cNvSpPr/>
            <p:nvPr/>
          </p:nvSpPr>
          <p:spPr bwMode="auto">
            <a:xfrm>
              <a:off x="1116964" y="3913762"/>
              <a:ext cx="1345838" cy="110331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0CBACFC-4953-99BA-798B-5D3E1B6E127A}"/>
                </a:ext>
              </a:extLst>
            </p:cNvPr>
            <p:cNvSpPr/>
            <p:nvPr/>
          </p:nvSpPr>
          <p:spPr bwMode="auto">
            <a:xfrm>
              <a:off x="1116964" y="5079999"/>
              <a:ext cx="1345838" cy="110331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27" name="Graphic 26" descr="Man with solid fill">
              <a:extLst>
                <a:ext uri="{FF2B5EF4-FFF2-40B4-BE49-F238E27FC236}">
                  <a16:creationId xmlns:a16="http://schemas.microsoft.com/office/drawing/2014/main" id="{7A816624-27CB-39BE-1346-71029470C2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3833" y="1861466"/>
              <a:ext cx="786053" cy="642879"/>
            </a:xfrm>
            <a:prstGeom prst="rect">
              <a:avLst/>
            </a:prstGeom>
          </p:spPr>
        </p:pic>
        <p:pic>
          <p:nvPicPr>
            <p:cNvPr id="28" name="Graphic 27" descr="Man with solid fill">
              <a:extLst>
                <a:ext uri="{FF2B5EF4-FFF2-40B4-BE49-F238E27FC236}">
                  <a16:creationId xmlns:a16="http://schemas.microsoft.com/office/drawing/2014/main" id="{08D8539B-E430-692A-6CBD-5EC27290FF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71030" y="1861466"/>
              <a:ext cx="786053" cy="642879"/>
            </a:xfrm>
            <a:prstGeom prst="rect">
              <a:avLst/>
            </a:prstGeom>
          </p:spPr>
        </p:pic>
        <p:pic>
          <p:nvPicPr>
            <p:cNvPr id="29" name="Graphic 28" descr="Covid-19 with solid fill">
              <a:extLst>
                <a:ext uri="{FF2B5EF4-FFF2-40B4-BE49-F238E27FC236}">
                  <a16:creationId xmlns:a16="http://schemas.microsoft.com/office/drawing/2014/main" id="{67A966AB-6009-B7E3-4C2C-BF84E14E77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62763" y="2856317"/>
              <a:ext cx="1003028" cy="914400"/>
            </a:xfrm>
            <a:prstGeom prst="rect">
              <a:avLst/>
            </a:prstGeom>
          </p:spPr>
        </p:pic>
        <p:pic>
          <p:nvPicPr>
            <p:cNvPr id="30" name="Graphic 29" descr="Medicine with solid fill">
              <a:extLst>
                <a:ext uri="{FF2B5EF4-FFF2-40B4-BE49-F238E27FC236}">
                  <a16:creationId xmlns:a16="http://schemas.microsoft.com/office/drawing/2014/main" id="{D74A952E-DF2E-9136-CF98-5197D4516B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49311" y="4008219"/>
              <a:ext cx="1100748" cy="914400"/>
            </a:xfrm>
            <a:prstGeom prst="rect">
              <a:avLst/>
            </a:prstGeom>
          </p:spPr>
        </p:pic>
        <p:pic>
          <p:nvPicPr>
            <p:cNvPr id="31" name="Graphic 30" descr="Immunity with solid fill">
              <a:extLst>
                <a:ext uri="{FF2B5EF4-FFF2-40B4-BE49-F238E27FC236}">
                  <a16:creationId xmlns:a16="http://schemas.microsoft.com/office/drawing/2014/main" id="{FF19DAD9-B48A-8D7E-E465-D9711D314B0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55993" y="5158672"/>
              <a:ext cx="985326" cy="914400"/>
            </a:xfrm>
            <a:prstGeom prst="rect">
              <a:avLst/>
            </a:prstGeom>
          </p:spPr>
        </p:pic>
        <p:pic>
          <p:nvPicPr>
            <p:cNvPr id="32" name="Graphic 31" descr="Woman with solid fill">
              <a:extLst>
                <a:ext uri="{FF2B5EF4-FFF2-40B4-BE49-F238E27FC236}">
                  <a16:creationId xmlns:a16="http://schemas.microsoft.com/office/drawing/2014/main" id="{14FE96D1-1705-2F88-B906-3233DDBC8A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92771" y="1861465"/>
              <a:ext cx="801139" cy="642879"/>
            </a:xfrm>
            <a:prstGeom prst="rect">
              <a:avLst/>
            </a:prstGeom>
          </p:spPr>
        </p:pic>
      </p:grp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F4E2718F-CCD0-4574-3307-1AF3FB399023}"/>
              </a:ext>
            </a:extLst>
          </p:cNvPr>
          <p:cNvSpPr/>
          <p:nvPr/>
        </p:nvSpPr>
        <p:spPr bwMode="auto">
          <a:xfrm>
            <a:off x="248896" y="3853860"/>
            <a:ext cx="786053" cy="786452"/>
          </a:xfrm>
          <a:prstGeom prst="rightArrow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548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493F4-D3EE-0AFE-7B8C-061748E12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Mental Health Professionals’ Responsibility to Recommend PrEP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2DB46C72-9FEF-F180-FE7A-114210FB6B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652172"/>
              </p:ext>
            </p:extLst>
          </p:nvPr>
        </p:nvGraphicFramePr>
        <p:xfrm>
          <a:off x="231775" y="1335088"/>
          <a:ext cx="11739563" cy="475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89753B-C9F4-E491-F171-3FAFDF0EFF7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Remien. AIDS. 2019;33:1411. Dukes. Dela J Public Health. 2025;11:46. </a:t>
            </a:r>
          </a:p>
        </p:txBody>
      </p:sp>
    </p:spTree>
    <p:extLst>
      <p:ext uri="{BB962C8B-B14F-4D97-AF65-F5344CB8AC3E}">
        <p14:creationId xmlns:p14="http://schemas.microsoft.com/office/powerpoint/2010/main" val="111042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Mental Health Conditions Increase the Need for PrEP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6EC31-2EB6-25B3-ACAD-371B6EC025B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Sudler. Lancet HIV. 2021;8:e237.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4969E4-1C85-DFB5-629F-9CA5929B0241}"/>
              </a:ext>
            </a:extLst>
          </p:cNvPr>
          <p:cNvSpPr txBox="1"/>
          <p:nvPr/>
        </p:nvSpPr>
        <p:spPr bwMode="auto">
          <a:xfrm>
            <a:off x="582706" y="1723174"/>
            <a:ext cx="11026588" cy="1328023"/>
          </a:xfrm>
          <a:prstGeom prst="round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PrEP provision in settings where people are comfortable and frequently visit—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like mental health clinics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—facilitates improved persistence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40CED6-4B5D-562C-6118-8AD11B2FCA54}"/>
              </a:ext>
            </a:extLst>
          </p:cNvPr>
          <p:cNvSpPr txBox="1"/>
          <p:nvPr/>
        </p:nvSpPr>
        <p:spPr bwMode="auto">
          <a:xfrm>
            <a:off x="1604169" y="4106385"/>
            <a:ext cx="8983661" cy="919401"/>
          </a:xfrm>
          <a:prstGeom prst="round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However,</a:t>
            </a:r>
            <a:r>
              <a:rPr lang="en-US" sz="240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only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~20%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of mental health clinics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in New York prescribe PrEP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79DDB9F7-D4A8-C681-F92B-0C1B2C37BAFC}"/>
              </a:ext>
            </a:extLst>
          </p:cNvPr>
          <p:cNvSpPr/>
          <p:nvPr/>
        </p:nvSpPr>
        <p:spPr bwMode="auto">
          <a:xfrm>
            <a:off x="5774987" y="3171585"/>
            <a:ext cx="642026" cy="779842"/>
          </a:xfrm>
          <a:prstGeom prst="downArrow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167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EBF252-ECF4-FE69-1057-02D75F8DF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 Benefits of Taking Control of One’s HIV Risk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7D98BC-3A6C-4B8B-664B-F8E20D9D3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Thousand Strong: longitudinal cohort study of gay and bisexual men not on PrEP (N = 1071)</a:t>
            </a:r>
          </a:p>
          <a:p>
            <a:pPr lvl="2"/>
            <a:r>
              <a:rPr lang="en-US" dirty="0"/>
              <a:t>Participants reported their PrEP use and completed an MSSCQ at baseline, 12 mo, and 24 mo </a:t>
            </a:r>
          </a:p>
          <a:p>
            <a:pPr lvl="2"/>
            <a:r>
              <a:rPr lang="en-US" dirty="0"/>
              <a:t>Study compared responses pre- and post-PrEP initiation</a:t>
            </a:r>
          </a:p>
          <a:p>
            <a:pPr lvl="2"/>
            <a:r>
              <a:rPr lang="en-US" dirty="0"/>
              <a:t>137 participants started PrEP within 24 mo</a:t>
            </a:r>
          </a:p>
          <a:p>
            <a:r>
              <a:rPr lang="en-US" dirty="0"/>
              <a:t>Sexual anxiety significantly decreased after PrEP initiation (B = −.27; </a:t>
            </a:r>
            <a:r>
              <a:rPr lang="en-US" i="1" dirty="0"/>
              <a:t>P</a:t>
            </a:r>
            <a:r>
              <a:rPr lang="en-US" dirty="0"/>
              <a:t> = .03)</a:t>
            </a:r>
          </a:p>
          <a:p>
            <a:pPr lvl="2"/>
            <a:r>
              <a:rPr lang="en-US" dirty="0"/>
              <a:t>No significant change in sexual satisfaction or esteem</a:t>
            </a:r>
          </a:p>
          <a:p>
            <a:r>
              <a:rPr lang="en-US" dirty="0"/>
              <a:t>PrEP initiation was associated with critical psychological improvements, suggesting benefits beyond biomedical protection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D3243-9D9A-E1D0-1B07-17AC4130208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Whitfield. J Sex Res. 2019;56:1128.</a:t>
            </a:r>
          </a:p>
        </p:txBody>
      </p:sp>
    </p:spTree>
    <p:extLst>
      <p:ext uri="{BB962C8B-B14F-4D97-AF65-F5344CB8AC3E}">
        <p14:creationId xmlns:p14="http://schemas.microsoft.com/office/powerpoint/2010/main" val="3341937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226CF-0B58-B548-D9F1-8583D43C9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2F1A4C0-F044-6DAF-123A-7BEC642F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Should Be Considered for PrEP?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10F435-49C3-7DDF-D2F7-1DC3035858E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cdc.gov/hivnexus/hcp/prep/index.html.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B40B3F2-738D-C1E7-52B6-0FF4249E3C44}"/>
              </a:ext>
            </a:extLst>
          </p:cNvPr>
          <p:cNvSpPr/>
          <p:nvPr/>
        </p:nvSpPr>
        <p:spPr bwMode="auto">
          <a:xfrm>
            <a:off x="604837" y="2261081"/>
            <a:ext cx="10982325" cy="10631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“Inform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all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sexually active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adult[s] and adolescent[s]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. . 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about PrEP”</a:t>
            </a:r>
            <a:br>
              <a:rPr lang="en-US" sz="24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for the prevention of HIV acquisition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EA54235-F4AF-0484-2AAB-D6301EA5667D}"/>
              </a:ext>
            </a:extLst>
          </p:cNvPr>
          <p:cNvSpPr/>
          <p:nvPr/>
        </p:nvSpPr>
        <p:spPr bwMode="auto">
          <a:xfrm>
            <a:off x="1252536" y="3588728"/>
            <a:ext cx="9686925" cy="14007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Anyone who requests PrEP should be prescribed it,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including those without HIV risk factors reported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(recognizes that people may have undisclosed risk behaviors)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5E5BF1A-A828-6839-0DF7-D70CDABDEF5D}"/>
              </a:ext>
            </a:extLst>
          </p:cNvPr>
          <p:cNvSpPr/>
          <p:nvPr/>
        </p:nvSpPr>
        <p:spPr bwMode="auto">
          <a:xfrm>
            <a:off x="225870" y="1494133"/>
            <a:ext cx="11740260" cy="502445"/>
          </a:xfrm>
          <a:prstGeom prst="roundRect">
            <a:avLst/>
          </a:prstGeom>
          <a:solidFill>
            <a:schemeClr val="accent2">
              <a:lumMod val="10000"/>
              <a:lumOff val="90000"/>
            </a:schemeClr>
          </a:solidFill>
          <a:ln w="0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CDC Clinical </a:t>
            </a:r>
            <a:r>
              <a:rPr lang="en-US" sz="2400" b="1" dirty="0">
                <a:cs typeface="Calibri" panose="020F0502020204030204" pitchFamily="34" charset="0"/>
              </a:rPr>
              <a:t>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uidance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894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A34BB7B-4BEE-C264-38A5-BB0802C10BA7}"/>
              </a:ext>
            </a:extLst>
          </p:cNvPr>
          <p:cNvSpPr/>
          <p:nvPr/>
        </p:nvSpPr>
        <p:spPr bwMode="auto">
          <a:xfrm>
            <a:off x="4168148" y="1682549"/>
            <a:ext cx="7612729" cy="4087780"/>
          </a:xfrm>
          <a:prstGeom prst="roundRect">
            <a:avLst>
              <a:gd name="adj" fmla="val 10199"/>
            </a:avLst>
          </a:prstGeom>
          <a:solidFill>
            <a:schemeClr val="accent6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t"/>
          <a:lstStyle/>
          <a:p>
            <a:pPr lvl="0" algn="ctr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defRPr/>
            </a:pPr>
            <a:r>
              <a:rPr lang="en-US" sz="3200" b="1" kern="0" dirty="0">
                <a:solidFill>
                  <a:srgbClr val="015873"/>
                </a:solidFill>
              </a:rPr>
              <a:t> </a:t>
            </a:r>
            <a:r>
              <a:rPr lang="en-US" sz="2400" b="1" kern="0" dirty="0">
                <a:solidFill>
                  <a:schemeClr val="accent6"/>
                </a:solidFill>
              </a:rPr>
              <a:t>LA Injectable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B316A2E-528F-7E07-3034-A5C0C0D6F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PrEP Options fo</a:t>
            </a:r>
            <a:r>
              <a:rPr lang="en-US" dirty="0"/>
              <a:t>r At-Risk Adults and Adolescents Weighing ≥35 kg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85F5982-3A3B-C327-CA90-A425D34593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35381" y="6302375"/>
            <a:ext cx="6989107" cy="327025"/>
          </a:xfrm>
        </p:spPr>
        <p:txBody>
          <a:bodyPr/>
          <a:lstStyle/>
          <a:p>
            <a:r>
              <a:rPr lang="en-US" dirty="0"/>
              <a:t>Emtricitabine and tenofovir disoproxil fumerate PI. Emtricitabine and tenofovir alafenamine PI. </a:t>
            </a:r>
            <a:br>
              <a:rPr lang="en-US" dirty="0"/>
            </a:br>
            <a:r>
              <a:rPr lang="en-US" dirty="0"/>
              <a:t>Cabotegravir PI. Lenacapavir PI. hivguidelines.org/guideline/hiv-prep/.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29A599-B6D5-6670-BD95-AA0C64085758}"/>
              </a:ext>
            </a:extLst>
          </p:cNvPr>
          <p:cNvSpPr/>
          <p:nvPr/>
        </p:nvSpPr>
        <p:spPr bwMode="auto">
          <a:xfrm>
            <a:off x="411123" y="1682548"/>
            <a:ext cx="3618914" cy="4087779"/>
          </a:xfrm>
          <a:prstGeom prst="roundRect">
            <a:avLst>
              <a:gd name="adj" fmla="val 9390"/>
            </a:avLst>
          </a:prstGeom>
          <a:solidFill>
            <a:schemeClr val="accent1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t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ea typeface="+mn-ea"/>
                <a:cs typeface="+mn-cs"/>
              </a:rPr>
              <a:t>Daily Oral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FTC/TDF: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QD or 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on demand*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FTC/TAF</a:t>
            </a:r>
            <a:r>
              <a:rPr kumimoji="0" lang="en-US" sz="22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†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: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QD</a:t>
            </a:r>
          </a:p>
        </p:txBody>
      </p:sp>
      <p:pic>
        <p:nvPicPr>
          <p:cNvPr id="12" name="Content Placeholder 11" descr="Medicine outline">
            <a:extLst>
              <a:ext uri="{FF2B5EF4-FFF2-40B4-BE49-F238E27FC236}">
                <a16:creationId xmlns:a16="http://schemas.microsoft.com/office/drawing/2014/main" id="{90961C4D-4EDF-616F-115C-C7C089400D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411123" y="4738932"/>
            <a:ext cx="965741" cy="965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phic 1" descr="Needle outline">
            <a:extLst>
              <a:ext uri="{FF2B5EF4-FFF2-40B4-BE49-F238E27FC236}">
                <a16:creationId xmlns:a16="http://schemas.microsoft.com/office/drawing/2014/main" id="{A697A96A-2790-E76A-0906-79C9ECFE13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102459">
            <a:off x="4068403" y="4535382"/>
            <a:ext cx="1103362" cy="11033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FCD6BD-B821-E0A3-9E8A-DD18AF8D3DBF}"/>
              </a:ext>
            </a:extLst>
          </p:cNvPr>
          <p:cNvSpPr txBox="1"/>
          <p:nvPr/>
        </p:nvSpPr>
        <p:spPr>
          <a:xfrm>
            <a:off x="411123" y="5801913"/>
            <a:ext cx="11369754" cy="27079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*On-demand administration is not FDA approved. </a:t>
            </a:r>
            <a:r>
              <a:rPr lang="en-US" sz="1200" baseline="30000" dirty="0"/>
              <a:t>†</a:t>
            </a:r>
            <a:r>
              <a:rPr lang="en-US" sz="1200" dirty="0"/>
              <a:t>Excludes those at risk from receptive vaginal sex. </a:t>
            </a:r>
          </a:p>
        </p:txBody>
      </p:sp>
      <p:sp>
        <p:nvSpPr>
          <p:cNvPr id="17" name="Content Placeholder 8">
            <a:extLst>
              <a:ext uri="{FF2B5EF4-FFF2-40B4-BE49-F238E27FC236}">
                <a16:creationId xmlns:a16="http://schemas.microsoft.com/office/drawing/2014/main" id="{66B5B12C-4ACF-2481-A83C-FFCEB095ECF3}"/>
              </a:ext>
            </a:extLst>
          </p:cNvPr>
          <p:cNvSpPr txBox="1">
            <a:spLocks/>
          </p:cNvSpPr>
          <p:nvPr/>
        </p:nvSpPr>
        <p:spPr bwMode="auto">
          <a:xfrm>
            <a:off x="4385400" y="2371725"/>
            <a:ext cx="3523188" cy="280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18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CAB: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Q2M gluteal IM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Optional oral lead-in</a:t>
            </a:r>
          </a:p>
          <a:p>
            <a:pPr>
              <a:buClr>
                <a:srgbClr val="000000"/>
              </a:buClr>
              <a:buFont typeface="Arial" panose="020B0604020202020204" pitchFamily="34" charset="0"/>
              <a:buChar char="‒"/>
              <a:defRPr/>
            </a:pPr>
            <a:r>
              <a:rPr lang="en-US" sz="2000" kern="0" dirty="0">
                <a:solidFill>
                  <a:srgbClr val="000000"/>
                </a:solidFill>
                <a:latin typeface="Poppins"/>
              </a:rPr>
              <a:t>First 2 doses given Q1M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Injections administered by HCP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Content Placeholder 8">
            <a:extLst>
              <a:ext uri="{FF2B5EF4-FFF2-40B4-BE49-F238E27FC236}">
                <a16:creationId xmlns:a16="http://schemas.microsoft.com/office/drawing/2014/main" id="{2124185E-9C23-8D19-6BC9-131AEAA84A71}"/>
              </a:ext>
            </a:extLst>
          </p:cNvPr>
          <p:cNvSpPr txBox="1">
            <a:spLocks/>
          </p:cNvSpPr>
          <p:nvPr/>
        </p:nvSpPr>
        <p:spPr bwMode="auto">
          <a:xfrm>
            <a:off x="8046699" y="2371725"/>
            <a:ext cx="3523188" cy="280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18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LEN:</a:t>
            </a:r>
            <a:r>
              <a:rPr kumimoji="0" lang="en-US" sz="2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Q6M SC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Calibri" panose="020F0502020204030204" pitchFamily="34" charset="0"/>
              <a:buChar char="‒"/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 injections + 600 mg oral dose on Day 1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Calibri" panose="020F0502020204030204" pitchFamily="34" charset="0"/>
              <a:buChar char="‒"/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600 mg oral dose on Day 2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Calibri" panose="020F0502020204030204" pitchFamily="34" charset="0"/>
              <a:buChar char="‒"/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Injections administered by HCP</a:t>
            </a:r>
          </a:p>
        </p:txBody>
      </p:sp>
    </p:spTree>
    <p:extLst>
      <p:ext uri="{BB962C8B-B14F-4D97-AF65-F5344CB8AC3E}">
        <p14:creationId xmlns:p14="http://schemas.microsoft.com/office/powerpoint/2010/main" val="3340271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A8B34-65AC-BC5E-C978-A3E348522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4D9A761C-10BB-9B09-6EA0-1EEA3B6F9AB3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333500"/>
          <a:ext cx="11740260" cy="2743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71053">
                  <a:extLst>
                    <a:ext uri="{9D8B030D-6E8A-4147-A177-3AD203B41FA5}">
                      <a16:colId xmlns:a16="http://schemas.microsoft.com/office/drawing/2014/main" val="3750359363"/>
                    </a:ext>
                  </a:extLst>
                </a:gridCol>
                <a:gridCol w="4932722">
                  <a:extLst>
                    <a:ext uri="{9D8B030D-6E8A-4147-A177-3AD203B41FA5}">
                      <a16:colId xmlns:a16="http://schemas.microsoft.com/office/drawing/2014/main" val="1607178558"/>
                    </a:ext>
                  </a:extLst>
                </a:gridCol>
                <a:gridCol w="5036485">
                  <a:extLst>
                    <a:ext uri="{9D8B030D-6E8A-4147-A177-3AD203B41FA5}">
                      <a16:colId xmlns:a16="http://schemas.microsoft.com/office/drawing/2014/main" val="2292610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Pros vs Cons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Oral (FTC/TDF and FTC/TAF)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Injectable (CAB and LEN)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671550"/>
                  </a:ext>
                </a:extLst>
              </a:tr>
              <a:tr h="238304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Pros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Widely available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Does not require injection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Quarterly visits/testing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Long-acting (Q2M/Q6M maintenance)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Does not require daily adherence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May provide more confidentiality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92060"/>
                  </a:ext>
                </a:extLst>
              </a:tr>
              <a:tr h="524268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Cons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Pill burden (daily)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Efficacy affected by nonadherence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On-demand dosing for FTC/TDF is complex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HCP required to administer injection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Must present for injection </a:t>
                      </a: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visits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Can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lead to resistance development before/during treatment or following discontinuation if HIV is acquired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011238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0F05609-6DAC-B8F8-CBAD-F23B8051E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Between PrEP Options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159DDD-CB79-927E-900E-9808F2D4762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34491" y="6302375"/>
            <a:ext cx="7189998" cy="327025"/>
          </a:xfrm>
        </p:spPr>
        <p:txBody>
          <a:bodyPr/>
          <a:lstStyle/>
          <a:p>
            <a:r>
              <a:rPr lang="en-US" dirty="0"/>
              <a:t>Emtricitabine and tenofovir disoproxil fumerate PI. Emtricitabine and tenofovir alafenamine PI. </a:t>
            </a:r>
            <a:br>
              <a:rPr lang="en-US" dirty="0"/>
            </a:br>
            <a:r>
              <a:rPr lang="en-US" dirty="0"/>
              <a:t>Cabotegravir PI. Lenacapavir PI. Rogers. BMC Public Health. 2023;23:1643. John. Sci Rep. 2023;13:5116. </a:t>
            </a:r>
          </a:p>
        </p:txBody>
      </p:sp>
    </p:spTree>
    <p:extLst>
      <p:ext uri="{BB962C8B-B14F-4D97-AF65-F5344CB8AC3E}">
        <p14:creationId xmlns:p14="http://schemas.microsoft.com/office/powerpoint/2010/main" val="4001928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1A226-8C3F-4484-74D7-832A0CAE1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445E7F-8039-7823-D3F4-5BA3D712D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Supporting PrEP Use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93FD6D-148F-F26E-A84F-0263938C1A1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sv-SE"/>
              <a:t>Gandhi. JAMA. 2025;333:609. Emtricitabine and tenofovir alafenamide PI. Landovitz. JAMA. 2025;334:638. </a:t>
            </a:r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04BB57D6-B398-CAAC-A518-D0296548FB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315120"/>
              </p:ext>
            </p:extLst>
          </p:nvPr>
        </p:nvGraphicFramePr>
        <p:xfrm>
          <a:off x="231079" y="1333499"/>
          <a:ext cx="11740261" cy="3230992"/>
        </p:xfrm>
        <a:graphic>
          <a:graphicData uri="http://schemas.openxmlformats.org/drawingml/2006/table">
            <a:tbl>
              <a:tblPr firstRow="1" bandRow="1"/>
              <a:tblGrid>
                <a:gridCol w="3883721">
                  <a:extLst>
                    <a:ext uri="{9D8B030D-6E8A-4147-A177-3AD203B41FA5}">
                      <a16:colId xmlns:a16="http://schemas.microsoft.com/office/drawing/2014/main" val="24690415"/>
                    </a:ext>
                  </a:extLst>
                </a:gridCol>
                <a:gridCol w="1571308">
                  <a:extLst>
                    <a:ext uri="{9D8B030D-6E8A-4147-A177-3AD203B41FA5}">
                      <a16:colId xmlns:a16="http://schemas.microsoft.com/office/drawing/2014/main" val="2001220056"/>
                    </a:ext>
                  </a:extLst>
                </a:gridCol>
                <a:gridCol w="1571308">
                  <a:extLst>
                    <a:ext uri="{9D8B030D-6E8A-4147-A177-3AD203B41FA5}">
                      <a16:colId xmlns:a16="http://schemas.microsoft.com/office/drawing/2014/main" val="2636201738"/>
                    </a:ext>
                  </a:extLst>
                </a:gridCol>
                <a:gridCol w="1571308">
                  <a:extLst>
                    <a:ext uri="{9D8B030D-6E8A-4147-A177-3AD203B41FA5}">
                      <a16:colId xmlns:a16="http://schemas.microsoft.com/office/drawing/2014/main" val="3596269293"/>
                    </a:ext>
                  </a:extLst>
                </a:gridCol>
                <a:gridCol w="1571308">
                  <a:extLst>
                    <a:ext uri="{9D8B030D-6E8A-4147-A177-3AD203B41FA5}">
                      <a16:colId xmlns:a16="http://schemas.microsoft.com/office/drawing/2014/main" val="1150803087"/>
                    </a:ext>
                  </a:extLst>
                </a:gridCol>
                <a:gridCol w="1571308">
                  <a:extLst>
                    <a:ext uri="{9D8B030D-6E8A-4147-A177-3AD203B41FA5}">
                      <a16:colId xmlns:a16="http://schemas.microsoft.com/office/drawing/2014/main" val="2199926617"/>
                    </a:ext>
                  </a:extLst>
                </a:gridCol>
              </a:tblGrid>
              <a:tr h="6823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Exposure Route or Population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Daily </a:t>
                      </a:r>
                      <a:b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FTC/TDF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On-Demand 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FTC/TDF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Daily FTC/TAF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LA CAB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</a:rPr>
                        <a:t>LA LEN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566030"/>
                  </a:ext>
                </a:extLst>
              </a:tr>
              <a:tr h="5097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Insertive anal/vaginal sex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946618"/>
                  </a:ext>
                </a:extLst>
              </a:tr>
              <a:tr h="5097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Receptive anal sex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805158"/>
                  </a:ext>
                </a:extLst>
              </a:tr>
              <a:tr h="5097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Receptive vaginal/neovaginal sex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308213"/>
                  </a:ext>
                </a:extLst>
              </a:tr>
              <a:tr h="5097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Injection drug use*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14482"/>
                  </a:ext>
                </a:extLst>
              </a:tr>
              <a:tr h="5097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Pregnant/breastfeeding women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950903"/>
                  </a:ext>
                </a:extLst>
              </a:tr>
            </a:tbl>
          </a:graphicData>
        </a:graphic>
      </p:graphicFrame>
      <p:pic>
        <p:nvPicPr>
          <p:cNvPr id="57" name="Picture 2">
            <a:extLst>
              <a:ext uri="{FF2B5EF4-FFF2-40B4-BE49-F238E27FC236}">
                <a16:creationId xmlns:a16="http://schemas.microsoft.com/office/drawing/2014/main" id="{977DE090-02E2-8340-3055-1AE6B368F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343" y="2059968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>
            <a:extLst>
              <a:ext uri="{FF2B5EF4-FFF2-40B4-BE49-F238E27FC236}">
                <a16:creationId xmlns:a16="http://schemas.microsoft.com/office/drawing/2014/main" id="{837F2422-E644-D847-3B81-2D3A32A8F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343" y="2562122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D4CE40CC-ABA6-F29B-393D-5441162F6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343" y="3065211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>
            <a:extLst>
              <a:ext uri="{FF2B5EF4-FFF2-40B4-BE49-F238E27FC236}">
                <a16:creationId xmlns:a16="http://schemas.microsoft.com/office/drawing/2014/main" id="{67EBFA5F-87E5-24BA-CA55-10531B41D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343" y="356367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>
            <a:extLst>
              <a:ext uri="{FF2B5EF4-FFF2-40B4-BE49-F238E27FC236}">
                <a16:creationId xmlns:a16="http://schemas.microsoft.com/office/drawing/2014/main" id="{2E404F63-D5BC-CDB5-8345-0F3442137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343" y="407164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>
            <a:extLst>
              <a:ext uri="{FF2B5EF4-FFF2-40B4-BE49-F238E27FC236}">
                <a16:creationId xmlns:a16="http://schemas.microsoft.com/office/drawing/2014/main" id="{915EE077-381C-FA1C-7ED7-960B3FC01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590" y="2053173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>
            <a:extLst>
              <a:ext uri="{FF2B5EF4-FFF2-40B4-BE49-F238E27FC236}">
                <a16:creationId xmlns:a16="http://schemas.microsoft.com/office/drawing/2014/main" id="{1F1395E9-2950-758D-ED6E-841DE6000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590" y="2554185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" name="Picture 2">
            <a:extLst>
              <a:ext uri="{FF2B5EF4-FFF2-40B4-BE49-F238E27FC236}">
                <a16:creationId xmlns:a16="http://schemas.microsoft.com/office/drawing/2014/main" id="{D534F030-DF92-441B-17F8-DC6AE03E4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6265590" y="305935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">
            <a:extLst>
              <a:ext uri="{FF2B5EF4-FFF2-40B4-BE49-F238E27FC236}">
                <a16:creationId xmlns:a16="http://schemas.microsoft.com/office/drawing/2014/main" id="{69431744-BD76-DACA-4392-35B87AA91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6265590" y="356367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2">
            <a:extLst>
              <a:ext uri="{FF2B5EF4-FFF2-40B4-BE49-F238E27FC236}">
                <a16:creationId xmlns:a16="http://schemas.microsoft.com/office/drawing/2014/main" id="{FA4D69DD-C65E-7972-FA07-6A5CBF798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6265590" y="407164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2">
            <a:extLst>
              <a:ext uri="{FF2B5EF4-FFF2-40B4-BE49-F238E27FC236}">
                <a16:creationId xmlns:a16="http://schemas.microsoft.com/office/drawing/2014/main" id="{9606750B-5512-0F99-0F60-24139DF1A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699" y="204922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2">
            <a:extLst>
              <a:ext uri="{FF2B5EF4-FFF2-40B4-BE49-F238E27FC236}">
                <a16:creationId xmlns:a16="http://schemas.microsoft.com/office/drawing/2014/main" id="{4F138144-1330-5F65-BFCC-33132FB89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699" y="2553261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2">
            <a:extLst>
              <a:ext uri="{FF2B5EF4-FFF2-40B4-BE49-F238E27FC236}">
                <a16:creationId xmlns:a16="http://schemas.microsoft.com/office/drawing/2014/main" id="{D2287249-1576-6F05-CE50-834A77462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7841699" y="356367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2">
            <a:extLst>
              <a:ext uri="{FF2B5EF4-FFF2-40B4-BE49-F238E27FC236}">
                <a16:creationId xmlns:a16="http://schemas.microsoft.com/office/drawing/2014/main" id="{1CB2FD12-AFF8-2272-4097-0B5F4676C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7841699" y="4078492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2">
            <a:extLst>
              <a:ext uri="{FF2B5EF4-FFF2-40B4-BE49-F238E27FC236}">
                <a16:creationId xmlns:a16="http://schemas.microsoft.com/office/drawing/2014/main" id="{A29B813B-E48A-623D-6E81-3B12911BB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808" y="204922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2">
            <a:extLst>
              <a:ext uri="{FF2B5EF4-FFF2-40B4-BE49-F238E27FC236}">
                <a16:creationId xmlns:a16="http://schemas.microsoft.com/office/drawing/2014/main" id="{28DC7390-4545-8A74-214C-415848866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808" y="2553261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2">
            <a:extLst>
              <a:ext uri="{FF2B5EF4-FFF2-40B4-BE49-F238E27FC236}">
                <a16:creationId xmlns:a16="http://schemas.microsoft.com/office/drawing/2014/main" id="{6A6C234B-40A4-9EAD-E59B-B2A711E55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808" y="3068089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2">
            <a:extLst>
              <a:ext uri="{FF2B5EF4-FFF2-40B4-BE49-F238E27FC236}">
                <a16:creationId xmlns:a16="http://schemas.microsoft.com/office/drawing/2014/main" id="{07E5ACFB-00E7-9EDD-476D-42A18DFF5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9417808" y="356367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2">
            <a:extLst>
              <a:ext uri="{FF2B5EF4-FFF2-40B4-BE49-F238E27FC236}">
                <a16:creationId xmlns:a16="http://schemas.microsoft.com/office/drawing/2014/main" id="{433CB85A-3B27-BE7C-2733-D345A8AC6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808" y="408371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2">
            <a:extLst>
              <a:ext uri="{FF2B5EF4-FFF2-40B4-BE49-F238E27FC236}">
                <a16:creationId xmlns:a16="http://schemas.microsoft.com/office/drawing/2014/main" id="{F69608D0-E00E-D645-92FC-1F7181610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055" y="204922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2">
            <a:extLst>
              <a:ext uri="{FF2B5EF4-FFF2-40B4-BE49-F238E27FC236}">
                <a16:creationId xmlns:a16="http://schemas.microsoft.com/office/drawing/2014/main" id="{55A97BB7-4902-B6C3-4777-262E57C48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055" y="2534942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2">
            <a:extLst>
              <a:ext uri="{FF2B5EF4-FFF2-40B4-BE49-F238E27FC236}">
                <a16:creationId xmlns:a16="http://schemas.microsoft.com/office/drawing/2014/main" id="{AF0565FA-F513-8402-60EC-5B8F0005F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055" y="3068089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2">
            <a:extLst>
              <a:ext uri="{FF2B5EF4-FFF2-40B4-BE49-F238E27FC236}">
                <a16:creationId xmlns:a16="http://schemas.microsoft.com/office/drawing/2014/main" id="{FF8B401E-1008-1B1B-DF99-0F28B893B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055" y="4078492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2">
            <a:extLst>
              <a:ext uri="{FF2B5EF4-FFF2-40B4-BE49-F238E27FC236}">
                <a16:creationId xmlns:a16="http://schemas.microsoft.com/office/drawing/2014/main" id="{79D85516-9A96-416C-D83E-17221229F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10992055" y="35795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D5DCB39-4DBF-F5E1-F006-744E1A7B73CC}"/>
              </a:ext>
            </a:extLst>
          </p:cNvPr>
          <p:cNvGrpSpPr/>
          <p:nvPr/>
        </p:nvGrpSpPr>
        <p:grpSpPr>
          <a:xfrm>
            <a:off x="7841700" y="3062707"/>
            <a:ext cx="462664" cy="468408"/>
            <a:chOff x="7225697" y="3037321"/>
            <a:chExt cx="462664" cy="468408"/>
          </a:xfrm>
        </p:grpSpPr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9727EF07-D93B-C15A-A73C-410A98767C6B}"/>
                </a:ext>
              </a:extLst>
            </p:cNvPr>
            <p:cNvSpPr/>
            <p:nvPr/>
          </p:nvSpPr>
          <p:spPr>
            <a:xfrm>
              <a:off x="7225697" y="3037321"/>
              <a:ext cx="457199" cy="457200"/>
            </a:xfrm>
            <a:prstGeom prst="ellipse">
              <a:avLst/>
            </a:prstGeom>
            <a:solidFill>
              <a:srgbClr val="015873"/>
            </a:solidFill>
            <a:ln w="25400" cap="flat" cmpd="sng" algn="ctr">
              <a:solidFill>
                <a:srgbClr val="01587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5E6453-5067-02DC-8CFD-8F4A63495D89}"/>
                </a:ext>
              </a:extLst>
            </p:cNvPr>
            <p:cNvSpPr txBox="1"/>
            <p:nvPr/>
          </p:nvSpPr>
          <p:spPr>
            <a:xfrm>
              <a:off x="7258330" y="3067579"/>
              <a:ext cx="430031" cy="438150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?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9114183-D20B-0456-8EEA-12B436AB23A6}"/>
              </a:ext>
            </a:extLst>
          </p:cNvPr>
          <p:cNvSpPr txBox="1"/>
          <p:nvPr/>
        </p:nvSpPr>
        <p:spPr>
          <a:xfrm>
            <a:off x="231078" y="4723700"/>
            <a:ext cx="10619305" cy="2994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/>
              <a:t>*HCPs should consider sexual exposure risks for people who inject drugs since PrEP can be used to target that route of exposure.</a:t>
            </a:r>
          </a:p>
        </p:txBody>
      </p:sp>
    </p:spTree>
    <p:extLst>
      <p:ext uri="{BB962C8B-B14F-4D97-AF65-F5344CB8AC3E}">
        <p14:creationId xmlns:p14="http://schemas.microsoft.com/office/powerpoint/2010/main" val="2670380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F89FA-144E-FA8C-9AF5-2076F9FEC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2A49F0-3BB2-6DD5-E5E8-004B3F22F53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What Is the Ideal PrEP Regimen?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FE627A-F53C-6928-CAE5-B688A6777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PURPOSE 2 trial evaluated twice-yearly LEN vs daily FTC/TDF as HIV PrEP in cisgender men, transgender women and men, and gender nonbinary people aged ≥16 yr</a:t>
            </a:r>
          </a:p>
          <a:p>
            <a:r>
              <a:rPr lang="en-US" sz="2000" dirty="0"/>
              <a:t>Factors influencing preferences for specific PrEP modalities were multifaceted:</a:t>
            </a:r>
          </a:p>
          <a:p>
            <a:pPr lvl="2"/>
            <a:r>
              <a:rPr lang="en-US" sz="1800" dirty="0"/>
              <a:t>Those favoring </a:t>
            </a:r>
            <a:r>
              <a:rPr lang="en-US" sz="1800" b="1" dirty="0">
                <a:solidFill>
                  <a:schemeClr val="accent1"/>
                </a:solidFill>
              </a:rPr>
              <a:t>2x yearly injections </a:t>
            </a:r>
            <a:r>
              <a:rPr lang="en-US" sz="1800" dirty="0"/>
              <a:t>cited </a:t>
            </a:r>
            <a:r>
              <a:rPr lang="en-US" sz="1800" b="1" dirty="0">
                <a:solidFill>
                  <a:schemeClr val="accent1"/>
                </a:solidFill>
              </a:rPr>
              <a:t>perceived efficacy, adherence feasibility, convenience</a:t>
            </a:r>
          </a:p>
          <a:p>
            <a:pPr lvl="2"/>
            <a:r>
              <a:rPr lang="en-US" sz="1800" dirty="0"/>
              <a:t>Those favoring </a:t>
            </a:r>
            <a:r>
              <a:rPr lang="en-US" sz="1800" b="1" dirty="0">
                <a:solidFill>
                  <a:schemeClr val="accent6"/>
                </a:solidFill>
              </a:rPr>
              <a:t>daily pills </a:t>
            </a:r>
            <a:r>
              <a:rPr lang="en-US" sz="1800" dirty="0"/>
              <a:t>reported </a:t>
            </a:r>
            <a:r>
              <a:rPr lang="en-US" sz="1800" b="1" dirty="0">
                <a:solidFill>
                  <a:schemeClr val="accent6"/>
                </a:solidFill>
              </a:rPr>
              <a:t>pain and discomfort </a:t>
            </a:r>
            <a:r>
              <a:rPr lang="en-US" sz="1800" dirty="0"/>
              <a:t>as a primary motivator</a:t>
            </a:r>
          </a:p>
          <a:p>
            <a:r>
              <a:rPr lang="en-US" sz="2000" dirty="0"/>
              <a:t>Investigators concluded that recognizing people’s </a:t>
            </a:r>
            <a:r>
              <a:rPr lang="en-US" sz="2000" b="1" dirty="0"/>
              <a:t>preferences may improve discussions, uptake, and adherence </a:t>
            </a:r>
            <a:r>
              <a:rPr lang="en-US" sz="2000" dirty="0"/>
              <a:t>to PrEP among diverse populations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CEC7DD-A78A-88F7-D7C2-FE377306924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s-ES" dirty="0"/>
              <a:t>Kelley. NEJM. 2025;392:1261. Mngadi. IAS 2025. Abstr OAC0502.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BA9169-B4B3-3EEA-1ED8-ED0D5D62B335}"/>
              </a:ext>
            </a:extLst>
          </p:cNvPr>
          <p:cNvSpPr txBox="1"/>
          <p:nvPr/>
        </p:nvSpPr>
        <p:spPr bwMode="auto">
          <a:xfrm>
            <a:off x="2408802" y="4391645"/>
            <a:ext cx="7374396" cy="57888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Preference drives adherence</a:t>
            </a:r>
          </a:p>
        </p:txBody>
      </p:sp>
    </p:spTree>
    <p:extLst>
      <p:ext uri="{BB962C8B-B14F-4D97-AF65-F5344CB8AC3E}">
        <p14:creationId xmlns:p14="http://schemas.microsoft.com/office/powerpoint/2010/main" val="3657120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 PrEP at Initiation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4677438"/>
              </p:ext>
            </p:extLst>
          </p:nvPr>
        </p:nvGraphicFramePr>
        <p:xfrm>
          <a:off x="231775" y="1335088"/>
          <a:ext cx="1173956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8446">
                  <a:extLst>
                    <a:ext uri="{9D8B030D-6E8A-4147-A177-3AD203B41FA5}">
                      <a16:colId xmlns:a16="http://schemas.microsoft.com/office/drawing/2014/main" val="3731523596"/>
                    </a:ext>
                  </a:extLst>
                </a:gridCol>
                <a:gridCol w="1770434">
                  <a:extLst>
                    <a:ext uri="{9D8B030D-6E8A-4147-A177-3AD203B41FA5}">
                      <a16:colId xmlns:a16="http://schemas.microsoft.com/office/drawing/2014/main" val="1985778327"/>
                    </a:ext>
                  </a:extLst>
                </a:gridCol>
                <a:gridCol w="2350682">
                  <a:extLst>
                    <a:ext uri="{9D8B030D-6E8A-4147-A177-3AD203B41FA5}">
                      <a16:colId xmlns:a16="http://schemas.microsoft.com/office/drawing/2014/main" val="112278010"/>
                    </a:ext>
                  </a:extLst>
                </a:gridCol>
              </a:tblGrid>
              <a:tr h="197126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/>
                          </a:solidFill>
                          <a:latin typeface="+mn-lt"/>
                        </a:rPr>
                        <a:t>Assessment</a:t>
                      </a:r>
                      <a:endParaRPr lang="en-US" sz="2000" baseline="30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2"/>
                          </a:solidFill>
                          <a:latin typeface="+mn-lt"/>
                        </a:rPr>
                        <a:t>Oral PrEP</a:t>
                      </a:r>
                      <a:r>
                        <a:rPr lang="en-US" sz="2000" baseline="0" dirty="0">
                          <a:solidFill>
                            <a:schemeClr val="bg2"/>
                          </a:solidFill>
                          <a:latin typeface="+mn-lt"/>
                        </a:rPr>
                        <a:t> </a:t>
                      </a:r>
                      <a:endParaRPr lang="en-US" sz="20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2"/>
                          </a:solidFill>
                          <a:latin typeface="+mn-lt"/>
                        </a:rPr>
                        <a:t>Injectable PrEP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129189"/>
                  </a:ext>
                </a:extLst>
              </a:tr>
              <a:tr h="197126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HIV testing with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HIV Ab/Ag assay ± HIV-1 RNA assay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015191"/>
                  </a:ext>
                </a:extLst>
              </a:tr>
              <a:tr h="197126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STI testing (chlamydia, gonorrhea, and syphilis)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743844"/>
                  </a:ext>
                </a:extLst>
              </a:tr>
              <a:tr h="197126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HBV serology</a:t>
                      </a:r>
                      <a:endParaRPr lang="en-US" sz="2000" b="0" baseline="30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34734"/>
                  </a:ext>
                </a:extLst>
              </a:tr>
              <a:tr h="1971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Lipid panel (cholesterol and 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triglycerides) for FTC/TAF only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671327"/>
                  </a:ext>
                </a:extLst>
              </a:tr>
              <a:tr h="197126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Kidney function</a:t>
                      </a:r>
                      <a:endParaRPr lang="en-US" sz="2000" b="0" baseline="30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n-lt"/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127567"/>
                  </a:ext>
                </a:extLst>
              </a:tr>
            </a:tbl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84A7CA-4945-D3E4-F23B-AC9BC39EFFB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altLang="en-US" dirty="0">
                <a:latin typeface="+mn-lt"/>
              </a:rPr>
              <a:t>cdc.gov/hivnexus/hcp/prep/index.html.</a:t>
            </a:r>
          </a:p>
        </p:txBody>
      </p:sp>
    </p:spTree>
    <p:extLst>
      <p:ext uri="{BB962C8B-B14F-4D97-AF65-F5344CB8AC3E}">
        <p14:creationId xmlns:p14="http://schemas.microsoft.com/office/powerpoint/2010/main" val="1256054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5BC59-FA76-745E-231E-DE5B0D5D1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Guidelines for Laboratory Monitoring and Timing During PrEP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6B0BDF-DD38-9D53-FEF3-625CC428D15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>
              <a:spcBef>
                <a:spcPts val="0"/>
              </a:spcBef>
            </a:pPr>
            <a:r>
              <a:rPr lang="en-US" altLang="en-US" dirty="0">
                <a:latin typeface="+mn-lt"/>
              </a:rPr>
              <a:t>cdc.gov/hivnexus/hcp/prep/index.html. Cabotegravir PI. Lenocapavir PI.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556843AA-4B5F-602E-B3D9-4F445A192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229955"/>
              </p:ext>
            </p:extLst>
          </p:nvPr>
        </p:nvGraphicFramePr>
        <p:xfrm>
          <a:off x="228600" y="1333500"/>
          <a:ext cx="11742738" cy="4297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7150">
                  <a:extLst>
                    <a:ext uri="{9D8B030D-6E8A-4147-A177-3AD203B41FA5}">
                      <a16:colId xmlns:a16="http://schemas.microsoft.com/office/drawing/2014/main" val="3750359363"/>
                    </a:ext>
                  </a:extLst>
                </a:gridCol>
                <a:gridCol w="4567217">
                  <a:extLst>
                    <a:ext uri="{9D8B030D-6E8A-4147-A177-3AD203B41FA5}">
                      <a16:colId xmlns:a16="http://schemas.microsoft.com/office/drawing/2014/main" val="1607178558"/>
                    </a:ext>
                  </a:extLst>
                </a:gridCol>
                <a:gridCol w="4538371">
                  <a:extLst>
                    <a:ext uri="{9D8B030D-6E8A-4147-A177-3AD203B41FA5}">
                      <a16:colId xmlns:a16="http://schemas.microsoft.com/office/drawing/2014/main" val="229261090"/>
                    </a:ext>
                  </a:extLst>
                </a:gridCol>
              </a:tblGrid>
              <a:tr h="19937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Laboratory Test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Oral PrEP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Injectable PrEP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671550"/>
                  </a:ext>
                </a:extLst>
              </a:tr>
              <a:tr h="338931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HIV antigen/antibody</a:t>
                      </a:r>
                      <a:br>
                        <a:rPr lang="en-US" sz="14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and HIV-1 RNA assay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Every 3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At initiation and before each injection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92060"/>
                  </a:ext>
                </a:extLst>
              </a:tr>
              <a:tr h="599884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Serum creatinine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Every 6 mo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if aged ≥50 yr or with eCrCl </a:t>
                      </a:r>
                      <a:br>
                        <a:rPr lang="en-US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&lt;90 mL/min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Every 12 mo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 for all other people (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TDF/FTC approved for eCrCL &gt;60 mL/min; TAF/FTC approved for eCrCL ≥30 mL/min)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Not required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011238"/>
                  </a:ext>
                </a:extLst>
              </a:tr>
              <a:tr h="931399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STIs (screening recommended if sexually active only)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Every 3 mo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for all people with signs/ symptoms and asymptomatic, at-risk men who have sex with men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Every 6 mo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for syphilis and gonorrhea in all people and for chlamydia in men who have sex with men or transgender women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Every 12 mo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for chlamydia in asymptomatic, heterosexual people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Every 4 mo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beginning at Mo 3 for bacterial STIs in men who have sex with men and transgender women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Every 6 mo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beginning at Mo 7 for bacterial STIs if heterosexual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Every 12 mo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for chlamydia in asymptomatic, heterosexual people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700154"/>
                  </a:ext>
                </a:extLst>
              </a:tr>
              <a:tr h="268369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Lipid panel (cholesterol</a:t>
                      </a:r>
                      <a:br>
                        <a:rPr lang="en-US" sz="14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and triglycerides)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Every 12 mo with FTC/TAF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Not required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611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9627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A66784-0A21-43DF-60BA-515973582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 for Integrating PrEP Into Mental Health Care</a:t>
            </a: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0DE35A4D-F826-8B79-4479-038D9434FF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49645"/>
              </p:ext>
            </p:extLst>
          </p:nvPr>
        </p:nvGraphicFramePr>
        <p:xfrm>
          <a:off x="568325" y="1269603"/>
          <a:ext cx="11055350" cy="4642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34DA27-09B9-27EB-6A98-52A260C1E63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Sudler. Lancet HIV. 2021;8:e237.</a:t>
            </a:r>
          </a:p>
        </p:txBody>
      </p:sp>
    </p:spTree>
    <p:extLst>
      <p:ext uri="{BB962C8B-B14F-4D97-AF65-F5344CB8AC3E}">
        <p14:creationId xmlns:p14="http://schemas.microsoft.com/office/powerpoint/2010/main" val="1959602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96F514-9C46-3C15-8B09-E84EAE35C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Can Prescribe, You Can Help Prevent HIV!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7BD479-5DA5-F173-D0BC-C55D67C63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prescribing mental health care professional can initiate/monitor PrEP in qualifying patients</a:t>
            </a:r>
          </a:p>
          <a:p>
            <a:r>
              <a:rPr lang="en-US" b="1" dirty="0"/>
              <a:t>Bottom line:</a:t>
            </a:r>
            <a:r>
              <a:rPr lang="en-US" dirty="0"/>
              <a:t> any HCP with prescriptive authority should be able to identify candidates, discuss the available options, and initiate or coordinate PrEP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836512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ADC69E-9F87-7E3B-125B-35BEE88A1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for the Whole Mental Health Care Team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59B97E-75D3-4AD1-951D-8D051A85C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Everyone can normalize PrEP </a:t>
            </a:r>
            <a:r>
              <a:rPr lang="en-US" dirty="0"/>
              <a:t>by raising awareness, reducing stigma, and helping people understand what it is and why it is needed </a:t>
            </a:r>
          </a:p>
          <a:p>
            <a:r>
              <a:rPr lang="en-US" b="1" dirty="0"/>
              <a:t>Education is an intervention: </a:t>
            </a:r>
            <a:r>
              <a:rPr lang="en-US" dirty="0"/>
              <a:t>repeated, simple messaging about PrEP over multiple visits can improve people’s readiness and follow-through</a:t>
            </a:r>
          </a:p>
          <a:p>
            <a:r>
              <a:rPr lang="en-US" b="1" dirty="0"/>
              <a:t>Team-based care improves PrEP uptake: </a:t>
            </a:r>
            <a:r>
              <a:rPr lang="en-US" dirty="0"/>
              <a:t>people often see mental health professionals more consistently than other specialties</a:t>
            </a:r>
          </a:p>
          <a:p>
            <a:pPr lvl="2"/>
            <a:r>
              <a:rPr lang="en-US" dirty="0"/>
              <a:t>Use these touchpoints to keep PrEP on the 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00F5304-897F-A621-6795-96C61B93803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Sudler. Lancet HIV. 2021;8:e237. Sullivan. Am J Manag Care. 2024;30:S207.</a:t>
            </a:r>
          </a:p>
        </p:txBody>
      </p:sp>
    </p:spTree>
    <p:extLst>
      <p:ext uri="{BB962C8B-B14F-4D97-AF65-F5344CB8AC3E}">
        <p14:creationId xmlns:p14="http://schemas.microsoft.com/office/powerpoint/2010/main" val="3226425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F4BE985-FF70-70FD-098B-ED6C0702E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 Care Nurses: High-Impact Touchpoints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F2E99A-ABDF-D956-E8D8-7DD9E53A0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 patients enter and stay engaged in treatment</a:t>
            </a:r>
          </a:p>
          <a:p>
            <a:pPr lvl="2"/>
            <a:r>
              <a:rPr lang="en-US" dirty="0"/>
              <a:t>Stable engagement makes HIV prevention possible</a:t>
            </a:r>
          </a:p>
          <a:p>
            <a:r>
              <a:rPr lang="en-US" dirty="0"/>
              <a:t>Provide PrEP education and reinforcement (what it is, why it matters, and what to expect)</a:t>
            </a:r>
          </a:p>
          <a:p>
            <a:r>
              <a:rPr lang="en-US" dirty="0"/>
              <a:t>In SUD/OUD settings, nurses are key messengers who can encourage PrEP as part of harm reduction and whole-person care</a:t>
            </a:r>
          </a:p>
          <a:p>
            <a:r>
              <a:rPr lang="en-US" dirty="0"/>
              <a:t>Support prescribers by reassuring them that PrEP is appropriate</a:t>
            </a:r>
          </a:p>
          <a:p>
            <a:pPr lvl="2"/>
            <a:r>
              <a:rPr lang="en-US" dirty="0"/>
              <a:t>Be prepared to discuss the basic pros/cons and practical workflow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993DD7-84CF-64F0-9111-E084AFD40AB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Sudler. Lancet HIV. 2021;8:e237. Lavoie. Lancet HIV. 2025;12:e894. </a:t>
            </a:r>
          </a:p>
        </p:txBody>
      </p:sp>
    </p:spTree>
    <p:extLst>
      <p:ext uri="{BB962C8B-B14F-4D97-AF65-F5344CB8AC3E}">
        <p14:creationId xmlns:p14="http://schemas.microsoft.com/office/powerpoint/2010/main" val="1431640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22B64D-2B6B-F769-D49D-CEE1D88B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Nonprescribers in Mental Health Care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2263E0-20D5-650C-46D5-77438C95D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 if you cannot prescribe PrEP, your role is still essential</a:t>
            </a:r>
          </a:p>
          <a:p>
            <a:pPr lvl="2"/>
            <a:r>
              <a:rPr lang="en-US" dirty="0"/>
              <a:t>Help educate, normalize, and motivate patients to pursue PrEP with their prescribing HCP</a:t>
            </a:r>
          </a:p>
          <a:p>
            <a:r>
              <a:rPr lang="en-US" b="1" dirty="0"/>
              <a:t>Practical approach:</a:t>
            </a:r>
            <a:r>
              <a:rPr lang="en-US" dirty="0"/>
              <a:t> prompt conversations about PrEP (ie, “Would you like to talk with your prescriber about PrEP?”) and help patients prepare their questions/concerns for their visit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9B8B95-B2A1-6EB8-0120-D1F78D75AB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Sudler. Lancet HIV. 2021;8:e237. Sullivan. Am J Manag Care. 2024;30:S207.</a:t>
            </a:r>
          </a:p>
        </p:txBody>
      </p:sp>
    </p:spTree>
    <p:extLst>
      <p:ext uri="{BB962C8B-B14F-4D97-AF65-F5344CB8AC3E}">
        <p14:creationId xmlns:p14="http://schemas.microsoft.com/office/powerpoint/2010/main" val="1735107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288F0F-E306-FF9A-392E-91DA90986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Referrals: Partner Pathways If You Do Not Provide PrEP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A52830-2211-C9EA-E486-4974230C8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or your team is uncomfortable with prescribing PrEP, you can partner with community clinics and organizations, state health departments, and primary care to ensure access</a:t>
            </a:r>
          </a:p>
          <a:p>
            <a:r>
              <a:rPr lang="en-US" b="1" dirty="0"/>
              <a:t>Reality check: </a:t>
            </a:r>
            <a:r>
              <a:rPr lang="en-US" dirty="0"/>
              <a:t>many primary care HCPs still view PrEP as “specialty care” </a:t>
            </a:r>
          </a:p>
          <a:p>
            <a:pPr lvl="2"/>
            <a:r>
              <a:rPr lang="en-US" dirty="0"/>
              <a:t>Mental health care professionals can shift this view by advocating for and building referral relationships</a:t>
            </a:r>
          </a:p>
          <a:p>
            <a:r>
              <a:rPr lang="en-US" dirty="0"/>
              <a:t>Reframe for your HCP partners: if primary care treats STIs like gonorrhea, PrEP is a logical next step for whole-person care</a:t>
            </a:r>
          </a:p>
          <a:p>
            <a:r>
              <a:rPr lang="en-US" b="1" dirty="0"/>
              <a:t>Consider operational options: </a:t>
            </a:r>
            <a:r>
              <a:rPr lang="en-US" dirty="0"/>
              <a:t>in some settings, injections can be administered at local pharmacies, expanding access points beyond the mental health care clinic or office</a:t>
            </a:r>
          </a:p>
        </p:txBody>
      </p:sp>
    </p:spTree>
    <p:extLst>
      <p:ext uri="{BB962C8B-B14F-4D97-AF65-F5344CB8AC3E}">
        <p14:creationId xmlns:p14="http://schemas.microsoft.com/office/powerpoint/2010/main" val="525851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F0C48-EB7C-77F9-58F9-CDB0CE71F6D1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91440" tIns="91440" rIns="91440"/>
          <a:lstStyle/>
          <a:p>
            <a:pPr marL="0" indent="0" algn="ctr">
              <a:buNone/>
            </a:pPr>
            <a:r>
              <a:rPr lang="en-US" b="1" spc="-10" dirty="0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Reasons to Consider </a:t>
            </a:r>
            <a:br>
              <a:rPr lang="en-US" b="1" spc="-10" dirty="0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</a:br>
            <a:r>
              <a:rPr lang="en-US" b="1" spc="-10" dirty="0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Same-Day PrEP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200" spc="-10" dirty="0">
                <a:latin typeface="+mn-lt"/>
                <a:cs typeface="Arial" panose="020B0604020202020204" pitchFamily="34" charset="0"/>
              </a:rPr>
              <a:t>Address barriers to PrEP access by</a:t>
            </a:r>
            <a:r>
              <a:rPr lang="en-US" sz="2200" spc="-10" dirty="0">
                <a:cs typeface="Arial" panose="020B0604020202020204" pitchFamily="34" charset="0"/>
              </a:rPr>
              <a:t> reducing office visits and travel time</a:t>
            </a:r>
            <a:endParaRPr lang="en-US" sz="2200" spc="-10" dirty="0">
              <a:latin typeface="+mn-lt"/>
              <a:cs typeface="Arial" panose="020B0604020202020204" pitchFamily="34" charset="0"/>
            </a:endParaRP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200" spc="-10" dirty="0">
                <a:latin typeface="+mn-lt"/>
                <a:cs typeface="Arial" panose="020B0604020202020204" pitchFamily="34" charset="0"/>
              </a:rPr>
              <a:t>Increase retention between PrEP evaluation and first prescription or injection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200" spc="-10" dirty="0">
                <a:latin typeface="+mn-lt"/>
                <a:cs typeface="Arial" panose="020B0604020202020204" pitchFamily="34" charset="0"/>
              </a:rPr>
              <a:t>Match standard of care for other therapies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2F70A3-A848-ECE9-3A1F-422CA59583C8}"/>
              </a:ext>
            </a:extLst>
          </p:cNvPr>
          <p:cNvSpPr>
            <a:spLocks noGrp="1"/>
          </p:cNvSpPr>
          <p:nvPr>
            <p:ph idx="13"/>
          </p:nvPr>
        </p:nvSpPr>
        <p:spPr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lIns="91440" tIns="91440" rIns="91440"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6"/>
                </a:solidFill>
              </a:rPr>
              <a:t>Reasons to Not Consider</a:t>
            </a:r>
            <a:br>
              <a:rPr lang="en-US" b="1" dirty="0">
                <a:solidFill>
                  <a:schemeClr val="accent6"/>
                </a:solidFill>
              </a:rPr>
            </a:br>
            <a:r>
              <a:rPr lang="en-US" b="1" dirty="0">
                <a:solidFill>
                  <a:schemeClr val="accent6"/>
                </a:solidFill>
              </a:rPr>
              <a:t>Same-Day PrEP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200" b="1" dirty="0"/>
              <a:t>System barriers: </a:t>
            </a:r>
            <a:r>
              <a:rPr lang="en-US" sz="2200" dirty="0"/>
              <a:t>cost, prior authorizations, care fragmentation, or lack of staff, laboratory, or pharmacy services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n-US" sz="2200" b="1" dirty="0"/>
              <a:t>Person-specific considerations: </a:t>
            </a:r>
            <a:r>
              <a:rPr lang="en-US" sz="2200" dirty="0"/>
              <a:t>prior kidney disease, potential acute HIV infection, or inability to follow-up if abnormal lab result</a:t>
            </a:r>
          </a:p>
        </p:txBody>
      </p:sp>
      <p:sp>
        <p:nvSpPr>
          <p:cNvPr id="1669" name="Google Shape;1669;p9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Same-Day PrEP Initiation: A Strategy to Improve Access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00AB819-58D4-2E32-6B18-E838DD20FE5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Rowan. Lancet HIV. 2021;8:e114. Spinelli. Clin Infect Dis. 2025;80:1139. Baker. J Gen Intern Med. 2026;41:43.</a:t>
            </a:r>
          </a:p>
        </p:txBody>
      </p:sp>
    </p:spTree>
    <p:extLst>
      <p:ext uri="{BB962C8B-B14F-4D97-AF65-F5344CB8AC3E}">
        <p14:creationId xmlns:p14="http://schemas.microsoft.com/office/powerpoint/2010/main" val="1743690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1C1DC-CFDC-5D99-18DF-D4CE80F16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Supporting PrEP Adherence in Mental Health Care Settings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5D6788-DD27-224B-8CB7-387F737FFD5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Sudler. Lancet HIV. 2021;8:e237. Johnson. AIDS Behav. 2025;[Epub]. Sullivan. Am J Manag Care. 2024;30:S207.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C15AFB7-AEE6-053C-2BD3-4E55E0B52F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6074643"/>
              </p:ext>
            </p:extLst>
          </p:nvPr>
        </p:nvGraphicFramePr>
        <p:xfrm>
          <a:off x="950912" y="1485130"/>
          <a:ext cx="10290176" cy="432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3357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392C2-1FCE-5893-87E0-8095FD956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NCCC PrEPline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C4F1C9E-F400-E0AF-D5A5-B75C2F3C40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9575684"/>
              </p:ext>
            </p:extLst>
          </p:nvPr>
        </p:nvGraphicFramePr>
        <p:xfrm>
          <a:off x="231775" y="1335088"/>
          <a:ext cx="11739563" cy="475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7A8615E-F229-348D-E852-1A50EA488E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>
              <a:spcBef>
                <a:spcPts val="0"/>
              </a:spcBef>
            </a:pPr>
            <a:r>
              <a:rPr lang="en-US" dirty="0"/>
              <a:t>Saberi. Telemed J E Health. 2023;29:376. nccc.ucsf.edu/clinician-consultation/prep-pre-exposure-prophylaxis/.</a:t>
            </a:r>
          </a:p>
        </p:txBody>
      </p:sp>
    </p:spTree>
    <p:extLst>
      <p:ext uri="{BB962C8B-B14F-4D97-AF65-F5344CB8AC3E}">
        <p14:creationId xmlns:p14="http://schemas.microsoft.com/office/powerpoint/2010/main" val="2689517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F77841E1-E28C-399A-DE56-91221C595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46715"/>
            <a:ext cx="11740260" cy="471026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the NCCC PrEPline Can Help You</a:t>
            </a:r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3E741062-C8A7-4E39-91B5-02B0E6D9BC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102643"/>
              </p:ext>
            </p:extLst>
          </p:nvPr>
        </p:nvGraphicFramePr>
        <p:xfrm>
          <a:off x="410816" y="1335023"/>
          <a:ext cx="11361738" cy="4813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2616B5-D29E-E8E3-F9EA-EDBB1B8FCEA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US" dirty="0"/>
              <a:t>Saberi. Telemed J E Health. 2023;29:376. nccc.ucsf.edu/clinician-consultation/prep-pre-exposure-prophylaxis/.</a:t>
            </a:r>
          </a:p>
        </p:txBody>
      </p:sp>
    </p:spTree>
    <p:extLst>
      <p:ext uri="{BB962C8B-B14F-4D97-AF65-F5344CB8AC3E}">
        <p14:creationId xmlns:p14="http://schemas.microsoft.com/office/powerpoint/2010/main" val="29147890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AE3DE6-F739-938A-69C2-6F5313C06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Accessing the NCCC PrEPline</a:t>
            </a:r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FFECF59E-3B34-6D69-6C03-531640E69B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297307"/>
              </p:ext>
            </p:extLst>
          </p:nvPr>
        </p:nvGraphicFramePr>
        <p:xfrm>
          <a:off x="231078" y="1335023"/>
          <a:ext cx="11740260" cy="4754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17E6D5B-7E80-FC27-4E00-1D460CF1C9C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US" dirty="0"/>
              <a:t>nccc.ucsf.edu/clinician-consultation/prep-pre-exposure-prophylaxis/.</a:t>
            </a:r>
          </a:p>
        </p:txBody>
      </p:sp>
    </p:spTree>
    <p:extLst>
      <p:ext uri="{BB962C8B-B14F-4D97-AF65-F5344CB8AC3E}">
        <p14:creationId xmlns:p14="http://schemas.microsoft.com/office/powerpoint/2010/main" val="24699633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B95F4B-65DE-AC7F-3EBD-7AD83A6A5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Take-home Points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F07637-7947-CCA1-DB89-672A883AC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Patients at risk for HIV are seen in mental health care settings</a:t>
            </a:r>
          </a:p>
          <a:p>
            <a:pPr lvl="2"/>
            <a:r>
              <a:rPr lang="en-US" dirty="0"/>
              <a:t>HIV prevention belongs in routine mental health care </a:t>
            </a:r>
          </a:p>
          <a:p>
            <a:r>
              <a:rPr lang="en-US" dirty="0"/>
              <a:t>Preventing HIV is beneficial for patients and public health at large</a:t>
            </a:r>
          </a:p>
          <a:p>
            <a:pPr lvl="2"/>
            <a:r>
              <a:rPr lang="en-US" dirty="0"/>
              <a:t>Can strengthen therapeutic alliance by addressing whole-person needs </a:t>
            </a:r>
          </a:p>
          <a:p>
            <a:r>
              <a:rPr lang="en-US" dirty="0"/>
              <a:t>Mental health care professionals have a crucial role in ending the HIV;</a:t>
            </a:r>
            <a:br>
              <a:rPr lang="en-US" dirty="0"/>
            </a:br>
            <a:r>
              <a:rPr lang="en-US" dirty="0"/>
              <a:t>we will not succeed without your meaningful engagement</a:t>
            </a:r>
          </a:p>
          <a:p>
            <a:r>
              <a:rPr lang="en-US" dirty="0"/>
              <a:t>PrEP implementation can be team based </a:t>
            </a:r>
          </a:p>
          <a:p>
            <a:pPr lvl="2"/>
            <a:r>
              <a:rPr lang="en-US" dirty="0"/>
              <a:t>Educate, normalize, support, and coordinate PrEP through direct prescriptions or partner referral pathways</a:t>
            </a:r>
          </a:p>
        </p:txBody>
      </p:sp>
    </p:spTree>
    <p:extLst>
      <p:ext uri="{BB962C8B-B14F-4D97-AF65-F5344CB8AC3E}">
        <p14:creationId xmlns:p14="http://schemas.microsoft.com/office/powerpoint/2010/main" val="740437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425341"/>
            <a:ext cx="11740260" cy="1590179"/>
          </a:xfrm>
        </p:spPr>
        <p:txBody>
          <a:bodyPr/>
          <a:lstStyle/>
          <a:p>
            <a:r>
              <a:rPr lang="en-US" dirty="0" err="1"/>
              <a:t>ClinicalThoughts</a:t>
            </a:r>
            <a:r>
              <a:rPr lang="en-US" dirty="0"/>
              <a:t> from expert faculty</a:t>
            </a:r>
          </a:p>
          <a:p>
            <a:r>
              <a:rPr lang="en-US" dirty="0"/>
              <a:t>A CME/CE-certified text module with expert faculty commentary</a:t>
            </a:r>
          </a:p>
          <a:p>
            <a:r>
              <a:rPr lang="en-US" dirty="0"/>
              <a:t>Webinars providing expert faculty guidance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743202"/>
            <a:ext cx="11740260" cy="521168"/>
          </a:xfrm>
        </p:spPr>
        <p:txBody>
          <a:bodyPr/>
          <a:lstStyle/>
          <a:p>
            <a:r>
              <a:rPr lang="en-US" altLang="en-US" dirty="0"/>
              <a:t>Go Online for More Coverage of HIV </a:t>
            </a:r>
            <a:r>
              <a:rPr lang="en-US" altLang="en-US" dirty="0" err="1"/>
              <a:t>PrEP</a:t>
            </a:r>
            <a:r>
              <a:rPr lang="en-US" altLang="en-US" dirty="0"/>
              <a:t> in Psychiatry!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148529"/>
            <a:ext cx="11740260" cy="667875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deceraclinical.com/education/program/infectious-disease/addressing-hiv-vulnerabilities/53057</a:t>
            </a:r>
            <a:r>
              <a:rPr lang="en-US" dirty="0"/>
              <a:t> </a:t>
            </a:r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8B8B92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6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6.xml><?xml version="1.0" encoding="utf-8"?>
<a:theme xmlns:a="http://schemas.openxmlformats.org/drawingml/2006/main" name="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D9164AA855FE46AB262C664FE6D722" ma:contentTypeVersion="11" ma:contentTypeDescription="Create a new document." ma:contentTypeScope="" ma:versionID="1bdfc727327c7c4086f29cfb633d0d95">
  <xsd:schema xmlns:xsd="http://www.w3.org/2001/XMLSchema" xmlns:xs="http://www.w3.org/2001/XMLSchema" xmlns:p="http://schemas.microsoft.com/office/2006/metadata/properties" xmlns:ns2="901cd1cf-3a2b-4aff-b568-64a7b6c3e8e8" xmlns:ns3="22fd6914-46d4-4c7e-bbad-46e82841b69d" targetNamespace="http://schemas.microsoft.com/office/2006/metadata/properties" ma:root="true" ma:fieldsID="7c9adf11ced08ccbf19e43fd507d04cb" ns2:_="" ns3:_="">
    <xsd:import namespace="901cd1cf-3a2b-4aff-b568-64a7b6c3e8e8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1cd1cf-3a2b-4aff-b568-64a7b6c3e8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01cd1cf-3a2b-4aff-b568-64a7b6c3e8e8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Props1.xml><?xml version="1.0" encoding="utf-8"?>
<ds:datastoreItem xmlns:ds="http://schemas.openxmlformats.org/officeDocument/2006/customXml" ds:itemID="{FB51064E-4B6C-442A-8F9A-CFF4BC17C8FF}">
  <ds:schemaRefs>
    <ds:schemaRef ds:uri="22fd6914-46d4-4c7e-bbad-46e82841b69d"/>
    <ds:schemaRef ds:uri="901cd1cf-3a2b-4aff-b568-64a7b6c3e8e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2BF528-79E7-49C7-8398-55B164A86230}">
  <ds:schemaRefs>
    <ds:schemaRef ds:uri="22fd6914-46d4-4c7e-bbad-46e82841b69d"/>
    <ds:schemaRef ds:uri="901cd1cf-3a2b-4aff-b568-64a7b6c3e8e8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175</TotalTime>
  <Words>3068</Words>
  <Application>Microsoft Office PowerPoint</Application>
  <PresentationFormat>Widescreen</PresentationFormat>
  <Paragraphs>316</Paragraphs>
  <Slides>30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30</vt:i4>
      </vt:variant>
    </vt:vector>
  </HeadingPairs>
  <TitlesOfParts>
    <vt:vector size="46" baseType="lpstr">
      <vt:lpstr>ＭＳ Ｐゴシック</vt:lpstr>
      <vt:lpstr>Arial</vt:lpstr>
      <vt:lpstr>Calibri</vt:lpstr>
      <vt:lpstr>Newsreader ExtraBold</vt:lpstr>
      <vt:lpstr>Newsreader SemiBold</vt:lpstr>
      <vt:lpstr>Poppins</vt:lpstr>
      <vt:lpstr>Poppins Light</vt:lpstr>
      <vt:lpstr>Times</vt:lpstr>
      <vt:lpstr>Times New Roman</vt:lpstr>
      <vt:lpstr>Wingdings</vt:lpstr>
      <vt:lpstr>Office</vt:lpstr>
      <vt:lpstr>3_Office</vt:lpstr>
      <vt:lpstr>4_Office</vt:lpstr>
      <vt:lpstr>6_Office</vt:lpstr>
      <vt:lpstr>2_Office</vt:lpstr>
      <vt:lpstr>5_Office</vt:lpstr>
      <vt:lpstr>PrEP Made Practical: HIV Prevention in Mental Health Care Settings</vt:lpstr>
      <vt:lpstr>About These Slides</vt:lpstr>
      <vt:lpstr>Faculty and Disclosures</vt:lpstr>
      <vt:lpstr>Learning Objectives</vt:lpstr>
      <vt:lpstr>Interplay Between Mental Health Conditions and HIV</vt:lpstr>
      <vt:lpstr>Impact of Mental Health Conditions on HIV Risk and Outcomes </vt:lpstr>
      <vt:lpstr>Ending the HIV Epidemic in the United States</vt:lpstr>
      <vt:lpstr>Mental Health Professionals’ Responsibility to Recommend PrEP</vt:lpstr>
      <vt:lpstr>Mental Health Conditions Increase the Need for PrEP</vt:lpstr>
      <vt:lpstr>Psychological Benefits of Taking Control of One’s HIV Risk</vt:lpstr>
      <vt:lpstr>Who Should Be Considered for PrEP? </vt:lpstr>
      <vt:lpstr>Available PrEP Options for At-Risk Adults and Adolescents Weighing ≥35 kg</vt:lpstr>
      <vt:lpstr>Choosing Between PrEP Options</vt:lpstr>
      <vt:lpstr>Evidence Supporting PrEP Use</vt:lpstr>
      <vt:lpstr>What Is the Ideal PrEP Regimen?</vt:lpstr>
      <vt:lpstr>Monitoring PrEP at Initiation</vt:lpstr>
      <vt:lpstr>Guidelines for Laboratory Monitoring and Timing During PrEP</vt:lpstr>
      <vt:lpstr>Strategies for Integrating PrEP Into Mental Health Care</vt:lpstr>
      <vt:lpstr>If You Can Prescribe, You Can Help Prevent HIV!</vt:lpstr>
      <vt:lpstr>Roles for the Whole Mental Health Care Team</vt:lpstr>
      <vt:lpstr>Mental Health Care Nurses: High-Impact Touchpoints</vt:lpstr>
      <vt:lpstr>Nonprescribers in Mental Health Care</vt:lpstr>
      <vt:lpstr>Referrals: Partner Pathways If You Do Not Provide PrEP</vt:lpstr>
      <vt:lpstr>Same-Day PrEP Initiation: A Strategy to Improve Access</vt:lpstr>
      <vt:lpstr>Supporting PrEP Adherence in Mental Health Care Settings</vt:lpstr>
      <vt:lpstr>The NCCC PrEPline</vt:lpstr>
      <vt:lpstr>How the NCCC PrEPline Can Help You</vt:lpstr>
      <vt:lpstr>Accessing the NCCC PrEPline</vt:lpstr>
      <vt:lpstr>Take-home Points</vt:lpstr>
      <vt:lpstr>Go Online for More Coverage of HIV PrEP in Psychiatry!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 Made Practical: HIV Prevention in Mental Health Care Settings</dc:title>
  <dc:creator>Davidson, El (NYC-FUB)</dc:creator>
  <cp:lastModifiedBy>Tara Cunningham</cp:lastModifiedBy>
  <cp:revision>3</cp:revision>
  <dcterms:created xsi:type="dcterms:W3CDTF">2025-10-10T13:11:02Z</dcterms:created>
  <dcterms:modified xsi:type="dcterms:W3CDTF">2026-06-25T12:01:45Z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0x01010048D9164AA855FE46AB262C664FE6D722</vt:lpwstr>
  </property>
  <property fmtid="{D5CDD505-2E9C-101B-9397-08002B2CF9AE}" pid="3" name="MediaServiceImageTags">
    <vt:lpwstr/>
  </property>
</Properties>
</file>