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19"/>
  </p:notesMasterIdLst>
  <p:handoutMasterIdLst>
    <p:handoutMasterId r:id="rId20"/>
  </p:handoutMasterIdLst>
  <p:sldIdLst>
    <p:sldId id="321" r:id="rId7"/>
    <p:sldId id="558" r:id="rId8"/>
    <p:sldId id="559" r:id="rId9"/>
    <p:sldId id="568" r:id="rId10"/>
    <p:sldId id="567" r:id="rId11"/>
    <p:sldId id="569" r:id="rId12"/>
    <p:sldId id="548" r:id="rId13"/>
    <p:sldId id="570" r:id="rId14"/>
    <p:sldId id="573" r:id="rId15"/>
    <p:sldId id="574" r:id="rId16"/>
    <p:sldId id="566" r:id="rId17"/>
    <p:sldId id="560" r:id="rId18"/>
  </p:sldIdLst>
  <p:sldSz cx="12192000" cy="6858000"/>
  <p:notesSz cx="7315200" cy="9601200"/>
  <p:custDataLst>
    <p:tags r:id="rId21"/>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FB409B0-7A87-692F-D503-042C2114C1FC}" name="Taryn Gross" initials="TG" userId="81ba9eb79225ec82" providerId="Windows Live"/>
  <p188:author id="{83AD90E7-EAC6-1987-4ADD-C7BE65641217}" name="CLINICALOPTIONS\jadams" initials="C" userId="CLINICALOPTIONS\jadam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16" clrIdx="6"/>
  <p:cmAuthor id="2" name="Melanie Couton" initials="MAC" lastIdx="5" clrIdx="3"/>
  <p:cmAuthor id="3" name="ralfieri" initials="ra" lastIdx="2" clrIdx="8"/>
  <p:cmAuthor id="4" name="Megan Capel" initials="MC" lastIdx="11" clrIdx="0"/>
  <p:cmAuthor id="5" name="Andrew Bowser" initials="AB" lastIdx="9" clrIdx="2"/>
  <p:cmAuthor id="6" name="mcalloway" initials="mc" lastIdx="1" clrIdx="4"/>
  <p:cmAuthor id="7" name="agoldman" initials="a" lastIdx="4" clrIdx="9"/>
  <p:cmAuthor id="8" name="Devin Overbey" initials="DO" lastIdx="6" clrIdx="7"/>
  <p:cmAuthor id="9" name="Erik Brady" initials="EB" lastIdx="2" clrIdx="5"/>
  <p:cmAuthor id="10" name=" " initials="MAC" lastIdx="23"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2"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Christy Seals" initials="CS" lastIdx="1" clrIdx="15">
    <p:extLst>
      <p:ext uri="{19B8F6BF-5375-455C-9EA6-DF929625EA0E}">
        <p15:presenceInfo xmlns:p15="http://schemas.microsoft.com/office/powerpoint/2012/main" userId="S::cseals@clinicaloptions.com::0852e532-1f9e-4bbf-9b56-be19a9543a31" providerId="AD"/>
      </p:ext>
    </p:extLst>
  </p:cmAuthor>
  <p:cmAuthor id="17" name="aboecler@clinicaloptions.com" initials="a" lastIdx="3" clrIdx="16">
    <p:extLst>
      <p:ext uri="{19B8F6BF-5375-455C-9EA6-DF929625EA0E}">
        <p15:presenceInfo xmlns:p15="http://schemas.microsoft.com/office/powerpoint/2012/main" userId="aboecler@clinicaloptions.com"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23B"/>
    <a:srgbClr val="015873"/>
    <a:srgbClr val="E1471D"/>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EDA13D2-399C-4B99-8D17-229657E809D3}" v="121" dt="2023-12-13T17:23:38.913"/>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14" autoAdjust="0"/>
    <p:restoredTop sz="87427" autoAdjust="0"/>
  </p:normalViewPr>
  <p:slideViewPr>
    <p:cSldViewPr snapToGrid="0">
      <p:cViewPr varScale="1">
        <p:scale>
          <a:sx n="100" d="100"/>
          <a:sy n="100" d="100"/>
        </p:scale>
        <p:origin x="900" y="84"/>
      </p:cViewPr>
      <p:guideLst/>
    </p:cSldViewPr>
  </p:slideViewPr>
  <p:notesTextViewPr>
    <p:cViewPr>
      <p:scale>
        <a:sx n="1" d="1"/>
        <a:sy n="1" d="1"/>
      </p:scale>
      <p:origin x="0" y="0"/>
    </p:cViewPr>
  </p:notesTextViewPr>
  <p:sorterViewPr>
    <p:cViewPr>
      <p:scale>
        <a:sx n="110" d="100"/>
        <a:sy n="11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tags" Target="tags/tag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viewProps" Target="viewProp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presProps" Target="presProps.xml"/><Relationship Id="rId28" Type="http://schemas.microsoft.com/office/2018/10/relationships/authors" Target="authors.xml"/><Relationship Id="rId10" Type="http://schemas.openxmlformats.org/officeDocument/2006/relationships/slide" Target="slides/slide4.xml"/><Relationship Id="rId19"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commentAuthors" Target="commentAuthors.xml"/><Relationship Id="rId27"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ctDNA, circulating tumor DNA; DLBCL, diffuse large B-cell lymphoma; FL, follicular lymphoma; PFS, progression-free survival; R/R, relapsed/refractory. </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31836446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CR, complete response; ctDNA, circulating tumor DNA; DLBCL, diffuse large B-cell lymphoma; FL, follicular lymphoma; MRD, measurable residual disease; ORR, objective response rate; R/R, relapsed/refractory.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16682171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CR, complete response; ctDNA, circulating tumor DNA; DLBCL, diffuse large B-cell lymphoma; DoR, duration of response; ECOG, Eastern Cooperative Oncology Group; FL, follicular lymphoma; ICR, independent central review; MCL, mantle cell lymphoma; MRD, measurable residual disease; MZL, marginal zone lymphoma; NHL, non-Hodgkin lymphoma; ORR, overall response rate; OS, overall survival; PD, progressive disease; PS, performance status; R/R, relapsed/refractory</a:t>
            </a:r>
          </a:p>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34968360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DLBCL, diffuse large B-cell lymphoma; ECOG, Eastern Cooperative Oncology Group; FL, follicular lymphoma; FLIPI, Follicular Lymphoma International Prognostic Index; IPI, International Prognostic Index; NR, not reported; PS, performance status.</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547314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Ab, antibody; DLBCL, diffuse large B-cell lymphoma; FL, follicular lymphoma; N/A, not applicable; POD24, progression of disease within 2 years; tx, treatment.</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657375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DLBCL, diffuse large B-cell lymphoma; FL, follicular lymphoma; PFS, progression-free survival.</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12537541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 complete response; DLBCL, diffuse large B-cell lymphoma; FL, follicular lymphoma; MRD, measurable residual disease; PFS, progression-free survival.</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21957217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latin typeface="Arial" panose="020B0604020202020204" pitchFamily="34" charset="0"/>
                <a:cs typeface="Arial" panose="020B0604020202020204" pitchFamily="34" charset="0"/>
              </a:rPr>
              <a:t>ABC, </a:t>
            </a:r>
            <a:r>
              <a:rPr lang="en-US" b="0" i="1" dirty="0">
                <a:solidFill>
                  <a:srgbClr val="212121"/>
                </a:solidFill>
                <a:effectLst/>
                <a:latin typeface="Arial" panose="020B0604020202020204" pitchFamily="34" charset="0"/>
                <a:cs typeface="Arial" panose="020B0604020202020204" pitchFamily="34" charset="0"/>
              </a:rPr>
              <a:t>activated B-cell-like; </a:t>
            </a:r>
            <a:r>
              <a:rPr lang="en-US" i="1" dirty="0">
                <a:latin typeface="Arial" panose="020B0604020202020204" pitchFamily="34" charset="0"/>
                <a:cs typeface="Arial" panose="020B0604020202020204" pitchFamily="34" charset="0"/>
              </a:rPr>
              <a:t>CR, complete response; ctDNA, circulating tumor DNA; DLBCL, diffuse large B-cell lymphoma; FL, follicular lymphoma; GCB, </a:t>
            </a:r>
            <a:r>
              <a:rPr lang="en-US" b="0" i="1" dirty="0">
                <a:solidFill>
                  <a:srgbClr val="212121"/>
                </a:solidFill>
                <a:effectLst/>
                <a:latin typeface="Arial" panose="020B0604020202020204" pitchFamily="34" charset="0"/>
                <a:cs typeface="Arial" panose="020B0604020202020204" pitchFamily="34" charset="0"/>
              </a:rPr>
              <a:t>germinal-center B-cell-like; </a:t>
            </a:r>
            <a:r>
              <a:rPr lang="en-US" i="1" dirty="0">
                <a:latin typeface="Arial" panose="020B0604020202020204" pitchFamily="34" charset="0"/>
                <a:cs typeface="Arial" panose="020B0604020202020204" pitchFamily="34" charset="0"/>
              </a:rPr>
              <a:t>HGBCL, high-grade B-cell lymphoma; MRD, measurable residual disease; NOS, not otherwise specified; PFS, progression-free survival.</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574654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DLBCL, diffuse large B-cell lymphoma; FL, follicular lymphoma; PFS, progression-free survival.</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543215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 complete response; ctDNA, circulating tumor DNA; DLBCL, diffuse large B-cell lymphoma; FL, follicular lymphoma; MRD, measurable residual disease; PFS, progression-free survival.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11644478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12</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userDrawn="1">
          <p15:clr>
            <a:srgbClr val="F26B43"/>
          </p15:clr>
        </p15:guide>
        <p15:guide id="2" pos="456" userDrawn="1">
          <p15:clr>
            <a:srgbClr val="F26B43"/>
          </p15:clr>
        </p15:guide>
        <p15:guide id="3" orient="horz" pos="1010" userDrawn="1">
          <p15:clr>
            <a:srgbClr val="F26B43"/>
          </p15:clr>
        </p15:guide>
        <p15:guide id="4" orient="horz" pos="4138" userDrawn="1">
          <p15:clr>
            <a:srgbClr val="F26B43"/>
          </p15:clr>
        </p15:guide>
        <p15:guide id="5" orient="horz" pos="3888" userDrawn="1">
          <p15:clr>
            <a:srgbClr val="F26B43"/>
          </p15:clr>
        </p15:guide>
        <p15:guide id="6" orient="horz" pos="4032" userDrawn="1">
          <p15:clr>
            <a:srgbClr val="F26B43"/>
          </p15:clr>
        </p15:guide>
        <p15:guide id="7" pos="328" userDrawn="1">
          <p15:clr>
            <a:srgbClr val="F26B43"/>
          </p15:clr>
        </p15:guide>
        <p15:guide id="8" pos="7231" userDrawn="1">
          <p15:clr>
            <a:srgbClr val="F26B43"/>
          </p15:clr>
        </p15:guide>
        <p15:guide id="9" pos="7417"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ELM-2 Exploratory Analysis: Association Between </a:t>
            </a:r>
            <a:r>
              <a:rPr lang="en-US" altLang="en-US" sz="4000" dirty="0" err="1"/>
              <a:t>ctDNA</a:t>
            </a:r>
            <a:r>
              <a:rPr lang="en-US" altLang="en-US" sz="4000" dirty="0"/>
              <a:t>-Assessed Measurable Residual Disease Status and PFS With Odronextamab in R/R FL and DLBCL</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23602"/>
            <a:ext cx="7228562"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educational grants from AbbVie Inc.; AstraZeneca; Daiichi Sankyo, Inc.; Merck Sharp &amp; Dohme LLC; Novartis Pharmaceuticals Corporation; Regeneron Pharmaceuticals, Inc; and Seagen Inc.</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a:ea typeface="+mj-ea"/>
                <a:cs typeface="Calibri"/>
              </a:rPr>
              <a:t>CCO Independent Conference Highlights*</a:t>
            </a:r>
            <a:br>
              <a:rPr lang="en-US" sz="2200" b="1" kern="0" dirty="0">
                <a:latin typeface="Calibri" panose="020F0502020204030204" pitchFamily="34" charset="0"/>
                <a:ea typeface="+mj-ea"/>
                <a:cs typeface="+mj-cs"/>
              </a:rPr>
            </a:br>
            <a:r>
              <a:rPr lang="en-US" sz="1600" kern="0" dirty="0">
                <a:solidFill>
                  <a:schemeClr val="bg2"/>
                </a:solidFill>
                <a:latin typeface="Calibri"/>
                <a:ea typeface="+mj-ea"/>
                <a:cs typeface="Calibri"/>
              </a:rPr>
              <a:t>of the </a:t>
            </a:r>
            <a:r>
              <a:rPr lang="en-US" sz="1600" i="1" kern="0" dirty="0">
                <a:solidFill>
                  <a:schemeClr val="bg2"/>
                </a:solidFill>
                <a:latin typeface="Calibri"/>
                <a:ea typeface="+mj-ea"/>
                <a:cs typeface="Calibri"/>
              </a:rPr>
              <a:t>2023 ASH Annual Meeting, December 9-12, 2023</a:t>
            </a:r>
            <a:endParaRPr lang="en-US" altLang="en-US" sz="1600" kern="0" dirty="0">
              <a:solidFill>
                <a:schemeClr val="bg2"/>
              </a:solidFill>
              <a:latin typeface="Calibri"/>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595859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 typeface="Arial" panose="020B0604020202020204" pitchFamily="34" charset="0"/>
              <a:buNone/>
            </a:pPr>
            <a:r>
              <a:rPr lang="en-US" altLang="en-US" sz="1200" b="0" dirty="0">
                <a:solidFill>
                  <a:schemeClr val="bg1"/>
                </a:solidFill>
                <a:latin typeface="Calibri" panose="020F050202020403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4156075"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ELM-2 Exploratory Analysis:</a:t>
            </a:r>
            <a:r>
              <a:rPr lang="en-US" altLang="en-US" dirty="0"/>
              <a:t> </a:t>
            </a:r>
            <a:r>
              <a:rPr lang="en-US" altLang="en-US" sz="3600" dirty="0"/>
              <a:t>Background</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a:xfrm>
            <a:off x="604675" y="1513047"/>
            <a:ext cx="11039638" cy="4650686"/>
          </a:xfrm>
        </p:spPr>
        <p:txBody>
          <a:bodyPr/>
          <a:lstStyle/>
          <a:p>
            <a:r>
              <a:rPr lang="en-US" altLang="en-US" sz="2400" dirty="0"/>
              <a:t>Molecular characterization of B-cell non-Hodgkin lymphoma through ctDNA assessment of MRD is hypothesized to predict clinical outcome</a:t>
            </a:r>
          </a:p>
          <a:p>
            <a:r>
              <a:rPr lang="en-US" altLang="en-US" sz="2400" dirty="0"/>
              <a:t>Phase II ELM-2 study of single-agent odronextamab, a CD20 x CD3 bispecific antibody, demonstrated durable responses and a manageable tolerability profile in patients with R/R FL and DLBCL</a:t>
            </a:r>
            <a:r>
              <a:rPr lang="en-US" altLang="en-US" sz="2400" baseline="30000" dirty="0"/>
              <a:t>1,2</a:t>
            </a:r>
            <a:r>
              <a:rPr lang="en-US" altLang="en-US" sz="2400" dirty="0"/>
              <a:t> </a:t>
            </a:r>
          </a:p>
          <a:p>
            <a:pPr lvl="1"/>
            <a:r>
              <a:rPr lang="en-US" altLang="en-US" sz="2000" dirty="0"/>
              <a:t>FL: ORR 80.5%; CR 73.4%</a:t>
            </a:r>
          </a:p>
          <a:p>
            <a:pPr lvl="1"/>
            <a:r>
              <a:rPr lang="en-US" altLang="en-US" sz="2000" dirty="0"/>
              <a:t>DLBCL: ORR 52.0%; CR 31.5%</a:t>
            </a:r>
          </a:p>
          <a:p>
            <a:r>
              <a:rPr lang="en-US" altLang="en-US" sz="2400" dirty="0"/>
              <a:t>Current report presents an exploratory analysis of ctDNA-based MRD and molecular characterization and the association of these factors with clinical outcomes following treatment with odronextamab in the ELM-2 trial</a:t>
            </a:r>
            <a:r>
              <a:rPr lang="en-US" altLang="en-US" sz="2400" baseline="30000" dirty="0"/>
              <a:t>3</a:t>
            </a:r>
            <a:endParaRPr lang="en-US" altLang="en-US" sz="2400" dirty="0"/>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385740"/>
            <a:ext cx="82724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1. Villasboas. ASH 2022. Abstr 3041. 2. Ayyapan. ASH 2023. Abstr 436. 3. Arnason. ASH 2023. Abstr 427.</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29275E2E-3E83-3F88-A50D-C0CF1D4926F7}"/>
              </a:ext>
            </a:extLst>
          </p:cNvPr>
          <p:cNvSpPr txBox="1">
            <a:spLocks noChangeArrowheads="1"/>
          </p:cNvSpPr>
          <p:nvPr/>
        </p:nvSpPr>
        <p:spPr>
          <a:xfrm>
            <a:off x="604675" y="1513047"/>
            <a:ext cx="10877529" cy="4650686"/>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2000" b="0" kern="0" dirty="0"/>
              <a:t>Multicenter, open-label, multicohort phase II study (data cutoff: August 18, 2023)</a:t>
            </a:r>
          </a:p>
          <a:p>
            <a:endParaRPr lang="en-US" altLang="en-US" sz="2000" b="0" kern="0" dirty="0"/>
          </a:p>
          <a:p>
            <a:pPr marL="0" indent="0">
              <a:buNone/>
            </a:pPr>
            <a:br>
              <a:rPr lang="en-US" altLang="en-US" sz="2000" b="0" kern="0" dirty="0"/>
            </a:br>
            <a:endParaRPr lang="en-US" altLang="en-US" sz="2000" b="0" kern="0" dirty="0"/>
          </a:p>
          <a:p>
            <a:endParaRPr lang="en-US" altLang="en-US" sz="2000" b="0" kern="0" dirty="0"/>
          </a:p>
          <a:p>
            <a:pPr marL="0" indent="0">
              <a:buNone/>
            </a:pPr>
            <a:br>
              <a:rPr lang="en-US" altLang="en-US" sz="2000" b="0" kern="0" dirty="0"/>
            </a:br>
            <a:endParaRPr lang="en-US" altLang="en-US" sz="2000" b="0" kern="0" dirty="0"/>
          </a:p>
          <a:p>
            <a:endParaRPr lang="en-US" altLang="en-US" sz="2000" b="0" kern="0" dirty="0"/>
          </a:p>
          <a:p>
            <a:r>
              <a:rPr lang="en-US" altLang="en-US" sz="2000" b="0" kern="0" dirty="0"/>
              <a:t>Primary endpoint: ORR (according to Lugano criteria) by ICR</a:t>
            </a:r>
          </a:p>
          <a:p>
            <a:r>
              <a:rPr lang="en-US" altLang="en-US" sz="2000" b="0" kern="0" dirty="0"/>
              <a:t>Secondary endpoints: ORR by local investigator, CR, DoR, PFS, OS, safety and tolerability</a:t>
            </a:r>
          </a:p>
          <a:p>
            <a:r>
              <a:rPr lang="en-US" altLang="en-US" sz="2000" b="0" kern="0" dirty="0"/>
              <a:t>Exploratory endpoints: determinations of MRD status and molecular profile</a:t>
            </a:r>
          </a:p>
        </p:txBody>
      </p:sp>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pPr eaLnBrk="1" hangingPunct="1"/>
            <a:r>
              <a:rPr lang="en-US" altLang="en-US" sz="3600" dirty="0"/>
              <a:t>ELM-2 Exploratory Analysis:</a:t>
            </a:r>
            <a:r>
              <a:rPr lang="en-US" altLang="en-US" dirty="0"/>
              <a:t> Study Design</a:t>
            </a:r>
          </a:p>
        </p:txBody>
      </p:sp>
      <p:sp>
        <p:nvSpPr>
          <p:cNvPr id="19460" name="Text Box 45">
            <a:extLst>
              <a:ext uri="{FF2B5EF4-FFF2-40B4-BE49-F238E27FC236}">
                <a16:creationId xmlns:a16="http://schemas.microsoft.com/office/drawing/2014/main" id="{73BB8788-EA93-4F80-B091-B8486BEE8697}"/>
              </a:ext>
            </a:extLst>
          </p:cNvPr>
          <p:cNvSpPr txBox="1">
            <a:spLocks noChangeArrowheads="1"/>
          </p:cNvSpPr>
          <p:nvPr/>
        </p:nvSpPr>
        <p:spPr bwMode="auto">
          <a:xfrm>
            <a:off x="739535" y="1993646"/>
            <a:ext cx="242781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None/>
            </a:pPr>
            <a:r>
              <a:rPr lang="en-GB" altLang="en-US" sz="1800" b="0" dirty="0">
                <a:solidFill>
                  <a:schemeClr val="bg1"/>
                </a:solidFill>
                <a:latin typeface="Calibri" panose="020F0502020204030204" pitchFamily="34" charset="0"/>
              </a:rPr>
              <a:t>Patients aged ≥18 yr with R/R B-cell NHL, including FL (grade 1-3a), DLBCL, MCL, MZL and other B-cell NHLs; received ≥2 prior lines of therapy including an anti-CD20 Ab and an alkylator; ECOG PS 0/1 </a:t>
            </a:r>
          </a:p>
          <a:p>
            <a:pPr algn="ctr">
              <a:lnSpc>
                <a:spcPct val="100000"/>
              </a:lnSpc>
              <a:spcBef>
                <a:spcPct val="0"/>
              </a:spcBef>
              <a:spcAft>
                <a:spcPct val="0"/>
              </a:spcAft>
              <a:buClrTx/>
              <a:buFontTx/>
              <a:buNone/>
            </a:pPr>
            <a:r>
              <a:rPr lang="en-GB" altLang="en-US" sz="1800" b="0" dirty="0">
                <a:solidFill>
                  <a:schemeClr val="bg1"/>
                </a:solidFill>
                <a:latin typeface="Calibri" panose="020F0502020204030204" pitchFamily="34" charset="0"/>
              </a:rPr>
              <a:t>(N = 512)</a:t>
            </a:r>
            <a:endParaRPr lang="en-US" altLang="en-US" sz="1800" b="0" dirty="0">
              <a:solidFill>
                <a:schemeClr val="bg1"/>
              </a:solidFill>
              <a:latin typeface="Calibri" panose="020F0502020204030204" pitchFamily="34" charset="0"/>
            </a:endParaRPr>
          </a:p>
        </p:txBody>
      </p:sp>
      <p:sp>
        <p:nvSpPr>
          <p:cNvPr id="7" name="Line 52">
            <a:extLst>
              <a:ext uri="{FF2B5EF4-FFF2-40B4-BE49-F238E27FC236}">
                <a16:creationId xmlns:a16="http://schemas.microsoft.com/office/drawing/2014/main" id="{4BF4BD23-7A20-1811-5EC9-B5EAE8AEB001}"/>
              </a:ext>
            </a:extLst>
          </p:cNvPr>
          <p:cNvSpPr>
            <a:spLocks noChangeShapeType="1"/>
          </p:cNvSpPr>
          <p:nvPr/>
        </p:nvSpPr>
        <p:spPr bwMode="auto">
          <a:xfrm>
            <a:off x="3137606" y="3440462"/>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2" name="Text Box 11">
            <a:extLst>
              <a:ext uri="{FF2B5EF4-FFF2-40B4-BE49-F238E27FC236}">
                <a16:creationId xmlns:a16="http://schemas.microsoft.com/office/drawing/2014/main" id="{91184FF2-ECD8-7D2E-6956-91E561DBB74E}"/>
              </a:ext>
            </a:extLst>
          </p:cNvPr>
          <p:cNvSpPr txBox="1">
            <a:spLocks noChangeArrowheads="1"/>
          </p:cNvSpPr>
          <p:nvPr/>
        </p:nvSpPr>
        <p:spPr bwMode="auto">
          <a:xfrm>
            <a:off x="414339" y="6385740"/>
            <a:ext cx="82724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Arnason. ASH 2023. Abstr 427. NCT03888105.</a:t>
            </a:r>
          </a:p>
        </p:txBody>
      </p:sp>
      <p:grpSp>
        <p:nvGrpSpPr>
          <p:cNvPr id="18" name="Group 17">
            <a:extLst>
              <a:ext uri="{FF2B5EF4-FFF2-40B4-BE49-F238E27FC236}">
                <a16:creationId xmlns:a16="http://schemas.microsoft.com/office/drawing/2014/main" id="{D3B2AFF6-9B89-B3E6-9CEE-C81F71C3492C}"/>
              </a:ext>
            </a:extLst>
          </p:cNvPr>
          <p:cNvGrpSpPr/>
          <p:nvPr/>
        </p:nvGrpSpPr>
        <p:grpSpPr>
          <a:xfrm>
            <a:off x="3801288" y="4112629"/>
            <a:ext cx="5650160" cy="399956"/>
            <a:chOff x="4590528" y="2643705"/>
            <a:chExt cx="5650160" cy="399956"/>
          </a:xfrm>
        </p:grpSpPr>
        <p:sp>
          <p:nvSpPr>
            <p:cNvPr id="13" name="Rectangle 24">
              <a:extLst>
                <a:ext uri="{FF2B5EF4-FFF2-40B4-BE49-F238E27FC236}">
                  <a16:creationId xmlns:a16="http://schemas.microsoft.com/office/drawing/2014/main" id="{E52CCA91-59DD-371D-D99D-E58A5421BB6B}"/>
                </a:ext>
              </a:extLst>
            </p:cNvPr>
            <p:cNvSpPr>
              <a:spLocks noChangeArrowheads="1"/>
            </p:cNvSpPr>
            <p:nvPr/>
          </p:nvSpPr>
          <p:spPr bwMode="auto">
            <a:xfrm>
              <a:off x="4590528" y="2643705"/>
              <a:ext cx="1589211" cy="399956"/>
            </a:xfrm>
            <a:prstGeom prst="rect">
              <a:avLst/>
            </a:prstGeom>
            <a:solidFill>
              <a:srgbClr val="00823B"/>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i="0" u="none" strike="noStrike" kern="1200" cap="none" spc="0" normalizeH="0" baseline="0" noProof="0" dirty="0">
                  <a:ln>
                    <a:noFill/>
                  </a:ln>
                  <a:solidFill>
                    <a:srgbClr val="FFFFFF"/>
                  </a:solidFill>
                  <a:effectLst/>
                  <a:uLnTx/>
                  <a:uFillTx/>
                  <a:latin typeface="Calibri" panose="020F0502020204030204" pitchFamily="34" charset="0"/>
                  <a:cs typeface="Arial" charset="0"/>
                </a:rPr>
                <a:t>0.7/4/20 mg</a:t>
              </a:r>
            </a:p>
          </p:txBody>
        </p:sp>
        <p:sp>
          <p:nvSpPr>
            <p:cNvPr id="14" name="Rectangle 28">
              <a:extLst>
                <a:ext uri="{FF2B5EF4-FFF2-40B4-BE49-F238E27FC236}">
                  <a16:creationId xmlns:a16="http://schemas.microsoft.com/office/drawing/2014/main" id="{2C91A5AF-557F-E643-1643-3788F4848511}"/>
                </a:ext>
              </a:extLst>
            </p:cNvPr>
            <p:cNvSpPr>
              <a:spLocks noChangeArrowheads="1"/>
            </p:cNvSpPr>
            <p:nvPr/>
          </p:nvSpPr>
          <p:spPr bwMode="auto">
            <a:xfrm>
              <a:off x="6237772" y="2643705"/>
              <a:ext cx="2164821" cy="399956"/>
            </a:xfrm>
            <a:prstGeom prst="rect">
              <a:avLst/>
            </a:prstGeom>
            <a:solidFill>
              <a:srgbClr val="00823B"/>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i="0" u="none" strike="noStrike" kern="1200" cap="none" spc="0" normalizeH="0" baseline="0" noProof="0" dirty="0">
                  <a:ln>
                    <a:noFill/>
                  </a:ln>
                  <a:solidFill>
                    <a:srgbClr val="FFFFFF"/>
                  </a:solidFill>
                  <a:effectLst/>
                  <a:uLnTx/>
                  <a:uFillTx/>
                  <a:latin typeface="Calibri" panose="020F0502020204030204" pitchFamily="34" charset="0"/>
                  <a:cs typeface="Arial" charset="0"/>
                </a:rPr>
                <a:t>160 mg</a:t>
              </a:r>
            </a:p>
          </p:txBody>
        </p:sp>
        <p:sp>
          <p:nvSpPr>
            <p:cNvPr id="15" name="Rectangle 28">
              <a:extLst>
                <a:ext uri="{FF2B5EF4-FFF2-40B4-BE49-F238E27FC236}">
                  <a16:creationId xmlns:a16="http://schemas.microsoft.com/office/drawing/2014/main" id="{452BB439-3DA9-BD08-403B-09854D7CC2A8}"/>
                </a:ext>
              </a:extLst>
            </p:cNvPr>
            <p:cNvSpPr>
              <a:spLocks noChangeArrowheads="1"/>
            </p:cNvSpPr>
            <p:nvPr/>
          </p:nvSpPr>
          <p:spPr bwMode="auto">
            <a:xfrm>
              <a:off x="8460626" y="2643705"/>
              <a:ext cx="1780062" cy="399956"/>
            </a:xfrm>
            <a:prstGeom prst="rect">
              <a:avLst/>
            </a:prstGeom>
            <a:solidFill>
              <a:srgbClr val="00823B"/>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1600" dirty="0">
                  <a:solidFill>
                    <a:srgbClr val="FFFFFF"/>
                  </a:solidFill>
                  <a:latin typeface="Calibri" panose="020F0502020204030204" pitchFamily="34" charset="0"/>
                  <a:cs typeface="Arial" charset="0"/>
                </a:rPr>
                <a:t>32</a:t>
              </a:r>
              <a:r>
                <a:rPr kumimoji="0" lang="en-US" sz="1600" i="0" u="none" strike="noStrike" kern="1200" cap="none" spc="0" normalizeH="0" baseline="0" noProof="0" dirty="0">
                  <a:ln>
                    <a:noFill/>
                  </a:ln>
                  <a:solidFill>
                    <a:srgbClr val="FFFFFF"/>
                  </a:solidFill>
                  <a:effectLst/>
                  <a:uLnTx/>
                  <a:uFillTx/>
                  <a:latin typeface="Calibri" panose="020F0502020204030204" pitchFamily="34" charset="0"/>
                  <a:cs typeface="Arial" charset="0"/>
                </a:rPr>
                <a:t>0 mg</a:t>
              </a:r>
            </a:p>
          </p:txBody>
        </p:sp>
      </p:grpSp>
      <p:sp>
        <p:nvSpPr>
          <p:cNvPr id="16" name="Rectangle 24">
            <a:extLst>
              <a:ext uri="{FF2B5EF4-FFF2-40B4-BE49-F238E27FC236}">
                <a16:creationId xmlns:a16="http://schemas.microsoft.com/office/drawing/2014/main" id="{CD437EB8-09A5-E8D0-C81F-4B95B9CD78C1}"/>
              </a:ext>
            </a:extLst>
          </p:cNvPr>
          <p:cNvSpPr>
            <a:spLocks noChangeArrowheads="1"/>
          </p:cNvSpPr>
          <p:nvPr/>
        </p:nvSpPr>
        <p:spPr bwMode="auto">
          <a:xfrm>
            <a:off x="3794048" y="1919281"/>
            <a:ext cx="5681139" cy="448986"/>
          </a:xfrm>
          <a:prstGeom prst="rect">
            <a:avLst/>
          </a:prstGeom>
          <a:solidFill>
            <a:schemeClr val="tx1"/>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b="1" i="0" u="none" strike="noStrike" kern="1200" cap="none" spc="0" normalizeH="0" baseline="0" noProof="0" dirty="0">
                <a:ln>
                  <a:noFill/>
                </a:ln>
                <a:solidFill>
                  <a:schemeClr val="bg1"/>
                </a:solidFill>
                <a:effectLst/>
                <a:uLnTx/>
                <a:uFillTx/>
                <a:latin typeface="Calibri" panose="020F0502020204030204" pitchFamily="34" charset="0"/>
                <a:ea typeface="+mn-ea"/>
                <a:cs typeface="Arial" charset="0"/>
              </a:rPr>
              <a:t>FL and DLBCL Cohorts: Odronextamab (IV) in 21-Day </a:t>
            </a:r>
            <a:r>
              <a:rPr lang="en-US" dirty="0">
                <a:solidFill>
                  <a:schemeClr val="bg1"/>
                </a:solidFill>
                <a:latin typeface="Calibri" panose="020F0502020204030204" pitchFamily="34" charset="0"/>
                <a:cs typeface="Arial" charset="0"/>
              </a:rPr>
              <a:t>C</a:t>
            </a:r>
            <a:r>
              <a:rPr kumimoji="0" lang="en-US" b="1" i="0" u="none" strike="noStrike" kern="1200" cap="none" spc="0" normalizeH="0" baseline="0" noProof="0" dirty="0">
                <a:ln>
                  <a:noFill/>
                </a:ln>
                <a:solidFill>
                  <a:schemeClr val="bg1"/>
                </a:solidFill>
                <a:effectLst/>
                <a:uLnTx/>
                <a:uFillTx/>
                <a:latin typeface="Calibri" panose="020F0502020204030204" pitchFamily="34" charset="0"/>
                <a:ea typeface="+mn-ea"/>
                <a:cs typeface="Arial" charset="0"/>
              </a:rPr>
              <a:t>ycles</a:t>
            </a:r>
            <a:endParaRPr kumimoji="0" lang="en-US" b="0" i="0" u="none" strike="noStrike" kern="1200" cap="none" spc="0" normalizeH="0" baseline="0" noProof="0" dirty="0">
              <a:ln>
                <a:noFill/>
              </a:ln>
              <a:solidFill>
                <a:schemeClr val="bg1"/>
              </a:solidFill>
              <a:effectLst/>
              <a:uLnTx/>
              <a:uFillTx/>
              <a:latin typeface="Calibri" panose="020F0502020204030204" pitchFamily="34" charset="0"/>
              <a:ea typeface="+mn-ea"/>
              <a:cs typeface="Arial" charset="0"/>
            </a:endParaRPr>
          </a:p>
        </p:txBody>
      </p:sp>
      <p:sp>
        <p:nvSpPr>
          <p:cNvPr id="19" name="TextBox 18">
            <a:extLst>
              <a:ext uri="{FF2B5EF4-FFF2-40B4-BE49-F238E27FC236}">
                <a16:creationId xmlns:a16="http://schemas.microsoft.com/office/drawing/2014/main" id="{EE302F95-B87D-85FB-AC86-85F596A49453}"/>
              </a:ext>
            </a:extLst>
          </p:cNvPr>
          <p:cNvSpPr txBox="1"/>
          <p:nvPr/>
        </p:nvSpPr>
        <p:spPr bwMode="auto">
          <a:xfrm>
            <a:off x="3764252" y="3071130"/>
            <a:ext cx="15962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FL (grade 1-3a)</a:t>
            </a:r>
          </a:p>
        </p:txBody>
      </p:sp>
      <p:sp>
        <p:nvSpPr>
          <p:cNvPr id="20" name="TextBox 19">
            <a:extLst>
              <a:ext uri="{FF2B5EF4-FFF2-40B4-BE49-F238E27FC236}">
                <a16:creationId xmlns:a16="http://schemas.microsoft.com/office/drawing/2014/main" id="{821C22E5-CB58-C294-1F05-5815182EC596}"/>
              </a:ext>
            </a:extLst>
          </p:cNvPr>
          <p:cNvSpPr txBox="1"/>
          <p:nvPr/>
        </p:nvSpPr>
        <p:spPr bwMode="auto">
          <a:xfrm>
            <a:off x="3785127" y="3763578"/>
            <a:ext cx="7777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DLBCL</a:t>
            </a:r>
          </a:p>
        </p:txBody>
      </p:sp>
      <p:grpSp>
        <p:nvGrpSpPr>
          <p:cNvPr id="21" name="Group 20">
            <a:extLst>
              <a:ext uri="{FF2B5EF4-FFF2-40B4-BE49-F238E27FC236}">
                <a16:creationId xmlns:a16="http://schemas.microsoft.com/office/drawing/2014/main" id="{1FED2AFA-CE44-80F2-D497-5B0EEB000846}"/>
              </a:ext>
            </a:extLst>
          </p:cNvPr>
          <p:cNvGrpSpPr/>
          <p:nvPr/>
        </p:nvGrpSpPr>
        <p:grpSpPr>
          <a:xfrm>
            <a:off x="3796132" y="3389555"/>
            <a:ext cx="5655455" cy="399958"/>
            <a:chOff x="4585233" y="3261396"/>
            <a:chExt cx="5655455" cy="399958"/>
          </a:xfrm>
        </p:grpSpPr>
        <p:sp>
          <p:nvSpPr>
            <p:cNvPr id="22" name="Rectangle 24">
              <a:extLst>
                <a:ext uri="{FF2B5EF4-FFF2-40B4-BE49-F238E27FC236}">
                  <a16:creationId xmlns:a16="http://schemas.microsoft.com/office/drawing/2014/main" id="{52AA3471-BE67-D2A9-5727-7AC0568DAD6B}"/>
                </a:ext>
              </a:extLst>
            </p:cNvPr>
            <p:cNvSpPr>
              <a:spLocks noChangeArrowheads="1"/>
            </p:cNvSpPr>
            <p:nvPr/>
          </p:nvSpPr>
          <p:spPr bwMode="auto">
            <a:xfrm>
              <a:off x="4585233" y="3261398"/>
              <a:ext cx="1589211" cy="399956"/>
            </a:xfrm>
            <a:prstGeom prst="rect">
              <a:avLst/>
            </a:prstGeom>
            <a:solidFill>
              <a:srgbClr val="015873"/>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i="0" u="none" strike="noStrike" kern="1200" cap="none" spc="0" normalizeH="0" baseline="0" noProof="0" dirty="0">
                  <a:ln>
                    <a:noFill/>
                  </a:ln>
                  <a:solidFill>
                    <a:srgbClr val="FFFFFF"/>
                  </a:solidFill>
                  <a:effectLst/>
                  <a:uLnTx/>
                  <a:uFillTx/>
                  <a:latin typeface="Calibri" panose="020F0502020204030204" pitchFamily="34" charset="0"/>
                  <a:cs typeface="Arial" charset="0"/>
                </a:rPr>
                <a:t>0.7/4/20 mg</a:t>
              </a:r>
            </a:p>
          </p:txBody>
        </p:sp>
        <p:sp>
          <p:nvSpPr>
            <p:cNvPr id="23" name="Rectangle 28">
              <a:extLst>
                <a:ext uri="{FF2B5EF4-FFF2-40B4-BE49-F238E27FC236}">
                  <a16:creationId xmlns:a16="http://schemas.microsoft.com/office/drawing/2014/main" id="{9C16FEDE-3687-38CD-9D3B-21C89FADB104}"/>
                </a:ext>
              </a:extLst>
            </p:cNvPr>
            <p:cNvSpPr>
              <a:spLocks noChangeArrowheads="1"/>
            </p:cNvSpPr>
            <p:nvPr/>
          </p:nvSpPr>
          <p:spPr bwMode="auto">
            <a:xfrm>
              <a:off x="6237633" y="3261396"/>
              <a:ext cx="2164960" cy="399957"/>
            </a:xfrm>
            <a:prstGeom prst="rect">
              <a:avLst/>
            </a:prstGeom>
            <a:solidFill>
              <a:srgbClr val="015873"/>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sz="1600" dirty="0">
                  <a:solidFill>
                    <a:srgbClr val="FFFFFF"/>
                  </a:solidFill>
                  <a:latin typeface="Calibri" panose="020F0502020204030204" pitchFamily="34" charset="0"/>
                  <a:cs typeface="Arial" charset="0"/>
                </a:rPr>
                <a:t>8</a:t>
              </a:r>
              <a:r>
                <a:rPr kumimoji="0" lang="en-US" sz="1600" i="0" u="none" strike="noStrike" kern="1200" cap="none" spc="0" normalizeH="0" baseline="0" noProof="0" dirty="0">
                  <a:ln>
                    <a:noFill/>
                  </a:ln>
                  <a:solidFill>
                    <a:srgbClr val="FFFFFF"/>
                  </a:solidFill>
                  <a:effectLst/>
                  <a:uLnTx/>
                  <a:uFillTx/>
                  <a:latin typeface="Calibri" panose="020F0502020204030204" pitchFamily="34" charset="0"/>
                  <a:cs typeface="Arial" charset="0"/>
                </a:rPr>
                <a:t>0 mg</a:t>
              </a:r>
            </a:p>
          </p:txBody>
        </p:sp>
        <p:sp>
          <p:nvSpPr>
            <p:cNvPr id="24" name="Rectangle 28">
              <a:extLst>
                <a:ext uri="{FF2B5EF4-FFF2-40B4-BE49-F238E27FC236}">
                  <a16:creationId xmlns:a16="http://schemas.microsoft.com/office/drawing/2014/main" id="{3ED1D6E4-25F3-BE91-A292-D998286BD6FA}"/>
                </a:ext>
              </a:extLst>
            </p:cNvPr>
            <p:cNvSpPr>
              <a:spLocks noChangeArrowheads="1"/>
            </p:cNvSpPr>
            <p:nvPr/>
          </p:nvSpPr>
          <p:spPr bwMode="auto">
            <a:xfrm>
              <a:off x="8460487" y="3261397"/>
              <a:ext cx="1780201" cy="399956"/>
            </a:xfrm>
            <a:prstGeom prst="rect">
              <a:avLst/>
            </a:prstGeom>
            <a:solidFill>
              <a:srgbClr val="015873"/>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i="0" u="none" strike="noStrike" kern="1200" cap="none" spc="0" normalizeH="0" baseline="0" noProof="0" dirty="0">
                  <a:ln>
                    <a:noFill/>
                  </a:ln>
                  <a:solidFill>
                    <a:srgbClr val="FFFFFF"/>
                  </a:solidFill>
                  <a:effectLst/>
                  <a:uLnTx/>
                  <a:uFillTx/>
                  <a:latin typeface="Calibri" panose="020F0502020204030204" pitchFamily="34" charset="0"/>
                  <a:cs typeface="Arial" charset="0"/>
                </a:rPr>
                <a:t>160 mg</a:t>
              </a:r>
            </a:p>
          </p:txBody>
        </p:sp>
      </p:grpSp>
      <p:sp>
        <p:nvSpPr>
          <p:cNvPr id="25" name="Rectangle 46">
            <a:extLst>
              <a:ext uri="{FF2B5EF4-FFF2-40B4-BE49-F238E27FC236}">
                <a16:creationId xmlns:a16="http://schemas.microsoft.com/office/drawing/2014/main" id="{C18486C0-EEE8-EE9A-1145-600920DC7E3E}"/>
              </a:ext>
            </a:extLst>
          </p:cNvPr>
          <p:cNvSpPr>
            <a:spLocks noChangeArrowheads="1"/>
          </p:cNvSpPr>
          <p:nvPr/>
        </p:nvSpPr>
        <p:spPr bwMode="auto">
          <a:xfrm>
            <a:off x="9903148" y="2434230"/>
            <a:ext cx="1882228"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b="0" i="1" dirty="0">
                <a:solidFill>
                  <a:schemeClr val="bg1"/>
                </a:solidFill>
                <a:latin typeface="Calibri" panose="020F0502020204030204" pitchFamily="34" charset="0"/>
              </a:rPr>
              <a:t>Q2W until PD or unacceptable toxicity; p</a:t>
            </a:r>
            <a:r>
              <a:rPr lang="en-GB" altLang="en-US" sz="1800" b="0" i="1" dirty="0">
                <a:solidFill>
                  <a:srgbClr val="000000"/>
                </a:solidFill>
                <a:latin typeface="Calibri" panose="020F0502020204030204" pitchFamily="34" charset="0"/>
              </a:rPr>
              <a:t>atients who achieved durable CR ≥9 mo transitioned to Q4W</a:t>
            </a:r>
            <a:endParaRPr lang="en-US" altLang="en-US" sz="1800" b="0" i="1" dirty="0">
              <a:solidFill>
                <a:schemeClr val="bg1"/>
              </a:solidFill>
              <a:latin typeface="Calibri" panose="020F0502020204030204" pitchFamily="34" charset="0"/>
            </a:endParaRPr>
          </a:p>
        </p:txBody>
      </p:sp>
      <p:sp>
        <p:nvSpPr>
          <p:cNvPr id="26" name="Line 52">
            <a:extLst>
              <a:ext uri="{FF2B5EF4-FFF2-40B4-BE49-F238E27FC236}">
                <a16:creationId xmlns:a16="http://schemas.microsoft.com/office/drawing/2014/main" id="{CB787E0B-459F-119E-CFE2-A5E96416EE7E}"/>
              </a:ext>
            </a:extLst>
          </p:cNvPr>
          <p:cNvSpPr>
            <a:spLocks noChangeShapeType="1"/>
          </p:cNvSpPr>
          <p:nvPr/>
        </p:nvSpPr>
        <p:spPr bwMode="auto">
          <a:xfrm>
            <a:off x="9568491" y="3420306"/>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4" name="Rectangle 24">
            <a:extLst>
              <a:ext uri="{FF2B5EF4-FFF2-40B4-BE49-F238E27FC236}">
                <a16:creationId xmlns:a16="http://schemas.microsoft.com/office/drawing/2014/main" id="{E2A76B9B-79D1-8966-EE08-DCC5ABA3DFB1}"/>
              </a:ext>
            </a:extLst>
          </p:cNvPr>
          <p:cNvSpPr>
            <a:spLocks noChangeArrowheads="1"/>
          </p:cNvSpPr>
          <p:nvPr/>
        </p:nvSpPr>
        <p:spPr bwMode="auto">
          <a:xfrm>
            <a:off x="3791173" y="2370474"/>
            <a:ext cx="1589211" cy="721641"/>
          </a:xfrm>
          <a:prstGeom prst="rect">
            <a:avLst/>
          </a:prstGeom>
          <a:solidFill>
            <a:schemeClr val="accent3"/>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i="0" u="none" strike="noStrike" kern="1200" cap="none" spc="0" normalizeH="0" baseline="0" noProof="0" dirty="0">
                <a:ln>
                  <a:noFill/>
                </a:ln>
                <a:solidFill>
                  <a:srgbClr val="FFFFFF"/>
                </a:solidFill>
                <a:effectLst/>
                <a:uLnTx/>
                <a:uFillTx/>
                <a:latin typeface="Calibri" panose="020F0502020204030204" pitchFamily="34" charset="0"/>
                <a:cs typeface="Arial" charset="0"/>
              </a:rPr>
              <a:t>Cycle 1 (step up)</a:t>
            </a:r>
            <a:endParaRPr kumimoji="0" lang="en-US" sz="1600" i="0" u="none" strike="noStrike" kern="1200" cap="none" spc="0" normalizeH="0" noProof="0" dirty="0">
              <a:ln>
                <a:noFill/>
              </a:ln>
              <a:solidFill>
                <a:srgbClr val="FFFFFF"/>
              </a:solidFill>
              <a:effectLst/>
              <a:uLnTx/>
              <a:uFillTx/>
              <a:latin typeface="Calibri" panose="020F0502020204030204" pitchFamily="34" charset="0"/>
              <a:cs typeface="Arial"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lang="en-US" sz="1600" b="0" dirty="0">
                <a:solidFill>
                  <a:srgbClr val="FFFFFF"/>
                </a:solidFill>
                <a:latin typeface="Calibri" panose="020F0502020204030204" pitchFamily="34" charset="0"/>
                <a:cs typeface="Arial" charset="0"/>
              </a:rPr>
              <a:t>D1/2, 8/9, 15/16</a:t>
            </a:r>
          </a:p>
        </p:txBody>
      </p:sp>
      <p:sp>
        <p:nvSpPr>
          <p:cNvPr id="5" name="Rectangle 24">
            <a:extLst>
              <a:ext uri="{FF2B5EF4-FFF2-40B4-BE49-F238E27FC236}">
                <a16:creationId xmlns:a16="http://schemas.microsoft.com/office/drawing/2014/main" id="{0462E571-CDA2-F778-15B5-2EAC9832A3C3}"/>
              </a:ext>
            </a:extLst>
          </p:cNvPr>
          <p:cNvSpPr>
            <a:spLocks noChangeArrowheads="1"/>
          </p:cNvSpPr>
          <p:nvPr/>
        </p:nvSpPr>
        <p:spPr bwMode="auto">
          <a:xfrm>
            <a:off x="5448532" y="2370473"/>
            <a:ext cx="2164821" cy="721641"/>
          </a:xfrm>
          <a:prstGeom prst="rect">
            <a:avLst/>
          </a:prstGeom>
          <a:solidFill>
            <a:schemeClr val="accent3"/>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fr-FR" sz="1600" i="0" u="none" strike="noStrike" kern="1200" cap="none" spc="0" normalizeH="0" baseline="0" noProof="0" dirty="0">
                <a:ln>
                  <a:noFill/>
                </a:ln>
                <a:solidFill>
                  <a:srgbClr val="FFFFFF"/>
                </a:solidFill>
                <a:effectLst/>
                <a:uLnTx/>
                <a:uFillTx/>
                <a:latin typeface="Calibri" panose="020F0502020204030204" pitchFamily="34" charset="0"/>
                <a:cs typeface="Arial" charset="0"/>
              </a:rPr>
              <a:t>Cycles 2-4</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fr-FR" sz="1600" b="0" i="0" u="none" strike="noStrike" kern="1200" cap="none" spc="0" normalizeH="0" baseline="0" noProof="0" dirty="0">
                <a:ln>
                  <a:noFill/>
                </a:ln>
                <a:solidFill>
                  <a:srgbClr val="FFFFFF"/>
                </a:solidFill>
                <a:effectLst/>
                <a:uLnTx/>
                <a:uFillTx/>
                <a:latin typeface="Calibri" panose="020F0502020204030204" pitchFamily="34" charset="0"/>
                <a:cs typeface="Arial" charset="0"/>
              </a:rPr>
              <a:t>D1, 8, 15</a:t>
            </a:r>
            <a:endParaRPr lang="en-US" sz="1600" b="0" dirty="0">
              <a:solidFill>
                <a:srgbClr val="FFFFFF"/>
              </a:solidFill>
              <a:latin typeface="Calibri" panose="020F0502020204030204" pitchFamily="34" charset="0"/>
              <a:cs typeface="Arial" charset="0"/>
            </a:endParaRPr>
          </a:p>
        </p:txBody>
      </p:sp>
      <p:sp>
        <p:nvSpPr>
          <p:cNvPr id="6" name="Rectangle 24">
            <a:extLst>
              <a:ext uri="{FF2B5EF4-FFF2-40B4-BE49-F238E27FC236}">
                <a16:creationId xmlns:a16="http://schemas.microsoft.com/office/drawing/2014/main" id="{B5BF27A6-9B1A-7578-170C-EE344AA700F8}"/>
              </a:ext>
            </a:extLst>
          </p:cNvPr>
          <p:cNvSpPr>
            <a:spLocks noChangeArrowheads="1"/>
          </p:cNvSpPr>
          <p:nvPr/>
        </p:nvSpPr>
        <p:spPr bwMode="auto">
          <a:xfrm>
            <a:off x="7690109" y="2364423"/>
            <a:ext cx="1761339" cy="721641"/>
          </a:xfrm>
          <a:prstGeom prst="rect">
            <a:avLst/>
          </a:prstGeom>
          <a:solidFill>
            <a:schemeClr val="accent3"/>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fr-FR" sz="1600" i="0" u="none" strike="noStrike" kern="1200" cap="none" spc="0" normalizeH="0" baseline="0" noProof="0" dirty="0">
                <a:ln>
                  <a:noFill/>
                </a:ln>
                <a:solidFill>
                  <a:srgbClr val="FFFFFF"/>
                </a:solidFill>
                <a:effectLst/>
                <a:uLnTx/>
                <a:uFillTx/>
                <a:latin typeface="Calibri" panose="020F0502020204030204" pitchFamily="34" charset="0"/>
                <a:cs typeface="Arial" charset="0"/>
              </a:rPr>
              <a:t>Cycles 5→</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fr-FR" sz="1600" i="0" u="none" strike="noStrike" kern="1200" cap="none" spc="0" normalizeH="0" baseline="0" noProof="0" dirty="0">
                <a:ln>
                  <a:noFill/>
                </a:ln>
                <a:solidFill>
                  <a:srgbClr val="FFFFFF"/>
                </a:solidFill>
                <a:effectLst/>
                <a:uLnTx/>
                <a:uFillTx/>
                <a:latin typeface="Calibri" panose="020F0502020204030204" pitchFamily="34" charset="0"/>
                <a:cs typeface="Arial" charset="0"/>
              </a:rPr>
              <a:t>(maintenance)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fr-FR" sz="1600" b="0" i="0" u="none" strike="noStrike" kern="1200" cap="none" spc="0" normalizeH="0" baseline="0" noProof="0" dirty="0">
                <a:ln>
                  <a:noFill/>
                </a:ln>
                <a:solidFill>
                  <a:srgbClr val="FFFFFF"/>
                </a:solidFill>
                <a:effectLst/>
                <a:uLnTx/>
                <a:uFillTx/>
                <a:latin typeface="Calibri" panose="020F0502020204030204" pitchFamily="34" charset="0"/>
                <a:cs typeface="Arial" charset="0"/>
              </a:rPr>
              <a:t>Q2W → Q4W</a:t>
            </a:r>
            <a:endParaRPr kumimoji="0" lang="fr-FR" sz="1600" b="0" i="0" u="none" strike="noStrike" kern="1200" cap="none" spc="0" normalizeH="0" baseline="30000" noProof="0" dirty="0">
              <a:ln>
                <a:noFill/>
              </a:ln>
              <a:solidFill>
                <a:srgbClr val="FFFFFF"/>
              </a:solidFill>
              <a:effectLst/>
              <a:uLnTx/>
              <a:uFillTx/>
              <a:latin typeface="Calibri" panose="020F0502020204030204" pitchFamily="34" charset="0"/>
              <a:cs typeface="Arial" charset="0"/>
            </a:endParaRPr>
          </a:p>
        </p:txBody>
      </p:sp>
      <p:sp>
        <p:nvSpPr>
          <p:cNvPr id="8" name="Text Box 23">
            <a:extLst>
              <a:ext uri="{FF2B5EF4-FFF2-40B4-BE49-F238E27FC236}">
                <a16:creationId xmlns:a16="http://schemas.microsoft.com/office/drawing/2014/main" id="{28DD090A-D27D-997B-3A02-2EF19B240BDB}"/>
              </a:ext>
            </a:extLst>
          </p:cNvPr>
          <p:cNvSpPr txBox="1">
            <a:spLocks noChangeArrowheads="1"/>
          </p:cNvSpPr>
          <p:nvPr/>
        </p:nvSpPr>
        <p:spPr bwMode="auto">
          <a:xfrm>
            <a:off x="3740150" y="4510591"/>
            <a:ext cx="5953405"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nSpc>
                <a:spcPct val="100000"/>
              </a:lnSpc>
              <a:spcBef>
                <a:spcPct val="0"/>
              </a:spcBef>
              <a:spcAft>
                <a:spcPct val="0"/>
              </a:spcAft>
              <a:buClrTx/>
              <a:buNone/>
              <a:defRPr/>
            </a:pPr>
            <a:r>
              <a:rPr lang="en-GB" altLang="en-US" sz="1600" b="0" dirty="0">
                <a:solidFill>
                  <a:srgbClr val="000000"/>
                </a:solidFill>
                <a:latin typeface="Calibri" panose="020F0502020204030204" pitchFamily="34" charset="0"/>
              </a:rPr>
              <a:t>ctDNA sample collection: C1D1; C4D15; C5D1 (at the time of PET/CT)</a:t>
            </a:r>
          </a:p>
        </p:txBody>
      </p:sp>
    </p:spTree>
    <p:extLst>
      <p:ext uri="{BB962C8B-B14F-4D97-AF65-F5344CB8AC3E}">
        <p14:creationId xmlns:p14="http://schemas.microsoft.com/office/powerpoint/2010/main" val="1627167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ELM-2 Exploratory Analysis:</a:t>
            </a:r>
            <a:r>
              <a:rPr lang="en-US" altLang="en-US" dirty="0"/>
              <a:t> </a:t>
            </a:r>
            <a:r>
              <a:rPr lang="en-US" dirty="0"/>
              <a:t>Baseline Characteristics</a:t>
            </a:r>
            <a:endParaRPr lang="en-US" altLang="en-US" dirty="0"/>
          </a:p>
        </p:txBody>
      </p:sp>
      <p:sp>
        <p:nvSpPr>
          <p:cNvPr id="6" name="Text Box 11">
            <a:extLst>
              <a:ext uri="{FF2B5EF4-FFF2-40B4-BE49-F238E27FC236}">
                <a16:creationId xmlns:a16="http://schemas.microsoft.com/office/drawing/2014/main" id="{66CB109D-BCF6-04D0-F598-6274465A87A0}"/>
              </a:ext>
            </a:extLst>
          </p:cNvPr>
          <p:cNvSpPr txBox="1">
            <a:spLocks noChangeArrowheads="1"/>
          </p:cNvSpPr>
          <p:nvPr/>
        </p:nvSpPr>
        <p:spPr bwMode="auto">
          <a:xfrm>
            <a:off x="414339" y="6385740"/>
            <a:ext cx="82724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Arnason. ASH 2023. Abstr 427.</a:t>
            </a:r>
          </a:p>
        </p:txBody>
      </p:sp>
      <p:graphicFrame>
        <p:nvGraphicFramePr>
          <p:cNvPr id="7" name="Group 32">
            <a:extLst>
              <a:ext uri="{FF2B5EF4-FFF2-40B4-BE49-F238E27FC236}">
                <a16:creationId xmlns:a16="http://schemas.microsoft.com/office/drawing/2014/main" id="{6CAE1FA8-0E09-69DC-581D-491D89B78831}"/>
              </a:ext>
            </a:extLst>
          </p:cNvPr>
          <p:cNvGraphicFramePr>
            <a:graphicFrameLocks noGrp="1"/>
          </p:cNvGraphicFramePr>
          <p:nvPr>
            <p:extLst>
              <p:ext uri="{D42A27DB-BD31-4B8C-83A1-F6EECF244321}">
                <p14:modId xmlns:p14="http://schemas.microsoft.com/office/powerpoint/2010/main" val="1381159198"/>
              </p:ext>
            </p:extLst>
          </p:nvPr>
        </p:nvGraphicFramePr>
        <p:xfrm>
          <a:off x="723900" y="1511904"/>
          <a:ext cx="10755313" cy="4681856"/>
        </p:xfrm>
        <a:graphic>
          <a:graphicData uri="http://schemas.openxmlformats.org/drawingml/2006/table">
            <a:tbl>
              <a:tblPr/>
              <a:tblGrid>
                <a:gridCol w="3017425">
                  <a:extLst>
                    <a:ext uri="{9D8B030D-6E8A-4147-A177-3AD203B41FA5}">
                      <a16:colId xmlns:a16="http://schemas.microsoft.com/office/drawing/2014/main" val="20000"/>
                    </a:ext>
                  </a:extLst>
                </a:gridCol>
                <a:gridCol w="1736450">
                  <a:extLst>
                    <a:ext uri="{9D8B030D-6E8A-4147-A177-3AD203B41FA5}">
                      <a16:colId xmlns:a16="http://schemas.microsoft.com/office/drawing/2014/main" val="20001"/>
                    </a:ext>
                  </a:extLst>
                </a:gridCol>
                <a:gridCol w="1974364">
                  <a:extLst>
                    <a:ext uri="{9D8B030D-6E8A-4147-A177-3AD203B41FA5}">
                      <a16:colId xmlns:a16="http://schemas.microsoft.com/office/drawing/2014/main" val="1982259237"/>
                    </a:ext>
                  </a:extLst>
                </a:gridCol>
                <a:gridCol w="2013537">
                  <a:extLst>
                    <a:ext uri="{9D8B030D-6E8A-4147-A177-3AD203B41FA5}">
                      <a16:colId xmlns:a16="http://schemas.microsoft.com/office/drawing/2014/main" val="63894153"/>
                    </a:ext>
                  </a:extLst>
                </a:gridCol>
                <a:gridCol w="2013537">
                  <a:extLst>
                    <a:ext uri="{9D8B030D-6E8A-4147-A177-3AD203B41FA5}">
                      <a16:colId xmlns:a16="http://schemas.microsoft.com/office/drawing/2014/main" val="3434828135"/>
                    </a:ext>
                  </a:extLst>
                </a:gridCol>
              </a:tblGrid>
              <a:tr h="190978">
                <a:tc rowSpan="2">
                  <a:txBody>
                    <a:bodyPr/>
                    <a:lstStyle/>
                    <a:p>
                      <a:pPr marL="0" marR="0" lvl="0" indent="0" algn="l"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FL</a:t>
                      </a:r>
                    </a:p>
                  </a:txBody>
                  <a:tcPr marL="121881" marR="121881" marT="45728" marB="45728" anchor="ctr" horzOverflow="overflow">
                    <a:lnL w="12700" cap="flat" cmpd="sng" algn="ctr">
                      <a:noFill/>
                      <a:prstDash val="solid"/>
                      <a:round/>
                      <a:headEnd type="none" w="med" len="med"/>
                      <a:tailEnd type="none" w="med" len="med"/>
                    </a:lnL>
                    <a:lnR w="12700" cmpd="sng">
                      <a:noFill/>
                      <a:prstDash val="soli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mpd="sng">
                      <a:noFill/>
                      <a:prstDash val="solid"/>
                    </a:lnL>
                  </a:tcPr>
                </a:tc>
                <a:tc gridSpan="2">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DLBCL</a:t>
                      </a:r>
                    </a:p>
                  </a:txBody>
                  <a:tcPr marL="121881" marR="121881" marT="45728" marB="45728" anchor="ctr" horzOverflow="overflow">
                    <a:lnL w="12700" cmpd="sng">
                      <a:noFill/>
                      <a:prstDash val="solid"/>
                    </a:lnL>
                    <a:lnR w="12700" cmpd="sng">
                      <a:noFill/>
                      <a:prstDash val="soli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190978">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Efficacy (n = 128)</a:t>
                      </a:r>
                    </a:p>
                  </a:txBody>
                  <a:tcPr marL="121881" marR="121881" marT="45728" marB="45728" anchor="ctr" horzOverflow="overflow">
                    <a:lnL w="12700" cap="flat" cmpd="sng" algn="ctr">
                      <a:noFill/>
                      <a:prstDash val="solid"/>
                      <a:round/>
                      <a:headEnd type="none" w="med" len="med"/>
                      <a:tailEnd type="none" w="med" len="med"/>
                    </a:lnL>
                    <a:lnR w="12700" cmpd="sng">
                      <a:noFill/>
                      <a:prstDash val="soli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lnSpc>
                          <a:spcPct val="90000"/>
                        </a:lnSpc>
                      </a:pPr>
                      <a:r>
                        <a:rPr kumimoji="0" lang="en-US" sz="1600" b="1" i="0" u="none" strike="noStrike" cap="none" normalizeH="0" baseline="0" dirty="0">
                          <a:ln>
                            <a:noFill/>
                          </a:ln>
                          <a:solidFill>
                            <a:schemeClr val="tx1"/>
                          </a:solidFill>
                          <a:effectLst/>
                          <a:latin typeface="Calibri" panose="020F0502020204030204" pitchFamily="34" charset="0"/>
                        </a:rPr>
                        <a:t>Biomarker (n = 65)</a:t>
                      </a:r>
                      <a:endParaRPr lang="en-US" sz="1600" dirty="0"/>
                    </a:p>
                  </a:txBody>
                  <a:tcPr marL="121881" marR="121881" marT="45728" marB="45728" anchor="ctr" horzOverflow="overflow">
                    <a:lnL w="12700" cap="flat" cmpd="sng" algn="ctr">
                      <a:noFill/>
                      <a:prstDash val="solid"/>
                      <a:round/>
                      <a:headEnd type="none" w="med" len="med"/>
                      <a:tailEnd type="none" w="med" len="med"/>
                    </a:lnL>
                    <a:lnR w="12700" cmpd="sng">
                      <a:noFill/>
                      <a:prstDash val="solid"/>
                    </a:lnR>
                    <a:lnT w="12700" cmpd="sng">
                      <a:noFill/>
                      <a:prstDash val="soli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Efficacy (n = 127)</a:t>
                      </a:r>
                    </a:p>
                  </a:txBody>
                  <a:tcPr marL="121881" marR="121881" marT="45728" marB="45728" anchor="ctr" horzOverflow="overflow">
                    <a:lnL w="12700" cmpd="sng">
                      <a:noFill/>
                      <a:prstDash val="solid"/>
                    </a:lnL>
                    <a:lnR w="12700" cmpd="sng">
                      <a:noFill/>
                      <a:prstDash val="soli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Biomarker (n = 70)</a:t>
                      </a:r>
                    </a:p>
                  </a:txBody>
                  <a:tcPr marL="121881" marR="121881" marT="45728" marB="45728" anchor="ctr" horzOverflow="overflow">
                    <a:lnL w="12700" cmpd="sng">
                      <a:noFill/>
                      <a:prstDash val="solid"/>
                    </a:lnL>
                    <a:lnR w="12700" cmpd="sng">
                      <a:noFill/>
                      <a:prstDash val="soli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133334376"/>
                  </a:ext>
                </a:extLst>
              </a:tr>
              <a:tr h="329865">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age, yr (range)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Age ≥75 yr,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61.0 (22-84)</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9.4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60.0 (36-84)</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4.6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67.0 (24-88)</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23.6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65.0 (29-88)</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22.9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90978">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Male,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53.1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55.4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59.8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28900940"/>
                  </a:ext>
                </a:extLst>
              </a:tr>
              <a:tr h="190978">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Ann Arbor stage III-IV,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85.2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81.5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78.6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377675764"/>
                  </a:ext>
                </a:extLst>
              </a:tr>
              <a:tr h="607639">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Race, %</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White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Asian</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Other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61.7</a:t>
                      </a: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26.6</a:t>
                      </a: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64.6</a:t>
                      </a: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23.1</a:t>
                      </a: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48.0</a:t>
                      </a: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41.7</a:t>
                      </a: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51.4</a:t>
                      </a: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35.7</a:t>
                      </a: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148153093"/>
                  </a:ext>
                </a:extLst>
              </a:tr>
              <a:tr h="607639">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ECOG PS, % </a:t>
                      </a:r>
                    </a:p>
                    <a:p>
                      <a:pPr marL="285750" marR="0" lvl="0" indent="-173736" algn="l" defTabSz="914400" rtl="0" eaLnBrk="1" fontAlgn="base" latinLnBrk="0" hangingPunct="1">
                        <a:lnSpc>
                          <a:spcPct val="9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285750" marR="0" lvl="0" indent="-173736" algn="l" defTabSz="914400" rtl="0" eaLnBrk="1" fontAlgn="base" latinLnBrk="0" hangingPunct="1">
                        <a:lnSpc>
                          <a:spcPct val="9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p>
                    <a:p>
                      <a:pPr marL="285750" marR="0" lvl="0" indent="-173736" algn="l" defTabSz="914400" rtl="0" eaLnBrk="1" fontAlgn="base" latinLnBrk="0" hangingPunct="1">
                        <a:lnSpc>
                          <a:spcPct val="9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50.8</a:t>
                      </a: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48.4</a:t>
                      </a: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50.8</a:t>
                      </a: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49.2</a:t>
                      </a: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32.3</a:t>
                      </a: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67.7</a:t>
                      </a: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40.0</a:t>
                      </a: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60.0</a:t>
                      </a: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737933662"/>
                  </a:ext>
                </a:extLst>
              </a:tr>
              <a:tr h="607639">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FLIPI or IPI score, %</a:t>
                      </a:r>
                    </a:p>
                    <a:p>
                      <a:pPr marL="285750" marR="0" lvl="0" indent="-173736" algn="l" defTabSz="914400" rtl="0" eaLnBrk="1" fontAlgn="base" latinLnBrk="0" hangingPunct="1">
                        <a:lnSpc>
                          <a:spcPct val="90000"/>
                        </a:lnSpc>
                        <a:spcBef>
                          <a:spcPct val="0"/>
                        </a:spcBef>
                        <a:spcAft>
                          <a:spcPct val="0"/>
                        </a:spcAft>
                        <a:buClr>
                          <a:schemeClr val="bg1"/>
                        </a:buClr>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0-1</a:t>
                      </a:r>
                    </a:p>
                    <a:p>
                      <a:pPr marL="285750" marR="0" lvl="0" indent="-173736" algn="l" defTabSz="914400" rtl="0" eaLnBrk="1" fontAlgn="base" latinLnBrk="0" hangingPunct="1">
                        <a:lnSpc>
                          <a:spcPct val="90000"/>
                        </a:lnSpc>
                        <a:spcBef>
                          <a:spcPct val="0"/>
                        </a:spcBef>
                        <a:spcAft>
                          <a:spcPct val="0"/>
                        </a:spcAft>
                        <a:buClr>
                          <a:schemeClr val="bg1"/>
                        </a:buClr>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a:t>
                      </a:r>
                    </a:p>
                    <a:p>
                      <a:pPr marL="285750" marR="0" lvl="0" indent="-173736" algn="l" defTabSz="914400" rtl="0" eaLnBrk="1" fontAlgn="base" latinLnBrk="0" hangingPunct="1">
                        <a:lnSpc>
                          <a:spcPct val="90000"/>
                        </a:lnSpc>
                        <a:spcBef>
                          <a:spcPct val="0"/>
                        </a:spcBef>
                        <a:spcAft>
                          <a:spcPct val="0"/>
                        </a:spcAft>
                        <a:buClr>
                          <a:schemeClr val="bg1"/>
                        </a:buClr>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16.4</a:t>
                      </a: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25.8</a:t>
                      </a: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57.8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18.5</a:t>
                      </a: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24.6</a:t>
                      </a: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56.9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15.0</a:t>
                      </a: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28.3</a:t>
                      </a: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55.9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20.0</a:t>
                      </a: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30.0</a:t>
                      </a: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48.5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430378700"/>
                  </a:ext>
                </a:extLst>
              </a:tr>
            </a:tbl>
          </a:graphicData>
        </a:graphic>
      </p:graphicFrame>
    </p:spTree>
    <p:extLst>
      <p:ext uri="{BB962C8B-B14F-4D97-AF65-F5344CB8AC3E}">
        <p14:creationId xmlns:p14="http://schemas.microsoft.com/office/powerpoint/2010/main" val="2066895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ELM-2 Exploratory Analysis:</a:t>
            </a:r>
            <a:r>
              <a:rPr lang="en-US" altLang="en-US" dirty="0"/>
              <a:t> </a:t>
            </a:r>
            <a:r>
              <a:rPr lang="en-US" dirty="0"/>
              <a:t>Baseline Characteristics</a:t>
            </a:r>
            <a:endParaRPr lang="en-US" altLang="en-US" dirty="0"/>
          </a:p>
        </p:txBody>
      </p:sp>
      <p:sp>
        <p:nvSpPr>
          <p:cNvPr id="6" name="Text Box 11">
            <a:extLst>
              <a:ext uri="{FF2B5EF4-FFF2-40B4-BE49-F238E27FC236}">
                <a16:creationId xmlns:a16="http://schemas.microsoft.com/office/drawing/2014/main" id="{66CB109D-BCF6-04D0-F598-6274465A87A0}"/>
              </a:ext>
            </a:extLst>
          </p:cNvPr>
          <p:cNvSpPr txBox="1">
            <a:spLocks noChangeArrowheads="1"/>
          </p:cNvSpPr>
          <p:nvPr/>
        </p:nvSpPr>
        <p:spPr bwMode="auto">
          <a:xfrm>
            <a:off x="414339" y="6385740"/>
            <a:ext cx="82724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Arnason. ASH 2023. Abstr 427.</a:t>
            </a:r>
          </a:p>
        </p:txBody>
      </p:sp>
      <p:graphicFrame>
        <p:nvGraphicFramePr>
          <p:cNvPr id="7" name="Group 32">
            <a:extLst>
              <a:ext uri="{FF2B5EF4-FFF2-40B4-BE49-F238E27FC236}">
                <a16:creationId xmlns:a16="http://schemas.microsoft.com/office/drawing/2014/main" id="{6CAE1FA8-0E09-69DC-581D-491D89B78831}"/>
              </a:ext>
            </a:extLst>
          </p:cNvPr>
          <p:cNvGraphicFramePr>
            <a:graphicFrameLocks noGrp="1"/>
          </p:cNvGraphicFramePr>
          <p:nvPr>
            <p:extLst>
              <p:ext uri="{D42A27DB-BD31-4B8C-83A1-F6EECF244321}">
                <p14:modId xmlns:p14="http://schemas.microsoft.com/office/powerpoint/2010/main" val="1409162767"/>
              </p:ext>
            </p:extLst>
          </p:nvPr>
        </p:nvGraphicFramePr>
        <p:xfrm>
          <a:off x="723900" y="1443223"/>
          <a:ext cx="10758302" cy="4728977"/>
        </p:xfrm>
        <a:graphic>
          <a:graphicData uri="http://schemas.openxmlformats.org/drawingml/2006/table">
            <a:tbl>
              <a:tblPr/>
              <a:tblGrid>
                <a:gridCol w="3018263">
                  <a:extLst>
                    <a:ext uri="{9D8B030D-6E8A-4147-A177-3AD203B41FA5}">
                      <a16:colId xmlns:a16="http://schemas.microsoft.com/office/drawing/2014/main" val="20000"/>
                    </a:ext>
                  </a:extLst>
                </a:gridCol>
                <a:gridCol w="1736933">
                  <a:extLst>
                    <a:ext uri="{9D8B030D-6E8A-4147-A177-3AD203B41FA5}">
                      <a16:colId xmlns:a16="http://schemas.microsoft.com/office/drawing/2014/main" val="20001"/>
                    </a:ext>
                  </a:extLst>
                </a:gridCol>
                <a:gridCol w="1974912">
                  <a:extLst>
                    <a:ext uri="{9D8B030D-6E8A-4147-A177-3AD203B41FA5}">
                      <a16:colId xmlns:a16="http://schemas.microsoft.com/office/drawing/2014/main" val="1982259237"/>
                    </a:ext>
                  </a:extLst>
                </a:gridCol>
                <a:gridCol w="2014097">
                  <a:extLst>
                    <a:ext uri="{9D8B030D-6E8A-4147-A177-3AD203B41FA5}">
                      <a16:colId xmlns:a16="http://schemas.microsoft.com/office/drawing/2014/main" val="63894153"/>
                    </a:ext>
                  </a:extLst>
                </a:gridCol>
                <a:gridCol w="2014097">
                  <a:extLst>
                    <a:ext uri="{9D8B030D-6E8A-4147-A177-3AD203B41FA5}">
                      <a16:colId xmlns:a16="http://schemas.microsoft.com/office/drawing/2014/main" val="3434828135"/>
                    </a:ext>
                  </a:extLst>
                </a:gridCol>
              </a:tblGrid>
              <a:tr h="348958">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FL</a:t>
                      </a:r>
                    </a:p>
                  </a:txBody>
                  <a:tcPr marL="121881" marR="121881" marT="45728" marB="45728" anchor="ctr" horzOverflow="overflow">
                    <a:lnL w="12700" cap="flat" cmpd="sng" algn="ctr">
                      <a:noFill/>
                      <a:prstDash val="solid"/>
                      <a:round/>
                      <a:headEnd type="none" w="med" len="med"/>
                      <a:tailEnd type="none" w="med" len="med"/>
                    </a:lnL>
                    <a:lnR w="12700" cmpd="sng">
                      <a:noFill/>
                      <a:prstDash val="soli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mpd="sng">
                      <a:noFill/>
                      <a:prstDash val="solid"/>
                    </a:ln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DLBCL</a:t>
                      </a:r>
                    </a:p>
                  </a:txBody>
                  <a:tcPr marL="121881" marR="121881" marT="45728" marB="45728" anchor="ctr" horzOverflow="overflow">
                    <a:lnL w="12700" cmpd="sng">
                      <a:noFill/>
                      <a:prstDash val="solid"/>
                    </a:lnL>
                    <a:lnR w="12700" cmpd="sng">
                      <a:noFill/>
                      <a:prstDash val="soli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493820">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Efficacy (n = 128)</a:t>
                      </a:r>
                    </a:p>
                  </a:txBody>
                  <a:tcPr marL="121881" marR="121881" marT="45728" marB="45728" anchor="ctr" horzOverflow="overflow">
                    <a:lnL w="12700" cap="flat" cmpd="sng" algn="ctr">
                      <a:noFill/>
                      <a:prstDash val="solid"/>
                      <a:round/>
                      <a:headEnd type="none" w="med" len="med"/>
                      <a:tailEnd type="none" w="med" len="med"/>
                    </a:lnL>
                    <a:lnR w="12700" cmpd="sng">
                      <a:noFill/>
                      <a:prstDash val="soli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kumimoji="0" lang="en-US" sz="1600" b="1" i="0" u="none" strike="noStrike" cap="none" normalizeH="0" baseline="0" dirty="0">
                          <a:ln>
                            <a:noFill/>
                          </a:ln>
                          <a:solidFill>
                            <a:schemeClr val="tx1"/>
                          </a:solidFill>
                          <a:effectLst/>
                          <a:latin typeface="Calibri" panose="020F0502020204030204" pitchFamily="34" charset="0"/>
                        </a:rPr>
                        <a:t>Biomarker (n = 65)</a:t>
                      </a:r>
                      <a:endParaRPr lang="en-US" sz="1600" dirty="0"/>
                    </a:p>
                  </a:txBody>
                  <a:tcPr marL="121881" marR="121881" marT="45728" marB="45728" anchor="ctr" horzOverflow="overflow">
                    <a:lnL w="12700" cap="flat" cmpd="sng" algn="ctr">
                      <a:noFill/>
                      <a:prstDash val="solid"/>
                      <a:round/>
                      <a:headEnd type="none" w="med" len="med"/>
                      <a:tailEnd type="none" w="med" len="med"/>
                    </a:lnL>
                    <a:lnR w="12700" cmpd="sng">
                      <a:noFill/>
                      <a:prstDash val="solid"/>
                    </a:lnR>
                    <a:lnT w="12700" cmpd="sng">
                      <a:noFill/>
                      <a:prstDash val="soli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Efficacy (n = 127)</a:t>
                      </a:r>
                    </a:p>
                  </a:txBody>
                  <a:tcPr marL="121881" marR="121881" marT="45728" marB="45728" anchor="ctr" horzOverflow="overflow">
                    <a:lnL w="12700" cmpd="sng">
                      <a:noFill/>
                      <a:prstDash val="solid"/>
                    </a:lnL>
                    <a:lnR w="12700" cmpd="sng">
                      <a:noFill/>
                      <a:prstDash val="soli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Biomarker (n = 70)</a:t>
                      </a:r>
                    </a:p>
                  </a:txBody>
                  <a:tcPr marL="121881" marR="121881" marT="45728" marB="45728" anchor="ctr" horzOverflow="overflow">
                    <a:lnL w="12700" cmpd="sng">
                      <a:noFill/>
                      <a:prstDash val="solid"/>
                    </a:lnL>
                    <a:lnR w="12700" cmpd="sng">
                      <a:noFill/>
                      <a:prstDash val="soli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133334376"/>
                  </a:ext>
                </a:extLst>
              </a:tr>
              <a:tr h="4938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Bulky disease,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104892141"/>
                  </a:ext>
                </a:extLst>
              </a:tr>
              <a:tr h="4938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prior lines of tx, n (range)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(2-13)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(2-13)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(2-8)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(2-6)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1"/>
                  </a:ext>
                </a:extLst>
              </a:tr>
              <a:tr h="4938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Refractory to last therapy,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71.9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69.2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86.6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78.6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228900940"/>
                  </a:ext>
                </a:extLst>
              </a:tr>
              <a:tr h="4938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Refractory to anti-CD20 Ab,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74.2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73.8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78.0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72.9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377675764"/>
                  </a:ext>
                </a:extLst>
              </a:tr>
              <a:tr h="70545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Double refractory to alkylator and anti-CD20 Ab,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35.4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64.6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148153093"/>
                  </a:ext>
                </a:extLst>
              </a:tr>
              <a:tr h="34895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POD24,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49.2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47.7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37933662"/>
                  </a:ext>
                </a:extLst>
              </a:tr>
              <a:tr h="85650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DLBCL subtype, %</a:t>
                      </a:r>
                    </a:p>
                    <a:p>
                      <a:pPr marL="285750" marR="0" lvl="0" indent="-173736"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Richter transformed </a:t>
                      </a:r>
                    </a:p>
                    <a:p>
                      <a:pPr marL="285750" marR="0" lvl="0" indent="-173736"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Non-Richter transformed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N/A</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N/A</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430378700"/>
                  </a:ext>
                </a:extLst>
              </a:tr>
            </a:tbl>
          </a:graphicData>
        </a:graphic>
      </p:graphicFrame>
    </p:spTree>
    <p:extLst>
      <p:ext uri="{BB962C8B-B14F-4D97-AF65-F5344CB8AC3E}">
        <p14:creationId xmlns:p14="http://schemas.microsoft.com/office/powerpoint/2010/main" val="2774559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ELM-2 Exploratory Analysis:</a:t>
            </a:r>
            <a:r>
              <a:rPr lang="en-US" altLang="en-US" dirty="0"/>
              <a:t> </a:t>
            </a:r>
            <a:r>
              <a:rPr lang="en-US" dirty="0"/>
              <a:t>PFS</a:t>
            </a:r>
            <a:endParaRPr lang="en-US" altLang="en-US" dirty="0"/>
          </a:p>
        </p:txBody>
      </p:sp>
      <p:graphicFrame>
        <p:nvGraphicFramePr>
          <p:cNvPr id="2" name="Group 32">
            <a:extLst>
              <a:ext uri="{FF2B5EF4-FFF2-40B4-BE49-F238E27FC236}">
                <a16:creationId xmlns:a16="http://schemas.microsoft.com/office/drawing/2014/main" id="{BCDB66DE-3250-24B8-B91C-479B07180A6C}"/>
              </a:ext>
            </a:extLst>
          </p:cNvPr>
          <p:cNvGraphicFramePr>
            <a:graphicFrameLocks noGrp="1"/>
          </p:cNvGraphicFramePr>
          <p:nvPr>
            <p:extLst>
              <p:ext uri="{D42A27DB-BD31-4B8C-83A1-F6EECF244321}">
                <p14:modId xmlns:p14="http://schemas.microsoft.com/office/powerpoint/2010/main" val="2513934310"/>
              </p:ext>
            </p:extLst>
          </p:nvPr>
        </p:nvGraphicFramePr>
        <p:xfrm>
          <a:off x="723900" y="1603375"/>
          <a:ext cx="10755310" cy="1615488"/>
        </p:xfrm>
        <a:graphic>
          <a:graphicData uri="http://schemas.openxmlformats.org/drawingml/2006/table">
            <a:tbl>
              <a:tblPr/>
              <a:tblGrid>
                <a:gridCol w="3546148">
                  <a:extLst>
                    <a:ext uri="{9D8B030D-6E8A-4147-A177-3AD203B41FA5}">
                      <a16:colId xmlns:a16="http://schemas.microsoft.com/office/drawing/2014/main" val="20000"/>
                    </a:ext>
                  </a:extLst>
                </a:gridCol>
                <a:gridCol w="3988953">
                  <a:extLst>
                    <a:ext uri="{9D8B030D-6E8A-4147-A177-3AD203B41FA5}">
                      <a16:colId xmlns:a16="http://schemas.microsoft.com/office/drawing/2014/main" val="20001"/>
                    </a:ext>
                  </a:extLst>
                </a:gridCol>
                <a:gridCol w="3220209">
                  <a:extLst>
                    <a:ext uri="{9D8B030D-6E8A-4147-A177-3AD203B41FA5}">
                      <a16:colId xmlns:a16="http://schemas.microsoft.com/office/drawing/2014/main" val="2991284061"/>
                    </a:ext>
                  </a:extLst>
                </a:gridCol>
              </a:tblGrid>
              <a:tr h="227323">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200" b="1" i="0" u="none" strike="noStrike" cap="none" normalizeH="0" baseline="0" dirty="0">
                          <a:ln>
                            <a:noFill/>
                          </a:ln>
                          <a:solidFill>
                            <a:schemeClr val="tx1"/>
                          </a:solidFill>
                          <a:effectLst/>
                          <a:latin typeface="Calibri" panose="020F0502020204030204" pitchFamily="34" charset="0"/>
                        </a:rPr>
                        <a:t>PFS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200" b="1" i="0" u="none" strike="noStrike" cap="none" normalizeH="0" baseline="0" dirty="0">
                          <a:ln>
                            <a:noFill/>
                          </a:ln>
                          <a:solidFill>
                            <a:schemeClr val="tx1"/>
                          </a:solidFill>
                          <a:effectLst/>
                          <a:latin typeface="Calibri" panose="020F0502020204030204" pitchFamily="34" charset="0"/>
                        </a:rPr>
                        <a:t>FL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mpd="sng">
                      <a:noFill/>
                      <a:prstDash val="solid"/>
                    </a:lnL>
                  </a:tcPr>
                </a:tc>
                <a:extLst>
                  <a:ext uri="{0D108BD9-81ED-4DB2-BD59-A6C34878D82A}">
                    <a16:rowId xmlns:a16="http://schemas.microsoft.com/office/drawing/2014/main" val="10000"/>
                  </a:ext>
                </a:extLst>
              </a:tr>
              <a:tr h="227323">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1" i="0" u="none" strike="noStrike" cap="none" normalizeH="0" baseline="0" dirty="0">
                          <a:ln>
                            <a:noFill/>
                          </a:ln>
                          <a:solidFill>
                            <a:schemeClr val="tx1"/>
                          </a:solidFill>
                          <a:effectLst/>
                          <a:latin typeface="Calibri" panose="020F0502020204030204" pitchFamily="34" charset="0"/>
                        </a:rPr>
                        <a:t>Efficacy Population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1" i="0" u="none" strike="noStrike" cap="none" normalizeH="0" baseline="0" dirty="0">
                          <a:ln>
                            <a:noFill/>
                          </a:ln>
                          <a:solidFill>
                            <a:schemeClr val="tx1"/>
                          </a:solidFill>
                          <a:effectLst/>
                          <a:latin typeface="Calibri" panose="020F0502020204030204" pitchFamily="34" charset="0"/>
                        </a:rPr>
                        <a:t>(n = 111)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kumimoji="0" lang="en-US" sz="2200" b="1" i="0" u="none" strike="noStrike" cap="none" normalizeH="0" baseline="0" dirty="0">
                          <a:ln>
                            <a:noFill/>
                          </a:ln>
                          <a:solidFill>
                            <a:schemeClr val="tx1"/>
                          </a:solidFill>
                          <a:effectLst/>
                          <a:latin typeface="Calibri" panose="020F0502020204030204" pitchFamily="34" charset="0"/>
                        </a:rPr>
                        <a:t>Biomarker Population </a:t>
                      </a:r>
                    </a:p>
                    <a:p>
                      <a:pPr algn="ctr"/>
                      <a:r>
                        <a:rPr kumimoji="0" lang="en-US" sz="2200" b="1" i="0" u="none" strike="noStrike" cap="none" normalizeH="0" baseline="0" dirty="0">
                          <a:ln>
                            <a:noFill/>
                          </a:ln>
                          <a:solidFill>
                            <a:schemeClr val="tx1"/>
                          </a:solidFill>
                          <a:effectLst/>
                          <a:latin typeface="Calibri" panose="020F0502020204030204" pitchFamily="34" charset="0"/>
                        </a:rPr>
                        <a:t>(n = 59)</a:t>
                      </a:r>
                      <a:endParaRPr lang="en-US" sz="2200" dirty="0"/>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219216853"/>
                  </a:ext>
                </a:extLst>
              </a:tr>
              <a:tr h="268644">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Median PFS,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20.5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2200" b="0" i="0" u="none" strike="noStrike" cap="none" normalizeH="0" baseline="0" dirty="0">
                          <a:ln>
                            <a:noFill/>
                          </a:ln>
                          <a:solidFill>
                            <a:schemeClr val="bg2">
                              <a:lumMod val="10000"/>
                            </a:schemeClr>
                          </a:solidFill>
                          <a:effectLst/>
                          <a:latin typeface="Calibri" panose="020F0502020204030204" pitchFamily="34" charset="0"/>
                        </a:rPr>
                        <a:t>25.0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bl>
          </a:graphicData>
        </a:graphic>
      </p:graphicFrame>
      <p:sp>
        <p:nvSpPr>
          <p:cNvPr id="6" name="Text Box 11">
            <a:extLst>
              <a:ext uri="{FF2B5EF4-FFF2-40B4-BE49-F238E27FC236}">
                <a16:creationId xmlns:a16="http://schemas.microsoft.com/office/drawing/2014/main" id="{66CB109D-BCF6-04D0-F598-6274465A87A0}"/>
              </a:ext>
            </a:extLst>
          </p:cNvPr>
          <p:cNvSpPr txBox="1">
            <a:spLocks noChangeArrowheads="1"/>
          </p:cNvSpPr>
          <p:nvPr/>
        </p:nvSpPr>
        <p:spPr bwMode="auto">
          <a:xfrm>
            <a:off x="414339" y="6385740"/>
            <a:ext cx="82724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Arnason. ASH 2023. Abstr 427.</a:t>
            </a:r>
          </a:p>
        </p:txBody>
      </p:sp>
      <p:graphicFrame>
        <p:nvGraphicFramePr>
          <p:cNvPr id="3" name="Group 32">
            <a:extLst>
              <a:ext uri="{FF2B5EF4-FFF2-40B4-BE49-F238E27FC236}">
                <a16:creationId xmlns:a16="http://schemas.microsoft.com/office/drawing/2014/main" id="{A3F063FC-6E55-C8CA-ADB9-1DB385EA60FF}"/>
              </a:ext>
            </a:extLst>
          </p:cNvPr>
          <p:cNvGraphicFramePr>
            <a:graphicFrameLocks noGrp="1"/>
          </p:cNvGraphicFramePr>
          <p:nvPr>
            <p:extLst>
              <p:ext uri="{D42A27DB-BD31-4B8C-83A1-F6EECF244321}">
                <p14:modId xmlns:p14="http://schemas.microsoft.com/office/powerpoint/2010/main" val="1093019607"/>
              </p:ext>
            </p:extLst>
          </p:nvPr>
        </p:nvGraphicFramePr>
        <p:xfrm>
          <a:off x="723901" y="3500660"/>
          <a:ext cx="10755312" cy="1615488"/>
        </p:xfrm>
        <a:graphic>
          <a:graphicData uri="http://schemas.openxmlformats.org/drawingml/2006/table">
            <a:tbl>
              <a:tblPr/>
              <a:tblGrid>
                <a:gridCol w="3513001">
                  <a:extLst>
                    <a:ext uri="{9D8B030D-6E8A-4147-A177-3AD203B41FA5}">
                      <a16:colId xmlns:a16="http://schemas.microsoft.com/office/drawing/2014/main" val="20000"/>
                    </a:ext>
                  </a:extLst>
                </a:gridCol>
                <a:gridCol w="3997777">
                  <a:extLst>
                    <a:ext uri="{9D8B030D-6E8A-4147-A177-3AD203B41FA5}">
                      <a16:colId xmlns:a16="http://schemas.microsoft.com/office/drawing/2014/main" val="63894153"/>
                    </a:ext>
                  </a:extLst>
                </a:gridCol>
                <a:gridCol w="3244534">
                  <a:extLst>
                    <a:ext uri="{9D8B030D-6E8A-4147-A177-3AD203B41FA5}">
                      <a16:colId xmlns:a16="http://schemas.microsoft.com/office/drawing/2014/main" val="2868285417"/>
                    </a:ext>
                  </a:extLst>
                </a:gridCol>
              </a:tblGrid>
              <a:tr h="227323">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200" b="1" i="0" u="none" strike="noStrike" cap="none" normalizeH="0" baseline="0" dirty="0">
                          <a:ln>
                            <a:noFill/>
                          </a:ln>
                          <a:solidFill>
                            <a:schemeClr val="tx1"/>
                          </a:solidFill>
                          <a:effectLst/>
                          <a:latin typeface="Calibri" panose="020F0502020204030204" pitchFamily="34" charset="0"/>
                        </a:rPr>
                        <a:t>PFS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200" b="1" i="0" u="none" strike="noStrike" cap="none" normalizeH="0" baseline="0" dirty="0">
                          <a:ln>
                            <a:noFill/>
                          </a:ln>
                          <a:solidFill>
                            <a:schemeClr val="tx1"/>
                          </a:solidFill>
                          <a:effectLst/>
                          <a:latin typeface="Calibri" panose="020F0502020204030204" pitchFamily="34" charset="0"/>
                        </a:rPr>
                        <a:t>DLBCL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mpd="sng">
                      <a:noFill/>
                      <a:prstDash val="solid"/>
                    </a:lnL>
                  </a:tcPr>
                </a:tc>
                <a:extLst>
                  <a:ext uri="{0D108BD9-81ED-4DB2-BD59-A6C34878D82A}">
                    <a16:rowId xmlns:a16="http://schemas.microsoft.com/office/drawing/2014/main" val="10000"/>
                  </a:ext>
                </a:extLst>
              </a:tr>
              <a:tr h="227323">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1" i="0" u="none" strike="noStrike" cap="none" normalizeH="0" baseline="0" dirty="0">
                          <a:ln>
                            <a:noFill/>
                          </a:ln>
                          <a:solidFill>
                            <a:schemeClr val="tx1"/>
                          </a:solidFill>
                          <a:effectLst/>
                          <a:latin typeface="Calibri" panose="020F0502020204030204" pitchFamily="34" charset="0"/>
                        </a:rPr>
                        <a:t>Efficacy Population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1" i="0" u="none" strike="noStrike" cap="none" normalizeH="0" baseline="0" dirty="0">
                          <a:ln>
                            <a:noFill/>
                          </a:ln>
                          <a:solidFill>
                            <a:schemeClr val="tx1"/>
                          </a:solidFill>
                          <a:effectLst/>
                          <a:latin typeface="Calibri" panose="020F0502020204030204" pitchFamily="34" charset="0"/>
                        </a:rPr>
                        <a:t>(n = 83)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kumimoji="0" lang="en-US" sz="2200" b="1" i="0" u="none" strike="noStrike" cap="none" normalizeH="0" baseline="0" dirty="0">
                          <a:ln>
                            <a:noFill/>
                          </a:ln>
                          <a:solidFill>
                            <a:schemeClr val="tx1"/>
                          </a:solidFill>
                          <a:effectLst/>
                          <a:latin typeface="Calibri" panose="020F0502020204030204" pitchFamily="34" charset="0"/>
                        </a:rPr>
                        <a:t>Biomarker Population     (n = 63)</a:t>
                      </a:r>
                      <a:endParaRPr lang="en-US" sz="2200" dirty="0"/>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219216853"/>
                  </a:ext>
                </a:extLst>
              </a:tr>
              <a:tr h="268644">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Median PFS,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5.4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9.2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7172494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ELM-2 Exploratory Analysis:</a:t>
            </a:r>
            <a:r>
              <a:rPr lang="en-US" altLang="en-US" dirty="0"/>
              <a:t> </a:t>
            </a:r>
            <a:r>
              <a:rPr lang="en-US" dirty="0"/>
              <a:t>PFS by MRD Status in the Biomarker Population at C4D15</a:t>
            </a:r>
            <a:endParaRPr lang="en-US" altLang="en-US" dirty="0"/>
          </a:p>
        </p:txBody>
      </p:sp>
      <p:graphicFrame>
        <p:nvGraphicFramePr>
          <p:cNvPr id="2" name="Group 32">
            <a:extLst>
              <a:ext uri="{FF2B5EF4-FFF2-40B4-BE49-F238E27FC236}">
                <a16:creationId xmlns:a16="http://schemas.microsoft.com/office/drawing/2014/main" id="{BCDB66DE-3250-24B8-B91C-479B07180A6C}"/>
              </a:ext>
            </a:extLst>
          </p:cNvPr>
          <p:cNvGraphicFramePr>
            <a:graphicFrameLocks noGrp="1"/>
          </p:cNvGraphicFramePr>
          <p:nvPr>
            <p:extLst>
              <p:ext uri="{D42A27DB-BD31-4B8C-83A1-F6EECF244321}">
                <p14:modId xmlns:p14="http://schemas.microsoft.com/office/powerpoint/2010/main" val="1882475273"/>
              </p:ext>
            </p:extLst>
          </p:nvPr>
        </p:nvGraphicFramePr>
        <p:xfrm>
          <a:off x="735276" y="1480110"/>
          <a:ext cx="10746927" cy="1737424"/>
        </p:xfrm>
        <a:graphic>
          <a:graphicData uri="http://schemas.openxmlformats.org/drawingml/2006/table">
            <a:tbl>
              <a:tblPr/>
              <a:tblGrid>
                <a:gridCol w="1822498">
                  <a:extLst>
                    <a:ext uri="{9D8B030D-6E8A-4147-A177-3AD203B41FA5}">
                      <a16:colId xmlns:a16="http://schemas.microsoft.com/office/drawing/2014/main" val="20000"/>
                    </a:ext>
                  </a:extLst>
                </a:gridCol>
                <a:gridCol w="2255464">
                  <a:extLst>
                    <a:ext uri="{9D8B030D-6E8A-4147-A177-3AD203B41FA5}">
                      <a16:colId xmlns:a16="http://schemas.microsoft.com/office/drawing/2014/main" val="20001"/>
                    </a:ext>
                  </a:extLst>
                </a:gridCol>
                <a:gridCol w="2336016">
                  <a:extLst>
                    <a:ext uri="{9D8B030D-6E8A-4147-A177-3AD203B41FA5}">
                      <a16:colId xmlns:a16="http://schemas.microsoft.com/office/drawing/2014/main" val="3119060805"/>
                    </a:ext>
                  </a:extLst>
                </a:gridCol>
                <a:gridCol w="2162863">
                  <a:extLst>
                    <a:ext uri="{9D8B030D-6E8A-4147-A177-3AD203B41FA5}">
                      <a16:colId xmlns:a16="http://schemas.microsoft.com/office/drawing/2014/main" val="63894153"/>
                    </a:ext>
                  </a:extLst>
                </a:gridCol>
                <a:gridCol w="158119">
                  <a:extLst>
                    <a:ext uri="{9D8B030D-6E8A-4147-A177-3AD203B41FA5}">
                      <a16:colId xmlns:a16="http://schemas.microsoft.com/office/drawing/2014/main" val="250513369"/>
                    </a:ext>
                  </a:extLst>
                </a:gridCol>
                <a:gridCol w="2011967">
                  <a:extLst>
                    <a:ext uri="{9D8B030D-6E8A-4147-A177-3AD203B41FA5}">
                      <a16:colId xmlns:a16="http://schemas.microsoft.com/office/drawing/2014/main" val="2868285417"/>
                    </a:ext>
                  </a:extLst>
                </a:gridCol>
              </a:tblGrid>
              <a:tr h="227323">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PFS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FL (n = 59)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3">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DLBCL (n = 63)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227323">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MRD Detected </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29)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MRD Cleared </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30)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MRD Detected</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MRD Cleared</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3219216853"/>
                  </a:ext>
                </a:extLst>
              </a:tr>
              <a:tr h="268644">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PFS, mo</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Not reported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kumimoji="0" lang="en-US" sz="1800" b="0" i="0" u="none" strike="noStrike" cap="none" normalizeH="0" baseline="0" dirty="0">
                          <a:ln>
                            <a:noFill/>
                          </a:ln>
                          <a:solidFill>
                            <a:schemeClr val="bg2">
                              <a:lumMod val="10000"/>
                            </a:schemeClr>
                          </a:solidFill>
                          <a:effectLst/>
                          <a:latin typeface="Calibri" panose="020F0502020204030204" pitchFamily="34" charset="0"/>
                        </a:rPr>
                        <a:t>Not reached</a:t>
                      </a:r>
                      <a:endParaRPr lang="en-US" sz="1800" dirty="0"/>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Not reached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Not reported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68644">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HR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0.26 (0.10-0.66)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endParaRPr lang="en-US" dirty="0"/>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3">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0.27 (0.12-0.61)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endParaRPr lang="en-US"/>
                    </a:p>
                  </a:txBody>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88374986"/>
                  </a:ext>
                </a:extLst>
              </a:tr>
            </a:tbl>
          </a:graphicData>
        </a:graphic>
      </p:graphicFrame>
      <p:sp>
        <p:nvSpPr>
          <p:cNvPr id="6" name="Text Box 11">
            <a:extLst>
              <a:ext uri="{FF2B5EF4-FFF2-40B4-BE49-F238E27FC236}">
                <a16:creationId xmlns:a16="http://schemas.microsoft.com/office/drawing/2014/main" id="{66CB109D-BCF6-04D0-F598-6274465A87A0}"/>
              </a:ext>
            </a:extLst>
          </p:cNvPr>
          <p:cNvSpPr txBox="1">
            <a:spLocks noChangeArrowheads="1"/>
          </p:cNvSpPr>
          <p:nvPr/>
        </p:nvSpPr>
        <p:spPr bwMode="auto">
          <a:xfrm>
            <a:off x="414339" y="6385740"/>
            <a:ext cx="82724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Arnason. ASH 2023. Abstr 427.</a:t>
            </a:r>
          </a:p>
        </p:txBody>
      </p:sp>
      <p:graphicFrame>
        <p:nvGraphicFramePr>
          <p:cNvPr id="4" name="Group 32">
            <a:extLst>
              <a:ext uri="{FF2B5EF4-FFF2-40B4-BE49-F238E27FC236}">
                <a16:creationId xmlns:a16="http://schemas.microsoft.com/office/drawing/2014/main" id="{C2BDD7D3-D6E4-553F-FA4A-021EF7ABCCE1}"/>
              </a:ext>
            </a:extLst>
          </p:cNvPr>
          <p:cNvGraphicFramePr>
            <a:graphicFrameLocks noGrp="1"/>
          </p:cNvGraphicFramePr>
          <p:nvPr>
            <p:extLst>
              <p:ext uri="{D42A27DB-BD31-4B8C-83A1-F6EECF244321}">
                <p14:modId xmlns:p14="http://schemas.microsoft.com/office/powerpoint/2010/main" val="183752298"/>
              </p:ext>
            </p:extLst>
          </p:nvPr>
        </p:nvGraphicFramePr>
        <p:xfrm>
          <a:off x="723900" y="3291657"/>
          <a:ext cx="10758303" cy="1737424"/>
        </p:xfrm>
        <a:graphic>
          <a:graphicData uri="http://schemas.openxmlformats.org/drawingml/2006/table">
            <a:tbl>
              <a:tblPr/>
              <a:tblGrid>
                <a:gridCol w="1824427">
                  <a:extLst>
                    <a:ext uri="{9D8B030D-6E8A-4147-A177-3AD203B41FA5}">
                      <a16:colId xmlns:a16="http://schemas.microsoft.com/office/drawing/2014/main" val="20000"/>
                    </a:ext>
                  </a:extLst>
                </a:gridCol>
                <a:gridCol w="2257851">
                  <a:extLst>
                    <a:ext uri="{9D8B030D-6E8A-4147-A177-3AD203B41FA5}">
                      <a16:colId xmlns:a16="http://schemas.microsoft.com/office/drawing/2014/main" val="20001"/>
                    </a:ext>
                  </a:extLst>
                </a:gridCol>
                <a:gridCol w="2338489">
                  <a:extLst>
                    <a:ext uri="{9D8B030D-6E8A-4147-A177-3AD203B41FA5}">
                      <a16:colId xmlns:a16="http://schemas.microsoft.com/office/drawing/2014/main" val="3119060805"/>
                    </a:ext>
                  </a:extLst>
                </a:gridCol>
                <a:gridCol w="2165152">
                  <a:extLst>
                    <a:ext uri="{9D8B030D-6E8A-4147-A177-3AD203B41FA5}">
                      <a16:colId xmlns:a16="http://schemas.microsoft.com/office/drawing/2014/main" val="63894153"/>
                    </a:ext>
                  </a:extLst>
                </a:gridCol>
                <a:gridCol w="158287">
                  <a:extLst>
                    <a:ext uri="{9D8B030D-6E8A-4147-A177-3AD203B41FA5}">
                      <a16:colId xmlns:a16="http://schemas.microsoft.com/office/drawing/2014/main" val="250513369"/>
                    </a:ext>
                  </a:extLst>
                </a:gridCol>
                <a:gridCol w="2014097">
                  <a:extLst>
                    <a:ext uri="{9D8B030D-6E8A-4147-A177-3AD203B41FA5}">
                      <a16:colId xmlns:a16="http://schemas.microsoft.com/office/drawing/2014/main" val="2868285417"/>
                    </a:ext>
                  </a:extLst>
                </a:gridCol>
              </a:tblGrid>
              <a:tr h="227323">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PFS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FL With CR (n = 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3">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DLBCL Without CR (n = 35)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227323">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MRD Detected </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21)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MRD Cleared </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27)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MRD Detected </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27)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MRD Cleared </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3219216853"/>
                  </a:ext>
                </a:extLst>
              </a:tr>
              <a:tr h="268644">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PFS, mo</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Not reported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a:r>
                        <a:rPr kumimoji="0" lang="en-US" sz="1800" b="0" i="0" u="none" strike="noStrike" cap="none" normalizeH="0" baseline="0" dirty="0">
                          <a:ln>
                            <a:noFill/>
                          </a:ln>
                          <a:solidFill>
                            <a:schemeClr val="bg2">
                              <a:lumMod val="10000"/>
                            </a:schemeClr>
                          </a:solidFill>
                          <a:effectLst/>
                          <a:latin typeface="Calibri" panose="020F0502020204030204" pitchFamily="34" charset="0"/>
                        </a:rPr>
                        <a:t>Not reached</a:t>
                      </a:r>
                      <a:endParaRPr lang="en-US" sz="1800" dirty="0"/>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Not reported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Not reported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68644">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HR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0.31 (0.11-0.89)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endParaRPr lang="en-US" dirty="0"/>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3">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0.11 (0.025-0.49)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endParaRPr lang="en-US"/>
                    </a:p>
                  </a:txBody>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88374986"/>
                  </a:ext>
                </a:extLst>
              </a:tr>
            </a:tbl>
          </a:graphicData>
        </a:graphic>
      </p:graphicFrame>
      <p:sp>
        <p:nvSpPr>
          <p:cNvPr id="3" name="TextBox 2">
            <a:extLst>
              <a:ext uri="{FF2B5EF4-FFF2-40B4-BE49-F238E27FC236}">
                <a16:creationId xmlns:a16="http://schemas.microsoft.com/office/drawing/2014/main" id="{FAF302AC-EC4F-C925-A0ED-27A6A576D9F2}"/>
              </a:ext>
            </a:extLst>
          </p:cNvPr>
          <p:cNvSpPr txBox="1"/>
          <p:nvPr/>
        </p:nvSpPr>
        <p:spPr bwMode="auto">
          <a:xfrm>
            <a:off x="644854" y="5062301"/>
            <a:ext cx="1059320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lgn="l">
              <a:lnSpc>
                <a:spcPct val="100000"/>
              </a:lnSpc>
              <a:spcBef>
                <a:spcPct val="50000"/>
              </a:spcBef>
              <a:spcAft>
                <a:spcPct val="0"/>
              </a:spcAft>
              <a:buClrTx/>
              <a:buFont typeface="Wingdings" panose="05000000000000000000" pitchFamily="2" charset="2"/>
              <a:buChar char="§"/>
            </a:pPr>
            <a:r>
              <a:rPr lang="en-US" b="0" dirty="0">
                <a:solidFill>
                  <a:schemeClr val="bg1"/>
                </a:solidFill>
                <a:latin typeface="Calibri" panose="020F0502020204030204" pitchFamily="34" charset="0"/>
              </a:rPr>
              <a:t>MRD negativity at C4D15 correlated with PFS benefit</a:t>
            </a:r>
          </a:p>
          <a:p>
            <a:pPr marL="285750" indent="-285750" algn="l">
              <a:lnSpc>
                <a:spcPct val="100000"/>
              </a:lnSpc>
              <a:spcBef>
                <a:spcPct val="50000"/>
              </a:spcBef>
              <a:spcAft>
                <a:spcPct val="0"/>
              </a:spcAft>
              <a:buClrTx/>
              <a:buFont typeface="Wingdings" panose="05000000000000000000" pitchFamily="2" charset="2"/>
              <a:buChar char="§"/>
            </a:pPr>
            <a:r>
              <a:rPr lang="en-US" b="0" dirty="0">
                <a:solidFill>
                  <a:schemeClr val="bg1"/>
                </a:solidFill>
                <a:latin typeface="Calibri" panose="020F0502020204030204" pitchFamily="34" charset="0"/>
              </a:rPr>
              <a:t>Among patients with FL, the MRD status was predictive of PFS benefit in those achieving a CR</a:t>
            </a:r>
          </a:p>
          <a:p>
            <a:pPr marL="285750" indent="-285750" algn="l">
              <a:lnSpc>
                <a:spcPct val="100000"/>
              </a:lnSpc>
              <a:spcBef>
                <a:spcPct val="50000"/>
              </a:spcBef>
              <a:spcAft>
                <a:spcPct val="0"/>
              </a:spcAft>
              <a:buClrTx/>
              <a:buFont typeface="Wingdings" panose="05000000000000000000" pitchFamily="2" charset="2"/>
              <a:buChar char="§"/>
            </a:pPr>
            <a:r>
              <a:rPr lang="en-US" b="0" dirty="0">
                <a:solidFill>
                  <a:schemeClr val="bg1"/>
                </a:solidFill>
                <a:latin typeface="Calibri" panose="020F0502020204030204" pitchFamily="34" charset="0"/>
              </a:rPr>
              <a:t>Among patients with DLBCL, the MRD status was predictive of PFS benefit in those who did not achieve a CR</a:t>
            </a:r>
          </a:p>
        </p:txBody>
      </p:sp>
    </p:spTree>
    <p:extLst>
      <p:ext uri="{BB962C8B-B14F-4D97-AF65-F5344CB8AC3E}">
        <p14:creationId xmlns:p14="http://schemas.microsoft.com/office/powerpoint/2010/main" val="18603089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ELM-2 Exploratory Analysis:</a:t>
            </a:r>
            <a:r>
              <a:rPr lang="en-US" altLang="en-US" dirty="0"/>
              <a:t> </a:t>
            </a:r>
            <a:br>
              <a:rPr lang="en-US" altLang="en-US" dirty="0"/>
            </a:br>
            <a:r>
              <a:rPr lang="en-US" altLang="en-US" dirty="0"/>
              <a:t>PFS in DLBCL Biomarker Population by Subgroup </a:t>
            </a:r>
          </a:p>
        </p:txBody>
      </p:sp>
      <p:sp>
        <p:nvSpPr>
          <p:cNvPr id="4" name="Rectangle 3">
            <a:extLst>
              <a:ext uri="{FF2B5EF4-FFF2-40B4-BE49-F238E27FC236}">
                <a16:creationId xmlns:a16="http://schemas.microsoft.com/office/drawing/2014/main" id="{28D6D1D0-2A70-3FD9-A840-F13DB26FD5E3}"/>
              </a:ext>
            </a:extLst>
          </p:cNvPr>
          <p:cNvSpPr txBox="1">
            <a:spLocks noChangeArrowheads="1"/>
          </p:cNvSpPr>
          <p:nvPr/>
        </p:nvSpPr>
        <p:spPr>
          <a:xfrm>
            <a:off x="604675" y="1537805"/>
            <a:ext cx="10877529" cy="4872693"/>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DLBCL cell of origin was assessed in 65/70 patients in the biomarker population</a:t>
            </a:r>
          </a:p>
          <a:p>
            <a:pPr marL="742950" marR="0" lvl="1" indent="-285750" algn="l" defTabSz="914400" rtl="0" eaLnBrk="1" fontAlgn="base" latinLnBrk="0" hangingPunct="1">
              <a:lnSpc>
                <a:spcPct val="90000"/>
              </a:lnSpc>
              <a:spcBef>
                <a:spcPts val="1000"/>
              </a:spcBef>
              <a:spcAft>
                <a:spcPts val="700"/>
              </a:spcAft>
              <a:buClr>
                <a:srgbClr val="000000"/>
              </a:buClr>
              <a:buSzTx/>
              <a:buFont typeface="Arial" panose="020B0604020202020204" pitchFamily="34" charset="0"/>
              <a:buChar char="‒"/>
              <a:tabLst/>
              <a:defRPr/>
            </a:pPr>
            <a:r>
              <a:rPr kumimoji="0" lang="en-US" alt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PFS was similar regardless of baseline cell of origin (GCB vs non-GCB subtypes)</a:t>
            </a:r>
          </a:p>
          <a:p>
            <a:pPr marL="1200150" lvl="2" indent="-342900">
              <a:buClr>
                <a:srgbClr val="000000"/>
              </a:buClr>
              <a:buFont typeface="Wingdings" panose="05000000000000000000" pitchFamily="2" charset="2"/>
              <a:buChar char="§"/>
            </a:pPr>
            <a:r>
              <a:rPr kumimoji="0" lang="en-US" alt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HR: 0.54 (95% CI: 0.25-1.15)</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lang="en-US" altLang="en-US" sz="2400" b="0" kern="0" dirty="0">
                <a:solidFill>
                  <a:srgbClr val="000000"/>
                </a:solidFill>
                <a:cs typeface="+mn-cs"/>
              </a:rPr>
              <a:t>ctDNA analysis failed to </a:t>
            </a:r>
            <a:r>
              <a:rPr lang="en-US" altLang="en-US" sz="2400" b="0" kern="0">
                <a:solidFill>
                  <a:srgbClr val="000000"/>
                </a:solidFill>
                <a:cs typeface="+mn-cs"/>
              </a:rPr>
              <a:t>detect many </a:t>
            </a:r>
            <a:r>
              <a:rPr lang="en-US" altLang="en-US" sz="2400" b="0" kern="0" dirty="0">
                <a:solidFill>
                  <a:srgbClr val="000000"/>
                </a:solidFill>
                <a:cs typeface="+mn-cs"/>
              </a:rPr>
              <a:t>r</a:t>
            </a:r>
            <a:r>
              <a:rPr kumimoji="0" lang="en-US"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earrangements in </a:t>
            </a:r>
            <a:r>
              <a:rPr kumimoji="0" lang="en-US" altLang="en-US" sz="2400" b="0" i="1" u="none" strike="noStrike" kern="0" cap="none" spc="0" normalizeH="0" baseline="0" noProof="0" dirty="0">
                <a:ln>
                  <a:noFill/>
                </a:ln>
                <a:solidFill>
                  <a:srgbClr val="000000"/>
                </a:solidFill>
                <a:effectLst/>
                <a:uLnTx/>
                <a:uFillTx/>
                <a:latin typeface="Calibri" panose="020F0502020204030204" pitchFamily="34" charset="0"/>
                <a:ea typeface="+mn-ea"/>
                <a:cs typeface="+mn-cs"/>
              </a:rPr>
              <a:t>MYC</a:t>
            </a:r>
            <a:r>
              <a:rPr kumimoji="0" lang="en-US"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 </a:t>
            </a:r>
            <a:r>
              <a:rPr kumimoji="0" lang="en-US" altLang="en-US" sz="2400" b="0" i="1" u="none" strike="noStrike" kern="0" cap="none" spc="0" normalizeH="0" baseline="0" noProof="0" dirty="0">
                <a:ln>
                  <a:noFill/>
                </a:ln>
                <a:solidFill>
                  <a:srgbClr val="000000"/>
                </a:solidFill>
                <a:effectLst/>
                <a:uLnTx/>
                <a:uFillTx/>
                <a:latin typeface="Calibri" panose="020F0502020204030204" pitchFamily="34" charset="0"/>
                <a:ea typeface="+mn-ea"/>
                <a:cs typeface="+mn-cs"/>
              </a:rPr>
              <a:t>BCL2</a:t>
            </a:r>
            <a:r>
              <a:rPr kumimoji="0" lang="en-US"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 and </a:t>
            </a:r>
            <a:r>
              <a:rPr kumimoji="0" lang="en-US" altLang="en-US" sz="2400" b="0" i="1" u="none" strike="noStrike" kern="0" cap="none" spc="0" normalizeH="0" baseline="0" noProof="0" dirty="0">
                <a:ln>
                  <a:noFill/>
                </a:ln>
                <a:solidFill>
                  <a:srgbClr val="000000"/>
                </a:solidFill>
                <a:effectLst/>
                <a:uLnTx/>
                <a:uFillTx/>
                <a:latin typeface="Calibri" panose="020F0502020204030204" pitchFamily="34" charset="0"/>
                <a:ea typeface="+mn-ea"/>
                <a:cs typeface="+mn-cs"/>
              </a:rPr>
              <a:t>BCL6</a:t>
            </a:r>
            <a:r>
              <a:rPr kumimoji="0" lang="en-US" altLang="en-US" sz="2400" b="0" u="none" strike="noStrike" kern="0" cap="none" spc="0" normalizeH="0" baseline="0" noProof="0" dirty="0">
                <a:ln>
                  <a:noFill/>
                </a:ln>
                <a:solidFill>
                  <a:srgbClr val="000000"/>
                </a:solidFill>
                <a:effectLst/>
                <a:uLnTx/>
                <a:uFillTx/>
                <a:latin typeface="Calibri" panose="020F0502020204030204" pitchFamily="34" charset="0"/>
                <a:ea typeface="+mn-ea"/>
                <a:cs typeface="+mn-cs"/>
              </a:rPr>
              <a:t>; hence, </a:t>
            </a:r>
            <a:r>
              <a:rPr kumimoji="0" lang="en-US" altLang="en-US" sz="24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available clinical database information was used to assess DLBCL NOS vs HGBCL for all 70 patients in the biomarker population</a:t>
            </a:r>
            <a:endParaRPr lang="en-US" altLang="en-US" sz="2400" b="0" kern="0" dirty="0">
              <a:solidFill>
                <a:srgbClr val="000000"/>
              </a:solidFill>
            </a:endParaRPr>
          </a:p>
          <a:p>
            <a:pPr lvl="1" indent="-342900">
              <a:buClr>
                <a:srgbClr val="000000"/>
              </a:buClr>
              <a:buFont typeface="Calibri" panose="020F0502020204030204" pitchFamily="34" charset="0"/>
              <a:buChar char="‒"/>
            </a:pPr>
            <a:r>
              <a:rPr kumimoji="0" lang="en-US" alt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PFS was similar in patients with DLBCL NOS and HGBCL: </a:t>
            </a:r>
            <a:r>
              <a:rPr lang="en-US" altLang="en-US" sz="2200" b="0" kern="0" dirty="0">
                <a:solidFill>
                  <a:srgbClr val="000000"/>
                </a:solidFill>
              </a:rPr>
              <a:t>HR: 0.77 (95% CI: 0.35-1.67)</a:t>
            </a: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lang="en-US" altLang="en-US" sz="2400" b="0" kern="0" dirty="0">
                <a:solidFill>
                  <a:srgbClr val="000000"/>
                </a:solidFill>
                <a:cs typeface="Arial" panose="020B0604020202020204" pitchFamily="34" charset="0"/>
              </a:rPr>
              <a:t>LymphGen classification into EZB vs MCD genetic subtypes was used for 64/70 patients in the biomarker population</a:t>
            </a:r>
          </a:p>
          <a:p>
            <a:pPr lvl="1" indent="-342900">
              <a:buClr>
                <a:srgbClr val="000000"/>
              </a:buClr>
              <a:buFont typeface="Calibri" panose="020F0502020204030204" pitchFamily="34" charset="0"/>
              <a:buChar char="‒"/>
            </a:pPr>
            <a:r>
              <a:rPr lang="en-US" altLang="en-US" sz="2200" b="0" kern="0" dirty="0">
                <a:solidFill>
                  <a:srgbClr val="000000"/>
                </a:solidFill>
                <a:cs typeface="Arial" panose="020B0604020202020204" pitchFamily="34" charset="0"/>
              </a:rPr>
              <a:t>EZB subtype correlated with longer PFS vs MCD subtype: HR: 0.215 (95% CI: 0.06-0.77)</a:t>
            </a:r>
            <a:endParaRPr kumimoji="0" lang="en-US" alt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 name="Text Box 11">
            <a:extLst>
              <a:ext uri="{FF2B5EF4-FFF2-40B4-BE49-F238E27FC236}">
                <a16:creationId xmlns:a16="http://schemas.microsoft.com/office/drawing/2014/main" id="{A4D64547-914F-2564-B6BC-1D004832FB78}"/>
              </a:ext>
            </a:extLst>
          </p:cNvPr>
          <p:cNvSpPr txBox="1">
            <a:spLocks noChangeArrowheads="1"/>
          </p:cNvSpPr>
          <p:nvPr/>
        </p:nvSpPr>
        <p:spPr bwMode="auto">
          <a:xfrm>
            <a:off x="414339" y="6385740"/>
            <a:ext cx="82724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Arnason. ASH 2023. Abstr 427.</a:t>
            </a:r>
          </a:p>
        </p:txBody>
      </p:sp>
    </p:spTree>
    <p:extLst>
      <p:ext uri="{BB962C8B-B14F-4D97-AF65-F5344CB8AC3E}">
        <p14:creationId xmlns:p14="http://schemas.microsoft.com/office/powerpoint/2010/main" val="4100483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ELM-2 Exploratory Analysis:</a:t>
            </a:r>
            <a:r>
              <a:rPr lang="en-US" altLang="en-US" dirty="0"/>
              <a:t> </a:t>
            </a:r>
            <a:br>
              <a:rPr lang="en-US" altLang="en-US" dirty="0"/>
            </a:br>
            <a:r>
              <a:rPr lang="en-US" altLang="en-US" dirty="0"/>
              <a:t>PFS According to Baseline </a:t>
            </a:r>
            <a:r>
              <a:rPr lang="en-US" altLang="en-US" i="1" dirty="0"/>
              <a:t>TP53</a:t>
            </a:r>
            <a:r>
              <a:rPr lang="en-US" altLang="en-US" dirty="0"/>
              <a:t> Mutation Status</a:t>
            </a:r>
          </a:p>
        </p:txBody>
      </p:sp>
      <p:sp>
        <p:nvSpPr>
          <p:cNvPr id="3" name="Text Box 11">
            <a:extLst>
              <a:ext uri="{FF2B5EF4-FFF2-40B4-BE49-F238E27FC236}">
                <a16:creationId xmlns:a16="http://schemas.microsoft.com/office/drawing/2014/main" id="{A4D64547-914F-2564-B6BC-1D004832FB78}"/>
              </a:ext>
            </a:extLst>
          </p:cNvPr>
          <p:cNvSpPr txBox="1">
            <a:spLocks noChangeArrowheads="1"/>
          </p:cNvSpPr>
          <p:nvPr/>
        </p:nvSpPr>
        <p:spPr bwMode="auto">
          <a:xfrm>
            <a:off x="414339" y="6385740"/>
            <a:ext cx="82724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Arnason. ASH 2023. Abstr 427.</a:t>
            </a:r>
          </a:p>
        </p:txBody>
      </p:sp>
      <p:graphicFrame>
        <p:nvGraphicFramePr>
          <p:cNvPr id="2" name="Group 32">
            <a:extLst>
              <a:ext uri="{FF2B5EF4-FFF2-40B4-BE49-F238E27FC236}">
                <a16:creationId xmlns:a16="http://schemas.microsoft.com/office/drawing/2014/main" id="{C4B024EB-5D46-7265-C833-D5F6B643536D}"/>
              </a:ext>
            </a:extLst>
          </p:cNvPr>
          <p:cNvGraphicFramePr>
            <a:graphicFrameLocks noGrp="1"/>
          </p:cNvGraphicFramePr>
          <p:nvPr>
            <p:extLst>
              <p:ext uri="{D42A27DB-BD31-4B8C-83A1-F6EECF244321}">
                <p14:modId xmlns:p14="http://schemas.microsoft.com/office/powerpoint/2010/main" val="1226749930"/>
              </p:ext>
            </p:extLst>
          </p:nvPr>
        </p:nvGraphicFramePr>
        <p:xfrm>
          <a:off x="723900" y="1599993"/>
          <a:ext cx="10755310" cy="2072704"/>
        </p:xfrm>
        <a:graphic>
          <a:graphicData uri="http://schemas.openxmlformats.org/drawingml/2006/table">
            <a:tbl>
              <a:tblPr/>
              <a:tblGrid>
                <a:gridCol w="3546148">
                  <a:extLst>
                    <a:ext uri="{9D8B030D-6E8A-4147-A177-3AD203B41FA5}">
                      <a16:colId xmlns:a16="http://schemas.microsoft.com/office/drawing/2014/main" val="20000"/>
                    </a:ext>
                  </a:extLst>
                </a:gridCol>
                <a:gridCol w="3988953">
                  <a:extLst>
                    <a:ext uri="{9D8B030D-6E8A-4147-A177-3AD203B41FA5}">
                      <a16:colId xmlns:a16="http://schemas.microsoft.com/office/drawing/2014/main" val="20001"/>
                    </a:ext>
                  </a:extLst>
                </a:gridCol>
                <a:gridCol w="3220209">
                  <a:extLst>
                    <a:ext uri="{9D8B030D-6E8A-4147-A177-3AD203B41FA5}">
                      <a16:colId xmlns:a16="http://schemas.microsoft.com/office/drawing/2014/main" val="2991284061"/>
                    </a:ext>
                  </a:extLst>
                </a:gridCol>
              </a:tblGrid>
              <a:tr h="291443">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200" b="1" i="0" u="none" strike="noStrike" cap="none" normalizeH="0" baseline="0" dirty="0">
                          <a:ln>
                            <a:noFill/>
                          </a:ln>
                          <a:solidFill>
                            <a:schemeClr val="tx1"/>
                          </a:solidFill>
                          <a:effectLst/>
                          <a:latin typeface="Calibri" panose="020F0502020204030204" pitchFamily="34" charset="0"/>
                        </a:rPr>
                        <a:t>PFS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200" b="1" i="0" u="none" strike="noStrike" cap="none" normalizeH="0" baseline="0" dirty="0">
                          <a:ln>
                            <a:noFill/>
                          </a:ln>
                          <a:solidFill>
                            <a:schemeClr val="tx1"/>
                          </a:solidFill>
                          <a:effectLst/>
                          <a:latin typeface="Calibri" panose="020F0502020204030204" pitchFamily="34" charset="0"/>
                        </a:rPr>
                        <a:t>FL (n = 64)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mpd="sng">
                      <a:noFill/>
                      <a:prstDash val="solid"/>
                    </a:lnL>
                  </a:tcPr>
                </a:tc>
                <a:extLst>
                  <a:ext uri="{0D108BD9-81ED-4DB2-BD59-A6C34878D82A}">
                    <a16:rowId xmlns:a16="http://schemas.microsoft.com/office/drawing/2014/main" val="10000"/>
                  </a:ext>
                </a:extLst>
              </a:tr>
              <a:tr h="520426">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1" i="1" u="none" strike="noStrike" cap="none" normalizeH="0" baseline="0" dirty="0">
                          <a:ln>
                            <a:noFill/>
                          </a:ln>
                          <a:solidFill>
                            <a:schemeClr val="tx1"/>
                          </a:solidFill>
                          <a:effectLst/>
                          <a:latin typeface="Calibri" panose="020F0502020204030204" pitchFamily="34" charset="0"/>
                        </a:rPr>
                        <a:t>TP53</a:t>
                      </a:r>
                      <a:r>
                        <a:rPr kumimoji="0" lang="en-US" sz="2200" b="1" i="0" u="none" strike="noStrike" cap="none" normalizeH="0" baseline="0" dirty="0">
                          <a:ln>
                            <a:noFill/>
                          </a:ln>
                          <a:solidFill>
                            <a:schemeClr val="tx1"/>
                          </a:solidFill>
                          <a:effectLst/>
                          <a:latin typeface="Calibri" panose="020F0502020204030204" pitchFamily="34" charset="0"/>
                        </a:rPr>
                        <a:t> Mutant</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1" i="0" u="none" strike="noStrike" cap="none" normalizeH="0" baseline="0" dirty="0">
                          <a:ln>
                            <a:noFill/>
                          </a:ln>
                          <a:solidFill>
                            <a:schemeClr val="tx1"/>
                          </a:solidFill>
                          <a:effectLst/>
                          <a:latin typeface="Calibri" panose="020F0502020204030204" pitchFamily="34" charset="0"/>
                        </a:rPr>
                        <a:t>(n = 29)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kumimoji="0" lang="en-US" sz="2200" b="1" i="1" u="none" strike="noStrike" cap="none" normalizeH="0" baseline="0" dirty="0">
                          <a:ln>
                            <a:noFill/>
                          </a:ln>
                          <a:solidFill>
                            <a:schemeClr val="tx1"/>
                          </a:solidFill>
                          <a:effectLst/>
                          <a:latin typeface="Calibri" panose="020F0502020204030204" pitchFamily="34" charset="0"/>
                        </a:rPr>
                        <a:t>TP53</a:t>
                      </a:r>
                      <a:r>
                        <a:rPr kumimoji="0" lang="en-US" sz="2200" b="1" i="0" u="none" strike="noStrike" cap="none" normalizeH="0" baseline="0" dirty="0">
                          <a:ln>
                            <a:noFill/>
                          </a:ln>
                          <a:solidFill>
                            <a:schemeClr val="tx1"/>
                          </a:solidFill>
                          <a:effectLst/>
                          <a:latin typeface="Calibri" panose="020F0502020204030204" pitchFamily="34" charset="0"/>
                        </a:rPr>
                        <a:t> Wild Type</a:t>
                      </a:r>
                    </a:p>
                    <a:p>
                      <a:pPr algn="ctr"/>
                      <a:r>
                        <a:rPr kumimoji="0" lang="en-US" sz="2200" b="1" i="0" u="none" strike="noStrike" cap="none" normalizeH="0" baseline="0" dirty="0">
                          <a:ln>
                            <a:noFill/>
                          </a:ln>
                          <a:solidFill>
                            <a:schemeClr val="tx1"/>
                          </a:solidFill>
                          <a:effectLst/>
                          <a:latin typeface="Calibri" panose="020F0502020204030204" pitchFamily="34" charset="0"/>
                        </a:rPr>
                        <a:t>(n = 35)</a:t>
                      </a:r>
                      <a:endParaRPr lang="en-US" sz="2200" dirty="0"/>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219216853"/>
                  </a:ext>
                </a:extLst>
              </a:tr>
              <a:tr h="29144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Median PFS,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Not reported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2200" b="0" i="0" u="none" strike="noStrike" cap="none" normalizeH="0" baseline="0" dirty="0">
                          <a:ln>
                            <a:noFill/>
                          </a:ln>
                          <a:solidFill>
                            <a:schemeClr val="bg2">
                              <a:lumMod val="10000"/>
                            </a:schemeClr>
                          </a:solidFill>
                          <a:effectLst/>
                          <a:latin typeface="Calibri" panose="020F0502020204030204" pitchFamily="34" charset="0"/>
                        </a:rPr>
                        <a:t>Not reached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42574672"/>
                  </a:ext>
                </a:extLst>
              </a:tr>
              <a:tr h="291443">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2400" b="0" i="0" u="none" strike="noStrike" cap="none" normalizeH="0" baseline="0" dirty="0">
                          <a:ln>
                            <a:noFill/>
                          </a:ln>
                          <a:solidFill>
                            <a:schemeClr val="bg2">
                              <a:lumMod val="10000"/>
                            </a:schemeClr>
                          </a:solidFill>
                          <a:effectLst/>
                          <a:latin typeface="Calibri" panose="020F0502020204030204" pitchFamily="34" charset="0"/>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0.46 (0.20-1.05)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endParaRPr kumimoji="0" lang="en-US" sz="22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1"/>
                  </a:ext>
                </a:extLst>
              </a:tr>
            </a:tbl>
          </a:graphicData>
        </a:graphic>
      </p:graphicFrame>
      <p:graphicFrame>
        <p:nvGraphicFramePr>
          <p:cNvPr id="5" name="Group 32">
            <a:extLst>
              <a:ext uri="{FF2B5EF4-FFF2-40B4-BE49-F238E27FC236}">
                <a16:creationId xmlns:a16="http://schemas.microsoft.com/office/drawing/2014/main" id="{7E8B58A0-F4CA-8472-87D3-9C2804FAC79F}"/>
              </a:ext>
            </a:extLst>
          </p:cNvPr>
          <p:cNvGraphicFramePr>
            <a:graphicFrameLocks noGrp="1"/>
          </p:cNvGraphicFramePr>
          <p:nvPr>
            <p:extLst>
              <p:ext uri="{D42A27DB-BD31-4B8C-83A1-F6EECF244321}">
                <p14:modId xmlns:p14="http://schemas.microsoft.com/office/powerpoint/2010/main" val="2552303326"/>
              </p:ext>
            </p:extLst>
          </p:nvPr>
        </p:nvGraphicFramePr>
        <p:xfrm>
          <a:off x="723901" y="3822700"/>
          <a:ext cx="10755312" cy="2072704"/>
        </p:xfrm>
        <a:graphic>
          <a:graphicData uri="http://schemas.openxmlformats.org/drawingml/2006/table">
            <a:tbl>
              <a:tblPr/>
              <a:tblGrid>
                <a:gridCol w="3513001">
                  <a:extLst>
                    <a:ext uri="{9D8B030D-6E8A-4147-A177-3AD203B41FA5}">
                      <a16:colId xmlns:a16="http://schemas.microsoft.com/office/drawing/2014/main" val="20000"/>
                    </a:ext>
                  </a:extLst>
                </a:gridCol>
                <a:gridCol w="3997777">
                  <a:extLst>
                    <a:ext uri="{9D8B030D-6E8A-4147-A177-3AD203B41FA5}">
                      <a16:colId xmlns:a16="http://schemas.microsoft.com/office/drawing/2014/main" val="63894153"/>
                    </a:ext>
                  </a:extLst>
                </a:gridCol>
                <a:gridCol w="3244534">
                  <a:extLst>
                    <a:ext uri="{9D8B030D-6E8A-4147-A177-3AD203B41FA5}">
                      <a16:colId xmlns:a16="http://schemas.microsoft.com/office/drawing/2014/main" val="2868285417"/>
                    </a:ext>
                  </a:extLst>
                </a:gridCol>
              </a:tblGrid>
              <a:tr h="291443">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200" b="1" i="0" u="none" strike="noStrike" cap="none" normalizeH="0" baseline="0" dirty="0">
                          <a:ln>
                            <a:noFill/>
                          </a:ln>
                          <a:solidFill>
                            <a:schemeClr val="tx1"/>
                          </a:solidFill>
                          <a:effectLst/>
                          <a:latin typeface="Calibri" panose="020F0502020204030204" pitchFamily="34" charset="0"/>
                        </a:rPr>
                        <a:t>PFS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200" b="1" i="0" u="none" strike="noStrike" cap="none" normalizeH="0" baseline="0" dirty="0">
                          <a:ln>
                            <a:noFill/>
                          </a:ln>
                          <a:solidFill>
                            <a:schemeClr val="tx1"/>
                          </a:solidFill>
                          <a:effectLst/>
                          <a:latin typeface="Calibri" panose="020F0502020204030204" pitchFamily="34" charset="0"/>
                        </a:rPr>
                        <a:t>DLBCL (n = 65)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mpd="sng">
                      <a:noFill/>
                      <a:prstDash val="solid"/>
                    </a:lnL>
                  </a:tcPr>
                </a:tc>
                <a:extLst>
                  <a:ext uri="{0D108BD9-81ED-4DB2-BD59-A6C34878D82A}">
                    <a16:rowId xmlns:a16="http://schemas.microsoft.com/office/drawing/2014/main" val="10000"/>
                  </a:ext>
                </a:extLst>
              </a:tr>
              <a:tr h="520426">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1" i="1" u="none" strike="noStrike" cap="none" normalizeH="0" baseline="0" dirty="0">
                          <a:ln>
                            <a:noFill/>
                          </a:ln>
                          <a:solidFill>
                            <a:schemeClr val="tx1"/>
                          </a:solidFill>
                          <a:effectLst/>
                          <a:latin typeface="Calibri" panose="020F0502020204030204" pitchFamily="34" charset="0"/>
                        </a:rPr>
                        <a:t>TP53</a:t>
                      </a:r>
                      <a:r>
                        <a:rPr kumimoji="0" lang="en-US" sz="2200" b="1" i="0" u="none" strike="noStrike" cap="none" normalizeH="0" baseline="0" dirty="0">
                          <a:ln>
                            <a:noFill/>
                          </a:ln>
                          <a:solidFill>
                            <a:schemeClr val="tx1"/>
                          </a:solidFill>
                          <a:effectLst/>
                          <a:latin typeface="Calibri" panose="020F0502020204030204" pitchFamily="34" charset="0"/>
                        </a:rPr>
                        <a:t> Mutant</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1" i="0" u="none" strike="noStrike" cap="none" normalizeH="0" baseline="0" dirty="0">
                          <a:ln>
                            <a:noFill/>
                          </a:ln>
                          <a:solidFill>
                            <a:schemeClr val="tx1"/>
                          </a:solidFill>
                          <a:effectLst/>
                          <a:latin typeface="Calibri" panose="020F0502020204030204" pitchFamily="34" charset="0"/>
                        </a:rPr>
                        <a:t>(n = 37)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kumimoji="0" lang="en-US" sz="2200" b="1" i="1" u="none" strike="noStrike" cap="none" normalizeH="0" baseline="0" dirty="0">
                          <a:ln>
                            <a:noFill/>
                          </a:ln>
                          <a:solidFill>
                            <a:schemeClr val="tx1"/>
                          </a:solidFill>
                          <a:effectLst/>
                          <a:latin typeface="Calibri" panose="020F0502020204030204" pitchFamily="34" charset="0"/>
                        </a:rPr>
                        <a:t>TP53</a:t>
                      </a:r>
                      <a:r>
                        <a:rPr kumimoji="0" lang="en-US" sz="2200" b="1" i="0" u="none" strike="noStrike" cap="none" normalizeH="0" baseline="0" dirty="0">
                          <a:ln>
                            <a:noFill/>
                          </a:ln>
                          <a:solidFill>
                            <a:schemeClr val="tx1"/>
                          </a:solidFill>
                          <a:effectLst/>
                          <a:latin typeface="Calibri" panose="020F0502020204030204" pitchFamily="34" charset="0"/>
                        </a:rPr>
                        <a:t>Wild Type</a:t>
                      </a:r>
                    </a:p>
                    <a:p>
                      <a:pPr algn="ctr"/>
                      <a:r>
                        <a:rPr kumimoji="0" lang="en-US" sz="2200" b="1" i="0" u="none" strike="noStrike" cap="none" normalizeH="0" baseline="0" dirty="0">
                          <a:ln>
                            <a:noFill/>
                          </a:ln>
                          <a:solidFill>
                            <a:schemeClr val="tx1"/>
                          </a:solidFill>
                          <a:effectLst/>
                          <a:latin typeface="Calibri" panose="020F0502020204030204" pitchFamily="34" charset="0"/>
                        </a:rPr>
                        <a:t>(n = 28)</a:t>
                      </a:r>
                      <a:endParaRPr lang="en-US" sz="2200" dirty="0"/>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219216853"/>
                  </a:ext>
                </a:extLst>
              </a:tr>
              <a:tr h="398649">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Median PFS,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Not reported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Not reported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91443">
                <a:tc>
                  <a:txBody>
                    <a:bodyPr/>
                    <a:lstStyle/>
                    <a:p>
                      <a:pPr marL="0" marR="0" lvl="0" indent="0" algn="l" defTabSz="914400" rtl="0" eaLnBrk="1" fontAlgn="base" latinLnBrk="0" hangingPunct="1">
                        <a:lnSpc>
                          <a:spcPct val="100000"/>
                        </a:lnSpc>
                        <a:spcBef>
                          <a:spcPct val="0"/>
                        </a:spcBef>
                        <a:spcAft>
                          <a:spcPct val="25000"/>
                        </a:spcAft>
                        <a:buClrTx/>
                        <a:buSzTx/>
                        <a:buFontTx/>
                        <a:buNone/>
                        <a:tabLst/>
                        <a:defRPr/>
                      </a:pPr>
                      <a:r>
                        <a:rPr kumimoji="0" lang="en-US" sz="2400" b="0" i="0" u="none" strike="noStrike" cap="none" normalizeH="0" baseline="0" dirty="0">
                          <a:ln>
                            <a:noFill/>
                          </a:ln>
                          <a:solidFill>
                            <a:schemeClr val="bg2">
                              <a:lumMod val="10000"/>
                            </a:schemeClr>
                          </a:solidFill>
                          <a:effectLst/>
                          <a:latin typeface="Calibri" panose="020F0502020204030204" pitchFamily="34" charset="0"/>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0.66 (0.34-1.27)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22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983725545"/>
                  </a:ext>
                </a:extLst>
              </a:tr>
            </a:tbl>
          </a:graphicData>
        </a:graphic>
      </p:graphicFrame>
    </p:spTree>
    <p:extLst>
      <p:ext uri="{BB962C8B-B14F-4D97-AF65-F5344CB8AC3E}">
        <p14:creationId xmlns:p14="http://schemas.microsoft.com/office/powerpoint/2010/main" val="16669954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ELM-2 Exploratory Analysis:</a:t>
            </a:r>
            <a:r>
              <a:rPr lang="en-US" altLang="en-US" dirty="0"/>
              <a:t> Investigators’ </a:t>
            </a:r>
            <a:r>
              <a:rPr lang="en-US" dirty="0"/>
              <a:t>Conclusions</a:t>
            </a:r>
            <a:endParaRPr lang="en-US" altLang="en-US" dirty="0"/>
          </a:p>
        </p:txBody>
      </p:sp>
      <p:sp>
        <p:nvSpPr>
          <p:cNvPr id="4" name="Rectangle 3">
            <a:extLst>
              <a:ext uri="{FF2B5EF4-FFF2-40B4-BE49-F238E27FC236}">
                <a16:creationId xmlns:a16="http://schemas.microsoft.com/office/drawing/2014/main" id="{28D6D1D0-2A70-3FD9-A840-F13DB26FD5E3}"/>
              </a:ext>
            </a:extLst>
          </p:cNvPr>
          <p:cNvSpPr txBox="1">
            <a:spLocks noChangeArrowheads="1"/>
          </p:cNvSpPr>
          <p:nvPr/>
        </p:nvSpPr>
        <p:spPr>
          <a:xfrm>
            <a:off x="604675" y="1520232"/>
            <a:ext cx="10877529" cy="4873001"/>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spcBef>
                <a:spcPts val="600"/>
              </a:spcBef>
            </a:pPr>
            <a:r>
              <a:rPr lang="en-US" altLang="en-US" sz="2200" b="0" kern="0" dirty="0"/>
              <a:t>In patients with FL and DLBCL, MRD negativity at C4D15 of treatment with odronextamab monotherapy was associated with improved PFS</a:t>
            </a:r>
          </a:p>
          <a:p>
            <a:pPr lvl="1">
              <a:spcBef>
                <a:spcPts val="600"/>
              </a:spcBef>
            </a:pPr>
            <a:r>
              <a:rPr lang="en-US" altLang="en-US" sz="2000" b="0" kern="0" dirty="0"/>
              <a:t>Combination of MRD with PET/CT assessment predicted PFS benefit in patients with FL who achieved a CR and in those with DLBCL who did not achieve a CR</a:t>
            </a:r>
          </a:p>
          <a:p>
            <a:pPr>
              <a:spcBef>
                <a:spcPts val="600"/>
              </a:spcBef>
            </a:pPr>
            <a:r>
              <a:rPr lang="en-US" altLang="en-US" sz="2200" b="0" kern="0" dirty="0"/>
              <a:t>EZB subtype of DLBCL was associated with improved PFS compared with the MCD DLBCL subtype</a:t>
            </a:r>
          </a:p>
          <a:p>
            <a:pPr lvl="1">
              <a:spcBef>
                <a:spcPts val="600"/>
              </a:spcBef>
            </a:pPr>
            <a:r>
              <a:rPr lang="en-US" altLang="en-US" sz="2000" b="0" kern="0" dirty="0"/>
              <a:t>PFS was similar regardless of the DLBCL cell of origin or the presence of </a:t>
            </a:r>
            <a:r>
              <a:rPr lang="en-US" altLang="en-US" sz="2000" b="0" i="1" kern="0" dirty="0"/>
              <a:t>MYC, BCL2, and BCL6 </a:t>
            </a:r>
            <a:r>
              <a:rPr lang="en-US" altLang="en-US" sz="2000" b="0" kern="0" dirty="0"/>
              <a:t>rearrangements</a:t>
            </a:r>
          </a:p>
          <a:p>
            <a:pPr>
              <a:spcBef>
                <a:spcPts val="600"/>
              </a:spcBef>
            </a:pPr>
            <a:r>
              <a:rPr lang="en-US" altLang="en-US" sz="2200" b="0" kern="0" dirty="0"/>
              <a:t>There was a trend toward improved PFS in patients with FL and DLBCL with </a:t>
            </a:r>
            <a:r>
              <a:rPr lang="en-US" altLang="en-US" sz="2200" b="0" i="1" kern="0" dirty="0"/>
              <a:t>TP53</a:t>
            </a:r>
            <a:r>
              <a:rPr lang="en-US" altLang="en-US" sz="2200" b="0" kern="0" dirty="0"/>
              <a:t> wild type vs those harboring </a:t>
            </a:r>
            <a:r>
              <a:rPr lang="en-US" altLang="en-US" sz="2200" b="0" i="1" kern="0" dirty="0"/>
              <a:t>TP53</a:t>
            </a:r>
            <a:r>
              <a:rPr lang="en-US" altLang="en-US" sz="2200" b="0" kern="0" dirty="0"/>
              <a:t> mutations </a:t>
            </a:r>
          </a:p>
          <a:p>
            <a:pPr>
              <a:spcBef>
                <a:spcPts val="600"/>
              </a:spcBef>
            </a:pPr>
            <a:r>
              <a:rPr lang="en-US" altLang="en-US" sz="2200" b="0" kern="0" dirty="0"/>
              <a:t> Investigators concluded that ctDNA analysis may be used to predict PFS outcomes with odronextamab in patients with R/R FL and DLBCL and may be used as a basis for response-directed treatments in the future </a:t>
            </a:r>
          </a:p>
          <a:p>
            <a:pPr>
              <a:spcBef>
                <a:spcPts val="600"/>
              </a:spcBef>
            </a:pPr>
            <a:endParaRPr lang="en-US" altLang="en-US" sz="2200" b="0" kern="0" dirty="0"/>
          </a:p>
        </p:txBody>
      </p:sp>
      <p:sp>
        <p:nvSpPr>
          <p:cNvPr id="3" name="Text Box 11">
            <a:extLst>
              <a:ext uri="{FF2B5EF4-FFF2-40B4-BE49-F238E27FC236}">
                <a16:creationId xmlns:a16="http://schemas.microsoft.com/office/drawing/2014/main" id="{A4D64547-914F-2564-B6BC-1D004832FB78}"/>
              </a:ext>
            </a:extLst>
          </p:cNvPr>
          <p:cNvSpPr txBox="1">
            <a:spLocks noChangeArrowheads="1"/>
          </p:cNvSpPr>
          <p:nvPr/>
        </p:nvSpPr>
        <p:spPr bwMode="auto">
          <a:xfrm>
            <a:off x="414339" y="6385740"/>
            <a:ext cx="82724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Arnason. ASH 2023. Abstr 427.</a:t>
            </a:r>
          </a:p>
        </p:txBody>
      </p:sp>
    </p:spTree>
    <p:extLst>
      <p:ext uri="{BB962C8B-B14F-4D97-AF65-F5344CB8AC3E}">
        <p14:creationId xmlns:p14="http://schemas.microsoft.com/office/powerpoint/2010/main" val="952424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
        <p:nvSpPr>
          <p:cNvPr id="4" name="Content Placeholder 4">
            <a:extLst>
              <a:ext uri="{FF2B5EF4-FFF2-40B4-BE49-F238E27FC236}">
                <a16:creationId xmlns:a16="http://schemas.microsoft.com/office/drawing/2014/main" id="{B831CF02-3566-BDFF-CCC2-3B953144FB39}"/>
              </a:ext>
            </a:extLst>
          </p:cNvPr>
          <p:cNvSpPr txBox="1">
            <a:spLocks/>
          </p:cNvSpPr>
          <p:nvPr/>
        </p:nvSpPr>
        <p:spPr bwMode="auto">
          <a:xfrm>
            <a:off x="514351" y="4856674"/>
            <a:ext cx="11283950" cy="11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2400" b="1" kern="0" dirty="0">
                <a:solidFill>
                  <a:srgbClr val="00823B"/>
                </a:solidFill>
                <a:hlinkClick r:id="rId3"/>
              </a:rPr>
              <a:t>clinicaloptions.com</a:t>
            </a:r>
            <a:endParaRPr lang="en-US" sz="2400" b="1" u="sng" kern="0" dirty="0">
              <a:solidFill>
                <a:srgbClr val="E1471D"/>
              </a:solidFill>
            </a:endParaRPr>
          </a:p>
        </p:txBody>
      </p:sp>
      <p:sp>
        <p:nvSpPr>
          <p:cNvPr id="6" name="Rectangle 10">
            <a:extLst>
              <a:ext uri="{FF2B5EF4-FFF2-40B4-BE49-F238E27FC236}">
                <a16:creationId xmlns:a16="http://schemas.microsoft.com/office/drawing/2014/main" id="{AAE09AEE-5F03-D819-B7A6-489EBCD424ED}"/>
              </a:ext>
            </a:extLst>
          </p:cNvPr>
          <p:cNvSpPr>
            <a:spLocks noGrp="1" noChangeArrowheads="1"/>
          </p:cNvSpPr>
          <p:nvPr>
            <p:ph type="title"/>
          </p:nvPr>
        </p:nvSpPr>
        <p:spPr bwMode="gray">
          <a:xfrm>
            <a:off x="514484" y="239715"/>
            <a:ext cx="11244016" cy="1674813"/>
          </a:xfrm>
        </p:spPr>
        <p:txBody>
          <a:bodyPr/>
          <a:lstStyle/>
          <a:p>
            <a:pPr eaLnBrk="1" hangingPunct="1"/>
            <a:r>
              <a:rPr lang="en-US" altLang="en-US" sz="4000" dirty="0"/>
              <a:t>Go Online for More CCO </a:t>
            </a:r>
            <a:br>
              <a:rPr lang="en-US" altLang="en-US" sz="4000" dirty="0"/>
            </a:br>
            <a:r>
              <a:rPr lang="en-US" altLang="en-US" sz="4000" dirty="0"/>
              <a:t>Coverage of ASH 2023!</a:t>
            </a:r>
          </a:p>
        </p:txBody>
      </p:sp>
      <p:sp>
        <p:nvSpPr>
          <p:cNvPr id="7" name="Rectangle 2">
            <a:extLst>
              <a:ext uri="{FF2B5EF4-FFF2-40B4-BE49-F238E27FC236}">
                <a16:creationId xmlns:a16="http://schemas.microsoft.com/office/drawing/2014/main" id="{8D7C779E-5EBC-FAAD-6EB9-96CEF70CF0B6}"/>
              </a:ext>
            </a:extLst>
          </p:cNvPr>
          <p:cNvSpPr>
            <a:spLocks noGrp="1" noChangeArrowheads="1"/>
          </p:cNvSpPr>
          <p:nvPr>
            <p:ph sz="quarter" idx="10"/>
          </p:nvPr>
        </p:nvSpPr>
        <p:spPr>
          <a:xfrm>
            <a:off x="609759" y="1803012"/>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8" name="TextBox 7">
            <a:extLst>
              <a:ext uri="{FF2B5EF4-FFF2-40B4-BE49-F238E27FC236}">
                <a16:creationId xmlns:a16="http://schemas.microsoft.com/office/drawing/2014/main" id="{E23DC03D-1C74-70E8-259A-CE88367A425C}"/>
              </a:ext>
            </a:extLst>
          </p:cNvPr>
          <p:cNvSpPr txBox="1"/>
          <p:nvPr/>
        </p:nvSpPr>
        <p:spPr bwMode="auto">
          <a:xfrm>
            <a:off x="6422570" y="2806115"/>
            <a:ext cx="4060009" cy="1134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Myeloproliferative neoplasms </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Nonmalignant hematologic disorders </a:t>
            </a:r>
          </a:p>
        </p:txBody>
      </p:sp>
      <p:sp>
        <p:nvSpPr>
          <p:cNvPr id="9" name="TextBox 8">
            <a:extLst>
              <a:ext uri="{FF2B5EF4-FFF2-40B4-BE49-F238E27FC236}">
                <a16:creationId xmlns:a16="http://schemas.microsoft.com/office/drawing/2014/main" id="{A903DC71-DF92-62CA-FAB6-C69A85CF97F1}"/>
              </a:ext>
            </a:extLst>
          </p:cNvPr>
          <p:cNvSpPr txBox="1"/>
          <p:nvPr/>
        </p:nvSpPr>
        <p:spPr bwMode="auto">
          <a:xfrm>
            <a:off x="612517" y="2808721"/>
            <a:ext cx="54834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Leukemias and myelodysplastic syndromes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Lymphomas </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lang="en-US" sz="2200" b="0" dirty="0">
                <a:solidFill>
                  <a:srgbClr val="455560"/>
                </a:solidFill>
                <a:latin typeface="Calibri" panose="020F0502020204030204" pitchFamily="34" charset="0"/>
              </a:rPr>
              <a:t>Multiple myeloma</a:t>
            </a:r>
            <a:endPar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2.xml><?xml version="1.0" encoding="utf-8"?>
<LongProperties xmlns="http://schemas.microsoft.com/office/2006/metadata/long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Document_x0020_Category xmlns="1436ed2c-5cf3-4bb0-be76-b67d13d858f2">Conference Capsule Slides</Document_x0020_Category>
    <_dlc_DocId xmlns="d54cbe69-32bd-412a-b004-9152f949605e">56M7VY3CDVN5-28084098-2</_dlc_DocId>
    <_dlc_DocIdUrl xmlns="d54cbe69-32bd-412a-b004-9152f949605e">
      <Url>https://intranet.clinicaloptions.com/mews/oncology/ONC_2023_ASH_CF_(PRP6554)/LYMPH_427_Arnason/_layouts/15/DocIdRedir.aspx?ID=56M7VY3CDVN5-28084098-2</Url>
      <Description>56M7VY3CDVN5-28084098-2</Description>
    </_dlc_DocIdUrl>
  </documentManagement>
</p:properties>
</file>

<file path=customXml/item5.xml><?xml version="1.0" encoding="utf-8"?>
<ct:contentTypeSchema xmlns:ct="http://schemas.microsoft.com/office/2006/metadata/contentType" xmlns:ma="http://schemas.microsoft.com/office/2006/metadata/properties/metaAttributes" ct:_="" ma:_="" ma:contentTypeName="Document" ma:contentTypeID="0x0101001D5697A8C1BDFC4BAFA4E0B50BD4A5C4" ma:contentTypeVersion="1" ma:contentTypeDescription="Create a new document." ma:contentTypeScope="" ma:versionID="8da951e530d7fe103d7a1474d8e10544">
  <xsd:schema xmlns:xsd="http://www.w3.org/2001/XMLSchema" xmlns:xs="http://www.w3.org/2001/XMLSchema" xmlns:p="http://schemas.microsoft.com/office/2006/metadata/properties" xmlns:ns2="d54cbe69-32bd-412a-b004-9152f949605e" xmlns:ns3="1436ed2c-5cf3-4bb0-be76-b67d13d858f2" targetNamespace="http://schemas.microsoft.com/office/2006/metadata/properties" ma:root="true" ma:fieldsID="f07626371bb68248c814abae2f0bfddd" ns2:_="" ns3:_="">
    <xsd:import namespace="d54cbe69-32bd-412a-b004-9152f949605e"/>
    <xsd:import namespace="1436ed2c-5cf3-4bb0-be76-b67d13d858f2"/>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436ed2c-5cf3-4bb0-be76-b67d13d858f2"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1AF0B3-B0CA-4FD5-A4ED-080CA21B3121}">
  <ds:schemaRefs>
    <ds:schemaRef ds:uri="http://schemas.microsoft.com/sharepoint/events"/>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4.xml><?xml version="1.0" encoding="utf-8"?>
<ds:datastoreItem xmlns:ds="http://schemas.openxmlformats.org/officeDocument/2006/customXml" ds:itemID="{5BA55BC3-5A03-47C2-8EC3-D964C3B5E779}">
  <ds:schemaRefs>
    <ds:schemaRef ds:uri="http://schemas.openxmlformats.org/package/2006/metadata/core-properties"/>
    <ds:schemaRef ds:uri="http://purl.org/dc/terms/"/>
    <ds:schemaRef ds:uri="http://www.w3.org/XML/1998/namespace"/>
    <ds:schemaRef ds:uri="http://purl.org/dc/dcmitype/"/>
    <ds:schemaRef ds:uri="d54cbe69-32bd-412a-b004-9152f949605e"/>
    <ds:schemaRef ds:uri="http://schemas.microsoft.com/office/2006/documentManagement/types"/>
    <ds:schemaRef ds:uri="http://purl.org/dc/elements/1.1/"/>
    <ds:schemaRef ds:uri="http://schemas.microsoft.com/office/infopath/2007/PartnerControls"/>
    <ds:schemaRef ds:uri="1436ed2c-5cf3-4bb0-be76-b67d13d858f2"/>
    <ds:schemaRef ds:uri="http://schemas.microsoft.com/office/2006/metadata/properties"/>
  </ds:schemaRefs>
</ds:datastoreItem>
</file>

<file path=customXml/itemProps5.xml><?xml version="1.0" encoding="utf-8"?>
<ds:datastoreItem xmlns:ds="http://schemas.openxmlformats.org/officeDocument/2006/customXml" ds:itemID="{CEC6EDEC-21A6-400B-8CD0-AD14BE2B7F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1436ed2c-5cf3-4bb0-be76-b67d13d858f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3290</TotalTime>
  <Words>2060</Words>
  <Application>Microsoft Office PowerPoint</Application>
  <PresentationFormat>Widescreen</PresentationFormat>
  <Paragraphs>315</Paragraphs>
  <Slides>12</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Times</vt:lpstr>
      <vt:lpstr>Wingdings</vt:lpstr>
      <vt:lpstr>2022_CCO_Template</vt:lpstr>
      <vt:lpstr>ELM-2 Exploratory Analysis: Association Between ctDNA-Assessed Measurable Residual Disease Status and PFS With Odronextamab in R/R FL and DLBCL</vt:lpstr>
      <vt:lpstr>About These Slides</vt:lpstr>
      <vt:lpstr>ELM-2 Exploratory Analysis: Background</vt:lpstr>
      <vt:lpstr>ELM-2 Exploratory Analysis: Study Design</vt:lpstr>
      <vt:lpstr>ELM-2 Exploratory Analysis: Baseline Characteristics</vt:lpstr>
      <vt:lpstr>ELM-2 Exploratory Analysis: Baseline Characteristics</vt:lpstr>
      <vt:lpstr>ELM-2 Exploratory Analysis: PFS</vt:lpstr>
      <vt:lpstr>ELM-2 Exploratory Analysis: PFS by MRD Status in the Biomarker Population at C4D15</vt:lpstr>
      <vt:lpstr>ELM-2 Exploratory Analysis:  PFS in DLBCL Biomarker Population by Subgroup </vt:lpstr>
      <vt:lpstr>ELM-2 Exploratory Analysis:  PFS According to Baseline TP53 Mutation Status</vt:lpstr>
      <vt:lpstr>ELM-2 Exploratory Analysis: Investigators’ Conclusions</vt:lpstr>
      <vt:lpstr>Go Online for More CCO  Coverage of ASH 2023!</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ELM-2 Exploratory Analysis: Association Between ctDNA-Assessed Measurable Residual Disease Status and PFS With Odronextamab in R/R FL and DLBCL</dc:title>
  <dc:creator>Preferred User</dc:creator>
  <cp:lastModifiedBy>vwenzel@clinicaloptions.com</cp:lastModifiedBy>
  <cp:revision>84</cp:revision>
  <cp:lastPrinted>2016-09-26T20:21:49Z</cp:lastPrinted>
  <dcterms:created xsi:type="dcterms:W3CDTF">2005-05-27T15:08:01Z</dcterms:created>
  <dcterms:modified xsi:type="dcterms:W3CDTF">2023-12-13T21:06:07Z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b512f033-275e-42d3-bdb3-6c879cc83b00</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0x0101001D5697A8C1BDFC4BAFA4E0B50BD4A5C4</vt:lpwstr>
  </property>
  <property fmtid="{D5CDD505-2E9C-101B-9397-08002B2CF9AE}" pid="9" name="MediaServiceImageTags">
    <vt:lpwstr/>
  </property>
</Properties>
</file>