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18"/>
  </p:notesMasterIdLst>
  <p:handoutMasterIdLst>
    <p:handoutMasterId r:id="rId19"/>
  </p:handoutMasterIdLst>
  <p:sldIdLst>
    <p:sldId id="321" r:id="rId7"/>
    <p:sldId id="308" r:id="rId8"/>
    <p:sldId id="549" r:id="rId9"/>
    <p:sldId id="550" r:id="rId10"/>
    <p:sldId id="551" r:id="rId11"/>
    <p:sldId id="546" r:id="rId12"/>
    <p:sldId id="534" r:id="rId13"/>
    <p:sldId id="552" r:id="rId14"/>
    <p:sldId id="553" r:id="rId15"/>
    <p:sldId id="536" r:id="rId16"/>
    <p:sldId id="556" r:id="rId17"/>
  </p:sldIdLst>
  <p:sldSz cx="12192000" cy="6858000"/>
  <p:notesSz cx="7315200" cy="9601200"/>
  <p:custDataLst>
    <p:tags r:id="rId20"/>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64"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5" clrIdx="3"/>
  <p:cmAuthor id="3" name="ralfieri" initials="ra" lastIdx="2" clrIdx="8"/>
  <p:cmAuthor id="4" name="Megan Capel" initials="MC" lastIdx="11" clrIdx="0"/>
  <p:cmAuthor id="5" name="Andrew Bowser" initials="AB" lastIdx="9" clrIdx="2"/>
  <p:cmAuthor id="6" name="mcalloway" initials="mc" lastIdx="1" clrIdx="4"/>
  <p:cmAuthor id="7" name="agoldman" initials="a" lastIdx="4" clrIdx="9"/>
  <p:cmAuthor id="8" name="Devin Overbey" initials="DO" lastIdx="6" clrIdx="7"/>
  <p:cmAuthor id="9" name="Erik Brady" initials="EB" lastIdx="2" clrIdx="5"/>
  <p:cmAuthor id="10" name=" " initials="MAC" lastIdx="22" clrIdx="1"/>
  <p:cmAuthor id="11" name="alison.heintz@gmail.com" initials="a" lastIdx="3"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8"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3" clrIdx="13">
    <p:extLst>
      <p:ext uri="{19B8F6BF-5375-455C-9EA6-DF929625EA0E}">
        <p15:presenceInfo xmlns:p15="http://schemas.microsoft.com/office/powerpoint/2012/main" userId="ef8730672ba86646" providerId="Windows Live"/>
      </p:ext>
    </p:extLst>
  </p:cmAuthor>
  <p:cmAuthor id="15" name="Kiran D. Mir-Hudgeons" initials="KDM" lastIdx="8" clrIdx="14">
    <p:extLst>
      <p:ext uri="{19B8F6BF-5375-455C-9EA6-DF929625EA0E}">
        <p15:presenceInfo xmlns:p15="http://schemas.microsoft.com/office/powerpoint/2012/main" userId="S::kmirhudgeons@clinicaloptions.com::988cb7e1-0640-4c3c-b602-3f8e18ce9544" providerId="AD"/>
      </p:ext>
    </p:extLst>
  </p:cmAuthor>
  <p:cmAuthor id="16" name="CLINICALOPTIONS\krosenthal" initials="C" lastIdx="3" clrIdx="15">
    <p:extLst>
      <p:ext uri="{19B8F6BF-5375-455C-9EA6-DF929625EA0E}">
        <p15:presenceInfo xmlns:p15="http://schemas.microsoft.com/office/powerpoint/2012/main" userId="CLINICALOPTIONS\krosenthal" providerId="None"/>
      </p:ext>
    </p:extLst>
  </p:cmAuthor>
  <p:cmAuthor id="17" name="Christy Seals" initials="CS" lastIdx="1" clrIdx="16">
    <p:extLst>
      <p:ext uri="{19B8F6BF-5375-455C-9EA6-DF929625EA0E}">
        <p15:presenceInfo xmlns:p15="http://schemas.microsoft.com/office/powerpoint/2012/main" userId="S::cseals@clinicaloptions.com::0852e532-1f9e-4bbf-9b56-be19a9543a3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B58FA49-64CC-46A0-B341-C578B3D9E728}" v="16" dt="2022-08-17T16:54:59.741"/>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80503" autoAdjust="0"/>
  </p:normalViewPr>
  <p:slideViewPr>
    <p:cSldViewPr snapToGrid="0">
      <p:cViewPr varScale="1">
        <p:scale>
          <a:sx n="103" d="100"/>
          <a:sy n="103" d="100"/>
        </p:scale>
        <p:origin x="114" y="102"/>
      </p:cViewPr>
      <p:guideLst>
        <p:guide orient="horz" pos="4128"/>
        <p:guide orient="horz" pos="1008"/>
        <p:guide orient="horz" pos="4032"/>
        <p:guide orient="horz" pos="151"/>
        <p:guide orient="horz" pos="264"/>
        <p:guide orient="horz" pos="3912"/>
        <p:guide orient="horz"/>
        <p:guide pos="329"/>
        <p:guide pos="7407"/>
        <p:guide pos="3864"/>
        <p:guide pos="453"/>
        <p:guide pos="7248"/>
      </p:guideLst>
    </p:cSldViewPr>
  </p:slideViewPr>
  <p:notesTextViewPr>
    <p:cViewPr>
      <p:scale>
        <a:sx n="125" d="100"/>
        <a:sy n="125" d="100"/>
      </p:scale>
      <p:origin x="0" y="0"/>
    </p:cViewPr>
  </p:notesText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notesMaster" Target="notesMasters/notesMaster1.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theme" Target="theme/theme1.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handoutMaster" Target="handoutMasters/handoutMaster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NSCLC, non-small-cell lung cancer.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27158337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NSCLC, non-small-cell lung cancer.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38461253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IMD, Index of Multiple Deprivation; NCRAS, National Cancer Registration and Analysis Service; NSCLC, non-small-cell lung cancer; SACT, Systemic Anti-Cancer Therapy Dataset.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10681066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NSCLC, non-small-cell lung cancer; SACT, Systemic Anti-Cancer Therapy Dataset.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29151509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IMD, Index of Multiple Deprivation; NSCLC, non-small-cell lung cancer. </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38106275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IMD, Index of Multiple Deprivation; mvOR, multivariable odds ratio; NSCLC, non-small-cell lung cancer.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14513043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IMD, Index of Multiple Deprivation; NSCLC, non-small-cell lung cancer.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34887543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NSCLC, non-small-cell lung cancer.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13753900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NSCLC, non-small-cell lung cancer.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23206330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11</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1" name="Picture 20" descr="Icon&#10;&#10;Description automatically generated">
            <a:extLst>
              <a:ext uri="{FF2B5EF4-FFF2-40B4-BE49-F238E27FC236}">
                <a16:creationId xmlns:a16="http://schemas.microsoft.com/office/drawing/2014/main" id="{C84825E9-B87F-902C-0A9B-54BF88485A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0" y="5754237"/>
            <a:ext cx="2307156" cy="798963"/>
          </a:xfrm>
          <a:prstGeom prst="rect">
            <a:avLst/>
          </a:prstGeom>
        </p:spPr>
      </p:pic>
    </p:spTree>
    <p:extLst>
      <p:ext uri="{BB962C8B-B14F-4D97-AF65-F5344CB8AC3E}">
        <p14:creationId xmlns:p14="http://schemas.microsoft.com/office/powerpoint/2010/main" val="2578901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700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05802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0.xml"/><Relationship Id="rId4" Type="http://schemas.openxmlformats.org/officeDocument/2006/relationships/hyperlink" Target="http://www.clinicaloptions.com/"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hyperlink" Target="http://www.clinicaloptions.com/"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hyperlink" Target="http://www.clinicaloptions.com/"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Population-Based Assessment of </a:t>
            </a:r>
            <a:br>
              <a:rPr lang="en-US" altLang="en-US" sz="4000" dirty="0"/>
            </a:br>
            <a:r>
              <a:rPr lang="en-US" altLang="en-US" sz="4000" dirty="0"/>
              <a:t>Socioeconomic Treatment Inequities With Biomarker-Guided Targeted Therapy and Immunotherapy for Patients With NSCLC</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186170"/>
            <a:ext cx="59190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buNone/>
            </a:pPr>
            <a:r>
              <a:rPr lang="en-US" sz="1200" b="0" dirty="0">
                <a:solidFill>
                  <a:schemeClr val="bg1"/>
                </a:solidFill>
                <a:latin typeface="Calibri" panose="020F0502020204030204" pitchFamily="34" charset="0"/>
              </a:rPr>
              <a:t>Supported by educational grants from Amgen; Genentech, a member of the Roche Group; Merck Sharp &amp; Dohme Corp.; and Turning Point Therapeutics, Inc.</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IASLC 2022 World Conference on Lung Cancer</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5909171"/>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 typeface="Arial" panose="020B0604020202020204" pitchFamily="34" charset="0"/>
              <a:buNone/>
            </a:pPr>
            <a:r>
              <a:rPr lang="en-US" altLang="en-US" sz="1200" b="0" dirty="0">
                <a:solidFill>
                  <a:schemeClr val="bg1"/>
                </a:solidFill>
                <a:latin typeface="Calibri" panose="020F050202020403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ct val="100000"/>
              <a:defRPr/>
            </a:pPr>
            <a:r>
              <a:rPr lang="en-US" altLang="en-US" dirty="0"/>
              <a:t>Please feel free to use, update, and share some or all of these slides in your noncommercial presentations to colleagues or patients</a:t>
            </a:r>
          </a:p>
          <a:p>
            <a:pPr eaLnBrk="1" hangingPunct="1">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839E82BA-95FB-4ED4-AC2D-04373BBE8F85}"/>
              </a:ext>
            </a:extLst>
          </p:cNvPr>
          <p:cNvGrpSpPr/>
          <p:nvPr/>
        </p:nvGrpSpPr>
        <p:grpSpPr>
          <a:xfrm>
            <a:off x="4156075" y="3332497"/>
            <a:ext cx="3479671" cy="613720"/>
            <a:chOff x="4156075" y="3332497"/>
            <a:chExt cx="3479671" cy="613720"/>
          </a:xfrm>
        </p:grpSpPr>
        <p:pic>
          <p:nvPicPr>
            <p:cNvPr id="8" name="Picture 7" descr="A picture containing text, ax, wheel&#10;&#10;Description automatically generated">
              <a:extLst>
                <a:ext uri="{FF2B5EF4-FFF2-40B4-BE49-F238E27FC236}">
                  <a16:creationId xmlns:a16="http://schemas.microsoft.com/office/drawing/2014/main" id="{094A76A5-7AC0-4A9A-80A3-6860D371F8B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3750" cy="260449"/>
            </a:xfrm>
            <a:prstGeom prst="rect">
              <a:avLst/>
            </a:prstGeom>
          </p:spPr>
        </p:pic>
        <p:sp>
          <p:nvSpPr>
            <p:cNvPr id="10" name="Rectangle 7">
              <a:extLst>
                <a:ext uri="{FF2B5EF4-FFF2-40B4-BE49-F238E27FC236}">
                  <a16:creationId xmlns:a16="http://schemas.microsoft.com/office/drawing/2014/main" id="{DF238E34-2554-42B3-94A9-0E7AEB421020}"/>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5"/>
                </a:rPr>
                <a:t>clinicaloptions.com</a:t>
              </a:r>
              <a:endParaRPr lang="en-US" altLang="en-US" sz="2000" b="0" dirty="0">
                <a:solidFill>
                  <a:schemeClr val="bg2"/>
                </a:solidFill>
                <a:latin typeface="Calibri" panose="020F050202020403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E1427-9841-6103-087E-D0950118A145}"/>
              </a:ext>
            </a:extLst>
          </p:cNvPr>
          <p:cNvSpPr>
            <a:spLocks noGrp="1"/>
          </p:cNvSpPr>
          <p:nvPr>
            <p:ph type="title"/>
          </p:nvPr>
        </p:nvSpPr>
        <p:spPr/>
        <p:txBody>
          <a:bodyPr/>
          <a:lstStyle/>
          <a:p>
            <a:r>
              <a:rPr lang="en-US" dirty="0"/>
              <a:t>Population Assessment of Inequities in NSCLC Therapy: Background</a:t>
            </a:r>
          </a:p>
        </p:txBody>
      </p:sp>
      <p:sp>
        <p:nvSpPr>
          <p:cNvPr id="7" name="Content Placeholder 6">
            <a:extLst>
              <a:ext uri="{FF2B5EF4-FFF2-40B4-BE49-F238E27FC236}">
                <a16:creationId xmlns:a16="http://schemas.microsoft.com/office/drawing/2014/main" id="{DDFF602D-0EAF-F255-74FA-24DE9A36A54F}"/>
              </a:ext>
            </a:extLst>
          </p:cNvPr>
          <p:cNvSpPr>
            <a:spLocks noGrp="1"/>
          </p:cNvSpPr>
          <p:nvPr>
            <p:ph idx="1"/>
          </p:nvPr>
        </p:nvSpPr>
        <p:spPr/>
        <p:txBody>
          <a:bodyPr/>
          <a:lstStyle/>
          <a:p>
            <a:r>
              <a:rPr lang="en-US" sz="2600" dirty="0"/>
              <a:t>Socioeconomic disparities have been observed in use of chemotherapy, surgery, and biomarker testing for patients with NSCLC</a:t>
            </a:r>
            <a:r>
              <a:rPr lang="en-US" sz="2600" baseline="30000" dirty="0"/>
              <a:t>1-4</a:t>
            </a:r>
            <a:endParaRPr lang="en-US" sz="2600" dirty="0"/>
          </a:p>
          <a:p>
            <a:r>
              <a:rPr lang="en-US" sz="2600" dirty="0"/>
              <a:t>Patients with low socioeconomic status are 29% less likely to use novel therapy, primarily in the United States</a:t>
            </a:r>
            <a:r>
              <a:rPr lang="en-US" sz="2600" baseline="30000" dirty="0"/>
              <a:t>4</a:t>
            </a:r>
          </a:p>
          <a:p>
            <a:pPr lvl="1"/>
            <a:r>
              <a:rPr lang="en-US" sz="2400" dirty="0"/>
              <a:t>Currently unknown whether socioeconomic inequity exists in use of </a:t>
            </a:r>
            <a:br>
              <a:rPr lang="en-US" sz="2400" dirty="0"/>
            </a:br>
            <a:r>
              <a:rPr lang="en-US" sz="2400" dirty="0"/>
              <a:t>novel agents such as targeted therapies, biologics, and immunotherapies in publicly funded healthcare setting</a:t>
            </a:r>
          </a:p>
          <a:p>
            <a:r>
              <a:rPr lang="en-US" sz="2600" dirty="0"/>
              <a:t>Current report is a retrospective, population-based assessment of association between socioeconomic deprivation and use of novel therapies in patients with NSCLC from United Kingdom</a:t>
            </a:r>
            <a:r>
              <a:rPr lang="en-US" sz="2600" baseline="30000" dirty="0"/>
              <a:t>5</a:t>
            </a:r>
            <a:endParaRPr lang="en-US" sz="2600" dirty="0"/>
          </a:p>
        </p:txBody>
      </p:sp>
      <p:sp>
        <p:nvSpPr>
          <p:cNvPr id="6" name="Text Box 15">
            <a:extLst>
              <a:ext uri="{FF2B5EF4-FFF2-40B4-BE49-F238E27FC236}">
                <a16:creationId xmlns:a16="http://schemas.microsoft.com/office/drawing/2014/main" id="{6DF59123-4469-06E1-5569-AAD9B051AB8F}"/>
              </a:ext>
            </a:extLst>
          </p:cNvPr>
          <p:cNvSpPr txBox="1">
            <a:spLocks noChangeArrowheads="1"/>
          </p:cNvSpPr>
          <p:nvPr/>
        </p:nvSpPr>
        <p:spPr bwMode="auto">
          <a:xfrm>
            <a:off x="422276" y="6175674"/>
            <a:ext cx="8743775"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eaLnBrk="1" hangingPunct="1">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Forrest. PLoS Med. 2013;10:e1001376. 2. Ebner. Ann Thorac Surg. 2020;109:225. </a:t>
            </a:r>
            <a:b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b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3. Forrest. Br J Cancer. 2014;111:608. 4. Norris. BMC Med. 2020;18:282. 5. Norris. WCLC 2022. Abstr </a:t>
            </a:r>
            <a:r>
              <a:rPr lang="en-US" altLang="en-US" sz="1200" b="0" spc="-10" dirty="0">
                <a:solidFill>
                  <a:srgbClr val="455560"/>
                </a:solidFill>
                <a:latin typeface="Calibri" panose="020F0502020204030204" pitchFamily="34" charset="0"/>
              </a:rPr>
              <a:t>OA01.05.</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42284108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E1427-9841-6103-087E-D0950118A145}"/>
              </a:ext>
            </a:extLst>
          </p:cNvPr>
          <p:cNvSpPr>
            <a:spLocks noGrp="1"/>
          </p:cNvSpPr>
          <p:nvPr>
            <p:ph type="title"/>
          </p:nvPr>
        </p:nvSpPr>
        <p:spPr/>
        <p:txBody>
          <a:bodyPr/>
          <a:lstStyle/>
          <a:p>
            <a:r>
              <a:rPr lang="en-US" dirty="0"/>
              <a:t>Population Assessment of Inequities in NSCLC Therapy: Methods</a:t>
            </a:r>
          </a:p>
        </p:txBody>
      </p:sp>
      <p:sp>
        <p:nvSpPr>
          <p:cNvPr id="3" name="Content Placeholder 2">
            <a:extLst>
              <a:ext uri="{FF2B5EF4-FFF2-40B4-BE49-F238E27FC236}">
                <a16:creationId xmlns:a16="http://schemas.microsoft.com/office/drawing/2014/main" id="{F133AAAF-13C8-C55B-BAC6-C592E85B2414}"/>
              </a:ext>
            </a:extLst>
          </p:cNvPr>
          <p:cNvSpPr>
            <a:spLocks noGrp="1"/>
          </p:cNvSpPr>
          <p:nvPr>
            <p:ph idx="1"/>
          </p:nvPr>
        </p:nvSpPr>
        <p:spPr/>
        <p:txBody>
          <a:bodyPr/>
          <a:lstStyle/>
          <a:p>
            <a:r>
              <a:rPr lang="en-US" sz="2600" dirty="0"/>
              <a:t>A retrospective, population-based assessment of patients with NSCLC diagnosed between January 2012 and December 2017 from NCRAS and linked SACT database in United Kingdom</a:t>
            </a:r>
          </a:p>
          <a:p>
            <a:pPr lvl="1"/>
            <a:r>
              <a:rPr lang="en-US" sz="2400" dirty="0"/>
              <a:t>195,387 cases of primary invasive NSCLC were grouped by socioeconomic deprivation status using the income domain of IMD, and treatment utilization was identified</a:t>
            </a:r>
          </a:p>
          <a:p>
            <a:pPr lvl="1"/>
            <a:r>
              <a:rPr lang="en-US" sz="2400" dirty="0"/>
              <a:t>Multivariable logistic regression evaluated association between IMD and treatment utilization with targeted therapies, biologics, and immunotherapy</a:t>
            </a:r>
          </a:p>
          <a:p>
            <a:pPr lvl="1"/>
            <a:r>
              <a:rPr lang="en-US" sz="2400" dirty="0"/>
              <a:t>Model was adjusted for age, sex, year of diagnosis, ethnicity, rural/urban status, disease stage, tumor histology, number of tumors, and comorbidities</a:t>
            </a:r>
          </a:p>
        </p:txBody>
      </p:sp>
      <p:sp>
        <p:nvSpPr>
          <p:cNvPr id="4" name="Text Box 15">
            <a:extLst>
              <a:ext uri="{FF2B5EF4-FFF2-40B4-BE49-F238E27FC236}">
                <a16:creationId xmlns:a16="http://schemas.microsoft.com/office/drawing/2014/main" id="{269B520C-42EB-6F9F-1DCB-5B2E19252B6E}"/>
              </a:ext>
            </a:extLst>
          </p:cNvPr>
          <p:cNvSpPr txBox="1">
            <a:spLocks noChangeArrowheads="1"/>
          </p:cNvSpPr>
          <p:nvPr/>
        </p:nvSpPr>
        <p:spPr bwMode="auto">
          <a:xfrm>
            <a:off x="431801" y="6360340"/>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eaLnBrk="1" hangingPunct="1">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Norris. WCLC 2022. </a:t>
            </a:r>
            <a:r>
              <a:rPr kumimoji="0" lang="en-US" altLang="en-US" sz="1200" b="0" i="0" u="none" strike="noStrike" kern="1200" cap="none" spc="-1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Abstr</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t>
            </a:r>
            <a:r>
              <a:rPr lang="en-US" altLang="en-US" sz="1200" b="0" spc="-10" dirty="0">
                <a:solidFill>
                  <a:srgbClr val="455560"/>
                </a:solidFill>
                <a:latin typeface="Calibri" panose="020F0502020204030204" pitchFamily="34" charset="0"/>
              </a:rPr>
              <a:t>OA01.05.</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7285275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E1427-9841-6103-087E-D0950118A145}"/>
              </a:ext>
            </a:extLst>
          </p:cNvPr>
          <p:cNvSpPr>
            <a:spLocks noGrp="1"/>
          </p:cNvSpPr>
          <p:nvPr>
            <p:ph type="title"/>
          </p:nvPr>
        </p:nvSpPr>
        <p:spPr/>
        <p:txBody>
          <a:bodyPr/>
          <a:lstStyle/>
          <a:p>
            <a:r>
              <a:rPr lang="en-US" dirty="0"/>
              <a:t>Population Assessment of Inequities in NSCLC Therapy: Patient Disposition</a:t>
            </a:r>
          </a:p>
        </p:txBody>
      </p:sp>
      <p:sp>
        <p:nvSpPr>
          <p:cNvPr id="4" name="Text Box 15">
            <a:extLst>
              <a:ext uri="{FF2B5EF4-FFF2-40B4-BE49-F238E27FC236}">
                <a16:creationId xmlns:a16="http://schemas.microsoft.com/office/drawing/2014/main" id="{269B520C-42EB-6F9F-1DCB-5B2E19252B6E}"/>
              </a:ext>
            </a:extLst>
          </p:cNvPr>
          <p:cNvSpPr txBox="1">
            <a:spLocks noChangeArrowheads="1"/>
          </p:cNvSpPr>
          <p:nvPr/>
        </p:nvSpPr>
        <p:spPr bwMode="auto">
          <a:xfrm>
            <a:off x="431801" y="6360340"/>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eaLnBrk="1" hangingPunct="1">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Norris. WCLC 2022. Abstr </a:t>
            </a:r>
            <a:r>
              <a:rPr lang="en-US" altLang="en-US" sz="1200" b="0" spc="-10" dirty="0">
                <a:solidFill>
                  <a:srgbClr val="455560"/>
                </a:solidFill>
                <a:latin typeface="Calibri" panose="020F0502020204030204" pitchFamily="34" charset="0"/>
              </a:rPr>
              <a:t>OA01.05.</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6" name="Rectangle: Rounded Corners 5">
            <a:extLst>
              <a:ext uri="{FF2B5EF4-FFF2-40B4-BE49-F238E27FC236}">
                <a16:creationId xmlns:a16="http://schemas.microsoft.com/office/drawing/2014/main" id="{2B4F5013-4671-3666-DB19-C2F83E3BDCAF}"/>
              </a:ext>
            </a:extLst>
          </p:cNvPr>
          <p:cNvSpPr/>
          <p:nvPr/>
        </p:nvSpPr>
        <p:spPr bwMode="auto">
          <a:xfrm>
            <a:off x="2682607" y="1600200"/>
            <a:ext cx="6826786" cy="1092466"/>
          </a:xfrm>
          <a:prstGeom prst="roundRect">
            <a:avLst/>
          </a:prstGeom>
          <a:solidFill>
            <a:schemeClr val="accent2"/>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2400" dirty="0">
                <a:solidFill>
                  <a:schemeClr val="tx1"/>
                </a:solidFill>
                <a:latin typeface="Calibri" panose="020F0502020204030204" pitchFamily="34" charset="0"/>
              </a:rPr>
              <a:t>Patients with first primary invasive NSCLC:</a:t>
            </a:r>
          </a:p>
          <a:p>
            <a:pPr algn="ctr" eaLnBrk="1" hangingPunct="1">
              <a:spcBef>
                <a:spcPct val="35000"/>
              </a:spcBef>
              <a:spcAft>
                <a:spcPct val="25000"/>
              </a:spcAft>
              <a:buClr>
                <a:schemeClr val="folHlink"/>
              </a:buClr>
              <a:buNone/>
            </a:pPr>
            <a:r>
              <a:rPr lang="en-US" sz="2400" dirty="0">
                <a:latin typeface="Calibri" panose="020F0502020204030204" pitchFamily="34" charset="0"/>
              </a:rPr>
              <a:t>195,387</a:t>
            </a:r>
            <a:endParaRPr lang="en-US" sz="2400" dirty="0">
              <a:solidFill>
                <a:schemeClr val="tx1"/>
              </a:solidFill>
              <a:latin typeface="Calibri" panose="020F0502020204030204" pitchFamily="34" charset="0"/>
            </a:endParaRPr>
          </a:p>
        </p:txBody>
      </p:sp>
      <p:sp>
        <p:nvSpPr>
          <p:cNvPr id="7" name="Rectangle: Rounded Corners 6">
            <a:extLst>
              <a:ext uri="{FF2B5EF4-FFF2-40B4-BE49-F238E27FC236}">
                <a16:creationId xmlns:a16="http://schemas.microsoft.com/office/drawing/2014/main" id="{F50C92FF-DF3D-9270-5996-DFDB67ACCEE0}"/>
              </a:ext>
            </a:extLst>
          </p:cNvPr>
          <p:cNvSpPr/>
          <p:nvPr/>
        </p:nvSpPr>
        <p:spPr bwMode="auto">
          <a:xfrm>
            <a:off x="2682607" y="3068237"/>
            <a:ext cx="6826786" cy="1512439"/>
          </a:xfrm>
          <a:prstGeom prst="roundRect">
            <a:avLst/>
          </a:prstGeom>
          <a:solidFill>
            <a:schemeClr val="accent1"/>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2400" dirty="0">
                <a:solidFill>
                  <a:schemeClr val="tx1"/>
                </a:solidFill>
                <a:latin typeface="Calibri" panose="020F0502020204030204" pitchFamily="34" charset="0"/>
              </a:rPr>
              <a:t>Patients with SACT record 56 days prior to diagnosis and up to 2 yr after diagnosis: </a:t>
            </a:r>
          </a:p>
          <a:p>
            <a:pPr algn="ctr" eaLnBrk="1" hangingPunct="1">
              <a:spcBef>
                <a:spcPct val="35000"/>
              </a:spcBef>
              <a:spcAft>
                <a:spcPct val="25000"/>
              </a:spcAft>
              <a:buClr>
                <a:schemeClr val="folHlink"/>
              </a:buClr>
              <a:buNone/>
            </a:pPr>
            <a:r>
              <a:rPr lang="en-US" sz="2400" dirty="0">
                <a:latin typeface="Calibri" panose="020F0502020204030204" pitchFamily="34" charset="0"/>
              </a:rPr>
              <a:t>41,998</a:t>
            </a:r>
            <a:endParaRPr lang="en-US" sz="2400" dirty="0">
              <a:solidFill>
                <a:schemeClr val="tx1"/>
              </a:solidFill>
              <a:latin typeface="Calibri" panose="020F0502020204030204" pitchFamily="34" charset="0"/>
            </a:endParaRPr>
          </a:p>
        </p:txBody>
      </p:sp>
      <p:cxnSp>
        <p:nvCxnSpPr>
          <p:cNvPr id="10" name="Straight Arrow Connector 9">
            <a:extLst>
              <a:ext uri="{FF2B5EF4-FFF2-40B4-BE49-F238E27FC236}">
                <a16:creationId xmlns:a16="http://schemas.microsoft.com/office/drawing/2014/main" id="{17691057-AD9E-DF4F-4F1C-F9A66CB8327A}"/>
              </a:ext>
            </a:extLst>
          </p:cNvPr>
          <p:cNvCxnSpPr>
            <a:cxnSpLocks/>
            <a:stCxn id="6" idx="2"/>
            <a:endCxn id="7" idx="0"/>
          </p:cNvCxnSpPr>
          <p:nvPr/>
        </p:nvCxnSpPr>
        <p:spPr bwMode="auto">
          <a:xfrm>
            <a:off x="6096000" y="2692666"/>
            <a:ext cx="0" cy="375571"/>
          </a:xfrm>
          <a:prstGeom prst="straightConnector1">
            <a:avLst/>
          </a:prstGeom>
          <a:noFill/>
          <a:ln w="28575" cap="flat" cmpd="sng" algn="ctr">
            <a:solidFill>
              <a:schemeClr val="bg1"/>
            </a:solidFill>
            <a:prstDash val="solid"/>
            <a:round/>
            <a:headEnd type="none" w="med" len="med"/>
            <a:tailEnd type="triangle"/>
          </a:ln>
          <a:effectLst/>
        </p:spPr>
      </p:cxnSp>
      <p:cxnSp>
        <p:nvCxnSpPr>
          <p:cNvPr id="12" name="Straight Arrow Connector 11">
            <a:extLst>
              <a:ext uri="{FF2B5EF4-FFF2-40B4-BE49-F238E27FC236}">
                <a16:creationId xmlns:a16="http://schemas.microsoft.com/office/drawing/2014/main" id="{3C290146-7044-7020-A9A1-6B7086EF9633}"/>
              </a:ext>
            </a:extLst>
          </p:cNvPr>
          <p:cNvCxnSpPr>
            <a:cxnSpLocks/>
            <a:stCxn id="7" idx="2"/>
          </p:cNvCxnSpPr>
          <p:nvPr/>
        </p:nvCxnSpPr>
        <p:spPr bwMode="auto">
          <a:xfrm>
            <a:off x="6096000" y="4580676"/>
            <a:ext cx="0" cy="362310"/>
          </a:xfrm>
          <a:prstGeom prst="straightConnector1">
            <a:avLst/>
          </a:prstGeom>
          <a:noFill/>
          <a:ln w="28575" cap="flat" cmpd="sng" algn="ctr">
            <a:solidFill>
              <a:schemeClr val="bg1"/>
            </a:solidFill>
            <a:prstDash val="solid"/>
            <a:round/>
            <a:headEnd type="none" w="med" len="med"/>
            <a:tailEnd type="triangle"/>
          </a:ln>
          <a:effectLst/>
        </p:spPr>
      </p:cxnSp>
      <p:sp>
        <p:nvSpPr>
          <p:cNvPr id="11" name="Rectangle: Rounded Corners 7">
            <a:extLst>
              <a:ext uri="{FF2B5EF4-FFF2-40B4-BE49-F238E27FC236}">
                <a16:creationId xmlns:a16="http://schemas.microsoft.com/office/drawing/2014/main" id="{44E887B0-19E7-F317-E925-1C043E4AD974}"/>
              </a:ext>
            </a:extLst>
          </p:cNvPr>
          <p:cNvSpPr/>
          <p:nvPr/>
        </p:nvSpPr>
        <p:spPr bwMode="auto">
          <a:xfrm>
            <a:off x="2682607" y="4942986"/>
            <a:ext cx="6826786" cy="1256625"/>
          </a:xfrm>
          <a:prstGeom prst="roundRect">
            <a:avLst/>
          </a:prstGeom>
          <a:solidFill>
            <a:schemeClr val="bg2"/>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2400" dirty="0">
                <a:solidFill>
                  <a:schemeClr val="tx1"/>
                </a:solidFill>
                <a:latin typeface="Calibri" panose="020F0502020204030204" pitchFamily="34" charset="0"/>
              </a:rPr>
              <a:t>Patients who received novel anticancer therapy: </a:t>
            </a:r>
          </a:p>
          <a:p>
            <a:pPr algn="ctr" eaLnBrk="1" hangingPunct="1">
              <a:spcBef>
                <a:spcPct val="35000"/>
              </a:spcBef>
              <a:spcAft>
                <a:spcPct val="25000"/>
              </a:spcAft>
              <a:buClr>
                <a:schemeClr val="folHlink"/>
              </a:buClr>
              <a:buNone/>
            </a:pPr>
            <a:r>
              <a:rPr lang="en-US" sz="2400" dirty="0">
                <a:latin typeface="Calibri" panose="020F0502020204030204" pitchFamily="34" charset="0"/>
              </a:rPr>
              <a:t>9854 (5%)</a:t>
            </a:r>
            <a:endParaRPr lang="en-US" sz="2400" dirty="0">
              <a:solidFill>
                <a:schemeClr val="tx1"/>
              </a:solidFill>
              <a:latin typeface="Calibri" panose="020F0502020204030204" pitchFamily="34" charset="0"/>
            </a:endParaRPr>
          </a:p>
        </p:txBody>
      </p:sp>
    </p:spTree>
    <p:extLst>
      <p:ext uri="{BB962C8B-B14F-4D97-AF65-F5344CB8AC3E}">
        <p14:creationId xmlns:p14="http://schemas.microsoft.com/office/powerpoint/2010/main" val="28050111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dirty="0"/>
              <a:t>Population Assessment of Inequities in NSCLC Therapy: Baseline Characteristics</a:t>
            </a:r>
          </a:p>
        </p:txBody>
      </p:sp>
      <p:sp>
        <p:nvSpPr>
          <p:cNvPr id="4" name="Text Box 15">
            <a:extLst>
              <a:ext uri="{FF2B5EF4-FFF2-40B4-BE49-F238E27FC236}">
                <a16:creationId xmlns:a16="http://schemas.microsoft.com/office/drawing/2014/main" id="{64EA308B-AE14-451D-83B6-8743C06B1BEC}"/>
              </a:ext>
            </a:extLst>
          </p:cNvPr>
          <p:cNvSpPr txBox="1">
            <a:spLocks noChangeArrowheads="1"/>
          </p:cNvSpPr>
          <p:nvPr/>
        </p:nvSpPr>
        <p:spPr bwMode="auto">
          <a:xfrm>
            <a:off x="431801" y="6360340"/>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eaLnBrk="1" hangingPunct="1">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Norris. WCLC 2022. Abstr </a:t>
            </a:r>
            <a:r>
              <a:rPr lang="en-US" altLang="en-US" sz="1200" b="0" spc="-10" dirty="0">
                <a:solidFill>
                  <a:srgbClr val="455560"/>
                </a:solidFill>
                <a:latin typeface="Calibri" panose="020F0502020204030204" pitchFamily="34" charset="0"/>
              </a:rPr>
              <a:t>OA01.05.</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8" name="Group 32">
            <a:extLst>
              <a:ext uri="{FF2B5EF4-FFF2-40B4-BE49-F238E27FC236}">
                <a16:creationId xmlns:a16="http://schemas.microsoft.com/office/drawing/2014/main" id="{5447BC02-A4A6-4F7D-A5F4-4DDA36C1B7CE}"/>
              </a:ext>
            </a:extLst>
          </p:cNvPr>
          <p:cNvGraphicFramePr>
            <a:graphicFrameLocks noGrp="1"/>
          </p:cNvGraphicFramePr>
          <p:nvPr>
            <p:extLst>
              <p:ext uri="{D42A27DB-BD31-4B8C-83A1-F6EECF244321}">
                <p14:modId xmlns:p14="http://schemas.microsoft.com/office/powerpoint/2010/main" val="3277221305"/>
              </p:ext>
            </p:extLst>
          </p:nvPr>
        </p:nvGraphicFramePr>
        <p:xfrm>
          <a:off x="727075" y="1600200"/>
          <a:ext cx="10817225" cy="3901536"/>
        </p:xfrm>
        <a:graphic>
          <a:graphicData uri="http://schemas.openxmlformats.org/drawingml/2006/table">
            <a:tbl>
              <a:tblPr/>
              <a:tblGrid>
                <a:gridCol w="5420706">
                  <a:extLst>
                    <a:ext uri="{9D8B030D-6E8A-4147-A177-3AD203B41FA5}">
                      <a16:colId xmlns:a16="http://schemas.microsoft.com/office/drawing/2014/main" val="20000"/>
                    </a:ext>
                  </a:extLst>
                </a:gridCol>
                <a:gridCol w="5396519">
                  <a:extLst>
                    <a:ext uri="{9D8B030D-6E8A-4147-A177-3AD203B41FA5}">
                      <a16:colId xmlns:a16="http://schemas.microsoft.com/office/drawing/2014/main" val="20002"/>
                    </a:ext>
                  </a:extLst>
                </a:gridCol>
              </a:tblGrid>
              <a:tr h="144142">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Characteristic,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2000" b="1" i="0" u="none" strike="noStrike" cap="none" normalizeH="0" baseline="0" dirty="0">
                          <a:ln>
                            <a:noFill/>
                          </a:ln>
                          <a:solidFill>
                            <a:schemeClr val="tx1"/>
                          </a:solidFill>
                          <a:effectLst/>
                          <a:latin typeface="Calibri" panose="020F0502020204030204" pitchFamily="34" charset="0"/>
                        </a:rPr>
                        <a:t>Patients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144142">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2000" b="0" i="0" u="none" strike="noStrike" cap="none" normalizeH="0" baseline="0" dirty="0">
                          <a:ln>
                            <a:noFill/>
                          </a:ln>
                          <a:solidFill>
                            <a:schemeClr val="bg1"/>
                          </a:solidFill>
                          <a:effectLst/>
                          <a:latin typeface="Calibri" panose="020F0502020204030204" pitchFamily="34" charset="0"/>
                        </a:rPr>
                        <a:t>White ethnicity</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rPr>
                        <a:t>92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144142">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rPr>
                        <a:t>Aged 60-85 yr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rPr>
                        <a:t>85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144142">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2000" b="0" i="0" u="none" strike="noStrike" cap="none" normalizeH="0" baseline="0" dirty="0">
                          <a:ln>
                            <a:noFill/>
                          </a:ln>
                          <a:solidFill>
                            <a:schemeClr val="bg1"/>
                          </a:solidFill>
                          <a:effectLst/>
                          <a:latin typeface="Calibri" panose="020F0502020204030204" pitchFamily="34" charset="0"/>
                        </a:rPr>
                        <a:t>Comorbidities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rPr>
                        <a:t>46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144142">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2000" b="0" i="0" u="none" strike="noStrike" cap="none" normalizeH="0" baseline="0" dirty="0">
                          <a:ln>
                            <a:noFill/>
                          </a:ln>
                          <a:solidFill>
                            <a:schemeClr val="bg1"/>
                          </a:solidFill>
                          <a:effectLst/>
                          <a:latin typeface="Calibri" panose="020F0502020204030204" pitchFamily="34" charset="0"/>
                        </a:rPr>
                        <a:t>Stage IV disease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rPr>
                        <a:t>47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698513">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2000" b="0" i="0" u="none" strike="noStrike" cap="none" normalizeH="0" baseline="0" dirty="0">
                          <a:ln>
                            <a:noFill/>
                          </a:ln>
                          <a:solidFill>
                            <a:schemeClr val="bg1"/>
                          </a:solidFill>
                          <a:effectLst/>
                          <a:latin typeface="Calibri" panose="020F0502020204030204" pitchFamily="34" charset="0"/>
                        </a:rPr>
                        <a:t>IMD score</a:t>
                      </a:r>
                    </a:p>
                    <a:p>
                      <a:pPr marL="349250" marR="0" lvl="0" indent="-227013" algn="l" defTabSz="914400" rtl="0" eaLnBrk="1" fontAlgn="base" latinLnBrk="0" hangingPunct="1">
                        <a:lnSpc>
                          <a:spcPct val="100000"/>
                        </a:lnSpc>
                        <a:spcBef>
                          <a:spcPts val="0"/>
                        </a:spcBef>
                        <a:spcAft>
                          <a:spcPts val="0"/>
                        </a:spcAft>
                        <a:buClrTx/>
                        <a:buSzTx/>
                        <a:buFont typeface="Wingdings" pitchFamily="2" charset="2"/>
                        <a:buChar char="§"/>
                        <a:tabLst/>
                      </a:pPr>
                      <a:r>
                        <a:rPr kumimoji="0" lang="en-US" sz="2000" b="0" i="0" u="none" strike="noStrike" cap="none" normalizeH="0" baseline="0" dirty="0">
                          <a:ln>
                            <a:noFill/>
                          </a:ln>
                          <a:solidFill>
                            <a:schemeClr val="bg1"/>
                          </a:solidFill>
                          <a:effectLst/>
                          <a:latin typeface="Calibri" panose="020F0502020204030204" pitchFamily="34" charset="0"/>
                        </a:rPr>
                        <a:t>1</a:t>
                      </a:r>
                    </a:p>
                    <a:p>
                      <a:pPr marL="349250" marR="0" lvl="0" indent="-227013" algn="l" defTabSz="914400" rtl="0" eaLnBrk="1" fontAlgn="base" latinLnBrk="0" hangingPunct="1">
                        <a:lnSpc>
                          <a:spcPct val="100000"/>
                        </a:lnSpc>
                        <a:spcBef>
                          <a:spcPts val="0"/>
                        </a:spcBef>
                        <a:spcAft>
                          <a:spcPts val="0"/>
                        </a:spcAft>
                        <a:buClrTx/>
                        <a:buSzTx/>
                        <a:buFont typeface="Wingdings" pitchFamily="2" charset="2"/>
                        <a:buChar char="§"/>
                        <a:tabLst/>
                      </a:pPr>
                      <a:r>
                        <a:rPr kumimoji="0" lang="en-US" sz="2000" b="0" i="0" u="none" strike="noStrike" cap="none" normalizeH="0" baseline="0" dirty="0">
                          <a:ln>
                            <a:noFill/>
                          </a:ln>
                          <a:solidFill>
                            <a:schemeClr val="bg1"/>
                          </a:solidFill>
                          <a:effectLst/>
                          <a:latin typeface="Calibri" panose="020F0502020204030204" pitchFamily="34" charset="0"/>
                        </a:rPr>
                        <a:t>2</a:t>
                      </a:r>
                    </a:p>
                    <a:p>
                      <a:pPr marL="349250" marR="0" lvl="0" indent="-227013" algn="l" defTabSz="914400" rtl="0" eaLnBrk="1" fontAlgn="base" latinLnBrk="0" hangingPunct="1">
                        <a:lnSpc>
                          <a:spcPct val="100000"/>
                        </a:lnSpc>
                        <a:spcBef>
                          <a:spcPts val="0"/>
                        </a:spcBef>
                        <a:spcAft>
                          <a:spcPts val="0"/>
                        </a:spcAft>
                        <a:buClrTx/>
                        <a:buSzTx/>
                        <a:buFont typeface="Wingdings" pitchFamily="2" charset="2"/>
                        <a:buChar char="§"/>
                        <a:tabLst/>
                      </a:pPr>
                      <a:r>
                        <a:rPr kumimoji="0" lang="en-US" sz="2000" b="0" i="0" u="none" strike="noStrike" cap="none" normalizeH="0" baseline="0" dirty="0">
                          <a:ln>
                            <a:noFill/>
                          </a:ln>
                          <a:solidFill>
                            <a:schemeClr val="bg1"/>
                          </a:solidFill>
                          <a:effectLst/>
                          <a:latin typeface="Calibri" panose="020F0502020204030204" pitchFamily="34" charset="0"/>
                        </a:rPr>
                        <a:t>3</a:t>
                      </a:r>
                    </a:p>
                    <a:p>
                      <a:pPr marL="349250" marR="0" lvl="0" indent="-227013" algn="l" defTabSz="914400" rtl="0" eaLnBrk="1" fontAlgn="base" latinLnBrk="0" hangingPunct="1">
                        <a:lnSpc>
                          <a:spcPct val="100000"/>
                        </a:lnSpc>
                        <a:spcBef>
                          <a:spcPts val="0"/>
                        </a:spcBef>
                        <a:spcAft>
                          <a:spcPts val="0"/>
                        </a:spcAft>
                        <a:buClrTx/>
                        <a:buSzTx/>
                        <a:buFont typeface="Wingdings" pitchFamily="2" charset="2"/>
                        <a:buChar char="§"/>
                        <a:tabLst/>
                      </a:pPr>
                      <a:r>
                        <a:rPr kumimoji="0" lang="en-US" sz="2000" b="0" i="0" u="none" strike="noStrike" cap="none" normalizeH="0" baseline="0" dirty="0">
                          <a:ln>
                            <a:noFill/>
                          </a:ln>
                          <a:solidFill>
                            <a:schemeClr val="bg1"/>
                          </a:solidFill>
                          <a:effectLst/>
                          <a:latin typeface="Calibri" panose="020F0502020204030204" pitchFamily="34" charset="0"/>
                        </a:rPr>
                        <a:t>4</a:t>
                      </a:r>
                    </a:p>
                    <a:p>
                      <a:pPr marL="349250" marR="0" lvl="0" indent="-227013" algn="l" defTabSz="914400" rtl="0" eaLnBrk="1" fontAlgn="base" latinLnBrk="0" hangingPunct="1">
                        <a:lnSpc>
                          <a:spcPct val="100000"/>
                        </a:lnSpc>
                        <a:spcBef>
                          <a:spcPts val="0"/>
                        </a:spcBef>
                        <a:spcAft>
                          <a:spcPts val="0"/>
                        </a:spcAft>
                        <a:buClrTx/>
                        <a:buSzTx/>
                        <a:buFont typeface="Wingdings" pitchFamily="2" charset="2"/>
                        <a:buChar char="§"/>
                        <a:tabLst/>
                      </a:pPr>
                      <a:r>
                        <a:rPr kumimoji="0" lang="en-US" sz="2000" b="0" i="0" u="none" strike="noStrike" cap="none" normalizeH="0" baseline="0" dirty="0">
                          <a:ln>
                            <a:noFill/>
                          </a:ln>
                          <a:solidFill>
                            <a:schemeClr val="bg1"/>
                          </a:solidFill>
                          <a:effectLst/>
                          <a:latin typeface="Calibri" panose="020F0502020204030204" pitchFamily="34" charset="0"/>
                        </a:rPr>
                        <a:t>5</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20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rPr>
                        <a:t>14.1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rPr>
                        <a:t>18.0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rPr>
                        <a:t>20.0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rPr>
                        <a:t>22.4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rPr>
                        <a:t>25.5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594469106"/>
                  </a:ext>
                </a:extLst>
              </a:tr>
            </a:tbl>
          </a:graphicData>
        </a:graphic>
      </p:graphicFrame>
      <p:grpSp>
        <p:nvGrpSpPr>
          <p:cNvPr id="9" name="Group 8">
            <a:extLst>
              <a:ext uri="{FF2B5EF4-FFF2-40B4-BE49-F238E27FC236}">
                <a16:creationId xmlns:a16="http://schemas.microsoft.com/office/drawing/2014/main" id="{12A71482-1268-6D25-B797-2A0D22E05CA1}"/>
              </a:ext>
            </a:extLst>
          </p:cNvPr>
          <p:cNvGrpSpPr/>
          <p:nvPr/>
        </p:nvGrpSpPr>
        <p:grpSpPr>
          <a:xfrm>
            <a:off x="9392911" y="6207927"/>
            <a:ext cx="2488502" cy="454909"/>
            <a:chOff x="9392911" y="6207927"/>
            <a:chExt cx="2488502" cy="454909"/>
          </a:xfrm>
        </p:grpSpPr>
        <p:pic>
          <p:nvPicPr>
            <p:cNvPr id="10" name="Picture 9" descr="A picture containing text, ax, wheel&#10;&#10;Description automatically generated">
              <a:extLst>
                <a:ext uri="{FF2B5EF4-FFF2-40B4-BE49-F238E27FC236}">
                  <a16:creationId xmlns:a16="http://schemas.microsoft.com/office/drawing/2014/main" id="{DBBA5827-9D32-BA6F-2515-DD1B981E77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1" name="Rectangle 10">
              <a:extLst>
                <a:ext uri="{FF2B5EF4-FFF2-40B4-BE49-F238E27FC236}">
                  <a16:creationId xmlns:a16="http://schemas.microsoft.com/office/drawing/2014/main" id="{387023E7-5E7E-D759-2FEF-03503EFA3EA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9323134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9" name="Straight Connector 48">
            <a:extLst>
              <a:ext uri="{FF2B5EF4-FFF2-40B4-BE49-F238E27FC236}">
                <a16:creationId xmlns:a16="http://schemas.microsoft.com/office/drawing/2014/main" id="{8803E170-D500-E2B6-FFB1-124501A624A1}"/>
              </a:ext>
            </a:extLst>
          </p:cNvPr>
          <p:cNvCxnSpPr/>
          <p:nvPr/>
        </p:nvCxnSpPr>
        <p:spPr bwMode="auto">
          <a:xfrm>
            <a:off x="7311805" y="2697318"/>
            <a:ext cx="4047613" cy="0"/>
          </a:xfrm>
          <a:prstGeom prst="line">
            <a:avLst/>
          </a:prstGeom>
          <a:noFill/>
          <a:ln w="28575" cap="flat" cmpd="sng" algn="ctr">
            <a:solidFill>
              <a:schemeClr val="tx2"/>
            </a:solidFill>
            <a:prstDash val="solid"/>
            <a:round/>
            <a:headEnd type="none" w="med" len="med"/>
            <a:tailEnd type="none" w="med" len="med"/>
          </a:ln>
          <a:effectLst/>
        </p:spPr>
      </p:cxnSp>
      <p:sp>
        <p:nvSpPr>
          <p:cNvPr id="2" name="Title 1">
            <a:extLst>
              <a:ext uri="{FF2B5EF4-FFF2-40B4-BE49-F238E27FC236}">
                <a16:creationId xmlns:a16="http://schemas.microsoft.com/office/drawing/2014/main" id="{9186B544-743C-443D-AE0E-25F41CF2A945}"/>
              </a:ext>
            </a:extLst>
          </p:cNvPr>
          <p:cNvSpPr>
            <a:spLocks noGrp="1"/>
          </p:cNvSpPr>
          <p:nvPr>
            <p:ph type="title"/>
          </p:nvPr>
        </p:nvSpPr>
        <p:spPr/>
        <p:txBody>
          <a:bodyPr/>
          <a:lstStyle/>
          <a:p>
            <a:r>
              <a:rPr lang="en-US" dirty="0"/>
              <a:t>Population Assessment of Inequities in NSCLC Therapy: Likelihood of Any Novel Anticancer Therapy Utilization</a:t>
            </a:r>
          </a:p>
        </p:txBody>
      </p:sp>
      <p:grpSp>
        <p:nvGrpSpPr>
          <p:cNvPr id="8" name="Group 7">
            <a:extLst>
              <a:ext uri="{FF2B5EF4-FFF2-40B4-BE49-F238E27FC236}">
                <a16:creationId xmlns:a16="http://schemas.microsoft.com/office/drawing/2014/main" id="{B31BFD84-53B2-121C-8BEB-B26B456E1C8B}"/>
              </a:ext>
            </a:extLst>
          </p:cNvPr>
          <p:cNvGrpSpPr/>
          <p:nvPr/>
        </p:nvGrpSpPr>
        <p:grpSpPr>
          <a:xfrm>
            <a:off x="9392911" y="6207927"/>
            <a:ext cx="2488502" cy="454909"/>
            <a:chOff x="9392911" y="6207927"/>
            <a:chExt cx="2488502" cy="454909"/>
          </a:xfrm>
        </p:grpSpPr>
        <p:pic>
          <p:nvPicPr>
            <p:cNvPr id="9" name="Picture 8" descr="A picture containing text, ax, wheel&#10;&#10;Description automatically generated">
              <a:extLst>
                <a:ext uri="{FF2B5EF4-FFF2-40B4-BE49-F238E27FC236}">
                  <a16:creationId xmlns:a16="http://schemas.microsoft.com/office/drawing/2014/main" id="{88DF9BE9-FE6E-4D78-EE29-BB1FB08271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0" name="Rectangle 9">
              <a:extLst>
                <a:ext uri="{FF2B5EF4-FFF2-40B4-BE49-F238E27FC236}">
                  <a16:creationId xmlns:a16="http://schemas.microsoft.com/office/drawing/2014/main" id="{3D3D8470-6D26-6482-EA5D-16ECC26C31FB}"/>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aphicFrame>
        <p:nvGraphicFramePr>
          <p:cNvPr id="7" name="Group 32">
            <a:extLst>
              <a:ext uri="{FF2B5EF4-FFF2-40B4-BE49-F238E27FC236}">
                <a16:creationId xmlns:a16="http://schemas.microsoft.com/office/drawing/2014/main" id="{E84C4670-404F-3CBA-B96A-6DFEAC7E74A1}"/>
              </a:ext>
            </a:extLst>
          </p:cNvPr>
          <p:cNvGraphicFramePr>
            <a:graphicFrameLocks noGrp="1"/>
          </p:cNvGraphicFramePr>
          <p:nvPr>
            <p:extLst>
              <p:ext uri="{D42A27DB-BD31-4B8C-83A1-F6EECF244321}">
                <p14:modId xmlns:p14="http://schemas.microsoft.com/office/powerpoint/2010/main" val="1652087864"/>
              </p:ext>
            </p:extLst>
          </p:nvPr>
        </p:nvGraphicFramePr>
        <p:xfrm>
          <a:off x="719138" y="1600200"/>
          <a:ext cx="5414962" cy="3017616"/>
        </p:xfrm>
        <a:graphic>
          <a:graphicData uri="http://schemas.openxmlformats.org/drawingml/2006/table">
            <a:tbl>
              <a:tblPr/>
              <a:tblGrid>
                <a:gridCol w="1810372">
                  <a:extLst>
                    <a:ext uri="{9D8B030D-6E8A-4147-A177-3AD203B41FA5}">
                      <a16:colId xmlns:a16="http://schemas.microsoft.com/office/drawing/2014/main" val="20000"/>
                    </a:ext>
                  </a:extLst>
                </a:gridCol>
                <a:gridCol w="1802295">
                  <a:extLst>
                    <a:ext uri="{9D8B030D-6E8A-4147-A177-3AD203B41FA5}">
                      <a16:colId xmlns:a16="http://schemas.microsoft.com/office/drawing/2014/main" val="20002"/>
                    </a:ext>
                  </a:extLst>
                </a:gridCol>
                <a:gridCol w="1802295">
                  <a:extLst>
                    <a:ext uri="{9D8B030D-6E8A-4147-A177-3AD203B41FA5}">
                      <a16:colId xmlns:a16="http://schemas.microsoft.com/office/drawing/2014/main" val="2982208460"/>
                    </a:ext>
                  </a:extLst>
                </a:gridCol>
              </a:tblGrid>
              <a:tr h="82403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IMD Score</a:t>
                      </a:r>
                    </a:p>
                  </a:txBody>
                  <a:tcPr marL="121881" marR="121881"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Patients Receiving Any Novel Therapy, %</a:t>
                      </a:r>
                    </a:p>
                  </a:txBody>
                  <a:tcPr marL="121881" marR="121881"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mvOR of Utilization</a:t>
                      </a:r>
                    </a:p>
                  </a:txBody>
                  <a:tcPr marL="121881" marR="121881"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52389">
                <a:tc>
                  <a:txBody>
                    <a:bodyPr/>
                    <a:lstStyle/>
                    <a:p>
                      <a:pPr marL="0" marR="0" lvl="0" indent="0" algn="l" defTabSz="914400" rtl="0" eaLnBrk="1" fontAlgn="base" latinLnBrk="0" hangingPunct="1">
                        <a:lnSpc>
                          <a:spcPct val="100000"/>
                        </a:lnSpc>
                        <a:spcBef>
                          <a:spcPts val="0"/>
                        </a:spcBef>
                        <a:spcAft>
                          <a:spcPts val="0"/>
                        </a:spcAft>
                        <a:buClrTx/>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594469106"/>
                  </a:ext>
                </a:extLst>
              </a:tr>
              <a:tr h="252389">
                <a:tc>
                  <a:txBody>
                    <a:bodyPr/>
                    <a:lstStyle/>
                    <a:p>
                      <a:pPr marL="0" marR="0" lvl="0" indent="0" algn="l" defTabSz="914400" rtl="0" eaLnBrk="1" fontAlgn="base" latinLnBrk="0" hangingPunct="1">
                        <a:lnSpc>
                          <a:spcPct val="100000"/>
                        </a:lnSpc>
                        <a:spcBef>
                          <a:spcPts val="0"/>
                        </a:spcBef>
                        <a:spcAft>
                          <a:spcPts val="0"/>
                        </a:spcAft>
                        <a:buClrTx/>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0.87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127083894"/>
                  </a:ext>
                </a:extLst>
              </a:tr>
              <a:tr h="252389">
                <a:tc>
                  <a:txBody>
                    <a:bodyPr/>
                    <a:lstStyle/>
                    <a:p>
                      <a:pPr marL="0" marR="0" lvl="0" indent="0" algn="l" defTabSz="914400" rtl="0" eaLnBrk="1" fontAlgn="base" latinLnBrk="0" hangingPunct="1">
                        <a:lnSpc>
                          <a:spcPct val="100000"/>
                        </a:lnSpc>
                        <a:spcBef>
                          <a:spcPts val="0"/>
                        </a:spcBef>
                        <a:spcAft>
                          <a:spcPts val="0"/>
                        </a:spcAft>
                        <a:buClrTx/>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0.77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656634085"/>
                  </a:ext>
                </a:extLst>
              </a:tr>
              <a:tr h="252389">
                <a:tc>
                  <a:txBody>
                    <a:bodyPr/>
                    <a:lstStyle/>
                    <a:p>
                      <a:pPr marL="0" marR="0" lvl="0" indent="0" algn="l" defTabSz="914400" rtl="0" eaLnBrk="1" fontAlgn="base" latinLnBrk="0" hangingPunct="1">
                        <a:lnSpc>
                          <a:spcPct val="100000"/>
                        </a:lnSpc>
                        <a:spcBef>
                          <a:spcPts val="0"/>
                        </a:spcBef>
                        <a:spcAft>
                          <a:spcPts val="0"/>
                        </a:spcAft>
                        <a:buClrTx/>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0.65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497884357"/>
                  </a:ext>
                </a:extLst>
              </a:tr>
              <a:tr h="252389">
                <a:tc>
                  <a:txBody>
                    <a:bodyPr/>
                    <a:lstStyle/>
                    <a:p>
                      <a:pPr marL="0" marR="0" lvl="0" indent="0" algn="l" defTabSz="914400" rtl="0" eaLnBrk="1" fontAlgn="base" latinLnBrk="0" hangingPunct="1">
                        <a:lnSpc>
                          <a:spcPct val="100000"/>
                        </a:lnSpc>
                        <a:spcBef>
                          <a:spcPts val="0"/>
                        </a:spcBef>
                        <a:spcAft>
                          <a:spcPts val="0"/>
                        </a:spcAft>
                        <a:buClrTx/>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0.54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28176086"/>
                  </a:ext>
                </a:extLst>
              </a:tr>
            </a:tbl>
          </a:graphicData>
        </a:graphic>
      </p:graphicFrame>
      <p:sp>
        <p:nvSpPr>
          <p:cNvPr id="12" name="Text Box 15">
            <a:extLst>
              <a:ext uri="{FF2B5EF4-FFF2-40B4-BE49-F238E27FC236}">
                <a16:creationId xmlns:a16="http://schemas.microsoft.com/office/drawing/2014/main" id="{693AC08A-3E66-0450-F9BF-0777C75BA757}"/>
              </a:ext>
            </a:extLst>
          </p:cNvPr>
          <p:cNvSpPr txBox="1">
            <a:spLocks noChangeArrowheads="1"/>
          </p:cNvSpPr>
          <p:nvPr/>
        </p:nvSpPr>
        <p:spPr bwMode="auto">
          <a:xfrm>
            <a:off x="431801" y="6360340"/>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eaLnBrk="1" hangingPunct="1">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Norris. WCLC 2022. Abstr </a:t>
            </a:r>
            <a:r>
              <a:rPr lang="en-US" altLang="en-US" sz="1200" b="0" spc="-10" dirty="0">
                <a:solidFill>
                  <a:srgbClr val="455560"/>
                </a:solidFill>
                <a:latin typeface="Calibri" panose="020F0502020204030204" pitchFamily="34" charset="0"/>
              </a:rPr>
              <a:t>OA01.05. Reproduced with permission.</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6" name="TextBox 5">
            <a:extLst>
              <a:ext uri="{FF2B5EF4-FFF2-40B4-BE49-F238E27FC236}">
                <a16:creationId xmlns:a16="http://schemas.microsoft.com/office/drawing/2014/main" id="{8478FAC2-F71B-447E-9AEB-FE5B584D96E8}"/>
              </a:ext>
            </a:extLst>
          </p:cNvPr>
          <p:cNvSpPr txBox="1"/>
          <p:nvPr/>
        </p:nvSpPr>
        <p:spPr>
          <a:xfrm>
            <a:off x="7332811" y="1611268"/>
            <a:ext cx="3998335" cy="70788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2000" b="1" i="0" u="none" strike="noStrike" cap="none" spc="0" normalizeH="0" baseline="0" dirty="0">
                <a:ln>
                  <a:noFill/>
                </a:ln>
                <a:solidFill>
                  <a:schemeClr val="bg1"/>
                </a:solidFill>
                <a:effectLst/>
                <a:uFillTx/>
                <a:latin typeface="Calibri" panose="020F0502020204030204" pitchFamily="34" charset="0"/>
                <a:cs typeface="Calibri" panose="020F0502020204030204" pitchFamily="34" charset="0"/>
                <a:sym typeface="Helvetica"/>
              </a:rPr>
              <a:t>Any Novel Anticancer Therapy </a:t>
            </a:r>
          </a:p>
          <a:p>
            <a:pPr marL="0" marR="0" indent="0" algn="ctr" defTabSz="914400" rtl="0" fontAlgn="auto" latinLnBrk="0" hangingPunct="0">
              <a:lnSpc>
                <a:spcPct val="100000"/>
              </a:lnSpc>
              <a:spcBef>
                <a:spcPts val="0"/>
              </a:spcBef>
              <a:spcAft>
                <a:spcPts val="0"/>
              </a:spcAft>
              <a:buClrTx/>
              <a:buSzTx/>
              <a:buFontTx/>
              <a:buNone/>
              <a:tabLst/>
            </a:pPr>
            <a:r>
              <a:rPr kumimoji="0" lang="en-US" sz="2000" b="1" i="0" u="none" strike="noStrike" cap="none" spc="0" normalizeH="0" baseline="0" dirty="0">
                <a:ln>
                  <a:noFill/>
                </a:ln>
                <a:solidFill>
                  <a:schemeClr val="bg1"/>
                </a:solidFill>
                <a:effectLst/>
                <a:uFillTx/>
                <a:latin typeface="Calibri" panose="020F0502020204030204" pitchFamily="34" charset="0"/>
                <a:cs typeface="Calibri" panose="020F0502020204030204" pitchFamily="34" charset="0"/>
                <a:sym typeface="Helvetica"/>
              </a:rPr>
              <a:t>(n = 9854; 5%)</a:t>
            </a:r>
          </a:p>
        </p:txBody>
      </p:sp>
      <p:sp>
        <p:nvSpPr>
          <p:cNvPr id="11" name="TextBox 10">
            <a:extLst>
              <a:ext uri="{FF2B5EF4-FFF2-40B4-BE49-F238E27FC236}">
                <a16:creationId xmlns:a16="http://schemas.microsoft.com/office/drawing/2014/main" id="{4D6982EE-1F47-D361-D292-75569C4B4FDE}"/>
              </a:ext>
            </a:extLst>
          </p:cNvPr>
          <p:cNvSpPr txBox="1"/>
          <p:nvPr/>
        </p:nvSpPr>
        <p:spPr>
          <a:xfrm>
            <a:off x="795338" y="4646391"/>
            <a:ext cx="5108097" cy="52321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defTabSz="914400" rtl="0" fontAlgn="auto" latinLnBrk="0" hangingPunct="0">
              <a:lnSpc>
                <a:spcPct val="100000"/>
              </a:lnSpc>
              <a:spcBef>
                <a:spcPts val="0"/>
              </a:spcBef>
              <a:spcAft>
                <a:spcPts val="0"/>
              </a:spcAft>
              <a:buClrTx/>
              <a:buSzTx/>
              <a:buFontTx/>
              <a:buNone/>
              <a:tabLst/>
            </a:pPr>
            <a:r>
              <a:rPr lang="en-US" sz="1400" b="0" dirty="0">
                <a:solidFill>
                  <a:schemeClr val="bg1"/>
                </a:solidFill>
                <a:latin typeface="+mn-lt"/>
                <a:cs typeface="Arial" panose="020B0604020202020204" pitchFamily="34" charset="0"/>
              </a:rPr>
              <a:t>Model adjusted for age, diagnosis yr, ethnicity, rural/urban indicator, stage, multiple tumors, comorbidities, and histology.</a:t>
            </a:r>
            <a:endParaRPr kumimoji="0" lang="en-US" sz="1400" b="0" i="0" u="none" strike="noStrike" cap="none" spc="0" normalizeH="0" baseline="0" dirty="0">
              <a:ln>
                <a:noFill/>
              </a:ln>
              <a:solidFill>
                <a:schemeClr val="bg1"/>
              </a:solidFill>
              <a:effectLst/>
              <a:uFillTx/>
              <a:latin typeface="+mn-lt"/>
              <a:cs typeface="Arial" panose="020B0604020202020204" pitchFamily="34" charset="0"/>
              <a:sym typeface="Helvetica"/>
            </a:endParaRPr>
          </a:p>
        </p:txBody>
      </p:sp>
      <p:cxnSp>
        <p:nvCxnSpPr>
          <p:cNvPr id="4" name="Straight Connector 3">
            <a:extLst>
              <a:ext uri="{FF2B5EF4-FFF2-40B4-BE49-F238E27FC236}">
                <a16:creationId xmlns:a16="http://schemas.microsoft.com/office/drawing/2014/main" id="{E91FB682-9383-FED8-D789-609D8DFAD587}"/>
              </a:ext>
            </a:extLst>
          </p:cNvPr>
          <p:cNvCxnSpPr>
            <a:cxnSpLocks/>
          </p:cNvCxnSpPr>
          <p:nvPr/>
        </p:nvCxnSpPr>
        <p:spPr bwMode="auto">
          <a:xfrm flipV="1">
            <a:off x="7315199" y="2233766"/>
            <a:ext cx="0" cy="2843093"/>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7AF9ED32-C966-0D08-4812-B2A9A3EBBA6E}"/>
              </a:ext>
            </a:extLst>
          </p:cNvPr>
          <p:cNvCxnSpPr>
            <a:cxnSpLocks/>
          </p:cNvCxnSpPr>
          <p:nvPr/>
        </p:nvCxnSpPr>
        <p:spPr bwMode="auto">
          <a:xfrm>
            <a:off x="7315199" y="5084543"/>
            <a:ext cx="4015947"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016D3A95-2D06-C930-B778-4421344C9A41}"/>
              </a:ext>
            </a:extLst>
          </p:cNvPr>
          <p:cNvCxnSpPr>
            <a:cxnSpLocks/>
          </p:cNvCxnSpPr>
          <p:nvPr/>
        </p:nvCxnSpPr>
        <p:spPr bwMode="auto">
          <a:xfrm flipH="1">
            <a:off x="7246044" y="225079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35DF4ACA-5670-5E47-8881-6E500E992E63}"/>
              </a:ext>
            </a:extLst>
          </p:cNvPr>
          <p:cNvCxnSpPr>
            <a:cxnSpLocks/>
          </p:cNvCxnSpPr>
          <p:nvPr/>
        </p:nvCxnSpPr>
        <p:spPr bwMode="auto">
          <a:xfrm flipH="1">
            <a:off x="7246044" y="270249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6DF33468-7616-B99A-A196-9C911EB1CAD3}"/>
              </a:ext>
            </a:extLst>
          </p:cNvPr>
          <p:cNvCxnSpPr>
            <a:cxnSpLocks/>
          </p:cNvCxnSpPr>
          <p:nvPr/>
        </p:nvCxnSpPr>
        <p:spPr bwMode="auto">
          <a:xfrm flipH="1">
            <a:off x="7246044" y="317890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5D804024-5E11-702B-0466-29242D7C02F1}"/>
              </a:ext>
            </a:extLst>
          </p:cNvPr>
          <p:cNvCxnSpPr>
            <a:cxnSpLocks/>
          </p:cNvCxnSpPr>
          <p:nvPr/>
        </p:nvCxnSpPr>
        <p:spPr bwMode="auto">
          <a:xfrm flipH="1">
            <a:off x="7246044" y="365531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BEC1C815-6C85-88F5-89BB-93C1BE8C1674}"/>
              </a:ext>
            </a:extLst>
          </p:cNvPr>
          <p:cNvCxnSpPr>
            <a:cxnSpLocks/>
          </p:cNvCxnSpPr>
          <p:nvPr/>
        </p:nvCxnSpPr>
        <p:spPr bwMode="auto">
          <a:xfrm flipH="1">
            <a:off x="7246044" y="413172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42635E15-53B7-E63E-ECFC-F58120668FD8}"/>
              </a:ext>
            </a:extLst>
          </p:cNvPr>
          <p:cNvCxnSpPr>
            <a:cxnSpLocks/>
          </p:cNvCxnSpPr>
          <p:nvPr/>
        </p:nvCxnSpPr>
        <p:spPr bwMode="auto">
          <a:xfrm flipH="1">
            <a:off x="7246044" y="460813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BF644677-9B4E-4835-9203-D2D4001808B7}"/>
              </a:ext>
            </a:extLst>
          </p:cNvPr>
          <p:cNvCxnSpPr>
            <a:cxnSpLocks/>
          </p:cNvCxnSpPr>
          <p:nvPr/>
        </p:nvCxnSpPr>
        <p:spPr bwMode="auto">
          <a:xfrm flipH="1">
            <a:off x="7246044" y="508454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17A43940-782F-C71E-78B4-C89FAC42506C}"/>
              </a:ext>
            </a:extLst>
          </p:cNvPr>
          <p:cNvCxnSpPr>
            <a:cxnSpLocks/>
          </p:cNvCxnSpPr>
          <p:nvPr/>
        </p:nvCxnSpPr>
        <p:spPr bwMode="auto">
          <a:xfrm>
            <a:off x="7310052" y="507685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A7F7D3B0-8DED-046E-8495-006E5A63552C}"/>
              </a:ext>
            </a:extLst>
          </p:cNvPr>
          <p:cNvCxnSpPr>
            <a:cxnSpLocks/>
          </p:cNvCxnSpPr>
          <p:nvPr/>
        </p:nvCxnSpPr>
        <p:spPr bwMode="auto">
          <a:xfrm>
            <a:off x="7983430" y="507685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9A285CB8-AB76-4469-07DF-935E596677F7}"/>
              </a:ext>
            </a:extLst>
          </p:cNvPr>
          <p:cNvCxnSpPr>
            <a:cxnSpLocks/>
          </p:cNvCxnSpPr>
          <p:nvPr/>
        </p:nvCxnSpPr>
        <p:spPr bwMode="auto">
          <a:xfrm>
            <a:off x="8656808" y="507685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C6E74CFD-ABE1-ED79-7966-C20D4605B123}"/>
              </a:ext>
            </a:extLst>
          </p:cNvPr>
          <p:cNvCxnSpPr>
            <a:cxnSpLocks/>
          </p:cNvCxnSpPr>
          <p:nvPr/>
        </p:nvCxnSpPr>
        <p:spPr bwMode="auto">
          <a:xfrm>
            <a:off x="9330186" y="507685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CF6552C8-3800-29EA-5DCE-2297C8B66278}"/>
              </a:ext>
            </a:extLst>
          </p:cNvPr>
          <p:cNvCxnSpPr>
            <a:cxnSpLocks/>
          </p:cNvCxnSpPr>
          <p:nvPr/>
        </p:nvCxnSpPr>
        <p:spPr bwMode="auto">
          <a:xfrm>
            <a:off x="10003564" y="507685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FBFC0485-D2A4-DD86-5832-F4E8FD36ACE5}"/>
              </a:ext>
            </a:extLst>
          </p:cNvPr>
          <p:cNvCxnSpPr>
            <a:cxnSpLocks/>
          </p:cNvCxnSpPr>
          <p:nvPr/>
        </p:nvCxnSpPr>
        <p:spPr bwMode="auto">
          <a:xfrm>
            <a:off x="10676940" y="5076859"/>
            <a:ext cx="0" cy="64008"/>
          </a:xfrm>
          <a:prstGeom prst="line">
            <a:avLst/>
          </a:prstGeom>
          <a:noFill/>
          <a:ln w="28575" cap="flat" cmpd="sng" algn="ctr">
            <a:solidFill>
              <a:schemeClr val="bg1"/>
            </a:solidFill>
            <a:prstDash val="solid"/>
            <a:round/>
            <a:headEnd type="none" w="med" len="med"/>
            <a:tailEnd type="none" w="med" len="med"/>
          </a:ln>
          <a:effectLst/>
        </p:spPr>
      </p:cxnSp>
      <p:sp>
        <p:nvSpPr>
          <p:cNvPr id="31" name="TextBox 30">
            <a:extLst>
              <a:ext uri="{FF2B5EF4-FFF2-40B4-BE49-F238E27FC236}">
                <a16:creationId xmlns:a16="http://schemas.microsoft.com/office/drawing/2014/main" id="{FE5B7DE8-ACA9-1DA3-597D-B3FC158D2636}"/>
              </a:ext>
            </a:extLst>
          </p:cNvPr>
          <p:cNvSpPr txBox="1"/>
          <p:nvPr/>
        </p:nvSpPr>
        <p:spPr bwMode="auto">
          <a:xfrm rot="16200000">
            <a:off x="5193849" y="3470644"/>
            <a:ext cx="28584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Odds Ratio</a:t>
            </a:r>
          </a:p>
        </p:txBody>
      </p:sp>
      <p:sp>
        <p:nvSpPr>
          <p:cNvPr id="32" name="TextBox 31">
            <a:extLst>
              <a:ext uri="{FF2B5EF4-FFF2-40B4-BE49-F238E27FC236}">
                <a16:creationId xmlns:a16="http://schemas.microsoft.com/office/drawing/2014/main" id="{CDB1BD71-35D6-5CD1-AF31-76960E6D5151}"/>
              </a:ext>
            </a:extLst>
          </p:cNvPr>
          <p:cNvSpPr txBox="1"/>
          <p:nvPr/>
        </p:nvSpPr>
        <p:spPr bwMode="auto">
          <a:xfrm>
            <a:off x="6705376" y="2066130"/>
            <a:ext cx="5726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33" name="TextBox 32">
            <a:extLst>
              <a:ext uri="{FF2B5EF4-FFF2-40B4-BE49-F238E27FC236}">
                <a16:creationId xmlns:a16="http://schemas.microsoft.com/office/drawing/2014/main" id="{4EC29966-B4EB-87B1-F0B1-277426DD01C9}"/>
              </a:ext>
            </a:extLst>
          </p:cNvPr>
          <p:cNvSpPr txBox="1"/>
          <p:nvPr/>
        </p:nvSpPr>
        <p:spPr bwMode="auto">
          <a:xfrm>
            <a:off x="6705376" y="2517826"/>
            <a:ext cx="5726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34" name="TextBox 33">
            <a:extLst>
              <a:ext uri="{FF2B5EF4-FFF2-40B4-BE49-F238E27FC236}">
                <a16:creationId xmlns:a16="http://schemas.microsoft.com/office/drawing/2014/main" id="{EA5611CC-4395-8A5A-BC4D-8885E77F01CF}"/>
              </a:ext>
            </a:extLst>
          </p:cNvPr>
          <p:cNvSpPr txBox="1"/>
          <p:nvPr/>
        </p:nvSpPr>
        <p:spPr bwMode="auto">
          <a:xfrm>
            <a:off x="6705376" y="2994236"/>
            <a:ext cx="5726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0.8</a:t>
            </a:r>
          </a:p>
        </p:txBody>
      </p:sp>
      <p:sp>
        <p:nvSpPr>
          <p:cNvPr id="35" name="TextBox 34">
            <a:extLst>
              <a:ext uri="{FF2B5EF4-FFF2-40B4-BE49-F238E27FC236}">
                <a16:creationId xmlns:a16="http://schemas.microsoft.com/office/drawing/2014/main" id="{87936CC1-E275-8470-A581-3A93FC191888}"/>
              </a:ext>
            </a:extLst>
          </p:cNvPr>
          <p:cNvSpPr txBox="1"/>
          <p:nvPr/>
        </p:nvSpPr>
        <p:spPr bwMode="auto">
          <a:xfrm>
            <a:off x="6705376" y="3470646"/>
            <a:ext cx="5726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0.6</a:t>
            </a:r>
          </a:p>
        </p:txBody>
      </p:sp>
      <p:sp>
        <p:nvSpPr>
          <p:cNvPr id="36" name="TextBox 35">
            <a:extLst>
              <a:ext uri="{FF2B5EF4-FFF2-40B4-BE49-F238E27FC236}">
                <a16:creationId xmlns:a16="http://schemas.microsoft.com/office/drawing/2014/main" id="{19A07882-F7AF-DAF0-9D69-34E641090B26}"/>
              </a:ext>
            </a:extLst>
          </p:cNvPr>
          <p:cNvSpPr txBox="1"/>
          <p:nvPr/>
        </p:nvSpPr>
        <p:spPr bwMode="auto">
          <a:xfrm>
            <a:off x="6705376" y="3947056"/>
            <a:ext cx="5726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0.4</a:t>
            </a:r>
          </a:p>
        </p:txBody>
      </p:sp>
      <p:sp>
        <p:nvSpPr>
          <p:cNvPr id="37" name="TextBox 36">
            <a:extLst>
              <a:ext uri="{FF2B5EF4-FFF2-40B4-BE49-F238E27FC236}">
                <a16:creationId xmlns:a16="http://schemas.microsoft.com/office/drawing/2014/main" id="{36A73856-6E50-CC7E-86CC-A29F3D044A67}"/>
              </a:ext>
            </a:extLst>
          </p:cNvPr>
          <p:cNvSpPr txBox="1"/>
          <p:nvPr/>
        </p:nvSpPr>
        <p:spPr bwMode="auto">
          <a:xfrm>
            <a:off x="6705376" y="4423466"/>
            <a:ext cx="5726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0.2</a:t>
            </a:r>
          </a:p>
        </p:txBody>
      </p:sp>
      <p:sp>
        <p:nvSpPr>
          <p:cNvPr id="38" name="TextBox 37">
            <a:extLst>
              <a:ext uri="{FF2B5EF4-FFF2-40B4-BE49-F238E27FC236}">
                <a16:creationId xmlns:a16="http://schemas.microsoft.com/office/drawing/2014/main" id="{2DED1A02-F0CD-5749-9B36-DDDFD6370681}"/>
              </a:ext>
            </a:extLst>
          </p:cNvPr>
          <p:cNvSpPr txBox="1"/>
          <p:nvPr/>
        </p:nvSpPr>
        <p:spPr bwMode="auto">
          <a:xfrm>
            <a:off x="6705376" y="4899873"/>
            <a:ext cx="5726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0.0</a:t>
            </a:r>
          </a:p>
        </p:txBody>
      </p:sp>
      <p:sp>
        <p:nvSpPr>
          <p:cNvPr id="39" name="TextBox 38">
            <a:extLst>
              <a:ext uri="{FF2B5EF4-FFF2-40B4-BE49-F238E27FC236}">
                <a16:creationId xmlns:a16="http://schemas.microsoft.com/office/drawing/2014/main" id="{8FA62B98-0D6D-D0DB-F9F1-E2E57F6B43D6}"/>
              </a:ext>
            </a:extLst>
          </p:cNvPr>
          <p:cNvSpPr txBox="1"/>
          <p:nvPr/>
        </p:nvSpPr>
        <p:spPr bwMode="auto">
          <a:xfrm>
            <a:off x="7310052" y="5508636"/>
            <a:ext cx="402109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IMD</a:t>
            </a:r>
          </a:p>
        </p:txBody>
      </p:sp>
      <p:sp>
        <p:nvSpPr>
          <p:cNvPr id="40" name="TextBox 39">
            <a:extLst>
              <a:ext uri="{FF2B5EF4-FFF2-40B4-BE49-F238E27FC236}">
                <a16:creationId xmlns:a16="http://schemas.microsoft.com/office/drawing/2014/main" id="{A6488CB3-1830-3C64-8BF9-981932A139C7}"/>
              </a:ext>
            </a:extLst>
          </p:cNvPr>
          <p:cNvSpPr txBox="1"/>
          <p:nvPr/>
        </p:nvSpPr>
        <p:spPr bwMode="auto">
          <a:xfrm>
            <a:off x="7158991" y="5397837"/>
            <a:ext cx="1425189"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90000"/>
              </a:lnSpc>
              <a:spcBef>
                <a:spcPct val="50000"/>
              </a:spcBef>
              <a:spcAft>
                <a:spcPct val="0"/>
              </a:spcAft>
              <a:buClrTx/>
              <a:buFontTx/>
              <a:buNone/>
            </a:pPr>
            <a:r>
              <a:rPr lang="en-US" b="0" dirty="0">
                <a:solidFill>
                  <a:schemeClr val="bg1"/>
                </a:solidFill>
                <a:latin typeface="Calibri" panose="020F0502020204030204" pitchFamily="34" charset="0"/>
              </a:rPr>
              <a:t>Least Deprived</a:t>
            </a:r>
          </a:p>
        </p:txBody>
      </p:sp>
      <p:sp>
        <p:nvSpPr>
          <p:cNvPr id="41" name="TextBox 40">
            <a:extLst>
              <a:ext uri="{FF2B5EF4-FFF2-40B4-BE49-F238E27FC236}">
                <a16:creationId xmlns:a16="http://schemas.microsoft.com/office/drawing/2014/main" id="{6F431214-7218-077E-034A-71A0BD691978}"/>
              </a:ext>
            </a:extLst>
          </p:cNvPr>
          <p:cNvSpPr txBox="1"/>
          <p:nvPr/>
        </p:nvSpPr>
        <p:spPr bwMode="auto">
          <a:xfrm>
            <a:off x="10033782" y="5397837"/>
            <a:ext cx="1425189"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90000"/>
              </a:lnSpc>
              <a:spcBef>
                <a:spcPct val="50000"/>
              </a:spcBef>
              <a:spcAft>
                <a:spcPct val="0"/>
              </a:spcAft>
              <a:buClrTx/>
              <a:buFontTx/>
              <a:buNone/>
            </a:pPr>
            <a:r>
              <a:rPr lang="en-US" b="0" dirty="0">
                <a:solidFill>
                  <a:schemeClr val="bg1"/>
                </a:solidFill>
                <a:latin typeface="Calibri" panose="020F0502020204030204" pitchFamily="34" charset="0"/>
              </a:rPr>
              <a:t>Most</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Deprived</a:t>
            </a:r>
          </a:p>
        </p:txBody>
      </p:sp>
      <p:sp>
        <p:nvSpPr>
          <p:cNvPr id="42" name="TextBox 41">
            <a:extLst>
              <a:ext uri="{FF2B5EF4-FFF2-40B4-BE49-F238E27FC236}">
                <a16:creationId xmlns:a16="http://schemas.microsoft.com/office/drawing/2014/main" id="{8CF17F98-B555-7334-B621-E7D91ABB8248}"/>
              </a:ext>
            </a:extLst>
          </p:cNvPr>
          <p:cNvSpPr txBox="1"/>
          <p:nvPr/>
        </p:nvSpPr>
        <p:spPr bwMode="auto">
          <a:xfrm>
            <a:off x="7032478" y="5094390"/>
            <a:ext cx="5726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43" name="TextBox 42">
            <a:extLst>
              <a:ext uri="{FF2B5EF4-FFF2-40B4-BE49-F238E27FC236}">
                <a16:creationId xmlns:a16="http://schemas.microsoft.com/office/drawing/2014/main" id="{8116DBBF-7D73-F70E-8D17-EFD5FE62686B}"/>
              </a:ext>
            </a:extLst>
          </p:cNvPr>
          <p:cNvSpPr txBox="1"/>
          <p:nvPr/>
        </p:nvSpPr>
        <p:spPr bwMode="auto">
          <a:xfrm>
            <a:off x="7704103" y="5094390"/>
            <a:ext cx="5726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a:t>
            </a:r>
          </a:p>
        </p:txBody>
      </p:sp>
      <p:sp>
        <p:nvSpPr>
          <p:cNvPr id="44" name="TextBox 43">
            <a:extLst>
              <a:ext uri="{FF2B5EF4-FFF2-40B4-BE49-F238E27FC236}">
                <a16:creationId xmlns:a16="http://schemas.microsoft.com/office/drawing/2014/main" id="{12D4A342-0018-7E58-33C8-B4E9FBFF867A}"/>
              </a:ext>
            </a:extLst>
          </p:cNvPr>
          <p:cNvSpPr txBox="1"/>
          <p:nvPr/>
        </p:nvSpPr>
        <p:spPr bwMode="auto">
          <a:xfrm>
            <a:off x="8375728" y="5094390"/>
            <a:ext cx="5726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a:t>
            </a:r>
          </a:p>
        </p:txBody>
      </p:sp>
      <p:sp>
        <p:nvSpPr>
          <p:cNvPr id="45" name="TextBox 44">
            <a:extLst>
              <a:ext uri="{FF2B5EF4-FFF2-40B4-BE49-F238E27FC236}">
                <a16:creationId xmlns:a16="http://schemas.microsoft.com/office/drawing/2014/main" id="{F13C21EB-67DB-58AF-E388-45BF447DF2D7}"/>
              </a:ext>
            </a:extLst>
          </p:cNvPr>
          <p:cNvSpPr txBox="1"/>
          <p:nvPr/>
        </p:nvSpPr>
        <p:spPr bwMode="auto">
          <a:xfrm>
            <a:off x="9047353" y="5094390"/>
            <a:ext cx="5726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a:t>
            </a:r>
          </a:p>
        </p:txBody>
      </p:sp>
      <p:sp>
        <p:nvSpPr>
          <p:cNvPr id="46" name="TextBox 45">
            <a:extLst>
              <a:ext uri="{FF2B5EF4-FFF2-40B4-BE49-F238E27FC236}">
                <a16:creationId xmlns:a16="http://schemas.microsoft.com/office/drawing/2014/main" id="{829010EA-F070-1D43-5704-FA0A77CCFD2C}"/>
              </a:ext>
            </a:extLst>
          </p:cNvPr>
          <p:cNvSpPr txBox="1"/>
          <p:nvPr/>
        </p:nvSpPr>
        <p:spPr bwMode="auto">
          <a:xfrm>
            <a:off x="9718978" y="5094390"/>
            <a:ext cx="5726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a:t>
            </a:r>
          </a:p>
        </p:txBody>
      </p:sp>
      <p:sp>
        <p:nvSpPr>
          <p:cNvPr id="47" name="TextBox 46">
            <a:extLst>
              <a:ext uri="{FF2B5EF4-FFF2-40B4-BE49-F238E27FC236}">
                <a16:creationId xmlns:a16="http://schemas.microsoft.com/office/drawing/2014/main" id="{3A9A6283-6B8C-3180-4861-C1388D785306}"/>
              </a:ext>
            </a:extLst>
          </p:cNvPr>
          <p:cNvSpPr txBox="1"/>
          <p:nvPr/>
        </p:nvSpPr>
        <p:spPr bwMode="auto">
          <a:xfrm>
            <a:off x="10390604" y="5094390"/>
            <a:ext cx="5726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a:t>
            </a:r>
          </a:p>
        </p:txBody>
      </p:sp>
      <p:sp>
        <p:nvSpPr>
          <p:cNvPr id="50" name="Oval 49">
            <a:extLst>
              <a:ext uri="{FF2B5EF4-FFF2-40B4-BE49-F238E27FC236}">
                <a16:creationId xmlns:a16="http://schemas.microsoft.com/office/drawing/2014/main" id="{48592D1C-7C84-DAC1-084B-DD405ACDB521}"/>
              </a:ext>
            </a:extLst>
          </p:cNvPr>
          <p:cNvSpPr/>
          <p:nvPr/>
        </p:nvSpPr>
        <p:spPr bwMode="auto">
          <a:xfrm>
            <a:off x="7902321" y="2641020"/>
            <a:ext cx="146304" cy="146304"/>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58" name="Group 57">
            <a:extLst>
              <a:ext uri="{FF2B5EF4-FFF2-40B4-BE49-F238E27FC236}">
                <a16:creationId xmlns:a16="http://schemas.microsoft.com/office/drawing/2014/main" id="{2709FB46-DB90-ACD1-DC16-91EB898BA064}"/>
              </a:ext>
            </a:extLst>
          </p:cNvPr>
          <p:cNvGrpSpPr/>
          <p:nvPr/>
        </p:nvGrpSpPr>
        <p:grpSpPr>
          <a:xfrm>
            <a:off x="8579495" y="2863337"/>
            <a:ext cx="146304" cy="297534"/>
            <a:chOff x="8579495" y="3011621"/>
            <a:chExt cx="146304" cy="297534"/>
          </a:xfrm>
        </p:grpSpPr>
        <p:grpSp>
          <p:nvGrpSpPr>
            <p:cNvPr id="57" name="Group 56">
              <a:extLst>
                <a:ext uri="{FF2B5EF4-FFF2-40B4-BE49-F238E27FC236}">
                  <a16:creationId xmlns:a16="http://schemas.microsoft.com/office/drawing/2014/main" id="{434CD174-3C53-68D9-7DBF-79D3497766C2}"/>
                </a:ext>
              </a:extLst>
            </p:cNvPr>
            <p:cNvGrpSpPr/>
            <p:nvPr/>
          </p:nvGrpSpPr>
          <p:grpSpPr>
            <a:xfrm>
              <a:off x="8595826" y="3011621"/>
              <a:ext cx="99761" cy="297534"/>
              <a:chOff x="8375728" y="3026989"/>
              <a:chExt cx="99761" cy="297534"/>
            </a:xfrm>
          </p:grpSpPr>
          <p:cxnSp>
            <p:nvCxnSpPr>
              <p:cNvPr id="53" name="Straight Connector 52">
                <a:extLst>
                  <a:ext uri="{FF2B5EF4-FFF2-40B4-BE49-F238E27FC236}">
                    <a16:creationId xmlns:a16="http://schemas.microsoft.com/office/drawing/2014/main" id="{E2C8BCCC-976C-10AB-C219-8C7D61E9C362}"/>
                  </a:ext>
                </a:extLst>
              </p:cNvPr>
              <p:cNvCxnSpPr>
                <a:cxnSpLocks/>
              </p:cNvCxnSpPr>
              <p:nvPr/>
            </p:nvCxnSpPr>
            <p:spPr bwMode="auto">
              <a:xfrm>
                <a:off x="8425608" y="3026989"/>
                <a:ext cx="0" cy="297534"/>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BD398331-4C5F-0AF2-2812-84937F822C82}"/>
                  </a:ext>
                </a:extLst>
              </p:cNvPr>
              <p:cNvCxnSpPr>
                <a:cxnSpLocks/>
              </p:cNvCxnSpPr>
              <p:nvPr/>
            </p:nvCxnSpPr>
            <p:spPr bwMode="auto">
              <a:xfrm>
                <a:off x="8375728" y="3035442"/>
                <a:ext cx="99761"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2822C383-1B0D-AE90-AD63-12DE54EEC261}"/>
                  </a:ext>
                </a:extLst>
              </p:cNvPr>
              <p:cNvCxnSpPr>
                <a:cxnSpLocks/>
              </p:cNvCxnSpPr>
              <p:nvPr/>
            </p:nvCxnSpPr>
            <p:spPr bwMode="auto">
              <a:xfrm>
                <a:off x="8375728" y="3318470"/>
                <a:ext cx="99761" cy="0"/>
              </a:xfrm>
              <a:prstGeom prst="line">
                <a:avLst/>
              </a:prstGeom>
              <a:noFill/>
              <a:ln w="28575" cap="flat" cmpd="sng" algn="ctr">
                <a:solidFill>
                  <a:schemeClr val="bg1"/>
                </a:solidFill>
                <a:prstDash val="solid"/>
                <a:round/>
                <a:headEnd type="none" w="med" len="med"/>
                <a:tailEnd type="none" w="med" len="med"/>
              </a:ln>
              <a:effectLst/>
            </p:spPr>
          </p:cxnSp>
        </p:grpSp>
        <p:sp>
          <p:nvSpPr>
            <p:cNvPr id="51" name="Oval 50">
              <a:extLst>
                <a:ext uri="{FF2B5EF4-FFF2-40B4-BE49-F238E27FC236}">
                  <a16:creationId xmlns:a16="http://schemas.microsoft.com/office/drawing/2014/main" id="{0A61A74B-AB4E-7211-1D76-29981764A5DB}"/>
                </a:ext>
              </a:extLst>
            </p:cNvPr>
            <p:cNvSpPr/>
            <p:nvPr/>
          </p:nvSpPr>
          <p:spPr bwMode="auto">
            <a:xfrm>
              <a:off x="8579495" y="3093581"/>
              <a:ext cx="146304" cy="146304"/>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59" name="Group 58">
            <a:extLst>
              <a:ext uri="{FF2B5EF4-FFF2-40B4-BE49-F238E27FC236}">
                <a16:creationId xmlns:a16="http://schemas.microsoft.com/office/drawing/2014/main" id="{28FC61FD-4CC7-39EB-DFA7-27399CFB591E}"/>
              </a:ext>
            </a:extLst>
          </p:cNvPr>
          <p:cNvGrpSpPr/>
          <p:nvPr/>
        </p:nvGrpSpPr>
        <p:grpSpPr>
          <a:xfrm>
            <a:off x="9257034" y="3107667"/>
            <a:ext cx="146304" cy="297534"/>
            <a:chOff x="8579495" y="3011621"/>
            <a:chExt cx="146304" cy="297534"/>
          </a:xfrm>
        </p:grpSpPr>
        <p:grpSp>
          <p:nvGrpSpPr>
            <p:cNvPr id="60" name="Group 59">
              <a:extLst>
                <a:ext uri="{FF2B5EF4-FFF2-40B4-BE49-F238E27FC236}">
                  <a16:creationId xmlns:a16="http://schemas.microsoft.com/office/drawing/2014/main" id="{A30A5ED8-B6BC-54C4-7424-506EBC2D4888}"/>
                </a:ext>
              </a:extLst>
            </p:cNvPr>
            <p:cNvGrpSpPr/>
            <p:nvPr/>
          </p:nvGrpSpPr>
          <p:grpSpPr>
            <a:xfrm>
              <a:off x="8595826" y="3011621"/>
              <a:ext cx="99761" cy="297534"/>
              <a:chOff x="8375728" y="3026989"/>
              <a:chExt cx="99761" cy="297534"/>
            </a:xfrm>
          </p:grpSpPr>
          <p:cxnSp>
            <p:nvCxnSpPr>
              <p:cNvPr id="62" name="Straight Connector 61">
                <a:extLst>
                  <a:ext uri="{FF2B5EF4-FFF2-40B4-BE49-F238E27FC236}">
                    <a16:creationId xmlns:a16="http://schemas.microsoft.com/office/drawing/2014/main" id="{F1A968A7-6A7C-5A3C-6F08-709FA50C90AF}"/>
                  </a:ext>
                </a:extLst>
              </p:cNvPr>
              <p:cNvCxnSpPr>
                <a:cxnSpLocks/>
              </p:cNvCxnSpPr>
              <p:nvPr/>
            </p:nvCxnSpPr>
            <p:spPr bwMode="auto">
              <a:xfrm>
                <a:off x="8425608" y="3026989"/>
                <a:ext cx="0" cy="297534"/>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DBD7CF58-8BC5-303E-A4B7-B124DCEB86FE}"/>
                  </a:ext>
                </a:extLst>
              </p:cNvPr>
              <p:cNvCxnSpPr>
                <a:cxnSpLocks/>
              </p:cNvCxnSpPr>
              <p:nvPr/>
            </p:nvCxnSpPr>
            <p:spPr bwMode="auto">
              <a:xfrm>
                <a:off x="8375728" y="3035442"/>
                <a:ext cx="99761" cy="0"/>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5D9F1B53-5D5F-5075-12EB-D4F7ACCB0522}"/>
                  </a:ext>
                </a:extLst>
              </p:cNvPr>
              <p:cNvCxnSpPr>
                <a:cxnSpLocks/>
              </p:cNvCxnSpPr>
              <p:nvPr/>
            </p:nvCxnSpPr>
            <p:spPr bwMode="auto">
              <a:xfrm>
                <a:off x="8375728" y="3318470"/>
                <a:ext cx="99761" cy="0"/>
              </a:xfrm>
              <a:prstGeom prst="line">
                <a:avLst/>
              </a:prstGeom>
              <a:noFill/>
              <a:ln w="28575" cap="flat" cmpd="sng" algn="ctr">
                <a:solidFill>
                  <a:schemeClr val="bg1"/>
                </a:solidFill>
                <a:prstDash val="solid"/>
                <a:round/>
                <a:headEnd type="none" w="med" len="med"/>
                <a:tailEnd type="none" w="med" len="med"/>
              </a:ln>
              <a:effectLst/>
            </p:spPr>
          </p:cxnSp>
        </p:grpSp>
        <p:sp>
          <p:nvSpPr>
            <p:cNvPr id="61" name="Oval 60">
              <a:extLst>
                <a:ext uri="{FF2B5EF4-FFF2-40B4-BE49-F238E27FC236}">
                  <a16:creationId xmlns:a16="http://schemas.microsoft.com/office/drawing/2014/main" id="{0FF4CD55-B245-8556-BC36-0D476591CD7E}"/>
                </a:ext>
              </a:extLst>
            </p:cNvPr>
            <p:cNvSpPr/>
            <p:nvPr/>
          </p:nvSpPr>
          <p:spPr bwMode="auto">
            <a:xfrm>
              <a:off x="8579495" y="3093581"/>
              <a:ext cx="146304" cy="146304"/>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65" name="Group 64">
            <a:extLst>
              <a:ext uri="{FF2B5EF4-FFF2-40B4-BE49-F238E27FC236}">
                <a16:creationId xmlns:a16="http://schemas.microsoft.com/office/drawing/2014/main" id="{EF210213-EC06-5D36-3D1E-806B88FC85ED}"/>
              </a:ext>
            </a:extLst>
          </p:cNvPr>
          <p:cNvGrpSpPr/>
          <p:nvPr/>
        </p:nvGrpSpPr>
        <p:grpSpPr>
          <a:xfrm>
            <a:off x="9930412" y="3431613"/>
            <a:ext cx="146304" cy="222325"/>
            <a:chOff x="8579495" y="3011621"/>
            <a:chExt cx="146304" cy="222325"/>
          </a:xfrm>
        </p:grpSpPr>
        <p:grpSp>
          <p:nvGrpSpPr>
            <p:cNvPr id="66" name="Group 65">
              <a:extLst>
                <a:ext uri="{FF2B5EF4-FFF2-40B4-BE49-F238E27FC236}">
                  <a16:creationId xmlns:a16="http://schemas.microsoft.com/office/drawing/2014/main" id="{BAD4F8F5-3086-486F-9731-2A3391896016}"/>
                </a:ext>
              </a:extLst>
            </p:cNvPr>
            <p:cNvGrpSpPr/>
            <p:nvPr/>
          </p:nvGrpSpPr>
          <p:grpSpPr>
            <a:xfrm>
              <a:off x="8595826" y="3011621"/>
              <a:ext cx="99761" cy="222325"/>
              <a:chOff x="8375728" y="3026989"/>
              <a:chExt cx="99761" cy="222325"/>
            </a:xfrm>
          </p:grpSpPr>
          <p:cxnSp>
            <p:nvCxnSpPr>
              <p:cNvPr id="68" name="Straight Connector 67">
                <a:extLst>
                  <a:ext uri="{FF2B5EF4-FFF2-40B4-BE49-F238E27FC236}">
                    <a16:creationId xmlns:a16="http://schemas.microsoft.com/office/drawing/2014/main" id="{DDCBD81E-3542-5736-C4CA-017ECC1DA243}"/>
                  </a:ext>
                </a:extLst>
              </p:cNvPr>
              <p:cNvCxnSpPr>
                <a:cxnSpLocks/>
              </p:cNvCxnSpPr>
              <p:nvPr/>
            </p:nvCxnSpPr>
            <p:spPr bwMode="auto">
              <a:xfrm>
                <a:off x="8425608" y="3026989"/>
                <a:ext cx="0" cy="222325"/>
              </a:xfrm>
              <a:prstGeom prst="line">
                <a:avLst/>
              </a:prstGeom>
              <a:noFill/>
              <a:ln w="28575"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2BF47CBB-ADB0-7262-9F40-1828D5671FC1}"/>
                  </a:ext>
                </a:extLst>
              </p:cNvPr>
              <p:cNvCxnSpPr>
                <a:cxnSpLocks/>
              </p:cNvCxnSpPr>
              <p:nvPr/>
            </p:nvCxnSpPr>
            <p:spPr bwMode="auto">
              <a:xfrm>
                <a:off x="8375728" y="3035442"/>
                <a:ext cx="99761" cy="0"/>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D8740C82-2E76-53E7-94F8-6D98719818DE}"/>
                  </a:ext>
                </a:extLst>
              </p:cNvPr>
              <p:cNvCxnSpPr>
                <a:cxnSpLocks/>
              </p:cNvCxnSpPr>
              <p:nvPr/>
            </p:nvCxnSpPr>
            <p:spPr bwMode="auto">
              <a:xfrm>
                <a:off x="8375728" y="3249314"/>
                <a:ext cx="99761" cy="0"/>
              </a:xfrm>
              <a:prstGeom prst="line">
                <a:avLst/>
              </a:prstGeom>
              <a:noFill/>
              <a:ln w="28575" cap="flat" cmpd="sng" algn="ctr">
                <a:solidFill>
                  <a:schemeClr val="bg1"/>
                </a:solidFill>
                <a:prstDash val="solid"/>
                <a:round/>
                <a:headEnd type="none" w="med" len="med"/>
                <a:tailEnd type="none" w="med" len="med"/>
              </a:ln>
              <a:effectLst/>
            </p:spPr>
          </p:cxnSp>
        </p:grpSp>
        <p:sp>
          <p:nvSpPr>
            <p:cNvPr id="67" name="Oval 66">
              <a:extLst>
                <a:ext uri="{FF2B5EF4-FFF2-40B4-BE49-F238E27FC236}">
                  <a16:creationId xmlns:a16="http://schemas.microsoft.com/office/drawing/2014/main" id="{2F5F6837-8522-D707-7207-FC6141B1F82C}"/>
                </a:ext>
              </a:extLst>
            </p:cNvPr>
            <p:cNvSpPr/>
            <p:nvPr/>
          </p:nvSpPr>
          <p:spPr bwMode="auto">
            <a:xfrm>
              <a:off x="8579495" y="3047477"/>
              <a:ext cx="146304" cy="146304"/>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73" name="Group 72">
            <a:extLst>
              <a:ext uri="{FF2B5EF4-FFF2-40B4-BE49-F238E27FC236}">
                <a16:creationId xmlns:a16="http://schemas.microsoft.com/office/drawing/2014/main" id="{B66C9FE8-2179-609B-575E-B491AB2FC9E9}"/>
              </a:ext>
            </a:extLst>
          </p:cNvPr>
          <p:cNvGrpSpPr/>
          <p:nvPr/>
        </p:nvGrpSpPr>
        <p:grpSpPr>
          <a:xfrm>
            <a:off x="10614346" y="3697153"/>
            <a:ext cx="146304" cy="203275"/>
            <a:chOff x="8572554" y="3011621"/>
            <a:chExt cx="146304" cy="203275"/>
          </a:xfrm>
        </p:grpSpPr>
        <p:grpSp>
          <p:nvGrpSpPr>
            <p:cNvPr id="74" name="Group 73">
              <a:extLst>
                <a:ext uri="{FF2B5EF4-FFF2-40B4-BE49-F238E27FC236}">
                  <a16:creationId xmlns:a16="http://schemas.microsoft.com/office/drawing/2014/main" id="{455E1CF7-9192-33E3-9369-54BFA4EA53BA}"/>
                </a:ext>
              </a:extLst>
            </p:cNvPr>
            <p:cNvGrpSpPr/>
            <p:nvPr/>
          </p:nvGrpSpPr>
          <p:grpSpPr>
            <a:xfrm>
              <a:off x="8595826" y="3011621"/>
              <a:ext cx="99761" cy="203275"/>
              <a:chOff x="8375728" y="3026989"/>
              <a:chExt cx="99761" cy="203275"/>
            </a:xfrm>
          </p:grpSpPr>
          <p:cxnSp>
            <p:nvCxnSpPr>
              <p:cNvPr id="76" name="Straight Connector 75">
                <a:extLst>
                  <a:ext uri="{FF2B5EF4-FFF2-40B4-BE49-F238E27FC236}">
                    <a16:creationId xmlns:a16="http://schemas.microsoft.com/office/drawing/2014/main" id="{ECAEAA57-7B73-F1F4-7BF0-125EE84ED3C9}"/>
                  </a:ext>
                </a:extLst>
              </p:cNvPr>
              <p:cNvCxnSpPr>
                <a:cxnSpLocks/>
              </p:cNvCxnSpPr>
              <p:nvPr/>
            </p:nvCxnSpPr>
            <p:spPr bwMode="auto">
              <a:xfrm>
                <a:off x="8425608" y="3026989"/>
                <a:ext cx="0" cy="203275"/>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61E70EAA-1EB1-2FC5-F4AE-228490700397}"/>
                  </a:ext>
                </a:extLst>
              </p:cNvPr>
              <p:cNvCxnSpPr>
                <a:cxnSpLocks/>
              </p:cNvCxnSpPr>
              <p:nvPr/>
            </p:nvCxnSpPr>
            <p:spPr bwMode="auto">
              <a:xfrm>
                <a:off x="8375728" y="3035442"/>
                <a:ext cx="99761" cy="0"/>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9A494000-C4A1-CE83-5407-0F3D6DF2CC57}"/>
                  </a:ext>
                </a:extLst>
              </p:cNvPr>
              <p:cNvCxnSpPr>
                <a:cxnSpLocks/>
              </p:cNvCxnSpPr>
              <p:nvPr/>
            </p:nvCxnSpPr>
            <p:spPr bwMode="auto">
              <a:xfrm>
                <a:off x="8375728" y="3230264"/>
                <a:ext cx="99761" cy="0"/>
              </a:xfrm>
              <a:prstGeom prst="line">
                <a:avLst/>
              </a:prstGeom>
              <a:noFill/>
              <a:ln w="28575" cap="flat" cmpd="sng" algn="ctr">
                <a:solidFill>
                  <a:schemeClr val="bg1"/>
                </a:solidFill>
                <a:prstDash val="solid"/>
                <a:round/>
                <a:headEnd type="none" w="med" len="med"/>
                <a:tailEnd type="none" w="med" len="med"/>
              </a:ln>
              <a:effectLst/>
            </p:spPr>
          </p:cxnSp>
        </p:grpSp>
        <p:sp>
          <p:nvSpPr>
            <p:cNvPr id="75" name="Oval 74">
              <a:extLst>
                <a:ext uri="{FF2B5EF4-FFF2-40B4-BE49-F238E27FC236}">
                  <a16:creationId xmlns:a16="http://schemas.microsoft.com/office/drawing/2014/main" id="{EBDF84C4-60A1-0FE2-3B96-5A47811B4FC5}"/>
                </a:ext>
              </a:extLst>
            </p:cNvPr>
            <p:cNvSpPr/>
            <p:nvPr/>
          </p:nvSpPr>
          <p:spPr bwMode="auto">
            <a:xfrm>
              <a:off x="8572554" y="3044302"/>
              <a:ext cx="146304" cy="146304"/>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Tree>
    <p:extLst>
      <p:ext uri="{BB962C8B-B14F-4D97-AF65-F5344CB8AC3E}">
        <p14:creationId xmlns:p14="http://schemas.microsoft.com/office/powerpoint/2010/main" val="13246827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6B544-743C-443D-AE0E-25F41CF2A945}"/>
              </a:ext>
            </a:extLst>
          </p:cNvPr>
          <p:cNvSpPr>
            <a:spLocks noGrp="1"/>
          </p:cNvSpPr>
          <p:nvPr>
            <p:ph type="title"/>
          </p:nvPr>
        </p:nvSpPr>
        <p:spPr>
          <a:xfrm>
            <a:off x="609759" y="238127"/>
            <a:ext cx="11141055" cy="1738698"/>
          </a:xfrm>
        </p:spPr>
        <p:txBody>
          <a:bodyPr/>
          <a:lstStyle/>
          <a:p>
            <a:r>
              <a:rPr lang="en-US" dirty="0"/>
              <a:t>Population Assessment of Inequities in NSCLC Therapy: Likelihood of Any Targeted Therapy or Immunotherapy Utilization</a:t>
            </a:r>
          </a:p>
        </p:txBody>
      </p:sp>
      <p:grpSp>
        <p:nvGrpSpPr>
          <p:cNvPr id="8" name="Group 7">
            <a:extLst>
              <a:ext uri="{FF2B5EF4-FFF2-40B4-BE49-F238E27FC236}">
                <a16:creationId xmlns:a16="http://schemas.microsoft.com/office/drawing/2014/main" id="{B31BFD84-53B2-121C-8BEB-B26B456E1C8B}"/>
              </a:ext>
            </a:extLst>
          </p:cNvPr>
          <p:cNvGrpSpPr/>
          <p:nvPr/>
        </p:nvGrpSpPr>
        <p:grpSpPr>
          <a:xfrm>
            <a:off x="9392911" y="6207927"/>
            <a:ext cx="2488502" cy="454909"/>
            <a:chOff x="9392911" y="6207927"/>
            <a:chExt cx="2488502" cy="454909"/>
          </a:xfrm>
        </p:grpSpPr>
        <p:pic>
          <p:nvPicPr>
            <p:cNvPr id="9" name="Picture 8" descr="A picture containing text, ax, wheel&#10;&#10;Description automatically generated">
              <a:extLst>
                <a:ext uri="{FF2B5EF4-FFF2-40B4-BE49-F238E27FC236}">
                  <a16:creationId xmlns:a16="http://schemas.microsoft.com/office/drawing/2014/main" id="{88DF9BE9-FE6E-4D78-EE29-BB1FB08271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0" name="Rectangle 9">
              <a:extLst>
                <a:ext uri="{FF2B5EF4-FFF2-40B4-BE49-F238E27FC236}">
                  <a16:creationId xmlns:a16="http://schemas.microsoft.com/office/drawing/2014/main" id="{3D3D8470-6D26-6482-EA5D-16ECC26C31FB}"/>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2" name="Text Box 15">
            <a:extLst>
              <a:ext uri="{FF2B5EF4-FFF2-40B4-BE49-F238E27FC236}">
                <a16:creationId xmlns:a16="http://schemas.microsoft.com/office/drawing/2014/main" id="{693AC08A-3E66-0450-F9BF-0777C75BA757}"/>
              </a:ext>
            </a:extLst>
          </p:cNvPr>
          <p:cNvSpPr txBox="1">
            <a:spLocks noChangeArrowheads="1"/>
          </p:cNvSpPr>
          <p:nvPr/>
        </p:nvSpPr>
        <p:spPr bwMode="auto">
          <a:xfrm>
            <a:off x="437465" y="6351844"/>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eaLnBrk="1" hangingPunct="1">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Norris. WCLC 2022. Abstr </a:t>
            </a:r>
            <a:r>
              <a:rPr lang="en-US" altLang="en-US" sz="1200" b="0" spc="-10" dirty="0">
                <a:solidFill>
                  <a:srgbClr val="455560"/>
                </a:solidFill>
                <a:latin typeface="Calibri" panose="020F0502020204030204" pitchFamily="34" charset="0"/>
              </a:rPr>
              <a:t>OA01.05. Reproduced with permission.</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14" name="TextBox 13">
            <a:extLst>
              <a:ext uri="{FF2B5EF4-FFF2-40B4-BE49-F238E27FC236}">
                <a16:creationId xmlns:a16="http://schemas.microsoft.com/office/drawing/2014/main" id="{8591ACB4-CC27-B7EA-8440-F602FA4FABBF}"/>
              </a:ext>
            </a:extLst>
          </p:cNvPr>
          <p:cNvSpPr txBox="1"/>
          <p:nvPr/>
        </p:nvSpPr>
        <p:spPr>
          <a:xfrm>
            <a:off x="1721385" y="4943955"/>
            <a:ext cx="3173688" cy="33855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defTabSz="914400" rtl="0" fontAlgn="auto" latinLnBrk="0" hangingPunct="0">
              <a:lnSpc>
                <a:spcPct val="100000"/>
              </a:lnSpc>
              <a:spcBef>
                <a:spcPts val="0"/>
              </a:spcBef>
              <a:spcAft>
                <a:spcPts val="0"/>
              </a:spcAft>
              <a:buClrTx/>
              <a:buSzTx/>
              <a:buFontTx/>
              <a:buNone/>
              <a:tabLst/>
            </a:pPr>
            <a:r>
              <a:rPr lang="en-US" sz="1600" b="0" dirty="0">
                <a:solidFill>
                  <a:schemeClr val="bg1"/>
                </a:solidFill>
                <a:latin typeface="+mn-lt"/>
                <a:cs typeface="Arial" panose="020B0604020202020204" pitchFamily="34" charset="0"/>
              </a:rPr>
              <a:t>A</a:t>
            </a:r>
            <a:r>
              <a:rPr kumimoji="0" lang="en-US" sz="1600" b="0" i="0" u="none" strike="noStrike" cap="none" spc="0" normalizeH="0" baseline="0" dirty="0">
                <a:ln>
                  <a:noFill/>
                </a:ln>
                <a:solidFill>
                  <a:schemeClr val="bg1"/>
                </a:solidFill>
                <a:effectLst/>
                <a:uFillTx/>
                <a:latin typeface="+mn-lt"/>
                <a:cs typeface="Arial" panose="020B0604020202020204" pitchFamily="34" charset="0"/>
                <a:sym typeface="Helvetica"/>
              </a:rPr>
              <a:t>djusted for age, ethnicity, and sex.</a:t>
            </a:r>
          </a:p>
        </p:txBody>
      </p:sp>
      <p:sp>
        <p:nvSpPr>
          <p:cNvPr id="15" name="TextBox 14">
            <a:extLst>
              <a:ext uri="{FF2B5EF4-FFF2-40B4-BE49-F238E27FC236}">
                <a16:creationId xmlns:a16="http://schemas.microsoft.com/office/drawing/2014/main" id="{EE26AC87-21C8-A5A9-ED47-BF168A358167}"/>
              </a:ext>
            </a:extLst>
          </p:cNvPr>
          <p:cNvSpPr txBox="1"/>
          <p:nvPr/>
        </p:nvSpPr>
        <p:spPr>
          <a:xfrm>
            <a:off x="7196410" y="4943955"/>
            <a:ext cx="3211688" cy="33855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defTabSz="914400" rtl="0" fontAlgn="auto" latinLnBrk="0" hangingPunct="0">
              <a:lnSpc>
                <a:spcPct val="100000"/>
              </a:lnSpc>
              <a:spcBef>
                <a:spcPts val="0"/>
              </a:spcBef>
              <a:spcAft>
                <a:spcPts val="0"/>
              </a:spcAft>
              <a:buClrTx/>
              <a:buSzTx/>
              <a:buFontTx/>
              <a:buNone/>
              <a:tabLst/>
            </a:pPr>
            <a:r>
              <a:rPr lang="en-US" sz="1600" b="0" dirty="0">
                <a:solidFill>
                  <a:schemeClr val="bg1"/>
                </a:solidFill>
                <a:latin typeface="+mn-lt"/>
                <a:cs typeface="Arial" panose="020B0604020202020204" pitchFamily="34" charset="0"/>
              </a:rPr>
              <a:t>A</a:t>
            </a:r>
            <a:r>
              <a:rPr kumimoji="0" lang="en-US" sz="1600" b="0" i="0" u="none" strike="noStrike" cap="none" spc="0" normalizeH="0" baseline="0" dirty="0">
                <a:ln>
                  <a:noFill/>
                </a:ln>
                <a:solidFill>
                  <a:schemeClr val="bg1"/>
                </a:solidFill>
                <a:effectLst/>
                <a:uFillTx/>
                <a:latin typeface="+mn-lt"/>
                <a:cs typeface="Arial" panose="020B0604020202020204" pitchFamily="34" charset="0"/>
                <a:sym typeface="Helvetica"/>
              </a:rPr>
              <a:t>djusted for age and ethnicity. </a:t>
            </a:r>
          </a:p>
        </p:txBody>
      </p:sp>
      <p:cxnSp>
        <p:nvCxnSpPr>
          <p:cNvPr id="4" name="Straight Connector 3">
            <a:extLst>
              <a:ext uri="{FF2B5EF4-FFF2-40B4-BE49-F238E27FC236}">
                <a16:creationId xmlns:a16="http://schemas.microsoft.com/office/drawing/2014/main" id="{0F62032C-12D1-BCE0-1554-C09C20684E23}"/>
              </a:ext>
            </a:extLst>
          </p:cNvPr>
          <p:cNvCxnSpPr/>
          <p:nvPr/>
        </p:nvCxnSpPr>
        <p:spPr bwMode="auto">
          <a:xfrm>
            <a:off x="1592532" y="2971141"/>
            <a:ext cx="4047613" cy="0"/>
          </a:xfrm>
          <a:prstGeom prst="line">
            <a:avLst/>
          </a:prstGeom>
          <a:noFill/>
          <a:ln w="28575" cap="flat" cmpd="sng" algn="ctr">
            <a:solidFill>
              <a:schemeClr val="tx2"/>
            </a:solidFill>
            <a:prstDash val="solid"/>
            <a:round/>
            <a:headEnd type="none" w="med" len="med"/>
            <a:tailEnd type="none" w="med" len="med"/>
          </a:ln>
          <a:effectLst/>
        </p:spPr>
      </p:cxnSp>
      <p:sp>
        <p:nvSpPr>
          <p:cNvPr id="7" name="TextBox 6">
            <a:extLst>
              <a:ext uri="{FF2B5EF4-FFF2-40B4-BE49-F238E27FC236}">
                <a16:creationId xmlns:a16="http://schemas.microsoft.com/office/drawing/2014/main" id="{222FADE9-3F23-30EE-506D-3425A96EFAA2}"/>
              </a:ext>
            </a:extLst>
          </p:cNvPr>
          <p:cNvSpPr txBox="1"/>
          <p:nvPr/>
        </p:nvSpPr>
        <p:spPr>
          <a:xfrm>
            <a:off x="1613538" y="1885091"/>
            <a:ext cx="3998335" cy="70788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algn="ctr" fontAlgn="auto">
              <a:spcBef>
                <a:spcPts val="0"/>
              </a:spcBef>
              <a:spcAft>
                <a:spcPts val="0"/>
              </a:spcAft>
            </a:pPr>
            <a:r>
              <a:rPr lang="en-US" sz="2000" dirty="0">
                <a:solidFill>
                  <a:schemeClr val="bg1"/>
                </a:solidFill>
                <a:latin typeface="Calibri" panose="020F0502020204030204" pitchFamily="34" charset="0"/>
                <a:cs typeface="Calibri" panose="020F0502020204030204" pitchFamily="34" charset="0"/>
                <a:sym typeface="Helvetica"/>
              </a:rPr>
              <a:t>Any Targeted Therapy </a:t>
            </a:r>
          </a:p>
          <a:p>
            <a:pPr algn="ctr" fontAlgn="auto">
              <a:spcBef>
                <a:spcPts val="0"/>
              </a:spcBef>
              <a:spcAft>
                <a:spcPts val="0"/>
              </a:spcAft>
            </a:pPr>
            <a:r>
              <a:rPr lang="en-US" sz="2000" dirty="0">
                <a:solidFill>
                  <a:schemeClr val="bg1"/>
                </a:solidFill>
                <a:latin typeface="Calibri" panose="020F0502020204030204" pitchFamily="34" charset="0"/>
                <a:cs typeface="Calibri" panose="020F0502020204030204" pitchFamily="34" charset="0"/>
                <a:sym typeface="Helvetica"/>
              </a:rPr>
              <a:t>(2.5% of Patients)</a:t>
            </a:r>
            <a:endParaRPr kumimoji="0" lang="en-US" sz="2000" b="1" i="0" u="none" strike="noStrike" cap="none" spc="0" normalizeH="0" baseline="0" dirty="0">
              <a:ln>
                <a:noFill/>
              </a:ln>
              <a:solidFill>
                <a:schemeClr val="bg1"/>
              </a:solidFill>
              <a:effectLst/>
              <a:uFillTx/>
              <a:latin typeface="Calibri" panose="020F0502020204030204" pitchFamily="34" charset="0"/>
              <a:cs typeface="Calibri" panose="020F0502020204030204" pitchFamily="34" charset="0"/>
              <a:sym typeface="Helvetica"/>
            </a:endParaRPr>
          </a:p>
        </p:txBody>
      </p:sp>
      <p:cxnSp>
        <p:nvCxnSpPr>
          <p:cNvPr id="16" name="Straight Connector 15">
            <a:extLst>
              <a:ext uri="{FF2B5EF4-FFF2-40B4-BE49-F238E27FC236}">
                <a16:creationId xmlns:a16="http://schemas.microsoft.com/office/drawing/2014/main" id="{A4BA6F40-790D-687C-5500-A4EFE9F5960C}"/>
              </a:ext>
            </a:extLst>
          </p:cNvPr>
          <p:cNvCxnSpPr>
            <a:cxnSpLocks/>
          </p:cNvCxnSpPr>
          <p:nvPr/>
        </p:nvCxnSpPr>
        <p:spPr bwMode="auto">
          <a:xfrm flipV="1">
            <a:off x="1595926" y="2507589"/>
            <a:ext cx="0" cy="2843093"/>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1DFA7239-7E23-9CF8-2FED-5D5C5E0BFE4A}"/>
              </a:ext>
            </a:extLst>
          </p:cNvPr>
          <p:cNvCxnSpPr>
            <a:cxnSpLocks/>
          </p:cNvCxnSpPr>
          <p:nvPr/>
        </p:nvCxnSpPr>
        <p:spPr bwMode="auto">
          <a:xfrm>
            <a:off x="1595926" y="5358366"/>
            <a:ext cx="4015947"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FAF89070-6C67-8A87-2469-E0E1176CB2F3}"/>
              </a:ext>
            </a:extLst>
          </p:cNvPr>
          <p:cNvCxnSpPr>
            <a:cxnSpLocks/>
          </p:cNvCxnSpPr>
          <p:nvPr/>
        </p:nvCxnSpPr>
        <p:spPr bwMode="auto">
          <a:xfrm flipH="1">
            <a:off x="1526771" y="252461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F9CDEC37-B528-009D-FA52-062228380EDF}"/>
              </a:ext>
            </a:extLst>
          </p:cNvPr>
          <p:cNvCxnSpPr>
            <a:cxnSpLocks/>
          </p:cNvCxnSpPr>
          <p:nvPr/>
        </p:nvCxnSpPr>
        <p:spPr bwMode="auto">
          <a:xfrm flipH="1">
            <a:off x="1526771" y="297631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0DE0BF34-F4EF-CE5C-3B58-7FB8B2039D06}"/>
              </a:ext>
            </a:extLst>
          </p:cNvPr>
          <p:cNvCxnSpPr>
            <a:cxnSpLocks/>
          </p:cNvCxnSpPr>
          <p:nvPr/>
        </p:nvCxnSpPr>
        <p:spPr bwMode="auto">
          <a:xfrm flipH="1">
            <a:off x="1526771" y="345272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C24AED82-76D6-5367-B7AB-7042B500A5C3}"/>
              </a:ext>
            </a:extLst>
          </p:cNvPr>
          <p:cNvCxnSpPr>
            <a:cxnSpLocks/>
          </p:cNvCxnSpPr>
          <p:nvPr/>
        </p:nvCxnSpPr>
        <p:spPr bwMode="auto">
          <a:xfrm flipH="1">
            <a:off x="1526771" y="392913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DC1B5D19-892C-0726-429B-2ED105A367E9}"/>
              </a:ext>
            </a:extLst>
          </p:cNvPr>
          <p:cNvCxnSpPr>
            <a:cxnSpLocks/>
          </p:cNvCxnSpPr>
          <p:nvPr/>
        </p:nvCxnSpPr>
        <p:spPr bwMode="auto">
          <a:xfrm flipH="1">
            <a:off x="1526771" y="440554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C6D81D48-0240-9F69-7ED3-36BC6D2BEC02}"/>
              </a:ext>
            </a:extLst>
          </p:cNvPr>
          <p:cNvCxnSpPr>
            <a:cxnSpLocks/>
          </p:cNvCxnSpPr>
          <p:nvPr/>
        </p:nvCxnSpPr>
        <p:spPr bwMode="auto">
          <a:xfrm flipH="1">
            <a:off x="1526771" y="488195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6519CF4E-F29A-A567-BE66-F7E464580C7B}"/>
              </a:ext>
            </a:extLst>
          </p:cNvPr>
          <p:cNvCxnSpPr>
            <a:cxnSpLocks/>
          </p:cNvCxnSpPr>
          <p:nvPr/>
        </p:nvCxnSpPr>
        <p:spPr bwMode="auto">
          <a:xfrm flipH="1">
            <a:off x="1526771" y="535836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5ED4D8CC-F366-4789-9E53-A2E76CF1A00A}"/>
              </a:ext>
            </a:extLst>
          </p:cNvPr>
          <p:cNvCxnSpPr>
            <a:cxnSpLocks/>
          </p:cNvCxnSpPr>
          <p:nvPr/>
        </p:nvCxnSpPr>
        <p:spPr bwMode="auto">
          <a:xfrm>
            <a:off x="1590779" y="535068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F4F19E62-5387-9B78-4C3E-F2481C77E0D7}"/>
              </a:ext>
            </a:extLst>
          </p:cNvPr>
          <p:cNvCxnSpPr>
            <a:cxnSpLocks/>
          </p:cNvCxnSpPr>
          <p:nvPr/>
        </p:nvCxnSpPr>
        <p:spPr bwMode="auto">
          <a:xfrm>
            <a:off x="2264157" y="535068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5146EB5A-DD27-20C8-692A-9582E096F1FE}"/>
              </a:ext>
            </a:extLst>
          </p:cNvPr>
          <p:cNvCxnSpPr>
            <a:cxnSpLocks/>
          </p:cNvCxnSpPr>
          <p:nvPr/>
        </p:nvCxnSpPr>
        <p:spPr bwMode="auto">
          <a:xfrm>
            <a:off x="2937535" y="535068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3C94E908-74DC-09E9-6350-E000C954B3EB}"/>
              </a:ext>
            </a:extLst>
          </p:cNvPr>
          <p:cNvCxnSpPr>
            <a:cxnSpLocks/>
          </p:cNvCxnSpPr>
          <p:nvPr/>
        </p:nvCxnSpPr>
        <p:spPr bwMode="auto">
          <a:xfrm>
            <a:off x="3610913" y="535068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BECFA06F-EC0C-3209-4CB0-8D72D1EB7E17}"/>
              </a:ext>
            </a:extLst>
          </p:cNvPr>
          <p:cNvCxnSpPr>
            <a:cxnSpLocks/>
          </p:cNvCxnSpPr>
          <p:nvPr/>
        </p:nvCxnSpPr>
        <p:spPr bwMode="auto">
          <a:xfrm>
            <a:off x="4284291" y="535068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3049C1E6-AB06-26FB-FFDA-3BAF062A1B38}"/>
              </a:ext>
            </a:extLst>
          </p:cNvPr>
          <p:cNvCxnSpPr>
            <a:cxnSpLocks/>
          </p:cNvCxnSpPr>
          <p:nvPr/>
        </p:nvCxnSpPr>
        <p:spPr bwMode="auto">
          <a:xfrm>
            <a:off x="4957667" y="5350682"/>
            <a:ext cx="0" cy="64008"/>
          </a:xfrm>
          <a:prstGeom prst="line">
            <a:avLst/>
          </a:prstGeom>
          <a:noFill/>
          <a:ln w="28575" cap="flat" cmpd="sng" algn="ctr">
            <a:solidFill>
              <a:schemeClr val="bg1"/>
            </a:solidFill>
            <a:prstDash val="solid"/>
            <a:round/>
            <a:headEnd type="none" w="med" len="med"/>
            <a:tailEnd type="none" w="med" len="med"/>
          </a:ln>
          <a:effectLst/>
        </p:spPr>
      </p:cxnSp>
      <p:sp>
        <p:nvSpPr>
          <p:cNvPr id="31" name="TextBox 30">
            <a:extLst>
              <a:ext uri="{FF2B5EF4-FFF2-40B4-BE49-F238E27FC236}">
                <a16:creationId xmlns:a16="http://schemas.microsoft.com/office/drawing/2014/main" id="{7DCCFAB8-A080-F685-B0E4-16FC8074EF7E}"/>
              </a:ext>
            </a:extLst>
          </p:cNvPr>
          <p:cNvSpPr txBox="1"/>
          <p:nvPr/>
        </p:nvSpPr>
        <p:spPr bwMode="auto">
          <a:xfrm rot="16200000">
            <a:off x="-525424" y="3744467"/>
            <a:ext cx="28584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Odds Ratio</a:t>
            </a:r>
          </a:p>
        </p:txBody>
      </p:sp>
      <p:sp>
        <p:nvSpPr>
          <p:cNvPr id="32" name="TextBox 31">
            <a:extLst>
              <a:ext uri="{FF2B5EF4-FFF2-40B4-BE49-F238E27FC236}">
                <a16:creationId xmlns:a16="http://schemas.microsoft.com/office/drawing/2014/main" id="{6A1C422F-0D19-8D2E-A607-49DE22C73715}"/>
              </a:ext>
            </a:extLst>
          </p:cNvPr>
          <p:cNvSpPr txBox="1"/>
          <p:nvPr/>
        </p:nvSpPr>
        <p:spPr bwMode="auto">
          <a:xfrm>
            <a:off x="986103" y="2339953"/>
            <a:ext cx="5726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33" name="TextBox 32">
            <a:extLst>
              <a:ext uri="{FF2B5EF4-FFF2-40B4-BE49-F238E27FC236}">
                <a16:creationId xmlns:a16="http://schemas.microsoft.com/office/drawing/2014/main" id="{B201004D-22C3-5304-07DD-E4A0BBE3F7DE}"/>
              </a:ext>
            </a:extLst>
          </p:cNvPr>
          <p:cNvSpPr txBox="1"/>
          <p:nvPr/>
        </p:nvSpPr>
        <p:spPr bwMode="auto">
          <a:xfrm>
            <a:off x="986103" y="2791649"/>
            <a:ext cx="5726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34" name="TextBox 33">
            <a:extLst>
              <a:ext uri="{FF2B5EF4-FFF2-40B4-BE49-F238E27FC236}">
                <a16:creationId xmlns:a16="http://schemas.microsoft.com/office/drawing/2014/main" id="{4BC0B349-CF8A-C4C6-C41A-6494A3C726F0}"/>
              </a:ext>
            </a:extLst>
          </p:cNvPr>
          <p:cNvSpPr txBox="1"/>
          <p:nvPr/>
        </p:nvSpPr>
        <p:spPr bwMode="auto">
          <a:xfrm>
            <a:off x="986103" y="3268059"/>
            <a:ext cx="5726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0.8</a:t>
            </a:r>
          </a:p>
        </p:txBody>
      </p:sp>
      <p:sp>
        <p:nvSpPr>
          <p:cNvPr id="35" name="TextBox 34">
            <a:extLst>
              <a:ext uri="{FF2B5EF4-FFF2-40B4-BE49-F238E27FC236}">
                <a16:creationId xmlns:a16="http://schemas.microsoft.com/office/drawing/2014/main" id="{001F3DCA-91CB-A4D8-DC73-E19A5B6379C2}"/>
              </a:ext>
            </a:extLst>
          </p:cNvPr>
          <p:cNvSpPr txBox="1"/>
          <p:nvPr/>
        </p:nvSpPr>
        <p:spPr bwMode="auto">
          <a:xfrm>
            <a:off x="986103" y="3744469"/>
            <a:ext cx="5726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0.6</a:t>
            </a:r>
          </a:p>
        </p:txBody>
      </p:sp>
      <p:sp>
        <p:nvSpPr>
          <p:cNvPr id="36" name="TextBox 35">
            <a:extLst>
              <a:ext uri="{FF2B5EF4-FFF2-40B4-BE49-F238E27FC236}">
                <a16:creationId xmlns:a16="http://schemas.microsoft.com/office/drawing/2014/main" id="{26E71A1E-6A1E-F24A-2251-240055124506}"/>
              </a:ext>
            </a:extLst>
          </p:cNvPr>
          <p:cNvSpPr txBox="1"/>
          <p:nvPr/>
        </p:nvSpPr>
        <p:spPr bwMode="auto">
          <a:xfrm>
            <a:off x="986103" y="4220879"/>
            <a:ext cx="5726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0.4</a:t>
            </a:r>
          </a:p>
        </p:txBody>
      </p:sp>
      <p:sp>
        <p:nvSpPr>
          <p:cNvPr id="37" name="TextBox 36">
            <a:extLst>
              <a:ext uri="{FF2B5EF4-FFF2-40B4-BE49-F238E27FC236}">
                <a16:creationId xmlns:a16="http://schemas.microsoft.com/office/drawing/2014/main" id="{7DDF663A-FD21-71B6-3D6D-90FFE799C6C1}"/>
              </a:ext>
            </a:extLst>
          </p:cNvPr>
          <p:cNvSpPr txBox="1"/>
          <p:nvPr/>
        </p:nvSpPr>
        <p:spPr bwMode="auto">
          <a:xfrm>
            <a:off x="986103" y="4697289"/>
            <a:ext cx="5726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0.2</a:t>
            </a:r>
          </a:p>
        </p:txBody>
      </p:sp>
      <p:sp>
        <p:nvSpPr>
          <p:cNvPr id="38" name="TextBox 37">
            <a:extLst>
              <a:ext uri="{FF2B5EF4-FFF2-40B4-BE49-F238E27FC236}">
                <a16:creationId xmlns:a16="http://schemas.microsoft.com/office/drawing/2014/main" id="{E5710CA9-AD3E-7AB5-7548-EB65829CD300}"/>
              </a:ext>
            </a:extLst>
          </p:cNvPr>
          <p:cNvSpPr txBox="1"/>
          <p:nvPr/>
        </p:nvSpPr>
        <p:spPr bwMode="auto">
          <a:xfrm>
            <a:off x="986103" y="5173696"/>
            <a:ext cx="5726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0.0</a:t>
            </a:r>
          </a:p>
        </p:txBody>
      </p:sp>
      <p:sp>
        <p:nvSpPr>
          <p:cNvPr id="39" name="TextBox 38">
            <a:extLst>
              <a:ext uri="{FF2B5EF4-FFF2-40B4-BE49-F238E27FC236}">
                <a16:creationId xmlns:a16="http://schemas.microsoft.com/office/drawing/2014/main" id="{26561202-1A53-10EE-F9DE-9BDCC72A0AE5}"/>
              </a:ext>
            </a:extLst>
          </p:cNvPr>
          <p:cNvSpPr txBox="1"/>
          <p:nvPr/>
        </p:nvSpPr>
        <p:spPr bwMode="auto">
          <a:xfrm>
            <a:off x="1590779" y="5782459"/>
            <a:ext cx="402109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IMD</a:t>
            </a:r>
          </a:p>
        </p:txBody>
      </p:sp>
      <p:sp>
        <p:nvSpPr>
          <p:cNvPr id="40" name="TextBox 39">
            <a:extLst>
              <a:ext uri="{FF2B5EF4-FFF2-40B4-BE49-F238E27FC236}">
                <a16:creationId xmlns:a16="http://schemas.microsoft.com/office/drawing/2014/main" id="{6BC1D7A4-2095-60AA-739F-71412DFB9F60}"/>
              </a:ext>
            </a:extLst>
          </p:cNvPr>
          <p:cNvSpPr txBox="1"/>
          <p:nvPr/>
        </p:nvSpPr>
        <p:spPr bwMode="auto">
          <a:xfrm>
            <a:off x="1439718" y="5671660"/>
            <a:ext cx="1425189"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90000"/>
              </a:lnSpc>
              <a:spcBef>
                <a:spcPct val="50000"/>
              </a:spcBef>
              <a:spcAft>
                <a:spcPct val="0"/>
              </a:spcAft>
              <a:buClrTx/>
              <a:buFontTx/>
              <a:buNone/>
            </a:pPr>
            <a:r>
              <a:rPr lang="en-US" b="0" dirty="0">
                <a:solidFill>
                  <a:schemeClr val="bg1"/>
                </a:solidFill>
                <a:latin typeface="Calibri" panose="020F0502020204030204" pitchFamily="34" charset="0"/>
              </a:rPr>
              <a:t>Least Deprived</a:t>
            </a:r>
          </a:p>
        </p:txBody>
      </p:sp>
      <p:sp>
        <p:nvSpPr>
          <p:cNvPr id="41" name="TextBox 40">
            <a:extLst>
              <a:ext uri="{FF2B5EF4-FFF2-40B4-BE49-F238E27FC236}">
                <a16:creationId xmlns:a16="http://schemas.microsoft.com/office/drawing/2014/main" id="{B142C923-27E1-5ED1-A339-F81E3E827046}"/>
              </a:ext>
            </a:extLst>
          </p:cNvPr>
          <p:cNvSpPr txBox="1"/>
          <p:nvPr/>
        </p:nvSpPr>
        <p:spPr bwMode="auto">
          <a:xfrm>
            <a:off x="4314509" y="5671660"/>
            <a:ext cx="1425189"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90000"/>
              </a:lnSpc>
              <a:spcBef>
                <a:spcPct val="50000"/>
              </a:spcBef>
              <a:spcAft>
                <a:spcPct val="0"/>
              </a:spcAft>
              <a:buClrTx/>
              <a:buFontTx/>
              <a:buNone/>
            </a:pPr>
            <a:r>
              <a:rPr lang="en-US" b="0" dirty="0">
                <a:solidFill>
                  <a:schemeClr val="bg1"/>
                </a:solidFill>
                <a:latin typeface="Calibri" panose="020F0502020204030204" pitchFamily="34" charset="0"/>
              </a:rPr>
              <a:t>Most</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Deprived</a:t>
            </a:r>
          </a:p>
        </p:txBody>
      </p:sp>
      <p:sp>
        <p:nvSpPr>
          <p:cNvPr id="42" name="TextBox 41">
            <a:extLst>
              <a:ext uri="{FF2B5EF4-FFF2-40B4-BE49-F238E27FC236}">
                <a16:creationId xmlns:a16="http://schemas.microsoft.com/office/drawing/2014/main" id="{93161E89-1C18-E2C9-BEE6-B94E3AF89394}"/>
              </a:ext>
            </a:extLst>
          </p:cNvPr>
          <p:cNvSpPr txBox="1"/>
          <p:nvPr/>
        </p:nvSpPr>
        <p:spPr bwMode="auto">
          <a:xfrm>
            <a:off x="1313205" y="5368213"/>
            <a:ext cx="5726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43" name="TextBox 42">
            <a:extLst>
              <a:ext uri="{FF2B5EF4-FFF2-40B4-BE49-F238E27FC236}">
                <a16:creationId xmlns:a16="http://schemas.microsoft.com/office/drawing/2014/main" id="{CBEA1861-26D4-210B-252F-2A52B350FA04}"/>
              </a:ext>
            </a:extLst>
          </p:cNvPr>
          <p:cNvSpPr txBox="1"/>
          <p:nvPr/>
        </p:nvSpPr>
        <p:spPr bwMode="auto">
          <a:xfrm>
            <a:off x="1984830" y="5368213"/>
            <a:ext cx="5726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a:t>
            </a:r>
          </a:p>
        </p:txBody>
      </p:sp>
      <p:sp>
        <p:nvSpPr>
          <p:cNvPr id="44" name="TextBox 43">
            <a:extLst>
              <a:ext uri="{FF2B5EF4-FFF2-40B4-BE49-F238E27FC236}">
                <a16:creationId xmlns:a16="http://schemas.microsoft.com/office/drawing/2014/main" id="{9F5A774F-F93F-E58C-4540-B34AEC52FC2E}"/>
              </a:ext>
            </a:extLst>
          </p:cNvPr>
          <p:cNvSpPr txBox="1"/>
          <p:nvPr/>
        </p:nvSpPr>
        <p:spPr bwMode="auto">
          <a:xfrm>
            <a:off x="2656455" y="5368213"/>
            <a:ext cx="5726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a:t>
            </a:r>
          </a:p>
        </p:txBody>
      </p:sp>
      <p:sp>
        <p:nvSpPr>
          <p:cNvPr id="45" name="TextBox 44">
            <a:extLst>
              <a:ext uri="{FF2B5EF4-FFF2-40B4-BE49-F238E27FC236}">
                <a16:creationId xmlns:a16="http://schemas.microsoft.com/office/drawing/2014/main" id="{E1E1A530-5E3B-5F14-7DB7-1A710D773470}"/>
              </a:ext>
            </a:extLst>
          </p:cNvPr>
          <p:cNvSpPr txBox="1"/>
          <p:nvPr/>
        </p:nvSpPr>
        <p:spPr bwMode="auto">
          <a:xfrm>
            <a:off x="3328080" y="5368213"/>
            <a:ext cx="5726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a:t>
            </a:r>
          </a:p>
        </p:txBody>
      </p:sp>
      <p:sp>
        <p:nvSpPr>
          <p:cNvPr id="46" name="TextBox 45">
            <a:extLst>
              <a:ext uri="{FF2B5EF4-FFF2-40B4-BE49-F238E27FC236}">
                <a16:creationId xmlns:a16="http://schemas.microsoft.com/office/drawing/2014/main" id="{3198E2F2-7E13-0B80-E1ED-B74C56CFBECA}"/>
              </a:ext>
            </a:extLst>
          </p:cNvPr>
          <p:cNvSpPr txBox="1"/>
          <p:nvPr/>
        </p:nvSpPr>
        <p:spPr bwMode="auto">
          <a:xfrm>
            <a:off x="3999705" y="5368213"/>
            <a:ext cx="5726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a:t>
            </a:r>
          </a:p>
        </p:txBody>
      </p:sp>
      <p:sp>
        <p:nvSpPr>
          <p:cNvPr id="47" name="TextBox 46">
            <a:extLst>
              <a:ext uri="{FF2B5EF4-FFF2-40B4-BE49-F238E27FC236}">
                <a16:creationId xmlns:a16="http://schemas.microsoft.com/office/drawing/2014/main" id="{3DD7F629-4673-8761-631E-889DEC306336}"/>
              </a:ext>
            </a:extLst>
          </p:cNvPr>
          <p:cNvSpPr txBox="1"/>
          <p:nvPr/>
        </p:nvSpPr>
        <p:spPr bwMode="auto">
          <a:xfrm>
            <a:off x="4671331" y="5368213"/>
            <a:ext cx="5726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a:t>
            </a:r>
          </a:p>
        </p:txBody>
      </p:sp>
      <p:sp>
        <p:nvSpPr>
          <p:cNvPr id="48" name="Oval 47">
            <a:extLst>
              <a:ext uri="{FF2B5EF4-FFF2-40B4-BE49-F238E27FC236}">
                <a16:creationId xmlns:a16="http://schemas.microsoft.com/office/drawing/2014/main" id="{7A2393C5-0841-F423-E939-310A65F2B312}"/>
              </a:ext>
            </a:extLst>
          </p:cNvPr>
          <p:cNvSpPr/>
          <p:nvPr/>
        </p:nvSpPr>
        <p:spPr bwMode="auto">
          <a:xfrm>
            <a:off x="2183048" y="2914843"/>
            <a:ext cx="146304" cy="146304"/>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49" name="Group 48">
            <a:extLst>
              <a:ext uri="{FF2B5EF4-FFF2-40B4-BE49-F238E27FC236}">
                <a16:creationId xmlns:a16="http://schemas.microsoft.com/office/drawing/2014/main" id="{ACFA74DD-59D0-BF88-1F8D-818CBCAC1AFB}"/>
              </a:ext>
            </a:extLst>
          </p:cNvPr>
          <p:cNvGrpSpPr/>
          <p:nvPr/>
        </p:nvGrpSpPr>
        <p:grpSpPr>
          <a:xfrm>
            <a:off x="2858338" y="3272089"/>
            <a:ext cx="146304" cy="338025"/>
            <a:chOff x="8579495" y="3011621"/>
            <a:chExt cx="146304" cy="338025"/>
          </a:xfrm>
        </p:grpSpPr>
        <p:grpSp>
          <p:nvGrpSpPr>
            <p:cNvPr id="50" name="Group 49">
              <a:extLst>
                <a:ext uri="{FF2B5EF4-FFF2-40B4-BE49-F238E27FC236}">
                  <a16:creationId xmlns:a16="http://schemas.microsoft.com/office/drawing/2014/main" id="{0E105812-B991-F54C-3F9B-53E96F55B207}"/>
                </a:ext>
              </a:extLst>
            </p:cNvPr>
            <p:cNvGrpSpPr/>
            <p:nvPr/>
          </p:nvGrpSpPr>
          <p:grpSpPr>
            <a:xfrm>
              <a:off x="8595826" y="3011621"/>
              <a:ext cx="99761" cy="338025"/>
              <a:chOff x="8375728" y="3026989"/>
              <a:chExt cx="99761" cy="338025"/>
            </a:xfrm>
          </p:grpSpPr>
          <p:cxnSp>
            <p:nvCxnSpPr>
              <p:cNvPr id="52" name="Straight Connector 51">
                <a:extLst>
                  <a:ext uri="{FF2B5EF4-FFF2-40B4-BE49-F238E27FC236}">
                    <a16:creationId xmlns:a16="http://schemas.microsoft.com/office/drawing/2014/main" id="{44153C4F-F224-E517-449F-F273D3033AF2}"/>
                  </a:ext>
                </a:extLst>
              </p:cNvPr>
              <p:cNvCxnSpPr>
                <a:cxnSpLocks/>
              </p:cNvCxnSpPr>
              <p:nvPr/>
            </p:nvCxnSpPr>
            <p:spPr bwMode="auto">
              <a:xfrm>
                <a:off x="8425608" y="3026989"/>
                <a:ext cx="0" cy="33058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5C9B5DDE-2D12-CE7F-1527-F43BE2E91A33}"/>
                  </a:ext>
                </a:extLst>
              </p:cNvPr>
              <p:cNvCxnSpPr>
                <a:cxnSpLocks/>
              </p:cNvCxnSpPr>
              <p:nvPr/>
            </p:nvCxnSpPr>
            <p:spPr bwMode="auto">
              <a:xfrm>
                <a:off x="8375728" y="3035442"/>
                <a:ext cx="99761"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5328F019-41AA-9ACD-CE66-601F73D90DCA}"/>
                  </a:ext>
                </a:extLst>
              </p:cNvPr>
              <p:cNvCxnSpPr>
                <a:cxnSpLocks/>
              </p:cNvCxnSpPr>
              <p:nvPr/>
            </p:nvCxnSpPr>
            <p:spPr bwMode="auto">
              <a:xfrm>
                <a:off x="8375728" y="3365014"/>
                <a:ext cx="99761" cy="0"/>
              </a:xfrm>
              <a:prstGeom prst="line">
                <a:avLst/>
              </a:prstGeom>
              <a:noFill/>
              <a:ln w="28575" cap="flat" cmpd="sng" algn="ctr">
                <a:solidFill>
                  <a:schemeClr val="bg1"/>
                </a:solidFill>
                <a:prstDash val="solid"/>
                <a:round/>
                <a:headEnd type="none" w="med" len="med"/>
                <a:tailEnd type="none" w="med" len="med"/>
              </a:ln>
              <a:effectLst/>
            </p:spPr>
          </p:cxnSp>
        </p:grpSp>
        <p:sp>
          <p:nvSpPr>
            <p:cNvPr id="51" name="Oval 50">
              <a:extLst>
                <a:ext uri="{FF2B5EF4-FFF2-40B4-BE49-F238E27FC236}">
                  <a16:creationId xmlns:a16="http://schemas.microsoft.com/office/drawing/2014/main" id="{70424F3E-1262-FC45-5D70-BA5D169E2E47}"/>
                </a:ext>
              </a:extLst>
            </p:cNvPr>
            <p:cNvSpPr/>
            <p:nvPr/>
          </p:nvSpPr>
          <p:spPr bwMode="auto">
            <a:xfrm>
              <a:off x="8579495" y="3105379"/>
              <a:ext cx="146304" cy="146304"/>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55" name="Group 54">
            <a:extLst>
              <a:ext uri="{FF2B5EF4-FFF2-40B4-BE49-F238E27FC236}">
                <a16:creationId xmlns:a16="http://schemas.microsoft.com/office/drawing/2014/main" id="{B103AA99-D71B-5979-EEAF-20FA8917F4E9}"/>
              </a:ext>
            </a:extLst>
          </p:cNvPr>
          <p:cNvGrpSpPr/>
          <p:nvPr/>
        </p:nvGrpSpPr>
        <p:grpSpPr>
          <a:xfrm>
            <a:off x="3526219" y="3601576"/>
            <a:ext cx="146304" cy="297534"/>
            <a:chOff x="8579495" y="3011621"/>
            <a:chExt cx="146304" cy="297534"/>
          </a:xfrm>
        </p:grpSpPr>
        <p:grpSp>
          <p:nvGrpSpPr>
            <p:cNvPr id="56" name="Group 55">
              <a:extLst>
                <a:ext uri="{FF2B5EF4-FFF2-40B4-BE49-F238E27FC236}">
                  <a16:creationId xmlns:a16="http://schemas.microsoft.com/office/drawing/2014/main" id="{CB50668A-44FD-0835-B99F-CDC00BA0F99B}"/>
                </a:ext>
              </a:extLst>
            </p:cNvPr>
            <p:cNvGrpSpPr/>
            <p:nvPr/>
          </p:nvGrpSpPr>
          <p:grpSpPr>
            <a:xfrm>
              <a:off x="8595826" y="3011621"/>
              <a:ext cx="99761" cy="297534"/>
              <a:chOff x="8375728" y="3026989"/>
              <a:chExt cx="99761" cy="297534"/>
            </a:xfrm>
          </p:grpSpPr>
          <p:cxnSp>
            <p:nvCxnSpPr>
              <p:cNvPr id="58" name="Straight Connector 57">
                <a:extLst>
                  <a:ext uri="{FF2B5EF4-FFF2-40B4-BE49-F238E27FC236}">
                    <a16:creationId xmlns:a16="http://schemas.microsoft.com/office/drawing/2014/main" id="{C109A3F7-622C-1AA6-DE09-4B580452F27B}"/>
                  </a:ext>
                </a:extLst>
              </p:cNvPr>
              <p:cNvCxnSpPr>
                <a:cxnSpLocks/>
              </p:cNvCxnSpPr>
              <p:nvPr/>
            </p:nvCxnSpPr>
            <p:spPr bwMode="auto">
              <a:xfrm>
                <a:off x="8425608" y="3026989"/>
                <a:ext cx="0" cy="297534"/>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9395BEF6-FB17-9630-97E1-CC87CA05086D}"/>
                  </a:ext>
                </a:extLst>
              </p:cNvPr>
              <p:cNvCxnSpPr>
                <a:cxnSpLocks/>
              </p:cNvCxnSpPr>
              <p:nvPr/>
            </p:nvCxnSpPr>
            <p:spPr bwMode="auto">
              <a:xfrm>
                <a:off x="8375728" y="3035442"/>
                <a:ext cx="99761"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E8D60E36-7215-9254-E715-0B607EAF9405}"/>
                  </a:ext>
                </a:extLst>
              </p:cNvPr>
              <p:cNvCxnSpPr>
                <a:cxnSpLocks/>
              </p:cNvCxnSpPr>
              <p:nvPr/>
            </p:nvCxnSpPr>
            <p:spPr bwMode="auto">
              <a:xfrm>
                <a:off x="8375728" y="3318470"/>
                <a:ext cx="99761" cy="0"/>
              </a:xfrm>
              <a:prstGeom prst="line">
                <a:avLst/>
              </a:prstGeom>
              <a:noFill/>
              <a:ln w="28575" cap="flat" cmpd="sng" algn="ctr">
                <a:solidFill>
                  <a:schemeClr val="bg1"/>
                </a:solidFill>
                <a:prstDash val="solid"/>
                <a:round/>
                <a:headEnd type="none" w="med" len="med"/>
                <a:tailEnd type="none" w="med" len="med"/>
              </a:ln>
              <a:effectLst/>
            </p:spPr>
          </p:cxnSp>
        </p:grpSp>
        <p:sp>
          <p:nvSpPr>
            <p:cNvPr id="57" name="Oval 56">
              <a:extLst>
                <a:ext uri="{FF2B5EF4-FFF2-40B4-BE49-F238E27FC236}">
                  <a16:creationId xmlns:a16="http://schemas.microsoft.com/office/drawing/2014/main" id="{9567866F-FE4E-B53E-411E-4DBEE37AA153}"/>
                </a:ext>
              </a:extLst>
            </p:cNvPr>
            <p:cNvSpPr/>
            <p:nvPr/>
          </p:nvSpPr>
          <p:spPr bwMode="auto">
            <a:xfrm>
              <a:off x="8579495" y="3093581"/>
              <a:ext cx="146304" cy="146304"/>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67" name="Group 66">
            <a:extLst>
              <a:ext uri="{FF2B5EF4-FFF2-40B4-BE49-F238E27FC236}">
                <a16:creationId xmlns:a16="http://schemas.microsoft.com/office/drawing/2014/main" id="{F2EA2A35-8E94-9FA4-8F35-E235E7890CC1}"/>
              </a:ext>
            </a:extLst>
          </p:cNvPr>
          <p:cNvGrpSpPr/>
          <p:nvPr/>
        </p:nvGrpSpPr>
        <p:grpSpPr>
          <a:xfrm>
            <a:off x="4865905" y="4313592"/>
            <a:ext cx="146304" cy="203275"/>
            <a:chOff x="8572554" y="3011621"/>
            <a:chExt cx="146304" cy="203275"/>
          </a:xfrm>
        </p:grpSpPr>
        <p:grpSp>
          <p:nvGrpSpPr>
            <p:cNvPr id="68" name="Group 67">
              <a:extLst>
                <a:ext uri="{FF2B5EF4-FFF2-40B4-BE49-F238E27FC236}">
                  <a16:creationId xmlns:a16="http://schemas.microsoft.com/office/drawing/2014/main" id="{C9475D54-499C-F376-4D82-0B10B36CB790}"/>
                </a:ext>
              </a:extLst>
            </p:cNvPr>
            <p:cNvGrpSpPr/>
            <p:nvPr/>
          </p:nvGrpSpPr>
          <p:grpSpPr>
            <a:xfrm>
              <a:off x="8595826" y="3011621"/>
              <a:ext cx="99761" cy="203275"/>
              <a:chOff x="8375728" y="3026989"/>
              <a:chExt cx="99761" cy="203275"/>
            </a:xfrm>
          </p:grpSpPr>
          <p:cxnSp>
            <p:nvCxnSpPr>
              <p:cNvPr id="70" name="Straight Connector 69">
                <a:extLst>
                  <a:ext uri="{FF2B5EF4-FFF2-40B4-BE49-F238E27FC236}">
                    <a16:creationId xmlns:a16="http://schemas.microsoft.com/office/drawing/2014/main" id="{310CF22A-321F-87FB-63BC-44CF76C07C4C}"/>
                  </a:ext>
                </a:extLst>
              </p:cNvPr>
              <p:cNvCxnSpPr>
                <a:cxnSpLocks/>
              </p:cNvCxnSpPr>
              <p:nvPr/>
            </p:nvCxnSpPr>
            <p:spPr bwMode="auto">
              <a:xfrm>
                <a:off x="8425608" y="3026989"/>
                <a:ext cx="0" cy="203275"/>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4833C3E8-BAE9-4A7D-B0CC-AC1E2B1FD0AA}"/>
                  </a:ext>
                </a:extLst>
              </p:cNvPr>
              <p:cNvCxnSpPr>
                <a:cxnSpLocks/>
              </p:cNvCxnSpPr>
              <p:nvPr/>
            </p:nvCxnSpPr>
            <p:spPr bwMode="auto">
              <a:xfrm>
                <a:off x="8375728" y="3035442"/>
                <a:ext cx="99761" cy="0"/>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564B27F9-C4F4-8C63-50F4-730E5D23DE1E}"/>
                  </a:ext>
                </a:extLst>
              </p:cNvPr>
              <p:cNvCxnSpPr>
                <a:cxnSpLocks/>
              </p:cNvCxnSpPr>
              <p:nvPr/>
            </p:nvCxnSpPr>
            <p:spPr bwMode="auto">
              <a:xfrm>
                <a:off x="8375728" y="3230264"/>
                <a:ext cx="99761" cy="0"/>
              </a:xfrm>
              <a:prstGeom prst="line">
                <a:avLst/>
              </a:prstGeom>
              <a:noFill/>
              <a:ln w="28575" cap="flat" cmpd="sng" algn="ctr">
                <a:solidFill>
                  <a:schemeClr val="bg1"/>
                </a:solidFill>
                <a:prstDash val="solid"/>
                <a:round/>
                <a:headEnd type="none" w="med" len="med"/>
                <a:tailEnd type="none" w="med" len="med"/>
              </a:ln>
              <a:effectLst/>
            </p:spPr>
          </p:cxnSp>
        </p:grpSp>
        <p:sp>
          <p:nvSpPr>
            <p:cNvPr id="69" name="Oval 68">
              <a:extLst>
                <a:ext uri="{FF2B5EF4-FFF2-40B4-BE49-F238E27FC236}">
                  <a16:creationId xmlns:a16="http://schemas.microsoft.com/office/drawing/2014/main" id="{ECE86612-56F7-EB7F-7C49-9F05C0BCE569}"/>
                </a:ext>
              </a:extLst>
            </p:cNvPr>
            <p:cNvSpPr/>
            <p:nvPr/>
          </p:nvSpPr>
          <p:spPr bwMode="auto">
            <a:xfrm>
              <a:off x="8572554" y="3044302"/>
              <a:ext cx="146304" cy="146304"/>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cxnSp>
        <p:nvCxnSpPr>
          <p:cNvPr id="73" name="Straight Connector 72">
            <a:extLst>
              <a:ext uri="{FF2B5EF4-FFF2-40B4-BE49-F238E27FC236}">
                <a16:creationId xmlns:a16="http://schemas.microsoft.com/office/drawing/2014/main" id="{97A1D729-864B-56B6-0A44-BEA57115E33A}"/>
              </a:ext>
            </a:extLst>
          </p:cNvPr>
          <p:cNvCxnSpPr/>
          <p:nvPr/>
        </p:nvCxnSpPr>
        <p:spPr bwMode="auto">
          <a:xfrm>
            <a:off x="7069805" y="2964056"/>
            <a:ext cx="4047613" cy="0"/>
          </a:xfrm>
          <a:prstGeom prst="line">
            <a:avLst/>
          </a:prstGeom>
          <a:noFill/>
          <a:ln w="28575" cap="flat" cmpd="sng" algn="ctr">
            <a:solidFill>
              <a:schemeClr val="tx2"/>
            </a:solidFill>
            <a:prstDash val="solid"/>
            <a:round/>
            <a:headEnd type="none" w="med" len="med"/>
            <a:tailEnd type="none" w="med" len="med"/>
          </a:ln>
          <a:effectLst/>
        </p:spPr>
      </p:cxnSp>
      <p:sp>
        <p:nvSpPr>
          <p:cNvPr id="74" name="TextBox 73">
            <a:extLst>
              <a:ext uri="{FF2B5EF4-FFF2-40B4-BE49-F238E27FC236}">
                <a16:creationId xmlns:a16="http://schemas.microsoft.com/office/drawing/2014/main" id="{5B6B9259-9253-2FDA-0F9B-295B0C033570}"/>
              </a:ext>
            </a:extLst>
          </p:cNvPr>
          <p:cNvSpPr txBox="1"/>
          <p:nvPr/>
        </p:nvSpPr>
        <p:spPr>
          <a:xfrm>
            <a:off x="7090811" y="1878006"/>
            <a:ext cx="3998335" cy="70788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algn="ctr" fontAlgn="auto">
              <a:spcBef>
                <a:spcPts val="0"/>
              </a:spcBef>
              <a:spcAft>
                <a:spcPts val="0"/>
              </a:spcAft>
            </a:pPr>
            <a:r>
              <a:rPr lang="en-US" sz="2000" dirty="0">
                <a:solidFill>
                  <a:schemeClr val="bg1"/>
                </a:solidFill>
                <a:latin typeface="Calibri" panose="020F0502020204030204" pitchFamily="34" charset="0"/>
                <a:cs typeface="Calibri" panose="020F0502020204030204" pitchFamily="34" charset="0"/>
                <a:sym typeface="Helvetica"/>
              </a:rPr>
              <a:t>Immunotherapy </a:t>
            </a:r>
          </a:p>
          <a:p>
            <a:pPr algn="ctr" fontAlgn="auto">
              <a:spcBef>
                <a:spcPts val="0"/>
              </a:spcBef>
              <a:spcAft>
                <a:spcPts val="0"/>
              </a:spcAft>
            </a:pPr>
            <a:r>
              <a:rPr lang="en-US" sz="2000" dirty="0">
                <a:solidFill>
                  <a:schemeClr val="bg1"/>
                </a:solidFill>
                <a:latin typeface="Calibri" panose="020F0502020204030204" pitchFamily="34" charset="0"/>
                <a:cs typeface="Calibri" panose="020F0502020204030204" pitchFamily="34" charset="0"/>
                <a:sym typeface="Helvetica"/>
              </a:rPr>
              <a:t>(2.3% of Patients)</a:t>
            </a:r>
          </a:p>
        </p:txBody>
      </p:sp>
      <p:cxnSp>
        <p:nvCxnSpPr>
          <p:cNvPr id="75" name="Straight Connector 74">
            <a:extLst>
              <a:ext uri="{FF2B5EF4-FFF2-40B4-BE49-F238E27FC236}">
                <a16:creationId xmlns:a16="http://schemas.microsoft.com/office/drawing/2014/main" id="{29B15B7A-F4A4-BBAD-426D-BE78DCC01F1A}"/>
              </a:ext>
            </a:extLst>
          </p:cNvPr>
          <p:cNvCxnSpPr>
            <a:cxnSpLocks/>
          </p:cNvCxnSpPr>
          <p:nvPr/>
        </p:nvCxnSpPr>
        <p:spPr bwMode="auto">
          <a:xfrm flipV="1">
            <a:off x="7073199" y="2500504"/>
            <a:ext cx="0" cy="2843093"/>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03B1D34A-4F65-06F7-FD71-38439873D2E6}"/>
              </a:ext>
            </a:extLst>
          </p:cNvPr>
          <p:cNvCxnSpPr>
            <a:cxnSpLocks/>
          </p:cNvCxnSpPr>
          <p:nvPr/>
        </p:nvCxnSpPr>
        <p:spPr bwMode="auto">
          <a:xfrm>
            <a:off x="7073199" y="5351281"/>
            <a:ext cx="4015947" cy="0"/>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73E34CEE-4CF4-463C-7243-C1B40D06AB04}"/>
              </a:ext>
            </a:extLst>
          </p:cNvPr>
          <p:cNvCxnSpPr>
            <a:cxnSpLocks/>
          </p:cNvCxnSpPr>
          <p:nvPr/>
        </p:nvCxnSpPr>
        <p:spPr bwMode="auto">
          <a:xfrm flipH="1">
            <a:off x="7004044" y="251753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EB289CB9-3D69-CA89-C8A5-809286B5B321}"/>
              </a:ext>
            </a:extLst>
          </p:cNvPr>
          <p:cNvCxnSpPr>
            <a:cxnSpLocks/>
          </p:cNvCxnSpPr>
          <p:nvPr/>
        </p:nvCxnSpPr>
        <p:spPr bwMode="auto">
          <a:xfrm flipH="1">
            <a:off x="7004044" y="296923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A99A7927-40C1-9440-5CB7-D8C0C99EEADC}"/>
              </a:ext>
            </a:extLst>
          </p:cNvPr>
          <p:cNvCxnSpPr>
            <a:cxnSpLocks/>
          </p:cNvCxnSpPr>
          <p:nvPr/>
        </p:nvCxnSpPr>
        <p:spPr bwMode="auto">
          <a:xfrm flipH="1">
            <a:off x="7004044" y="344564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BD97DA48-FBE9-408C-E28C-76F12D152063}"/>
              </a:ext>
            </a:extLst>
          </p:cNvPr>
          <p:cNvCxnSpPr>
            <a:cxnSpLocks/>
          </p:cNvCxnSpPr>
          <p:nvPr/>
        </p:nvCxnSpPr>
        <p:spPr bwMode="auto">
          <a:xfrm flipH="1">
            <a:off x="7004044" y="392205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84D156D5-35DA-9AA8-BBCE-D6B07C8DBD5B}"/>
              </a:ext>
            </a:extLst>
          </p:cNvPr>
          <p:cNvCxnSpPr>
            <a:cxnSpLocks/>
          </p:cNvCxnSpPr>
          <p:nvPr/>
        </p:nvCxnSpPr>
        <p:spPr bwMode="auto">
          <a:xfrm flipH="1">
            <a:off x="7004044" y="439846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28EDE9FB-7E1B-BD28-D7EB-D9A6367F45E4}"/>
              </a:ext>
            </a:extLst>
          </p:cNvPr>
          <p:cNvCxnSpPr>
            <a:cxnSpLocks/>
          </p:cNvCxnSpPr>
          <p:nvPr/>
        </p:nvCxnSpPr>
        <p:spPr bwMode="auto">
          <a:xfrm flipH="1">
            <a:off x="7004044" y="487487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2FF45C13-E139-13E3-B150-9E8C22A50577}"/>
              </a:ext>
            </a:extLst>
          </p:cNvPr>
          <p:cNvCxnSpPr>
            <a:cxnSpLocks/>
          </p:cNvCxnSpPr>
          <p:nvPr/>
        </p:nvCxnSpPr>
        <p:spPr bwMode="auto">
          <a:xfrm flipH="1">
            <a:off x="7004044" y="535128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75C1FAB6-B3C7-4927-A7E7-C562D23846ED}"/>
              </a:ext>
            </a:extLst>
          </p:cNvPr>
          <p:cNvCxnSpPr>
            <a:cxnSpLocks/>
          </p:cNvCxnSpPr>
          <p:nvPr/>
        </p:nvCxnSpPr>
        <p:spPr bwMode="auto">
          <a:xfrm>
            <a:off x="7068052" y="534359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8F179426-FAF6-0BDE-A4CA-3CE939E2C570}"/>
              </a:ext>
            </a:extLst>
          </p:cNvPr>
          <p:cNvCxnSpPr>
            <a:cxnSpLocks/>
          </p:cNvCxnSpPr>
          <p:nvPr/>
        </p:nvCxnSpPr>
        <p:spPr bwMode="auto">
          <a:xfrm>
            <a:off x="7741430" y="534359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A11B92CE-3014-B1D3-7C07-396B32BACD34}"/>
              </a:ext>
            </a:extLst>
          </p:cNvPr>
          <p:cNvCxnSpPr>
            <a:cxnSpLocks/>
          </p:cNvCxnSpPr>
          <p:nvPr/>
        </p:nvCxnSpPr>
        <p:spPr bwMode="auto">
          <a:xfrm>
            <a:off x="8414808" y="534359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DEFD42B8-E8F2-478C-F563-26DD66F9A77D}"/>
              </a:ext>
            </a:extLst>
          </p:cNvPr>
          <p:cNvCxnSpPr>
            <a:cxnSpLocks/>
          </p:cNvCxnSpPr>
          <p:nvPr/>
        </p:nvCxnSpPr>
        <p:spPr bwMode="auto">
          <a:xfrm>
            <a:off x="9088186" y="534359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B2BFFA46-DE44-A1A3-4842-AAF3418DD223}"/>
              </a:ext>
            </a:extLst>
          </p:cNvPr>
          <p:cNvCxnSpPr>
            <a:cxnSpLocks/>
          </p:cNvCxnSpPr>
          <p:nvPr/>
        </p:nvCxnSpPr>
        <p:spPr bwMode="auto">
          <a:xfrm>
            <a:off x="9761564" y="534359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D7757CEB-995B-ADDB-0BC4-53EE963591E2}"/>
              </a:ext>
            </a:extLst>
          </p:cNvPr>
          <p:cNvCxnSpPr>
            <a:cxnSpLocks/>
          </p:cNvCxnSpPr>
          <p:nvPr/>
        </p:nvCxnSpPr>
        <p:spPr bwMode="auto">
          <a:xfrm>
            <a:off x="10434940" y="5343597"/>
            <a:ext cx="0" cy="64008"/>
          </a:xfrm>
          <a:prstGeom prst="line">
            <a:avLst/>
          </a:prstGeom>
          <a:noFill/>
          <a:ln w="28575" cap="flat" cmpd="sng" algn="ctr">
            <a:solidFill>
              <a:schemeClr val="bg1"/>
            </a:solidFill>
            <a:prstDash val="solid"/>
            <a:round/>
            <a:headEnd type="none" w="med" len="med"/>
            <a:tailEnd type="none" w="med" len="med"/>
          </a:ln>
          <a:effectLst/>
        </p:spPr>
      </p:cxnSp>
      <p:sp>
        <p:nvSpPr>
          <p:cNvPr id="90" name="TextBox 89">
            <a:extLst>
              <a:ext uri="{FF2B5EF4-FFF2-40B4-BE49-F238E27FC236}">
                <a16:creationId xmlns:a16="http://schemas.microsoft.com/office/drawing/2014/main" id="{6C925A28-7B65-0683-5B43-6EB868B6646F}"/>
              </a:ext>
            </a:extLst>
          </p:cNvPr>
          <p:cNvSpPr txBox="1"/>
          <p:nvPr/>
        </p:nvSpPr>
        <p:spPr bwMode="auto">
          <a:xfrm rot="16200000">
            <a:off x="4951849" y="3737382"/>
            <a:ext cx="28584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Odds Ratio</a:t>
            </a:r>
          </a:p>
        </p:txBody>
      </p:sp>
      <p:sp>
        <p:nvSpPr>
          <p:cNvPr id="91" name="TextBox 90">
            <a:extLst>
              <a:ext uri="{FF2B5EF4-FFF2-40B4-BE49-F238E27FC236}">
                <a16:creationId xmlns:a16="http://schemas.microsoft.com/office/drawing/2014/main" id="{5901B5F8-6FB8-8B83-3222-F7D6C6E7194D}"/>
              </a:ext>
            </a:extLst>
          </p:cNvPr>
          <p:cNvSpPr txBox="1"/>
          <p:nvPr/>
        </p:nvSpPr>
        <p:spPr bwMode="auto">
          <a:xfrm>
            <a:off x="6463376" y="2332868"/>
            <a:ext cx="5726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92" name="TextBox 91">
            <a:extLst>
              <a:ext uri="{FF2B5EF4-FFF2-40B4-BE49-F238E27FC236}">
                <a16:creationId xmlns:a16="http://schemas.microsoft.com/office/drawing/2014/main" id="{CFF56893-6FE4-82D4-9878-729921D1A163}"/>
              </a:ext>
            </a:extLst>
          </p:cNvPr>
          <p:cNvSpPr txBox="1"/>
          <p:nvPr/>
        </p:nvSpPr>
        <p:spPr bwMode="auto">
          <a:xfrm>
            <a:off x="6463376" y="2784564"/>
            <a:ext cx="5726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93" name="TextBox 92">
            <a:extLst>
              <a:ext uri="{FF2B5EF4-FFF2-40B4-BE49-F238E27FC236}">
                <a16:creationId xmlns:a16="http://schemas.microsoft.com/office/drawing/2014/main" id="{8C388D8E-B2AB-81F4-EF61-7E55F26968F0}"/>
              </a:ext>
            </a:extLst>
          </p:cNvPr>
          <p:cNvSpPr txBox="1"/>
          <p:nvPr/>
        </p:nvSpPr>
        <p:spPr bwMode="auto">
          <a:xfrm>
            <a:off x="6463376" y="3260974"/>
            <a:ext cx="5726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0.8</a:t>
            </a:r>
          </a:p>
        </p:txBody>
      </p:sp>
      <p:sp>
        <p:nvSpPr>
          <p:cNvPr id="94" name="TextBox 93">
            <a:extLst>
              <a:ext uri="{FF2B5EF4-FFF2-40B4-BE49-F238E27FC236}">
                <a16:creationId xmlns:a16="http://schemas.microsoft.com/office/drawing/2014/main" id="{BB0EBA14-23B0-EBBC-77C8-381BF2B73ACA}"/>
              </a:ext>
            </a:extLst>
          </p:cNvPr>
          <p:cNvSpPr txBox="1"/>
          <p:nvPr/>
        </p:nvSpPr>
        <p:spPr bwMode="auto">
          <a:xfrm>
            <a:off x="6463376" y="3737384"/>
            <a:ext cx="5726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0.6</a:t>
            </a:r>
          </a:p>
        </p:txBody>
      </p:sp>
      <p:sp>
        <p:nvSpPr>
          <p:cNvPr id="95" name="TextBox 94">
            <a:extLst>
              <a:ext uri="{FF2B5EF4-FFF2-40B4-BE49-F238E27FC236}">
                <a16:creationId xmlns:a16="http://schemas.microsoft.com/office/drawing/2014/main" id="{8CE03CDA-94BF-93D1-EBDE-5E6976B49FFB}"/>
              </a:ext>
            </a:extLst>
          </p:cNvPr>
          <p:cNvSpPr txBox="1"/>
          <p:nvPr/>
        </p:nvSpPr>
        <p:spPr bwMode="auto">
          <a:xfrm>
            <a:off x="6463376" y="4213794"/>
            <a:ext cx="5726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0.4</a:t>
            </a:r>
          </a:p>
        </p:txBody>
      </p:sp>
      <p:sp>
        <p:nvSpPr>
          <p:cNvPr id="96" name="TextBox 95">
            <a:extLst>
              <a:ext uri="{FF2B5EF4-FFF2-40B4-BE49-F238E27FC236}">
                <a16:creationId xmlns:a16="http://schemas.microsoft.com/office/drawing/2014/main" id="{9DEEF121-57F5-230B-3F15-4E41204BF52F}"/>
              </a:ext>
            </a:extLst>
          </p:cNvPr>
          <p:cNvSpPr txBox="1"/>
          <p:nvPr/>
        </p:nvSpPr>
        <p:spPr bwMode="auto">
          <a:xfrm>
            <a:off x="6463376" y="4690204"/>
            <a:ext cx="5726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0.2</a:t>
            </a:r>
          </a:p>
        </p:txBody>
      </p:sp>
      <p:sp>
        <p:nvSpPr>
          <p:cNvPr id="97" name="TextBox 96">
            <a:extLst>
              <a:ext uri="{FF2B5EF4-FFF2-40B4-BE49-F238E27FC236}">
                <a16:creationId xmlns:a16="http://schemas.microsoft.com/office/drawing/2014/main" id="{EE5D6D92-AFEC-2830-F8AD-49A664CEA437}"/>
              </a:ext>
            </a:extLst>
          </p:cNvPr>
          <p:cNvSpPr txBox="1"/>
          <p:nvPr/>
        </p:nvSpPr>
        <p:spPr bwMode="auto">
          <a:xfrm>
            <a:off x="6463376" y="5166611"/>
            <a:ext cx="5726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0.0</a:t>
            </a:r>
          </a:p>
        </p:txBody>
      </p:sp>
      <p:sp>
        <p:nvSpPr>
          <p:cNvPr id="98" name="TextBox 97">
            <a:extLst>
              <a:ext uri="{FF2B5EF4-FFF2-40B4-BE49-F238E27FC236}">
                <a16:creationId xmlns:a16="http://schemas.microsoft.com/office/drawing/2014/main" id="{02223616-C4C8-8B26-05FB-98ECF7DF7845}"/>
              </a:ext>
            </a:extLst>
          </p:cNvPr>
          <p:cNvSpPr txBox="1"/>
          <p:nvPr/>
        </p:nvSpPr>
        <p:spPr bwMode="auto">
          <a:xfrm>
            <a:off x="7068052" y="5775374"/>
            <a:ext cx="402109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IMD</a:t>
            </a:r>
          </a:p>
        </p:txBody>
      </p:sp>
      <p:sp>
        <p:nvSpPr>
          <p:cNvPr id="99" name="TextBox 98">
            <a:extLst>
              <a:ext uri="{FF2B5EF4-FFF2-40B4-BE49-F238E27FC236}">
                <a16:creationId xmlns:a16="http://schemas.microsoft.com/office/drawing/2014/main" id="{9399440C-8C44-77CC-EE9C-7458D05E34BC}"/>
              </a:ext>
            </a:extLst>
          </p:cNvPr>
          <p:cNvSpPr txBox="1"/>
          <p:nvPr/>
        </p:nvSpPr>
        <p:spPr bwMode="auto">
          <a:xfrm>
            <a:off x="6916991" y="5664575"/>
            <a:ext cx="1425189"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90000"/>
              </a:lnSpc>
              <a:spcBef>
                <a:spcPct val="50000"/>
              </a:spcBef>
              <a:spcAft>
                <a:spcPct val="0"/>
              </a:spcAft>
              <a:buClrTx/>
              <a:buFontTx/>
              <a:buNone/>
            </a:pPr>
            <a:r>
              <a:rPr lang="en-US" b="0" dirty="0">
                <a:solidFill>
                  <a:schemeClr val="bg1"/>
                </a:solidFill>
                <a:latin typeface="Calibri" panose="020F0502020204030204" pitchFamily="34" charset="0"/>
              </a:rPr>
              <a:t>Least Deprived</a:t>
            </a:r>
          </a:p>
        </p:txBody>
      </p:sp>
      <p:sp>
        <p:nvSpPr>
          <p:cNvPr id="100" name="TextBox 99">
            <a:extLst>
              <a:ext uri="{FF2B5EF4-FFF2-40B4-BE49-F238E27FC236}">
                <a16:creationId xmlns:a16="http://schemas.microsoft.com/office/drawing/2014/main" id="{F7AD9523-58BF-505D-D840-EC857A7E24D1}"/>
              </a:ext>
            </a:extLst>
          </p:cNvPr>
          <p:cNvSpPr txBox="1"/>
          <p:nvPr/>
        </p:nvSpPr>
        <p:spPr bwMode="auto">
          <a:xfrm>
            <a:off x="9791782" y="5664575"/>
            <a:ext cx="1425189"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90000"/>
              </a:lnSpc>
              <a:spcBef>
                <a:spcPct val="50000"/>
              </a:spcBef>
              <a:spcAft>
                <a:spcPct val="0"/>
              </a:spcAft>
              <a:buClrTx/>
              <a:buFontTx/>
              <a:buNone/>
            </a:pPr>
            <a:r>
              <a:rPr lang="en-US" b="0" dirty="0">
                <a:solidFill>
                  <a:schemeClr val="bg1"/>
                </a:solidFill>
                <a:latin typeface="Calibri" panose="020F0502020204030204" pitchFamily="34" charset="0"/>
              </a:rPr>
              <a:t>Most</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Deprived</a:t>
            </a:r>
          </a:p>
        </p:txBody>
      </p:sp>
      <p:sp>
        <p:nvSpPr>
          <p:cNvPr id="101" name="TextBox 100">
            <a:extLst>
              <a:ext uri="{FF2B5EF4-FFF2-40B4-BE49-F238E27FC236}">
                <a16:creationId xmlns:a16="http://schemas.microsoft.com/office/drawing/2014/main" id="{DC95C2D1-B77E-27AE-8E98-1526229CE2E5}"/>
              </a:ext>
            </a:extLst>
          </p:cNvPr>
          <p:cNvSpPr txBox="1"/>
          <p:nvPr/>
        </p:nvSpPr>
        <p:spPr bwMode="auto">
          <a:xfrm>
            <a:off x="6790478" y="5361128"/>
            <a:ext cx="5726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102" name="TextBox 101">
            <a:extLst>
              <a:ext uri="{FF2B5EF4-FFF2-40B4-BE49-F238E27FC236}">
                <a16:creationId xmlns:a16="http://schemas.microsoft.com/office/drawing/2014/main" id="{23ACE8AB-FF04-033B-3639-78A363905703}"/>
              </a:ext>
            </a:extLst>
          </p:cNvPr>
          <p:cNvSpPr txBox="1"/>
          <p:nvPr/>
        </p:nvSpPr>
        <p:spPr bwMode="auto">
          <a:xfrm>
            <a:off x="7462103" y="5361128"/>
            <a:ext cx="5726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a:t>
            </a:r>
          </a:p>
        </p:txBody>
      </p:sp>
      <p:sp>
        <p:nvSpPr>
          <p:cNvPr id="103" name="TextBox 102">
            <a:extLst>
              <a:ext uri="{FF2B5EF4-FFF2-40B4-BE49-F238E27FC236}">
                <a16:creationId xmlns:a16="http://schemas.microsoft.com/office/drawing/2014/main" id="{DB825956-BF63-D74C-84DF-28858E751DF9}"/>
              </a:ext>
            </a:extLst>
          </p:cNvPr>
          <p:cNvSpPr txBox="1"/>
          <p:nvPr/>
        </p:nvSpPr>
        <p:spPr bwMode="auto">
          <a:xfrm>
            <a:off x="8133728" y="5361128"/>
            <a:ext cx="5726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a:t>
            </a:r>
          </a:p>
        </p:txBody>
      </p:sp>
      <p:sp>
        <p:nvSpPr>
          <p:cNvPr id="104" name="TextBox 103">
            <a:extLst>
              <a:ext uri="{FF2B5EF4-FFF2-40B4-BE49-F238E27FC236}">
                <a16:creationId xmlns:a16="http://schemas.microsoft.com/office/drawing/2014/main" id="{F638D208-2BDB-60CE-18B9-AC3D5A94F3DB}"/>
              </a:ext>
            </a:extLst>
          </p:cNvPr>
          <p:cNvSpPr txBox="1"/>
          <p:nvPr/>
        </p:nvSpPr>
        <p:spPr bwMode="auto">
          <a:xfrm>
            <a:off x="8805353" y="5361128"/>
            <a:ext cx="5726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a:t>
            </a:r>
          </a:p>
        </p:txBody>
      </p:sp>
      <p:sp>
        <p:nvSpPr>
          <p:cNvPr id="105" name="TextBox 104">
            <a:extLst>
              <a:ext uri="{FF2B5EF4-FFF2-40B4-BE49-F238E27FC236}">
                <a16:creationId xmlns:a16="http://schemas.microsoft.com/office/drawing/2014/main" id="{B2884D27-6CCB-6137-7BA2-626E837FC6FB}"/>
              </a:ext>
            </a:extLst>
          </p:cNvPr>
          <p:cNvSpPr txBox="1"/>
          <p:nvPr/>
        </p:nvSpPr>
        <p:spPr bwMode="auto">
          <a:xfrm>
            <a:off x="9476978" y="5361128"/>
            <a:ext cx="5726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a:t>
            </a:r>
          </a:p>
        </p:txBody>
      </p:sp>
      <p:sp>
        <p:nvSpPr>
          <p:cNvPr id="106" name="TextBox 105">
            <a:extLst>
              <a:ext uri="{FF2B5EF4-FFF2-40B4-BE49-F238E27FC236}">
                <a16:creationId xmlns:a16="http://schemas.microsoft.com/office/drawing/2014/main" id="{34C7CEA9-949D-40B7-7717-663B11538797}"/>
              </a:ext>
            </a:extLst>
          </p:cNvPr>
          <p:cNvSpPr txBox="1"/>
          <p:nvPr/>
        </p:nvSpPr>
        <p:spPr bwMode="auto">
          <a:xfrm>
            <a:off x="10148604" y="5361128"/>
            <a:ext cx="5726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a:t>
            </a:r>
          </a:p>
        </p:txBody>
      </p:sp>
      <p:sp>
        <p:nvSpPr>
          <p:cNvPr id="107" name="Oval 106">
            <a:extLst>
              <a:ext uri="{FF2B5EF4-FFF2-40B4-BE49-F238E27FC236}">
                <a16:creationId xmlns:a16="http://schemas.microsoft.com/office/drawing/2014/main" id="{DBCC0F1B-D9C8-499A-8DE2-CB80A52B7F91}"/>
              </a:ext>
            </a:extLst>
          </p:cNvPr>
          <p:cNvSpPr/>
          <p:nvPr/>
        </p:nvSpPr>
        <p:spPr bwMode="auto">
          <a:xfrm>
            <a:off x="7660321" y="2907758"/>
            <a:ext cx="146304" cy="146304"/>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08" name="Group 107">
            <a:extLst>
              <a:ext uri="{FF2B5EF4-FFF2-40B4-BE49-F238E27FC236}">
                <a16:creationId xmlns:a16="http://schemas.microsoft.com/office/drawing/2014/main" id="{8AA59216-9207-971F-0CF7-AE485ABE5D18}"/>
              </a:ext>
            </a:extLst>
          </p:cNvPr>
          <p:cNvGrpSpPr/>
          <p:nvPr/>
        </p:nvGrpSpPr>
        <p:grpSpPr>
          <a:xfrm>
            <a:off x="8334715" y="3094993"/>
            <a:ext cx="146304" cy="411503"/>
            <a:chOff x="8572554" y="3011621"/>
            <a:chExt cx="146304" cy="411503"/>
          </a:xfrm>
        </p:grpSpPr>
        <p:grpSp>
          <p:nvGrpSpPr>
            <p:cNvPr id="109" name="Group 108">
              <a:extLst>
                <a:ext uri="{FF2B5EF4-FFF2-40B4-BE49-F238E27FC236}">
                  <a16:creationId xmlns:a16="http://schemas.microsoft.com/office/drawing/2014/main" id="{9148452E-E23D-FC98-719D-4966ADCE0059}"/>
                </a:ext>
              </a:extLst>
            </p:cNvPr>
            <p:cNvGrpSpPr/>
            <p:nvPr/>
          </p:nvGrpSpPr>
          <p:grpSpPr>
            <a:xfrm>
              <a:off x="8595826" y="3011621"/>
              <a:ext cx="99761" cy="411503"/>
              <a:chOff x="8375728" y="3026989"/>
              <a:chExt cx="99761" cy="411503"/>
            </a:xfrm>
          </p:grpSpPr>
          <p:cxnSp>
            <p:nvCxnSpPr>
              <p:cNvPr id="111" name="Straight Connector 110">
                <a:extLst>
                  <a:ext uri="{FF2B5EF4-FFF2-40B4-BE49-F238E27FC236}">
                    <a16:creationId xmlns:a16="http://schemas.microsoft.com/office/drawing/2014/main" id="{18CDC3D1-845A-F1D5-D055-F4BD663CAB3C}"/>
                  </a:ext>
                </a:extLst>
              </p:cNvPr>
              <p:cNvCxnSpPr>
                <a:cxnSpLocks/>
              </p:cNvCxnSpPr>
              <p:nvPr/>
            </p:nvCxnSpPr>
            <p:spPr bwMode="auto">
              <a:xfrm>
                <a:off x="8425608" y="3026989"/>
                <a:ext cx="0" cy="411503"/>
              </a:xfrm>
              <a:prstGeom prst="line">
                <a:avLst/>
              </a:prstGeom>
              <a:noFill/>
              <a:ln w="28575" cap="flat" cmpd="sng" algn="ctr">
                <a:solidFill>
                  <a:schemeClr val="bg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8A38543D-C9F0-DC1F-3840-37E2EEBE9832}"/>
                  </a:ext>
                </a:extLst>
              </p:cNvPr>
              <p:cNvCxnSpPr>
                <a:cxnSpLocks/>
              </p:cNvCxnSpPr>
              <p:nvPr/>
            </p:nvCxnSpPr>
            <p:spPr bwMode="auto">
              <a:xfrm>
                <a:off x="8375728" y="3035442"/>
                <a:ext cx="99761" cy="0"/>
              </a:xfrm>
              <a:prstGeom prst="line">
                <a:avLst/>
              </a:prstGeom>
              <a:noFill/>
              <a:ln w="28575" cap="flat" cmpd="sng" algn="ctr">
                <a:solidFill>
                  <a:schemeClr val="bg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1F03FE59-4BED-525E-2563-D1EC979619FB}"/>
                  </a:ext>
                </a:extLst>
              </p:cNvPr>
              <p:cNvCxnSpPr>
                <a:cxnSpLocks/>
              </p:cNvCxnSpPr>
              <p:nvPr/>
            </p:nvCxnSpPr>
            <p:spPr bwMode="auto">
              <a:xfrm>
                <a:off x="8375728" y="3438492"/>
                <a:ext cx="99761" cy="0"/>
              </a:xfrm>
              <a:prstGeom prst="line">
                <a:avLst/>
              </a:prstGeom>
              <a:noFill/>
              <a:ln w="28575" cap="flat" cmpd="sng" algn="ctr">
                <a:solidFill>
                  <a:schemeClr val="bg1"/>
                </a:solidFill>
                <a:prstDash val="solid"/>
                <a:round/>
                <a:headEnd type="none" w="med" len="med"/>
                <a:tailEnd type="none" w="med" len="med"/>
              </a:ln>
              <a:effectLst/>
            </p:spPr>
          </p:cxnSp>
        </p:grpSp>
        <p:sp>
          <p:nvSpPr>
            <p:cNvPr id="110" name="Oval 109">
              <a:extLst>
                <a:ext uri="{FF2B5EF4-FFF2-40B4-BE49-F238E27FC236}">
                  <a16:creationId xmlns:a16="http://schemas.microsoft.com/office/drawing/2014/main" id="{CE263526-57D6-ECB2-597F-6FE157414F49}"/>
                </a:ext>
              </a:extLst>
            </p:cNvPr>
            <p:cNvSpPr/>
            <p:nvPr/>
          </p:nvSpPr>
          <p:spPr bwMode="auto">
            <a:xfrm>
              <a:off x="8572554" y="3158529"/>
              <a:ext cx="146304" cy="146304"/>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14" name="Group 113">
            <a:extLst>
              <a:ext uri="{FF2B5EF4-FFF2-40B4-BE49-F238E27FC236}">
                <a16:creationId xmlns:a16="http://schemas.microsoft.com/office/drawing/2014/main" id="{12C03018-7759-63CD-19F6-AA32E463D941}"/>
              </a:ext>
            </a:extLst>
          </p:cNvPr>
          <p:cNvGrpSpPr/>
          <p:nvPr/>
        </p:nvGrpSpPr>
        <p:grpSpPr>
          <a:xfrm>
            <a:off x="9015034" y="3374399"/>
            <a:ext cx="146304" cy="359808"/>
            <a:chOff x="8579495" y="3011621"/>
            <a:chExt cx="146304" cy="359808"/>
          </a:xfrm>
        </p:grpSpPr>
        <p:grpSp>
          <p:nvGrpSpPr>
            <p:cNvPr id="115" name="Group 114">
              <a:extLst>
                <a:ext uri="{FF2B5EF4-FFF2-40B4-BE49-F238E27FC236}">
                  <a16:creationId xmlns:a16="http://schemas.microsoft.com/office/drawing/2014/main" id="{BE67DDCB-CC99-CA1E-2E51-CDDC17D251F6}"/>
                </a:ext>
              </a:extLst>
            </p:cNvPr>
            <p:cNvGrpSpPr/>
            <p:nvPr/>
          </p:nvGrpSpPr>
          <p:grpSpPr>
            <a:xfrm>
              <a:off x="8595826" y="3011621"/>
              <a:ext cx="99761" cy="359808"/>
              <a:chOff x="8375728" y="3026989"/>
              <a:chExt cx="99761" cy="359808"/>
            </a:xfrm>
          </p:grpSpPr>
          <p:cxnSp>
            <p:nvCxnSpPr>
              <p:cNvPr id="117" name="Straight Connector 116">
                <a:extLst>
                  <a:ext uri="{FF2B5EF4-FFF2-40B4-BE49-F238E27FC236}">
                    <a16:creationId xmlns:a16="http://schemas.microsoft.com/office/drawing/2014/main" id="{4FB07C21-F42D-8F18-2CA4-099585786388}"/>
                  </a:ext>
                </a:extLst>
              </p:cNvPr>
              <p:cNvCxnSpPr>
                <a:cxnSpLocks/>
              </p:cNvCxnSpPr>
              <p:nvPr/>
            </p:nvCxnSpPr>
            <p:spPr bwMode="auto">
              <a:xfrm>
                <a:off x="8425608" y="3026989"/>
                <a:ext cx="0" cy="359808"/>
              </a:xfrm>
              <a:prstGeom prst="line">
                <a:avLst/>
              </a:prstGeom>
              <a:noFill/>
              <a:ln w="28575" cap="flat" cmpd="sng" algn="ctr">
                <a:solidFill>
                  <a:schemeClr val="bg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E20644C1-8237-2C6A-23E8-55FBAAC43FBB}"/>
                  </a:ext>
                </a:extLst>
              </p:cNvPr>
              <p:cNvCxnSpPr>
                <a:cxnSpLocks/>
              </p:cNvCxnSpPr>
              <p:nvPr/>
            </p:nvCxnSpPr>
            <p:spPr bwMode="auto">
              <a:xfrm>
                <a:off x="8375728" y="3035442"/>
                <a:ext cx="99761" cy="0"/>
              </a:xfrm>
              <a:prstGeom prst="line">
                <a:avLst/>
              </a:prstGeom>
              <a:noFill/>
              <a:ln w="28575" cap="flat" cmpd="sng" algn="ctr">
                <a:solidFill>
                  <a:schemeClr val="bg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14558B54-FBD8-C02E-5525-DB4701068CB4}"/>
                  </a:ext>
                </a:extLst>
              </p:cNvPr>
              <p:cNvCxnSpPr>
                <a:cxnSpLocks/>
              </p:cNvCxnSpPr>
              <p:nvPr/>
            </p:nvCxnSpPr>
            <p:spPr bwMode="auto">
              <a:xfrm>
                <a:off x="8375728" y="3386797"/>
                <a:ext cx="99761" cy="0"/>
              </a:xfrm>
              <a:prstGeom prst="line">
                <a:avLst/>
              </a:prstGeom>
              <a:noFill/>
              <a:ln w="28575" cap="flat" cmpd="sng" algn="ctr">
                <a:solidFill>
                  <a:schemeClr val="bg1"/>
                </a:solidFill>
                <a:prstDash val="solid"/>
                <a:round/>
                <a:headEnd type="none" w="med" len="med"/>
                <a:tailEnd type="none" w="med" len="med"/>
              </a:ln>
              <a:effectLst/>
            </p:spPr>
          </p:cxnSp>
        </p:grpSp>
        <p:sp>
          <p:nvSpPr>
            <p:cNvPr id="116" name="Oval 115">
              <a:extLst>
                <a:ext uri="{FF2B5EF4-FFF2-40B4-BE49-F238E27FC236}">
                  <a16:creationId xmlns:a16="http://schemas.microsoft.com/office/drawing/2014/main" id="{A64BBCD4-37AF-E9F7-8517-387BC333EBE4}"/>
                </a:ext>
              </a:extLst>
            </p:cNvPr>
            <p:cNvSpPr/>
            <p:nvPr/>
          </p:nvSpPr>
          <p:spPr bwMode="auto">
            <a:xfrm>
              <a:off x="8579495" y="3135224"/>
              <a:ext cx="146304" cy="146304"/>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20" name="Group 119">
            <a:extLst>
              <a:ext uri="{FF2B5EF4-FFF2-40B4-BE49-F238E27FC236}">
                <a16:creationId xmlns:a16="http://schemas.microsoft.com/office/drawing/2014/main" id="{DB7A2FA7-822D-89EE-D055-E652BA35E749}"/>
              </a:ext>
            </a:extLst>
          </p:cNvPr>
          <p:cNvGrpSpPr/>
          <p:nvPr/>
        </p:nvGrpSpPr>
        <p:grpSpPr>
          <a:xfrm>
            <a:off x="9681471" y="3639180"/>
            <a:ext cx="146304" cy="319612"/>
            <a:chOff x="8579495" y="3011621"/>
            <a:chExt cx="146304" cy="319612"/>
          </a:xfrm>
        </p:grpSpPr>
        <p:grpSp>
          <p:nvGrpSpPr>
            <p:cNvPr id="121" name="Group 120">
              <a:extLst>
                <a:ext uri="{FF2B5EF4-FFF2-40B4-BE49-F238E27FC236}">
                  <a16:creationId xmlns:a16="http://schemas.microsoft.com/office/drawing/2014/main" id="{A913E51A-601A-1363-65D1-5DCF95813F1E}"/>
                </a:ext>
              </a:extLst>
            </p:cNvPr>
            <p:cNvGrpSpPr/>
            <p:nvPr/>
          </p:nvGrpSpPr>
          <p:grpSpPr>
            <a:xfrm>
              <a:off x="8595826" y="3011621"/>
              <a:ext cx="99761" cy="319612"/>
              <a:chOff x="8375728" y="3026989"/>
              <a:chExt cx="99761" cy="319612"/>
            </a:xfrm>
          </p:grpSpPr>
          <p:cxnSp>
            <p:nvCxnSpPr>
              <p:cNvPr id="123" name="Straight Connector 122">
                <a:extLst>
                  <a:ext uri="{FF2B5EF4-FFF2-40B4-BE49-F238E27FC236}">
                    <a16:creationId xmlns:a16="http://schemas.microsoft.com/office/drawing/2014/main" id="{3430E748-D8FA-099D-CB4A-AC17D284651A}"/>
                  </a:ext>
                </a:extLst>
              </p:cNvPr>
              <p:cNvCxnSpPr>
                <a:cxnSpLocks/>
              </p:cNvCxnSpPr>
              <p:nvPr/>
            </p:nvCxnSpPr>
            <p:spPr bwMode="auto">
              <a:xfrm>
                <a:off x="8425608" y="3026989"/>
                <a:ext cx="0" cy="319612"/>
              </a:xfrm>
              <a:prstGeom prst="line">
                <a:avLst/>
              </a:prstGeom>
              <a:noFill/>
              <a:ln w="28575" cap="flat" cmpd="sng" algn="ctr">
                <a:solidFill>
                  <a:schemeClr val="bg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1E2CA0F9-D13F-1A56-7623-8A5384C80CE5}"/>
                  </a:ext>
                </a:extLst>
              </p:cNvPr>
              <p:cNvCxnSpPr>
                <a:cxnSpLocks/>
              </p:cNvCxnSpPr>
              <p:nvPr/>
            </p:nvCxnSpPr>
            <p:spPr bwMode="auto">
              <a:xfrm>
                <a:off x="8375728" y="3035442"/>
                <a:ext cx="99761" cy="0"/>
              </a:xfrm>
              <a:prstGeom prst="line">
                <a:avLst/>
              </a:prstGeom>
              <a:noFill/>
              <a:ln w="28575" cap="flat" cmpd="sng" algn="ctr">
                <a:solidFill>
                  <a:schemeClr val="bg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70222E0E-9B67-64FF-7A0A-7B9ECBB2ECE9}"/>
                  </a:ext>
                </a:extLst>
              </p:cNvPr>
              <p:cNvCxnSpPr>
                <a:cxnSpLocks/>
              </p:cNvCxnSpPr>
              <p:nvPr/>
            </p:nvCxnSpPr>
            <p:spPr bwMode="auto">
              <a:xfrm>
                <a:off x="8375728" y="3346601"/>
                <a:ext cx="99761" cy="0"/>
              </a:xfrm>
              <a:prstGeom prst="line">
                <a:avLst/>
              </a:prstGeom>
              <a:noFill/>
              <a:ln w="28575" cap="flat" cmpd="sng" algn="ctr">
                <a:solidFill>
                  <a:schemeClr val="bg1"/>
                </a:solidFill>
                <a:prstDash val="solid"/>
                <a:round/>
                <a:headEnd type="none" w="med" len="med"/>
                <a:tailEnd type="none" w="med" len="med"/>
              </a:ln>
              <a:effectLst/>
            </p:spPr>
          </p:cxnSp>
        </p:grpSp>
        <p:sp>
          <p:nvSpPr>
            <p:cNvPr id="122" name="Oval 121">
              <a:extLst>
                <a:ext uri="{FF2B5EF4-FFF2-40B4-BE49-F238E27FC236}">
                  <a16:creationId xmlns:a16="http://schemas.microsoft.com/office/drawing/2014/main" id="{FBBAFE02-E24C-AA53-3ACB-C3A407E1FAF8}"/>
                </a:ext>
              </a:extLst>
            </p:cNvPr>
            <p:cNvSpPr/>
            <p:nvPr/>
          </p:nvSpPr>
          <p:spPr bwMode="auto">
            <a:xfrm>
              <a:off x="8579495" y="3100140"/>
              <a:ext cx="146304" cy="146304"/>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33" name="Group 132">
            <a:extLst>
              <a:ext uri="{FF2B5EF4-FFF2-40B4-BE49-F238E27FC236}">
                <a16:creationId xmlns:a16="http://schemas.microsoft.com/office/drawing/2014/main" id="{49B32151-437D-2BC7-FD1E-B6DB99D2D6AE}"/>
              </a:ext>
            </a:extLst>
          </p:cNvPr>
          <p:cNvGrpSpPr/>
          <p:nvPr/>
        </p:nvGrpSpPr>
        <p:grpSpPr>
          <a:xfrm>
            <a:off x="4197880" y="3961364"/>
            <a:ext cx="146304" cy="247786"/>
            <a:chOff x="8579495" y="3061369"/>
            <a:chExt cx="146304" cy="247786"/>
          </a:xfrm>
        </p:grpSpPr>
        <p:grpSp>
          <p:nvGrpSpPr>
            <p:cNvPr id="134" name="Group 133">
              <a:extLst>
                <a:ext uri="{FF2B5EF4-FFF2-40B4-BE49-F238E27FC236}">
                  <a16:creationId xmlns:a16="http://schemas.microsoft.com/office/drawing/2014/main" id="{6F5EB89F-F215-3566-1DD9-93DB128E9D24}"/>
                </a:ext>
              </a:extLst>
            </p:cNvPr>
            <p:cNvGrpSpPr/>
            <p:nvPr/>
          </p:nvGrpSpPr>
          <p:grpSpPr>
            <a:xfrm>
              <a:off x="8595826" y="3061369"/>
              <a:ext cx="99761" cy="247786"/>
              <a:chOff x="8375728" y="3076737"/>
              <a:chExt cx="99761" cy="247786"/>
            </a:xfrm>
          </p:grpSpPr>
          <p:cxnSp>
            <p:nvCxnSpPr>
              <p:cNvPr id="136" name="Straight Connector 135">
                <a:extLst>
                  <a:ext uri="{FF2B5EF4-FFF2-40B4-BE49-F238E27FC236}">
                    <a16:creationId xmlns:a16="http://schemas.microsoft.com/office/drawing/2014/main" id="{2E07255E-BFCC-122E-7326-72E438235F67}"/>
                  </a:ext>
                </a:extLst>
              </p:cNvPr>
              <p:cNvCxnSpPr>
                <a:cxnSpLocks/>
              </p:cNvCxnSpPr>
              <p:nvPr/>
            </p:nvCxnSpPr>
            <p:spPr bwMode="auto">
              <a:xfrm>
                <a:off x="8425608" y="3076737"/>
                <a:ext cx="0" cy="247786"/>
              </a:xfrm>
              <a:prstGeom prst="line">
                <a:avLst/>
              </a:prstGeom>
              <a:noFill/>
              <a:ln w="28575" cap="flat" cmpd="sng" algn="ctr">
                <a:solidFill>
                  <a:schemeClr val="bg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2B24A11F-8FCF-384D-607C-5D380D185621}"/>
                  </a:ext>
                </a:extLst>
              </p:cNvPr>
              <p:cNvCxnSpPr>
                <a:cxnSpLocks/>
              </p:cNvCxnSpPr>
              <p:nvPr/>
            </p:nvCxnSpPr>
            <p:spPr bwMode="auto">
              <a:xfrm>
                <a:off x="8375728" y="3076737"/>
                <a:ext cx="99761" cy="0"/>
              </a:xfrm>
              <a:prstGeom prst="line">
                <a:avLst/>
              </a:prstGeom>
              <a:noFill/>
              <a:ln w="28575" cap="flat" cmpd="sng" algn="ctr">
                <a:solidFill>
                  <a:schemeClr val="bg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3962E840-07F9-E999-065F-ED01CF64A202}"/>
                  </a:ext>
                </a:extLst>
              </p:cNvPr>
              <p:cNvCxnSpPr>
                <a:cxnSpLocks/>
              </p:cNvCxnSpPr>
              <p:nvPr/>
            </p:nvCxnSpPr>
            <p:spPr bwMode="auto">
              <a:xfrm>
                <a:off x="8375728" y="3318470"/>
                <a:ext cx="99761" cy="0"/>
              </a:xfrm>
              <a:prstGeom prst="line">
                <a:avLst/>
              </a:prstGeom>
              <a:noFill/>
              <a:ln w="28575" cap="flat" cmpd="sng" algn="ctr">
                <a:solidFill>
                  <a:schemeClr val="bg1"/>
                </a:solidFill>
                <a:prstDash val="solid"/>
                <a:round/>
                <a:headEnd type="none" w="med" len="med"/>
                <a:tailEnd type="none" w="med" len="med"/>
              </a:ln>
              <a:effectLst/>
            </p:spPr>
          </p:cxnSp>
        </p:grpSp>
        <p:sp>
          <p:nvSpPr>
            <p:cNvPr id="135" name="Oval 134">
              <a:extLst>
                <a:ext uri="{FF2B5EF4-FFF2-40B4-BE49-F238E27FC236}">
                  <a16:creationId xmlns:a16="http://schemas.microsoft.com/office/drawing/2014/main" id="{1B102286-999F-E2DA-EB6F-EE63628D3024}"/>
                </a:ext>
              </a:extLst>
            </p:cNvPr>
            <p:cNvSpPr/>
            <p:nvPr/>
          </p:nvSpPr>
          <p:spPr bwMode="auto">
            <a:xfrm>
              <a:off x="8579495" y="3111278"/>
              <a:ext cx="146304" cy="146304"/>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43" name="Group 142">
            <a:extLst>
              <a:ext uri="{FF2B5EF4-FFF2-40B4-BE49-F238E27FC236}">
                <a16:creationId xmlns:a16="http://schemas.microsoft.com/office/drawing/2014/main" id="{0EEC40B6-B9DA-856E-40A8-35594FBCA4A6}"/>
              </a:ext>
            </a:extLst>
          </p:cNvPr>
          <p:cNvGrpSpPr/>
          <p:nvPr/>
        </p:nvGrpSpPr>
        <p:grpSpPr>
          <a:xfrm>
            <a:off x="10352941" y="3826181"/>
            <a:ext cx="146304" cy="279082"/>
            <a:chOff x="8573596" y="3011621"/>
            <a:chExt cx="146304" cy="279082"/>
          </a:xfrm>
        </p:grpSpPr>
        <p:grpSp>
          <p:nvGrpSpPr>
            <p:cNvPr id="144" name="Group 143">
              <a:extLst>
                <a:ext uri="{FF2B5EF4-FFF2-40B4-BE49-F238E27FC236}">
                  <a16:creationId xmlns:a16="http://schemas.microsoft.com/office/drawing/2014/main" id="{ED547A82-30BA-7478-C2EB-B8C1E2DAE43E}"/>
                </a:ext>
              </a:extLst>
            </p:cNvPr>
            <p:cNvGrpSpPr/>
            <p:nvPr/>
          </p:nvGrpSpPr>
          <p:grpSpPr>
            <a:xfrm>
              <a:off x="8595826" y="3011621"/>
              <a:ext cx="99761" cy="279082"/>
              <a:chOff x="8375728" y="3026989"/>
              <a:chExt cx="99761" cy="279082"/>
            </a:xfrm>
          </p:grpSpPr>
          <p:cxnSp>
            <p:nvCxnSpPr>
              <p:cNvPr id="146" name="Straight Connector 145">
                <a:extLst>
                  <a:ext uri="{FF2B5EF4-FFF2-40B4-BE49-F238E27FC236}">
                    <a16:creationId xmlns:a16="http://schemas.microsoft.com/office/drawing/2014/main" id="{DE35394E-85B8-6B2D-4DED-14C18A8F4F48}"/>
                  </a:ext>
                </a:extLst>
              </p:cNvPr>
              <p:cNvCxnSpPr>
                <a:cxnSpLocks/>
              </p:cNvCxnSpPr>
              <p:nvPr/>
            </p:nvCxnSpPr>
            <p:spPr bwMode="auto">
              <a:xfrm>
                <a:off x="8425608" y="3026989"/>
                <a:ext cx="0" cy="279082"/>
              </a:xfrm>
              <a:prstGeom prst="line">
                <a:avLst/>
              </a:prstGeom>
              <a:noFill/>
              <a:ln w="28575" cap="flat" cmpd="sng" algn="ctr">
                <a:solidFill>
                  <a:schemeClr val="bg1"/>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93331818-6478-3D0A-B790-772FBE08CB1D}"/>
                  </a:ext>
                </a:extLst>
              </p:cNvPr>
              <p:cNvCxnSpPr>
                <a:cxnSpLocks/>
              </p:cNvCxnSpPr>
              <p:nvPr/>
            </p:nvCxnSpPr>
            <p:spPr bwMode="auto">
              <a:xfrm>
                <a:off x="8375728" y="3035442"/>
                <a:ext cx="99761" cy="0"/>
              </a:xfrm>
              <a:prstGeom prst="line">
                <a:avLst/>
              </a:prstGeom>
              <a:noFill/>
              <a:ln w="28575" cap="flat" cmpd="sng" algn="ctr">
                <a:solidFill>
                  <a:schemeClr val="bg1"/>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905E1B3E-6ED2-0C4B-9D9C-3328F78D1C6B}"/>
                  </a:ext>
                </a:extLst>
              </p:cNvPr>
              <p:cNvCxnSpPr>
                <a:cxnSpLocks/>
              </p:cNvCxnSpPr>
              <p:nvPr/>
            </p:nvCxnSpPr>
            <p:spPr bwMode="auto">
              <a:xfrm>
                <a:off x="8375728" y="3306071"/>
                <a:ext cx="99761" cy="0"/>
              </a:xfrm>
              <a:prstGeom prst="line">
                <a:avLst/>
              </a:prstGeom>
              <a:noFill/>
              <a:ln w="28575" cap="flat" cmpd="sng" algn="ctr">
                <a:solidFill>
                  <a:schemeClr val="bg1"/>
                </a:solidFill>
                <a:prstDash val="solid"/>
                <a:round/>
                <a:headEnd type="none" w="med" len="med"/>
                <a:tailEnd type="none" w="med" len="med"/>
              </a:ln>
              <a:effectLst/>
            </p:spPr>
          </p:cxnSp>
        </p:grpSp>
        <p:sp>
          <p:nvSpPr>
            <p:cNvPr id="145" name="Oval 144">
              <a:extLst>
                <a:ext uri="{FF2B5EF4-FFF2-40B4-BE49-F238E27FC236}">
                  <a16:creationId xmlns:a16="http://schemas.microsoft.com/office/drawing/2014/main" id="{56643AAC-8614-7705-58D4-020A12E915F9}"/>
                </a:ext>
              </a:extLst>
            </p:cNvPr>
            <p:cNvSpPr/>
            <p:nvPr/>
          </p:nvSpPr>
          <p:spPr bwMode="auto">
            <a:xfrm>
              <a:off x="8573596" y="3094241"/>
              <a:ext cx="146304" cy="146304"/>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Tree>
    <p:extLst>
      <p:ext uri="{BB962C8B-B14F-4D97-AF65-F5344CB8AC3E}">
        <p14:creationId xmlns:p14="http://schemas.microsoft.com/office/powerpoint/2010/main" val="11934946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6B544-743C-443D-AE0E-25F41CF2A945}"/>
              </a:ext>
            </a:extLst>
          </p:cNvPr>
          <p:cNvSpPr>
            <a:spLocks noGrp="1"/>
          </p:cNvSpPr>
          <p:nvPr>
            <p:ph type="title"/>
          </p:nvPr>
        </p:nvSpPr>
        <p:spPr/>
        <p:txBody>
          <a:bodyPr/>
          <a:lstStyle/>
          <a:p>
            <a:r>
              <a:rPr lang="en-US" dirty="0"/>
              <a:t>Population Assessment of Inequities in NSCLC Therapy: Limitations </a:t>
            </a:r>
          </a:p>
        </p:txBody>
      </p:sp>
      <p:sp>
        <p:nvSpPr>
          <p:cNvPr id="3" name="Content Placeholder 2">
            <a:extLst>
              <a:ext uri="{FF2B5EF4-FFF2-40B4-BE49-F238E27FC236}">
                <a16:creationId xmlns:a16="http://schemas.microsoft.com/office/drawing/2014/main" id="{252B7C04-7395-16E5-0B2B-8EF071C48A85}"/>
              </a:ext>
            </a:extLst>
          </p:cNvPr>
          <p:cNvSpPr>
            <a:spLocks noGrp="1"/>
          </p:cNvSpPr>
          <p:nvPr>
            <p:ph idx="1"/>
          </p:nvPr>
        </p:nvSpPr>
        <p:spPr/>
        <p:txBody>
          <a:bodyPr/>
          <a:lstStyle/>
          <a:p>
            <a:r>
              <a:rPr lang="en-US" dirty="0"/>
              <a:t>Continually evolving treatment paradigm since 2017</a:t>
            </a:r>
          </a:p>
          <a:p>
            <a:r>
              <a:rPr lang="en-US" dirty="0"/>
              <a:t>Changing in quality of data over time </a:t>
            </a:r>
          </a:p>
          <a:p>
            <a:r>
              <a:rPr lang="en-US" dirty="0"/>
              <a:t>Additional uncontrolled confounding factors, such as smoking history</a:t>
            </a:r>
          </a:p>
          <a:p>
            <a:r>
              <a:rPr lang="en-US" dirty="0"/>
              <a:t>Role of predictive biomarker testing as barrier to treatment access</a:t>
            </a:r>
          </a:p>
          <a:p>
            <a:r>
              <a:rPr lang="en-US" dirty="0"/>
              <a:t>Only 1 measure of socioeconomic status used in this analysis</a:t>
            </a:r>
          </a:p>
          <a:p>
            <a:endParaRPr lang="en-US" dirty="0"/>
          </a:p>
        </p:txBody>
      </p:sp>
      <p:grpSp>
        <p:nvGrpSpPr>
          <p:cNvPr id="8" name="Group 7">
            <a:extLst>
              <a:ext uri="{FF2B5EF4-FFF2-40B4-BE49-F238E27FC236}">
                <a16:creationId xmlns:a16="http://schemas.microsoft.com/office/drawing/2014/main" id="{B31BFD84-53B2-121C-8BEB-B26B456E1C8B}"/>
              </a:ext>
            </a:extLst>
          </p:cNvPr>
          <p:cNvGrpSpPr/>
          <p:nvPr/>
        </p:nvGrpSpPr>
        <p:grpSpPr>
          <a:xfrm>
            <a:off x="9392911" y="6207927"/>
            <a:ext cx="2488502" cy="454909"/>
            <a:chOff x="9392911" y="6207927"/>
            <a:chExt cx="2488502" cy="454909"/>
          </a:xfrm>
        </p:grpSpPr>
        <p:pic>
          <p:nvPicPr>
            <p:cNvPr id="9" name="Picture 8" descr="A picture containing text, ax, wheel&#10;&#10;Description automatically generated">
              <a:extLst>
                <a:ext uri="{FF2B5EF4-FFF2-40B4-BE49-F238E27FC236}">
                  <a16:creationId xmlns:a16="http://schemas.microsoft.com/office/drawing/2014/main" id="{88DF9BE9-FE6E-4D78-EE29-BB1FB08271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0" name="Rectangle 9">
              <a:extLst>
                <a:ext uri="{FF2B5EF4-FFF2-40B4-BE49-F238E27FC236}">
                  <a16:creationId xmlns:a16="http://schemas.microsoft.com/office/drawing/2014/main" id="{3D3D8470-6D26-6482-EA5D-16ECC26C31FB}"/>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2" name="Text Box 15">
            <a:extLst>
              <a:ext uri="{FF2B5EF4-FFF2-40B4-BE49-F238E27FC236}">
                <a16:creationId xmlns:a16="http://schemas.microsoft.com/office/drawing/2014/main" id="{693AC08A-3E66-0450-F9BF-0777C75BA757}"/>
              </a:ext>
            </a:extLst>
          </p:cNvPr>
          <p:cNvSpPr txBox="1">
            <a:spLocks noChangeArrowheads="1"/>
          </p:cNvSpPr>
          <p:nvPr/>
        </p:nvSpPr>
        <p:spPr bwMode="auto">
          <a:xfrm>
            <a:off x="425108" y="6351844"/>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eaLnBrk="1" hangingPunct="1">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Norris. WCLC 2022. Abstr </a:t>
            </a:r>
            <a:r>
              <a:rPr lang="en-US" altLang="en-US" sz="1200" b="0" spc="-10" dirty="0">
                <a:solidFill>
                  <a:srgbClr val="455560"/>
                </a:solidFill>
                <a:latin typeface="Calibri" panose="020F0502020204030204" pitchFamily="34" charset="0"/>
              </a:rPr>
              <a:t>OA01.05.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7944511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1091AC-A559-4294-A210-6F3CFF66780B}"/>
              </a:ext>
            </a:extLst>
          </p:cNvPr>
          <p:cNvSpPr>
            <a:spLocks noGrp="1"/>
          </p:cNvSpPr>
          <p:nvPr>
            <p:ph type="title"/>
          </p:nvPr>
        </p:nvSpPr>
        <p:spPr/>
        <p:txBody>
          <a:bodyPr/>
          <a:lstStyle/>
          <a:p>
            <a:r>
              <a:rPr lang="en-US" dirty="0"/>
              <a:t>Population Assessment of Inequities in NSCLC Therapy: Conclusions</a:t>
            </a:r>
          </a:p>
        </p:txBody>
      </p:sp>
      <p:sp>
        <p:nvSpPr>
          <p:cNvPr id="3" name="Content Placeholder 2">
            <a:extLst>
              <a:ext uri="{FF2B5EF4-FFF2-40B4-BE49-F238E27FC236}">
                <a16:creationId xmlns:a16="http://schemas.microsoft.com/office/drawing/2014/main" id="{25900E9D-A622-4535-B35B-D3CFEB876A99}"/>
              </a:ext>
            </a:extLst>
          </p:cNvPr>
          <p:cNvSpPr>
            <a:spLocks noGrp="1"/>
          </p:cNvSpPr>
          <p:nvPr>
            <p:ph idx="1"/>
          </p:nvPr>
        </p:nvSpPr>
        <p:spPr>
          <a:xfrm>
            <a:off x="604675" y="1513047"/>
            <a:ext cx="11153938" cy="4650686"/>
          </a:xfrm>
        </p:spPr>
        <p:txBody>
          <a:bodyPr/>
          <a:lstStyle/>
          <a:p>
            <a:r>
              <a:rPr lang="en-US" dirty="0"/>
              <a:t>In this analysis of socioeconomic deprivation and use of novel anticancer therapies for NSCLC in publicly funded healthcare settings, patients with greater socioeconomic deprivation were less likely to receive novel therapy</a:t>
            </a:r>
          </a:p>
          <a:p>
            <a:pPr lvl="1"/>
            <a:r>
              <a:rPr lang="en-US" dirty="0"/>
              <a:t>Highest deprivation status associated with 46% reduction in odds of novel therapy utilization</a:t>
            </a:r>
          </a:p>
          <a:p>
            <a:pPr lvl="1"/>
            <a:r>
              <a:rPr lang="en-US" dirty="0"/>
              <a:t>Underlying causes of inequity are uncertain, but not merely due to impact of smoking or tumor biology</a:t>
            </a:r>
          </a:p>
          <a:p>
            <a:r>
              <a:rPr lang="en-US" dirty="0"/>
              <a:t>Investigators concluded that the impact of socioeconomic status on treatment utilization has implications for treatment access and public health</a:t>
            </a:r>
          </a:p>
        </p:txBody>
      </p:sp>
      <p:grpSp>
        <p:nvGrpSpPr>
          <p:cNvPr id="8" name="Group 7">
            <a:extLst>
              <a:ext uri="{FF2B5EF4-FFF2-40B4-BE49-F238E27FC236}">
                <a16:creationId xmlns:a16="http://schemas.microsoft.com/office/drawing/2014/main" id="{1EFC3C1B-A6A7-BDDC-E12A-E51BAD136DB1}"/>
              </a:ext>
            </a:extLst>
          </p:cNvPr>
          <p:cNvGrpSpPr/>
          <p:nvPr/>
        </p:nvGrpSpPr>
        <p:grpSpPr>
          <a:xfrm>
            <a:off x="9392911" y="6207927"/>
            <a:ext cx="2488502" cy="454909"/>
            <a:chOff x="9392911" y="6207927"/>
            <a:chExt cx="2488502" cy="454909"/>
          </a:xfrm>
        </p:grpSpPr>
        <p:pic>
          <p:nvPicPr>
            <p:cNvPr id="9" name="Picture 8" descr="A picture containing text, ax, wheel&#10;&#10;Description automatically generated">
              <a:extLst>
                <a:ext uri="{FF2B5EF4-FFF2-40B4-BE49-F238E27FC236}">
                  <a16:creationId xmlns:a16="http://schemas.microsoft.com/office/drawing/2014/main" id="{F3A09F50-4E8F-5B58-EBEC-1B77D076112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0" name="Rectangle 9">
              <a:extLst>
                <a:ext uri="{FF2B5EF4-FFF2-40B4-BE49-F238E27FC236}">
                  <a16:creationId xmlns:a16="http://schemas.microsoft.com/office/drawing/2014/main" id="{0BC2CA25-A995-33DE-03B9-A0CD00B1F8A6}"/>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7" name="Text Box 15">
            <a:extLst>
              <a:ext uri="{FF2B5EF4-FFF2-40B4-BE49-F238E27FC236}">
                <a16:creationId xmlns:a16="http://schemas.microsoft.com/office/drawing/2014/main" id="{B806ACDF-C554-89D4-072A-C3F76987FDF8}"/>
              </a:ext>
            </a:extLst>
          </p:cNvPr>
          <p:cNvSpPr txBox="1">
            <a:spLocks noChangeArrowheads="1"/>
          </p:cNvSpPr>
          <p:nvPr/>
        </p:nvSpPr>
        <p:spPr bwMode="auto">
          <a:xfrm>
            <a:off x="425108" y="6351844"/>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eaLnBrk="1" hangingPunct="1">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Norris. WCLC 2022. Abstr </a:t>
            </a:r>
            <a:r>
              <a:rPr lang="en-US" altLang="en-US" sz="1200" b="0" spc="-10" dirty="0">
                <a:solidFill>
                  <a:srgbClr val="455560"/>
                </a:solidFill>
                <a:latin typeface="Calibri" panose="020F0502020204030204" pitchFamily="34" charset="0"/>
              </a:rPr>
              <a:t>OA01.05.</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8648939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clinicaloptions.com/oncology</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Lung Cancer!</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 from WCLC 2022</a:t>
            </a:r>
          </a:p>
          <a:p>
            <a:pPr>
              <a:buClr>
                <a:schemeClr val="tx2">
                  <a:lumMod val="20000"/>
                  <a:lumOff val="80000"/>
                </a:schemeClr>
              </a:buClr>
              <a:defRPr/>
            </a:pPr>
            <a:r>
              <a:rPr lang="en-US" sz="2200" dirty="0">
                <a:solidFill>
                  <a:srgbClr val="E1471D"/>
                </a:solidFill>
              </a:rPr>
              <a:t>CME/CE-certified Expert Analysis </a:t>
            </a:r>
            <a:r>
              <a:rPr lang="en-US" sz="2200" b="0" dirty="0"/>
              <a:t>with expert faculty commentary </a:t>
            </a:r>
            <a:r>
              <a:rPr lang="en-US" sz="2200" b="0"/>
              <a:t>on key </a:t>
            </a:r>
            <a:r>
              <a:rPr lang="en-US" sz="2200" b="0" dirty="0"/>
              <a:t>studies </a:t>
            </a:r>
            <a:br>
              <a:rPr lang="en-US" sz="2200" b="0" dirty="0"/>
            </a:br>
            <a:r>
              <a:rPr lang="en-US" sz="2200" b="0" dirty="0"/>
              <a:t>from WCLC 2022</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LongProperties xmlns="http://schemas.microsoft.com/office/2006/metadata/longProperties"/>
</file>

<file path=customXml/item2.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56M7VY3CDVN5-1320646463-1</_dlc_DocId>
    <_dlc_DocIdUrl xmlns="d54cbe69-32bd-412a-b004-9152f949605e">
      <Url>https://intranet.clinicaloptions.com/mews/oncology/ONC_2022_WCLC_CF_(PRP5530)/OA01.05_Norris/_layouts/15/DocIdRedir.aspx?ID=56M7VY3CDVN5-1320646463-1</Url>
      <Description>56M7VY3CDVN5-1320646463-1</Description>
    </_dlc_DocIdUrl>
    <Document_x0020_Category xmlns="77c1ee78-a265-4a4e-b089-e41598960e86">Conference Capsule Slides</Document_x0020_Category>
  </documentManagement>
</p:properti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4.xml><?xml version="1.0" encoding="utf-8"?>
<ct:contentTypeSchema xmlns:ct="http://schemas.microsoft.com/office/2006/metadata/contentType" xmlns:ma="http://schemas.microsoft.com/office/2006/metadata/properties/metaAttributes" ct:_="" ma:_="" ma:contentTypeName="Document" ma:contentTypeID="0x0101000250E9D4BE390E49AAF25A5EA85044D6" ma:contentTypeVersion="1" ma:contentTypeDescription="Create a new document." ma:contentTypeScope="" ma:versionID="78d724aabcc1f9da6c9d1f8f38cad6b7">
  <xsd:schema xmlns:xsd="http://www.w3.org/2001/XMLSchema" xmlns:xs="http://www.w3.org/2001/XMLSchema" xmlns:p="http://schemas.microsoft.com/office/2006/metadata/properties" xmlns:ns2="d54cbe69-32bd-412a-b004-9152f949605e" xmlns:ns3="77c1ee78-a265-4a4e-b089-e41598960e86" targetNamespace="http://schemas.microsoft.com/office/2006/metadata/properties" ma:root="true" ma:fieldsID="53c526bd0891f311cc5279fdd1764713" ns2:_="" ns3:_="">
    <xsd:import namespace="d54cbe69-32bd-412a-b004-9152f949605e"/>
    <xsd:import namespace="77c1ee78-a265-4a4e-b089-e41598960e86"/>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77c1ee78-a265-4a4e-b089-e41598960e86"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5.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2.xml><?xml version="1.0" encoding="utf-8"?>
<ds:datastoreItem xmlns:ds="http://schemas.openxmlformats.org/officeDocument/2006/customXml" ds:itemID="{5BA55BC3-5A03-47C2-8EC3-D964C3B5E779}">
  <ds:schemaRefs>
    <ds:schemaRef ds:uri="http://purl.org/dc/dcmitype/"/>
    <ds:schemaRef ds:uri="http://purl.org/dc/terms/"/>
    <ds:schemaRef ds:uri="http://schemas.microsoft.com/office/2006/documentManagement/types"/>
    <ds:schemaRef ds:uri="http://schemas.microsoft.com/office/2006/metadata/properties"/>
    <ds:schemaRef ds:uri="d54cbe69-32bd-412a-b004-9152f949605e"/>
    <ds:schemaRef ds:uri="http://schemas.microsoft.com/office/infopath/2007/PartnerControls"/>
    <ds:schemaRef ds:uri="http://purl.org/dc/elements/1.1/"/>
    <ds:schemaRef ds:uri="http://www.w3.org/XML/1998/namespace"/>
    <ds:schemaRef ds:uri="http://schemas.openxmlformats.org/package/2006/metadata/core-properties"/>
    <ds:schemaRef ds:uri="77c1ee78-a265-4a4e-b089-e41598960e86"/>
  </ds:schemaRefs>
</ds:datastoreItem>
</file>

<file path=customXml/itemProps3.xml><?xml version="1.0" encoding="utf-8"?>
<ds:datastoreItem xmlns:ds="http://schemas.openxmlformats.org/officeDocument/2006/customXml" ds:itemID="{DA26868E-6BFB-4B55-B1A5-69E4C771C333}">
  <ds:schemaRefs>
    <ds:schemaRef ds:uri="http://schemas.microsoft.com/sharepoint/events"/>
  </ds:schemaRefs>
</ds:datastoreItem>
</file>

<file path=customXml/itemProps4.xml><?xml version="1.0" encoding="utf-8"?>
<ds:datastoreItem xmlns:ds="http://schemas.openxmlformats.org/officeDocument/2006/customXml" ds:itemID="{F387084D-3235-43FE-BEE7-75BE089A4BC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77c1ee78-a265-4a4e-b089-e41598960e8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5.xml><?xml version="1.0" encoding="utf-8"?>
<ds:datastoreItem xmlns:ds="http://schemas.openxmlformats.org/officeDocument/2006/customXml" ds:itemID="{3A18F4D2-3653-4F4F-B917-116198900D9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1387</TotalTime>
  <Words>1196</Words>
  <Application>Microsoft Office PowerPoint</Application>
  <PresentationFormat>Widescreen</PresentationFormat>
  <Paragraphs>180</Paragraphs>
  <Slides>11</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Times</vt:lpstr>
      <vt:lpstr>Wingdings</vt:lpstr>
      <vt:lpstr>2022_CCO_Template</vt:lpstr>
      <vt:lpstr>Population-Based Assessment of  Socioeconomic Treatment Inequities With Biomarker-Guided Targeted Therapy and Immunotherapy for Patients With NSCLC</vt:lpstr>
      <vt:lpstr>About These Slides</vt:lpstr>
      <vt:lpstr>Population Assessment of Inequities in NSCLC Therapy: Background</vt:lpstr>
      <vt:lpstr>Population Assessment of Inequities in NSCLC Therapy: Methods</vt:lpstr>
      <vt:lpstr>Population Assessment of Inequities in NSCLC Therapy: Patient Disposition</vt:lpstr>
      <vt:lpstr>Population Assessment of Inequities in NSCLC Therapy: Baseline Characteristics</vt:lpstr>
      <vt:lpstr>Population Assessment of Inequities in NSCLC Therapy: Likelihood of Any Novel Anticancer Therapy Utilization</vt:lpstr>
      <vt:lpstr>Population Assessment of Inequities in NSCLC Therapy: Likelihood of Any Targeted Therapy or Immunotherapy Utilization</vt:lpstr>
      <vt:lpstr>Population Assessment of Inequities in NSCLC Therapy: Limitations </vt:lpstr>
      <vt:lpstr>Population Assessment of Inequities in NSCLC Therapy: Conclusions</vt:lpstr>
      <vt:lpstr>Go Online for More CCO  Coverage of Lung Cancer!</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Population-Based Assessment of Socioeconomic Treatment Inequities With Biomarker-Guided Targeted Therapy and Immunotherapy for Patients With NSCLC</dc:title>
  <dc:creator>Preferred User</dc:creator>
  <cp:lastModifiedBy>Natalia Kolenko</cp:lastModifiedBy>
  <cp:revision>20</cp:revision>
  <cp:lastPrinted>2016-09-26T20:21:49Z</cp:lastPrinted>
  <dcterms:created xsi:type="dcterms:W3CDTF">2005-05-27T15:08:01Z</dcterms:created>
  <dcterms:modified xsi:type="dcterms:W3CDTF">2022-08-17T19:51:01Z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dd672d6a-8f2b-40b7-84ca-3c28d4c94250</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0x0101000250E9D4BE390E49AAF25A5EA85044D6</vt:lpwstr>
  </property>
  <property fmtid="{D5CDD505-2E9C-101B-9397-08002B2CF9AE}" pid="9" name="MediaServiceImageTags">
    <vt:lpwstr/>
  </property>
</Properties>
</file>