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44" r:id="rId9"/>
    <p:sldId id="545" r:id="rId10"/>
    <p:sldId id="552" r:id="rId11"/>
    <p:sldId id="546" r:id="rId12"/>
    <p:sldId id="547" r:id="rId13"/>
    <p:sldId id="548" r:id="rId14"/>
    <p:sldId id="554" r:id="rId15"/>
    <p:sldId id="555" r:id="rId16"/>
    <p:sldId id="549"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Nicola Hanson" initials="NH" lastIdx="5" clrIdx="15">
    <p:extLst>
      <p:ext uri="{19B8F6BF-5375-455C-9EA6-DF929625EA0E}">
        <p15:presenceInfo xmlns:p15="http://schemas.microsoft.com/office/powerpoint/2012/main" userId="S::nhanson@clinicaloptions.com::39599e68-50f4-4fbb-a55c-98dd65373d6e" providerId="AD"/>
      </p:ext>
    </p:extLst>
  </p:cmAuthor>
  <p:cmAuthor id="17" name="spantry@clinicaloptions.com" initials="s" lastIdx="2" clrIdx="16">
    <p:extLst>
      <p:ext uri="{19B8F6BF-5375-455C-9EA6-DF929625EA0E}">
        <p15:presenceInfo xmlns:p15="http://schemas.microsoft.com/office/powerpoint/2012/main" userId="spantry@clinicaloptions.com" providerId="None"/>
      </p:ext>
    </p:extLst>
  </p:cmAuthor>
  <p:cmAuthor id="18" name="Christy Seals" initials="CS" lastIdx="5" clrIdx="17">
    <p:extLst>
      <p:ext uri="{19B8F6BF-5375-455C-9EA6-DF929625EA0E}">
        <p15:presenceInfo xmlns:p15="http://schemas.microsoft.com/office/powerpoint/2012/main" userId="S::cseals@clinicaloptions.com::0852e532-1f9e-4bbf-9b56-be19a9543a31" providerId="AD"/>
      </p:ext>
    </p:extLst>
  </p:cmAuthor>
  <p:cmAuthor id="19" name="CLINICALOPTIONS\krosenthal" initials="C" lastIdx="1" clrIdx="18">
    <p:extLst>
      <p:ext uri="{19B8F6BF-5375-455C-9EA6-DF929625EA0E}">
        <p15:presenceInfo xmlns:p15="http://schemas.microsoft.com/office/powerpoint/2012/main" userId="CLINICALOPTIONS\krosenthal" providerId="None"/>
      </p:ext>
    </p:extLst>
  </p:cmAuthor>
  <p:cmAuthor id="20" name="Nicole Mitchell" initials="NM" lastIdx="1" clrIdx="19">
    <p:extLst>
      <p:ext uri="{19B8F6BF-5375-455C-9EA6-DF929625EA0E}">
        <p15:presenceInfo xmlns:p15="http://schemas.microsoft.com/office/powerpoint/2012/main" userId="bae096399bdf07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FFF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0346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AML, acute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9079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curve; DL, dose level; DLT, dose-limiting toxicity; Int, intermediate; RP2D, recommended phase II dose; R/R, relapsed/refractory; PK, pharmacokinetics.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57495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 acute lymphoblastic leukemia; AML, acute myeloid leukemia; MPAL, mixed-phenotype acute leukemia; WT, wild-type.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48014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RP2D, recommended phase II dose; TLS, tumor lysis syndrome;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4784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CRh, complete response with partial hematologic recovery; CRp, complete response with incomplete platelet recovery; MFC, multiparameter flow cytometry; MLFS, morphologic leukemia-free state; MRD, measurable residual disease; ORR, overall response rate; PCR, polymerase chain reaction.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64737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CRh, complete response with partial hematologic recovery; DoR, duration of response; NR, not reached; TTR, time to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470516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20652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927858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ALL, acute lymphoblastic leukemia, AML, acute myeloid leukemia; CR, complete response; CRh, complete response with partial hematologic recovery; DoR, duration of response; MRD, measurable residual disease; ORR, overall response rate; RP2D, recommended phase 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503936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64" r:id="rId4"/>
    <p:sldLayoutId id="2147484662" r:id="rId5"/>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AUGMENT-101: Phase I Study </a:t>
            </a:r>
            <a:br>
              <a:rPr lang="en-US" altLang="en-US" sz="4000" dirty="0"/>
            </a:br>
            <a:r>
              <a:rPr lang="en-US" altLang="en-US" sz="4000" dirty="0"/>
              <a:t>of Revumenib in Patients With </a:t>
            </a:r>
            <a:br>
              <a:rPr lang="en-US" altLang="en-US" sz="4000" dirty="0"/>
            </a:br>
            <a:r>
              <a:rPr lang="en-US" altLang="en-US" sz="4000" i="1" dirty="0"/>
              <a:t>KMT2A</a:t>
            </a:r>
            <a:r>
              <a:rPr lang="en-US" altLang="en-US" sz="4000" dirty="0"/>
              <a:t>-Rearranged or </a:t>
            </a:r>
            <a:r>
              <a:rPr lang="en-US" altLang="en-US" sz="4000" i="1" dirty="0"/>
              <a:t>NPM1</a:t>
            </a:r>
            <a:r>
              <a:rPr lang="en-US" altLang="en-US" sz="4000" dirty="0"/>
              <a:t>-Mutant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Leukemogenic gene expression in leukemias with </a:t>
            </a:r>
            <a:r>
              <a:rPr lang="en-US" altLang="en-US" sz="2400" i="1" dirty="0"/>
              <a:t>KMT2Ar </a:t>
            </a:r>
            <a:r>
              <a:rPr lang="en-US" altLang="en-US" sz="2400" dirty="0"/>
              <a:t>(</a:t>
            </a:r>
            <a:r>
              <a:rPr lang="en-US" altLang="en-US" sz="2400" i="1" dirty="0"/>
              <a:t>MLL1r</a:t>
            </a:r>
            <a:r>
              <a:rPr lang="en-US" altLang="en-US" sz="2400" dirty="0"/>
              <a:t>)</a:t>
            </a:r>
            <a:r>
              <a:rPr lang="en-US" altLang="en-US" sz="2400" i="1" dirty="0"/>
              <a:t> </a:t>
            </a:r>
            <a:r>
              <a:rPr lang="en-US" altLang="en-US" sz="2400" dirty="0"/>
              <a:t>and </a:t>
            </a:r>
            <a:r>
              <a:rPr lang="en-US" altLang="en-US" sz="2400" i="1" dirty="0"/>
              <a:t>mNPM1</a:t>
            </a:r>
            <a:r>
              <a:rPr lang="en-US" altLang="en-US" sz="2400" dirty="0"/>
              <a:t> mutations relies on menin-KMT2a interaction</a:t>
            </a:r>
            <a:r>
              <a:rPr lang="en-US" altLang="en-US" sz="2400" baseline="30000" dirty="0"/>
              <a:t>1,2</a:t>
            </a:r>
          </a:p>
          <a:p>
            <a:pPr lvl="1"/>
            <a:r>
              <a:rPr lang="en-US" altLang="en-US" sz="2400" i="1" dirty="0"/>
              <a:t>KMT2Ar</a:t>
            </a:r>
            <a:r>
              <a:rPr lang="en-US" altLang="en-US" sz="2400" dirty="0"/>
              <a:t> mutations are found in ~10% of AML/ALL (~80% of infant AML)</a:t>
            </a:r>
            <a:r>
              <a:rPr lang="en-US" altLang="en-US" sz="2400" baseline="30000" dirty="0"/>
              <a:t>1</a:t>
            </a:r>
          </a:p>
          <a:p>
            <a:pPr lvl="1"/>
            <a:r>
              <a:rPr lang="en-US" altLang="en-US" sz="2400" i="1" dirty="0"/>
              <a:t>mNPM1</a:t>
            </a:r>
            <a:r>
              <a:rPr lang="en-US" altLang="en-US" sz="2400" dirty="0"/>
              <a:t> mutations are found in ~30% of AML</a:t>
            </a:r>
            <a:r>
              <a:rPr lang="en-US" altLang="en-US" sz="2400" baseline="30000" dirty="0"/>
              <a:t>2</a:t>
            </a:r>
          </a:p>
          <a:p>
            <a:r>
              <a:rPr lang="en-US" altLang="en-US" sz="2400" dirty="0"/>
              <a:t>Revumenib: selective inhibitor that acts by blocking menin binding to both </a:t>
            </a:r>
            <a:br>
              <a:rPr lang="en-US" altLang="en-US" sz="2400" dirty="0"/>
            </a:br>
            <a:r>
              <a:rPr lang="en-US" altLang="en-US" sz="2400" dirty="0"/>
              <a:t>wild-type KMT2a and KMT2a fusion proteins</a:t>
            </a:r>
            <a:r>
              <a:rPr lang="en-US" altLang="en-US" sz="2400" baseline="30000" dirty="0"/>
              <a:t>3</a:t>
            </a:r>
          </a:p>
          <a:p>
            <a:pPr lvl="1"/>
            <a:r>
              <a:rPr lang="en-US" altLang="en-US" sz="2400" dirty="0"/>
              <a:t>This leads to disassembling of abnormal transcription complexes in </a:t>
            </a:r>
            <a:br>
              <a:rPr lang="en-US" altLang="en-US" sz="2400" dirty="0"/>
            </a:br>
            <a:r>
              <a:rPr lang="en-US" altLang="en-US" sz="2400" dirty="0"/>
              <a:t>multiple genetic subtypes of leukemia</a:t>
            </a:r>
            <a:r>
              <a:rPr lang="en-US" altLang="en-US" sz="2400" baseline="30000" dirty="0"/>
              <a:t>3</a:t>
            </a:r>
          </a:p>
          <a:p>
            <a:r>
              <a:rPr lang="en-US" altLang="en-US" sz="2400" dirty="0"/>
              <a:t>Current analysis of this phase I study included updated analysis of revumenib </a:t>
            </a:r>
            <a:br>
              <a:rPr lang="en-US" altLang="en-US" sz="2400" dirty="0"/>
            </a:br>
            <a:r>
              <a:rPr lang="en-US" altLang="en-US" sz="2400" dirty="0"/>
              <a:t>dose-finding data in patients with </a:t>
            </a:r>
            <a:r>
              <a:rPr lang="en-GB" altLang="en-US" sz="2400" b="0" i="1" dirty="0">
                <a:solidFill>
                  <a:schemeClr val="bg1"/>
                </a:solidFill>
                <a:latin typeface="Calibri" panose="020F0502020204030204" pitchFamily="34" charset="0"/>
              </a:rPr>
              <a:t>KMT2Ar</a:t>
            </a:r>
            <a:r>
              <a:rPr lang="en-GB" altLang="en-US" sz="2400" b="0" dirty="0">
                <a:solidFill>
                  <a:schemeClr val="bg1"/>
                </a:solidFill>
                <a:latin typeface="Calibri" panose="020F0502020204030204" pitchFamily="34" charset="0"/>
              </a:rPr>
              <a:t> or </a:t>
            </a:r>
            <a:r>
              <a:rPr lang="en-GB" altLang="en-US" sz="2400" b="0" i="1" dirty="0">
                <a:solidFill>
                  <a:schemeClr val="bg1"/>
                </a:solidFill>
                <a:latin typeface="Calibri" panose="020F0502020204030204" pitchFamily="34" charset="0"/>
              </a:rPr>
              <a:t>mNPM1</a:t>
            </a:r>
            <a:r>
              <a:rPr lang="en-GB" altLang="en-US" sz="2400" b="0" dirty="0">
                <a:solidFill>
                  <a:schemeClr val="bg1"/>
                </a:solidFill>
                <a:latin typeface="Calibri" panose="020F0502020204030204" pitchFamily="34" charset="0"/>
              </a:rPr>
              <a:t> acut</a:t>
            </a:r>
            <a:r>
              <a:rPr lang="en-GB" altLang="en-US" sz="2400" dirty="0"/>
              <a:t>e </a:t>
            </a:r>
            <a:r>
              <a:rPr lang="en-GB" altLang="en-US" sz="2400" b="0" dirty="0">
                <a:solidFill>
                  <a:schemeClr val="bg1"/>
                </a:solidFill>
                <a:latin typeface="Calibri" panose="020F0502020204030204" pitchFamily="34" charset="0"/>
              </a:rPr>
              <a:t>leukemia</a:t>
            </a:r>
            <a:r>
              <a:rPr lang="en-GB" altLang="en-US" sz="2400" b="0" baseline="30000" dirty="0">
                <a:solidFill>
                  <a:schemeClr val="bg1"/>
                </a:solidFill>
                <a:latin typeface="Calibri" panose="020F0502020204030204" pitchFamily="34" charset="0"/>
              </a:rPr>
              <a:t>4</a:t>
            </a:r>
            <a:endParaRPr lang="en-US" altLang="en-US" sz="2400" baseline="30000" dirty="0"/>
          </a:p>
          <a:p>
            <a:pPr lvl="1"/>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Issa. Leukemia. 2021;35:2482. 2. Papaemmanuil. NEJM. 2016;374:2209.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Krivtsov. Cancer Cell. 2019;36:660. 4. Issa. ASH 2022. Abstr 63.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45">
            <a:extLst>
              <a:ext uri="{FF2B5EF4-FFF2-40B4-BE49-F238E27FC236}">
                <a16:creationId xmlns:a16="http://schemas.microsoft.com/office/drawing/2014/main" id="{8B11DDFB-0C5B-F0AA-B36E-7F639B4306F6}"/>
              </a:ext>
            </a:extLst>
          </p:cNvPr>
          <p:cNvSpPr txBox="1">
            <a:spLocks noChangeArrowheads="1"/>
          </p:cNvSpPr>
          <p:nvPr/>
        </p:nvSpPr>
        <p:spPr bwMode="auto">
          <a:xfrm>
            <a:off x="3041204" y="3723391"/>
            <a:ext cx="1683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Arm B</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Receiving strong CYP3A4i</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 </a:t>
            </a:r>
            <a:r>
              <a:rPr lang="en-US" sz="1200" b="0" spc="-10" dirty="0">
                <a:solidFill>
                  <a:schemeClr val="bg2"/>
                </a:solidFill>
                <a:latin typeface="Calibri" panose="020F0502020204030204" pitchFamily="34" charset="0"/>
              </a:rPr>
              <a:t>NCT04065399.</a:t>
            </a:r>
            <a:endParaRPr lang="en-US" altLang="en-US" sz="1200" b="0" spc="-10" dirty="0">
              <a:solidFill>
                <a:schemeClr val="bg2"/>
              </a:solidFill>
              <a:latin typeface="Calibri" panose="020F0502020204030204" pitchFamily="34" charset="0"/>
            </a:endParaRPr>
          </a:p>
        </p:txBody>
      </p:sp>
      <p:sp>
        <p:nvSpPr>
          <p:cNvPr id="2" name="Content Placeholder 2">
            <a:extLst>
              <a:ext uri="{FF2B5EF4-FFF2-40B4-BE49-F238E27FC236}">
                <a16:creationId xmlns:a16="http://schemas.microsoft.com/office/drawing/2014/main" id="{A97CD67C-FBCE-77D6-DF3A-D8290CEEA149}"/>
              </a:ext>
            </a:extLst>
          </p:cNvPr>
          <p:cNvSpPr>
            <a:spLocks noGrp="1"/>
          </p:cNvSpPr>
          <p:nvPr>
            <p:ph idx="1"/>
          </p:nvPr>
        </p:nvSpPr>
        <p:spPr>
          <a:xfrm>
            <a:off x="614835" y="1533368"/>
            <a:ext cx="10877529" cy="468966"/>
          </a:xfrm>
        </p:spPr>
        <p:txBody>
          <a:bodyPr/>
          <a:lstStyle/>
          <a:p>
            <a:r>
              <a:rPr lang="en-US" sz="2400" dirty="0"/>
              <a:t>Open-label, dose-escalation phase I study with rolling 6 design</a:t>
            </a:r>
            <a:endParaRPr lang="en-US" sz="2400" baseline="30000" dirty="0"/>
          </a:p>
        </p:txBody>
      </p:sp>
      <p:sp>
        <p:nvSpPr>
          <p:cNvPr id="3" name="Content Placeholder 2">
            <a:extLst>
              <a:ext uri="{FF2B5EF4-FFF2-40B4-BE49-F238E27FC236}">
                <a16:creationId xmlns:a16="http://schemas.microsoft.com/office/drawing/2014/main" id="{48690988-4A9F-445F-5ABF-46B70F818A39}"/>
              </a:ext>
            </a:extLst>
          </p:cNvPr>
          <p:cNvSpPr txBox="1">
            <a:spLocks/>
          </p:cNvSpPr>
          <p:nvPr/>
        </p:nvSpPr>
        <p:spPr bwMode="auto">
          <a:xfrm>
            <a:off x="619920" y="5082227"/>
            <a:ext cx="10872444" cy="105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dirty="0"/>
              <a:t>Primary endpoint: </a:t>
            </a:r>
            <a:r>
              <a:rPr lang="en-US" sz="2400" b="0" dirty="0"/>
              <a:t>safety, tolerability, PK, recommended phase II dose</a:t>
            </a:r>
          </a:p>
          <a:p>
            <a:r>
              <a:rPr lang="en-US" sz="2400" b="1" kern="0" dirty="0"/>
              <a:t>Exploratory endpoints: </a:t>
            </a:r>
            <a:r>
              <a:rPr lang="en-US" sz="2400" b="0" kern="0" dirty="0"/>
              <a:t>Antileukemic activity</a:t>
            </a:r>
            <a:endParaRPr lang="en-US" sz="2400" b="0" kern="0" baseline="30000" dirty="0"/>
          </a:p>
        </p:txBody>
      </p:sp>
      <p:sp>
        <p:nvSpPr>
          <p:cNvPr id="5" name="Rectangle 49">
            <a:extLst>
              <a:ext uri="{FF2B5EF4-FFF2-40B4-BE49-F238E27FC236}">
                <a16:creationId xmlns:a16="http://schemas.microsoft.com/office/drawing/2014/main" id="{7631E968-DA20-645E-F308-28C57EAF0CE0}"/>
              </a:ext>
            </a:extLst>
          </p:cNvPr>
          <p:cNvSpPr>
            <a:spLocks noChangeArrowheads="1"/>
          </p:cNvSpPr>
          <p:nvPr/>
        </p:nvSpPr>
        <p:spPr bwMode="auto">
          <a:xfrm>
            <a:off x="4732919" y="2578629"/>
            <a:ext cx="4379374" cy="365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Revumenib</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PO Q12H</a:t>
            </a:r>
          </a:p>
        </p:txBody>
      </p:sp>
      <p:sp>
        <p:nvSpPr>
          <p:cNvPr id="6" name="Rectangle 50">
            <a:extLst>
              <a:ext uri="{FF2B5EF4-FFF2-40B4-BE49-F238E27FC236}">
                <a16:creationId xmlns:a16="http://schemas.microsoft.com/office/drawing/2014/main" id="{59D22A59-4001-788C-D957-6330334D1FEE}"/>
              </a:ext>
            </a:extLst>
          </p:cNvPr>
          <p:cNvSpPr>
            <a:spLocks noChangeArrowheads="1"/>
          </p:cNvSpPr>
          <p:nvPr/>
        </p:nvSpPr>
        <p:spPr bwMode="auto">
          <a:xfrm>
            <a:off x="4732919" y="3518598"/>
            <a:ext cx="4379374" cy="3657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Revumenib</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PO Q12H</a:t>
            </a:r>
          </a:p>
        </p:txBody>
      </p:sp>
      <p:sp>
        <p:nvSpPr>
          <p:cNvPr id="9" name="Text Box 45">
            <a:extLst>
              <a:ext uri="{FF2B5EF4-FFF2-40B4-BE49-F238E27FC236}">
                <a16:creationId xmlns:a16="http://schemas.microsoft.com/office/drawing/2014/main" id="{71D0F166-E02F-B159-4B63-F7BAFD89C20B}"/>
              </a:ext>
            </a:extLst>
          </p:cNvPr>
          <p:cNvSpPr txBox="1">
            <a:spLocks noChangeArrowheads="1"/>
          </p:cNvSpPr>
          <p:nvPr/>
        </p:nvSpPr>
        <p:spPr bwMode="auto">
          <a:xfrm>
            <a:off x="431322" y="2842382"/>
            <a:ext cx="281151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Adult and pediatric patients with </a:t>
            </a:r>
            <a:r>
              <a:rPr lang="en-US" altLang="en-US" sz="1800" b="0" i="1" dirty="0">
                <a:solidFill>
                  <a:schemeClr val="bg1"/>
                </a:solidFill>
                <a:latin typeface="Calibri" panose="020F0502020204030204" pitchFamily="34" charset="0"/>
              </a:rPr>
              <a:t>KMT2Ar</a:t>
            </a:r>
            <a:r>
              <a:rPr lang="en-US" altLang="en-US" sz="1800" b="0" dirty="0">
                <a:solidFill>
                  <a:schemeClr val="bg1"/>
                </a:solidFill>
                <a:latin typeface="Calibri" panose="020F0502020204030204" pitchFamily="34" charset="0"/>
              </a:rPr>
              <a:t> or </a:t>
            </a:r>
            <a:r>
              <a:rPr lang="en-US" altLang="en-US" sz="1800" b="0" i="1" dirty="0">
                <a:solidFill>
                  <a:schemeClr val="bg1"/>
                </a:solidFill>
                <a:latin typeface="Calibri" panose="020F0502020204030204" pitchFamily="34" charset="0"/>
              </a:rPr>
              <a:t>mNPM1</a:t>
            </a:r>
            <a:r>
              <a:rPr lang="en-US" altLang="en-US" sz="1800" b="0" dirty="0">
                <a:solidFill>
                  <a:schemeClr val="bg1"/>
                </a:solidFill>
                <a:latin typeface="Calibri" panose="020F0502020204030204" pitchFamily="34" charset="0"/>
              </a:rPr>
              <a:t> R/R acute leukemia*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(N  = 68)</a:t>
            </a:r>
          </a:p>
        </p:txBody>
      </p:sp>
      <p:sp>
        <p:nvSpPr>
          <p:cNvPr id="14" name="TextBox 13">
            <a:extLst>
              <a:ext uri="{FF2B5EF4-FFF2-40B4-BE49-F238E27FC236}">
                <a16:creationId xmlns:a16="http://schemas.microsoft.com/office/drawing/2014/main" id="{D4C13A45-4F37-A588-8BFB-BD3549084076}"/>
              </a:ext>
            </a:extLst>
          </p:cNvPr>
          <p:cNvSpPr txBox="1"/>
          <p:nvPr/>
        </p:nvSpPr>
        <p:spPr bwMode="auto">
          <a:xfrm>
            <a:off x="401991" y="6155030"/>
            <a:ext cx="53845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*Protocol originally allowed any R/R leukemia regardless of genotype.</a:t>
            </a:r>
          </a:p>
        </p:txBody>
      </p:sp>
      <p:sp>
        <p:nvSpPr>
          <p:cNvPr id="15" name="Text Box 45">
            <a:extLst>
              <a:ext uri="{FF2B5EF4-FFF2-40B4-BE49-F238E27FC236}">
                <a16:creationId xmlns:a16="http://schemas.microsoft.com/office/drawing/2014/main" id="{317CD617-16C5-15CD-7ABD-2E5731A6C671}"/>
              </a:ext>
            </a:extLst>
          </p:cNvPr>
          <p:cNvSpPr txBox="1">
            <a:spLocks noChangeArrowheads="1"/>
          </p:cNvSpPr>
          <p:nvPr/>
        </p:nvSpPr>
        <p:spPr bwMode="auto">
          <a:xfrm>
            <a:off x="3092004" y="2319467"/>
            <a:ext cx="1683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Arm A</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Not receiving strong CYP3A4i</a:t>
            </a:r>
          </a:p>
        </p:txBody>
      </p:sp>
      <p:sp>
        <p:nvSpPr>
          <p:cNvPr id="10" name="TextBox 9">
            <a:extLst>
              <a:ext uri="{FF2B5EF4-FFF2-40B4-BE49-F238E27FC236}">
                <a16:creationId xmlns:a16="http://schemas.microsoft.com/office/drawing/2014/main" id="{57740698-45A5-B9F2-5A0F-F69ADD405686}"/>
              </a:ext>
            </a:extLst>
          </p:cNvPr>
          <p:cNvSpPr txBox="1"/>
          <p:nvPr/>
        </p:nvSpPr>
        <p:spPr bwMode="auto">
          <a:xfrm>
            <a:off x="6086881" y="2096160"/>
            <a:ext cx="14936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28-Day Cycles</a:t>
            </a:r>
          </a:p>
        </p:txBody>
      </p:sp>
      <p:sp>
        <p:nvSpPr>
          <p:cNvPr id="12" name="Line 54">
            <a:extLst>
              <a:ext uri="{FF2B5EF4-FFF2-40B4-BE49-F238E27FC236}">
                <a16:creationId xmlns:a16="http://schemas.microsoft.com/office/drawing/2014/main" id="{3252EFD0-D1CB-16F7-9CC4-1460D110C651}"/>
              </a:ext>
            </a:extLst>
          </p:cNvPr>
          <p:cNvSpPr>
            <a:spLocks noChangeShapeType="1"/>
          </p:cNvSpPr>
          <p:nvPr/>
        </p:nvSpPr>
        <p:spPr bwMode="auto">
          <a:xfrm>
            <a:off x="3291719" y="3202673"/>
            <a:ext cx="13716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3">
            <a:extLst>
              <a:ext uri="{FF2B5EF4-FFF2-40B4-BE49-F238E27FC236}">
                <a16:creationId xmlns:a16="http://schemas.microsoft.com/office/drawing/2014/main" id="{E785DB6B-8D6E-4921-22B5-D02C26AD55EF}"/>
              </a:ext>
            </a:extLst>
          </p:cNvPr>
          <p:cNvSpPr>
            <a:spLocks noChangeShapeType="1"/>
          </p:cNvSpPr>
          <p:nvPr/>
        </p:nvSpPr>
        <p:spPr bwMode="auto">
          <a:xfrm>
            <a:off x="3242834" y="3729708"/>
            <a:ext cx="142048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29C54DBC-35C6-0BF6-B833-FBA0FED62548}"/>
              </a:ext>
            </a:extLst>
          </p:cNvPr>
          <p:cNvSpPr>
            <a:spLocks noChangeArrowheads="1"/>
          </p:cNvSpPr>
          <p:nvPr/>
        </p:nvSpPr>
        <p:spPr bwMode="auto">
          <a:xfrm>
            <a:off x="4732919" y="2953412"/>
            <a:ext cx="1009961" cy="4572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DL1: 113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(65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8" name="Rectangle 49">
            <a:extLst>
              <a:ext uri="{FF2B5EF4-FFF2-40B4-BE49-F238E27FC236}">
                <a16:creationId xmlns:a16="http://schemas.microsoft.com/office/drawing/2014/main" id="{480E4530-3E6D-D436-6146-2F66ED7BE68C}"/>
              </a:ext>
            </a:extLst>
          </p:cNvPr>
          <p:cNvSpPr>
            <a:spLocks noChangeArrowheads="1"/>
          </p:cNvSpPr>
          <p:nvPr/>
        </p:nvSpPr>
        <p:spPr bwMode="auto">
          <a:xfrm>
            <a:off x="5768758" y="2953412"/>
            <a:ext cx="1009961" cy="457200"/>
          </a:xfrm>
          <a:prstGeom prst="rect">
            <a:avLst/>
          </a:prstGeom>
          <a:solidFill>
            <a:schemeClr val="accent2"/>
          </a:solidFill>
          <a:ln w="38100">
            <a:solidFill>
              <a:schemeClr val="accent6"/>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DL2: 226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(130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11" name="Rectangle 49">
            <a:extLst>
              <a:ext uri="{FF2B5EF4-FFF2-40B4-BE49-F238E27FC236}">
                <a16:creationId xmlns:a16="http://schemas.microsoft.com/office/drawing/2014/main" id="{CB4514E0-DF8A-7B66-F24D-4A22056F8CBA}"/>
              </a:ext>
            </a:extLst>
          </p:cNvPr>
          <p:cNvSpPr>
            <a:spLocks noChangeArrowheads="1"/>
          </p:cNvSpPr>
          <p:nvPr/>
        </p:nvSpPr>
        <p:spPr bwMode="auto">
          <a:xfrm>
            <a:off x="6804597" y="2953412"/>
            <a:ext cx="1009961" cy="4572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DL3: 339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(200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16" name="Rectangle 49">
            <a:extLst>
              <a:ext uri="{FF2B5EF4-FFF2-40B4-BE49-F238E27FC236}">
                <a16:creationId xmlns:a16="http://schemas.microsoft.com/office/drawing/2014/main" id="{29BE657A-B952-9E3F-3274-EB97671B38D0}"/>
              </a:ext>
            </a:extLst>
          </p:cNvPr>
          <p:cNvSpPr>
            <a:spLocks noChangeArrowheads="1"/>
          </p:cNvSpPr>
          <p:nvPr/>
        </p:nvSpPr>
        <p:spPr bwMode="auto">
          <a:xfrm>
            <a:off x="8015013" y="2953412"/>
            <a:ext cx="1097280" cy="457200"/>
          </a:xfrm>
          <a:prstGeom prst="rect">
            <a:avLst/>
          </a:prstGeom>
          <a:solidFill>
            <a:schemeClr val="accent2"/>
          </a:solidFill>
          <a:ln w="38100">
            <a:solidFill>
              <a:schemeClr val="accent6"/>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Int DL: 276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(160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18" name="Arrow: Right 17">
            <a:extLst>
              <a:ext uri="{FF2B5EF4-FFF2-40B4-BE49-F238E27FC236}">
                <a16:creationId xmlns:a16="http://schemas.microsoft.com/office/drawing/2014/main" id="{939BB009-1942-2F91-854C-E5D6D3CF1266}"/>
              </a:ext>
            </a:extLst>
          </p:cNvPr>
          <p:cNvSpPr/>
          <p:nvPr/>
        </p:nvSpPr>
        <p:spPr bwMode="auto">
          <a:xfrm>
            <a:off x="7840436" y="3091427"/>
            <a:ext cx="137160" cy="169105"/>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49">
            <a:extLst>
              <a:ext uri="{FF2B5EF4-FFF2-40B4-BE49-F238E27FC236}">
                <a16:creationId xmlns:a16="http://schemas.microsoft.com/office/drawing/2014/main" id="{F3161DE7-D9E9-E1F5-9A85-59237A606564}"/>
              </a:ext>
            </a:extLst>
          </p:cNvPr>
          <p:cNvSpPr>
            <a:spLocks noChangeArrowheads="1"/>
          </p:cNvSpPr>
          <p:nvPr/>
        </p:nvSpPr>
        <p:spPr bwMode="auto">
          <a:xfrm>
            <a:off x="4740933" y="3899367"/>
            <a:ext cx="1009961" cy="457200"/>
          </a:xfrm>
          <a:prstGeom prst="rect">
            <a:avLst/>
          </a:prstGeom>
          <a:solidFill>
            <a:schemeClr val="accent2"/>
          </a:solidFill>
          <a:ln w="38100">
            <a:solidFill>
              <a:schemeClr val="accent6"/>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DL1: 113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(65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20" name="Rectangle 49">
            <a:extLst>
              <a:ext uri="{FF2B5EF4-FFF2-40B4-BE49-F238E27FC236}">
                <a16:creationId xmlns:a16="http://schemas.microsoft.com/office/drawing/2014/main" id="{0A6C1C14-240A-D810-537B-2F7C8962DB01}"/>
              </a:ext>
            </a:extLst>
          </p:cNvPr>
          <p:cNvSpPr>
            <a:spLocks noChangeArrowheads="1"/>
          </p:cNvSpPr>
          <p:nvPr/>
        </p:nvSpPr>
        <p:spPr bwMode="auto">
          <a:xfrm>
            <a:off x="5776772" y="3899367"/>
            <a:ext cx="1009961" cy="4572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DL2: 226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(130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21" name="Rectangle 49">
            <a:extLst>
              <a:ext uri="{FF2B5EF4-FFF2-40B4-BE49-F238E27FC236}">
                <a16:creationId xmlns:a16="http://schemas.microsoft.com/office/drawing/2014/main" id="{97BB4CCB-4F7F-8498-EECA-15992D8D49CD}"/>
              </a:ext>
            </a:extLst>
          </p:cNvPr>
          <p:cNvSpPr>
            <a:spLocks noChangeArrowheads="1"/>
          </p:cNvSpPr>
          <p:nvPr/>
        </p:nvSpPr>
        <p:spPr bwMode="auto">
          <a:xfrm>
            <a:off x="6979236" y="3899367"/>
            <a:ext cx="1097280" cy="457200"/>
          </a:xfrm>
          <a:prstGeom prst="rect">
            <a:avLst/>
          </a:prstGeom>
          <a:solidFill>
            <a:schemeClr val="accent2"/>
          </a:solidFill>
          <a:ln w="38100">
            <a:solidFill>
              <a:schemeClr val="accent6"/>
            </a:solid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Int DL: 163 mg</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(95 mg/m</a:t>
            </a:r>
            <a:r>
              <a:rPr lang="en-US" altLang="en-US" sz="1400" b="0" baseline="30000" dirty="0">
                <a:solidFill>
                  <a:schemeClr val="tx1"/>
                </a:solidFill>
                <a:latin typeface="Calibri" panose="020F0502020204030204" pitchFamily="34" charset="0"/>
              </a:rPr>
              <a:t>2</a:t>
            </a:r>
            <a:r>
              <a:rPr lang="en-US" altLang="en-US" sz="1400" b="0" dirty="0">
                <a:solidFill>
                  <a:schemeClr val="tx1"/>
                </a:solidFill>
                <a:latin typeface="Calibri" panose="020F0502020204030204" pitchFamily="34" charset="0"/>
              </a:rPr>
              <a:t>)</a:t>
            </a:r>
          </a:p>
        </p:txBody>
      </p:sp>
      <p:sp>
        <p:nvSpPr>
          <p:cNvPr id="22" name="Arrow: Right 21">
            <a:extLst>
              <a:ext uri="{FF2B5EF4-FFF2-40B4-BE49-F238E27FC236}">
                <a16:creationId xmlns:a16="http://schemas.microsoft.com/office/drawing/2014/main" id="{7AB67DF4-4E14-690D-4519-3C18A4BA383C}"/>
              </a:ext>
            </a:extLst>
          </p:cNvPr>
          <p:cNvSpPr/>
          <p:nvPr/>
        </p:nvSpPr>
        <p:spPr bwMode="auto">
          <a:xfrm>
            <a:off x="6804659" y="4037382"/>
            <a:ext cx="137160" cy="169105"/>
          </a:xfrm>
          <a:prstGeom prst="rightArrow">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Text Box 45">
            <a:extLst>
              <a:ext uri="{FF2B5EF4-FFF2-40B4-BE49-F238E27FC236}">
                <a16:creationId xmlns:a16="http://schemas.microsoft.com/office/drawing/2014/main" id="{4B41A1AC-00BA-AE1D-883E-CB48CCB9394D}"/>
              </a:ext>
            </a:extLst>
          </p:cNvPr>
          <p:cNvSpPr txBox="1">
            <a:spLocks noChangeArrowheads="1"/>
          </p:cNvSpPr>
          <p:nvPr/>
        </p:nvSpPr>
        <p:spPr bwMode="auto">
          <a:xfrm>
            <a:off x="9282788" y="2067100"/>
            <a:ext cx="273564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RP2D: </a:t>
            </a:r>
            <a:r>
              <a:rPr lang="en-US" altLang="en-US" sz="1600" b="0" dirty="0">
                <a:solidFill>
                  <a:schemeClr val="bg1"/>
                </a:solidFill>
                <a:latin typeface="Calibri" panose="020F0502020204030204" pitchFamily="34" charset="0"/>
              </a:rPr>
              <a:t>outlined in purple boxes</a:t>
            </a:r>
          </a:p>
          <a:p>
            <a:pPr>
              <a:lnSpc>
                <a:spcPct val="100000"/>
              </a:lnSpc>
              <a:spcBef>
                <a:spcPct val="0"/>
              </a:spcBef>
              <a:spcAft>
                <a:spcPct val="0"/>
              </a:spcAft>
              <a:buClrTx/>
              <a:buFontTx/>
              <a:buNone/>
            </a:pPr>
            <a:endParaRPr lang="en-US" altLang="en-US" sz="1600" b="0" dirty="0">
              <a:solidFill>
                <a:schemeClr val="bg1"/>
              </a:solidFill>
              <a:latin typeface="Calibri" panose="020F0502020204030204" pitchFamily="34" charset="0"/>
            </a:endParaRPr>
          </a:p>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Defined by:</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≤1 of 6 evaluable patients experiencing DLT</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≥2/3 of patients receiving ≥80% of dose in cycles 1-2</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24-hr AUC exceeding 15,000 ng x hr/mL in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≥2/3 of patients </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92E2BAB7-84B0-4CA9-F89D-503C608A2017}"/>
              </a:ext>
            </a:extLst>
          </p:cNvPr>
          <p:cNvGraphicFramePr>
            <a:graphicFrameLocks/>
          </p:cNvGraphicFramePr>
          <p:nvPr>
            <p:extLst>
              <p:ext uri="{D42A27DB-BD31-4B8C-83A1-F6EECF244321}">
                <p14:modId xmlns:p14="http://schemas.microsoft.com/office/powerpoint/2010/main" val="1890864361"/>
              </p:ext>
            </p:extLst>
          </p:nvPr>
        </p:nvGraphicFramePr>
        <p:xfrm>
          <a:off x="530198" y="1600200"/>
          <a:ext cx="5515783" cy="4065638"/>
        </p:xfrm>
        <a:graphic>
          <a:graphicData uri="http://schemas.openxmlformats.org/drawingml/2006/table">
            <a:tbl>
              <a:tblPr/>
              <a:tblGrid>
                <a:gridCol w="3383280">
                  <a:extLst>
                    <a:ext uri="{9D8B030D-6E8A-4147-A177-3AD203B41FA5}">
                      <a16:colId xmlns:a16="http://schemas.microsoft.com/office/drawing/2014/main" val="20000"/>
                    </a:ext>
                  </a:extLst>
                </a:gridCol>
                <a:gridCol w="2132503">
                  <a:extLst>
                    <a:ext uri="{9D8B030D-6E8A-4147-A177-3AD203B41FA5}">
                      <a16:colId xmlns:a16="http://schemas.microsoft.com/office/drawing/2014/main" val="20001"/>
                    </a:ext>
                  </a:extLst>
                </a:gridCol>
              </a:tblGrid>
              <a:tr h="5293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Population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56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Adult (n = 60)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Pediatric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42.5 (0.8-79)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2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983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Leukemia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MPAL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956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prior therapies,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Stem cell transplant,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Venetoclax,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831910652"/>
                  </a:ext>
                </a:extLst>
              </a:tr>
            </a:tbl>
          </a:graphicData>
        </a:graphic>
      </p:graphicFrame>
      <p:graphicFrame>
        <p:nvGraphicFramePr>
          <p:cNvPr id="3" name="Group 3">
            <a:extLst>
              <a:ext uri="{FF2B5EF4-FFF2-40B4-BE49-F238E27FC236}">
                <a16:creationId xmlns:a16="http://schemas.microsoft.com/office/drawing/2014/main" id="{6C4F0F48-E0FD-F930-E088-5277A633EB2D}"/>
              </a:ext>
            </a:extLst>
          </p:cNvPr>
          <p:cNvGraphicFramePr>
            <a:graphicFrameLocks/>
          </p:cNvGraphicFramePr>
          <p:nvPr>
            <p:extLst>
              <p:ext uri="{D42A27DB-BD31-4B8C-83A1-F6EECF244321}">
                <p14:modId xmlns:p14="http://schemas.microsoft.com/office/powerpoint/2010/main" val="3946160476"/>
              </p:ext>
            </p:extLst>
          </p:nvPr>
        </p:nvGraphicFramePr>
        <p:xfrm>
          <a:off x="6384926" y="1600200"/>
          <a:ext cx="5376672" cy="4572080"/>
        </p:xfrm>
        <a:graphic>
          <a:graphicData uri="http://schemas.openxmlformats.org/drawingml/2006/table">
            <a:tbl>
              <a:tblPr/>
              <a:tblGrid>
                <a:gridCol w="3246120">
                  <a:extLst>
                    <a:ext uri="{9D8B030D-6E8A-4147-A177-3AD203B41FA5}">
                      <a16:colId xmlns:a16="http://schemas.microsoft.com/office/drawing/2014/main" val="20000"/>
                    </a:ext>
                  </a:extLst>
                </a:gridCol>
                <a:gridCol w="2130552">
                  <a:extLst>
                    <a:ext uri="{9D8B030D-6E8A-4147-A177-3AD203B41FA5}">
                      <a16:colId xmlns:a16="http://schemas.microsoft.com/office/drawing/2014/main" val="20001"/>
                    </a:ext>
                  </a:extLst>
                </a:gridCol>
              </a:tblGrid>
              <a:tr h="522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Population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6431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KMT2Ar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t(9;11)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t(11;19)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t(4;11)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t(6;11)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t(11;17)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8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mNPM1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987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KMT2a</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and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NPM1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WT,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970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Co-occurring mutations, n (%)</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FLT3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RAS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TP53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0994649"/>
                  </a:ext>
                </a:extLst>
              </a:tr>
            </a:tbl>
          </a:graphicData>
        </a:graphic>
      </p:graphicFrame>
      <p:sp>
        <p:nvSpPr>
          <p:cNvPr id="6" name="TextBox 5">
            <a:extLst>
              <a:ext uri="{FF2B5EF4-FFF2-40B4-BE49-F238E27FC236}">
                <a16:creationId xmlns:a16="http://schemas.microsoft.com/office/drawing/2014/main" id="{B3D8A049-93AC-DA73-F1D4-8944CB2A61DD}"/>
              </a:ext>
            </a:extLst>
          </p:cNvPr>
          <p:cNvSpPr txBox="1"/>
          <p:nvPr/>
        </p:nvSpPr>
        <p:spPr bwMode="auto">
          <a:xfrm>
            <a:off x="412751" y="5708807"/>
            <a:ext cx="55157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*Safety population included patients who received ≥1 dose of revumenib. </a:t>
            </a:r>
            <a:br>
              <a:rPr lang="en-US" sz="1200" b="0" dirty="0">
                <a:solidFill>
                  <a:schemeClr val="bg1"/>
                </a:solidFill>
                <a:latin typeface="Calibri" panose="020F0502020204030204" pitchFamily="34" charset="0"/>
              </a:rPr>
            </a:br>
            <a:r>
              <a:rPr kumimoji="0" lang="en-US" altLang="en-US" sz="1200" b="0" i="0" u="none" strike="noStrike" kern="1200" cap="none" spc="-10" normalizeH="0" baseline="30000" noProof="0" dirty="0">
                <a:ln>
                  <a:noFill/>
                </a:ln>
                <a:solidFill>
                  <a:schemeClr val="bg1"/>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In patients for whom co-occurring mutation data were available.</a:t>
            </a:r>
          </a:p>
          <a:p>
            <a:pPr algn="l">
              <a:lnSpc>
                <a:spcPct val="100000"/>
              </a:lnSpc>
              <a:spcBef>
                <a:spcPct val="50000"/>
              </a:spcBef>
              <a:spcAft>
                <a:spcPct val="0"/>
              </a:spcAft>
              <a:buClrTx/>
              <a:buFontTx/>
              <a:buNone/>
            </a:pP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Safety (Primary Endpoint)</a:t>
            </a:r>
            <a:endParaRPr lang="en-US" altLang="en-US" dirty="0"/>
          </a:p>
        </p:txBody>
      </p:sp>
      <p:sp>
        <p:nvSpPr>
          <p:cNvPr id="5" name="Content Placeholder 4">
            <a:extLst>
              <a:ext uri="{FF2B5EF4-FFF2-40B4-BE49-F238E27FC236}">
                <a16:creationId xmlns:a16="http://schemas.microsoft.com/office/drawing/2014/main" id="{6753BE55-082E-26A0-4259-14D5C9B889D3}"/>
              </a:ext>
            </a:extLst>
          </p:cNvPr>
          <p:cNvSpPr>
            <a:spLocks noGrp="1"/>
          </p:cNvSpPr>
          <p:nvPr>
            <p:ph sz="half" idx="1"/>
          </p:nvPr>
        </p:nvSpPr>
        <p:spPr>
          <a:xfrm>
            <a:off x="598834" y="4670210"/>
            <a:ext cx="5309278" cy="1484820"/>
          </a:xfrm>
        </p:spPr>
        <p:txBody>
          <a:bodyPr/>
          <a:lstStyle/>
          <a:p>
            <a:r>
              <a:rPr lang="en-US" sz="2000" dirty="0"/>
              <a:t>There were no discontinuations required for QTc prolongations or associated arrhythmias</a:t>
            </a:r>
          </a:p>
          <a:p>
            <a:r>
              <a:rPr lang="en-US" sz="2000" dirty="0"/>
              <a:t>Differentiation syndrome managed with steroids ± hydroxyurea</a:t>
            </a:r>
          </a:p>
        </p:txBody>
      </p:sp>
      <p:sp>
        <p:nvSpPr>
          <p:cNvPr id="6" name="Content Placeholder 5">
            <a:extLst>
              <a:ext uri="{FF2B5EF4-FFF2-40B4-BE49-F238E27FC236}">
                <a16:creationId xmlns:a16="http://schemas.microsoft.com/office/drawing/2014/main" id="{0F1C3F07-DB53-42B1-69CF-E4F1B9DBD521}"/>
              </a:ext>
            </a:extLst>
          </p:cNvPr>
          <p:cNvSpPr>
            <a:spLocks noGrp="1"/>
          </p:cNvSpPr>
          <p:nvPr>
            <p:ph sz="half" idx="2"/>
          </p:nvPr>
        </p:nvSpPr>
        <p:spPr>
          <a:xfrm>
            <a:off x="6381941" y="5396662"/>
            <a:ext cx="5229570" cy="843882"/>
          </a:xfrm>
        </p:spPr>
        <p:txBody>
          <a:bodyPr/>
          <a:lstStyle/>
          <a:p>
            <a:r>
              <a:rPr lang="en-US" sz="2000" dirty="0"/>
              <a:t>10% had grade 3 QTc prolongation at RP2D</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CB7D74C7-383F-28ED-A001-7519C1F88CBC}"/>
              </a:ext>
            </a:extLst>
          </p:cNvPr>
          <p:cNvGraphicFramePr>
            <a:graphicFrameLocks/>
          </p:cNvGraphicFramePr>
          <p:nvPr>
            <p:extLst>
              <p:ext uri="{D42A27DB-BD31-4B8C-83A1-F6EECF244321}">
                <p14:modId xmlns:p14="http://schemas.microsoft.com/office/powerpoint/2010/main" val="451363417"/>
              </p:ext>
            </p:extLst>
          </p:nvPr>
        </p:nvGraphicFramePr>
        <p:xfrm>
          <a:off x="531440" y="1610437"/>
          <a:ext cx="5376672" cy="2926112"/>
        </p:xfrm>
        <a:graphic>
          <a:graphicData uri="http://schemas.openxmlformats.org/drawingml/2006/table">
            <a:tbl>
              <a:tblPr/>
              <a:tblGrid>
                <a:gridCol w="3244169">
                  <a:extLst>
                    <a:ext uri="{9D8B030D-6E8A-4147-A177-3AD203B41FA5}">
                      <a16:colId xmlns:a16="http://schemas.microsoft.com/office/drawing/2014/main" val="20000"/>
                    </a:ext>
                  </a:extLst>
                </a:gridCol>
                <a:gridCol w="2132503">
                  <a:extLst>
                    <a:ext uri="{9D8B030D-6E8A-4147-A177-3AD203B41FA5}">
                      <a16:colId xmlns:a16="http://schemas.microsoft.com/office/drawing/2014/main" val="20001"/>
                    </a:ext>
                  </a:extLst>
                </a:gridCol>
              </a:tblGrid>
              <a:tr h="5293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Any-Grade </a:t>
                      </a:r>
                      <a:r>
                        <a:rPr kumimoji="0" lang="en-GB" sz="1800" b="1" i="0" u="none" strike="noStrike" cap="none" normalizeH="0" baseline="0">
                          <a:ln>
                            <a:noFill/>
                          </a:ln>
                          <a:solidFill>
                            <a:schemeClr val="tx1"/>
                          </a:solidFill>
                          <a:effectLst/>
                          <a:latin typeface="Calibri" panose="020F0502020204030204" pitchFamily="34" charset="0"/>
                        </a:rPr>
                        <a:t>TRAEs</a:t>
                      </a:r>
                      <a:endParaRPr kumimoji="0" lang="en-GB" sz="1800" b="1" i="0" u="none" strike="noStrike" cap="none" normalizeH="0" baseline="0" dirty="0">
                        <a:ln>
                          <a:noFill/>
                        </a:ln>
                        <a:solidFill>
                          <a:schemeClr val="tx1"/>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(in ≥5% of 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Population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56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Patients with </a:t>
                      </a:r>
                      <a:r>
                        <a:rPr kumimoji="0" lang="en-GB" sz="1800" b="0" i="0" u="none" strike="noStrike" cap="none" normalizeH="0" baseline="0" dirty="0">
                          <a:ln>
                            <a:noFill/>
                          </a:ln>
                          <a:solidFill>
                            <a:schemeClr val="bg1"/>
                          </a:solidFill>
                          <a:effectLst/>
                          <a:latin typeface="Calibri" panose="020F0502020204030204" pitchFamily="34" charset="0"/>
                        </a:rPr>
                        <a:t>≥1 TRAE</a:t>
                      </a:r>
                      <a:endParaRPr kumimoji="0" lang="en-US" sz="1800" b="0" i="0" u="none" strike="noStrike" cap="none" normalizeH="0" baseline="0" dirty="0">
                        <a:ln>
                          <a:noFill/>
                        </a:ln>
                        <a:solidFill>
                          <a:schemeClr val="bg1"/>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ECG QTc prolongation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Differentiation syndrome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Dysgeusia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3" name="Group 3">
            <a:extLst>
              <a:ext uri="{FF2B5EF4-FFF2-40B4-BE49-F238E27FC236}">
                <a16:creationId xmlns:a16="http://schemas.microsoft.com/office/drawing/2014/main" id="{7FAF04BA-0A25-797A-8739-377E32A0B162}"/>
              </a:ext>
            </a:extLst>
          </p:cNvPr>
          <p:cNvGraphicFramePr>
            <a:graphicFrameLocks/>
          </p:cNvGraphicFramePr>
          <p:nvPr>
            <p:extLst>
              <p:ext uri="{D42A27DB-BD31-4B8C-83A1-F6EECF244321}">
                <p14:modId xmlns:p14="http://schemas.microsoft.com/office/powerpoint/2010/main" val="4824043"/>
              </p:ext>
            </p:extLst>
          </p:nvPr>
        </p:nvGraphicFramePr>
        <p:xfrm>
          <a:off x="6381941" y="1610437"/>
          <a:ext cx="5376672" cy="3749072"/>
        </p:xfrm>
        <a:graphic>
          <a:graphicData uri="http://schemas.openxmlformats.org/drawingml/2006/table">
            <a:tbl>
              <a:tblPr/>
              <a:tblGrid>
                <a:gridCol w="3246120">
                  <a:extLst>
                    <a:ext uri="{9D8B030D-6E8A-4147-A177-3AD203B41FA5}">
                      <a16:colId xmlns:a16="http://schemas.microsoft.com/office/drawing/2014/main" val="20000"/>
                    </a:ext>
                  </a:extLst>
                </a:gridCol>
                <a:gridCol w="2130552">
                  <a:extLst>
                    <a:ext uri="{9D8B030D-6E8A-4147-A177-3AD203B41FA5}">
                      <a16:colId xmlns:a16="http://schemas.microsoft.com/office/drawing/2014/main" val="20001"/>
                    </a:ext>
                  </a:extLst>
                </a:gridCol>
              </a:tblGrid>
              <a:tr h="5419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Grade ≥3 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Population (N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8642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≥3 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ECG QTc prolongation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Asthenia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Hypercalcemia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Hypokalemia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7" name="TextBox 6">
            <a:extLst>
              <a:ext uri="{FF2B5EF4-FFF2-40B4-BE49-F238E27FC236}">
                <a16:creationId xmlns:a16="http://schemas.microsoft.com/office/drawing/2014/main" id="{61FE6607-12B7-B976-8BEE-EE91C93FA326}"/>
              </a:ext>
            </a:extLst>
          </p:cNvPr>
          <p:cNvSpPr txBox="1"/>
          <p:nvPr/>
        </p:nvSpPr>
        <p:spPr bwMode="auto">
          <a:xfrm>
            <a:off x="401991" y="6155030"/>
            <a:ext cx="53845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*Safety population included patients who received ≥1 dose of revumenib.</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Antileukemic Activity </a:t>
            </a:r>
            <a:br>
              <a:rPr lang="en-US" dirty="0"/>
            </a:br>
            <a:r>
              <a:rPr lang="en-US" dirty="0"/>
              <a:t>(Key Secondary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312603C9-B513-8B45-107E-B5922772A4FC}"/>
              </a:ext>
            </a:extLst>
          </p:cNvPr>
          <p:cNvGraphicFramePr>
            <a:graphicFrameLocks noGrp="1"/>
          </p:cNvGraphicFramePr>
          <p:nvPr>
            <p:extLst>
              <p:ext uri="{D42A27DB-BD31-4B8C-83A1-F6EECF244321}">
                <p14:modId xmlns:p14="http://schemas.microsoft.com/office/powerpoint/2010/main" val="2013535659"/>
              </p:ext>
            </p:extLst>
          </p:nvPr>
        </p:nvGraphicFramePr>
        <p:xfrm>
          <a:off x="727076" y="1604963"/>
          <a:ext cx="10736264" cy="4440542"/>
        </p:xfrm>
        <a:graphic>
          <a:graphicData uri="http://schemas.openxmlformats.org/drawingml/2006/table">
            <a:tbl>
              <a:tblPr/>
              <a:tblGrid>
                <a:gridCol w="2485356">
                  <a:extLst>
                    <a:ext uri="{9D8B030D-6E8A-4147-A177-3AD203B41FA5}">
                      <a16:colId xmlns:a16="http://schemas.microsoft.com/office/drawing/2014/main" val="20000"/>
                    </a:ext>
                  </a:extLst>
                </a:gridCol>
                <a:gridCol w="2062727">
                  <a:extLst>
                    <a:ext uri="{9D8B030D-6E8A-4147-A177-3AD203B41FA5}">
                      <a16:colId xmlns:a16="http://schemas.microsoft.com/office/drawing/2014/main" val="20001"/>
                    </a:ext>
                  </a:extLst>
                </a:gridCol>
                <a:gridCol w="2062727">
                  <a:extLst>
                    <a:ext uri="{9D8B030D-6E8A-4147-A177-3AD203B41FA5}">
                      <a16:colId xmlns:a16="http://schemas.microsoft.com/office/drawing/2014/main" val="4266468106"/>
                    </a:ext>
                  </a:extLst>
                </a:gridCol>
                <a:gridCol w="2062727">
                  <a:extLst>
                    <a:ext uri="{9D8B030D-6E8A-4147-A177-3AD203B41FA5}">
                      <a16:colId xmlns:a16="http://schemas.microsoft.com/office/drawing/2014/main" val="20002"/>
                    </a:ext>
                  </a:extLst>
                </a:gridCol>
                <a:gridCol w="2062727">
                  <a:extLst>
                    <a:ext uri="{9D8B030D-6E8A-4147-A177-3AD203B41FA5}">
                      <a16:colId xmlns:a16="http://schemas.microsoft.com/office/drawing/2014/main" val="729241777"/>
                    </a:ext>
                  </a:extLst>
                </a:gridCol>
              </a:tblGrid>
              <a:tr h="53900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Best 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Efficacy Population* (N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Efficacy Population,* RP2D (N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32/60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25/48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1"/>
                  </a:ext>
                </a:extLst>
              </a:tr>
              <a:tr h="127657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MLFS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(17)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extLst>
                  <a:ext uri="{0D108BD9-81ED-4DB2-BD59-A6C34878D82A}">
                    <a16:rowId xmlns:a16="http://schemas.microsoft.com/office/drawing/2014/main" val="10002"/>
                  </a:ext>
                </a:extLst>
              </a:tr>
              <a:tr h="82268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neg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rate,</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CRh</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neg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CR/CRh/CRp MRD</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neg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18/32 (56)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14/18 (78)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18/23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14/25 (56)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10/13 (77)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14/18 (78)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3"/>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Genetic Alteration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KMT2Ar</a:t>
                      </a:r>
                      <a:r>
                        <a:rPr kumimoji="0" lang="en-US" sz="1600" b="1" i="0" u="none" strike="noStrike" cap="none" normalizeH="0" baseline="0" dirty="0">
                          <a:ln>
                            <a:noFill/>
                          </a:ln>
                          <a:solidFill>
                            <a:schemeClr val="tx1"/>
                          </a:solidFill>
                          <a:effectLst/>
                          <a:latin typeface="Calibri" panose="020F0502020204030204" pitchFamily="34" charset="0"/>
                        </a:rPr>
                        <a:t> (n =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mNPM1</a:t>
                      </a:r>
                      <a:r>
                        <a:rPr kumimoji="0" lang="en-US" sz="1600" b="1" i="0" u="none" strike="noStrike" cap="none" normalizeH="0" baseline="0" dirty="0">
                          <a:ln>
                            <a:noFill/>
                          </a:ln>
                          <a:solidFill>
                            <a:schemeClr val="tx1"/>
                          </a:solidFill>
                          <a:effectLst/>
                          <a:latin typeface="Calibri" panose="020F0502020204030204" pitchFamily="34" charset="0"/>
                        </a:rPr>
                        <a:t> (n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KMT2Ar</a:t>
                      </a:r>
                      <a:r>
                        <a:rPr kumimoji="0" lang="en-US" sz="1600" b="1" i="0" u="none" strike="noStrike" cap="none" normalizeH="0" baseline="0" dirty="0">
                          <a:ln>
                            <a:noFill/>
                          </a:ln>
                          <a:solidFill>
                            <a:schemeClr val="tx1"/>
                          </a:solidFill>
                          <a:effectLst/>
                          <a:latin typeface="Calibri" panose="020F0502020204030204" pitchFamily="34" charset="0"/>
                        </a:rPr>
                        <a:t> (n =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mNPM1</a:t>
                      </a:r>
                      <a:r>
                        <a:rPr kumimoji="0" lang="en-US" sz="1600" b="1" i="0" u="none" strike="noStrike" cap="none" normalizeH="0" baseline="0" dirty="0">
                          <a:ln>
                            <a:noFill/>
                          </a:ln>
                          <a:solidFill>
                            <a:schemeClr val="tx1"/>
                          </a:solidFill>
                          <a:effectLst/>
                          <a:latin typeface="Calibri" panose="020F0502020204030204" pitchFamily="34" charset="0"/>
                        </a:rPr>
                        <a:t> (n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4"/>
                  </a:ext>
                </a:extLst>
              </a:tr>
              <a:tr h="59574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CRh</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27 (59)</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15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 (36)</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3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20 (54)</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10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5 (46)</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3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3004632"/>
                  </a:ext>
                </a:extLst>
              </a:tr>
              <a:tr h="31206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Calibri" panose="020F0502020204030204" pitchFamily="34" charset="0"/>
                        </a:rPr>
                        <a:t>CR/CRh MRD</a:t>
                      </a:r>
                      <a:r>
                        <a:rPr kumimoji="0" lang="en-US" sz="1600" b="0" i="0" u="none" strike="noStrike" cap="none" normalizeH="0" baseline="30000" dirty="0">
                          <a:ln>
                            <a:noFill/>
                          </a:ln>
                          <a:solidFill>
                            <a:schemeClr val="bg1"/>
                          </a:solidFill>
                          <a:effectLst/>
                          <a:latin typeface="Calibri" panose="020F0502020204030204" pitchFamily="34" charset="0"/>
                        </a:rPr>
                        <a:t>neg</a:t>
                      </a:r>
                      <a:r>
                        <a:rPr kumimoji="0" lang="en-US" sz="1600" b="0" i="0" u="none" strike="noStrike" cap="none" normalizeH="0" baseline="0" dirty="0">
                          <a:ln>
                            <a:noFill/>
                          </a:ln>
                          <a:solidFill>
                            <a:schemeClr val="bg1"/>
                          </a:solidFill>
                          <a:effectLst/>
                          <a:latin typeface="Calibri" panose="020F0502020204030204" pitchFamily="34" charset="0"/>
                        </a:rPr>
                        <a:t> rate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11/15 (73)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7/10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3/3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2538602"/>
                  </a:ext>
                </a:extLst>
              </a:tr>
            </a:tbl>
          </a:graphicData>
        </a:graphic>
      </p:graphicFrame>
      <p:sp>
        <p:nvSpPr>
          <p:cNvPr id="3" name="Text Box 30">
            <a:extLst>
              <a:ext uri="{FF2B5EF4-FFF2-40B4-BE49-F238E27FC236}">
                <a16:creationId xmlns:a16="http://schemas.microsoft.com/office/drawing/2014/main" id="{1C107CE6-3260-51F8-D236-1CBD42586195}"/>
              </a:ext>
            </a:extLst>
          </p:cNvPr>
          <p:cNvSpPr txBox="1">
            <a:spLocks noChangeArrowheads="1"/>
          </p:cNvSpPr>
          <p:nvPr/>
        </p:nvSpPr>
        <p:spPr bwMode="auto">
          <a:xfrm>
            <a:off x="727077" y="605175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*Efficacy population included patients with </a:t>
            </a:r>
            <a:r>
              <a:rPr lang="en-US" altLang="en-US" sz="1400" b="0" i="1" dirty="0">
                <a:solidFill>
                  <a:schemeClr val="bg1"/>
                </a:solidFill>
                <a:latin typeface="Calibri" panose="020F0502020204030204" pitchFamily="34" charset="0"/>
              </a:rPr>
              <a:t>KMT2Ar</a:t>
            </a:r>
            <a:r>
              <a:rPr lang="en-US" altLang="en-US" sz="1400" b="0" dirty="0">
                <a:solidFill>
                  <a:schemeClr val="bg1"/>
                </a:solidFill>
                <a:latin typeface="Calibri" panose="020F0502020204030204" pitchFamily="34" charset="0"/>
              </a:rPr>
              <a:t> or </a:t>
            </a:r>
            <a:r>
              <a:rPr lang="en-US" altLang="en-US" sz="1400" b="0" i="1" dirty="0">
                <a:solidFill>
                  <a:schemeClr val="bg1"/>
                </a:solidFill>
                <a:latin typeface="Calibri" panose="020F0502020204030204" pitchFamily="34" charset="0"/>
              </a:rPr>
              <a:t>mNPM1</a:t>
            </a:r>
            <a:r>
              <a:rPr lang="en-US" altLang="en-US" sz="1400" b="0" dirty="0">
                <a:solidFill>
                  <a:schemeClr val="bg1"/>
                </a:solidFill>
                <a:latin typeface="Calibri" panose="020F0502020204030204" pitchFamily="34" charset="0"/>
              </a:rPr>
              <a:t>.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lang="en-US" altLang="en-US" sz="1400" b="0" dirty="0">
                <a:solidFill>
                  <a:schemeClr val="bg1"/>
                </a:solidFill>
                <a:latin typeface="Calibri" panose="020F0502020204030204" pitchFamily="34" charset="0"/>
              </a:rPr>
              <a:t>ORR = CR + CRh + CRp + MLFS.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MRD status assessed locally by PCR of MCF.</a:t>
            </a:r>
            <a:r>
              <a:rPr lang="en-US" altLang="en-US" sz="1400" b="0" dirty="0">
                <a:solidFill>
                  <a:schemeClr val="bg1"/>
                </a:solidFill>
                <a:latin typeface="Calibri" panose="020F0502020204030204" pitchFamily="34" charset="0"/>
              </a:rPr>
              <a:t> </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DoR</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 Reproduced with permission.</a:t>
            </a:r>
            <a:endParaRPr lang="en-US" altLang="en-US" sz="1200" b="0" dirty="0">
              <a:solidFill>
                <a:schemeClr val="bg2"/>
              </a:solidFill>
              <a:latin typeface="Calibri" panose="020F0502020204030204" pitchFamily="34" charset="0"/>
            </a:endParaRPr>
          </a:p>
        </p:txBody>
      </p:sp>
      <p:sp>
        <p:nvSpPr>
          <p:cNvPr id="6" name="Rectangle 5">
            <a:extLst>
              <a:ext uri="{FF2B5EF4-FFF2-40B4-BE49-F238E27FC236}">
                <a16:creationId xmlns:a16="http://schemas.microsoft.com/office/drawing/2014/main" id="{A004DF4A-DD99-AB2F-258E-E24F0AF8A50F}"/>
              </a:ext>
            </a:extLst>
          </p:cNvPr>
          <p:cNvSpPr/>
          <p:nvPr/>
        </p:nvSpPr>
        <p:spPr bwMode="auto">
          <a:xfrm>
            <a:off x="5542156" y="1451416"/>
            <a:ext cx="5768897" cy="138099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5" name="Table 5">
            <a:extLst>
              <a:ext uri="{FF2B5EF4-FFF2-40B4-BE49-F238E27FC236}">
                <a16:creationId xmlns:a16="http://schemas.microsoft.com/office/drawing/2014/main" id="{DA07EA51-5EEA-9358-8B53-5F35B5B2E56A}"/>
              </a:ext>
            </a:extLst>
          </p:cNvPr>
          <p:cNvGraphicFramePr>
            <a:graphicFrameLocks noGrp="1"/>
          </p:cNvGraphicFramePr>
          <p:nvPr>
            <p:extLst>
              <p:ext uri="{D42A27DB-BD31-4B8C-83A1-F6EECF244321}">
                <p14:modId xmlns:p14="http://schemas.microsoft.com/office/powerpoint/2010/main" val="1495964217"/>
              </p:ext>
            </p:extLst>
          </p:nvPr>
        </p:nvGraphicFramePr>
        <p:xfrm>
          <a:off x="7192344" y="1540732"/>
          <a:ext cx="3840480" cy="1371600"/>
        </p:xfrm>
        <a:graphic>
          <a:graphicData uri="http://schemas.openxmlformats.org/drawingml/2006/table">
            <a:tbl>
              <a:tblPr firstRow="1" bandRow="1">
                <a:tableStyleId>{93296810-A885-4BE3-A3E7-6D5BEEA58F35}</a:tableStyleId>
              </a:tblPr>
              <a:tblGrid>
                <a:gridCol w="2468880">
                  <a:extLst>
                    <a:ext uri="{9D8B030D-6E8A-4147-A177-3AD203B41FA5}">
                      <a16:colId xmlns:a16="http://schemas.microsoft.com/office/drawing/2014/main" val="1968216147"/>
                    </a:ext>
                  </a:extLst>
                </a:gridCol>
                <a:gridCol w="1371600">
                  <a:extLst>
                    <a:ext uri="{9D8B030D-6E8A-4147-A177-3AD203B41FA5}">
                      <a16:colId xmlns:a16="http://schemas.microsoft.com/office/drawing/2014/main" val="3222118952"/>
                    </a:ext>
                  </a:extLst>
                </a:gridCol>
              </a:tblGrid>
              <a:tr h="175425">
                <a:tc>
                  <a:txBody>
                    <a:bodyPr/>
                    <a:lstStyle/>
                    <a:p>
                      <a:r>
                        <a:rPr lang="en-US" dirty="0">
                          <a:solidFill>
                            <a:schemeClr val="bg1"/>
                          </a:solidFill>
                        </a:rPr>
                        <a:t>CR/CRh Responders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dirty="0">
                          <a:solidFill>
                            <a:schemeClr val="bg1"/>
                          </a:solidFill>
                        </a:rPr>
                        <a:t>Revumenib (n = 18)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91267543"/>
                  </a:ext>
                </a:extLst>
              </a:tr>
              <a:tr h="175425">
                <a:tc>
                  <a:txBody>
                    <a:bodyPr/>
                    <a:lstStyle/>
                    <a:p>
                      <a:r>
                        <a:rPr lang="en-US" dirty="0">
                          <a:solidFill>
                            <a:schemeClr val="bg1"/>
                          </a:solidFill>
                        </a:rPr>
                        <a:t>Median TTR, mo (range)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dirty="0">
                          <a:solidFill>
                            <a:schemeClr val="bg1"/>
                          </a:solidFill>
                        </a:rPr>
                        <a:t>1.9 (0.9-4.9)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32355921"/>
                  </a:ext>
                </a:extLst>
              </a:tr>
              <a:tr h="175425">
                <a:tc>
                  <a:txBody>
                    <a:bodyPr/>
                    <a:lstStyle/>
                    <a:p>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097651873"/>
                  </a:ext>
                </a:extLst>
              </a:tr>
            </a:tbl>
          </a:graphicData>
        </a:graphic>
      </p:graphicFrame>
      <p:sp>
        <p:nvSpPr>
          <p:cNvPr id="2" name="TextBox 1">
            <a:extLst>
              <a:ext uri="{FF2B5EF4-FFF2-40B4-BE49-F238E27FC236}">
                <a16:creationId xmlns:a16="http://schemas.microsoft.com/office/drawing/2014/main" id="{1893364E-0E21-01E3-C922-5EEF2A3CB909}"/>
              </a:ext>
            </a:extLst>
          </p:cNvPr>
          <p:cNvSpPr txBox="1"/>
          <p:nvPr/>
        </p:nvSpPr>
        <p:spPr bwMode="auto">
          <a:xfrm>
            <a:off x="7207658" y="2531057"/>
            <a:ext cx="3877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DoR (95% CI)          9.1 (2.7-NR) </a:t>
            </a:r>
          </a:p>
        </p:txBody>
      </p:sp>
      <p:sp>
        <p:nvSpPr>
          <p:cNvPr id="7" name="Freeform 6">
            <a:extLst>
              <a:ext uri="{FF2B5EF4-FFF2-40B4-BE49-F238E27FC236}">
                <a16:creationId xmlns:a16="http://schemas.microsoft.com/office/drawing/2014/main" id="{C087B6DF-0078-3D6D-401C-FEB328C23009}"/>
              </a:ext>
            </a:extLst>
          </p:cNvPr>
          <p:cNvSpPr/>
          <p:nvPr/>
        </p:nvSpPr>
        <p:spPr bwMode="auto">
          <a:xfrm>
            <a:off x="1786270" y="1605516"/>
            <a:ext cx="9154632" cy="3604437"/>
          </a:xfrm>
          <a:custGeom>
            <a:avLst/>
            <a:gdLst>
              <a:gd name="connsiteX0" fmla="*/ 0 w 7697972"/>
              <a:gd name="connsiteY0" fmla="*/ 0 h 3604437"/>
              <a:gd name="connsiteX1" fmla="*/ 0 w 7697972"/>
              <a:gd name="connsiteY1" fmla="*/ 3604437 h 3604437"/>
              <a:gd name="connsiteX2" fmla="*/ 7697972 w 7697972"/>
              <a:gd name="connsiteY2" fmla="*/ 3604437 h 3604437"/>
            </a:gdLst>
            <a:ahLst/>
            <a:cxnLst>
              <a:cxn ang="0">
                <a:pos x="connsiteX0" y="connsiteY0"/>
              </a:cxn>
              <a:cxn ang="0">
                <a:pos x="connsiteX1" y="connsiteY1"/>
              </a:cxn>
              <a:cxn ang="0">
                <a:pos x="connsiteX2" y="connsiteY2"/>
              </a:cxn>
            </a:cxnLst>
            <a:rect l="l" t="t" r="r" b="b"/>
            <a:pathLst>
              <a:path w="7697972" h="3604437">
                <a:moveTo>
                  <a:pt x="0" y="0"/>
                </a:moveTo>
                <a:lnTo>
                  <a:pt x="0" y="3604437"/>
                </a:lnTo>
                <a:lnTo>
                  <a:pt x="7697972" y="3604437"/>
                </a:lnTo>
              </a:path>
            </a:pathLst>
          </a:custGeom>
          <a:noFill/>
          <a:ln w="28575">
            <a:solidFill>
              <a:schemeClr val="bg1"/>
            </a:solidFill>
            <a:miter lim="800000"/>
            <a:headEnd/>
            <a:tailEnd/>
          </a:ln>
        </p:spPr>
        <p:txBody>
          <a:bodyPr rtlCol="0" anchor="ctr"/>
          <a:lstStyle/>
          <a:p>
            <a:pPr algn="ctr"/>
            <a:endParaRPr lang="en-US"/>
          </a:p>
        </p:txBody>
      </p:sp>
      <p:cxnSp>
        <p:nvCxnSpPr>
          <p:cNvPr id="9" name="Straight Connector 8">
            <a:extLst>
              <a:ext uri="{FF2B5EF4-FFF2-40B4-BE49-F238E27FC236}">
                <a16:creationId xmlns:a16="http://schemas.microsoft.com/office/drawing/2014/main" id="{4D690879-4CBA-6D9C-BB75-504F7B9D6F22}"/>
              </a:ext>
            </a:extLst>
          </p:cNvPr>
          <p:cNvCxnSpPr/>
          <p:nvPr/>
        </p:nvCxnSpPr>
        <p:spPr bwMode="auto">
          <a:xfrm>
            <a:off x="1670297" y="1793116"/>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3ED7003-7287-0A0E-7DBF-4B1A33D3C5BB}"/>
              </a:ext>
            </a:extLst>
          </p:cNvPr>
          <p:cNvCxnSpPr/>
          <p:nvPr/>
        </p:nvCxnSpPr>
        <p:spPr bwMode="auto">
          <a:xfrm>
            <a:off x="1670297" y="2454011"/>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8F5142B-0B46-53F3-52A4-EC95B63942CF}"/>
              </a:ext>
            </a:extLst>
          </p:cNvPr>
          <p:cNvCxnSpPr/>
          <p:nvPr/>
        </p:nvCxnSpPr>
        <p:spPr bwMode="auto">
          <a:xfrm>
            <a:off x="1670297" y="3118624"/>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945823E-1134-BEA3-F663-1EFBA925F812}"/>
              </a:ext>
            </a:extLst>
          </p:cNvPr>
          <p:cNvCxnSpPr/>
          <p:nvPr/>
        </p:nvCxnSpPr>
        <p:spPr bwMode="auto">
          <a:xfrm>
            <a:off x="1670297" y="3779519"/>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9BBE505-07CF-52F1-6070-BD960E54A195}"/>
              </a:ext>
            </a:extLst>
          </p:cNvPr>
          <p:cNvCxnSpPr/>
          <p:nvPr/>
        </p:nvCxnSpPr>
        <p:spPr bwMode="auto">
          <a:xfrm>
            <a:off x="1670297" y="4444132"/>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EAF4475-40C2-ABBE-DCF2-353DA0A2B902}"/>
              </a:ext>
            </a:extLst>
          </p:cNvPr>
          <p:cNvCxnSpPr/>
          <p:nvPr/>
        </p:nvCxnSpPr>
        <p:spPr bwMode="auto">
          <a:xfrm>
            <a:off x="1670297" y="5105027"/>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5ED0908-0C88-415D-EC08-D81DB1881C05}"/>
              </a:ext>
            </a:extLst>
          </p:cNvPr>
          <p:cNvCxnSpPr/>
          <p:nvPr/>
        </p:nvCxnSpPr>
        <p:spPr bwMode="auto">
          <a:xfrm>
            <a:off x="1918010"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C144352-1ABF-8818-D313-5329691D726F}"/>
              </a:ext>
            </a:extLst>
          </p:cNvPr>
          <p:cNvCxnSpPr/>
          <p:nvPr/>
        </p:nvCxnSpPr>
        <p:spPr bwMode="auto">
          <a:xfrm>
            <a:off x="2471854"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5CF8B00-4E6E-30B0-2F54-D922378213C5}"/>
              </a:ext>
            </a:extLst>
          </p:cNvPr>
          <p:cNvCxnSpPr/>
          <p:nvPr/>
        </p:nvCxnSpPr>
        <p:spPr bwMode="auto">
          <a:xfrm>
            <a:off x="3020494"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D61EFDE-8650-0500-4C93-CFA01120718C}"/>
              </a:ext>
            </a:extLst>
          </p:cNvPr>
          <p:cNvCxnSpPr/>
          <p:nvPr/>
        </p:nvCxnSpPr>
        <p:spPr bwMode="auto">
          <a:xfrm>
            <a:off x="3578799"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1FA1F81-FD55-A430-E5C2-FFAC3EA6D1C4}"/>
              </a:ext>
            </a:extLst>
          </p:cNvPr>
          <p:cNvCxnSpPr/>
          <p:nvPr/>
        </p:nvCxnSpPr>
        <p:spPr bwMode="auto">
          <a:xfrm>
            <a:off x="4132643"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A8C181E-F281-601B-F8FE-FAE30CF99643}"/>
              </a:ext>
            </a:extLst>
          </p:cNvPr>
          <p:cNvCxnSpPr/>
          <p:nvPr/>
        </p:nvCxnSpPr>
        <p:spPr bwMode="auto">
          <a:xfrm>
            <a:off x="4680539"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C99BE32-8175-8165-1C83-2607F862EAD0}"/>
              </a:ext>
            </a:extLst>
          </p:cNvPr>
          <p:cNvCxnSpPr/>
          <p:nvPr/>
        </p:nvCxnSpPr>
        <p:spPr bwMode="auto">
          <a:xfrm>
            <a:off x="5238844"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75A20DE-09A2-7763-1F02-9986D82EB76A}"/>
              </a:ext>
            </a:extLst>
          </p:cNvPr>
          <p:cNvCxnSpPr/>
          <p:nvPr/>
        </p:nvCxnSpPr>
        <p:spPr bwMode="auto">
          <a:xfrm>
            <a:off x="5792688"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E94D7CC-8A70-B910-6754-43106AA0BE6B}"/>
              </a:ext>
            </a:extLst>
          </p:cNvPr>
          <p:cNvCxnSpPr/>
          <p:nvPr/>
        </p:nvCxnSpPr>
        <p:spPr bwMode="auto">
          <a:xfrm>
            <a:off x="6349505"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2E7A500-6B50-7255-14C5-4D1DB4CA9E55}"/>
              </a:ext>
            </a:extLst>
          </p:cNvPr>
          <p:cNvCxnSpPr/>
          <p:nvPr/>
        </p:nvCxnSpPr>
        <p:spPr bwMode="auto">
          <a:xfrm>
            <a:off x="6907810"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2FBB17F-D74A-ECFF-4FE7-02742AD152DE}"/>
              </a:ext>
            </a:extLst>
          </p:cNvPr>
          <p:cNvCxnSpPr/>
          <p:nvPr/>
        </p:nvCxnSpPr>
        <p:spPr bwMode="auto">
          <a:xfrm>
            <a:off x="7461654"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BC0368B-866B-C369-FEB0-83D92C603EF4}"/>
              </a:ext>
            </a:extLst>
          </p:cNvPr>
          <p:cNvCxnSpPr/>
          <p:nvPr/>
        </p:nvCxnSpPr>
        <p:spPr bwMode="auto">
          <a:xfrm>
            <a:off x="8014011"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015F595-0F8B-FE3E-1FB0-8AFBFD8A420C}"/>
              </a:ext>
            </a:extLst>
          </p:cNvPr>
          <p:cNvCxnSpPr/>
          <p:nvPr/>
        </p:nvCxnSpPr>
        <p:spPr bwMode="auto">
          <a:xfrm>
            <a:off x="8572316"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35072F9-25B4-979D-FCE7-653E594D5F2A}"/>
              </a:ext>
            </a:extLst>
          </p:cNvPr>
          <p:cNvCxnSpPr/>
          <p:nvPr/>
        </p:nvCxnSpPr>
        <p:spPr bwMode="auto">
          <a:xfrm>
            <a:off x="9126160"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D0895CA-73D1-1835-33D0-0D8AC637A6BD}"/>
              </a:ext>
            </a:extLst>
          </p:cNvPr>
          <p:cNvCxnSpPr/>
          <p:nvPr/>
        </p:nvCxnSpPr>
        <p:spPr bwMode="auto">
          <a:xfrm>
            <a:off x="9674055"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63D1919-651C-5063-7967-D401979441FF}"/>
              </a:ext>
            </a:extLst>
          </p:cNvPr>
          <p:cNvCxnSpPr/>
          <p:nvPr/>
        </p:nvCxnSpPr>
        <p:spPr bwMode="auto">
          <a:xfrm>
            <a:off x="10232360" y="5209953"/>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CDFB18E-5F7C-FCC6-0107-49BF733694C3}"/>
              </a:ext>
            </a:extLst>
          </p:cNvPr>
          <p:cNvCxnSpPr/>
          <p:nvPr/>
        </p:nvCxnSpPr>
        <p:spPr bwMode="auto">
          <a:xfrm>
            <a:off x="10786204" y="5209953"/>
            <a:ext cx="0" cy="98131"/>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0FD5F497-64B9-30CD-81B8-E7148A456ACF}"/>
              </a:ext>
            </a:extLst>
          </p:cNvPr>
          <p:cNvSpPr txBox="1"/>
          <p:nvPr/>
        </p:nvSpPr>
        <p:spPr bwMode="auto">
          <a:xfrm>
            <a:off x="2124844" y="4807165"/>
            <a:ext cx="874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Censored</a:t>
            </a:r>
          </a:p>
        </p:txBody>
      </p:sp>
      <p:sp>
        <p:nvSpPr>
          <p:cNvPr id="34" name="TextBox 33">
            <a:extLst>
              <a:ext uri="{FF2B5EF4-FFF2-40B4-BE49-F238E27FC236}">
                <a16:creationId xmlns:a16="http://schemas.microsoft.com/office/drawing/2014/main" id="{2883CAF2-7920-1CAD-9E96-3AF0A12C7798}"/>
              </a:ext>
            </a:extLst>
          </p:cNvPr>
          <p:cNvSpPr txBox="1"/>
          <p:nvPr/>
        </p:nvSpPr>
        <p:spPr bwMode="auto">
          <a:xfrm rot="16200000">
            <a:off x="-560063" y="3337243"/>
            <a:ext cx="32168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Probability of Duration of Response</a:t>
            </a:r>
          </a:p>
        </p:txBody>
      </p:sp>
      <p:sp>
        <p:nvSpPr>
          <p:cNvPr id="35" name="TextBox 34">
            <a:extLst>
              <a:ext uri="{FF2B5EF4-FFF2-40B4-BE49-F238E27FC236}">
                <a16:creationId xmlns:a16="http://schemas.microsoft.com/office/drawing/2014/main" id="{6BC3B832-B17D-6CFE-CB2F-98037A052025}"/>
              </a:ext>
            </a:extLst>
          </p:cNvPr>
          <p:cNvSpPr txBox="1"/>
          <p:nvPr/>
        </p:nvSpPr>
        <p:spPr bwMode="auto">
          <a:xfrm>
            <a:off x="1347272" y="494514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a:t>
            </a:r>
          </a:p>
        </p:txBody>
      </p:sp>
      <p:sp>
        <p:nvSpPr>
          <p:cNvPr id="36" name="TextBox 35">
            <a:extLst>
              <a:ext uri="{FF2B5EF4-FFF2-40B4-BE49-F238E27FC236}">
                <a16:creationId xmlns:a16="http://schemas.microsoft.com/office/drawing/2014/main" id="{E40CE9C6-08B7-7B3B-B05D-BF4A812E9A3C}"/>
              </a:ext>
            </a:extLst>
          </p:cNvPr>
          <p:cNvSpPr txBox="1"/>
          <p:nvPr/>
        </p:nvSpPr>
        <p:spPr bwMode="auto">
          <a:xfrm>
            <a:off x="1349855" y="427145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7" name="TextBox 36">
            <a:extLst>
              <a:ext uri="{FF2B5EF4-FFF2-40B4-BE49-F238E27FC236}">
                <a16:creationId xmlns:a16="http://schemas.microsoft.com/office/drawing/2014/main" id="{CF0A03E4-B049-E3CD-BE75-B7BB129C9C6D}"/>
              </a:ext>
            </a:extLst>
          </p:cNvPr>
          <p:cNvSpPr txBox="1"/>
          <p:nvPr/>
        </p:nvSpPr>
        <p:spPr bwMode="auto">
          <a:xfrm>
            <a:off x="1347272" y="36343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9" name="TextBox 38">
            <a:extLst>
              <a:ext uri="{FF2B5EF4-FFF2-40B4-BE49-F238E27FC236}">
                <a16:creationId xmlns:a16="http://schemas.microsoft.com/office/drawing/2014/main" id="{F218604A-02D9-F0AE-4001-BCB2A6E3997F}"/>
              </a:ext>
            </a:extLst>
          </p:cNvPr>
          <p:cNvSpPr txBox="1"/>
          <p:nvPr/>
        </p:nvSpPr>
        <p:spPr bwMode="auto">
          <a:xfrm>
            <a:off x="1350535" y="29417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40" name="TextBox 39">
            <a:extLst>
              <a:ext uri="{FF2B5EF4-FFF2-40B4-BE49-F238E27FC236}">
                <a16:creationId xmlns:a16="http://schemas.microsoft.com/office/drawing/2014/main" id="{C79DEF5D-F161-31EC-EFDE-A6A141777B12}"/>
              </a:ext>
            </a:extLst>
          </p:cNvPr>
          <p:cNvSpPr txBox="1"/>
          <p:nvPr/>
        </p:nvSpPr>
        <p:spPr bwMode="auto">
          <a:xfrm>
            <a:off x="1353118" y="230935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41" name="TextBox 40">
            <a:extLst>
              <a:ext uri="{FF2B5EF4-FFF2-40B4-BE49-F238E27FC236}">
                <a16:creationId xmlns:a16="http://schemas.microsoft.com/office/drawing/2014/main" id="{9107D125-FE74-CC98-9343-BE5936392DF2}"/>
              </a:ext>
            </a:extLst>
          </p:cNvPr>
          <p:cNvSpPr txBox="1"/>
          <p:nvPr/>
        </p:nvSpPr>
        <p:spPr bwMode="auto">
          <a:xfrm>
            <a:off x="1350535" y="162171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2" name="TextBox 41">
            <a:extLst>
              <a:ext uri="{FF2B5EF4-FFF2-40B4-BE49-F238E27FC236}">
                <a16:creationId xmlns:a16="http://schemas.microsoft.com/office/drawing/2014/main" id="{7976CB52-BE2F-E405-45CA-9FF7387A09CF}"/>
              </a:ext>
            </a:extLst>
          </p:cNvPr>
          <p:cNvSpPr txBox="1"/>
          <p:nvPr/>
        </p:nvSpPr>
        <p:spPr bwMode="auto">
          <a:xfrm>
            <a:off x="1780555"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9DC87E09-56E4-3286-E0DD-C2B68D1EB9D5}"/>
              </a:ext>
            </a:extLst>
          </p:cNvPr>
          <p:cNvSpPr txBox="1"/>
          <p:nvPr/>
        </p:nvSpPr>
        <p:spPr bwMode="auto">
          <a:xfrm>
            <a:off x="2334398"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44" name="TextBox 43">
            <a:extLst>
              <a:ext uri="{FF2B5EF4-FFF2-40B4-BE49-F238E27FC236}">
                <a16:creationId xmlns:a16="http://schemas.microsoft.com/office/drawing/2014/main" id="{A60F0A4F-8025-7F77-ED87-7B4CCAA17D04}"/>
              </a:ext>
            </a:extLst>
          </p:cNvPr>
          <p:cNvSpPr txBox="1"/>
          <p:nvPr/>
        </p:nvSpPr>
        <p:spPr bwMode="auto">
          <a:xfrm>
            <a:off x="2888424"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5" name="TextBox 44">
            <a:extLst>
              <a:ext uri="{FF2B5EF4-FFF2-40B4-BE49-F238E27FC236}">
                <a16:creationId xmlns:a16="http://schemas.microsoft.com/office/drawing/2014/main" id="{E996C276-60BA-8941-5AD8-0F841A5F5908}"/>
              </a:ext>
            </a:extLst>
          </p:cNvPr>
          <p:cNvSpPr txBox="1"/>
          <p:nvPr/>
        </p:nvSpPr>
        <p:spPr bwMode="auto">
          <a:xfrm>
            <a:off x="3443037"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6" name="TextBox 45">
            <a:extLst>
              <a:ext uri="{FF2B5EF4-FFF2-40B4-BE49-F238E27FC236}">
                <a16:creationId xmlns:a16="http://schemas.microsoft.com/office/drawing/2014/main" id="{8664464E-2140-D56A-5786-F39E558EE3D6}"/>
              </a:ext>
            </a:extLst>
          </p:cNvPr>
          <p:cNvSpPr txBox="1"/>
          <p:nvPr/>
        </p:nvSpPr>
        <p:spPr bwMode="auto">
          <a:xfrm>
            <a:off x="3996880"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7" name="TextBox 46">
            <a:extLst>
              <a:ext uri="{FF2B5EF4-FFF2-40B4-BE49-F238E27FC236}">
                <a16:creationId xmlns:a16="http://schemas.microsoft.com/office/drawing/2014/main" id="{9B5B5C37-605F-B9B5-6048-196AC77C1C25}"/>
              </a:ext>
            </a:extLst>
          </p:cNvPr>
          <p:cNvSpPr txBox="1"/>
          <p:nvPr/>
        </p:nvSpPr>
        <p:spPr bwMode="auto">
          <a:xfrm>
            <a:off x="4550906"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60" name="TextBox 59">
            <a:extLst>
              <a:ext uri="{FF2B5EF4-FFF2-40B4-BE49-F238E27FC236}">
                <a16:creationId xmlns:a16="http://schemas.microsoft.com/office/drawing/2014/main" id="{AB5261E7-0888-25C3-24D4-F98FF3DC583C}"/>
              </a:ext>
            </a:extLst>
          </p:cNvPr>
          <p:cNvSpPr txBox="1"/>
          <p:nvPr/>
        </p:nvSpPr>
        <p:spPr bwMode="auto">
          <a:xfrm>
            <a:off x="5103233"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D9EEC00A-98DB-8563-91F4-4747977CA276}"/>
              </a:ext>
            </a:extLst>
          </p:cNvPr>
          <p:cNvSpPr txBox="1"/>
          <p:nvPr/>
        </p:nvSpPr>
        <p:spPr bwMode="auto">
          <a:xfrm>
            <a:off x="5657846"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62" name="TextBox 61">
            <a:extLst>
              <a:ext uri="{FF2B5EF4-FFF2-40B4-BE49-F238E27FC236}">
                <a16:creationId xmlns:a16="http://schemas.microsoft.com/office/drawing/2014/main" id="{4CAC559B-1B5F-405B-147E-7B0C2FFA4F69}"/>
              </a:ext>
            </a:extLst>
          </p:cNvPr>
          <p:cNvSpPr txBox="1"/>
          <p:nvPr/>
        </p:nvSpPr>
        <p:spPr bwMode="auto">
          <a:xfrm>
            <a:off x="6211689"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3" name="TextBox 62">
            <a:extLst>
              <a:ext uri="{FF2B5EF4-FFF2-40B4-BE49-F238E27FC236}">
                <a16:creationId xmlns:a16="http://schemas.microsoft.com/office/drawing/2014/main" id="{A93B9176-D88A-BB8E-A418-7ECF85DD8D5D}"/>
              </a:ext>
            </a:extLst>
          </p:cNvPr>
          <p:cNvSpPr txBox="1"/>
          <p:nvPr/>
        </p:nvSpPr>
        <p:spPr bwMode="auto">
          <a:xfrm>
            <a:off x="6765715" y="528544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44" name="TextBox 31743">
            <a:extLst>
              <a:ext uri="{FF2B5EF4-FFF2-40B4-BE49-F238E27FC236}">
                <a16:creationId xmlns:a16="http://schemas.microsoft.com/office/drawing/2014/main" id="{662030F2-3E89-D129-EB29-AFEEFD272214}"/>
              </a:ext>
            </a:extLst>
          </p:cNvPr>
          <p:cNvSpPr txBox="1"/>
          <p:nvPr/>
        </p:nvSpPr>
        <p:spPr bwMode="auto">
          <a:xfrm>
            <a:off x="7277381"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45" name="TextBox 31744">
            <a:extLst>
              <a:ext uri="{FF2B5EF4-FFF2-40B4-BE49-F238E27FC236}">
                <a16:creationId xmlns:a16="http://schemas.microsoft.com/office/drawing/2014/main" id="{AE0E9CC1-F18D-12B7-F25B-5DDA468AD667}"/>
              </a:ext>
            </a:extLst>
          </p:cNvPr>
          <p:cNvSpPr txBox="1"/>
          <p:nvPr/>
        </p:nvSpPr>
        <p:spPr bwMode="auto">
          <a:xfrm>
            <a:off x="7831994"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47" name="TextBox 31746">
            <a:extLst>
              <a:ext uri="{FF2B5EF4-FFF2-40B4-BE49-F238E27FC236}">
                <a16:creationId xmlns:a16="http://schemas.microsoft.com/office/drawing/2014/main" id="{32F7A21F-57CB-F977-3C7A-86129BCA43B4}"/>
              </a:ext>
            </a:extLst>
          </p:cNvPr>
          <p:cNvSpPr txBox="1"/>
          <p:nvPr/>
        </p:nvSpPr>
        <p:spPr bwMode="auto">
          <a:xfrm>
            <a:off x="8385837"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48" name="TextBox 31747">
            <a:extLst>
              <a:ext uri="{FF2B5EF4-FFF2-40B4-BE49-F238E27FC236}">
                <a16:creationId xmlns:a16="http://schemas.microsoft.com/office/drawing/2014/main" id="{0DE494EB-A62B-C38A-2DD1-2F89C83905CD}"/>
              </a:ext>
            </a:extLst>
          </p:cNvPr>
          <p:cNvSpPr txBox="1"/>
          <p:nvPr/>
        </p:nvSpPr>
        <p:spPr bwMode="auto">
          <a:xfrm>
            <a:off x="8939863"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749" name="TextBox 31748">
            <a:extLst>
              <a:ext uri="{FF2B5EF4-FFF2-40B4-BE49-F238E27FC236}">
                <a16:creationId xmlns:a16="http://schemas.microsoft.com/office/drawing/2014/main" id="{6A66CC9F-A539-8FA3-A048-A329E82E5914}"/>
              </a:ext>
            </a:extLst>
          </p:cNvPr>
          <p:cNvSpPr txBox="1"/>
          <p:nvPr/>
        </p:nvSpPr>
        <p:spPr bwMode="auto">
          <a:xfrm>
            <a:off x="9494813"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1750" name="TextBox 31749">
            <a:extLst>
              <a:ext uri="{FF2B5EF4-FFF2-40B4-BE49-F238E27FC236}">
                <a16:creationId xmlns:a16="http://schemas.microsoft.com/office/drawing/2014/main" id="{824B43DD-F027-2B05-E2A0-CF865C15A8E7}"/>
              </a:ext>
            </a:extLst>
          </p:cNvPr>
          <p:cNvSpPr txBox="1"/>
          <p:nvPr/>
        </p:nvSpPr>
        <p:spPr bwMode="auto">
          <a:xfrm>
            <a:off x="10048656"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51" name="TextBox 31750">
            <a:extLst>
              <a:ext uri="{FF2B5EF4-FFF2-40B4-BE49-F238E27FC236}">
                <a16:creationId xmlns:a16="http://schemas.microsoft.com/office/drawing/2014/main" id="{221579DB-4CA9-73A1-70E7-835BE75CAB28}"/>
              </a:ext>
            </a:extLst>
          </p:cNvPr>
          <p:cNvSpPr txBox="1"/>
          <p:nvPr/>
        </p:nvSpPr>
        <p:spPr bwMode="auto">
          <a:xfrm>
            <a:off x="10602682" y="528544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52" name="TextBox 31751">
            <a:extLst>
              <a:ext uri="{FF2B5EF4-FFF2-40B4-BE49-F238E27FC236}">
                <a16:creationId xmlns:a16="http://schemas.microsoft.com/office/drawing/2014/main" id="{6BB10D98-5B45-FF73-E529-B6296D8897F9}"/>
              </a:ext>
            </a:extLst>
          </p:cNvPr>
          <p:cNvSpPr txBox="1"/>
          <p:nvPr/>
        </p:nvSpPr>
        <p:spPr bwMode="auto">
          <a:xfrm>
            <a:off x="5958665" y="5493117"/>
            <a:ext cx="763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Months</a:t>
            </a:r>
          </a:p>
        </p:txBody>
      </p:sp>
      <p:sp>
        <p:nvSpPr>
          <p:cNvPr id="31770" name="TextBox 31769">
            <a:extLst>
              <a:ext uri="{FF2B5EF4-FFF2-40B4-BE49-F238E27FC236}">
                <a16:creationId xmlns:a16="http://schemas.microsoft.com/office/drawing/2014/main" id="{7E5D7A44-BFD2-2704-062F-A4C7E542856C}"/>
              </a:ext>
            </a:extLst>
          </p:cNvPr>
          <p:cNvSpPr txBox="1"/>
          <p:nvPr/>
        </p:nvSpPr>
        <p:spPr bwMode="auto">
          <a:xfrm>
            <a:off x="1740585" y="5743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771" name="TextBox 31770">
            <a:extLst>
              <a:ext uri="{FF2B5EF4-FFF2-40B4-BE49-F238E27FC236}">
                <a16:creationId xmlns:a16="http://schemas.microsoft.com/office/drawing/2014/main" id="{7599D5BC-D3B1-DCEE-3C95-AA707C521D73}"/>
              </a:ext>
            </a:extLst>
          </p:cNvPr>
          <p:cNvSpPr txBox="1"/>
          <p:nvPr/>
        </p:nvSpPr>
        <p:spPr bwMode="auto">
          <a:xfrm>
            <a:off x="2294428" y="5743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72" name="TextBox 31771">
            <a:extLst>
              <a:ext uri="{FF2B5EF4-FFF2-40B4-BE49-F238E27FC236}">
                <a16:creationId xmlns:a16="http://schemas.microsoft.com/office/drawing/2014/main" id="{D4390277-F4EB-8054-F84E-E0B4F8A75DB2}"/>
              </a:ext>
            </a:extLst>
          </p:cNvPr>
          <p:cNvSpPr txBox="1"/>
          <p:nvPr/>
        </p:nvSpPr>
        <p:spPr bwMode="auto">
          <a:xfrm>
            <a:off x="2848454" y="5743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773" name="TextBox 31772">
            <a:extLst>
              <a:ext uri="{FF2B5EF4-FFF2-40B4-BE49-F238E27FC236}">
                <a16:creationId xmlns:a16="http://schemas.microsoft.com/office/drawing/2014/main" id="{C18A6035-27D8-F6B1-B564-E3B7915BF426}"/>
              </a:ext>
            </a:extLst>
          </p:cNvPr>
          <p:cNvSpPr txBox="1"/>
          <p:nvPr/>
        </p:nvSpPr>
        <p:spPr bwMode="auto">
          <a:xfrm>
            <a:off x="3403067" y="5743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74" name="TextBox 31773">
            <a:extLst>
              <a:ext uri="{FF2B5EF4-FFF2-40B4-BE49-F238E27FC236}">
                <a16:creationId xmlns:a16="http://schemas.microsoft.com/office/drawing/2014/main" id="{DF15EBEC-DEE7-EBBC-F5FB-424C542F370D}"/>
              </a:ext>
            </a:extLst>
          </p:cNvPr>
          <p:cNvSpPr txBox="1"/>
          <p:nvPr/>
        </p:nvSpPr>
        <p:spPr bwMode="auto">
          <a:xfrm>
            <a:off x="3956910" y="5743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75" name="TextBox 31774">
            <a:extLst>
              <a:ext uri="{FF2B5EF4-FFF2-40B4-BE49-F238E27FC236}">
                <a16:creationId xmlns:a16="http://schemas.microsoft.com/office/drawing/2014/main" id="{77004183-326E-F30F-4AD9-F17058EC181C}"/>
              </a:ext>
            </a:extLst>
          </p:cNvPr>
          <p:cNvSpPr txBox="1"/>
          <p:nvPr/>
        </p:nvSpPr>
        <p:spPr bwMode="auto">
          <a:xfrm>
            <a:off x="4556621" y="57435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76" name="TextBox 31775">
            <a:extLst>
              <a:ext uri="{FF2B5EF4-FFF2-40B4-BE49-F238E27FC236}">
                <a16:creationId xmlns:a16="http://schemas.microsoft.com/office/drawing/2014/main" id="{CEEF9348-E13F-98E3-1646-E4FED45A97D6}"/>
              </a:ext>
            </a:extLst>
          </p:cNvPr>
          <p:cNvSpPr txBox="1"/>
          <p:nvPr/>
        </p:nvSpPr>
        <p:spPr bwMode="auto">
          <a:xfrm>
            <a:off x="5108948" y="57435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777" name="TextBox 31776">
            <a:extLst>
              <a:ext uri="{FF2B5EF4-FFF2-40B4-BE49-F238E27FC236}">
                <a16:creationId xmlns:a16="http://schemas.microsoft.com/office/drawing/2014/main" id="{2AAD8602-C440-8EC0-938A-070B2EB8BAE3}"/>
              </a:ext>
            </a:extLst>
          </p:cNvPr>
          <p:cNvSpPr txBox="1"/>
          <p:nvPr/>
        </p:nvSpPr>
        <p:spPr bwMode="auto">
          <a:xfrm>
            <a:off x="5663561" y="57435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78" name="TextBox 31777">
            <a:extLst>
              <a:ext uri="{FF2B5EF4-FFF2-40B4-BE49-F238E27FC236}">
                <a16:creationId xmlns:a16="http://schemas.microsoft.com/office/drawing/2014/main" id="{7E8B539B-800D-5551-E00D-3483BF4CE713}"/>
              </a:ext>
            </a:extLst>
          </p:cNvPr>
          <p:cNvSpPr txBox="1"/>
          <p:nvPr/>
        </p:nvSpPr>
        <p:spPr bwMode="auto">
          <a:xfrm>
            <a:off x="6217404" y="57435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79" name="TextBox 31778">
            <a:extLst>
              <a:ext uri="{FF2B5EF4-FFF2-40B4-BE49-F238E27FC236}">
                <a16:creationId xmlns:a16="http://schemas.microsoft.com/office/drawing/2014/main" id="{9B3E760C-4065-5F05-F532-93A503B9876A}"/>
              </a:ext>
            </a:extLst>
          </p:cNvPr>
          <p:cNvSpPr txBox="1"/>
          <p:nvPr/>
        </p:nvSpPr>
        <p:spPr bwMode="auto">
          <a:xfrm>
            <a:off x="6771430" y="57435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80" name="TextBox 31779">
            <a:extLst>
              <a:ext uri="{FF2B5EF4-FFF2-40B4-BE49-F238E27FC236}">
                <a16:creationId xmlns:a16="http://schemas.microsoft.com/office/drawing/2014/main" id="{43A5ADEF-9138-7AE1-0ECB-15922A76E94D}"/>
              </a:ext>
            </a:extLst>
          </p:cNvPr>
          <p:cNvSpPr txBox="1"/>
          <p:nvPr/>
        </p:nvSpPr>
        <p:spPr bwMode="auto">
          <a:xfrm>
            <a:off x="7328781"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81" name="TextBox 31780">
            <a:extLst>
              <a:ext uri="{FF2B5EF4-FFF2-40B4-BE49-F238E27FC236}">
                <a16:creationId xmlns:a16="http://schemas.microsoft.com/office/drawing/2014/main" id="{46B8BB3E-ED09-6F46-EA5B-5BAB60F19494}"/>
              </a:ext>
            </a:extLst>
          </p:cNvPr>
          <p:cNvSpPr txBox="1"/>
          <p:nvPr/>
        </p:nvSpPr>
        <p:spPr bwMode="auto">
          <a:xfrm>
            <a:off x="7883394"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782" name="TextBox 31781">
            <a:extLst>
              <a:ext uri="{FF2B5EF4-FFF2-40B4-BE49-F238E27FC236}">
                <a16:creationId xmlns:a16="http://schemas.microsoft.com/office/drawing/2014/main" id="{1FEB6E6C-623C-2470-323E-B393631620A8}"/>
              </a:ext>
            </a:extLst>
          </p:cNvPr>
          <p:cNvSpPr txBox="1"/>
          <p:nvPr/>
        </p:nvSpPr>
        <p:spPr bwMode="auto">
          <a:xfrm>
            <a:off x="8437237"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783" name="TextBox 31782">
            <a:extLst>
              <a:ext uri="{FF2B5EF4-FFF2-40B4-BE49-F238E27FC236}">
                <a16:creationId xmlns:a16="http://schemas.microsoft.com/office/drawing/2014/main" id="{7E617BA9-FEFD-7EE6-7B45-B22E719F6305}"/>
              </a:ext>
            </a:extLst>
          </p:cNvPr>
          <p:cNvSpPr txBox="1"/>
          <p:nvPr/>
        </p:nvSpPr>
        <p:spPr bwMode="auto">
          <a:xfrm>
            <a:off x="8991263"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784" name="TextBox 31783">
            <a:extLst>
              <a:ext uri="{FF2B5EF4-FFF2-40B4-BE49-F238E27FC236}">
                <a16:creationId xmlns:a16="http://schemas.microsoft.com/office/drawing/2014/main" id="{E6B920D1-8B47-3219-5C97-B023BBB50375}"/>
              </a:ext>
            </a:extLst>
          </p:cNvPr>
          <p:cNvSpPr txBox="1"/>
          <p:nvPr/>
        </p:nvSpPr>
        <p:spPr bwMode="auto">
          <a:xfrm>
            <a:off x="9546213"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785" name="TextBox 31784">
            <a:extLst>
              <a:ext uri="{FF2B5EF4-FFF2-40B4-BE49-F238E27FC236}">
                <a16:creationId xmlns:a16="http://schemas.microsoft.com/office/drawing/2014/main" id="{54508D50-8C80-42AB-A1B1-8D377D98247F}"/>
              </a:ext>
            </a:extLst>
          </p:cNvPr>
          <p:cNvSpPr txBox="1"/>
          <p:nvPr/>
        </p:nvSpPr>
        <p:spPr bwMode="auto">
          <a:xfrm>
            <a:off x="10100056"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786" name="TextBox 31785">
            <a:extLst>
              <a:ext uri="{FF2B5EF4-FFF2-40B4-BE49-F238E27FC236}">
                <a16:creationId xmlns:a16="http://schemas.microsoft.com/office/drawing/2014/main" id="{099E1167-3788-26CE-EF25-DF0E1BB4CEB5}"/>
              </a:ext>
            </a:extLst>
          </p:cNvPr>
          <p:cNvSpPr txBox="1"/>
          <p:nvPr/>
        </p:nvSpPr>
        <p:spPr bwMode="auto">
          <a:xfrm>
            <a:off x="10654082" y="57435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87" name="TextBox 31786">
            <a:extLst>
              <a:ext uri="{FF2B5EF4-FFF2-40B4-BE49-F238E27FC236}">
                <a16:creationId xmlns:a16="http://schemas.microsoft.com/office/drawing/2014/main" id="{6413ACDA-F473-4E61-AFBC-A2F20A61E826}"/>
              </a:ext>
            </a:extLst>
          </p:cNvPr>
          <p:cNvSpPr txBox="1"/>
          <p:nvPr/>
        </p:nvSpPr>
        <p:spPr bwMode="auto">
          <a:xfrm>
            <a:off x="1040167" y="5726076"/>
            <a:ext cx="6953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Risk</a:t>
            </a:r>
          </a:p>
        </p:txBody>
      </p:sp>
      <p:cxnSp>
        <p:nvCxnSpPr>
          <p:cNvPr id="31789" name="Straight Connector 31788">
            <a:extLst>
              <a:ext uri="{FF2B5EF4-FFF2-40B4-BE49-F238E27FC236}">
                <a16:creationId xmlns:a16="http://schemas.microsoft.com/office/drawing/2014/main" id="{B513BCBF-5B22-95FD-34A9-AE383C965E72}"/>
              </a:ext>
            </a:extLst>
          </p:cNvPr>
          <p:cNvCxnSpPr/>
          <p:nvPr/>
        </p:nvCxnSpPr>
        <p:spPr bwMode="auto">
          <a:xfrm>
            <a:off x="2045938" y="4976757"/>
            <a:ext cx="100879" cy="0"/>
          </a:xfrm>
          <a:prstGeom prst="line">
            <a:avLst/>
          </a:prstGeom>
          <a:noFill/>
          <a:ln w="28575"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98EDD3CD-80FD-6943-6E59-2D64D8F4785F}"/>
              </a:ext>
            </a:extLst>
          </p:cNvPr>
          <p:cNvCxnSpPr>
            <a:cxnSpLocks/>
          </p:cNvCxnSpPr>
          <p:nvPr/>
        </p:nvCxnSpPr>
        <p:spPr bwMode="auto">
          <a:xfrm flipV="1">
            <a:off x="2097566" y="4937993"/>
            <a:ext cx="0" cy="77528"/>
          </a:xfrm>
          <a:prstGeom prst="line">
            <a:avLst/>
          </a:prstGeom>
          <a:noFill/>
          <a:ln w="28575" cap="flat" cmpd="sng" algn="ctr">
            <a:solidFill>
              <a:schemeClr val="accent1"/>
            </a:solidFill>
            <a:prstDash val="solid"/>
            <a:round/>
            <a:headEnd type="none" w="med" len="med"/>
            <a:tailEnd type="none" w="med" len="med"/>
          </a:ln>
          <a:effectLst/>
        </p:spPr>
      </p:cxnSp>
      <p:sp>
        <p:nvSpPr>
          <p:cNvPr id="31793" name="Freeform 31792">
            <a:extLst>
              <a:ext uri="{FF2B5EF4-FFF2-40B4-BE49-F238E27FC236}">
                <a16:creationId xmlns:a16="http://schemas.microsoft.com/office/drawing/2014/main" id="{95A67E65-BD24-C658-89B2-33928DFE5CB5}"/>
              </a:ext>
            </a:extLst>
          </p:cNvPr>
          <p:cNvSpPr/>
          <p:nvPr/>
        </p:nvSpPr>
        <p:spPr bwMode="auto">
          <a:xfrm>
            <a:off x="1908313" y="1798984"/>
            <a:ext cx="8865704" cy="1980536"/>
          </a:xfrm>
          <a:custGeom>
            <a:avLst/>
            <a:gdLst>
              <a:gd name="connsiteX0" fmla="*/ 0 w 8865704"/>
              <a:gd name="connsiteY0" fmla="*/ 0 h 2017643"/>
              <a:gd name="connsiteX1" fmla="*/ 1023730 w 8865704"/>
              <a:gd name="connsiteY1" fmla="*/ 0 h 2017643"/>
              <a:gd name="connsiteX2" fmla="*/ 1023730 w 8865704"/>
              <a:gd name="connsiteY2" fmla="*/ 218660 h 2017643"/>
              <a:gd name="connsiteX3" fmla="*/ 1093304 w 8865704"/>
              <a:gd name="connsiteY3" fmla="*/ 218660 h 2017643"/>
              <a:gd name="connsiteX4" fmla="*/ 1093304 w 8865704"/>
              <a:gd name="connsiteY4" fmla="*/ 457200 h 2017643"/>
              <a:gd name="connsiteX5" fmla="*/ 1530626 w 8865704"/>
              <a:gd name="connsiteY5" fmla="*/ 457200 h 2017643"/>
              <a:gd name="connsiteX6" fmla="*/ 1530626 w 8865704"/>
              <a:gd name="connsiteY6" fmla="*/ 665921 h 2017643"/>
              <a:gd name="connsiteX7" fmla="*/ 1659835 w 8865704"/>
              <a:gd name="connsiteY7" fmla="*/ 665921 h 2017643"/>
              <a:gd name="connsiteX8" fmla="*/ 1659835 w 8865704"/>
              <a:gd name="connsiteY8" fmla="*/ 894521 h 2017643"/>
              <a:gd name="connsiteX9" fmla="*/ 2435087 w 8865704"/>
              <a:gd name="connsiteY9" fmla="*/ 894521 h 2017643"/>
              <a:gd name="connsiteX10" fmla="*/ 2435087 w 8865704"/>
              <a:gd name="connsiteY10" fmla="*/ 1113182 h 2017643"/>
              <a:gd name="connsiteX11" fmla="*/ 3637722 w 8865704"/>
              <a:gd name="connsiteY11" fmla="*/ 1113182 h 2017643"/>
              <a:gd name="connsiteX12" fmla="*/ 3637722 w 8865704"/>
              <a:gd name="connsiteY12" fmla="*/ 1391478 h 2017643"/>
              <a:gd name="connsiteX13" fmla="*/ 3876261 w 8865704"/>
              <a:gd name="connsiteY13" fmla="*/ 1391478 h 2017643"/>
              <a:gd name="connsiteX14" fmla="*/ 3876261 w 8865704"/>
              <a:gd name="connsiteY14" fmla="*/ 1679713 h 2017643"/>
              <a:gd name="connsiteX15" fmla="*/ 6162261 w 8865704"/>
              <a:gd name="connsiteY15" fmla="*/ 1679713 h 2017643"/>
              <a:gd name="connsiteX16" fmla="*/ 6162261 w 8865704"/>
              <a:gd name="connsiteY16" fmla="*/ 2017643 h 2017643"/>
              <a:gd name="connsiteX17" fmla="*/ 8865704 w 8865704"/>
              <a:gd name="connsiteY17" fmla="*/ 2017643 h 2017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865704" h="2017643">
                <a:moveTo>
                  <a:pt x="0" y="0"/>
                </a:moveTo>
                <a:lnTo>
                  <a:pt x="1023730" y="0"/>
                </a:lnTo>
                <a:lnTo>
                  <a:pt x="1023730" y="218660"/>
                </a:lnTo>
                <a:lnTo>
                  <a:pt x="1093304" y="218660"/>
                </a:lnTo>
                <a:lnTo>
                  <a:pt x="1093304" y="457200"/>
                </a:lnTo>
                <a:lnTo>
                  <a:pt x="1530626" y="457200"/>
                </a:lnTo>
                <a:lnTo>
                  <a:pt x="1530626" y="665921"/>
                </a:lnTo>
                <a:lnTo>
                  <a:pt x="1659835" y="665921"/>
                </a:lnTo>
                <a:lnTo>
                  <a:pt x="1659835" y="894521"/>
                </a:lnTo>
                <a:lnTo>
                  <a:pt x="2435087" y="894521"/>
                </a:lnTo>
                <a:lnTo>
                  <a:pt x="2435087" y="1113182"/>
                </a:lnTo>
                <a:lnTo>
                  <a:pt x="3637722" y="1113182"/>
                </a:lnTo>
                <a:lnTo>
                  <a:pt x="3637722" y="1391478"/>
                </a:lnTo>
                <a:lnTo>
                  <a:pt x="3876261" y="1391478"/>
                </a:lnTo>
                <a:lnTo>
                  <a:pt x="3876261" y="1679713"/>
                </a:lnTo>
                <a:lnTo>
                  <a:pt x="6162261" y="1679713"/>
                </a:lnTo>
                <a:lnTo>
                  <a:pt x="6162261" y="2017643"/>
                </a:lnTo>
                <a:lnTo>
                  <a:pt x="8865704" y="2017643"/>
                </a:lnTo>
              </a:path>
            </a:pathLst>
          </a:custGeom>
          <a:noFill/>
          <a:ln w="28575">
            <a:solidFill>
              <a:schemeClr val="accent1"/>
            </a:solidFill>
            <a:miter lim="800000"/>
            <a:headEnd/>
            <a:tailEnd/>
          </a:ln>
        </p:spPr>
        <p:txBody>
          <a:bodyPr rtlCol="0" anchor="ctr"/>
          <a:lstStyle/>
          <a:p>
            <a:pPr algn="ctr"/>
            <a:endParaRPr lang="en-US"/>
          </a:p>
        </p:txBody>
      </p:sp>
      <p:grpSp>
        <p:nvGrpSpPr>
          <p:cNvPr id="8" name="Group 7">
            <a:extLst>
              <a:ext uri="{FF2B5EF4-FFF2-40B4-BE49-F238E27FC236}">
                <a16:creationId xmlns:a16="http://schemas.microsoft.com/office/drawing/2014/main" id="{5D45B4E2-3DA1-BCFE-85BD-75E8EDC296FE}"/>
              </a:ext>
            </a:extLst>
          </p:cNvPr>
          <p:cNvGrpSpPr/>
          <p:nvPr/>
        </p:nvGrpSpPr>
        <p:grpSpPr>
          <a:xfrm>
            <a:off x="1926636" y="1726934"/>
            <a:ext cx="8798213" cy="2128551"/>
            <a:chOff x="1926636" y="1726934"/>
            <a:chExt cx="8798213" cy="2128551"/>
          </a:xfrm>
        </p:grpSpPr>
        <p:cxnSp>
          <p:nvCxnSpPr>
            <p:cNvPr id="31794" name="Straight Connector 31793">
              <a:extLst>
                <a:ext uri="{FF2B5EF4-FFF2-40B4-BE49-F238E27FC236}">
                  <a16:creationId xmlns:a16="http://schemas.microsoft.com/office/drawing/2014/main" id="{35E9CEC2-E25D-8782-8503-F2528D2371AA}"/>
                </a:ext>
              </a:extLst>
            </p:cNvPr>
            <p:cNvCxnSpPr>
              <a:cxnSpLocks/>
            </p:cNvCxnSpPr>
            <p:nvPr/>
          </p:nvCxnSpPr>
          <p:spPr bwMode="auto">
            <a:xfrm flipV="1">
              <a:off x="1926636" y="1726934"/>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A379ED40-F6F2-F398-CBA0-5E0BE86008B8}"/>
                </a:ext>
              </a:extLst>
            </p:cNvPr>
            <p:cNvCxnSpPr>
              <a:cxnSpLocks/>
            </p:cNvCxnSpPr>
            <p:nvPr/>
          </p:nvCxnSpPr>
          <p:spPr bwMode="auto">
            <a:xfrm flipV="1">
              <a:off x="2191180" y="1726934"/>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F9D12277-A604-F4A8-C7AC-5070A1EADA27}"/>
                </a:ext>
              </a:extLst>
            </p:cNvPr>
            <p:cNvCxnSpPr>
              <a:cxnSpLocks/>
            </p:cNvCxnSpPr>
            <p:nvPr/>
          </p:nvCxnSpPr>
          <p:spPr bwMode="auto">
            <a:xfrm flipV="1">
              <a:off x="4623828" y="2832410"/>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541E1A84-231A-4D2C-8EF1-A410B95A7B1B}"/>
                </a:ext>
              </a:extLst>
            </p:cNvPr>
            <p:cNvCxnSpPr>
              <a:cxnSpLocks/>
            </p:cNvCxnSpPr>
            <p:nvPr/>
          </p:nvCxnSpPr>
          <p:spPr bwMode="auto">
            <a:xfrm flipV="1">
              <a:off x="5121993" y="2832410"/>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A03B48B3-81F8-641D-4123-6519F2A36D87}"/>
                </a:ext>
              </a:extLst>
            </p:cNvPr>
            <p:cNvCxnSpPr>
              <a:cxnSpLocks/>
            </p:cNvCxnSpPr>
            <p:nvPr/>
          </p:nvCxnSpPr>
          <p:spPr bwMode="auto">
            <a:xfrm flipV="1">
              <a:off x="8043472" y="3374156"/>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D4308590-35EF-32B3-FCDC-05C81B288671}"/>
                </a:ext>
              </a:extLst>
            </p:cNvPr>
            <p:cNvCxnSpPr>
              <a:cxnSpLocks/>
            </p:cNvCxnSpPr>
            <p:nvPr/>
          </p:nvCxnSpPr>
          <p:spPr bwMode="auto">
            <a:xfrm flipV="1">
              <a:off x="8489170" y="3723121"/>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A87DEC1A-A5AF-0125-99D9-7A5685B23BD8}"/>
                </a:ext>
              </a:extLst>
            </p:cNvPr>
            <p:cNvCxnSpPr>
              <a:cxnSpLocks/>
            </p:cNvCxnSpPr>
            <p:nvPr/>
          </p:nvCxnSpPr>
          <p:spPr bwMode="auto">
            <a:xfrm flipV="1">
              <a:off x="9771630" y="3723121"/>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818F1376-4B55-0435-E4EF-E79984BAFED3}"/>
                </a:ext>
              </a:extLst>
            </p:cNvPr>
            <p:cNvCxnSpPr>
              <a:cxnSpLocks/>
            </p:cNvCxnSpPr>
            <p:nvPr/>
          </p:nvCxnSpPr>
          <p:spPr bwMode="auto">
            <a:xfrm flipV="1">
              <a:off x="10102271" y="3723121"/>
              <a:ext cx="0" cy="132364"/>
            </a:xfrm>
            <a:prstGeom prst="line">
              <a:avLst/>
            </a:prstGeom>
            <a:noFill/>
            <a:ln w="28575"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E83CA288-A5ED-8192-2B0E-F0A2D35C4B9C}"/>
                </a:ext>
              </a:extLst>
            </p:cNvPr>
            <p:cNvCxnSpPr>
              <a:cxnSpLocks/>
            </p:cNvCxnSpPr>
            <p:nvPr/>
          </p:nvCxnSpPr>
          <p:spPr bwMode="auto">
            <a:xfrm flipV="1">
              <a:off x="10724849" y="3710892"/>
              <a:ext cx="0" cy="132364"/>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89810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 Reproduced with permission.</a:t>
            </a:r>
            <a:endParaRPr lang="en-US" altLang="en-US" sz="1200" b="0" dirty="0">
              <a:solidFill>
                <a:schemeClr val="bg2"/>
              </a:solidFill>
              <a:latin typeface="Calibri" panose="020F0502020204030204" pitchFamily="34" charset="0"/>
            </a:endParaRPr>
          </a:p>
        </p:txBody>
      </p:sp>
      <p:sp>
        <p:nvSpPr>
          <p:cNvPr id="6" name="Rectangle 5">
            <a:extLst>
              <a:ext uri="{FF2B5EF4-FFF2-40B4-BE49-F238E27FC236}">
                <a16:creationId xmlns:a16="http://schemas.microsoft.com/office/drawing/2014/main" id="{A004DF4A-DD99-AB2F-258E-E24F0AF8A50F}"/>
              </a:ext>
            </a:extLst>
          </p:cNvPr>
          <p:cNvSpPr/>
          <p:nvPr/>
        </p:nvSpPr>
        <p:spPr bwMode="auto">
          <a:xfrm>
            <a:off x="5542156" y="1451416"/>
            <a:ext cx="5768897" cy="138099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5" name="Table 5">
            <a:extLst>
              <a:ext uri="{FF2B5EF4-FFF2-40B4-BE49-F238E27FC236}">
                <a16:creationId xmlns:a16="http://schemas.microsoft.com/office/drawing/2014/main" id="{DA07EA51-5EEA-9358-8B53-5F35B5B2E56A}"/>
              </a:ext>
            </a:extLst>
          </p:cNvPr>
          <p:cNvGraphicFramePr>
            <a:graphicFrameLocks noGrp="1"/>
          </p:cNvGraphicFramePr>
          <p:nvPr>
            <p:extLst>
              <p:ext uri="{D42A27DB-BD31-4B8C-83A1-F6EECF244321}">
                <p14:modId xmlns:p14="http://schemas.microsoft.com/office/powerpoint/2010/main" val="3243397045"/>
              </p:ext>
            </p:extLst>
          </p:nvPr>
        </p:nvGraphicFramePr>
        <p:xfrm>
          <a:off x="6506364" y="1638993"/>
          <a:ext cx="3931920" cy="1005840"/>
        </p:xfrm>
        <a:graphic>
          <a:graphicData uri="http://schemas.openxmlformats.org/drawingml/2006/table">
            <a:tbl>
              <a:tblPr firstRow="1" bandRow="1">
                <a:tableStyleId>{93296810-A885-4BE3-A3E7-6D5BEEA58F35}</a:tableStyleId>
              </a:tblPr>
              <a:tblGrid>
                <a:gridCol w="2468880">
                  <a:extLst>
                    <a:ext uri="{9D8B030D-6E8A-4147-A177-3AD203B41FA5}">
                      <a16:colId xmlns:a16="http://schemas.microsoft.com/office/drawing/2014/main" val="1968216147"/>
                    </a:ext>
                  </a:extLst>
                </a:gridCol>
                <a:gridCol w="1463040">
                  <a:extLst>
                    <a:ext uri="{9D8B030D-6E8A-4147-A177-3AD203B41FA5}">
                      <a16:colId xmlns:a16="http://schemas.microsoft.com/office/drawing/2014/main" val="3222118952"/>
                    </a:ext>
                  </a:extLst>
                </a:gridCol>
              </a:tblGrid>
              <a:tr h="175425">
                <a:tc>
                  <a:txBody>
                    <a:bodyPr/>
                    <a:lstStyle/>
                    <a:p>
                      <a:endParaRPr lang="en-US" dirty="0">
                        <a:solidFill>
                          <a:schemeClr val="bg1"/>
                        </a:solidFill>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dirty="0">
                          <a:solidFill>
                            <a:schemeClr val="bg1"/>
                          </a:solidFill>
                        </a:rPr>
                        <a:t>Revumenib (n = 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91267543"/>
                  </a:ext>
                </a:extLst>
              </a:tr>
              <a:tr h="175425">
                <a:tc>
                  <a:txBody>
                    <a:bodyPr/>
                    <a:lstStyle/>
                    <a:p>
                      <a:r>
                        <a:rPr lang="en-US" dirty="0">
                          <a:solidFill>
                            <a:schemeClr val="bg1"/>
                          </a:solidFill>
                        </a:rPr>
                        <a:t>Median OS,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dirty="0">
                          <a:solidFill>
                            <a:schemeClr val="bg1"/>
                          </a:solidFill>
                        </a:rPr>
                        <a:t>7.0 (4.3-11.6)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432355921"/>
                  </a:ext>
                </a:extLst>
              </a:tr>
            </a:tbl>
          </a:graphicData>
        </a:graphic>
      </p:graphicFrame>
      <p:sp>
        <p:nvSpPr>
          <p:cNvPr id="2" name="Freeform 1">
            <a:extLst>
              <a:ext uri="{FF2B5EF4-FFF2-40B4-BE49-F238E27FC236}">
                <a16:creationId xmlns:a16="http://schemas.microsoft.com/office/drawing/2014/main" id="{DA1805CE-CFAD-7A3D-ECBF-E7DC31057374}"/>
              </a:ext>
            </a:extLst>
          </p:cNvPr>
          <p:cNvSpPr/>
          <p:nvPr/>
        </p:nvSpPr>
        <p:spPr bwMode="auto">
          <a:xfrm>
            <a:off x="1556783" y="1676401"/>
            <a:ext cx="9511577" cy="3509426"/>
          </a:xfrm>
          <a:custGeom>
            <a:avLst/>
            <a:gdLst>
              <a:gd name="connsiteX0" fmla="*/ 0 w 7697972"/>
              <a:gd name="connsiteY0" fmla="*/ 0 h 3604437"/>
              <a:gd name="connsiteX1" fmla="*/ 0 w 7697972"/>
              <a:gd name="connsiteY1" fmla="*/ 3604437 h 3604437"/>
              <a:gd name="connsiteX2" fmla="*/ 7697972 w 7697972"/>
              <a:gd name="connsiteY2" fmla="*/ 3604437 h 3604437"/>
            </a:gdLst>
            <a:ahLst/>
            <a:cxnLst>
              <a:cxn ang="0">
                <a:pos x="connsiteX0" y="connsiteY0"/>
              </a:cxn>
              <a:cxn ang="0">
                <a:pos x="connsiteX1" y="connsiteY1"/>
              </a:cxn>
              <a:cxn ang="0">
                <a:pos x="connsiteX2" y="connsiteY2"/>
              </a:cxn>
            </a:cxnLst>
            <a:rect l="l" t="t" r="r" b="b"/>
            <a:pathLst>
              <a:path w="7697972" h="3604437">
                <a:moveTo>
                  <a:pt x="0" y="0"/>
                </a:moveTo>
                <a:lnTo>
                  <a:pt x="0" y="3604437"/>
                </a:lnTo>
                <a:lnTo>
                  <a:pt x="7697972" y="3604437"/>
                </a:lnTo>
              </a:path>
            </a:pathLst>
          </a:custGeom>
          <a:noFill/>
          <a:ln w="28575">
            <a:solidFill>
              <a:schemeClr val="bg1"/>
            </a:solidFill>
            <a:miter lim="800000"/>
            <a:headEnd/>
            <a:tailEnd/>
          </a:ln>
        </p:spPr>
        <p:txBody>
          <a:bodyPr rtlCol="0" anchor="ctr"/>
          <a:lstStyle/>
          <a:p>
            <a:pPr algn="ctr"/>
            <a:endParaRPr lang="en-US"/>
          </a:p>
        </p:txBody>
      </p:sp>
      <p:cxnSp>
        <p:nvCxnSpPr>
          <p:cNvPr id="3" name="Straight Connector 2">
            <a:extLst>
              <a:ext uri="{FF2B5EF4-FFF2-40B4-BE49-F238E27FC236}">
                <a16:creationId xmlns:a16="http://schemas.microsoft.com/office/drawing/2014/main" id="{31883B4B-466C-761C-EC9E-089CCB1BBF62}"/>
              </a:ext>
            </a:extLst>
          </p:cNvPr>
          <p:cNvCxnSpPr/>
          <p:nvPr/>
        </p:nvCxnSpPr>
        <p:spPr bwMode="auto">
          <a:xfrm>
            <a:off x="1440811" y="1864000"/>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2B719FD0-B5D0-5201-04A7-3C829F67D0AF}"/>
              </a:ext>
            </a:extLst>
          </p:cNvPr>
          <p:cNvCxnSpPr/>
          <p:nvPr/>
        </p:nvCxnSpPr>
        <p:spPr bwMode="auto">
          <a:xfrm>
            <a:off x="1440811" y="2524895"/>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4307F0E-7F70-BED6-B63B-07323D54837F}"/>
              </a:ext>
            </a:extLst>
          </p:cNvPr>
          <p:cNvCxnSpPr/>
          <p:nvPr/>
        </p:nvCxnSpPr>
        <p:spPr bwMode="auto">
          <a:xfrm>
            <a:off x="1440811" y="3189508"/>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36DA284-22BD-E964-1E4A-A219EBD74E8A}"/>
              </a:ext>
            </a:extLst>
          </p:cNvPr>
          <p:cNvCxnSpPr/>
          <p:nvPr/>
        </p:nvCxnSpPr>
        <p:spPr bwMode="auto">
          <a:xfrm>
            <a:off x="1440811" y="3850403"/>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E6DF4E0F-4659-C444-8E05-9B587AC098B0}"/>
              </a:ext>
            </a:extLst>
          </p:cNvPr>
          <p:cNvCxnSpPr/>
          <p:nvPr/>
        </p:nvCxnSpPr>
        <p:spPr bwMode="auto">
          <a:xfrm>
            <a:off x="1440811" y="4515016"/>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DC7657E-5555-FF42-6904-3936E2E4F471}"/>
              </a:ext>
            </a:extLst>
          </p:cNvPr>
          <p:cNvCxnSpPr/>
          <p:nvPr/>
        </p:nvCxnSpPr>
        <p:spPr bwMode="auto">
          <a:xfrm>
            <a:off x="1440811" y="5175911"/>
            <a:ext cx="11597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7FC263B-E91A-D934-86CD-AA8DD85579EC}"/>
              </a:ext>
            </a:extLst>
          </p:cNvPr>
          <p:cNvCxnSpPr/>
          <p:nvPr/>
        </p:nvCxnSpPr>
        <p:spPr bwMode="auto">
          <a:xfrm>
            <a:off x="1697192"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18E0E33-B315-B490-00B0-A36ACE80C493}"/>
              </a:ext>
            </a:extLst>
          </p:cNvPr>
          <p:cNvCxnSpPr/>
          <p:nvPr/>
        </p:nvCxnSpPr>
        <p:spPr bwMode="auto">
          <a:xfrm>
            <a:off x="2113580" y="5189829"/>
            <a:ext cx="0" cy="98131"/>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AF433A9F-8431-6164-8B99-3D1B51E262DB}"/>
              </a:ext>
            </a:extLst>
          </p:cNvPr>
          <p:cNvSpPr txBox="1"/>
          <p:nvPr/>
        </p:nvSpPr>
        <p:spPr bwMode="auto">
          <a:xfrm rot="16200000">
            <a:off x="-465617" y="3218811"/>
            <a:ext cx="27152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Probability of Overall Survival</a:t>
            </a:r>
          </a:p>
        </p:txBody>
      </p:sp>
      <p:sp>
        <p:nvSpPr>
          <p:cNvPr id="16" name="TextBox 15">
            <a:extLst>
              <a:ext uri="{FF2B5EF4-FFF2-40B4-BE49-F238E27FC236}">
                <a16:creationId xmlns:a16="http://schemas.microsoft.com/office/drawing/2014/main" id="{4FE5ED31-B0EC-9EBE-455C-C12853466998}"/>
              </a:ext>
            </a:extLst>
          </p:cNvPr>
          <p:cNvSpPr txBox="1"/>
          <p:nvPr/>
        </p:nvSpPr>
        <p:spPr bwMode="auto">
          <a:xfrm>
            <a:off x="1117786" y="501602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a:t>
            </a:r>
          </a:p>
        </p:txBody>
      </p:sp>
      <p:sp>
        <p:nvSpPr>
          <p:cNvPr id="17" name="TextBox 16">
            <a:extLst>
              <a:ext uri="{FF2B5EF4-FFF2-40B4-BE49-F238E27FC236}">
                <a16:creationId xmlns:a16="http://schemas.microsoft.com/office/drawing/2014/main" id="{459F97E2-05F7-C932-84EC-08C734944CC3}"/>
              </a:ext>
            </a:extLst>
          </p:cNvPr>
          <p:cNvSpPr txBox="1"/>
          <p:nvPr/>
        </p:nvSpPr>
        <p:spPr bwMode="auto">
          <a:xfrm>
            <a:off x="1120369" y="434233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18" name="TextBox 17">
            <a:extLst>
              <a:ext uri="{FF2B5EF4-FFF2-40B4-BE49-F238E27FC236}">
                <a16:creationId xmlns:a16="http://schemas.microsoft.com/office/drawing/2014/main" id="{5D712582-FA40-925A-52A3-A7E0A3E37CA3}"/>
              </a:ext>
            </a:extLst>
          </p:cNvPr>
          <p:cNvSpPr txBox="1"/>
          <p:nvPr/>
        </p:nvSpPr>
        <p:spPr bwMode="auto">
          <a:xfrm>
            <a:off x="1117786" y="370525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19" name="TextBox 18">
            <a:extLst>
              <a:ext uri="{FF2B5EF4-FFF2-40B4-BE49-F238E27FC236}">
                <a16:creationId xmlns:a16="http://schemas.microsoft.com/office/drawing/2014/main" id="{C1CF7333-5464-760A-70A7-A8405A0DD4AE}"/>
              </a:ext>
            </a:extLst>
          </p:cNvPr>
          <p:cNvSpPr txBox="1"/>
          <p:nvPr/>
        </p:nvSpPr>
        <p:spPr bwMode="auto">
          <a:xfrm>
            <a:off x="1121049" y="301259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0" name="TextBox 19">
            <a:extLst>
              <a:ext uri="{FF2B5EF4-FFF2-40B4-BE49-F238E27FC236}">
                <a16:creationId xmlns:a16="http://schemas.microsoft.com/office/drawing/2014/main" id="{CA0FB8D2-28CF-62F6-3AD4-0160270B42BD}"/>
              </a:ext>
            </a:extLst>
          </p:cNvPr>
          <p:cNvSpPr txBox="1"/>
          <p:nvPr/>
        </p:nvSpPr>
        <p:spPr bwMode="auto">
          <a:xfrm>
            <a:off x="1123632" y="238024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1" name="TextBox 20">
            <a:extLst>
              <a:ext uri="{FF2B5EF4-FFF2-40B4-BE49-F238E27FC236}">
                <a16:creationId xmlns:a16="http://schemas.microsoft.com/office/drawing/2014/main" id="{3BE21CF1-B21C-FC83-038A-20F9C279D478}"/>
              </a:ext>
            </a:extLst>
          </p:cNvPr>
          <p:cNvSpPr txBox="1"/>
          <p:nvPr/>
        </p:nvSpPr>
        <p:spPr bwMode="auto">
          <a:xfrm>
            <a:off x="1121049" y="169259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2" name="TextBox 21">
            <a:extLst>
              <a:ext uri="{FF2B5EF4-FFF2-40B4-BE49-F238E27FC236}">
                <a16:creationId xmlns:a16="http://schemas.microsoft.com/office/drawing/2014/main" id="{01C2FB26-51E7-06B5-E809-C5CDCE4A8784}"/>
              </a:ext>
            </a:extLst>
          </p:cNvPr>
          <p:cNvSpPr txBox="1"/>
          <p:nvPr/>
        </p:nvSpPr>
        <p:spPr bwMode="auto">
          <a:xfrm>
            <a:off x="1551069" y="523973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10AC5619-4172-D535-24C4-4B89F324B39E}"/>
              </a:ext>
            </a:extLst>
          </p:cNvPr>
          <p:cNvSpPr txBox="1"/>
          <p:nvPr/>
        </p:nvSpPr>
        <p:spPr bwMode="auto">
          <a:xfrm>
            <a:off x="1994221" y="523973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cxnSp>
        <p:nvCxnSpPr>
          <p:cNvPr id="24" name="Straight Connector 23">
            <a:extLst>
              <a:ext uri="{FF2B5EF4-FFF2-40B4-BE49-F238E27FC236}">
                <a16:creationId xmlns:a16="http://schemas.microsoft.com/office/drawing/2014/main" id="{660FE7AB-84B2-A8EE-2B7D-ACF9F5972106}"/>
              </a:ext>
            </a:extLst>
          </p:cNvPr>
          <p:cNvCxnSpPr/>
          <p:nvPr/>
        </p:nvCxnSpPr>
        <p:spPr bwMode="auto">
          <a:xfrm>
            <a:off x="1845636" y="4940638"/>
            <a:ext cx="100879" cy="0"/>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C634B0C-9062-C831-0C7C-CE3CB5D907A7}"/>
              </a:ext>
            </a:extLst>
          </p:cNvPr>
          <p:cNvCxnSpPr>
            <a:cxnSpLocks/>
          </p:cNvCxnSpPr>
          <p:nvPr/>
        </p:nvCxnSpPr>
        <p:spPr bwMode="auto">
          <a:xfrm flipV="1">
            <a:off x="1897264" y="4901874"/>
            <a:ext cx="0" cy="77528"/>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2BA6A85-7196-409D-37B6-2FE5D7D49C6B}"/>
              </a:ext>
            </a:extLst>
          </p:cNvPr>
          <p:cNvCxnSpPr/>
          <p:nvPr/>
        </p:nvCxnSpPr>
        <p:spPr bwMode="auto">
          <a:xfrm>
            <a:off x="2534309"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74E32EF-E1F0-E845-0F36-73D364A0E1C4}"/>
              </a:ext>
            </a:extLst>
          </p:cNvPr>
          <p:cNvCxnSpPr/>
          <p:nvPr/>
        </p:nvCxnSpPr>
        <p:spPr bwMode="auto">
          <a:xfrm>
            <a:off x="2950697"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ED4C6DC-DC85-7A82-5CBD-B4257C388CB1}"/>
              </a:ext>
            </a:extLst>
          </p:cNvPr>
          <p:cNvCxnSpPr/>
          <p:nvPr/>
        </p:nvCxnSpPr>
        <p:spPr bwMode="auto">
          <a:xfrm>
            <a:off x="3375036"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351F05E-0168-0232-38CD-8026F77A89BD}"/>
              </a:ext>
            </a:extLst>
          </p:cNvPr>
          <p:cNvCxnSpPr/>
          <p:nvPr/>
        </p:nvCxnSpPr>
        <p:spPr bwMode="auto">
          <a:xfrm>
            <a:off x="3791424"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490C970-FDBE-4B23-4992-7656D3586954}"/>
              </a:ext>
            </a:extLst>
          </p:cNvPr>
          <p:cNvCxnSpPr/>
          <p:nvPr/>
        </p:nvCxnSpPr>
        <p:spPr bwMode="auto">
          <a:xfrm>
            <a:off x="4212153"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113B136-CD26-2A18-E7CB-8228D4961C09}"/>
              </a:ext>
            </a:extLst>
          </p:cNvPr>
          <p:cNvCxnSpPr/>
          <p:nvPr/>
        </p:nvCxnSpPr>
        <p:spPr bwMode="auto">
          <a:xfrm>
            <a:off x="4628541"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672BDB1-80F3-BBFC-E840-97E606CF8482}"/>
              </a:ext>
            </a:extLst>
          </p:cNvPr>
          <p:cNvCxnSpPr/>
          <p:nvPr/>
        </p:nvCxnSpPr>
        <p:spPr bwMode="auto">
          <a:xfrm>
            <a:off x="5052880"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6D13404-A375-630F-E6E2-F1133D7E4DD1}"/>
              </a:ext>
            </a:extLst>
          </p:cNvPr>
          <p:cNvCxnSpPr/>
          <p:nvPr/>
        </p:nvCxnSpPr>
        <p:spPr bwMode="auto">
          <a:xfrm>
            <a:off x="5469268"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407141B-BE88-0CFC-9592-F40C072B52AB}"/>
              </a:ext>
            </a:extLst>
          </p:cNvPr>
          <p:cNvCxnSpPr/>
          <p:nvPr/>
        </p:nvCxnSpPr>
        <p:spPr bwMode="auto">
          <a:xfrm>
            <a:off x="5889997"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3AC0F11-B811-423C-6361-C40A3CEAF97B}"/>
              </a:ext>
            </a:extLst>
          </p:cNvPr>
          <p:cNvCxnSpPr/>
          <p:nvPr/>
        </p:nvCxnSpPr>
        <p:spPr bwMode="auto">
          <a:xfrm>
            <a:off x="6306385"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14BF123-E147-A837-77A4-0171E54AC600}"/>
              </a:ext>
            </a:extLst>
          </p:cNvPr>
          <p:cNvCxnSpPr/>
          <p:nvPr/>
        </p:nvCxnSpPr>
        <p:spPr bwMode="auto">
          <a:xfrm>
            <a:off x="6735059"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1114DA7-FD7D-D0A3-88DB-0806A951F367}"/>
              </a:ext>
            </a:extLst>
          </p:cNvPr>
          <p:cNvCxnSpPr/>
          <p:nvPr/>
        </p:nvCxnSpPr>
        <p:spPr bwMode="auto">
          <a:xfrm>
            <a:off x="7151447"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0C55FC1-E30F-C00F-F430-D7D9BDE724F9}"/>
              </a:ext>
            </a:extLst>
          </p:cNvPr>
          <p:cNvCxnSpPr/>
          <p:nvPr/>
        </p:nvCxnSpPr>
        <p:spPr bwMode="auto">
          <a:xfrm>
            <a:off x="7572176"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68AA91A-808B-8BFF-03EA-3C4D7E6ED1F5}"/>
              </a:ext>
            </a:extLst>
          </p:cNvPr>
          <p:cNvCxnSpPr/>
          <p:nvPr/>
        </p:nvCxnSpPr>
        <p:spPr bwMode="auto">
          <a:xfrm>
            <a:off x="7988564" y="5189829"/>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85E9CC6-A47B-E31C-C9E6-CCDC526D6CEF}"/>
              </a:ext>
            </a:extLst>
          </p:cNvPr>
          <p:cNvCxnSpPr/>
          <p:nvPr/>
        </p:nvCxnSpPr>
        <p:spPr bwMode="auto">
          <a:xfrm>
            <a:off x="8399902"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EDBE9F4-2C4D-15B8-061A-7FA1BF491332}"/>
              </a:ext>
            </a:extLst>
          </p:cNvPr>
          <p:cNvCxnSpPr/>
          <p:nvPr/>
        </p:nvCxnSpPr>
        <p:spPr bwMode="auto">
          <a:xfrm>
            <a:off x="8816290"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E5B2CB5-FF47-F4F3-63A0-7FC3B2148751}"/>
              </a:ext>
            </a:extLst>
          </p:cNvPr>
          <p:cNvCxnSpPr/>
          <p:nvPr/>
        </p:nvCxnSpPr>
        <p:spPr bwMode="auto">
          <a:xfrm>
            <a:off x="9237019"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6D574A1-5CF6-9A1F-46B6-88A61CDEA3D1}"/>
              </a:ext>
            </a:extLst>
          </p:cNvPr>
          <p:cNvCxnSpPr/>
          <p:nvPr/>
        </p:nvCxnSpPr>
        <p:spPr bwMode="auto">
          <a:xfrm>
            <a:off x="9653407" y="5175911"/>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7F40575-D11C-8F95-BBBA-C5A5EC694743}"/>
              </a:ext>
            </a:extLst>
          </p:cNvPr>
          <p:cNvCxnSpPr/>
          <p:nvPr/>
        </p:nvCxnSpPr>
        <p:spPr bwMode="auto">
          <a:xfrm>
            <a:off x="10082081" y="5185826"/>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E5AE387-29EA-9B0D-A9FE-62F5D1550C27}"/>
              </a:ext>
            </a:extLst>
          </p:cNvPr>
          <p:cNvCxnSpPr/>
          <p:nvPr/>
        </p:nvCxnSpPr>
        <p:spPr bwMode="auto">
          <a:xfrm>
            <a:off x="10498469" y="5185826"/>
            <a:ext cx="0" cy="98131"/>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DE0291A-D3BF-7B52-DA24-9ED1CCFF1CE0}"/>
              </a:ext>
            </a:extLst>
          </p:cNvPr>
          <p:cNvCxnSpPr/>
          <p:nvPr/>
        </p:nvCxnSpPr>
        <p:spPr bwMode="auto">
          <a:xfrm>
            <a:off x="10919198" y="5185826"/>
            <a:ext cx="0" cy="98131"/>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79D6299F-7C65-101C-EB3C-BE295AD1588A}"/>
              </a:ext>
            </a:extLst>
          </p:cNvPr>
          <p:cNvSpPr txBox="1"/>
          <p:nvPr/>
        </p:nvSpPr>
        <p:spPr bwMode="auto">
          <a:xfrm>
            <a:off x="2414949" y="5236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1" name="TextBox 50">
            <a:extLst>
              <a:ext uri="{FF2B5EF4-FFF2-40B4-BE49-F238E27FC236}">
                <a16:creationId xmlns:a16="http://schemas.microsoft.com/office/drawing/2014/main" id="{00F5F133-D98F-86A2-A9BF-08E5C27DEC7D}"/>
              </a:ext>
            </a:extLst>
          </p:cNvPr>
          <p:cNvSpPr txBox="1"/>
          <p:nvPr/>
        </p:nvSpPr>
        <p:spPr bwMode="auto">
          <a:xfrm>
            <a:off x="2823430" y="5236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2" name="TextBox 51">
            <a:extLst>
              <a:ext uri="{FF2B5EF4-FFF2-40B4-BE49-F238E27FC236}">
                <a16:creationId xmlns:a16="http://schemas.microsoft.com/office/drawing/2014/main" id="{4917D351-13B5-A87F-3514-CA8517F99F35}"/>
              </a:ext>
            </a:extLst>
          </p:cNvPr>
          <p:cNvSpPr txBox="1"/>
          <p:nvPr/>
        </p:nvSpPr>
        <p:spPr bwMode="auto">
          <a:xfrm>
            <a:off x="3247768" y="52456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3" name="TextBox 52">
            <a:extLst>
              <a:ext uri="{FF2B5EF4-FFF2-40B4-BE49-F238E27FC236}">
                <a16:creationId xmlns:a16="http://schemas.microsoft.com/office/drawing/2014/main" id="{4C098318-CCA1-1180-B425-9E2DD110FCCB}"/>
              </a:ext>
            </a:extLst>
          </p:cNvPr>
          <p:cNvSpPr txBox="1"/>
          <p:nvPr/>
        </p:nvSpPr>
        <p:spPr bwMode="auto">
          <a:xfrm>
            <a:off x="3668496" y="52428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4" name="TextBox 53">
            <a:extLst>
              <a:ext uri="{FF2B5EF4-FFF2-40B4-BE49-F238E27FC236}">
                <a16:creationId xmlns:a16="http://schemas.microsoft.com/office/drawing/2014/main" id="{7D332081-C46F-D1A2-9CCB-2D0D3B445378}"/>
              </a:ext>
            </a:extLst>
          </p:cNvPr>
          <p:cNvSpPr txBox="1"/>
          <p:nvPr/>
        </p:nvSpPr>
        <p:spPr bwMode="auto">
          <a:xfrm>
            <a:off x="4076977" y="52428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5" name="TextBox 54">
            <a:extLst>
              <a:ext uri="{FF2B5EF4-FFF2-40B4-BE49-F238E27FC236}">
                <a16:creationId xmlns:a16="http://schemas.microsoft.com/office/drawing/2014/main" id="{5DBACEEC-D45D-9ACD-508E-760E9D0ED9A1}"/>
              </a:ext>
            </a:extLst>
          </p:cNvPr>
          <p:cNvSpPr txBox="1"/>
          <p:nvPr/>
        </p:nvSpPr>
        <p:spPr bwMode="auto">
          <a:xfrm>
            <a:off x="4501315" y="5236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56" name="TextBox 55">
            <a:extLst>
              <a:ext uri="{FF2B5EF4-FFF2-40B4-BE49-F238E27FC236}">
                <a16:creationId xmlns:a16="http://schemas.microsoft.com/office/drawing/2014/main" id="{BB7E0083-A5BC-BF6F-17F2-CA6934F96AAD}"/>
              </a:ext>
            </a:extLst>
          </p:cNvPr>
          <p:cNvSpPr txBox="1"/>
          <p:nvPr/>
        </p:nvSpPr>
        <p:spPr bwMode="auto">
          <a:xfrm>
            <a:off x="4925653" y="52456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7" name="TextBox 56">
            <a:extLst>
              <a:ext uri="{FF2B5EF4-FFF2-40B4-BE49-F238E27FC236}">
                <a16:creationId xmlns:a16="http://schemas.microsoft.com/office/drawing/2014/main" id="{655D067A-63EC-8AAC-A55F-2273CA4E4094}"/>
              </a:ext>
            </a:extLst>
          </p:cNvPr>
          <p:cNvSpPr txBox="1"/>
          <p:nvPr/>
        </p:nvSpPr>
        <p:spPr bwMode="auto">
          <a:xfrm>
            <a:off x="5346381" y="524287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8" name="TextBox 57">
            <a:extLst>
              <a:ext uri="{FF2B5EF4-FFF2-40B4-BE49-F238E27FC236}">
                <a16:creationId xmlns:a16="http://schemas.microsoft.com/office/drawing/2014/main" id="{5A89CDF7-1782-3C15-F9D5-5F57E446DC82}"/>
              </a:ext>
            </a:extLst>
          </p:cNvPr>
          <p:cNvSpPr txBox="1"/>
          <p:nvPr/>
        </p:nvSpPr>
        <p:spPr bwMode="auto">
          <a:xfrm>
            <a:off x="5709177" y="524287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3416CC79-E30D-711E-CDC8-37D5171180DC}"/>
              </a:ext>
            </a:extLst>
          </p:cNvPr>
          <p:cNvSpPr txBox="1"/>
          <p:nvPr/>
        </p:nvSpPr>
        <p:spPr bwMode="auto">
          <a:xfrm>
            <a:off x="6132810" y="52483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60" name="TextBox 59">
            <a:extLst>
              <a:ext uri="{FF2B5EF4-FFF2-40B4-BE49-F238E27FC236}">
                <a16:creationId xmlns:a16="http://schemas.microsoft.com/office/drawing/2014/main" id="{CF5E40BC-307E-A489-82D9-D29E8FE207CF}"/>
              </a:ext>
            </a:extLst>
          </p:cNvPr>
          <p:cNvSpPr txBox="1"/>
          <p:nvPr/>
        </p:nvSpPr>
        <p:spPr bwMode="auto">
          <a:xfrm>
            <a:off x="6553538" y="52456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1" name="TextBox 60">
            <a:extLst>
              <a:ext uri="{FF2B5EF4-FFF2-40B4-BE49-F238E27FC236}">
                <a16:creationId xmlns:a16="http://schemas.microsoft.com/office/drawing/2014/main" id="{7ABC0287-5228-8589-36B7-39ED00CB96C1}"/>
              </a:ext>
            </a:extLst>
          </p:cNvPr>
          <p:cNvSpPr txBox="1"/>
          <p:nvPr/>
        </p:nvSpPr>
        <p:spPr bwMode="auto">
          <a:xfrm>
            <a:off x="6962019" y="52456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62" name="TextBox 61">
            <a:extLst>
              <a:ext uri="{FF2B5EF4-FFF2-40B4-BE49-F238E27FC236}">
                <a16:creationId xmlns:a16="http://schemas.microsoft.com/office/drawing/2014/main" id="{508802DF-BA8B-713C-E518-56A41CBD8EAB}"/>
              </a:ext>
            </a:extLst>
          </p:cNvPr>
          <p:cNvSpPr txBox="1"/>
          <p:nvPr/>
        </p:nvSpPr>
        <p:spPr bwMode="auto">
          <a:xfrm>
            <a:off x="7393631" y="5236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63" name="TextBox 62">
            <a:extLst>
              <a:ext uri="{FF2B5EF4-FFF2-40B4-BE49-F238E27FC236}">
                <a16:creationId xmlns:a16="http://schemas.microsoft.com/office/drawing/2014/main" id="{3FE77319-E3C6-DEBF-AC8C-B47824CC4082}"/>
              </a:ext>
            </a:extLst>
          </p:cNvPr>
          <p:cNvSpPr txBox="1"/>
          <p:nvPr/>
        </p:nvSpPr>
        <p:spPr bwMode="auto">
          <a:xfrm>
            <a:off x="7802112" y="5236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1744" name="TextBox 31743">
            <a:extLst>
              <a:ext uri="{FF2B5EF4-FFF2-40B4-BE49-F238E27FC236}">
                <a16:creationId xmlns:a16="http://schemas.microsoft.com/office/drawing/2014/main" id="{A48F8923-A920-AF6F-FCE5-A1EEE41C054A}"/>
              </a:ext>
            </a:extLst>
          </p:cNvPr>
          <p:cNvSpPr txBox="1"/>
          <p:nvPr/>
        </p:nvSpPr>
        <p:spPr bwMode="auto">
          <a:xfrm>
            <a:off x="8225745" y="52424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45" name="TextBox 31744">
            <a:extLst>
              <a:ext uri="{FF2B5EF4-FFF2-40B4-BE49-F238E27FC236}">
                <a16:creationId xmlns:a16="http://schemas.microsoft.com/office/drawing/2014/main" id="{DDD17372-6C65-5D1D-7873-7C8511AF876C}"/>
              </a:ext>
            </a:extLst>
          </p:cNvPr>
          <p:cNvSpPr txBox="1"/>
          <p:nvPr/>
        </p:nvSpPr>
        <p:spPr bwMode="auto">
          <a:xfrm>
            <a:off x="8646473" y="52397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47" name="TextBox 31746">
            <a:extLst>
              <a:ext uri="{FF2B5EF4-FFF2-40B4-BE49-F238E27FC236}">
                <a16:creationId xmlns:a16="http://schemas.microsoft.com/office/drawing/2014/main" id="{E041CD81-A0B5-6884-BD83-3CB4FD5396D4}"/>
              </a:ext>
            </a:extLst>
          </p:cNvPr>
          <p:cNvSpPr txBox="1"/>
          <p:nvPr/>
        </p:nvSpPr>
        <p:spPr bwMode="auto">
          <a:xfrm>
            <a:off x="9054954" y="52397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748" name="TextBox 31747">
            <a:extLst>
              <a:ext uri="{FF2B5EF4-FFF2-40B4-BE49-F238E27FC236}">
                <a16:creationId xmlns:a16="http://schemas.microsoft.com/office/drawing/2014/main" id="{0E4095AC-C6AE-99A1-6A1F-497267225B23}"/>
              </a:ext>
            </a:extLst>
          </p:cNvPr>
          <p:cNvSpPr txBox="1"/>
          <p:nvPr/>
        </p:nvSpPr>
        <p:spPr bwMode="auto">
          <a:xfrm>
            <a:off x="9480207" y="52337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31749" name="TextBox 31748">
            <a:extLst>
              <a:ext uri="{FF2B5EF4-FFF2-40B4-BE49-F238E27FC236}">
                <a16:creationId xmlns:a16="http://schemas.microsoft.com/office/drawing/2014/main" id="{7119B9D4-E5C7-4353-7D95-BFD5E1999436}"/>
              </a:ext>
            </a:extLst>
          </p:cNvPr>
          <p:cNvSpPr txBox="1"/>
          <p:nvPr/>
        </p:nvSpPr>
        <p:spPr bwMode="auto">
          <a:xfrm>
            <a:off x="9903840" y="52392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750" name="TextBox 31749">
            <a:extLst>
              <a:ext uri="{FF2B5EF4-FFF2-40B4-BE49-F238E27FC236}">
                <a16:creationId xmlns:a16="http://schemas.microsoft.com/office/drawing/2014/main" id="{94421FBC-B38E-A59D-B5BD-D072469378AE}"/>
              </a:ext>
            </a:extLst>
          </p:cNvPr>
          <p:cNvSpPr txBox="1"/>
          <p:nvPr/>
        </p:nvSpPr>
        <p:spPr bwMode="auto">
          <a:xfrm>
            <a:off x="10324568" y="523645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1751" name="TextBox 31750">
            <a:extLst>
              <a:ext uri="{FF2B5EF4-FFF2-40B4-BE49-F238E27FC236}">
                <a16:creationId xmlns:a16="http://schemas.microsoft.com/office/drawing/2014/main" id="{309397C2-12D1-B3E6-D574-268781575EE7}"/>
              </a:ext>
            </a:extLst>
          </p:cNvPr>
          <p:cNvSpPr txBox="1"/>
          <p:nvPr/>
        </p:nvSpPr>
        <p:spPr bwMode="auto">
          <a:xfrm>
            <a:off x="10733049" y="523645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1752" name="TextBox 31751">
            <a:extLst>
              <a:ext uri="{FF2B5EF4-FFF2-40B4-BE49-F238E27FC236}">
                <a16:creationId xmlns:a16="http://schemas.microsoft.com/office/drawing/2014/main" id="{0A9DB382-1052-B0F0-2528-FE5EB3EC1C5C}"/>
              </a:ext>
            </a:extLst>
          </p:cNvPr>
          <p:cNvSpPr txBox="1"/>
          <p:nvPr/>
        </p:nvSpPr>
        <p:spPr bwMode="auto">
          <a:xfrm>
            <a:off x="5958665" y="5529329"/>
            <a:ext cx="763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Months</a:t>
            </a:r>
          </a:p>
        </p:txBody>
      </p:sp>
      <p:sp>
        <p:nvSpPr>
          <p:cNvPr id="31753" name="TextBox 31752">
            <a:extLst>
              <a:ext uri="{FF2B5EF4-FFF2-40B4-BE49-F238E27FC236}">
                <a16:creationId xmlns:a16="http://schemas.microsoft.com/office/drawing/2014/main" id="{A444519F-F892-EE8F-34F8-BF1DCE631157}"/>
              </a:ext>
            </a:extLst>
          </p:cNvPr>
          <p:cNvSpPr txBox="1"/>
          <p:nvPr/>
        </p:nvSpPr>
        <p:spPr bwMode="auto">
          <a:xfrm>
            <a:off x="1505384" y="5893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754" name="TextBox 31753">
            <a:extLst>
              <a:ext uri="{FF2B5EF4-FFF2-40B4-BE49-F238E27FC236}">
                <a16:creationId xmlns:a16="http://schemas.microsoft.com/office/drawing/2014/main" id="{6CC38530-9B27-3BCB-4BCC-A244215BF353}"/>
              </a:ext>
            </a:extLst>
          </p:cNvPr>
          <p:cNvSpPr txBox="1"/>
          <p:nvPr/>
        </p:nvSpPr>
        <p:spPr bwMode="auto">
          <a:xfrm>
            <a:off x="1948536" y="5893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31755" name="TextBox 31754">
            <a:extLst>
              <a:ext uri="{FF2B5EF4-FFF2-40B4-BE49-F238E27FC236}">
                <a16:creationId xmlns:a16="http://schemas.microsoft.com/office/drawing/2014/main" id="{761A6A49-49AC-12AC-2794-BE075B0A64E3}"/>
              </a:ext>
            </a:extLst>
          </p:cNvPr>
          <p:cNvSpPr txBox="1"/>
          <p:nvPr/>
        </p:nvSpPr>
        <p:spPr bwMode="auto">
          <a:xfrm>
            <a:off x="2369264" y="58910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53</a:t>
            </a:r>
          </a:p>
        </p:txBody>
      </p:sp>
      <p:sp>
        <p:nvSpPr>
          <p:cNvPr id="31756" name="TextBox 31755">
            <a:extLst>
              <a:ext uri="{FF2B5EF4-FFF2-40B4-BE49-F238E27FC236}">
                <a16:creationId xmlns:a16="http://schemas.microsoft.com/office/drawing/2014/main" id="{098D0843-7A26-3E98-A945-324DF004C46C}"/>
              </a:ext>
            </a:extLst>
          </p:cNvPr>
          <p:cNvSpPr txBox="1"/>
          <p:nvPr/>
        </p:nvSpPr>
        <p:spPr bwMode="auto">
          <a:xfrm>
            <a:off x="2777745" y="58910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31757" name="TextBox 31756">
            <a:extLst>
              <a:ext uri="{FF2B5EF4-FFF2-40B4-BE49-F238E27FC236}">
                <a16:creationId xmlns:a16="http://schemas.microsoft.com/office/drawing/2014/main" id="{91A185B0-6B6C-4C94-B93C-38D1D8EA7E2A}"/>
              </a:ext>
            </a:extLst>
          </p:cNvPr>
          <p:cNvSpPr txBox="1"/>
          <p:nvPr/>
        </p:nvSpPr>
        <p:spPr bwMode="auto">
          <a:xfrm>
            <a:off x="3202083" y="5899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31758" name="TextBox 31757">
            <a:extLst>
              <a:ext uri="{FF2B5EF4-FFF2-40B4-BE49-F238E27FC236}">
                <a16:creationId xmlns:a16="http://schemas.microsoft.com/office/drawing/2014/main" id="{B2309452-7D1A-EB38-4771-609E81104443}"/>
              </a:ext>
            </a:extLst>
          </p:cNvPr>
          <p:cNvSpPr txBox="1"/>
          <p:nvPr/>
        </p:nvSpPr>
        <p:spPr bwMode="auto">
          <a:xfrm>
            <a:off x="3622811" y="58969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1759" name="TextBox 31758">
            <a:extLst>
              <a:ext uri="{FF2B5EF4-FFF2-40B4-BE49-F238E27FC236}">
                <a16:creationId xmlns:a16="http://schemas.microsoft.com/office/drawing/2014/main" id="{FE7DB058-D89C-D394-5289-715038EA7066}"/>
              </a:ext>
            </a:extLst>
          </p:cNvPr>
          <p:cNvSpPr txBox="1"/>
          <p:nvPr/>
        </p:nvSpPr>
        <p:spPr bwMode="auto">
          <a:xfrm>
            <a:off x="4031292" y="58969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1760" name="TextBox 31759">
            <a:extLst>
              <a:ext uri="{FF2B5EF4-FFF2-40B4-BE49-F238E27FC236}">
                <a16:creationId xmlns:a16="http://schemas.microsoft.com/office/drawing/2014/main" id="{54BB4515-0DC7-C6C0-8BA0-5B87E1C7D890}"/>
              </a:ext>
            </a:extLst>
          </p:cNvPr>
          <p:cNvSpPr txBox="1"/>
          <p:nvPr/>
        </p:nvSpPr>
        <p:spPr bwMode="auto">
          <a:xfrm>
            <a:off x="4455630" y="58910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31761" name="TextBox 31760">
            <a:extLst>
              <a:ext uri="{FF2B5EF4-FFF2-40B4-BE49-F238E27FC236}">
                <a16:creationId xmlns:a16="http://schemas.microsoft.com/office/drawing/2014/main" id="{93DB1C43-D654-4212-C440-FEE9B30618BF}"/>
              </a:ext>
            </a:extLst>
          </p:cNvPr>
          <p:cNvSpPr txBox="1"/>
          <p:nvPr/>
        </p:nvSpPr>
        <p:spPr bwMode="auto">
          <a:xfrm>
            <a:off x="4879968" y="5899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1762" name="TextBox 31761">
            <a:extLst>
              <a:ext uri="{FF2B5EF4-FFF2-40B4-BE49-F238E27FC236}">
                <a16:creationId xmlns:a16="http://schemas.microsoft.com/office/drawing/2014/main" id="{6B0952A1-D6BF-F34C-5A7F-A90D22C0F511}"/>
              </a:ext>
            </a:extLst>
          </p:cNvPr>
          <p:cNvSpPr txBox="1"/>
          <p:nvPr/>
        </p:nvSpPr>
        <p:spPr bwMode="auto">
          <a:xfrm>
            <a:off x="5300696" y="58969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763" name="TextBox 31762">
            <a:extLst>
              <a:ext uri="{FF2B5EF4-FFF2-40B4-BE49-F238E27FC236}">
                <a16:creationId xmlns:a16="http://schemas.microsoft.com/office/drawing/2014/main" id="{B032396C-6158-C0EF-14AC-A0C69542F396}"/>
              </a:ext>
            </a:extLst>
          </p:cNvPr>
          <p:cNvSpPr txBox="1"/>
          <p:nvPr/>
        </p:nvSpPr>
        <p:spPr bwMode="auto">
          <a:xfrm>
            <a:off x="5709177" y="58969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31764" name="TextBox 31763">
            <a:extLst>
              <a:ext uri="{FF2B5EF4-FFF2-40B4-BE49-F238E27FC236}">
                <a16:creationId xmlns:a16="http://schemas.microsoft.com/office/drawing/2014/main" id="{6F342A0A-FD60-45A1-F54F-D4CC59B00991}"/>
              </a:ext>
            </a:extLst>
          </p:cNvPr>
          <p:cNvSpPr txBox="1"/>
          <p:nvPr/>
        </p:nvSpPr>
        <p:spPr bwMode="auto">
          <a:xfrm>
            <a:off x="6132810" y="59024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65" name="TextBox 31764">
            <a:extLst>
              <a:ext uri="{FF2B5EF4-FFF2-40B4-BE49-F238E27FC236}">
                <a16:creationId xmlns:a16="http://schemas.microsoft.com/office/drawing/2014/main" id="{22CFB4DA-F56E-7FF8-5386-CAFD4E4E62C9}"/>
              </a:ext>
            </a:extLst>
          </p:cNvPr>
          <p:cNvSpPr txBox="1"/>
          <p:nvPr/>
        </p:nvSpPr>
        <p:spPr bwMode="auto">
          <a:xfrm>
            <a:off x="6553538" y="5899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66" name="TextBox 31765">
            <a:extLst>
              <a:ext uri="{FF2B5EF4-FFF2-40B4-BE49-F238E27FC236}">
                <a16:creationId xmlns:a16="http://schemas.microsoft.com/office/drawing/2014/main" id="{2A1CFB53-9DE0-EC99-E80F-28ED834233E0}"/>
              </a:ext>
            </a:extLst>
          </p:cNvPr>
          <p:cNvSpPr txBox="1"/>
          <p:nvPr/>
        </p:nvSpPr>
        <p:spPr bwMode="auto">
          <a:xfrm>
            <a:off x="6962019" y="5899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767" name="TextBox 31766">
            <a:extLst>
              <a:ext uri="{FF2B5EF4-FFF2-40B4-BE49-F238E27FC236}">
                <a16:creationId xmlns:a16="http://schemas.microsoft.com/office/drawing/2014/main" id="{6314E064-30FD-B209-34A7-E632C520B99E}"/>
              </a:ext>
            </a:extLst>
          </p:cNvPr>
          <p:cNvSpPr txBox="1"/>
          <p:nvPr/>
        </p:nvSpPr>
        <p:spPr bwMode="auto">
          <a:xfrm>
            <a:off x="7393631" y="58910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68" name="TextBox 31767">
            <a:extLst>
              <a:ext uri="{FF2B5EF4-FFF2-40B4-BE49-F238E27FC236}">
                <a16:creationId xmlns:a16="http://schemas.microsoft.com/office/drawing/2014/main" id="{DF98791F-21D1-2B8F-0B4F-F71014501DDF}"/>
              </a:ext>
            </a:extLst>
          </p:cNvPr>
          <p:cNvSpPr txBox="1"/>
          <p:nvPr/>
        </p:nvSpPr>
        <p:spPr bwMode="auto">
          <a:xfrm>
            <a:off x="7847797" y="589101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769" name="TextBox 31768">
            <a:extLst>
              <a:ext uri="{FF2B5EF4-FFF2-40B4-BE49-F238E27FC236}">
                <a16:creationId xmlns:a16="http://schemas.microsoft.com/office/drawing/2014/main" id="{3EAAE11D-7AED-9C60-FC05-A5866B6211C7}"/>
              </a:ext>
            </a:extLst>
          </p:cNvPr>
          <p:cNvSpPr txBox="1"/>
          <p:nvPr/>
        </p:nvSpPr>
        <p:spPr bwMode="auto">
          <a:xfrm>
            <a:off x="8271430" y="589650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770" name="TextBox 31769">
            <a:extLst>
              <a:ext uri="{FF2B5EF4-FFF2-40B4-BE49-F238E27FC236}">
                <a16:creationId xmlns:a16="http://schemas.microsoft.com/office/drawing/2014/main" id="{6D04B016-B875-8B93-9518-1DEFA17A7432}"/>
              </a:ext>
            </a:extLst>
          </p:cNvPr>
          <p:cNvSpPr txBox="1"/>
          <p:nvPr/>
        </p:nvSpPr>
        <p:spPr bwMode="auto">
          <a:xfrm>
            <a:off x="8692158" y="589375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771" name="TextBox 31770">
            <a:extLst>
              <a:ext uri="{FF2B5EF4-FFF2-40B4-BE49-F238E27FC236}">
                <a16:creationId xmlns:a16="http://schemas.microsoft.com/office/drawing/2014/main" id="{C9743CB5-CE7D-9BC1-11CA-39A274E628DD}"/>
              </a:ext>
            </a:extLst>
          </p:cNvPr>
          <p:cNvSpPr txBox="1"/>
          <p:nvPr/>
        </p:nvSpPr>
        <p:spPr bwMode="auto">
          <a:xfrm>
            <a:off x="9100639" y="589375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772" name="TextBox 31771">
            <a:extLst>
              <a:ext uri="{FF2B5EF4-FFF2-40B4-BE49-F238E27FC236}">
                <a16:creationId xmlns:a16="http://schemas.microsoft.com/office/drawing/2014/main" id="{505DECEB-587E-25D5-9BC8-551BB2EC7B33}"/>
              </a:ext>
            </a:extLst>
          </p:cNvPr>
          <p:cNvSpPr txBox="1"/>
          <p:nvPr/>
        </p:nvSpPr>
        <p:spPr bwMode="auto">
          <a:xfrm>
            <a:off x="9525892" y="588773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773" name="TextBox 31772">
            <a:extLst>
              <a:ext uri="{FF2B5EF4-FFF2-40B4-BE49-F238E27FC236}">
                <a16:creationId xmlns:a16="http://schemas.microsoft.com/office/drawing/2014/main" id="{E255E2EC-5440-76A2-29BF-8848AD122174}"/>
              </a:ext>
            </a:extLst>
          </p:cNvPr>
          <p:cNvSpPr txBox="1"/>
          <p:nvPr/>
        </p:nvSpPr>
        <p:spPr bwMode="auto">
          <a:xfrm>
            <a:off x="9949524" y="589323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774" name="TextBox 31773">
            <a:extLst>
              <a:ext uri="{FF2B5EF4-FFF2-40B4-BE49-F238E27FC236}">
                <a16:creationId xmlns:a16="http://schemas.microsoft.com/office/drawing/2014/main" id="{BA50A365-4014-E7E9-D568-CD606CB7FD47}"/>
              </a:ext>
            </a:extLst>
          </p:cNvPr>
          <p:cNvSpPr txBox="1"/>
          <p:nvPr/>
        </p:nvSpPr>
        <p:spPr bwMode="auto">
          <a:xfrm>
            <a:off x="10370253" y="589048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775" name="TextBox 31774">
            <a:extLst>
              <a:ext uri="{FF2B5EF4-FFF2-40B4-BE49-F238E27FC236}">
                <a16:creationId xmlns:a16="http://schemas.microsoft.com/office/drawing/2014/main" id="{F10FF85A-D781-6CAD-A437-BB196D8C9996}"/>
              </a:ext>
            </a:extLst>
          </p:cNvPr>
          <p:cNvSpPr txBox="1"/>
          <p:nvPr/>
        </p:nvSpPr>
        <p:spPr bwMode="auto">
          <a:xfrm>
            <a:off x="10778734" y="589048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776" name="TextBox 31775">
            <a:extLst>
              <a:ext uri="{FF2B5EF4-FFF2-40B4-BE49-F238E27FC236}">
                <a16:creationId xmlns:a16="http://schemas.microsoft.com/office/drawing/2014/main" id="{A8BCEB75-F378-1F66-6520-1D7E7752AE96}"/>
              </a:ext>
            </a:extLst>
          </p:cNvPr>
          <p:cNvSpPr txBox="1"/>
          <p:nvPr/>
        </p:nvSpPr>
        <p:spPr bwMode="auto">
          <a:xfrm>
            <a:off x="885169" y="5887733"/>
            <a:ext cx="6953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Risk</a:t>
            </a:r>
          </a:p>
        </p:txBody>
      </p:sp>
      <p:sp>
        <p:nvSpPr>
          <p:cNvPr id="31777" name="TextBox 31776">
            <a:extLst>
              <a:ext uri="{FF2B5EF4-FFF2-40B4-BE49-F238E27FC236}">
                <a16:creationId xmlns:a16="http://schemas.microsoft.com/office/drawing/2014/main" id="{51CA7BD2-51E2-CAE3-44EB-63BF547C873D}"/>
              </a:ext>
            </a:extLst>
          </p:cNvPr>
          <p:cNvSpPr txBox="1"/>
          <p:nvPr/>
        </p:nvSpPr>
        <p:spPr bwMode="auto">
          <a:xfrm>
            <a:off x="1958224" y="4785349"/>
            <a:ext cx="874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Censored</a:t>
            </a:r>
          </a:p>
        </p:txBody>
      </p:sp>
      <p:grpSp>
        <p:nvGrpSpPr>
          <p:cNvPr id="26" name="Group 25">
            <a:extLst>
              <a:ext uri="{FF2B5EF4-FFF2-40B4-BE49-F238E27FC236}">
                <a16:creationId xmlns:a16="http://schemas.microsoft.com/office/drawing/2014/main" id="{24A90F25-51F1-AEE1-D0A4-B2F32BE70B5B}"/>
              </a:ext>
            </a:extLst>
          </p:cNvPr>
          <p:cNvGrpSpPr/>
          <p:nvPr/>
        </p:nvGrpSpPr>
        <p:grpSpPr>
          <a:xfrm>
            <a:off x="1698625" y="1831975"/>
            <a:ext cx="9202809" cy="2445633"/>
            <a:chOff x="1698625" y="1831975"/>
            <a:chExt cx="9202809" cy="2445633"/>
          </a:xfrm>
        </p:grpSpPr>
        <p:sp>
          <p:nvSpPr>
            <p:cNvPr id="31780" name="Freeform 31779">
              <a:extLst>
                <a:ext uri="{FF2B5EF4-FFF2-40B4-BE49-F238E27FC236}">
                  <a16:creationId xmlns:a16="http://schemas.microsoft.com/office/drawing/2014/main" id="{47AEA9B3-A4D8-822B-61BE-576598183784}"/>
                </a:ext>
              </a:extLst>
            </p:cNvPr>
            <p:cNvSpPr/>
            <p:nvPr/>
          </p:nvSpPr>
          <p:spPr bwMode="auto">
            <a:xfrm>
              <a:off x="1698625" y="1831975"/>
              <a:ext cx="3816350" cy="1835150"/>
            </a:xfrm>
            <a:custGeom>
              <a:avLst/>
              <a:gdLst>
                <a:gd name="connsiteX0" fmla="*/ 0 w 3816350"/>
                <a:gd name="connsiteY0" fmla="*/ 0 h 1835150"/>
                <a:gd name="connsiteX1" fmla="*/ 136525 w 3816350"/>
                <a:gd name="connsiteY1" fmla="*/ 0 h 1835150"/>
                <a:gd name="connsiteX2" fmla="*/ 136525 w 3816350"/>
                <a:gd name="connsiteY2" fmla="*/ 63500 h 1835150"/>
                <a:gd name="connsiteX3" fmla="*/ 200025 w 3816350"/>
                <a:gd name="connsiteY3" fmla="*/ 63500 h 1835150"/>
                <a:gd name="connsiteX4" fmla="*/ 200025 w 3816350"/>
                <a:gd name="connsiteY4" fmla="*/ 111125 h 1835150"/>
                <a:gd name="connsiteX5" fmla="*/ 381000 w 3816350"/>
                <a:gd name="connsiteY5" fmla="*/ 111125 h 1835150"/>
                <a:gd name="connsiteX6" fmla="*/ 381000 w 3816350"/>
                <a:gd name="connsiteY6" fmla="*/ 165100 h 1835150"/>
                <a:gd name="connsiteX7" fmla="*/ 523875 w 3816350"/>
                <a:gd name="connsiteY7" fmla="*/ 165100 h 1835150"/>
                <a:gd name="connsiteX8" fmla="*/ 523875 w 3816350"/>
                <a:gd name="connsiteY8" fmla="*/ 215900 h 1835150"/>
                <a:gd name="connsiteX9" fmla="*/ 628650 w 3816350"/>
                <a:gd name="connsiteY9" fmla="*/ 215900 h 1835150"/>
                <a:gd name="connsiteX10" fmla="*/ 628650 w 3816350"/>
                <a:gd name="connsiteY10" fmla="*/ 273050 h 1835150"/>
                <a:gd name="connsiteX11" fmla="*/ 939800 w 3816350"/>
                <a:gd name="connsiteY11" fmla="*/ 273050 h 1835150"/>
                <a:gd name="connsiteX12" fmla="*/ 939800 w 3816350"/>
                <a:gd name="connsiteY12" fmla="*/ 327025 h 1835150"/>
                <a:gd name="connsiteX13" fmla="*/ 1000125 w 3816350"/>
                <a:gd name="connsiteY13" fmla="*/ 327025 h 1835150"/>
                <a:gd name="connsiteX14" fmla="*/ 1000125 w 3816350"/>
                <a:gd name="connsiteY14" fmla="*/ 377825 h 1835150"/>
                <a:gd name="connsiteX15" fmla="*/ 1047750 w 3816350"/>
                <a:gd name="connsiteY15" fmla="*/ 377825 h 1835150"/>
                <a:gd name="connsiteX16" fmla="*/ 1047750 w 3816350"/>
                <a:gd name="connsiteY16" fmla="*/ 447675 h 1835150"/>
                <a:gd name="connsiteX17" fmla="*/ 1089025 w 3816350"/>
                <a:gd name="connsiteY17" fmla="*/ 447675 h 1835150"/>
                <a:gd name="connsiteX18" fmla="*/ 1089025 w 3816350"/>
                <a:gd name="connsiteY18" fmla="*/ 555625 h 1835150"/>
                <a:gd name="connsiteX19" fmla="*/ 1117600 w 3816350"/>
                <a:gd name="connsiteY19" fmla="*/ 555625 h 1835150"/>
                <a:gd name="connsiteX20" fmla="*/ 1117600 w 3816350"/>
                <a:gd name="connsiteY20" fmla="*/ 606425 h 1835150"/>
                <a:gd name="connsiteX21" fmla="*/ 1117600 w 3816350"/>
                <a:gd name="connsiteY21" fmla="*/ 606425 h 1835150"/>
                <a:gd name="connsiteX22" fmla="*/ 1149350 w 3816350"/>
                <a:gd name="connsiteY22" fmla="*/ 606425 h 1835150"/>
                <a:gd name="connsiteX23" fmla="*/ 1149350 w 3816350"/>
                <a:gd name="connsiteY23" fmla="*/ 666750 h 1835150"/>
                <a:gd name="connsiteX24" fmla="*/ 1177925 w 3816350"/>
                <a:gd name="connsiteY24" fmla="*/ 666750 h 1835150"/>
                <a:gd name="connsiteX25" fmla="*/ 1177925 w 3816350"/>
                <a:gd name="connsiteY25" fmla="*/ 723900 h 1835150"/>
                <a:gd name="connsiteX26" fmla="*/ 1206500 w 3816350"/>
                <a:gd name="connsiteY26" fmla="*/ 723900 h 1835150"/>
                <a:gd name="connsiteX27" fmla="*/ 1206500 w 3816350"/>
                <a:gd name="connsiteY27" fmla="*/ 777875 h 1835150"/>
                <a:gd name="connsiteX28" fmla="*/ 1219200 w 3816350"/>
                <a:gd name="connsiteY28" fmla="*/ 790575 h 1835150"/>
                <a:gd name="connsiteX29" fmla="*/ 1219200 w 3816350"/>
                <a:gd name="connsiteY29" fmla="*/ 831850 h 1835150"/>
                <a:gd name="connsiteX30" fmla="*/ 1263650 w 3816350"/>
                <a:gd name="connsiteY30" fmla="*/ 831850 h 1835150"/>
                <a:gd name="connsiteX31" fmla="*/ 1263650 w 3816350"/>
                <a:gd name="connsiteY31" fmla="*/ 889000 h 1835150"/>
                <a:gd name="connsiteX32" fmla="*/ 1311275 w 3816350"/>
                <a:gd name="connsiteY32" fmla="*/ 889000 h 1835150"/>
                <a:gd name="connsiteX33" fmla="*/ 1311275 w 3816350"/>
                <a:gd name="connsiteY33" fmla="*/ 955675 h 1835150"/>
                <a:gd name="connsiteX34" fmla="*/ 1330325 w 3816350"/>
                <a:gd name="connsiteY34" fmla="*/ 955675 h 1835150"/>
                <a:gd name="connsiteX35" fmla="*/ 1330325 w 3816350"/>
                <a:gd name="connsiteY35" fmla="*/ 1050925 h 1835150"/>
                <a:gd name="connsiteX36" fmla="*/ 1495425 w 3816350"/>
                <a:gd name="connsiteY36" fmla="*/ 1050925 h 1835150"/>
                <a:gd name="connsiteX37" fmla="*/ 1495425 w 3816350"/>
                <a:gd name="connsiteY37" fmla="*/ 1120775 h 1835150"/>
                <a:gd name="connsiteX38" fmla="*/ 1524000 w 3816350"/>
                <a:gd name="connsiteY38" fmla="*/ 1120775 h 1835150"/>
                <a:gd name="connsiteX39" fmla="*/ 1800225 w 3816350"/>
                <a:gd name="connsiteY39" fmla="*/ 1120775 h 1835150"/>
                <a:gd name="connsiteX40" fmla="*/ 1800225 w 3816350"/>
                <a:gd name="connsiteY40" fmla="*/ 1203325 h 1835150"/>
                <a:gd name="connsiteX41" fmla="*/ 1831975 w 3816350"/>
                <a:gd name="connsiteY41" fmla="*/ 1203325 h 1835150"/>
                <a:gd name="connsiteX42" fmla="*/ 1831975 w 3816350"/>
                <a:gd name="connsiteY42" fmla="*/ 1203325 h 1835150"/>
                <a:gd name="connsiteX43" fmla="*/ 1831975 w 3816350"/>
                <a:gd name="connsiteY43" fmla="*/ 1241425 h 1835150"/>
                <a:gd name="connsiteX44" fmla="*/ 1905000 w 3816350"/>
                <a:gd name="connsiteY44" fmla="*/ 1241425 h 1835150"/>
                <a:gd name="connsiteX45" fmla="*/ 1905000 w 3816350"/>
                <a:gd name="connsiteY45" fmla="*/ 1304925 h 1835150"/>
                <a:gd name="connsiteX46" fmla="*/ 1949450 w 3816350"/>
                <a:gd name="connsiteY46" fmla="*/ 1304925 h 1835150"/>
                <a:gd name="connsiteX47" fmla="*/ 1949450 w 3816350"/>
                <a:gd name="connsiteY47" fmla="*/ 1384300 h 1835150"/>
                <a:gd name="connsiteX48" fmla="*/ 1984375 w 3816350"/>
                <a:gd name="connsiteY48" fmla="*/ 1384300 h 1835150"/>
                <a:gd name="connsiteX49" fmla="*/ 1984375 w 3816350"/>
                <a:gd name="connsiteY49" fmla="*/ 1489075 h 1835150"/>
                <a:gd name="connsiteX50" fmla="*/ 2616200 w 3816350"/>
                <a:gd name="connsiteY50" fmla="*/ 1489075 h 1835150"/>
                <a:gd name="connsiteX51" fmla="*/ 2616200 w 3816350"/>
                <a:gd name="connsiteY51" fmla="*/ 1552575 h 1835150"/>
                <a:gd name="connsiteX52" fmla="*/ 2930525 w 3816350"/>
                <a:gd name="connsiteY52" fmla="*/ 1552575 h 1835150"/>
                <a:gd name="connsiteX53" fmla="*/ 2930525 w 3816350"/>
                <a:gd name="connsiteY53" fmla="*/ 1631950 h 1835150"/>
                <a:gd name="connsiteX54" fmla="*/ 2968625 w 3816350"/>
                <a:gd name="connsiteY54" fmla="*/ 1631950 h 1835150"/>
                <a:gd name="connsiteX55" fmla="*/ 2968625 w 3816350"/>
                <a:gd name="connsiteY55" fmla="*/ 1692275 h 1835150"/>
                <a:gd name="connsiteX56" fmla="*/ 3756025 w 3816350"/>
                <a:gd name="connsiteY56" fmla="*/ 1692275 h 1835150"/>
                <a:gd name="connsiteX57" fmla="*/ 3756025 w 3816350"/>
                <a:gd name="connsiteY57" fmla="*/ 1768475 h 1835150"/>
                <a:gd name="connsiteX58" fmla="*/ 3816350 w 3816350"/>
                <a:gd name="connsiteY58" fmla="*/ 1768475 h 1835150"/>
                <a:gd name="connsiteX59" fmla="*/ 3816350 w 3816350"/>
                <a:gd name="connsiteY59" fmla="*/ 1835150 h 1835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816350" h="1835150">
                  <a:moveTo>
                    <a:pt x="0" y="0"/>
                  </a:moveTo>
                  <a:lnTo>
                    <a:pt x="136525" y="0"/>
                  </a:lnTo>
                  <a:lnTo>
                    <a:pt x="136525" y="63500"/>
                  </a:lnTo>
                  <a:lnTo>
                    <a:pt x="200025" y="63500"/>
                  </a:lnTo>
                  <a:lnTo>
                    <a:pt x="200025" y="111125"/>
                  </a:lnTo>
                  <a:lnTo>
                    <a:pt x="381000" y="111125"/>
                  </a:lnTo>
                  <a:lnTo>
                    <a:pt x="381000" y="165100"/>
                  </a:lnTo>
                  <a:lnTo>
                    <a:pt x="523875" y="165100"/>
                  </a:lnTo>
                  <a:lnTo>
                    <a:pt x="523875" y="215900"/>
                  </a:lnTo>
                  <a:lnTo>
                    <a:pt x="628650" y="215900"/>
                  </a:lnTo>
                  <a:lnTo>
                    <a:pt x="628650" y="273050"/>
                  </a:lnTo>
                  <a:lnTo>
                    <a:pt x="939800" y="273050"/>
                  </a:lnTo>
                  <a:lnTo>
                    <a:pt x="939800" y="327025"/>
                  </a:lnTo>
                  <a:lnTo>
                    <a:pt x="1000125" y="327025"/>
                  </a:lnTo>
                  <a:lnTo>
                    <a:pt x="1000125" y="377825"/>
                  </a:lnTo>
                  <a:lnTo>
                    <a:pt x="1047750" y="377825"/>
                  </a:lnTo>
                  <a:lnTo>
                    <a:pt x="1047750" y="447675"/>
                  </a:lnTo>
                  <a:lnTo>
                    <a:pt x="1089025" y="447675"/>
                  </a:lnTo>
                  <a:lnTo>
                    <a:pt x="1089025" y="555625"/>
                  </a:lnTo>
                  <a:lnTo>
                    <a:pt x="1117600" y="555625"/>
                  </a:lnTo>
                  <a:lnTo>
                    <a:pt x="1117600" y="606425"/>
                  </a:lnTo>
                  <a:lnTo>
                    <a:pt x="1117600" y="606425"/>
                  </a:lnTo>
                  <a:lnTo>
                    <a:pt x="1149350" y="606425"/>
                  </a:lnTo>
                  <a:lnTo>
                    <a:pt x="1149350" y="666750"/>
                  </a:lnTo>
                  <a:lnTo>
                    <a:pt x="1177925" y="666750"/>
                  </a:lnTo>
                  <a:lnTo>
                    <a:pt x="1177925" y="723900"/>
                  </a:lnTo>
                  <a:lnTo>
                    <a:pt x="1206500" y="723900"/>
                  </a:lnTo>
                  <a:lnTo>
                    <a:pt x="1206500" y="777875"/>
                  </a:lnTo>
                  <a:lnTo>
                    <a:pt x="1219200" y="790575"/>
                  </a:lnTo>
                  <a:lnTo>
                    <a:pt x="1219200" y="831850"/>
                  </a:lnTo>
                  <a:lnTo>
                    <a:pt x="1263650" y="831850"/>
                  </a:lnTo>
                  <a:lnTo>
                    <a:pt x="1263650" y="889000"/>
                  </a:lnTo>
                  <a:lnTo>
                    <a:pt x="1311275" y="889000"/>
                  </a:lnTo>
                  <a:lnTo>
                    <a:pt x="1311275" y="955675"/>
                  </a:lnTo>
                  <a:lnTo>
                    <a:pt x="1330325" y="955675"/>
                  </a:lnTo>
                  <a:lnTo>
                    <a:pt x="1330325" y="1050925"/>
                  </a:lnTo>
                  <a:lnTo>
                    <a:pt x="1495425" y="1050925"/>
                  </a:lnTo>
                  <a:lnTo>
                    <a:pt x="1495425" y="1120775"/>
                  </a:lnTo>
                  <a:lnTo>
                    <a:pt x="1524000" y="1120775"/>
                  </a:lnTo>
                  <a:lnTo>
                    <a:pt x="1800225" y="1120775"/>
                  </a:lnTo>
                  <a:lnTo>
                    <a:pt x="1800225" y="1203325"/>
                  </a:lnTo>
                  <a:lnTo>
                    <a:pt x="1831975" y="1203325"/>
                  </a:lnTo>
                  <a:lnTo>
                    <a:pt x="1831975" y="1203325"/>
                  </a:lnTo>
                  <a:lnTo>
                    <a:pt x="1831975" y="1241425"/>
                  </a:lnTo>
                  <a:lnTo>
                    <a:pt x="1905000" y="1241425"/>
                  </a:lnTo>
                  <a:lnTo>
                    <a:pt x="1905000" y="1304925"/>
                  </a:lnTo>
                  <a:lnTo>
                    <a:pt x="1949450" y="1304925"/>
                  </a:lnTo>
                  <a:lnTo>
                    <a:pt x="1949450" y="1384300"/>
                  </a:lnTo>
                  <a:lnTo>
                    <a:pt x="1984375" y="1384300"/>
                  </a:lnTo>
                  <a:lnTo>
                    <a:pt x="1984375" y="1489075"/>
                  </a:lnTo>
                  <a:lnTo>
                    <a:pt x="2616200" y="1489075"/>
                  </a:lnTo>
                  <a:lnTo>
                    <a:pt x="2616200" y="1552575"/>
                  </a:lnTo>
                  <a:lnTo>
                    <a:pt x="2930525" y="1552575"/>
                  </a:lnTo>
                  <a:lnTo>
                    <a:pt x="2930525" y="1631950"/>
                  </a:lnTo>
                  <a:lnTo>
                    <a:pt x="2968625" y="1631950"/>
                  </a:lnTo>
                  <a:lnTo>
                    <a:pt x="2968625" y="1692275"/>
                  </a:lnTo>
                  <a:lnTo>
                    <a:pt x="3756025" y="1692275"/>
                  </a:lnTo>
                  <a:lnTo>
                    <a:pt x="3756025" y="1768475"/>
                  </a:lnTo>
                  <a:lnTo>
                    <a:pt x="3816350" y="1768475"/>
                  </a:lnTo>
                  <a:lnTo>
                    <a:pt x="3816350" y="1835150"/>
                  </a:lnTo>
                </a:path>
              </a:pathLst>
            </a:custGeom>
            <a:noFill/>
            <a:ln w="28575">
              <a:solidFill>
                <a:schemeClr val="accent1"/>
              </a:solidFill>
              <a:miter lim="800000"/>
              <a:headEnd/>
              <a:tailEnd/>
            </a:ln>
          </p:spPr>
          <p:txBody>
            <a:bodyPr rtlCol="0" anchor="ctr"/>
            <a:lstStyle/>
            <a:p>
              <a:pPr algn="ctr"/>
              <a:endParaRPr lang="en-US"/>
            </a:p>
          </p:txBody>
        </p:sp>
        <p:sp>
          <p:nvSpPr>
            <p:cNvPr id="31781" name="Freeform 31780">
              <a:extLst>
                <a:ext uri="{FF2B5EF4-FFF2-40B4-BE49-F238E27FC236}">
                  <a16:creationId xmlns:a16="http://schemas.microsoft.com/office/drawing/2014/main" id="{212A8CD0-625D-FDF6-8491-B0290D24FC1F}"/>
                </a:ext>
              </a:extLst>
            </p:cNvPr>
            <p:cNvSpPr/>
            <p:nvPr/>
          </p:nvSpPr>
          <p:spPr bwMode="auto">
            <a:xfrm>
              <a:off x="5504244" y="3657600"/>
              <a:ext cx="5397190" cy="620008"/>
            </a:xfrm>
            <a:custGeom>
              <a:avLst/>
              <a:gdLst>
                <a:gd name="connsiteX0" fmla="*/ 5397190 w 5397190"/>
                <a:gd name="connsiteY0" fmla="*/ 620008 h 620008"/>
                <a:gd name="connsiteX1" fmla="*/ 3398892 w 5397190"/>
                <a:gd name="connsiteY1" fmla="*/ 620008 h 620008"/>
                <a:gd name="connsiteX2" fmla="*/ 3398892 w 5397190"/>
                <a:gd name="connsiteY2" fmla="*/ 365760 h 620008"/>
                <a:gd name="connsiteX3" fmla="*/ 1650380 w 5397190"/>
                <a:gd name="connsiteY3" fmla="*/ 365760 h 620008"/>
                <a:gd name="connsiteX4" fmla="*/ 1650380 w 5397190"/>
                <a:gd name="connsiteY4" fmla="*/ 281011 h 620008"/>
                <a:gd name="connsiteX5" fmla="*/ 1034833 w 5397190"/>
                <a:gd name="connsiteY5" fmla="*/ 281011 h 620008"/>
                <a:gd name="connsiteX6" fmla="*/ 1034833 w 5397190"/>
                <a:gd name="connsiteY6" fmla="*/ 182880 h 620008"/>
                <a:gd name="connsiteX7" fmla="*/ 963465 w 5397190"/>
                <a:gd name="connsiteY7" fmla="*/ 182880 h 620008"/>
                <a:gd name="connsiteX8" fmla="*/ 963465 w 5397190"/>
                <a:gd name="connsiteY8" fmla="*/ 84750 h 620008"/>
                <a:gd name="connsiteX9" fmla="*/ 905479 w 5397190"/>
                <a:gd name="connsiteY9" fmla="*/ 84750 h 620008"/>
                <a:gd name="connsiteX10" fmla="*/ 905479 w 5397190"/>
                <a:gd name="connsiteY10" fmla="*/ 0 h 620008"/>
                <a:gd name="connsiteX11" fmla="*/ 0 w 5397190"/>
                <a:gd name="connsiteY11" fmla="*/ 0 h 62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97190" h="620008">
                  <a:moveTo>
                    <a:pt x="5397190" y="620008"/>
                  </a:moveTo>
                  <a:lnTo>
                    <a:pt x="3398892" y="620008"/>
                  </a:lnTo>
                  <a:lnTo>
                    <a:pt x="3398892" y="365760"/>
                  </a:lnTo>
                  <a:lnTo>
                    <a:pt x="1650380" y="365760"/>
                  </a:lnTo>
                  <a:lnTo>
                    <a:pt x="1650380" y="281011"/>
                  </a:lnTo>
                  <a:lnTo>
                    <a:pt x="1034833" y="281011"/>
                  </a:lnTo>
                  <a:lnTo>
                    <a:pt x="1034833" y="182880"/>
                  </a:lnTo>
                  <a:lnTo>
                    <a:pt x="963465" y="182880"/>
                  </a:lnTo>
                  <a:lnTo>
                    <a:pt x="963465" y="84750"/>
                  </a:lnTo>
                  <a:lnTo>
                    <a:pt x="905479" y="84750"/>
                  </a:lnTo>
                  <a:lnTo>
                    <a:pt x="905479" y="0"/>
                  </a:lnTo>
                  <a:lnTo>
                    <a:pt x="0" y="0"/>
                  </a:lnTo>
                </a:path>
              </a:pathLst>
            </a:custGeom>
            <a:noFill/>
            <a:ln w="28575">
              <a:solidFill>
                <a:schemeClr val="accent1"/>
              </a:solidFill>
              <a:miter lim="800000"/>
              <a:headEnd/>
              <a:tailEnd/>
            </a:ln>
          </p:spPr>
          <p:txBody>
            <a:bodyPr rtlCol="0" anchor="ctr"/>
            <a:lstStyle/>
            <a:p>
              <a:pPr algn="ctr"/>
              <a:endParaRPr lang="en-US"/>
            </a:p>
          </p:txBody>
        </p:sp>
      </p:grpSp>
      <p:grpSp>
        <p:nvGrpSpPr>
          <p:cNvPr id="27" name="Group 26">
            <a:extLst>
              <a:ext uri="{FF2B5EF4-FFF2-40B4-BE49-F238E27FC236}">
                <a16:creationId xmlns:a16="http://schemas.microsoft.com/office/drawing/2014/main" id="{5D6B44B7-5859-04BC-34BB-643A3D4F2EA9}"/>
              </a:ext>
            </a:extLst>
          </p:cNvPr>
          <p:cNvGrpSpPr/>
          <p:nvPr/>
        </p:nvGrpSpPr>
        <p:grpSpPr>
          <a:xfrm>
            <a:off x="2253168" y="2042495"/>
            <a:ext cx="8691918" cy="2285079"/>
            <a:chOff x="2253168" y="2042495"/>
            <a:chExt cx="8691918" cy="2285079"/>
          </a:xfrm>
        </p:grpSpPr>
        <p:grpSp>
          <p:nvGrpSpPr>
            <p:cNvPr id="31784" name="Group 31783">
              <a:extLst>
                <a:ext uri="{FF2B5EF4-FFF2-40B4-BE49-F238E27FC236}">
                  <a16:creationId xmlns:a16="http://schemas.microsoft.com/office/drawing/2014/main" id="{028CDAE1-C49F-6AF9-9697-7307590B0A30}"/>
                </a:ext>
              </a:extLst>
            </p:cNvPr>
            <p:cNvGrpSpPr/>
            <p:nvPr/>
          </p:nvGrpSpPr>
          <p:grpSpPr>
            <a:xfrm>
              <a:off x="2253168" y="2042495"/>
              <a:ext cx="138808" cy="106677"/>
              <a:chOff x="2482681" y="3731585"/>
              <a:chExt cx="100879" cy="77528"/>
            </a:xfrm>
          </p:grpSpPr>
          <p:cxnSp>
            <p:nvCxnSpPr>
              <p:cNvPr id="31782" name="Straight Connector 31781">
                <a:extLst>
                  <a:ext uri="{FF2B5EF4-FFF2-40B4-BE49-F238E27FC236}">
                    <a16:creationId xmlns:a16="http://schemas.microsoft.com/office/drawing/2014/main" id="{85433AD8-63CB-AAAD-65B5-C2A178B63806}"/>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DB61ABB6-4833-9ACD-F2EF-3FE8FE728A36}"/>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178ABFD9-60A6-B520-B22D-13E570949C6C}"/>
                </a:ext>
              </a:extLst>
            </p:cNvPr>
            <p:cNvGrpSpPr/>
            <p:nvPr/>
          </p:nvGrpSpPr>
          <p:grpSpPr>
            <a:xfrm>
              <a:off x="2418592" y="2042495"/>
              <a:ext cx="138808" cy="106677"/>
              <a:chOff x="2482681" y="3731585"/>
              <a:chExt cx="100879" cy="77528"/>
            </a:xfrm>
          </p:grpSpPr>
          <p:cxnSp>
            <p:nvCxnSpPr>
              <p:cNvPr id="31786" name="Straight Connector 31785">
                <a:extLst>
                  <a:ext uri="{FF2B5EF4-FFF2-40B4-BE49-F238E27FC236}">
                    <a16:creationId xmlns:a16="http://schemas.microsoft.com/office/drawing/2014/main" id="{9D46F1BB-4850-477C-4509-A05F5C3D7E4B}"/>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0CD2E1B9-7A01-40F6-21CC-49C6F5D8CE6D}"/>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CFF939DC-D2F3-8945-23FE-52D95A0CD9DD}"/>
                </a:ext>
              </a:extLst>
            </p:cNvPr>
            <p:cNvGrpSpPr/>
            <p:nvPr/>
          </p:nvGrpSpPr>
          <p:grpSpPr>
            <a:xfrm>
              <a:off x="2570209" y="2099902"/>
              <a:ext cx="138808" cy="106677"/>
              <a:chOff x="2482681" y="3731585"/>
              <a:chExt cx="100879" cy="77528"/>
            </a:xfrm>
          </p:grpSpPr>
          <p:cxnSp>
            <p:nvCxnSpPr>
              <p:cNvPr id="31789" name="Straight Connector 31788">
                <a:extLst>
                  <a:ext uri="{FF2B5EF4-FFF2-40B4-BE49-F238E27FC236}">
                    <a16:creationId xmlns:a16="http://schemas.microsoft.com/office/drawing/2014/main" id="{5B4D909E-3453-ED65-DA71-AD50E8C3B02E}"/>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F0F6AE19-00F7-0D6A-FAC6-ABC463B45A78}"/>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4C3B71B7-A70B-0C07-6BF7-CD4998494B6F}"/>
                </a:ext>
              </a:extLst>
            </p:cNvPr>
            <p:cNvGrpSpPr/>
            <p:nvPr/>
          </p:nvGrpSpPr>
          <p:grpSpPr>
            <a:xfrm>
              <a:off x="2946140" y="2696211"/>
              <a:ext cx="138808" cy="106677"/>
              <a:chOff x="2482681" y="3731585"/>
              <a:chExt cx="100879" cy="77528"/>
            </a:xfrm>
          </p:grpSpPr>
          <p:cxnSp>
            <p:nvCxnSpPr>
              <p:cNvPr id="31792" name="Straight Connector 31791">
                <a:extLst>
                  <a:ext uri="{FF2B5EF4-FFF2-40B4-BE49-F238E27FC236}">
                    <a16:creationId xmlns:a16="http://schemas.microsoft.com/office/drawing/2014/main" id="{2C8F2720-383E-6092-981E-83BC46C40EEE}"/>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29EDD7FA-A721-7AB7-6FEC-2CFC1DF68832}"/>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94" name="Group 31793">
              <a:extLst>
                <a:ext uri="{FF2B5EF4-FFF2-40B4-BE49-F238E27FC236}">
                  <a16:creationId xmlns:a16="http://schemas.microsoft.com/office/drawing/2014/main" id="{C0F3210E-9F8C-F2E3-F469-2A7AB232CC95}"/>
                </a:ext>
              </a:extLst>
            </p:cNvPr>
            <p:cNvGrpSpPr/>
            <p:nvPr/>
          </p:nvGrpSpPr>
          <p:grpSpPr>
            <a:xfrm>
              <a:off x="2963435" y="2832410"/>
              <a:ext cx="138808" cy="106677"/>
              <a:chOff x="2482681" y="3731585"/>
              <a:chExt cx="100879" cy="77528"/>
            </a:xfrm>
          </p:grpSpPr>
          <p:cxnSp>
            <p:nvCxnSpPr>
              <p:cNvPr id="31795" name="Straight Connector 31794">
                <a:extLst>
                  <a:ext uri="{FF2B5EF4-FFF2-40B4-BE49-F238E27FC236}">
                    <a16:creationId xmlns:a16="http://schemas.microsoft.com/office/drawing/2014/main" id="{279F5172-50E9-34E1-EB06-3D7CAE4A1006}"/>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772FB862-151E-01F1-C00C-2B74A3241551}"/>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A400514B-2FB1-E635-E888-9338F9FC2B81}"/>
                </a:ext>
              </a:extLst>
            </p:cNvPr>
            <p:cNvGrpSpPr/>
            <p:nvPr/>
          </p:nvGrpSpPr>
          <p:grpSpPr>
            <a:xfrm>
              <a:off x="3305632" y="2894668"/>
              <a:ext cx="138808" cy="106677"/>
              <a:chOff x="2482681" y="3731585"/>
              <a:chExt cx="100879" cy="77528"/>
            </a:xfrm>
          </p:grpSpPr>
          <p:cxnSp>
            <p:nvCxnSpPr>
              <p:cNvPr id="31798" name="Straight Connector 31797">
                <a:extLst>
                  <a:ext uri="{FF2B5EF4-FFF2-40B4-BE49-F238E27FC236}">
                    <a16:creationId xmlns:a16="http://schemas.microsoft.com/office/drawing/2014/main" id="{B84B8A40-B8DB-FD7C-94EB-9BAC35AEF934}"/>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38B777A4-5227-6282-7061-35E6A793B7FA}"/>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C0CFBD59-21FE-9D4E-3F07-A1C39221ECFA}"/>
                </a:ext>
              </a:extLst>
            </p:cNvPr>
            <p:cNvGrpSpPr/>
            <p:nvPr/>
          </p:nvGrpSpPr>
          <p:grpSpPr>
            <a:xfrm>
              <a:off x="3547209" y="3082831"/>
              <a:ext cx="138808" cy="106677"/>
              <a:chOff x="2482681" y="3731585"/>
              <a:chExt cx="100879" cy="77528"/>
            </a:xfrm>
          </p:grpSpPr>
          <p:cxnSp>
            <p:nvCxnSpPr>
              <p:cNvPr id="31801" name="Straight Connector 31800">
                <a:extLst>
                  <a:ext uri="{FF2B5EF4-FFF2-40B4-BE49-F238E27FC236}">
                    <a16:creationId xmlns:a16="http://schemas.microsoft.com/office/drawing/2014/main" id="{683355FF-CFE1-471A-5F3F-DAA263D8E098}"/>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558213C8-4FA0-6AAF-5F06-1FE00B49F44E}"/>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03" name="Group 31802">
              <a:extLst>
                <a:ext uri="{FF2B5EF4-FFF2-40B4-BE49-F238E27FC236}">
                  <a16:creationId xmlns:a16="http://schemas.microsoft.com/office/drawing/2014/main" id="{850D0FC6-02A0-532A-1480-B1BB5F87D608}"/>
                </a:ext>
              </a:extLst>
            </p:cNvPr>
            <p:cNvGrpSpPr/>
            <p:nvPr/>
          </p:nvGrpSpPr>
          <p:grpSpPr>
            <a:xfrm>
              <a:off x="3602349" y="3195156"/>
              <a:ext cx="138808" cy="106677"/>
              <a:chOff x="2482681" y="3731585"/>
              <a:chExt cx="100879" cy="77528"/>
            </a:xfrm>
          </p:grpSpPr>
          <p:cxnSp>
            <p:nvCxnSpPr>
              <p:cNvPr id="31804" name="Straight Connector 31803">
                <a:extLst>
                  <a:ext uri="{FF2B5EF4-FFF2-40B4-BE49-F238E27FC236}">
                    <a16:creationId xmlns:a16="http://schemas.microsoft.com/office/drawing/2014/main" id="{DEA4CB42-46AD-0F1B-AAA7-ACC8A5342D3B}"/>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B918BB08-21A3-16F1-1E01-2090F6EB7D30}"/>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270DBED3-126F-6664-21DE-3F6A63D33AA0}"/>
                </a:ext>
              </a:extLst>
            </p:cNvPr>
            <p:cNvGrpSpPr/>
            <p:nvPr/>
          </p:nvGrpSpPr>
          <p:grpSpPr>
            <a:xfrm>
              <a:off x="3667707" y="3272435"/>
              <a:ext cx="138808" cy="106677"/>
              <a:chOff x="2482681" y="3731585"/>
              <a:chExt cx="100879" cy="77528"/>
            </a:xfrm>
          </p:grpSpPr>
          <p:cxnSp>
            <p:nvCxnSpPr>
              <p:cNvPr id="31807" name="Straight Connector 31806">
                <a:extLst>
                  <a:ext uri="{FF2B5EF4-FFF2-40B4-BE49-F238E27FC236}">
                    <a16:creationId xmlns:a16="http://schemas.microsoft.com/office/drawing/2014/main" id="{C7452A6C-C761-AB92-06F6-3C4E20CD62F0}"/>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B149FE0E-290A-3B3C-33C0-79050C8C7DF5}"/>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FC0D374C-35E9-A353-5758-E4F3014DB161}"/>
                </a:ext>
              </a:extLst>
            </p:cNvPr>
            <p:cNvGrpSpPr/>
            <p:nvPr/>
          </p:nvGrpSpPr>
          <p:grpSpPr>
            <a:xfrm>
              <a:off x="4856249" y="3464979"/>
              <a:ext cx="138808" cy="106677"/>
              <a:chOff x="2482681" y="3731585"/>
              <a:chExt cx="100879" cy="77528"/>
            </a:xfrm>
          </p:grpSpPr>
          <p:cxnSp>
            <p:nvCxnSpPr>
              <p:cNvPr id="31810" name="Straight Connector 31809">
                <a:extLst>
                  <a:ext uri="{FF2B5EF4-FFF2-40B4-BE49-F238E27FC236}">
                    <a16:creationId xmlns:a16="http://schemas.microsoft.com/office/drawing/2014/main" id="{18F9CCD0-F1C2-CCAA-3CA5-C4BDF3B90160}"/>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FDC85723-699F-54D5-698D-E9ADECF9F555}"/>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913E9AB8-CB71-2F64-4BC6-337693DD3FE0}"/>
                </a:ext>
              </a:extLst>
            </p:cNvPr>
            <p:cNvGrpSpPr/>
            <p:nvPr/>
          </p:nvGrpSpPr>
          <p:grpSpPr>
            <a:xfrm>
              <a:off x="5880562" y="3609326"/>
              <a:ext cx="138808" cy="106677"/>
              <a:chOff x="2482681" y="3731585"/>
              <a:chExt cx="100879" cy="77528"/>
            </a:xfrm>
          </p:grpSpPr>
          <p:cxnSp>
            <p:nvCxnSpPr>
              <p:cNvPr id="31813" name="Straight Connector 31812">
                <a:extLst>
                  <a:ext uri="{FF2B5EF4-FFF2-40B4-BE49-F238E27FC236}">
                    <a16:creationId xmlns:a16="http://schemas.microsoft.com/office/drawing/2014/main" id="{F22C6608-942F-6DFC-2BC6-CBF223C4E69B}"/>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E60B2FE1-4F13-3A73-BE6D-99C49371B1B2}"/>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0115B876-5F67-EC96-3A50-19733A6DD2CE}"/>
                </a:ext>
              </a:extLst>
            </p:cNvPr>
            <p:cNvGrpSpPr/>
            <p:nvPr/>
          </p:nvGrpSpPr>
          <p:grpSpPr>
            <a:xfrm>
              <a:off x="6064696" y="3611483"/>
              <a:ext cx="138808" cy="106677"/>
              <a:chOff x="2482681" y="3731585"/>
              <a:chExt cx="100879" cy="77528"/>
            </a:xfrm>
          </p:grpSpPr>
          <p:cxnSp>
            <p:nvCxnSpPr>
              <p:cNvPr id="31816" name="Straight Connector 31815">
                <a:extLst>
                  <a:ext uri="{FF2B5EF4-FFF2-40B4-BE49-F238E27FC236}">
                    <a16:creationId xmlns:a16="http://schemas.microsoft.com/office/drawing/2014/main" id="{2BDD3834-74C7-FC1C-D37A-95FDDC3E3B7E}"/>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11F3E20F-F405-6738-365B-000F2AC3FEC3}"/>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005A9B6D-EF33-300C-70EA-CDB0FC4EE496}"/>
                </a:ext>
              </a:extLst>
            </p:cNvPr>
            <p:cNvGrpSpPr/>
            <p:nvPr/>
          </p:nvGrpSpPr>
          <p:grpSpPr>
            <a:xfrm>
              <a:off x="6182697" y="3607022"/>
              <a:ext cx="138808" cy="106677"/>
              <a:chOff x="2482681" y="3731585"/>
              <a:chExt cx="100879" cy="77528"/>
            </a:xfrm>
          </p:grpSpPr>
          <p:cxnSp>
            <p:nvCxnSpPr>
              <p:cNvPr id="31819" name="Straight Connector 31818">
                <a:extLst>
                  <a:ext uri="{FF2B5EF4-FFF2-40B4-BE49-F238E27FC236}">
                    <a16:creationId xmlns:a16="http://schemas.microsoft.com/office/drawing/2014/main" id="{F1BC1625-23A2-65E3-F381-0129AF35BB58}"/>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492C5E54-DCF0-85FA-43BD-994B228005D3}"/>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0B7F484E-5570-9B26-8529-CCC6069D7363}"/>
                </a:ext>
              </a:extLst>
            </p:cNvPr>
            <p:cNvGrpSpPr/>
            <p:nvPr/>
          </p:nvGrpSpPr>
          <p:grpSpPr>
            <a:xfrm>
              <a:off x="6286422" y="3607022"/>
              <a:ext cx="138808" cy="106677"/>
              <a:chOff x="2482681" y="3731585"/>
              <a:chExt cx="100879" cy="77528"/>
            </a:xfrm>
          </p:grpSpPr>
          <p:cxnSp>
            <p:nvCxnSpPr>
              <p:cNvPr id="31822" name="Straight Connector 31821">
                <a:extLst>
                  <a:ext uri="{FF2B5EF4-FFF2-40B4-BE49-F238E27FC236}">
                    <a16:creationId xmlns:a16="http://schemas.microsoft.com/office/drawing/2014/main" id="{CAD1AE47-3714-EBA1-1B2C-5DDB6DC3913E}"/>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E7732ED5-5FB6-B4A5-75E6-5CEFA720D633}"/>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B2FB7434-37FB-4BC6-55A6-4578AE528DCC}"/>
                </a:ext>
              </a:extLst>
            </p:cNvPr>
            <p:cNvGrpSpPr/>
            <p:nvPr/>
          </p:nvGrpSpPr>
          <p:grpSpPr>
            <a:xfrm>
              <a:off x="7127034" y="3965483"/>
              <a:ext cx="138808" cy="106677"/>
              <a:chOff x="2482681" y="3731585"/>
              <a:chExt cx="100879" cy="77528"/>
            </a:xfrm>
          </p:grpSpPr>
          <p:cxnSp>
            <p:nvCxnSpPr>
              <p:cNvPr id="31835" name="Straight Connector 31834">
                <a:extLst>
                  <a:ext uri="{FF2B5EF4-FFF2-40B4-BE49-F238E27FC236}">
                    <a16:creationId xmlns:a16="http://schemas.microsoft.com/office/drawing/2014/main" id="{A41C42A3-7F97-C3FA-9754-4F44648C3C5F}"/>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9644500A-E34A-0CD2-BEF3-57C8E3488546}"/>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239F0588-9D00-1B31-1CD8-F5F4DF165065}"/>
                </a:ext>
              </a:extLst>
            </p:cNvPr>
            <p:cNvGrpSpPr/>
            <p:nvPr/>
          </p:nvGrpSpPr>
          <p:grpSpPr>
            <a:xfrm>
              <a:off x="7643772" y="3965482"/>
              <a:ext cx="138808" cy="106677"/>
              <a:chOff x="2482681" y="3731585"/>
              <a:chExt cx="100879" cy="77528"/>
            </a:xfrm>
          </p:grpSpPr>
          <p:cxnSp>
            <p:nvCxnSpPr>
              <p:cNvPr id="31838" name="Straight Connector 31837">
                <a:extLst>
                  <a:ext uri="{FF2B5EF4-FFF2-40B4-BE49-F238E27FC236}">
                    <a16:creationId xmlns:a16="http://schemas.microsoft.com/office/drawing/2014/main" id="{A6B43C76-C2CE-0CB5-7BB6-F703B2DB8F53}"/>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C7B6050D-0DFF-0678-ED96-3E7621BEC23A}"/>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9ADF3DBD-94AB-3B4C-BA7E-88265729FAC2}"/>
                </a:ext>
              </a:extLst>
            </p:cNvPr>
            <p:cNvGrpSpPr/>
            <p:nvPr/>
          </p:nvGrpSpPr>
          <p:grpSpPr>
            <a:xfrm>
              <a:off x="8621963" y="3965482"/>
              <a:ext cx="138808" cy="106677"/>
              <a:chOff x="2482681" y="3731585"/>
              <a:chExt cx="100879" cy="77528"/>
            </a:xfrm>
          </p:grpSpPr>
          <p:cxnSp>
            <p:nvCxnSpPr>
              <p:cNvPr id="31841" name="Straight Connector 31840">
                <a:extLst>
                  <a:ext uri="{FF2B5EF4-FFF2-40B4-BE49-F238E27FC236}">
                    <a16:creationId xmlns:a16="http://schemas.microsoft.com/office/drawing/2014/main" id="{BF8BAC3F-6784-91CB-74CE-8D356AF28F72}"/>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0668ACED-A721-FC4F-8933-62C9D00A379B}"/>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06FA237A-9C0C-5499-B845-70AE773E6FC5}"/>
                </a:ext>
              </a:extLst>
            </p:cNvPr>
            <p:cNvGrpSpPr/>
            <p:nvPr/>
          </p:nvGrpSpPr>
          <p:grpSpPr>
            <a:xfrm>
              <a:off x="8760772" y="3965482"/>
              <a:ext cx="138808" cy="106677"/>
              <a:chOff x="2482681" y="3731585"/>
              <a:chExt cx="100879" cy="77528"/>
            </a:xfrm>
          </p:grpSpPr>
          <p:cxnSp>
            <p:nvCxnSpPr>
              <p:cNvPr id="31844" name="Straight Connector 31843">
                <a:extLst>
                  <a:ext uri="{FF2B5EF4-FFF2-40B4-BE49-F238E27FC236}">
                    <a16:creationId xmlns:a16="http://schemas.microsoft.com/office/drawing/2014/main" id="{8F3EB73F-ACF3-AE3C-F6DE-9B317E6F303D}"/>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A93243A6-4F61-956E-3BE5-B64EA228A91A}"/>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5D104323-F0D9-FB45-D53E-60CB69FBE6F3}"/>
                </a:ext>
              </a:extLst>
            </p:cNvPr>
            <p:cNvGrpSpPr/>
            <p:nvPr/>
          </p:nvGrpSpPr>
          <p:grpSpPr>
            <a:xfrm>
              <a:off x="7924656" y="3965482"/>
              <a:ext cx="138808" cy="106677"/>
              <a:chOff x="2482681" y="3731585"/>
              <a:chExt cx="100879" cy="77528"/>
            </a:xfrm>
          </p:grpSpPr>
          <p:cxnSp>
            <p:nvCxnSpPr>
              <p:cNvPr id="31847" name="Straight Connector 31846">
                <a:extLst>
                  <a:ext uri="{FF2B5EF4-FFF2-40B4-BE49-F238E27FC236}">
                    <a16:creationId xmlns:a16="http://schemas.microsoft.com/office/drawing/2014/main" id="{87A7164A-7B67-61D4-FFE5-34B9FDAFF969}"/>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74BBFAAA-0ED5-C63B-C7B1-6E649FA8A5EF}"/>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2680AE55-AAA6-F48B-C617-F2ADF49A8CE1}"/>
                </a:ext>
              </a:extLst>
            </p:cNvPr>
            <p:cNvGrpSpPr/>
            <p:nvPr/>
          </p:nvGrpSpPr>
          <p:grpSpPr>
            <a:xfrm>
              <a:off x="8215469" y="3972174"/>
              <a:ext cx="138808" cy="106677"/>
              <a:chOff x="2482681" y="3731585"/>
              <a:chExt cx="100879" cy="77528"/>
            </a:xfrm>
          </p:grpSpPr>
          <p:cxnSp>
            <p:nvCxnSpPr>
              <p:cNvPr id="31850" name="Straight Connector 31849">
                <a:extLst>
                  <a:ext uri="{FF2B5EF4-FFF2-40B4-BE49-F238E27FC236}">
                    <a16:creationId xmlns:a16="http://schemas.microsoft.com/office/drawing/2014/main" id="{41FA9E97-D552-AB4F-1797-AF2CC4F17714}"/>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D6FF41E3-A7BE-3785-1BE4-C3B32A3EC56A}"/>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C52DF0C9-9B6B-BB42-50BB-A9C02A7C61EC}"/>
                </a:ext>
              </a:extLst>
            </p:cNvPr>
            <p:cNvGrpSpPr/>
            <p:nvPr/>
          </p:nvGrpSpPr>
          <p:grpSpPr>
            <a:xfrm>
              <a:off x="9086566" y="4220897"/>
              <a:ext cx="138808" cy="106677"/>
              <a:chOff x="2482681" y="3731585"/>
              <a:chExt cx="100879" cy="77528"/>
            </a:xfrm>
          </p:grpSpPr>
          <p:cxnSp>
            <p:nvCxnSpPr>
              <p:cNvPr id="31853" name="Straight Connector 31852">
                <a:extLst>
                  <a:ext uri="{FF2B5EF4-FFF2-40B4-BE49-F238E27FC236}">
                    <a16:creationId xmlns:a16="http://schemas.microsoft.com/office/drawing/2014/main" id="{F64C4803-6FA9-2F0F-5628-1F3B211D0FA3}"/>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F00075E6-527C-68E4-C833-A89F42B46BAB}"/>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77D65E61-9322-49F6-59C5-CFD15731EE1E}"/>
                </a:ext>
              </a:extLst>
            </p:cNvPr>
            <p:cNvGrpSpPr/>
            <p:nvPr/>
          </p:nvGrpSpPr>
          <p:grpSpPr>
            <a:xfrm>
              <a:off x="10429065" y="4220897"/>
              <a:ext cx="138808" cy="106677"/>
              <a:chOff x="2482681" y="3731585"/>
              <a:chExt cx="100879" cy="77528"/>
            </a:xfrm>
          </p:grpSpPr>
          <p:cxnSp>
            <p:nvCxnSpPr>
              <p:cNvPr id="31856" name="Straight Connector 31855">
                <a:extLst>
                  <a:ext uri="{FF2B5EF4-FFF2-40B4-BE49-F238E27FC236}">
                    <a16:creationId xmlns:a16="http://schemas.microsoft.com/office/drawing/2014/main" id="{6C2C0FC0-9075-419C-A534-DFF53C5ACBCB}"/>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4345FE9E-1115-493B-099B-EB96CFBE4646}"/>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10BFABC5-7ECA-7DFB-66A7-143540F101D2}"/>
                </a:ext>
              </a:extLst>
            </p:cNvPr>
            <p:cNvGrpSpPr/>
            <p:nvPr/>
          </p:nvGrpSpPr>
          <p:grpSpPr>
            <a:xfrm>
              <a:off x="10806278" y="4217048"/>
              <a:ext cx="138808" cy="106677"/>
              <a:chOff x="2482681" y="3731585"/>
              <a:chExt cx="100879" cy="77528"/>
            </a:xfrm>
          </p:grpSpPr>
          <p:cxnSp>
            <p:nvCxnSpPr>
              <p:cNvPr id="31859" name="Straight Connector 31858">
                <a:extLst>
                  <a:ext uri="{FF2B5EF4-FFF2-40B4-BE49-F238E27FC236}">
                    <a16:creationId xmlns:a16="http://schemas.microsoft.com/office/drawing/2014/main" id="{DF4B2677-2001-F4FD-84F1-C8F5D41940FF}"/>
                  </a:ext>
                </a:extLst>
              </p:cNvPr>
              <p:cNvCxnSpPr/>
              <p:nvPr/>
            </p:nvCxnSpPr>
            <p:spPr bwMode="auto">
              <a:xfrm>
                <a:off x="2482681" y="3770349"/>
                <a:ext cx="100879" cy="0"/>
              </a:xfrm>
              <a:prstGeom prst="line">
                <a:avLst/>
              </a:prstGeom>
              <a:noFill/>
              <a:ln w="19050" cap="flat" cmpd="sng" algn="ctr">
                <a:solidFill>
                  <a:schemeClr val="accent1"/>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E62E939E-5FC8-006E-46C1-7B12A4197697}"/>
                  </a:ext>
                </a:extLst>
              </p:cNvPr>
              <p:cNvCxnSpPr>
                <a:cxnSpLocks/>
              </p:cNvCxnSpPr>
              <p:nvPr/>
            </p:nvCxnSpPr>
            <p:spPr bwMode="auto">
              <a:xfrm flipV="1">
                <a:off x="2534309" y="3731585"/>
                <a:ext cx="0" cy="77528"/>
              </a:xfrm>
              <a:prstGeom prst="line">
                <a:avLst/>
              </a:prstGeom>
              <a:noFill/>
              <a:ln w="1905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564728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Oval 303">
            <a:extLst>
              <a:ext uri="{FF2B5EF4-FFF2-40B4-BE49-F238E27FC236}">
                <a16:creationId xmlns:a16="http://schemas.microsoft.com/office/drawing/2014/main" id="{56CB5020-E80D-D5FD-04F2-FA333F07ACF8}"/>
              </a:ext>
            </a:extLst>
          </p:cNvPr>
          <p:cNvSpPr/>
          <p:nvPr/>
        </p:nvSpPr>
        <p:spPr bwMode="auto">
          <a:xfrm>
            <a:off x="9361185" y="311653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Freeform 307">
            <a:extLst>
              <a:ext uri="{FF2B5EF4-FFF2-40B4-BE49-F238E27FC236}">
                <a16:creationId xmlns:a16="http://schemas.microsoft.com/office/drawing/2014/main" id="{64DC79EF-749E-2738-1518-066BE564F21D}"/>
              </a:ext>
            </a:extLst>
          </p:cNvPr>
          <p:cNvSpPr/>
          <p:nvPr/>
        </p:nvSpPr>
        <p:spPr bwMode="auto">
          <a:xfrm>
            <a:off x="6781398" y="2576944"/>
            <a:ext cx="592619" cy="595620"/>
          </a:xfrm>
          <a:custGeom>
            <a:avLst/>
            <a:gdLst>
              <a:gd name="connsiteX0" fmla="*/ 0 w 584200"/>
              <a:gd name="connsiteY0" fmla="*/ 0 h 1028700"/>
              <a:gd name="connsiteX1" fmla="*/ 584200 w 584200"/>
              <a:gd name="connsiteY1" fmla="*/ 1028700 h 1028700"/>
            </a:gdLst>
            <a:ahLst/>
            <a:cxnLst>
              <a:cxn ang="0">
                <a:pos x="connsiteX0" y="connsiteY0"/>
              </a:cxn>
              <a:cxn ang="0">
                <a:pos x="connsiteX1" y="connsiteY1"/>
              </a:cxn>
            </a:cxnLst>
            <a:rect l="l" t="t" r="r" b="b"/>
            <a:pathLst>
              <a:path w="584200" h="1028700">
                <a:moveTo>
                  <a:pt x="0" y="0"/>
                </a:moveTo>
                <a:lnTo>
                  <a:pt x="584200" y="1028700"/>
                </a:lnTo>
              </a:path>
            </a:pathLst>
          </a:custGeom>
          <a:noFill/>
          <a:ln w="19050">
            <a:solidFill>
              <a:schemeClr val="accent6"/>
            </a:solidFill>
            <a:miter lim="800000"/>
            <a:headEnd/>
            <a:tailEnd/>
          </a:ln>
        </p:spPr>
        <p:txBody>
          <a:bodyPr rtlCol="0" anchor="ctr"/>
          <a:lstStyle/>
          <a:p>
            <a:pPr algn="ctr"/>
            <a:endParaRPr lang="en-US"/>
          </a:p>
        </p:txBody>
      </p:sp>
      <p:sp>
        <p:nvSpPr>
          <p:cNvPr id="305" name="Freeform 304">
            <a:extLst>
              <a:ext uri="{FF2B5EF4-FFF2-40B4-BE49-F238E27FC236}">
                <a16:creationId xmlns:a16="http://schemas.microsoft.com/office/drawing/2014/main" id="{7ABEC010-F71F-73AB-496B-9F588B8518C2}"/>
              </a:ext>
            </a:extLst>
          </p:cNvPr>
          <p:cNvSpPr/>
          <p:nvPr/>
        </p:nvSpPr>
        <p:spPr bwMode="auto">
          <a:xfrm>
            <a:off x="6788150" y="2178050"/>
            <a:ext cx="586406" cy="1017859"/>
          </a:xfrm>
          <a:custGeom>
            <a:avLst/>
            <a:gdLst>
              <a:gd name="connsiteX0" fmla="*/ 0 w 584200"/>
              <a:gd name="connsiteY0" fmla="*/ 0 h 1028700"/>
              <a:gd name="connsiteX1" fmla="*/ 584200 w 584200"/>
              <a:gd name="connsiteY1" fmla="*/ 1028700 h 1028700"/>
            </a:gdLst>
            <a:ahLst/>
            <a:cxnLst>
              <a:cxn ang="0">
                <a:pos x="connsiteX0" y="connsiteY0"/>
              </a:cxn>
              <a:cxn ang="0">
                <a:pos x="connsiteX1" y="connsiteY1"/>
              </a:cxn>
            </a:cxnLst>
            <a:rect l="l" t="t" r="r" b="b"/>
            <a:pathLst>
              <a:path w="584200" h="1028700">
                <a:moveTo>
                  <a:pt x="0" y="0"/>
                </a:moveTo>
                <a:lnTo>
                  <a:pt x="584200" y="1028700"/>
                </a:lnTo>
              </a:path>
            </a:pathLst>
          </a:custGeom>
          <a:noFill/>
          <a:ln w="19050">
            <a:solidFill>
              <a:schemeClr val="accent6"/>
            </a:solidFill>
            <a:miter lim="800000"/>
            <a:headEnd/>
            <a:tailEnd/>
          </a:ln>
        </p:spPr>
        <p:txBody>
          <a:bodyPr rtlCol="0" anchor="ctr"/>
          <a:lstStyle/>
          <a:p>
            <a:pPr algn="ctr"/>
            <a:endParaRPr lang="en-US"/>
          </a:p>
        </p:txBody>
      </p:sp>
      <p:sp>
        <p:nvSpPr>
          <p:cNvPr id="306" name="Freeform 305">
            <a:extLst>
              <a:ext uri="{FF2B5EF4-FFF2-40B4-BE49-F238E27FC236}">
                <a16:creationId xmlns:a16="http://schemas.microsoft.com/office/drawing/2014/main" id="{48556302-653D-90B8-A91F-E79A99FD4984}"/>
              </a:ext>
            </a:extLst>
          </p:cNvPr>
          <p:cNvSpPr/>
          <p:nvPr/>
        </p:nvSpPr>
        <p:spPr bwMode="auto">
          <a:xfrm>
            <a:off x="6778245" y="2795590"/>
            <a:ext cx="611512" cy="353983"/>
          </a:xfrm>
          <a:custGeom>
            <a:avLst/>
            <a:gdLst>
              <a:gd name="connsiteX0" fmla="*/ 0 w 584200"/>
              <a:gd name="connsiteY0" fmla="*/ 0 h 1028700"/>
              <a:gd name="connsiteX1" fmla="*/ 584200 w 584200"/>
              <a:gd name="connsiteY1" fmla="*/ 1028700 h 1028700"/>
            </a:gdLst>
            <a:ahLst/>
            <a:cxnLst>
              <a:cxn ang="0">
                <a:pos x="connsiteX0" y="connsiteY0"/>
              </a:cxn>
              <a:cxn ang="0">
                <a:pos x="connsiteX1" y="connsiteY1"/>
              </a:cxn>
            </a:cxnLst>
            <a:rect l="l" t="t" r="r" b="b"/>
            <a:pathLst>
              <a:path w="584200" h="1028700">
                <a:moveTo>
                  <a:pt x="0" y="0"/>
                </a:moveTo>
                <a:lnTo>
                  <a:pt x="584200" y="1028700"/>
                </a:lnTo>
              </a:path>
            </a:pathLst>
          </a:custGeom>
          <a:noFill/>
          <a:ln w="19050">
            <a:solidFill>
              <a:schemeClr val="accent6"/>
            </a:solidFill>
            <a:miter lim="800000"/>
            <a:headEnd/>
            <a:tailEnd/>
          </a:ln>
        </p:spPr>
        <p:txBody>
          <a:bodyPr rtlCol="0" anchor="ctr"/>
          <a:lstStyle/>
          <a:p>
            <a:pPr algn="ctr"/>
            <a:endParaRPr lang="en-US"/>
          </a:p>
        </p:txBody>
      </p:sp>
      <p:sp>
        <p:nvSpPr>
          <p:cNvPr id="309" name="Freeform 308">
            <a:extLst>
              <a:ext uri="{FF2B5EF4-FFF2-40B4-BE49-F238E27FC236}">
                <a16:creationId xmlns:a16="http://schemas.microsoft.com/office/drawing/2014/main" id="{33F0C318-DAAA-3A72-74F1-E968446D7759}"/>
              </a:ext>
            </a:extLst>
          </p:cNvPr>
          <p:cNvSpPr/>
          <p:nvPr/>
        </p:nvSpPr>
        <p:spPr bwMode="auto">
          <a:xfrm>
            <a:off x="6790376" y="2609170"/>
            <a:ext cx="592619" cy="595620"/>
          </a:xfrm>
          <a:custGeom>
            <a:avLst/>
            <a:gdLst>
              <a:gd name="connsiteX0" fmla="*/ 0 w 584200"/>
              <a:gd name="connsiteY0" fmla="*/ 0 h 1028700"/>
              <a:gd name="connsiteX1" fmla="*/ 584200 w 584200"/>
              <a:gd name="connsiteY1" fmla="*/ 1028700 h 1028700"/>
            </a:gdLst>
            <a:ahLst/>
            <a:cxnLst>
              <a:cxn ang="0">
                <a:pos x="connsiteX0" y="connsiteY0"/>
              </a:cxn>
              <a:cxn ang="0">
                <a:pos x="connsiteX1" y="connsiteY1"/>
              </a:cxn>
            </a:cxnLst>
            <a:rect l="l" t="t" r="r" b="b"/>
            <a:pathLst>
              <a:path w="584200" h="1028700">
                <a:moveTo>
                  <a:pt x="0" y="0"/>
                </a:moveTo>
                <a:lnTo>
                  <a:pt x="584200" y="1028700"/>
                </a:lnTo>
              </a:path>
            </a:pathLst>
          </a:custGeom>
          <a:noFill/>
          <a:ln w="19050">
            <a:solidFill>
              <a:schemeClr val="accent6"/>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EE97404F-5E9A-4577-56E9-9578FD382A17}"/>
              </a:ext>
            </a:extLst>
          </p:cNvPr>
          <p:cNvSpPr>
            <a:spLocks noGrp="1"/>
          </p:cNvSpPr>
          <p:nvPr>
            <p:ph type="title"/>
          </p:nvPr>
        </p:nvSpPr>
        <p:spPr/>
        <p:txBody>
          <a:bodyPr/>
          <a:lstStyle/>
          <a:p>
            <a:r>
              <a:rPr lang="en-US" dirty="0"/>
              <a:t>AUGMENT-101: Efficacy With </a:t>
            </a:r>
            <a:r>
              <a:rPr lang="en-US" i="1" dirty="0"/>
              <a:t>FLT3</a:t>
            </a:r>
            <a:r>
              <a:rPr lang="en-US" dirty="0"/>
              <a:t> Comutations</a:t>
            </a:r>
          </a:p>
        </p:txBody>
      </p:sp>
      <p:sp>
        <p:nvSpPr>
          <p:cNvPr id="3" name="Content Placeholder 2">
            <a:extLst>
              <a:ext uri="{FF2B5EF4-FFF2-40B4-BE49-F238E27FC236}">
                <a16:creationId xmlns:a16="http://schemas.microsoft.com/office/drawing/2014/main" id="{C2857CCE-239A-8581-57B9-4A2DB0FC05E2}"/>
              </a:ext>
            </a:extLst>
          </p:cNvPr>
          <p:cNvSpPr>
            <a:spLocks noGrp="1"/>
          </p:cNvSpPr>
          <p:nvPr>
            <p:ph idx="1"/>
          </p:nvPr>
        </p:nvSpPr>
        <p:spPr>
          <a:xfrm>
            <a:off x="604675" y="1513047"/>
            <a:ext cx="4959546" cy="4650686"/>
          </a:xfrm>
        </p:spPr>
        <p:txBody>
          <a:bodyPr/>
          <a:lstStyle/>
          <a:p>
            <a:r>
              <a:rPr lang="en-US" sz="2000" dirty="0"/>
              <a:t>Patients with </a:t>
            </a:r>
            <a:r>
              <a:rPr lang="en-US" sz="2000" i="1" dirty="0"/>
              <a:t>mFLT3</a:t>
            </a:r>
            <a:r>
              <a:rPr lang="en-US" sz="2000" dirty="0"/>
              <a:t> comutation (n = 14)</a:t>
            </a:r>
            <a:r>
              <a:rPr lang="en-US" sz="2000" baseline="30000" dirty="0"/>
              <a:t>1</a:t>
            </a:r>
          </a:p>
          <a:p>
            <a:pPr lvl="1"/>
            <a:r>
              <a:rPr lang="en-US" sz="2000" dirty="0"/>
              <a:t>13 (93%) previously treated with </a:t>
            </a:r>
            <a:br>
              <a:rPr lang="en-US" sz="2000" dirty="0"/>
            </a:br>
            <a:r>
              <a:rPr lang="en-US" sz="2000" dirty="0"/>
              <a:t>FLT3 inhibitor</a:t>
            </a:r>
          </a:p>
          <a:p>
            <a:r>
              <a:rPr lang="en-US" sz="2000" dirty="0"/>
              <a:t>ORR</a:t>
            </a:r>
            <a:r>
              <a:rPr lang="en-US" sz="2000" baseline="30000" dirty="0"/>
              <a:t>1</a:t>
            </a:r>
          </a:p>
          <a:p>
            <a:pPr lvl="1"/>
            <a:r>
              <a:rPr lang="en-US" sz="2000" i="1" dirty="0"/>
              <a:t>KMT2Ar</a:t>
            </a:r>
            <a:r>
              <a:rPr lang="en-US" sz="2000" dirty="0"/>
              <a:t>/</a:t>
            </a:r>
            <a:r>
              <a:rPr lang="en-US" sz="2000" i="1" dirty="0"/>
              <a:t>FLT3</a:t>
            </a:r>
            <a:r>
              <a:rPr lang="en-US" sz="2000" dirty="0"/>
              <a:t>: 2/3 (66%)</a:t>
            </a:r>
          </a:p>
          <a:p>
            <a:pPr lvl="1"/>
            <a:r>
              <a:rPr lang="en-US" sz="2000" i="1" dirty="0"/>
              <a:t>mNPM1</a:t>
            </a:r>
            <a:r>
              <a:rPr lang="en-US" sz="2000" dirty="0"/>
              <a:t>/</a:t>
            </a:r>
            <a:r>
              <a:rPr lang="en-US" sz="2000" i="1" dirty="0"/>
              <a:t>mFLT3</a:t>
            </a:r>
            <a:r>
              <a:rPr lang="en-US" sz="2000" dirty="0"/>
              <a:t>: 3/11 (27%)</a:t>
            </a:r>
          </a:p>
          <a:p>
            <a:pPr lvl="1"/>
            <a:r>
              <a:rPr lang="en-US" sz="2000" dirty="0"/>
              <a:t>All responders previously treated </a:t>
            </a:r>
            <a:br>
              <a:rPr lang="en-US" sz="2000" dirty="0"/>
            </a:br>
            <a:r>
              <a:rPr lang="en-US" sz="2000" dirty="0"/>
              <a:t>with FLT3 inhibitor</a:t>
            </a:r>
          </a:p>
          <a:p>
            <a:r>
              <a:rPr lang="en-US" sz="2400" dirty="0"/>
              <a:t>Revumenib downregulates transcription of </a:t>
            </a:r>
            <a:r>
              <a:rPr lang="en-US" sz="2400" i="1" dirty="0"/>
              <a:t>FLT3</a:t>
            </a:r>
            <a:r>
              <a:rPr lang="en-US" sz="2400" dirty="0"/>
              <a:t>, a likely </a:t>
            </a:r>
            <a:br>
              <a:rPr lang="en-US" sz="2400" dirty="0"/>
            </a:br>
            <a:r>
              <a:rPr lang="en-US" sz="2400" dirty="0"/>
              <a:t>target of </a:t>
            </a:r>
            <a:r>
              <a:rPr lang="en-US" sz="2400" i="1" dirty="0"/>
              <a:t>MEIS1</a:t>
            </a:r>
            <a:r>
              <a:rPr lang="en-US" sz="2400" baseline="30000" dirty="0"/>
              <a:t>2,3</a:t>
            </a:r>
          </a:p>
        </p:txBody>
      </p:sp>
      <p:sp>
        <p:nvSpPr>
          <p:cNvPr id="4" name="Text Box 15">
            <a:extLst>
              <a:ext uri="{FF2B5EF4-FFF2-40B4-BE49-F238E27FC236}">
                <a16:creationId xmlns:a16="http://schemas.microsoft.com/office/drawing/2014/main" id="{46560CAD-990D-7AEC-9040-E39AF7503915}"/>
              </a:ext>
            </a:extLst>
          </p:cNvPr>
          <p:cNvSpPr txBox="1">
            <a:spLocks noChangeArrowheads="1"/>
          </p:cNvSpPr>
          <p:nvPr/>
        </p:nvSpPr>
        <p:spPr bwMode="auto">
          <a:xfrm>
            <a:off x="412751" y="6204249"/>
            <a:ext cx="597862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Issa. ASH 2022. Abstr 63. Reproduced with permission. </a:t>
            </a:r>
          </a:p>
          <a:p>
            <a:pPr eaLnBrk="1" hangingPunct="1">
              <a:defRPr/>
            </a:pPr>
            <a:r>
              <a:rPr lang="en-US" altLang="en-US" sz="1200" b="0" spc="-10" dirty="0">
                <a:solidFill>
                  <a:schemeClr val="bg2"/>
                </a:solidFill>
                <a:latin typeface="Calibri" panose="020F0502020204030204" pitchFamily="34" charset="0"/>
              </a:rPr>
              <a:t>2. Kühn. Cancer Discov. 2016;6:1166. 3. Dzama. Blood 2020;136:2442.</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94C8B2A9-1CB3-EBE4-2885-EB47A7A570B4}"/>
              </a:ext>
            </a:extLst>
          </p:cNvPr>
          <p:cNvSpPr txBox="1"/>
          <p:nvPr/>
        </p:nvSpPr>
        <p:spPr bwMode="auto">
          <a:xfrm rot="16200000">
            <a:off x="5304173" y="2387600"/>
            <a:ext cx="1418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Relative Expression</a:t>
            </a:r>
          </a:p>
        </p:txBody>
      </p:sp>
      <p:cxnSp>
        <p:nvCxnSpPr>
          <p:cNvPr id="13" name="Straight Connector 12">
            <a:extLst>
              <a:ext uri="{FF2B5EF4-FFF2-40B4-BE49-F238E27FC236}">
                <a16:creationId xmlns:a16="http://schemas.microsoft.com/office/drawing/2014/main" id="{E3FF0624-E9D4-3A00-9E77-06A5AB40CBBF}"/>
              </a:ext>
            </a:extLst>
          </p:cNvPr>
          <p:cNvCxnSpPr/>
          <p:nvPr/>
        </p:nvCxnSpPr>
        <p:spPr bwMode="auto">
          <a:xfrm>
            <a:off x="6290221" y="3212812"/>
            <a:ext cx="82102" cy="0"/>
          </a:xfrm>
          <a:prstGeom prst="line">
            <a:avLst/>
          </a:prstGeom>
          <a:noFill/>
          <a:ln w="28575" cap="flat" cmpd="sng" algn="ctr">
            <a:solidFill>
              <a:schemeClr val="bg1"/>
            </a:solidFill>
            <a:prstDash val="solid"/>
            <a:round/>
            <a:headEnd type="none" w="med" len="med"/>
            <a:tailEnd type="none" w="med" len="med"/>
          </a:ln>
          <a:effectLst/>
        </p:spPr>
      </p:cxnSp>
      <p:grpSp>
        <p:nvGrpSpPr>
          <p:cNvPr id="20" name="Group 19">
            <a:extLst>
              <a:ext uri="{FF2B5EF4-FFF2-40B4-BE49-F238E27FC236}">
                <a16:creationId xmlns:a16="http://schemas.microsoft.com/office/drawing/2014/main" id="{2F6A2491-6676-18D0-BA1F-191186BA2501}"/>
              </a:ext>
            </a:extLst>
          </p:cNvPr>
          <p:cNvGrpSpPr/>
          <p:nvPr/>
        </p:nvGrpSpPr>
        <p:grpSpPr>
          <a:xfrm>
            <a:off x="6077748" y="1513047"/>
            <a:ext cx="1716877" cy="1999348"/>
            <a:chOff x="6077748" y="1513047"/>
            <a:chExt cx="1716877" cy="1999348"/>
          </a:xfrm>
        </p:grpSpPr>
        <p:sp>
          <p:nvSpPr>
            <p:cNvPr id="7" name="TextBox 6">
              <a:extLst>
                <a:ext uri="{FF2B5EF4-FFF2-40B4-BE49-F238E27FC236}">
                  <a16:creationId xmlns:a16="http://schemas.microsoft.com/office/drawing/2014/main" id="{95BA32B6-F27E-1585-9B83-CDB542D575E2}"/>
                </a:ext>
              </a:extLst>
            </p:cNvPr>
            <p:cNvSpPr txBox="1"/>
            <p:nvPr/>
          </p:nvSpPr>
          <p:spPr bwMode="auto">
            <a:xfrm>
              <a:off x="6385023" y="3227845"/>
              <a:ext cx="806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Screening</a:t>
              </a:r>
            </a:p>
          </p:txBody>
        </p:sp>
        <p:sp>
          <p:nvSpPr>
            <p:cNvPr id="8" name="TextBox 7">
              <a:extLst>
                <a:ext uri="{FF2B5EF4-FFF2-40B4-BE49-F238E27FC236}">
                  <a16:creationId xmlns:a16="http://schemas.microsoft.com/office/drawing/2014/main" id="{9750D35B-43FE-9049-48FA-6113A442FCEB}"/>
                </a:ext>
              </a:extLst>
            </p:cNvPr>
            <p:cNvSpPr txBox="1"/>
            <p:nvPr/>
          </p:nvSpPr>
          <p:spPr bwMode="auto">
            <a:xfrm>
              <a:off x="7112098" y="3235396"/>
              <a:ext cx="5212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C2D1</a:t>
              </a:r>
            </a:p>
          </p:txBody>
        </p:sp>
        <p:sp>
          <p:nvSpPr>
            <p:cNvPr id="9" name="TextBox 8">
              <a:extLst>
                <a:ext uri="{FF2B5EF4-FFF2-40B4-BE49-F238E27FC236}">
                  <a16:creationId xmlns:a16="http://schemas.microsoft.com/office/drawing/2014/main" id="{2C11A9D0-A5F5-F9E9-2029-4DDB49F3E29E}"/>
                </a:ext>
              </a:extLst>
            </p:cNvPr>
            <p:cNvSpPr txBox="1"/>
            <p:nvPr/>
          </p:nvSpPr>
          <p:spPr bwMode="auto">
            <a:xfrm>
              <a:off x="6748798" y="1513047"/>
              <a:ext cx="6543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MEIS1</a:t>
              </a:r>
            </a:p>
          </p:txBody>
        </p:sp>
        <p:sp>
          <p:nvSpPr>
            <p:cNvPr id="10" name="Freeform 9">
              <a:extLst>
                <a:ext uri="{FF2B5EF4-FFF2-40B4-BE49-F238E27FC236}">
                  <a16:creationId xmlns:a16="http://schemas.microsoft.com/office/drawing/2014/main" id="{76E95FAD-53E1-F41A-3670-663BC4C544CE}"/>
                </a:ext>
              </a:extLst>
            </p:cNvPr>
            <p:cNvSpPr/>
            <p:nvPr/>
          </p:nvSpPr>
          <p:spPr bwMode="auto">
            <a:xfrm>
              <a:off x="6369050" y="1787525"/>
              <a:ext cx="1425575" cy="1425575"/>
            </a:xfrm>
            <a:custGeom>
              <a:avLst/>
              <a:gdLst>
                <a:gd name="connsiteX0" fmla="*/ 0 w 1425575"/>
                <a:gd name="connsiteY0" fmla="*/ 0 h 1425575"/>
                <a:gd name="connsiteX1" fmla="*/ 0 w 1425575"/>
                <a:gd name="connsiteY1" fmla="*/ 1425575 h 1425575"/>
                <a:gd name="connsiteX2" fmla="*/ 1425575 w 1425575"/>
                <a:gd name="connsiteY2" fmla="*/ 1425575 h 1425575"/>
              </a:gdLst>
              <a:ahLst/>
              <a:cxnLst>
                <a:cxn ang="0">
                  <a:pos x="connsiteX0" y="connsiteY0"/>
                </a:cxn>
                <a:cxn ang="0">
                  <a:pos x="connsiteX1" y="connsiteY1"/>
                </a:cxn>
                <a:cxn ang="0">
                  <a:pos x="connsiteX2" y="connsiteY2"/>
                </a:cxn>
              </a:cxnLst>
              <a:rect l="l" t="t" r="r" b="b"/>
              <a:pathLst>
                <a:path w="1425575" h="1425575">
                  <a:moveTo>
                    <a:pt x="0" y="0"/>
                  </a:moveTo>
                  <a:lnTo>
                    <a:pt x="0" y="1425575"/>
                  </a:lnTo>
                  <a:lnTo>
                    <a:pt x="1425575" y="1425575"/>
                  </a:lnTo>
                </a:path>
              </a:pathLst>
            </a:custGeom>
            <a:noFill/>
            <a:ln w="28575">
              <a:solidFill>
                <a:schemeClr val="bg1"/>
              </a:solidFill>
              <a:miter lim="800000"/>
              <a:headEnd/>
              <a:tailEnd/>
            </a:ln>
          </p:spPr>
          <p:txBody>
            <a:bodyPr rtlCol="0" anchor="ctr"/>
            <a:lstStyle/>
            <a:p>
              <a:pPr algn="ctr"/>
              <a:endParaRPr lang="en-US"/>
            </a:p>
          </p:txBody>
        </p:sp>
        <p:sp>
          <p:nvSpPr>
            <p:cNvPr id="11" name="TextBox 10">
              <a:extLst>
                <a:ext uri="{FF2B5EF4-FFF2-40B4-BE49-F238E27FC236}">
                  <a16:creationId xmlns:a16="http://schemas.microsoft.com/office/drawing/2014/main" id="{4C2093CB-D9EF-75FA-F530-8EAC52D11DAB}"/>
                </a:ext>
              </a:extLst>
            </p:cNvPr>
            <p:cNvSpPr txBox="1"/>
            <p:nvPr/>
          </p:nvSpPr>
          <p:spPr bwMode="auto">
            <a:xfrm>
              <a:off x="7034597" y="1807277"/>
              <a:ext cx="7381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P&lt;0.001 </a:t>
              </a:r>
              <a:r>
                <a:rPr lang="en-US" sz="1200" b="0" dirty="0">
                  <a:solidFill>
                    <a:schemeClr val="bg1"/>
                  </a:solidFill>
                  <a:latin typeface="Calibri" panose="020F0502020204030204" pitchFamily="34" charset="0"/>
                </a:rPr>
                <a:t>-95%</a:t>
              </a:r>
            </a:p>
          </p:txBody>
        </p:sp>
        <p:sp>
          <p:nvSpPr>
            <p:cNvPr id="15" name="TextBox 14">
              <a:extLst>
                <a:ext uri="{FF2B5EF4-FFF2-40B4-BE49-F238E27FC236}">
                  <a16:creationId xmlns:a16="http://schemas.microsoft.com/office/drawing/2014/main" id="{32C8F9A1-6D93-4CD1-FB65-3719D803DB05}"/>
                </a:ext>
              </a:extLst>
            </p:cNvPr>
            <p:cNvSpPr txBox="1"/>
            <p:nvPr/>
          </p:nvSpPr>
          <p:spPr bwMode="auto">
            <a:xfrm>
              <a:off x="6077748" y="3092876"/>
              <a:ext cx="291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17" name="Straight Connector 16">
              <a:extLst>
                <a:ext uri="{FF2B5EF4-FFF2-40B4-BE49-F238E27FC236}">
                  <a16:creationId xmlns:a16="http://schemas.microsoft.com/office/drawing/2014/main" id="{96EE85A9-C00B-A559-61D2-C883765FE951}"/>
                </a:ext>
              </a:extLst>
            </p:cNvPr>
            <p:cNvCxnSpPr>
              <a:cxnSpLocks/>
            </p:cNvCxnSpPr>
            <p:nvPr/>
          </p:nvCxnSpPr>
          <p:spPr bwMode="auto">
            <a:xfrm flipV="1">
              <a:off x="6774198" y="3217464"/>
              <a:ext cx="0" cy="74541"/>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58151D6-BCAA-BCE1-1DA1-8FC9F3380938}"/>
                </a:ext>
              </a:extLst>
            </p:cNvPr>
            <p:cNvCxnSpPr>
              <a:cxnSpLocks/>
            </p:cNvCxnSpPr>
            <p:nvPr/>
          </p:nvCxnSpPr>
          <p:spPr bwMode="auto">
            <a:xfrm flipV="1">
              <a:off x="7372746" y="3212812"/>
              <a:ext cx="0" cy="74541"/>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0B8CEAC3-9775-398C-8A7C-BC049D13208D}"/>
              </a:ext>
            </a:extLst>
          </p:cNvPr>
          <p:cNvGrpSpPr/>
          <p:nvPr/>
        </p:nvGrpSpPr>
        <p:grpSpPr>
          <a:xfrm>
            <a:off x="6077748" y="3587749"/>
            <a:ext cx="1716877" cy="1930503"/>
            <a:chOff x="6077748" y="1581892"/>
            <a:chExt cx="1716877" cy="1930503"/>
          </a:xfrm>
        </p:grpSpPr>
        <p:sp>
          <p:nvSpPr>
            <p:cNvPr id="22" name="TextBox 21">
              <a:extLst>
                <a:ext uri="{FF2B5EF4-FFF2-40B4-BE49-F238E27FC236}">
                  <a16:creationId xmlns:a16="http://schemas.microsoft.com/office/drawing/2014/main" id="{E33A449F-423E-AF1C-3DF5-58FC772B4BBC}"/>
                </a:ext>
              </a:extLst>
            </p:cNvPr>
            <p:cNvSpPr txBox="1"/>
            <p:nvPr/>
          </p:nvSpPr>
          <p:spPr bwMode="auto">
            <a:xfrm>
              <a:off x="6385023" y="3227845"/>
              <a:ext cx="806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Screening</a:t>
              </a:r>
            </a:p>
          </p:txBody>
        </p:sp>
        <p:sp>
          <p:nvSpPr>
            <p:cNvPr id="23" name="TextBox 22">
              <a:extLst>
                <a:ext uri="{FF2B5EF4-FFF2-40B4-BE49-F238E27FC236}">
                  <a16:creationId xmlns:a16="http://schemas.microsoft.com/office/drawing/2014/main" id="{0711D842-D8BC-9436-6A8B-2932ED5D5AB0}"/>
                </a:ext>
              </a:extLst>
            </p:cNvPr>
            <p:cNvSpPr txBox="1"/>
            <p:nvPr/>
          </p:nvSpPr>
          <p:spPr bwMode="auto">
            <a:xfrm>
              <a:off x="7112098" y="3235396"/>
              <a:ext cx="5212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C2D1</a:t>
              </a:r>
            </a:p>
          </p:txBody>
        </p:sp>
        <p:sp>
          <p:nvSpPr>
            <p:cNvPr id="24" name="TextBox 23">
              <a:extLst>
                <a:ext uri="{FF2B5EF4-FFF2-40B4-BE49-F238E27FC236}">
                  <a16:creationId xmlns:a16="http://schemas.microsoft.com/office/drawing/2014/main" id="{F5F0AD5F-2E51-8DAC-D696-10BC02393234}"/>
                </a:ext>
              </a:extLst>
            </p:cNvPr>
            <p:cNvSpPr txBox="1"/>
            <p:nvPr/>
          </p:nvSpPr>
          <p:spPr bwMode="auto">
            <a:xfrm>
              <a:off x="6748798" y="1581892"/>
              <a:ext cx="6687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CD11b</a:t>
              </a:r>
            </a:p>
          </p:txBody>
        </p:sp>
        <p:sp>
          <p:nvSpPr>
            <p:cNvPr id="25" name="Freeform 24">
              <a:extLst>
                <a:ext uri="{FF2B5EF4-FFF2-40B4-BE49-F238E27FC236}">
                  <a16:creationId xmlns:a16="http://schemas.microsoft.com/office/drawing/2014/main" id="{1B8162D2-9C0B-C88E-AA5C-FE43AC1A28A5}"/>
                </a:ext>
              </a:extLst>
            </p:cNvPr>
            <p:cNvSpPr/>
            <p:nvPr/>
          </p:nvSpPr>
          <p:spPr bwMode="auto">
            <a:xfrm>
              <a:off x="6369050" y="1832718"/>
              <a:ext cx="1425575" cy="1380382"/>
            </a:xfrm>
            <a:custGeom>
              <a:avLst/>
              <a:gdLst>
                <a:gd name="connsiteX0" fmla="*/ 0 w 1425575"/>
                <a:gd name="connsiteY0" fmla="*/ 0 h 1425575"/>
                <a:gd name="connsiteX1" fmla="*/ 0 w 1425575"/>
                <a:gd name="connsiteY1" fmla="*/ 1425575 h 1425575"/>
                <a:gd name="connsiteX2" fmla="*/ 1425575 w 1425575"/>
                <a:gd name="connsiteY2" fmla="*/ 1425575 h 1425575"/>
              </a:gdLst>
              <a:ahLst/>
              <a:cxnLst>
                <a:cxn ang="0">
                  <a:pos x="connsiteX0" y="connsiteY0"/>
                </a:cxn>
                <a:cxn ang="0">
                  <a:pos x="connsiteX1" y="connsiteY1"/>
                </a:cxn>
                <a:cxn ang="0">
                  <a:pos x="connsiteX2" y="connsiteY2"/>
                </a:cxn>
              </a:cxnLst>
              <a:rect l="l" t="t" r="r" b="b"/>
              <a:pathLst>
                <a:path w="1425575" h="1425575">
                  <a:moveTo>
                    <a:pt x="0" y="0"/>
                  </a:moveTo>
                  <a:lnTo>
                    <a:pt x="0" y="1425575"/>
                  </a:lnTo>
                  <a:lnTo>
                    <a:pt x="1425575" y="1425575"/>
                  </a:lnTo>
                </a:path>
              </a:pathLst>
            </a:custGeom>
            <a:noFill/>
            <a:ln w="28575">
              <a:solidFill>
                <a:schemeClr val="bg1"/>
              </a:solidFill>
              <a:miter lim="800000"/>
              <a:headEnd/>
              <a:tailEnd/>
            </a:ln>
          </p:spPr>
          <p:txBody>
            <a:bodyPr rtlCol="0" anchor="ctr"/>
            <a:lstStyle/>
            <a:p>
              <a:pPr algn="ctr"/>
              <a:endParaRPr lang="en-US"/>
            </a:p>
          </p:txBody>
        </p:sp>
        <p:sp>
          <p:nvSpPr>
            <p:cNvPr id="26" name="TextBox 25">
              <a:extLst>
                <a:ext uri="{FF2B5EF4-FFF2-40B4-BE49-F238E27FC236}">
                  <a16:creationId xmlns:a16="http://schemas.microsoft.com/office/drawing/2014/main" id="{E3501B3C-90AD-09F2-13EA-AD7F2EA53127}"/>
                </a:ext>
              </a:extLst>
            </p:cNvPr>
            <p:cNvSpPr txBox="1"/>
            <p:nvPr/>
          </p:nvSpPr>
          <p:spPr bwMode="auto">
            <a:xfrm>
              <a:off x="6408997" y="1789962"/>
              <a:ext cx="8334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0.0010 +117%</a:t>
              </a:r>
            </a:p>
          </p:txBody>
        </p:sp>
        <p:sp>
          <p:nvSpPr>
            <p:cNvPr id="27" name="TextBox 26">
              <a:extLst>
                <a:ext uri="{FF2B5EF4-FFF2-40B4-BE49-F238E27FC236}">
                  <a16:creationId xmlns:a16="http://schemas.microsoft.com/office/drawing/2014/main" id="{55BFEB73-E5CE-6043-4AA8-2ADE863D6005}"/>
                </a:ext>
              </a:extLst>
            </p:cNvPr>
            <p:cNvSpPr txBox="1"/>
            <p:nvPr/>
          </p:nvSpPr>
          <p:spPr bwMode="auto">
            <a:xfrm>
              <a:off x="6077748" y="3092876"/>
              <a:ext cx="291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28" name="Straight Connector 27">
              <a:extLst>
                <a:ext uri="{FF2B5EF4-FFF2-40B4-BE49-F238E27FC236}">
                  <a16:creationId xmlns:a16="http://schemas.microsoft.com/office/drawing/2014/main" id="{D74ADEE2-38B7-4488-86C7-76064AFFD89A}"/>
                </a:ext>
              </a:extLst>
            </p:cNvPr>
            <p:cNvCxnSpPr>
              <a:cxnSpLocks/>
            </p:cNvCxnSpPr>
            <p:nvPr/>
          </p:nvCxnSpPr>
          <p:spPr bwMode="auto">
            <a:xfrm flipV="1">
              <a:off x="6774198" y="3217464"/>
              <a:ext cx="0" cy="74541"/>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E1961AE-D089-160E-EA31-6165CF7F9C32}"/>
                </a:ext>
              </a:extLst>
            </p:cNvPr>
            <p:cNvCxnSpPr>
              <a:cxnSpLocks/>
            </p:cNvCxnSpPr>
            <p:nvPr/>
          </p:nvCxnSpPr>
          <p:spPr bwMode="auto">
            <a:xfrm flipV="1">
              <a:off x="7372746" y="3212812"/>
              <a:ext cx="0" cy="74541"/>
            </a:xfrm>
            <a:prstGeom prst="line">
              <a:avLst/>
            </a:prstGeom>
            <a:noFill/>
            <a:ln w="28575" cap="flat" cmpd="sng" algn="ctr">
              <a:solidFill>
                <a:schemeClr val="bg1"/>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82950A77-1501-ED13-C9C9-F8CA5DDAE4EB}"/>
              </a:ext>
            </a:extLst>
          </p:cNvPr>
          <p:cNvSpPr txBox="1"/>
          <p:nvPr/>
        </p:nvSpPr>
        <p:spPr bwMode="auto">
          <a:xfrm rot="16200000">
            <a:off x="5186546" y="4408143"/>
            <a:ext cx="1418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Relative Expression</a:t>
            </a:r>
          </a:p>
        </p:txBody>
      </p:sp>
      <p:grpSp>
        <p:nvGrpSpPr>
          <p:cNvPr id="31" name="Group 30">
            <a:extLst>
              <a:ext uri="{FF2B5EF4-FFF2-40B4-BE49-F238E27FC236}">
                <a16:creationId xmlns:a16="http://schemas.microsoft.com/office/drawing/2014/main" id="{F341D310-11BC-6FF4-7102-7AD0C57961DF}"/>
              </a:ext>
            </a:extLst>
          </p:cNvPr>
          <p:cNvGrpSpPr/>
          <p:nvPr/>
        </p:nvGrpSpPr>
        <p:grpSpPr>
          <a:xfrm>
            <a:off x="7870922" y="3568469"/>
            <a:ext cx="1716877" cy="1954024"/>
            <a:chOff x="6077748" y="1558371"/>
            <a:chExt cx="1716877" cy="1954024"/>
          </a:xfrm>
        </p:grpSpPr>
        <p:sp>
          <p:nvSpPr>
            <p:cNvPr id="32" name="TextBox 31">
              <a:extLst>
                <a:ext uri="{FF2B5EF4-FFF2-40B4-BE49-F238E27FC236}">
                  <a16:creationId xmlns:a16="http://schemas.microsoft.com/office/drawing/2014/main" id="{72F94E0B-C4E1-A571-71B9-77F8CF4AC911}"/>
                </a:ext>
              </a:extLst>
            </p:cNvPr>
            <p:cNvSpPr txBox="1"/>
            <p:nvPr/>
          </p:nvSpPr>
          <p:spPr bwMode="auto">
            <a:xfrm>
              <a:off x="6385023" y="3227845"/>
              <a:ext cx="806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Screening</a:t>
              </a:r>
            </a:p>
          </p:txBody>
        </p:sp>
        <p:sp>
          <p:nvSpPr>
            <p:cNvPr id="33" name="TextBox 32">
              <a:extLst>
                <a:ext uri="{FF2B5EF4-FFF2-40B4-BE49-F238E27FC236}">
                  <a16:creationId xmlns:a16="http://schemas.microsoft.com/office/drawing/2014/main" id="{650305BC-1844-64C0-E92C-191D1C2474B9}"/>
                </a:ext>
              </a:extLst>
            </p:cNvPr>
            <p:cNvSpPr txBox="1"/>
            <p:nvPr/>
          </p:nvSpPr>
          <p:spPr bwMode="auto">
            <a:xfrm>
              <a:off x="7112098" y="3235396"/>
              <a:ext cx="5212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C2D1</a:t>
              </a:r>
            </a:p>
          </p:txBody>
        </p:sp>
        <p:sp>
          <p:nvSpPr>
            <p:cNvPr id="34" name="TextBox 33">
              <a:extLst>
                <a:ext uri="{FF2B5EF4-FFF2-40B4-BE49-F238E27FC236}">
                  <a16:creationId xmlns:a16="http://schemas.microsoft.com/office/drawing/2014/main" id="{03BE359F-51F1-4598-B90F-45647B49971F}"/>
                </a:ext>
              </a:extLst>
            </p:cNvPr>
            <p:cNvSpPr txBox="1"/>
            <p:nvPr/>
          </p:nvSpPr>
          <p:spPr bwMode="auto">
            <a:xfrm>
              <a:off x="6796381" y="1558371"/>
              <a:ext cx="574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CD14</a:t>
              </a:r>
            </a:p>
          </p:txBody>
        </p:sp>
        <p:sp>
          <p:nvSpPr>
            <p:cNvPr id="35" name="Freeform 34">
              <a:extLst>
                <a:ext uri="{FF2B5EF4-FFF2-40B4-BE49-F238E27FC236}">
                  <a16:creationId xmlns:a16="http://schemas.microsoft.com/office/drawing/2014/main" id="{7785E70B-3FAB-D594-B30A-2CF11E69356B}"/>
                </a:ext>
              </a:extLst>
            </p:cNvPr>
            <p:cNvSpPr/>
            <p:nvPr/>
          </p:nvSpPr>
          <p:spPr bwMode="auto">
            <a:xfrm>
              <a:off x="6369050" y="1832718"/>
              <a:ext cx="1425575" cy="1380382"/>
            </a:xfrm>
            <a:custGeom>
              <a:avLst/>
              <a:gdLst>
                <a:gd name="connsiteX0" fmla="*/ 0 w 1425575"/>
                <a:gd name="connsiteY0" fmla="*/ 0 h 1425575"/>
                <a:gd name="connsiteX1" fmla="*/ 0 w 1425575"/>
                <a:gd name="connsiteY1" fmla="*/ 1425575 h 1425575"/>
                <a:gd name="connsiteX2" fmla="*/ 1425575 w 1425575"/>
                <a:gd name="connsiteY2" fmla="*/ 1425575 h 1425575"/>
              </a:gdLst>
              <a:ahLst/>
              <a:cxnLst>
                <a:cxn ang="0">
                  <a:pos x="connsiteX0" y="connsiteY0"/>
                </a:cxn>
                <a:cxn ang="0">
                  <a:pos x="connsiteX1" y="connsiteY1"/>
                </a:cxn>
                <a:cxn ang="0">
                  <a:pos x="connsiteX2" y="connsiteY2"/>
                </a:cxn>
              </a:cxnLst>
              <a:rect l="l" t="t" r="r" b="b"/>
              <a:pathLst>
                <a:path w="1425575" h="1425575">
                  <a:moveTo>
                    <a:pt x="0" y="0"/>
                  </a:moveTo>
                  <a:lnTo>
                    <a:pt x="0" y="1425575"/>
                  </a:lnTo>
                  <a:lnTo>
                    <a:pt x="1425575" y="1425575"/>
                  </a:lnTo>
                </a:path>
              </a:pathLst>
            </a:custGeom>
            <a:noFill/>
            <a:ln w="28575">
              <a:solidFill>
                <a:schemeClr val="bg1"/>
              </a:solidFill>
              <a:miter lim="800000"/>
              <a:headEnd/>
              <a:tailEnd/>
            </a:ln>
          </p:spPr>
          <p:txBody>
            <a:bodyPr rtlCol="0" anchor="ctr"/>
            <a:lstStyle/>
            <a:p>
              <a:pPr algn="ctr"/>
              <a:endParaRPr lang="en-US"/>
            </a:p>
          </p:txBody>
        </p:sp>
        <p:sp>
          <p:nvSpPr>
            <p:cNvPr id="36" name="TextBox 35">
              <a:extLst>
                <a:ext uri="{FF2B5EF4-FFF2-40B4-BE49-F238E27FC236}">
                  <a16:creationId xmlns:a16="http://schemas.microsoft.com/office/drawing/2014/main" id="{2D4A91F6-AA36-97E7-B528-071FC5E81DFB}"/>
                </a:ext>
              </a:extLst>
            </p:cNvPr>
            <p:cNvSpPr txBox="1"/>
            <p:nvPr/>
          </p:nvSpPr>
          <p:spPr bwMode="auto">
            <a:xfrm>
              <a:off x="6869100" y="1697190"/>
              <a:ext cx="8196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0.0502+150%</a:t>
              </a:r>
            </a:p>
          </p:txBody>
        </p:sp>
        <p:sp>
          <p:nvSpPr>
            <p:cNvPr id="37" name="TextBox 36">
              <a:extLst>
                <a:ext uri="{FF2B5EF4-FFF2-40B4-BE49-F238E27FC236}">
                  <a16:creationId xmlns:a16="http://schemas.microsoft.com/office/drawing/2014/main" id="{F5C15CFB-92E3-7FC0-8FD1-F4B97CEDA868}"/>
                </a:ext>
              </a:extLst>
            </p:cNvPr>
            <p:cNvSpPr txBox="1"/>
            <p:nvPr/>
          </p:nvSpPr>
          <p:spPr bwMode="auto">
            <a:xfrm>
              <a:off x="6077748" y="3092876"/>
              <a:ext cx="291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38" name="Straight Connector 37">
              <a:extLst>
                <a:ext uri="{FF2B5EF4-FFF2-40B4-BE49-F238E27FC236}">
                  <a16:creationId xmlns:a16="http://schemas.microsoft.com/office/drawing/2014/main" id="{05A15E30-2117-66EC-87B3-5E0640EDEC76}"/>
                </a:ext>
              </a:extLst>
            </p:cNvPr>
            <p:cNvCxnSpPr>
              <a:cxnSpLocks/>
            </p:cNvCxnSpPr>
            <p:nvPr/>
          </p:nvCxnSpPr>
          <p:spPr bwMode="auto">
            <a:xfrm flipV="1">
              <a:off x="6774198" y="3217464"/>
              <a:ext cx="0" cy="74541"/>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A5CCA5D-6E6F-D20F-7F04-C3BA9BEA34A2}"/>
                </a:ext>
              </a:extLst>
            </p:cNvPr>
            <p:cNvCxnSpPr>
              <a:cxnSpLocks/>
            </p:cNvCxnSpPr>
            <p:nvPr/>
          </p:nvCxnSpPr>
          <p:spPr bwMode="auto">
            <a:xfrm flipV="1">
              <a:off x="7372746" y="3212812"/>
              <a:ext cx="0" cy="74541"/>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3960091C-ABF3-3B1E-46AB-8076EEB47A18}"/>
              </a:ext>
            </a:extLst>
          </p:cNvPr>
          <p:cNvSpPr txBox="1"/>
          <p:nvPr/>
        </p:nvSpPr>
        <p:spPr bwMode="auto">
          <a:xfrm rot="16200000">
            <a:off x="7057215" y="4412384"/>
            <a:ext cx="1418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Relative Expression</a:t>
            </a:r>
          </a:p>
        </p:txBody>
      </p:sp>
      <p:grpSp>
        <p:nvGrpSpPr>
          <p:cNvPr id="41" name="Group 40">
            <a:extLst>
              <a:ext uri="{FF2B5EF4-FFF2-40B4-BE49-F238E27FC236}">
                <a16:creationId xmlns:a16="http://schemas.microsoft.com/office/drawing/2014/main" id="{A486ABA0-2483-1A15-5A21-17DF8229757A}"/>
              </a:ext>
            </a:extLst>
          </p:cNvPr>
          <p:cNvGrpSpPr/>
          <p:nvPr/>
        </p:nvGrpSpPr>
        <p:grpSpPr>
          <a:xfrm>
            <a:off x="9971643" y="3526335"/>
            <a:ext cx="1425575" cy="1997319"/>
            <a:chOff x="6369050" y="1515076"/>
            <a:chExt cx="1425575" cy="1997319"/>
          </a:xfrm>
        </p:grpSpPr>
        <p:sp>
          <p:nvSpPr>
            <p:cNvPr id="42" name="TextBox 41">
              <a:extLst>
                <a:ext uri="{FF2B5EF4-FFF2-40B4-BE49-F238E27FC236}">
                  <a16:creationId xmlns:a16="http://schemas.microsoft.com/office/drawing/2014/main" id="{2C047A6B-D158-18F8-96C4-CADF73F390A6}"/>
                </a:ext>
              </a:extLst>
            </p:cNvPr>
            <p:cNvSpPr txBox="1"/>
            <p:nvPr/>
          </p:nvSpPr>
          <p:spPr bwMode="auto">
            <a:xfrm>
              <a:off x="6385023" y="3227845"/>
              <a:ext cx="806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Screening</a:t>
              </a:r>
            </a:p>
          </p:txBody>
        </p:sp>
        <p:sp>
          <p:nvSpPr>
            <p:cNvPr id="43" name="TextBox 42">
              <a:extLst>
                <a:ext uri="{FF2B5EF4-FFF2-40B4-BE49-F238E27FC236}">
                  <a16:creationId xmlns:a16="http://schemas.microsoft.com/office/drawing/2014/main" id="{BEDA41B8-464C-A372-6666-962CC4D410FB}"/>
                </a:ext>
              </a:extLst>
            </p:cNvPr>
            <p:cNvSpPr txBox="1"/>
            <p:nvPr/>
          </p:nvSpPr>
          <p:spPr bwMode="auto">
            <a:xfrm>
              <a:off x="7112098" y="3235396"/>
              <a:ext cx="5212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C2D1</a:t>
              </a:r>
            </a:p>
          </p:txBody>
        </p:sp>
        <p:sp>
          <p:nvSpPr>
            <p:cNvPr id="44" name="TextBox 43">
              <a:extLst>
                <a:ext uri="{FF2B5EF4-FFF2-40B4-BE49-F238E27FC236}">
                  <a16:creationId xmlns:a16="http://schemas.microsoft.com/office/drawing/2014/main" id="{CCD6D960-9C63-C55C-9E58-576724A4D071}"/>
                </a:ext>
              </a:extLst>
            </p:cNvPr>
            <p:cNvSpPr txBox="1"/>
            <p:nvPr/>
          </p:nvSpPr>
          <p:spPr bwMode="auto">
            <a:xfrm>
              <a:off x="6774198" y="1515076"/>
              <a:ext cx="6265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Blasts</a:t>
              </a:r>
            </a:p>
          </p:txBody>
        </p:sp>
        <p:sp>
          <p:nvSpPr>
            <p:cNvPr id="45" name="Freeform 44">
              <a:extLst>
                <a:ext uri="{FF2B5EF4-FFF2-40B4-BE49-F238E27FC236}">
                  <a16:creationId xmlns:a16="http://schemas.microsoft.com/office/drawing/2014/main" id="{F3DAE5D0-4D5D-1215-9598-8433ABA2C0F1}"/>
                </a:ext>
              </a:extLst>
            </p:cNvPr>
            <p:cNvSpPr/>
            <p:nvPr/>
          </p:nvSpPr>
          <p:spPr bwMode="auto">
            <a:xfrm>
              <a:off x="6369050" y="1784560"/>
              <a:ext cx="1425575" cy="1428540"/>
            </a:xfrm>
            <a:custGeom>
              <a:avLst/>
              <a:gdLst>
                <a:gd name="connsiteX0" fmla="*/ 0 w 1425575"/>
                <a:gd name="connsiteY0" fmla="*/ 0 h 1425575"/>
                <a:gd name="connsiteX1" fmla="*/ 0 w 1425575"/>
                <a:gd name="connsiteY1" fmla="*/ 1425575 h 1425575"/>
                <a:gd name="connsiteX2" fmla="*/ 1425575 w 1425575"/>
                <a:gd name="connsiteY2" fmla="*/ 1425575 h 1425575"/>
              </a:gdLst>
              <a:ahLst/>
              <a:cxnLst>
                <a:cxn ang="0">
                  <a:pos x="connsiteX0" y="connsiteY0"/>
                </a:cxn>
                <a:cxn ang="0">
                  <a:pos x="connsiteX1" y="connsiteY1"/>
                </a:cxn>
                <a:cxn ang="0">
                  <a:pos x="connsiteX2" y="connsiteY2"/>
                </a:cxn>
              </a:cxnLst>
              <a:rect l="l" t="t" r="r" b="b"/>
              <a:pathLst>
                <a:path w="1425575" h="1425575">
                  <a:moveTo>
                    <a:pt x="0" y="0"/>
                  </a:moveTo>
                  <a:lnTo>
                    <a:pt x="0" y="1425575"/>
                  </a:lnTo>
                  <a:lnTo>
                    <a:pt x="1425575" y="1425575"/>
                  </a:lnTo>
                </a:path>
              </a:pathLst>
            </a:custGeom>
            <a:noFill/>
            <a:ln w="28575">
              <a:solidFill>
                <a:schemeClr val="accent1"/>
              </a:solidFill>
              <a:miter lim="800000"/>
              <a:headEnd/>
              <a:tailEnd/>
            </a:ln>
          </p:spPr>
          <p:txBody>
            <a:bodyPr rtlCol="0" anchor="ctr"/>
            <a:lstStyle/>
            <a:p>
              <a:pPr algn="ctr"/>
              <a:endParaRPr lang="en-US">
                <a:solidFill>
                  <a:schemeClr val="accent1"/>
                </a:solidFill>
              </a:endParaRPr>
            </a:p>
          </p:txBody>
        </p:sp>
        <p:cxnSp>
          <p:nvCxnSpPr>
            <p:cNvPr id="48" name="Straight Connector 47">
              <a:extLst>
                <a:ext uri="{FF2B5EF4-FFF2-40B4-BE49-F238E27FC236}">
                  <a16:creationId xmlns:a16="http://schemas.microsoft.com/office/drawing/2014/main" id="{3C8A5515-A366-7D90-E72F-C5337C3B61F8}"/>
                </a:ext>
              </a:extLst>
            </p:cNvPr>
            <p:cNvCxnSpPr>
              <a:cxnSpLocks/>
            </p:cNvCxnSpPr>
            <p:nvPr/>
          </p:nvCxnSpPr>
          <p:spPr bwMode="auto">
            <a:xfrm flipV="1">
              <a:off x="6774198" y="3217464"/>
              <a:ext cx="0" cy="74541"/>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D4BB847-2486-453D-2682-076BEE827BBB}"/>
                </a:ext>
              </a:extLst>
            </p:cNvPr>
            <p:cNvCxnSpPr>
              <a:cxnSpLocks/>
            </p:cNvCxnSpPr>
            <p:nvPr/>
          </p:nvCxnSpPr>
          <p:spPr bwMode="auto">
            <a:xfrm flipV="1">
              <a:off x="7372746" y="3212812"/>
              <a:ext cx="0" cy="74541"/>
            </a:xfrm>
            <a:prstGeom prst="line">
              <a:avLst/>
            </a:prstGeom>
            <a:noFill/>
            <a:ln w="28575" cap="flat" cmpd="sng" algn="ctr">
              <a:solidFill>
                <a:schemeClr val="accent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B34B2EC8-6C92-09E5-FE2E-BDE641409CD8}"/>
              </a:ext>
            </a:extLst>
          </p:cNvPr>
          <p:cNvSpPr txBox="1"/>
          <p:nvPr/>
        </p:nvSpPr>
        <p:spPr bwMode="auto">
          <a:xfrm rot="16200000">
            <a:off x="9235042" y="4396689"/>
            <a:ext cx="7055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 Blasts</a:t>
            </a:r>
          </a:p>
        </p:txBody>
      </p:sp>
      <p:sp>
        <p:nvSpPr>
          <p:cNvPr id="51" name="TextBox 50">
            <a:extLst>
              <a:ext uri="{FF2B5EF4-FFF2-40B4-BE49-F238E27FC236}">
                <a16:creationId xmlns:a16="http://schemas.microsoft.com/office/drawing/2014/main" id="{89A40AF5-5A2C-D7AF-94BC-58832600EA25}"/>
              </a:ext>
            </a:extLst>
          </p:cNvPr>
          <p:cNvSpPr txBox="1"/>
          <p:nvPr/>
        </p:nvSpPr>
        <p:spPr bwMode="auto">
          <a:xfrm rot="16200000">
            <a:off x="7135286" y="2394912"/>
            <a:ext cx="1418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Relative Expression</a:t>
            </a:r>
          </a:p>
        </p:txBody>
      </p:sp>
      <p:grpSp>
        <p:nvGrpSpPr>
          <p:cNvPr id="52" name="Group 51">
            <a:extLst>
              <a:ext uri="{FF2B5EF4-FFF2-40B4-BE49-F238E27FC236}">
                <a16:creationId xmlns:a16="http://schemas.microsoft.com/office/drawing/2014/main" id="{8B66DF36-3378-8263-59D2-DD782FBD8594}"/>
              </a:ext>
            </a:extLst>
          </p:cNvPr>
          <p:cNvGrpSpPr/>
          <p:nvPr/>
        </p:nvGrpSpPr>
        <p:grpSpPr>
          <a:xfrm>
            <a:off x="7875782" y="1520359"/>
            <a:ext cx="1717808" cy="1999348"/>
            <a:chOff x="6077748" y="1513047"/>
            <a:chExt cx="1717808" cy="1999348"/>
          </a:xfrm>
        </p:grpSpPr>
        <p:sp>
          <p:nvSpPr>
            <p:cNvPr id="53" name="TextBox 52">
              <a:extLst>
                <a:ext uri="{FF2B5EF4-FFF2-40B4-BE49-F238E27FC236}">
                  <a16:creationId xmlns:a16="http://schemas.microsoft.com/office/drawing/2014/main" id="{6C646A34-7F9E-EDBB-82B6-1824DC8919E5}"/>
                </a:ext>
              </a:extLst>
            </p:cNvPr>
            <p:cNvSpPr txBox="1"/>
            <p:nvPr/>
          </p:nvSpPr>
          <p:spPr bwMode="auto">
            <a:xfrm>
              <a:off x="6385023" y="3227845"/>
              <a:ext cx="806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Screening</a:t>
              </a:r>
            </a:p>
          </p:txBody>
        </p:sp>
        <p:sp>
          <p:nvSpPr>
            <p:cNvPr id="54" name="TextBox 53">
              <a:extLst>
                <a:ext uri="{FF2B5EF4-FFF2-40B4-BE49-F238E27FC236}">
                  <a16:creationId xmlns:a16="http://schemas.microsoft.com/office/drawing/2014/main" id="{151980AA-04A3-347D-AC2E-1F4C0BB7AFF6}"/>
                </a:ext>
              </a:extLst>
            </p:cNvPr>
            <p:cNvSpPr txBox="1"/>
            <p:nvPr/>
          </p:nvSpPr>
          <p:spPr bwMode="auto">
            <a:xfrm>
              <a:off x="7112098" y="3235396"/>
              <a:ext cx="5212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C2D1</a:t>
              </a:r>
            </a:p>
          </p:txBody>
        </p:sp>
        <p:sp>
          <p:nvSpPr>
            <p:cNvPr id="55" name="TextBox 54">
              <a:extLst>
                <a:ext uri="{FF2B5EF4-FFF2-40B4-BE49-F238E27FC236}">
                  <a16:creationId xmlns:a16="http://schemas.microsoft.com/office/drawing/2014/main" id="{C346F738-2F98-676D-BEC1-4C9E005D6299}"/>
                </a:ext>
              </a:extLst>
            </p:cNvPr>
            <p:cNvSpPr txBox="1"/>
            <p:nvPr/>
          </p:nvSpPr>
          <p:spPr bwMode="auto">
            <a:xfrm>
              <a:off x="6748798" y="1513047"/>
              <a:ext cx="712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HOXA9</a:t>
              </a:r>
            </a:p>
          </p:txBody>
        </p:sp>
        <p:sp>
          <p:nvSpPr>
            <p:cNvPr id="56" name="Freeform 55">
              <a:extLst>
                <a:ext uri="{FF2B5EF4-FFF2-40B4-BE49-F238E27FC236}">
                  <a16:creationId xmlns:a16="http://schemas.microsoft.com/office/drawing/2014/main" id="{57721F26-0557-5A44-A4A6-8C6F88F61C82}"/>
                </a:ext>
              </a:extLst>
            </p:cNvPr>
            <p:cNvSpPr/>
            <p:nvPr/>
          </p:nvSpPr>
          <p:spPr bwMode="auto">
            <a:xfrm>
              <a:off x="6369050" y="1768119"/>
              <a:ext cx="1425575" cy="1444981"/>
            </a:xfrm>
            <a:custGeom>
              <a:avLst/>
              <a:gdLst>
                <a:gd name="connsiteX0" fmla="*/ 0 w 1425575"/>
                <a:gd name="connsiteY0" fmla="*/ 0 h 1425575"/>
                <a:gd name="connsiteX1" fmla="*/ 0 w 1425575"/>
                <a:gd name="connsiteY1" fmla="*/ 1425575 h 1425575"/>
                <a:gd name="connsiteX2" fmla="*/ 1425575 w 1425575"/>
                <a:gd name="connsiteY2" fmla="*/ 1425575 h 1425575"/>
              </a:gdLst>
              <a:ahLst/>
              <a:cxnLst>
                <a:cxn ang="0">
                  <a:pos x="connsiteX0" y="connsiteY0"/>
                </a:cxn>
                <a:cxn ang="0">
                  <a:pos x="connsiteX1" y="connsiteY1"/>
                </a:cxn>
                <a:cxn ang="0">
                  <a:pos x="connsiteX2" y="connsiteY2"/>
                </a:cxn>
              </a:cxnLst>
              <a:rect l="l" t="t" r="r" b="b"/>
              <a:pathLst>
                <a:path w="1425575" h="1425575">
                  <a:moveTo>
                    <a:pt x="0" y="0"/>
                  </a:moveTo>
                  <a:lnTo>
                    <a:pt x="0" y="1425575"/>
                  </a:lnTo>
                  <a:lnTo>
                    <a:pt x="1425575" y="1425575"/>
                  </a:lnTo>
                </a:path>
              </a:pathLst>
            </a:custGeom>
            <a:noFill/>
            <a:ln w="28575">
              <a:solidFill>
                <a:schemeClr val="bg1"/>
              </a:solidFill>
              <a:miter lim="800000"/>
              <a:headEnd/>
              <a:tailEnd/>
            </a:ln>
          </p:spPr>
          <p:txBody>
            <a:bodyPr rtlCol="0" anchor="ctr"/>
            <a:lstStyle/>
            <a:p>
              <a:pPr algn="ctr"/>
              <a:endParaRPr lang="en-US"/>
            </a:p>
          </p:txBody>
        </p:sp>
        <p:sp>
          <p:nvSpPr>
            <p:cNvPr id="57" name="TextBox 56">
              <a:extLst>
                <a:ext uri="{FF2B5EF4-FFF2-40B4-BE49-F238E27FC236}">
                  <a16:creationId xmlns:a16="http://schemas.microsoft.com/office/drawing/2014/main" id="{73DB1AEB-482A-5707-CF87-308475C56CE7}"/>
                </a:ext>
              </a:extLst>
            </p:cNvPr>
            <p:cNvSpPr txBox="1"/>
            <p:nvPr/>
          </p:nvSpPr>
          <p:spPr bwMode="auto">
            <a:xfrm>
              <a:off x="6983272" y="1809962"/>
              <a:ext cx="8122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=0.0096 -79%</a:t>
              </a:r>
            </a:p>
          </p:txBody>
        </p:sp>
        <p:sp>
          <p:nvSpPr>
            <p:cNvPr id="58" name="TextBox 57">
              <a:extLst>
                <a:ext uri="{FF2B5EF4-FFF2-40B4-BE49-F238E27FC236}">
                  <a16:creationId xmlns:a16="http://schemas.microsoft.com/office/drawing/2014/main" id="{0654A6A9-A2DF-ED11-A915-E1E65D90FF38}"/>
                </a:ext>
              </a:extLst>
            </p:cNvPr>
            <p:cNvSpPr txBox="1"/>
            <p:nvPr/>
          </p:nvSpPr>
          <p:spPr bwMode="auto">
            <a:xfrm>
              <a:off x="6077748" y="3092876"/>
              <a:ext cx="2917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59" name="Straight Connector 58">
              <a:extLst>
                <a:ext uri="{FF2B5EF4-FFF2-40B4-BE49-F238E27FC236}">
                  <a16:creationId xmlns:a16="http://schemas.microsoft.com/office/drawing/2014/main" id="{C2D3276C-1BA4-317B-DF7E-E9468C2571E9}"/>
                </a:ext>
              </a:extLst>
            </p:cNvPr>
            <p:cNvCxnSpPr>
              <a:cxnSpLocks/>
            </p:cNvCxnSpPr>
            <p:nvPr/>
          </p:nvCxnSpPr>
          <p:spPr bwMode="auto">
            <a:xfrm flipV="1">
              <a:off x="6774198" y="3217464"/>
              <a:ext cx="0" cy="74541"/>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1A5B167-F1CF-3B11-5B2C-DFC947434E07}"/>
                </a:ext>
              </a:extLst>
            </p:cNvPr>
            <p:cNvCxnSpPr>
              <a:cxnSpLocks/>
            </p:cNvCxnSpPr>
            <p:nvPr/>
          </p:nvCxnSpPr>
          <p:spPr bwMode="auto">
            <a:xfrm flipV="1">
              <a:off x="7372746" y="3212812"/>
              <a:ext cx="0" cy="74541"/>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B1CCF049-1361-5E07-572C-A414DAE25F1F}"/>
              </a:ext>
            </a:extLst>
          </p:cNvPr>
          <p:cNvSpPr txBox="1"/>
          <p:nvPr/>
        </p:nvSpPr>
        <p:spPr bwMode="auto">
          <a:xfrm rot="16200000">
            <a:off x="8875062" y="2381108"/>
            <a:ext cx="1418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Relative Expression</a:t>
            </a:r>
          </a:p>
        </p:txBody>
      </p:sp>
      <p:grpSp>
        <p:nvGrpSpPr>
          <p:cNvPr id="62" name="Group 61">
            <a:extLst>
              <a:ext uri="{FF2B5EF4-FFF2-40B4-BE49-F238E27FC236}">
                <a16:creationId xmlns:a16="http://schemas.microsoft.com/office/drawing/2014/main" id="{2ABC85D4-2985-6D5A-8DC9-08494B5E888B}"/>
              </a:ext>
            </a:extLst>
          </p:cNvPr>
          <p:cNvGrpSpPr/>
          <p:nvPr/>
        </p:nvGrpSpPr>
        <p:grpSpPr>
          <a:xfrm>
            <a:off x="10000223" y="1577574"/>
            <a:ext cx="1758390" cy="1928329"/>
            <a:chOff x="6369050" y="1584066"/>
            <a:chExt cx="1758390" cy="1928329"/>
          </a:xfrm>
        </p:grpSpPr>
        <p:sp>
          <p:nvSpPr>
            <p:cNvPr id="63" name="TextBox 62">
              <a:extLst>
                <a:ext uri="{FF2B5EF4-FFF2-40B4-BE49-F238E27FC236}">
                  <a16:creationId xmlns:a16="http://schemas.microsoft.com/office/drawing/2014/main" id="{42271B75-97C5-88B1-2F2C-64A432D0FABC}"/>
                </a:ext>
              </a:extLst>
            </p:cNvPr>
            <p:cNvSpPr txBox="1"/>
            <p:nvPr/>
          </p:nvSpPr>
          <p:spPr bwMode="auto">
            <a:xfrm>
              <a:off x="6385023" y="3227845"/>
              <a:ext cx="806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Screening</a:t>
              </a:r>
            </a:p>
          </p:txBody>
        </p:sp>
        <p:sp>
          <p:nvSpPr>
            <p:cNvPr id="64" name="TextBox 63">
              <a:extLst>
                <a:ext uri="{FF2B5EF4-FFF2-40B4-BE49-F238E27FC236}">
                  <a16:creationId xmlns:a16="http://schemas.microsoft.com/office/drawing/2014/main" id="{3D998E20-B03A-3F6E-2770-FCE14AD374AD}"/>
                </a:ext>
              </a:extLst>
            </p:cNvPr>
            <p:cNvSpPr txBox="1"/>
            <p:nvPr/>
          </p:nvSpPr>
          <p:spPr bwMode="auto">
            <a:xfrm>
              <a:off x="7112098" y="3235396"/>
              <a:ext cx="5212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C2D1</a:t>
              </a:r>
            </a:p>
          </p:txBody>
        </p:sp>
        <p:sp>
          <p:nvSpPr>
            <p:cNvPr id="65" name="TextBox 64">
              <a:extLst>
                <a:ext uri="{FF2B5EF4-FFF2-40B4-BE49-F238E27FC236}">
                  <a16:creationId xmlns:a16="http://schemas.microsoft.com/office/drawing/2014/main" id="{86EEAACC-6929-35F1-B2F8-3814C0B3123E}"/>
                </a:ext>
              </a:extLst>
            </p:cNvPr>
            <p:cNvSpPr txBox="1"/>
            <p:nvPr/>
          </p:nvSpPr>
          <p:spPr bwMode="auto">
            <a:xfrm>
              <a:off x="6799533" y="1584066"/>
              <a:ext cx="507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i="1" dirty="0">
                  <a:solidFill>
                    <a:schemeClr val="bg1"/>
                  </a:solidFill>
                  <a:latin typeface="Calibri" panose="020F0502020204030204" pitchFamily="34" charset="0"/>
                </a:rPr>
                <a:t>FLT3</a:t>
              </a:r>
            </a:p>
          </p:txBody>
        </p:sp>
        <p:sp>
          <p:nvSpPr>
            <p:cNvPr id="66" name="Freeform 65">
              <a:extLst>
                <a:ext uri="{FF2B5EF4-FFF2-40B4-BE49-F238E27FC236}">
                  <a16:creationId xmlns:a16="http://schemas.microsoft.com/office/drawing/2014/main" id="{B862D3A1-BF9E-CB0B-7B5B-273BE57CCC0A}"/>
                </a:ext>
              </a:extLst>
            </p:cNvPr>
            <p:cNvSpPr/>
            <p:nvPr/>
          </p:nvSpPr>
          <p:spPr bwMode="auto">
            <a:xfrm>
              <a:off x="6369050" y="1823294"/>
              <a:ext cx="1425575" cy="1389806"/>
            </a:xfrm>
            <a:custGeom>
              <a:avLst/>
              <a:gdLst>
                <a:gd name="connsiteX0" fmla="*/ 0 w 1425575"/>
                <a:gd name="connsiteY0" fmla="*/ 0 h 1425575"/>
                <a:gd name="connsiteX1" fmla="*/ 0 w 1425575"/>
                <a:gd name="connsiteY1" fmla="*/ 1425575 h 1425575"/>
                <a:gd name="connsiteX2" fmla="*/ 1425575 w 1425575"/>
                <a:gd name="connsiteY2" fmla="*/ 1425575 h 1425575"/>
              </a:gdLst>
              <a:ahLst/>
              <a:cxnLst>
                <a:cxn ang="0">
                  <a:pos x="connsiteX0" y="connsiteY0"/>
                </a:cxn>
                <a:cxn ang="0">
                  <a:pos x="connsiteX1" y="connsiteY1"/>
                </a:cxn>
                <a:cxn ang="0">
                  <a:pos x="connsiteX2" y="connsiteY2"/>
                </a:cxn>
              </a:cxnLst>
              <a:rect l="l" t="t" r="r" b="b"/>
              <a:pathLst>
                <a:path w="1425575" h="1425575">
                  <a:moveTo>
                    <a:pt x="0" y="0"/>
                  </a:moveTo>
                  <a:lnTo>
                    <a:pt x="0" y="1425575"/>
                  </a:lnTo>
                  <a:lnTo>
                    <a:pt x="1425575" y="1425575"/>
                  </a:lnTo>
                </a:path>
              </a:pathLst>
            </a:custGeom>
            <a:noFill/>
            <a:ln w="28575">
              <a:solidFill>
                <a:schemeClr val="bg1"/>
              </a:solidFill>
              <a:miter lim="800000"/>
              <a:headEnd/>
              <a:tailEnd/>
            </a:ln>
          </p:spPr>
          <p:txBody>
            <a:bodyPr rtlCol="0" anchor="ctr"/>
            <a:lstStyle/>
            <a:p>
              <a:pPr algn="ctr"/>
              <a:endParaRPr lang="en-US"/>
            </a:p>
          </p:txBody>
        </p:sp>
        <p:sp>
          <p:nvSpPr>
            <p:cNvPr id="67" name="TextBox 66">
              <a:extLst>
                <a:ext uri="{FF2B5EF4-FFF2-40B4-BE49-F238E27FC236}">
                  <a16:creationId xmlns:a16="http://schemas.microsoft.com/office/drawing/2014/main" id="{C08597E2-B16F-54E1-57AB-9B0390F82925}"/>
                </a:ext>
              </a:extLst>
            </p:cNvPr>
            <p:cNvSpPr txBox="1"/>
            <p:nvPr/>
          </p:nvSpPr>
          <p:spPr bwMode="auto">
            <a:xfrm>
              <a:off x="7290231" y="1709320"/>
              <a:ext cx="837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=0.0128 -90%</a:t>
              </a:r>
            </a:p>
          </p:txBody>
        </p:sp>
        <p:cxnSp>
          <p:nvCxnSpPr>
            <p:cNvPr id="69" name="Straight Connector 68">
              <a:extLst>
                <a:ext uri="{FF2B5EF4-FFF2-40B4-BE49-F238E27FC236}">
                  <a16:creationId xmlns:a16="http://schemas.microsoft.com/office/drawing/2014/main" id="{0A90D25E-F2D9-FCB3-43E3-64D4168B0448}"/>
                </a:ext>
              </a:extLst>
            </p:cNvPr>
            <p:cNvCxnSpPr>
              <a:cxnSpLocks/>
            </p:cNvCxnSpPr>
            <p:nvPr/>
          </p:nvCxnSpPr>
          <p:spPr bwMode="auto">
            <a:xfrm flipV="1">
              <a:off x="6774198" y="3217464"/>
              <a:ext cx="0" cy="74541"/>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820ADCE-08BB-69A5-D62B-CD0D178628BA}"/>
                </a:ext>
              </a:extLst>
            </p:cNvPr>
            <p:cNvCxnSpPr>
              <a:cxnSpLocks/>
            </p:cNvCxnSpPr>
            <p:nvPr/>
          </p:nvCxnSpPr>
          <p:spPr bwMode="auto">
            <a:xfrm flipV="1">
              <a:off x="7372746" y="3212812"/>
              <a:ext cx="0" cy="74541"/>
            </a:xfrm>
            <a:prstGeom prst="line">
              <a:avLst/>
            </a:prstGeom>
            <a:noFill/>
            <a:ln w="28575" cap="flat" cmpd="sng" algn="ctr">
              <a:solidFill>
                <a:schemeClr val="bg1"/>
              </a:solidFill>
              <a:prstDash val="solid"/>
              <a:round/>
              <a:headEnd type="none" w="med" len="med"/>
              <a:tailEnd type="none" w="med" len="med"/>
            </a:ln>
            <a:effectLst/>
          </p:spPr>
        </p:cxnSp>
      </p:grpSp>
      <p:sp>
        <p:nvSpPr>
          <p:cNvPr id="71" name="Rectangle 70">
            <a:extLst>
              <a:ext uri="{FF2B5EF4-FFF2-40B4-BE49-F238E27FC236}">
                <a16:creationId xmlns:a16="http://schemas.microsoft.com/office/drawing/2014/main" id="{9CDD399C-F042-AD3C-888A-0C32DB327568}"/>
              </a:ext>
            </a:extLst>
          </p:cNvPr>
          <p:cNvSpPr/>
          <p:nvPr/>
        </p:nvSpPr>
        <p:spPr bwMode="auto">
          <a:xfrm>
            <a:off x="6040702" y="5619674"/>
            <a:ext cx="74091" cy="740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9F13AB7C-5DA7-1AC4-4384-4EEE54F59AEA}"/>
              </a:ext>
            </a:extLst>
          </p:cNvPr>
          <p:cNvSpPr/>
          <p:nvPr/>
        </p:nvSpPr>
        <p:spPr bwMode="auto">
          <a:xfrm>
            <a:off x="6040702" y="5797956"/>
            <a:ext cx="74091" cy="7409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TextBox 72">
            <a:extLst>
              <a:ext uri="{FF2B5EF4-FFF2-40B4-BE49-F238E27FC236}">
                <a16:creationId xmlns:a16="http://schemas.microsoft.com/office/drawing/2014/main" id="{05C38603-9FB8-2CA6-6D61-E052E59D0964}"/>
              </a:ext>
            </a:extLst>
          </p:cNvPr>
          <p:cNvSpPr txBox="1"/>
          <p:nvPr/>
        </p:nvSpPr>
        <p:spPr bwMode="auto">
          <a:xfrm>
            <a:off x="6083309" y="5514942"/>
            <a:ext cx="12134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Responders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Non-responders</a:t>
            </a:r>
          </a:p>
        </p:txBody>
      </p:sp>
      <p:cxnSp>
        <p:nvCxnSpPr>
          <p:cNvPr id="75" name="Straight Connector 74">
            <a:extLst>
              <a:ext uri="{FF2B5EF4-FFF2-40B4-BE49-F238E27FC236}">
                <a16:creationId xmlns:a16="http://schemas.microsoft.com/office/drawing/2014/main" id="{2DDC9993-9D33-14AC-D0EE-8AD5822A43AB}"/>
              </a:ext>
            </a:extLst>
          </p:cNvPr>
          <p:cNvCxnSpPr/>
          <p:nvPr/>
        </p:nvCxnSpPr>
        <p:spPr bwMode="auto">
          <a:xfrm>
            <a:off x="6305648" y="1794837"/>
            <a:ext cx="7937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493E326-7F1C-152C-457A-871C7AD8FB33}"/>
              </a:ext>
            </a:extLst>
          </p:cNvPr>
          <p:cNvCxnSpPr/>
          <p:nvPr/>
        </p:nvCxnSpPr>
        <p:spPr bwMode="auto">
          <a:xfrm>
            <a:off x="6297808" y="2153658"/>
            <a:ext cx="7937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8C95674-DCB8-367A-E8CC-AD390E3B87A9}"/>
              </a:ext>
            </a:extLst>
          </p:cNvPr>
          <p:cNvCxnSpPr/>
          <p:nvPr/>
        </p:nvCxnSpPr>
        <p:spPr bwMode="auto">
          <a:xfrm>
            <a:off x="6297808" y="2504495"/>
            <a:ext cx="7937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42AFAD9-FF49-1AA4-2E65-12FEEFA8B63D}"/>
              </a:ext>
            </a:extLst>
          </p:cNvPr>
          <p:cNvCxnSpPr/>
          <p:nvPr/>
        </p:nvCxnSpPr>
        <p:spPr bwMode="auto">
          <a:xfrm>
            <a:off x="6297808" y="2855333"/>
            <a:ext cx="79375" cy="0"/>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5AAAF35F-2DF6-3CAA-45AD-21062E93B8CD}"/>
              </a:ext>
            </a:extLst>
          </p:cNvPr>
          <p:cNvSpPr txBox="1"/>
          <p:nvPr/>
        </p:nvSpPr>
        <p:spPr bwMode="auto">
          <a:xfrm>
            <a:off x="6032169" y="166355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80" name="TextBox 79">
            <a:extLst>
              <a:ext uri="{FF2B5EF4-FFF2-40B4-BE49-F238E27FC236}">
                <a16:creationId xmlns:a16="http://schemas.microsoft.com/office/drawing/2014/main" id="{08617824-3C53-8E6D-9FB0-884AA4FA5935}"/>
              </a:ext>
            </a:extLst>
          </p:cNvPr>
          <p:cNvSpPr txBox="1"/>
          <p:nvPr/>
        </p:nvSpPr>
        <p:spPr bwMode="auto">
          <a:xfrm>
            <a:off x="6029442" y="202103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BD4EAA18-E492-DE92-FFAA-84DBA2DF31D4}"/>
              </a:ext>
            </a:extLst>
          </p:cNvPr>
          <p:cNvSpPr txBox="1"/>
          <p:nvPr/>
        </p:nvSpPr>
        <p:spPr bwMode="auto">
          <a:xfrm>
            <a:off x="6040156" y="237338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40</a:t>
            </a:r>
          </a:p>
        </p:txBody>
      </p:sp>
      <p:sp>
        <p:nvSpPr>
          <p:cNvPr id="82" name="TextBox 81">
            <a:extLst>
              <a:ext uri="{FF2B5EF4-FFF2-40B4-BE49-F238E27FC236}">
                <a16:creationId xmlns:a16="http://schemas.microsoft.com/office/drawing/2014/main" id="{00827B27-316F-CBF5-D486-D7AE613F8AD9}"/>
              </a:ext>
            </a:extLst>
          </p:cNvPr>
          <p:cNvSpPr txBox="1"/>
          <p:nvPr/>
        </p:nvSpPr>
        <p:spPr bwMode="auto">
          <a:xfrm>
            <a:off x="6029442" y="272279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grpSp>
        <p:nvGrpSpPr>
          <p:cNvPr id="94" name="Group 93">
            <a:extLst>
              <a:ext uri="{FF2B5EF4-FFF2-40B4-BE49-F238E27FC236}">
                <a16:creationId xmlns:a16="http://schemas.microsoft.com/office/drawing/2014/main" id="{9A36AE43-AA6B-AF46-4EA7-E3F17EDA2C62}"/>
              </a:ext>
            </a:extLst>
          </p:cNvPr>
          <p:cNvGrpSpPr/>
          <p:nvPr/>
        </p:nvGrpSpPr>
        <p:grpSpPr>
          <a:xfrm>
            <a:off x="6572250" y="2007332"/>
            <a:ext cx="406400" cy="1148618"/>
            <a:chOff x="6572250" y="2007332"/>
            <a:chExt cx="406400" cy="1148618"/>
          </a:xfrm>
        </p:grpSpPr>
        <p:sp>
          <p:nvSpPr>
            <p:cNvPr id="83" name="Rectangle 82">
              <a:extLst>
                <a:ext uri="{FF2B5EF4-FFF2-40B4-BE49-F238E27FC236}">
                  <a16:creationId xmlns:a16="http://schemas.microsoft.com/office/drawing/2014/main" id="{41F3C8A9-7129-B2C9-615B-348AB7519981}"/>
                </a:ext>
              </a:extLst>
            </p:cNvPr>
            <p:cNvSpPr/>
            <p:nvPr/>
          </p:nvSpPr>
          <p:spPr bwMode="auto">
            <a:xfrm>
              <a:off x="6572250" y="2403475"/>
              <a:ext cx="406400" cy="596315"/>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5" name="Straight Connector 84">
              <a:extLst>
                <a:ext uri="{FF2B5EF4-FFF2-40B4-BE49-F238E27FC236}">
                  <a16:creationId xmlns:a16="http://schemas.microsoft.com/office/drawing/2014/main" id="{1A4722C8-34FD-524C-5208-A770CCCE10DC}"/>
                </a:ext>
              </a:extLst>
            </p:cNvPr>
            <p:cNvCxnSpPr>
              <a:stCxn id="83" idx="1"/>
              <a:endCxn id="83" idx="3"/>
            </p:cNvCxnSpPr>
            <p:nvPr/>
          </p:nvCxnSpPr>
          <p:spPr bwMode="auto">
            <a:xfrm>
              <a:off x="6572250" y="2701633"/>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BF85F96-890C-6190-8504-D57B939B728D}"/>
                </a:ext>
              </a:extLst>
            </p:cNvPr>
            <p:cNvCxnSpPr>
              <a:cxnSpLocks/>
            </p:cNvCxnSpPr>
            <p:nvPr/>
          </p:nvCxnSpPr>
          <p:spPr bwMode="auto">
            <a:xfrm flipV="1">
              <a:off x="6774198" y="2007332"/>
              <a:ext cx="0" cy="396143"/>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F95AE42-DA16-9B85-A9FA-758AC7D1966B}"/>
                </a:ext>
              </a:extLst>
            </p:cNvPr>
            <p:cNvCxnSpPr>
              <a:cxnSpLocks/>
            </p:cNvCxnSpPr>
            <p:nvPr/>
          </p:nvCxnSpPr>
          <p:spPr bwMode="auto">
            <a:xfrm flipV="1">
              <a:off x="6774198" y="3002515"/>
              <a:ext cx="0" cy="153435"/>
            </a:xfrm>
            <a:prstGeom prst="line">
              <a:avLst/>
            </a:prstGeom>
            <a:noFill/>
            <a:ln w="19050"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18FD914-F151-DE51-EB22-97462502FF09}"/>
                </a:ext>
              </a:extLst>
            </p:cNvPr>
            <p:cNvCxnSpPr>
              <a:cxnSpLocks/>
            </p:cNvCxnSpPr>
            <p:nvPr/>
          </p:nvCxnSpPr>
          <p:spPr bwMode="auto">
            <a:xfrm>
              <a:off x="6670505" y="2014154"/>
              <a:ext cx="212895" cy="0"/>
            </a:xfrm>
            <a:prstGeom prst="line">
              <a:avLst/>
            </a:prstGeom>
            <a:noFill/>
            <a:ln w="190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6755ABC-D1A4-0BAC-F5E2-31E4B821B70C}"/>
                </a:ext>
              </a:extLst>
            </p:cNvPr>
            <p:cNvCxnSpPr>
              <a:cxnSpLocks/>
            </p:cNvCxnSpPr>
            <p:nvPr/>
          </p:nvCxnSpPr>
          <p:spPr bwMode="auto">
            <a:xfrm>
              <a:off x="6672301" y="3146425"/>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F4B8DB68-4E00-F7DD-D62B-8EB087814C1C}"/>
              </a:ext>
            </a:extLst>
          </p:cNvPr>
          <p:cNvGrpSpPr/>
          <p:nvPr/>
        </p:nvGrpSpPr>
        <p:grpSpPr>
          <a:xfrm>
            <a:off x="7151283" y="4029697"/>
            <a:ext cx="406400" cy="1139093"/>
            <a:chOff x="6572250" y="2016857"/>
            <a:chExt cx="406400" cy="1139093"/>
          </a:xfrm>
        </p:grpSpPr>
        <p:sp>
          <p:nvSpPr>
            <p:cNvPr id="96" name="Rectangle 95">
              <a:extLst>
                <a:ext uri="{FF2B5EF4-FFF2-40B4-BE49-F238E27FC236}">
                  <a16:creationId xmlns:a16="http://schemas.microsoft.com/office/drawing/2014/main" id="{A75A090E-0653-4899-2794-B7A5283149A1}"/>
                </a:ext>
              </a:extLst>
            </p:cNvPr>
            <p:cNvSpPr/>
            <p:nvPr/>
          </p:nvSpPr>
          <p:spPr bwMode="auto">
            <a:xfrm>
              <a:off x="6572250" y="2654301"/>
              <a:ext cx="406400" cy="34548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7" name="Straight Connector 96">
              <a:extLst>
                <a:ext uri="{FF2B5EF4-FFF2-40B4-BE49-F238E27FC236}">
                  <a16:creationId xmlns:a16="http://schemas.microsoft.com/office/drawing/2014/main" id="{7CF83D5B-E064-300A-FADA-FD9333FE4E36}"/>
                </a:ext>
              </a:extLst>
            </p:cNvPr>
            <p:cNvCxnSpPr>
              <a:cxnSpLocks/>
            </p:cNvCxnSpPr>
            <p:nvPr/>
          </p:nvCxnSpPr>
          <p:spPr bwMode="auto">
            <a:xfrm>
              <a:off x="6572250" y="2900071"/>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ABBD5DD-9203-0DC3-2E84-17EAA20AB81B}"/>
                </a:ext>
              </a:extLst>
            </p:cNvPr>
            <p:cNvCxnSpPr>
              <a:cxnSpLocks/>
              <a:stCxn id="96" idx="0"/>
            </p:cNvCxnSpPr>
            <p:nvPr/>
          </p:nvCxnSpPr>
          <p:spPr bwMode="auto">
            <a:xfrm flipH="1" flipV="1">
              <a:off x="6774198" y="2016857"/>
              <a:ext cx="1252" cy="637444"/>
            </a:xfrm>
            <a:prstGeom prst="line">
              <a:avLst/>
            </a:prstGeom>
            <a:noFill/>
            <a:ln w="19050"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900550C-106C-F67E-4A15-D9161E03112A}"/>
                </a:ext>
              </a:extLst>
            </p:cNvPr>
            <p:cNvCxnSpPr>
              <a:cxnSpLocks/>
            </p:cNvCxnSpPr>
            <p:nvPr/>
          </p:nvCxnSpPr>
          <p:spPr bwMode="auto">
            <a:xfrm flipV="1">
              <a:off x="6774198" y="3002515"/>
              <a:ext cx="0" cy="153435"/>
            </a:xfrm>
            <a:prstGeom prst="line">
              <a:avLst/>
            </a:prstGeom>
            <a:noFill/>
            <a:ln w="19050"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82B7857-3F08-7F56-C812-014D88408E4F}"/>
                </a:ext>
              </a:extLst>
            </p:cNvPr>
            <p:cNvCxnSpPr>
              <a:cxnSpLocks/>
            </p:cNvCxnSpPr>
            <p:nvPr/>
          </p:nvCxnSpPr>
          <p:spPr bwMode="auto">
            <a:xfrm>
              <a:off x="6670505" y="2023679"/>
              <a:ext cx="212895" cy="0"/>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B608991-3C7E-F549-E0D5-E7A01247855B}"/>
                </a:ext>
              </a:extLst>
            </p:cNvPr>
            <p:cNvCxnSpPr>
              <a:cxnSpLocks/>
            </p:cNvCxnSpPr>
            <p:nvPr/>
          </p:nvCxnSpPr>
          <p:spPr bwMode="auto">
            <a:xfrm>
              <a:off x="6672301" y="3146425"/>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3D23CD14-D9D3-6BC2-7287-76368239D874}"/>
              </a:ext>
            </a:extLst>
          </p:cNvPr>
          <p:cNvGrpSpPr/>
          <p:nvPr/>
        </p:nvGrpSpPr>
        <p:grpSpPr>
          <a:xfrm>
            <a:off x="6583272" y="4759325"/>
            <a:ext cx="406400" cy="431007"/>
            <a:chOff x="6572250" y="2568783"/>
            <a:chExt cx="406400" cy="431007"/>
          </a:xfrm>
        </p:grpSpPr>
        <p:sp>
          <p:nvSpPr>
            <p:cNvPr id="105" name="Rectangle 104">
              <a:extLst>
                <a:ext uri="{FF2B5EF4-FFF2-40B4-BE49-F238E27FC236}">
                  <a16:creationId xmlns:a16="http://schemas.microsoft.com/office/drawing/2014/main" id="{ECCB1A68-5BA1-2A03-917D-D8485CCBF7D3}"/>
                </a:ext>
              </a:extLst>
            </p:cNvPr>
            <p:cNvSpPr/>
            <p:nvPr/>
          </p:nvSpPr>
          <p:spPr bwMode="auto">
            <a:xfrm>
              <a:off x="6572250" y="2870411"/>
              <a:ext cx="406400" cy="12937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6" name="Straight Connector 105">
              <a:extLst>
                <a:ext uri="{FF2B5EF4-FFF2-40B4-BE49-F238E27FC236}">
                  <a16:creationId xmlns:a16="http://schemas.microsoft.com/office/drawing/2014/main" id="{2396C31A-6C89-024B-5872-FDD06F4F2D03}"/>
                </a:ext>
              </a:extLst>
            </p:cNvPr>
            <p:cNvCxnSpPr>
              <a:cxnSpLocks/>
            </p:cNvCxnSpPr>
            <p:nvPr/>
          </p:nvCxnSpPr>
          <p:spPr bwMode="auto">
            <a:xfrm>
              <a:off x="6572250" y="2942933"/>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2C6B642-77C9-1109-DE43-47AD183323B9}"/>
                </a:ext>
              </a:extLst>
            </p:cNvPr>
            <p:cNvCxnSpPr>
              <a:cxnSpLocks/>
            </p:cNvCxnSpPr>
            <p:nvPr/>
          </p:nvCxnSpPr>
          <p:spPr bwMode="auto">
            <a:xfrm flipV="1">
              <a:off x="6761498" y="2568783"/>
              <a:ext cx="0" cy="301628"/>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4E7A9FA3-E27B-3EE6-46A4-272F7B4357C8}"/>
                </a:ext>
              </a:extLst>
            </p:cNvPr>
            <p:cNvCxnSpPr>
              <a:cxnSpLocks/>
            </p:cNvCxnSpPr>
            <p:nvPr/>
          </p:nvCxnSpPr>
          <p:spPr bwMode="auto">
            <a:xfrm>
              <a:off x="6655050" y="2568783"/>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4B3D1629-35A2-7F0A-97C2-BA666D0C30B5}"/>
              </a:ext>
            </a:extLst>
          </p:cNvPr>
          <p:cNvGrpSpPr/>
          <p:nvPr/>
        </p:nvGrpSpPr>
        <p:grpSpPr>
          <a:xfrm>
            <a:off x="8365575" y="4061919"/>
            <a:ext cx="406400" cy="1128409"/>
            <a:chOff x="6572250" y="1873001"/>
            <a:chExt cx="406400" cy="1128409"/>
          </a:xfrm>
        </p:grpSpPr>
        <p:sp>
          <p:nvSpPr>
            <p:cNvPr id="115" name="Rectangle 114">
              <a:extLst>
                <a:ext uri="{FF2B5EF4-FFF2-40B4-BE49-F238E27FC236}">
                  <a16:creationId xmlns:a16="http://schemas.microsoft.com/office/drawing/2014/main" id="{30AE90E9-A693-29FC-2E5F-5BA7E1ECE909}"/>
                </a:ext>
              </a:extLst>
            </p:cNvPr>
            <p:cNvSpPr/>
            <p:nvPr/>
          </p:nvSpPr>
          <p:spPr bwMode="auto">
            <a:xfrm>
              <a:off x="6572250" y="2870411"/>
              <a:ext cx="406400" cy="13099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6" name="Straight Connector 115">
              <a:extLst>
                <a:ext uri="{FF2B5EF4-FFF2-40B4-BE49-F238E27FC236}">
                  <a16:creationId xmlns:a16="http://schemas.microsoft.com/office/drawing/2014/main" id="{B2A15CAB-8EDD-596E-93D5-0D0C98591246}"/>
                </a:ext>
              </a:extLst>
            </p:cNvPr>
            <p:cNvCxnSpPr>
              <a:cxnSpLocks/>
            </p:cNvCxnSpPr>
            <p:nvPr/>
          </p:nvCxnSpPr>
          <p:spPr bwMode="auto">
            <a:xfrm>
              <a:off x="6572250" y="2942933"/>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74E2E25-D01A-8618-3215-E8C9FEB5C380}"/>
                </a:ext>
              </a:extLst>
            </p:cNvPr>
            <p:cNvCxnSpPr>
              <a:cxnSpLocks/>
            </p:cNvCxnSpPr>
            <p:nvPr/>
          </p:nvCxnSpPr>
          <p:spPr bwMode="auto">
            <a:xfrm flipV="1">
              <a:off x="6761498" y="1873001"/>
              <a:ext cx="0" cy="997410"/>
            </a:xfrm>
            <a:prstGeom prst="line">
              <a:avLst/>
            </a:prstGeom>
            <a:noFill/>
            <a:ln w="19050"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2BAE89D-2E88-7054-AE9E-97C44EF86207}"/>
                </a:ext>
              </a:extLst>
            </p:cNvPr>
            <p:cNvCxnSpPr>
              <a:cxnSpLocks/>
            </p:cNvCxnSpPr>
            <p:nvPr/>
          </p:nvCxnSpPr>
          <p:spPr bwMode="auto">
            <a:xfrm>
              <a:off x="6655050" y="1873001"/>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1ED1CD55-826D-101E-C2D6-873C9494C300}"/>
              </a:ext>
            </a:extLst>
          </p:cNvPr>
          <p:cNvGrpSpPr/>
          <p:nvPr/>
        </p:nvGrpSpPr>
        <p:grpSpPr>
          <a:xfrm>
            <a:off x="8948920" y="4156171"/>
            <a:ext cx="406400" cy="1059188"/>
            <a:chOff x="6572250" y="2096762"/>
            <a:chExt cx="406400" cy="1059188"/>
          </a:xfrm>
        </p:grpSpPr>
        <p:sp>
          <p:nvSpPr>
            <p:cNvPr id="121" name="Rectangle 120">
              <a:extLst>
                <a:ext uri="{FF2B5EF4-FFF2-40B4-BE49-F238E27FC236}">
                  <a16:creationId xmlns:a16="http://schemas.microsoft.com/office/drawing/2014/main" id="{72303D2A-6958-DC80-CAD6-4CF41A0BE747}"/>
                </a:ext>
              </a:extLst>
            </p:cNvPr>
            <p:cNvSpPr/>
            <p:nvPr/>
          </p:nvSpPr>
          <p:spPr bwMode="auto">
            <a:xfrm>
              <a:off x="6572250" y="2654301"/>
              <a:ext cx="406400" cy="34548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2" name="Straight Connector 121">
              <a:extLst>
                <a:ext uri="{FF2B5EF4-FFF2-40B4-BE49-F238E27FC236}">
                  <a16:creationId xmlns:a16="http://schemas.microsoft.com/office/drawing/2014/main" id="{5F58642C-F63C-B7B0-12EF-69738EF5290F}"/>
                </a:ext>
              </a:extLst>
            </p:cNvPr>
            <p:cNvCxnSpPr>
              <a:cxnSpLocks/>
            </p:cNvCxnSpPr>
            <p:nvPr/>
          </p:nvCxnSpPr>
          <p:spPr bwMode="auto">
            <a:xfrm>
              <a:off x="6572250" y="2900071"/>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AEB4200-4A40-0626-ECD9-165E7D65F237}"/>
                </a:ext>
              </a:extLst>
            </p:cNvPr>
            <p:cNvCxnSpPr>
              <a:cxnSpLocks/>
            </p:cNvCxnSpPr>
            <p:nvPr/>
          </p:nvCxnSpPr>
          <p:spPr bwMode="auto">
            <a:xfrm flipH="1" flipV="1">
              <a:off x="6774198" y="2096762"/>
              <a:ext cx="1252" cy="637444"/>
            </a:xfrm>
            <a:prstGeom prst="line">
              <a:avLst/>
            </a:prstGeom>
            <a:noFill/>
            <a:ln w="19050"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E89159C-19DA-88ED-1BCA-193F18DF4BBA}"/>
                </a:ext>
              </a:extLst>
            </p:cNvPr>
            <p:cNvCxnSpPr>
              <a:cxnSpLocks/>
            </p:cNvCxnSpPr>
            <p:nvPr/>
          </p:nvCxnSpPr>
          <p:spPr bwMode="auto">
            <a:xfrm flipV="1">
              <a:off x="6774198" y="3002515"/>
              <a:ext cx="0" cy="153435"/>
            </a:xfrm>
            <a:prstGeom prst="line">
              <a:avLst/>
            </a:prstGeom>
            <a:noFill/>
            <a:ln w="19050"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876044A-958C-1A63-590F-DFED72D823CF}"/>
                </a:ext>
              </a:extLst>
            </p:cNvPr>
            <p:cNvCxnSpPr>
              <a:cxnSpLocks/>
            </p:cNvCxnSpPr>
            <p:nvPr/>
          </p:nvCxnSpPr>
          <p:spPr bwMode="auto">
            <a:xfrm>
              <a:off x="6670505" y="2103584"/>
              <a:ext cx="212895" cy="0"/>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880E4AC-2EA2-C482-30A0-0860CA483311}"/>
                </a:ext>
              </a:extLst>
            </p:cNvPr>
            <p:cNvCxnSpPr>
              <a:cxnSpLocks/>
            </p:cNvCxnSpPr>
            <p:nvPr/>
          </p:nvCxnSpPr>
          <p:spPr bwMode="auto">
            <a:xfrm>
              <a:off x="6672301" y="3146425"/>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7DE86075-6484-F192-05C7-14ED6708F682}"/>
              </a:ext>
            </a:extLst>
          </p:cNvPr>
          <p:cNvGrpSpPr/>
          <p:nvPr/>
        </p:nvGrpSpPr>
        <p:grpSpPr>
          <a:xfrm>
            <a:off x="10189824" y="3958325"/>
            <a:ext cx="406400" cy="1143272"/>
            <a:chOff x="6572250" y="2525540"/>
            <a:chExt cx="406400" cy="1143272"/>
          </a:xfrm>
        </p:grpSpPr>
        <p:sp>
          <p:nvSpPr>
            <p:cNvPr id="128" name="Rectangle 127">
              <a:extLst>
                <a:ext uri="{FF2B5EF4-FFF2-40B4-BE49-F238E27FC236}">
                  <a16:creationId xmlns:a16="http://schemas.microsoft.com/office/drawing/2014/main" id="{F6C6CB92-EAF4-AC6D-EDE3-414230E0DF00}"/>
                </a:ext>
              </a:extLst>
            </p:cNvPr>
            <p:cNvSpPr/>
            <p:nvPr/>
          </p:nvSpPr>
          <p:spPr bwMode="auto">
            <a:xfrm>
              <a:off x="6572250" y="2654301"/>
              <a:ext cx="406400" cy="672235"/>
            </a:xfrm>
            <a:prstGeom prst="rect">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9" name="Straight Connector 128">
              <a:extLst>
                <a:ext uri="{FF2B5EF4-FFF2-40B4-BE49-F238E27FC236}">
                  <a16:creationId xmlns:a16="http://schemas.microsoft.com/office/drawing/2014/main" id="{0349F10A-392A-D962-6555-B584D0DA6542}"/>
                </a:ext>
              </a:extLst>
            </p:cNvPr>
            <p:cNvCxnSpPr>
              <a:cxnSpLocks/>
            </p:cNvCxnSpPr>
            <p:nvPr/>
          </p:nvCxnSpPr>
          <p:spPr bwMode="auto">
            <a:xfrm>
              <a:off x="6572250" y="2954046"/>
              <a:ext cx="406400" cy="0"/>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190E21C-85C3-3BF2-1886-8846D8736B1D}"/>
                </a:ext>
              </a:extLst>
            </p:cNvPr>
            <p:cNvCxnSpPr>
              <a:cxnSpLocks/>
              <a:stCxn id="128" idx="0"/>
            </p:cNvCxnSpPr>
            <p:nvPr/>
          </p:nvCxnSpPr>
          <p:spPr bwMode="auto">
            <a:xfrm flipH="1" flipV="1">
              <a:off x="6774198" y="2525540"/>
              <a:ext cx="1252" cy="128761"/>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FB82E1B-8448-3660-929D-B21A52F09906}"/>
                </a:ext>
              </a:extLst>
            </p:cNvPr>
            <p:cNvCxnSpPr>
              <a:cxnSpLocks/>
              <a:endCxn id="128" idx="2"/>
            </p:cNvCxnSpPr>
            <p:nvPr/>
          </p:nvCxnSpPr>
          <p:spPr bwMode="auto">
            <a:xfrm flipV="1">
              <a:off x="6774198" y="3326536"/>
              <a:ext cx="1252" cy="342276"/>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73C3709-391B-AED6-FCA1-F9866B2C8E1F}"/>
                </a:ext>
              </a:extLst>
            </p:cNvPr>
            <p:cNvCxnSpPr>
              <a:cxnSpLocks/>
            </p:cNvCxnSpPr>
            <p:nvPr/>
          </p:nvCxnSpPr>
          <p:spPr bwMode="auto">
            <a:xfrm>
              <a:off x="6670505" y="2532362"/>
              <a:ext cx="212895" cy="0"/>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E52A71F-E122-65C5-CA64-CAB24C5C2AD7}"/>
                </a:ext>
              </a:extLst>
            </p:cNvPr>
            <p:cNvCxnSpPr>
              <a:cxnSpLocks/>
            </p:cNvCxnSpPr>
            <p:nvPr/>
          </p:nvCxnSpPr>
          <p:spPr bwMode="auto">
            <a:xfrm>
              <a:off x="6672301" y="3659287"/>
              <a:ext cx="21289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F4B09D3E-F336-C96C-94C6-8728792192E7}"/>
              </a:ext>
            </a:extLst>
          </p:cNvPr>
          <p:cNvGrpSpPr/>
          <p:nvPr/>
        </p:nvGrpSpPr>
        <p:grpSpPr>
          <a:xfrm>
            <a:off x="10792276" y="4308475"/>
            <a:ext cx="406400" cy="893299"/>
            <a:chOff x="6572250" y="2389556"/>
            <a:chExt cx="406400" cy="893299"/>
          </a:xfrm>
        </p:grpSpPr>
        <p:sp>
          <p:nvSpPr>
            <p:cNvPr id="140" name="Rectangle 139">
              <a:extLst>
                <a:ext uri="{FF2B5EF4-FFF2-40B4-BE49-F238E27FC236}">
                  <a16:creationId xmlns:a16="http://schemas.microsoft.com/office/drawing/2014/main" id="{F922E500-ED19-EC26-D9CB-F98F9A49FF27}"/>
                </a:ext>
              </a:extLst>
            </p:cNvPr>
            <p:cNvSpPr/>
            <p:nvPr/>
          </p:nvSpPr>
          <p:spPr bwMode="auto">
            <a:xfrm>
              <a:off x="6572250" y="2870411"/>
              <a:ext cx="406400" cy="412444"/>
            </a:xfrm>
            <a:prstGeom prst="rect">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1" name="Straight Connector 140">
              <a:extLst>
                <a:ext uri="{FF2B5EF4-FFF2-40B4-BE49-F238E27FC236}">
                  <a16:creationId xmlns:a16="http://schemas.microsoft.com/office/drawing/2014/main" id="{CC8C911A-CA93-2E96-95A4-3BFF31308B4D}"/>
                </a:ext>
              </a:extLst>
            </p:cNvPr>
            <p:cNvCxnSpPr>
              <a:cxnSpLocks/>
            </p:cNvCxnSpPr>
            <p:nvPr/>
          </p:nvCxnSpPr>
          <p:spPr bwMode="auto">
            <a:xfrm>
              <a:off x="6572250" y="3207509"/>
              <a:ext cx="406400" cy="0"/>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350EAF2-BF88-B0C8-21DE-CA17D8134F5A}"/>
                </a:ext>
              </a:extLst>
            </p:cNvPr>
            <p:cNvCxnSpPr>
              <a:cxnSpLocks/>
            </p:cNvCxnSpPr>
            <p:nvPr/>
          </p:nvCxnSpPr>
          <p:spPr bwMode="auto">
            <a:xfrm flipV="1">
              <a:off x="6761498" y="2389556"/>
              <a:ext cx="0" cy="480855"/>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056C669-9DCC-86AA-200A-CCF2E66667B8}"/>
                </a:ext>
              </a:extLst>
            </p:cNvPr>
            <p:cNvCxnSpPr>
              <a:cxnSpLocks/>
            </p:cNvCxnSpPr>
            <p:nvPr/>
          </p:nvCxnSpPr>
          <p:spPr bwMode="auto">
            <a:xfrm>
              <a:off x="6655050" y="2389556"/>
              <a:ext cx="21289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E20C822E-85B3-C996-77B1-4E4426E40FD8}"/>
              </a:ext>
            </a:extLst>
          </p:cNvPr>
          <p:cNvGrpSpPr/>
          <p:nvPr/>
        </p:nvGrpSpPr>
        <p:grpSpPr>
          <a:xfrm>
            <a:off x="8367517" y="1955586"/>
            <a:ext cx="406400" cy="1214007"/>
            <a:chOff x="6572250" y="1857271"/>
            <a:chExt cx="406400" cy="1214007"/>
          </a:xfrm>
        </p:grpSpPr>
        <p:sp>
          <p:nvSpPr>
            <p:cNvPr id="153" name="Rectangle 152">
              <a:extLst>
                <a:ext uri="{FF2B5EF4-FFF2-40B4-BE49-F238E27FC236}">
                  <a16:creationId xmlns:a16="http://schemas.microsoft.com/office/drawing/2014/main" id="{27D0EFFB-125C-DBF9-5FEA-B0E6657768C9}"/>
                </a:ext>
              </a:extLst>
            </p:cNvPr>
            <p:cNvSpPr/>
            <p:nvPr/>
          </p:nvSpPr>
          <p:spPr bwMode="auto">
            <a:xfrm>
              <a:off x="6572250" y="2775006"/>
              <a:ext cx="406400" cy="224784"/>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4" name="Straight Connector 153">
              <a:extLst>
                <a:ext uri="{FF2B5EF4-FFF2-40B4-BE49-F238E27FC236}">
                  <a16:creationId xmlns:a16="http://schemas.microsoft.com/office/drawing/2014/main" id="{8F3BB049-5545-437C-49DC-1C053D51B583}"/>
                </a:ext>
              </a:extLst>
            </p:cNvPr>
            <p:cNvCxnSpPr>
              <a:cxnSpLocks/>
            </p:cNvCxnSpPr>
            <p:nvPr/>
          </p:nvCxnSpPr>
          <p:spPr bwMode="auto">
            <a:xfrm>
              <a:off x="6572250" y="2850858"/>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D53B79A-D68C-6E99-6C97-EEAF98ED8550}"/>
                </a:ext>
              </a:extLst>
            </p:cNvPr>
            <p:cNvCxnSpPr>
              <a:cxnSpLocks/>
            </p:cNvCxnSpPr>
            <p:nvPr/>
          </p:nvCxnSpPr>
          <p:spPr bwMode="auto">
            <a:xfrm flipV="1">
              <a:off x="6774198" y="1857271"/>
              <a:ext cx="0" cy="396143"/>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CBCE21B-419F-440C-6972-3CC084459A9A}"/>
                </a:ext>
              </a:extLst>
            </p:cNvPr>
            <p:cNvCxnSpPr>
              <a:cxnSpLocks/>
              <a:endCxn id="153" idx="2"/>
            </p:cNvCxnSpPr>
            <p:nvPr/>
          </p:nvCxnSpPr>
          <p:spPr bwMode="auto">
            <a:xfrm flipV="1">
              <a:off x="6774198" y="2999790"/>
              <a:ext cx="1252" cy="71488"/>
            </a:xfrm>
            <a:prstGeom prst="line">
              <a:avLst/>
            </a:prstGeom>
            <a:noFill/>
            <a:ln w="19050"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FD44C69-AB9C-0FD2-B04F-9025387D45BF}"/>
                </a:ext>
              </a:extLst>
            </p:cNvPr>
            <p:cNvCxnSpPr>
              <a:cxnSpLocks/>
            </p:cNvCxnSpPr>
            <p:nvPr/>
          </p:nvCxnSpPr>
          <p:spPr bwMode="auto">
            <a:xfrm>
              <a:off x="6670505" y="1864093"/>
              <a:ext cx="212895" cy="0"/>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16DF345-58A2-1C1F-C44D-AC3FDF6EBF7E}"/>
                </a:ext>
              </a:extLst>
            </p:cNvPr>
            <p:cNvCxnSpPr>
              <a:cxnSpLocks/>
            </p:cNvCxnSpPr>
            <p:nvPr/>
          </p:nvCxnSpPr>
          <p:spPr bwMode="auto">
            <a:xfrm>
              <a:off x="6672301" y="3061753"/>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A4470FD7-0A26-C28D-B675-90AD63241078}"/>
              </a:ext>
            </a:extLst>
          </p:cNvPr>
          <p:cNvGrpSpPr/>
          <p:nvPr/>
        </p:nvGrpSpPr>
        <p:grpSpPr>
          <a:xfrm>
            <a:off x="8978790" y="2949173"/>
            <a:ext cx="417170" cy="243035"/>
            <a:chOff x="6572250" y="2735701"/>
            <a:chExt cx="417170" cy="243035"/>
          </a:xfrm>
        </p:grpSpPr>
        <p:sp>
          <p:nvSpPr>
            <p:cNvPr id="163" name="Rectangle 162">
              <a:extLst>
                <a:ext uri="{FF2B5EF4-FFF2-40B4-BE49-F238E27FC236}">
                  <a16:creationId xmlns:a16="http://schemas.microsoft.com/office/drawing/2014/main" id="{8A48769E-B7AD-5FAD-148D-42BEAB73DA0F}"/>
                </a:ext>
              </a:extLst>
            </p:cNvPr>
            <p:cNvSpPr/>
            <p:nvPr/>
          </p:nvSpPr>
          <p:spPr bwMode="auto">
            <a:xfrm>
              <a:off x="6572250" y="2870412"/>
              <a:ext cx="406400" cy="108324"/>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4" name="Straight Connector 163">
              <a:extLst>
                <a:ext uri="{FF2B5EF4-FFF2-40B4-BE49-F238E27FC236}">
                  <a16:creationId xmlns:a16="http://schemas.microsoft.com/office/drawing/2014/main" id="{05ECBA3F-B96B-F9DC-F054-28C630B082E4}"/>
                </a:ext>
              </a:extLst>
            </p:cNvPr>
            <p:cNvCxnSpPr>
              <a:cxnSpLocks/>
            </p:cNvCxnSpPr>
            <p:nvPr/>
          </p:nvCxnSpPr>
          <p:spPr bwMode="auto">
            <a:xfrm>
              <a:off x="6583020" y="2942933"/>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7785528-94AD-7A61-C0F3-4432472FA408}"/>
                </a:ext>
              </a:extLst>
            </p:cNvPr>
            <p:cNvCxnSpPr>
              <a:cxnSpLocks/>
            </p:cNvCxnSpPr>
            <p:nvPr/>
          </p:nvCxnSpPr>
          <p:spPr bwMode="auto">
            <a:xfrm flipV="1">
              <a:off x="6761498" y="2735701"/>
              <a:ext cx="0" cy="134710"/>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23A66D9-F9CC-D921-8631-33B265AAB3CA}"/>
                </a:ext>
              </a:extLst>
            </p:cNvPr>
            <p:cNvCxnSpPr>
              <a:cxnSpLocks/>
            </p:cNvCxnSpPr>
            <p:nvPr/>
          </p:nvCxnSpPr>
          <p:spPr bwMode="auto">
            <a:xfrm>
              <a:off x="6659605" y="2735701"/>
              <a:ext cx="2128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1A6277FC-F9F7-8E97-08EE-21CF877BE3BD}"/>
              </a:ext>
            </a:extLst>
          </p:cNvPr>
          <p:cNvGrpSpPr/>
          <p:nvPr/>
        </p:nvGrpSpPr>
        <p:grpSpPr>
          <a:xfrm>
            <a:off x="10200668" y="2234019"/>
            <a:ext cx="406400" cy="956149"/>
            <a:chOff x="6572250" y="2124547"/>
            <a:chExt cx="406400" cy="956149"/>
          </a:xfrm>
        </p:grpSpPr>
        <p:sp>
          <p:nvSpPr>
            <p:cNvPr id="169" name="Rectangle 168">
              <a:extLst>
                <a:ext uri="{FF2B5EF4-FFF2-40B4-BE49-F238E27FC236}">
                  <a16:creationId xmlns:a16="http://schemas.microsoft.com/office/drawing/2014/main" id="{F8D53327-8A1C-5B4A-DE20-7F13FDBFE528}"/>
                </a:ext>
              </a:extLst>
            </p:cNvPr>
            <p:cNvSpPr/>
            <p:nvPr/>
          </p:nvSpPr>
          <p:spPr bwMode="auto">
            <a:xfrm>
              <a:off x="6572250" y="2729011"/>
              <a:ext cx="406400" cy="27077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0" name="Straight Connector 169">
              <a:extLst>
                <a:ext uri="{FF2B5EF4-FFF2-40B4-BE49-F238E27FC236}">
                  <a16:creationId xmlns:a16="http://schemas.microsoft.com/office/drawing/2014/main" id="{605F5A7E-A0ED-DBFA-7907-C87C5D001657}"/>
                </a:ext>
              </a:extLst>
            </p:cNvPr>
            <p:cNvCxnSpPr>
              <a:cxnSpLocks/>
            </p:cNvCxnSpPr>
            <p:nvPr/>
          </p:nvCxnSpPr>
          <p:spPr bwMode="auto">
            <a:xfrm>
              <a:off x="6572250" y="2907056"/>
              <a:ext cx="406400" cy="0"/>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6414050-F873-7234-A4CC-4AFE61429927}"/>
                </a:ext>
              </a:extLst>
            </p:cNvPr>
            <p:cNvCxnSpPr>
              <a:cxnSpLocks/>
            </p:cNvCxnSpPr>
            <p:nvPr/>
          </p:nvCxnSpPr>
          <p:spPr bwMode="auto">
            <a:xfrm flipV="1">
              <a:off x="6765925" y="2124547"/>
              <a:ext cx="0" cy="604464"/>
            </a:xfrm>
            <a:prstGeom prst="line">
              <a:avLst/>
            </a:prstGeom>
            <a:noFill/>
            <a:ln w="19050"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8E2E9CD-30AB-4E0F-ECF2-BEABD99A950A}"/>
                </a:ext>
              </a:extLst>
            </p:cNvPr>
            <p:cNvCxnSpPr>
              <a:cxnSpLocks/>
            </p:cNvCxnSpPr>
            <p:nvPr/>
          </p:nvCxnSpPr>
          <p:spPr bwMode="auto">
            <a:xfrm flipV="1">
              <a:off x="6774198" y="3002515"/>
              <a:ext cx="0" cy="78181"/>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2709615-5416-E938-AB6D-E512BE4FCD9E}"/>
                </a:ext>
              </a:extLst>
            </p:cNvPr>
            <p:cNvCxnSpPr>
              <a:cxnSpLocks/>
            </p:cNvCxnSpPr>
            <p:nvPr/>
          </p:nvCxnSpPr>
          <p:spPr bwMode="auto">
            <a:xfrm>
              <a:off x="6670505" y="2124547"/>
              <a:ext cx="212895" cy="0"/>
            </a:xfrm>
            <a:prstGeom prst="line">
              <a:avLst/>
            </a:prstGeom>
            <a:noFill/>
            <a:ln w="19050"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9D09908E-9A5B-E430-C5AE-05E01DB7FD3C}"/>
                </a:ext>
              </a:extLst>
            </p:cNvPr>
            <p:cNvCxnSpPr>
              <a:cxnSpLocks/>
            </p:cNvCxnSpPr>
            <p:nvPr/>
          </p:nvCxnSpPr>
          <p:spPr bwMode="auto">
            <a:xfrm>
              <a:off x="6672301" y="3080696"/>
              <a:ext cx="212895" cy="0"/>
            </a:xfrm>
            <a:prstGeom prst="line">
              <a:avLst/>
            </a:prstGeom>
            <a:noFill/>
            <a:ln w="19050" cap="flat" cmpd="sng" algn="ctr">
              <a:solidFill>
                <a:schemeClr val="bg1"/>
              </a:solidFill>
              <a:prstDash val="solid"/>
              <a:round/>
              <a:headEnd type="none" w="med" len="med"/>
              <a:tailEnd type="none" w="med" len="med"/>
            </a:ln>
            <a:effectLst/>
          </p:spPr>
        </p:cxnSp>
      </p:grpSp>
      <p:cxnSp>
        <p:nvCxnSpPr>
          <p:cNvPr id="185" name="Straight Connector 184">
            <a:extLst>
              <a:ext uri="{FF2B5EF4-FFF2-40B4-BE49-F238E27FC236}">
                <a16:creationId xmlns:a16="http://schemas.microsoft.com/office/drawing/2014/main" id="{3AE2EBDC-12E6-2AB6-FB48-9736E2F32FB7}"/>
              </a:ext>
            </a:extLst>
          </p:cNvPr>
          <p:cNvCxnSpPr>
            <a:cxnSpLocks/>
          </p:cNvCxnSpPr>
          <p:nvPr/>
        </p:nvCxnSpPr>
        <p:spPr bwMode="auto">
          <a:xfrm flipV="1">
            <a:off x="10978464" y="2097169"/>
            <a:ext cx="0" cy="1072424"/>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9463AC6-758F-2FF1-183A-F84422F4B1D0}"/>
              </a:ext>
            </a:extLst>
          </p:cNvPr>
          <p:cNvCxnSpPr>
            <a:cxnSpLocks/>
          </p:cNvCxnSpPr>
          <p:nvPr/>
        </p:nvCxnSpPr>
        <p:spPr bwMode="auto">
          <a:xfrm>
            <a:off x="10879919" y="2097169"/>
            <a:ext cx="212895" cy="0"/>
          </a:xfrm>
          <a:prstGeom prst="line">
            <a:avLst/>
          </a:prstGeom>
          <a:noFill/>
          <a:ln w="19050" cap="flat" cmpd="sng" algn="ctr">
            <a:solidFill>
              <a:schemeClr val="bg1"/>
            </a:solidFill>
            <a:prstDash val="solid"/>
            <a:round/>
            <a:headEnd type="none" w="med" len="med"/>
            <a:tailEnd type="none" w="med" len="med"/>
          </a:ln>
          <a:effectLst/>
        </p:spPr>
      </p:cxnSp>
      <p:sp>
        <p:nvSpPr>
          <p:cNvPr id="188" name="Rectangle 187">
            <a:extLst>
              <a:ext uri="{FF2B5EF4-FFF2-40B4-BE49-F238E27FC236}">
                <a16:creationId xmlns:a16="http://schemas.microsoft.com/office/drawing/2014/main" id="{A29B3BAF-585E-541F-DECB-7475B0BEF498}"/>
              </a:ext>
            </a:extLst>
          </p:cNvPr>
          <p:cNvSpPr/>
          <p:nvPr/>
        </p:nvSpPr>
        <p:spPr bwMode="auto">
          <a:xfrm>
            <a:off x="10763786" y="3162733"/>
            <a:ext cx="406400" cy="4571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9" name="Straight Connector 188">
            <a:extLst>
              <a:ext uri="{FF2B5EF4-FFF2-40B4-BE49-F238E27FC236}">
                <a16:creationId xmlns:a16="http://schemas.microsoft.com/office/drawing/2014/main" id="{C11DFA4F-7699-0190-047A-ADD5D3E2DA41}"/>
              </a:ext>
            </a:extLst>
          </p:cNvPr>
          <p:cNvCxnSpPr/>
          <p:nvPr/>
        </p:nvCxnSpPr>
        <p:spPr bwMode="auto">
          <a:xfrm>
            <a:off x="8085681" y="1794012"/>
            <a:ext cx="79375" cy="0"/>
          </a:xfrm>
          <a:prstGeom prst="line">
            <a:avLst/>
          </a:prstGeom>
          <a:noFill/>
          <a:ln w="28575" cap="flat" cmpd="sng" algn="ctr">
            <a:solidFill>
              <a:schemeClr val="bg1"/>
            </a:solidFill>
            <a:prstDash val="solid"/>
            <a:round/>
            <a:headEnd type="none" w="med" len="med"/>
            <a:tailEnd type="none" w="med" len="med"/>
          </a:ln>
          <a:effectLst/>
        </p:spPr>
      </p:cxnSp>
      <p:sp>
        <p:nvSpPr>
          <p:cNvPr id="190" name="TextBox 189">
            <a:extLst>
              <a:ext uri="{FF2B5EF4-FFF2-40B4-BE49-F238E27FC236}">
                <a16:creationId xmlns:a16="http://schemas.microsoft.com/office/drawing/2014/main" id="{B3BA49A3-2D00-D455-9905-D37A5FB60DC9}"/>
              </a:ext>
            </a:extLst>
          </p:cNvPr>
          <p:cNvSpPr txBox="1"/>
          <p:nvPr/>
        </p:nvSpPr>
        <p:spPr bwMode="auto">
          <a:xfrm>
            <a:off x="7812202" y="166273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cxnSp>
        <p:nvCxnSpPr>
          <p:cNvPr id="191" name="Straight Connector 190">
            <a:extLst>
              <a:ext uri="{FF2B5EF4-FFF2-40B4-BE49-F238E27FC236}">
                <a16:creationId xmlns:a16="http://schemas.microsoft.com/office/drawing/2014/main" id="{494DA6D5-1151-AC71-2995-24BB1F51F13E}"/>
              </a:ext>
            </a:extLst>
          </p:cNvPr>
          <p:cNvCxnSpPr/>
          <p:nvPr/>
        </p:nvCxnSpPr>
        <p:spPr bwMode="auto">
          <a:xfrm>
            <a:off x="8090872" y="2034382"/>
            <a:ext cx="79375" cy="0"/>
          </a:xfrm>
          <a:prstGeom prst="line">
            <a:avLst/>
          </a:prstGeom>
          <a:noFill/>
          <a:ln w="28575" cap="flat" cmpd="sng" algn="ctr">
            <a:solidFill>
              <a:schemeClr val="bg1"/>
            </a:solidFill>
            <a:prstDash val="solid"/>
            <a:round/>
            <a:headEnd type="none" w="med" len="med"/>
            <a:tailEnd type="none" w="med" len="med"/>
          </a:ln>
          <a:effectLst/>
        </p:spPr>
      </p:cxnSp>
      <p:sp>
        <p:nvSpPr>
          <p:cNvPr id="192" name="TextBox 191">
            <a:extLst>
              <a:ext uri="{FF2B5EF4-FFF2-40B4-BE49-F238E27FC236}">
                <a16:creationId xmlns:a16="http://schemas.microsoft.com/office/drawing/2014/main" id="{CAE7A143-0D8B-0439-4A7E-A2043744DE98}"/>
              </a:ext>
            </a:extLst>
          </p:cNvPr>
          <p:cNvSpPr txBox="1"/>
          <p:nvPr/>
        </p:nvSpPr>
        <p:spPr bwMode="auto">
          <a:xfrm>
            <a:off x="7817393" y="190310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cxnSp>
        <p:nvCxnSpPr>
          <p:cNvPr id="193" name="Straight Connector 192">
            <a:extLst>
              <a:ext uri="{FF2B5EF4-FFF2-40B4-BE49-F238E27FC236}">
                <a16:creationId xmlns:a16="http://schemas.microsoft.com/office/drawing/2014/main" id="{CE2D8223-C9AF-DF45-AE4E-C66DA94D2E0A}"/>
              </a:ext>
            </a:extLst>
          </p:cNvPr>
          <p:cNvCxnSpPr/>
          <p:nvPr/>
        </p:nvCxnSpPr>
        <p:spPr bwMode="auto">
          <a:xfrm>
            <a:off x="8085681" y="2289190"/>
            <a:ext cx="79375" cy="0"/>
          </a:xfrm>
          <a:prstGeom prst="line">
            <a:avLst/>
          </a:prstGeom>
          <a:noFill/>
          <a:ln w="28575"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659A0B34-416E-48C7-BD82-1A0A86F4131C}"/>
              </a:ext>
            </a:extLst>
          </p:cNvPr>
          <p:cNvSpPr txBox="1"/>
          <p:nvPr/>
        </p:nvSpPr>
        <p:spPr bwMode="auto">
          <a:xfrm>
            <a:off x="7812202" y="215791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cxnSp>
        <p:nvCxnSpPr>
          <p:cNvPr id="195" name="Straight Connector 194">
            <a:extLst>
              <a:ext uri="{FF2B5EF4-FFF2-40B4-BE49-F238E27FC236}">
                <a16:creationId xmlns:a16="http://schemas.microsoft.com/office/drawing/2014/main" id="{F848ABE1-C3C1-5BB2-0555-72B91E417A32}"/>
              </a:ext>
            </a:extLst>
          </p:cNvPr>
          <p:cNvCxnSpPr/>
          <p:nvPr/>
        </p:nvCxnSpPr>
        <p:spPr bwMode="auto">
          <a:xfrm>
            <a:off x="8128696" y="2546423"/>
            <a:ext cx="79375" cy="0"/>
          </a:xfrm>
          <a:prstGeom prst="line">
            <a:avLst/>
          </a:prstGeom>
          <a:noFill/>
          <a:ln w="28575" cap="flat" cmpd="sng" algn="ctr">
            <a:solidFill>
              <a:schemeClr val="bg1"/>
            </a:solidFill>
            <a:prstDash val="solid"/>
            <a:round/>
            <a:headEnd type="none" w="med" len="med"/>
            <a:tailEnd type="none" w="med" len="med"/>
          </a:ln>
          <a:effectLst/>
        </p:spPr>
      </p:cxnSp>
      <p:sp>
        <p:nvSpPr>
          <p:cNvPr id="196" name="TextBox 195">
            <a:extLst>
              <a:ext uri="{FF2B5EF4-FFF2-40B4-BE49-F238E27FC236}">
                <a16:creationId xmlns:a16="http://schemas.microsoft.com/office/drawing/2014/main" id="{658B4355-DC82-AD02-1B72-4E95C6BDC323}"/>
              </a:ext>
            </a:extLst>
          </p:cNvPr>
          <p:cNvSpPr txBox="1"/>
          <p:nvPr/>
        </p:nvSpPr>
        <p:spPr bwMode="auto">
          <a:xfrm>
            <a:off x="7822601" y="241514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cxnSp>
        <p:nvCxnSpPr>
          <p:cNvPr id="197" name="Straight Connector 196">
            <a:extLst>
              <a:ext uri="{FF2B5EF4-FFF2-40B4-BE49-F238E27FC236}">
                <a16:creationId xmlns:a16="http://schemas.microsoft.com/office/drawing/2014/main" id="{B810C165-12B0-6BF5-93F5-7D8AF5DC1019}"/>
              </a:ext>
            </a:extLst>
          </p:cNvPr>
          <p:cNvCxnSpPr/>
          <p:nvPr/>
        </p:nvCxnSpPr>
        <p:spPr bwMode="auto">
          <a:xfrm>
            <a:off x="8122536" y="2415143"/>
            <a:ext cx="79375"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9C815B7-BF73-680C-718A-2E107C08866E}"/>
              </a:ext>
            </a:extLst>
          </p:cNvPr>
          <p:cNvCxnSpPr/>
          <p:nvPr/>
        </p:nvCxnSpPr>
        <p:spPr bwMode="auto">
          <a:xfrm>
            <a:off x="8091604" y="2720999"/>
            <a:ext cx="79375" cy="0"/>
          </a:xfrm>
          <a:prstGeom prst="line">
            <a:avLst/>
          </a:prstGeom>
          <a:noFill/>
          <a:ln w="28575" cap="flat" cmpd="sng" algn="ctr">
            <a:solidFill>
              <a:schemeClr val="bg1"/>
            </a:solidFill>
            <a:prstDash val="solid"/>
            <a:round/>
            <a:headEnd type="none" w="med" len="med"/>
            <a:tailEnd type="none" w="med" len="med"/>
          </a:ln>
          <a:effectLst/>
        </p:spPr>
      </p:cxnSp>
      <p:sp>
        <p:nvSpPr>
          <p:cNvPr id="199" name="TextBox 198">
            <a:extLst>
              <a:ext uri="{FF2B5EF4-FFF2-40B4-BE49-F238E27FC236}">
                <a16:creationId xmlns:a16="http://schemas.microsoft.com/office/drawing/2014/main" id="{1BC021F0-A69D-B43D-EC4C-048DDFDCBB11}"/>
              </a:ext>
            </a:extLst>
          </p:cNvPr>
          <p:cNvSpPr txBox="1"/>
          <p:nvPr/>
        </p:nvSpPr>
        <p:spPr bwMode="auto">
          <a:xfrm>
            <a:off x="7818125" y="25897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cxnSp>
        <p:nvCxnSpPr>
          <p:cNvPr id="200" name="Straight Connector 199">
            <a:extLst>
              <a:ext uri="{FF2B5EF4-FFF2-40B4-BE49-F238E27FC236}">
                <a16:creationId xmlns:a16="http://schemas.microsoft.com/office/drawing/2014/main" id="{FA7CC46D-FD12-348D-8796-7248326E514B}"/>
              </a:ext>
            </a:extLst>
          </p:cNvPr>
          <p:cNvCxnSpPr/>
          <p:nvPr/>
        </p:nvCxnSpPr>
        <p:spPr bwMode="auto">
          <a:xfrm>
            <a:off x="8093997" y="2885595"/>
            <a:ext cx="79375" cy="0"/>
          </a:xfrm>
          <a:prstGeom prst="line">
            <a:avLst/>
          </a:prstGeom>
          <a:noFill/>
          <a:ln w="28575" cap="flat" cmpd="sng" algn="ctr">
            <a:solidFill>
              <a:schemeClr val="bg1"/>
            </a:solidFill>
            <a:prstDash val="solid"/>
            <a:round/>
            <a:headEnd type="none" w="med" len="med"/>
            <a:tailEnd type="none" w="med" len="med"/>
          </a:ln>
          <a:effectLst/>
        </p:spPr>
      </p:cxnSp>
      <p:sp>
        <p:nvSpPr>
          <p:cNvPr id="201" name="TextBox 200">
            <a:extLst>
              <a:ext uri="{FF2B5EF4-FFF2-40B4-BE49-F238E27FC236}">
                <a16:creationId xmlns:a16="http://schemas.microsoft.com/office/drawing/2014/main" id="{D70A58C9-B060-D92D-C462-F9A6CC41A049}"/>
              </a:ext>
            </a:extLst>
          </p:cNvPr>
          <p:cNvSpPr txBox="1"/>
          <p:nvPr/>
        </p:nvSpPr>
        <p:spPr bwMode="auto">
          <a:xfrm>
            <a:off x="7820518" y="275431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cxnSp>
        <p:nvCxnSpPr>
          <p:cNvPr id="202" name="Straight Connector 201">
            <a:extLst>
              <a:ext uri="{FF2B5EF4-FFF2-40B4-BE49-F238E27FC236}">
                <a16:creationId xmlns:a16="http://schemas.microsoft.com/office/drawing/2014/main" id="{673C658F-5095-447C-5887-95890C3A1101}"/>
              </a:ext>
            </a:extLst>
          </p:cNvPr>
          <p:cNvCxnSpPr/>
          <p:nvPr/>
        </p:nvCxnSpPr>
        <p:spPr bwMode="auto">
          <a:xfrm>
            <a:off x="8090872" y="3050190"/>
            <a:ext cx="79375" cy="0"/>
          </a:xfrm>
          <a:prstGeom prst="line">
            <a:avLst/>
          </a:prstGeom>
          <a:noFill/>
          <a:ln w="28575" cap="flat" cmpd="sng" algn="ctr">
            <a:solidFill>
              <a:schemeClr val="bg1"/>
            </a:solidFill>
            <a:prstDash val="solid"/>
            <a:round/>
            <a:headEnd type="none" w="med" len="med"/>
            <a:tailEnd type="none" w="med" len="med"/>
          </a:ln>
          <a:effectLst/>
        </p:spPr>
      </p:cxnSp>
      <p:sp>
        <p:nvSpPr>
          <p:cNvPr id="203" name="TextBox 202">
            <a:extLst>
              <a:ext uri="{FF2B5EF4-FFF2-40B4-BE49-F238E27FC236}">
                <a16:creationId xmlns:a16="http://schemas.microsoft.com/office/drawing/2014/main" id="{A9C5852F-ECF6-3E53-B7F4-A70EFBA6644E}"/>
              </a:ext>
            </a:extLst>
          </p:cNvPr>
          <p:cNvSpPr txBox="1"/>
          <p:nvPr/>
        </p:nvSpPr>
        <p:spPr bwMode="auto">
          <a:xfrm>
            <a:off x="7895940" y="2918910"/>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cxnSp>
        <p:nvCxnSpPr>
          <p:cNvPr id="204" name="Straight Connector 203">
            <a:extLst>
              <a:ext uri="{FF2B5EF4-FFF2-40B4-BE49-F238E27FC236}">
                <a16:creationId xmlns:a16="http://schemas.microsoft.com/office/drawing/2014/main" id="{24621155-FB4E-D9FA-F7A4-47DC4581B9BB}"/>
              </a:ext>
            </a:extLst>
          </p:cNvPr>
          <p:cNvCxnSpPr/>
          <p:nvPr/>
        </p:nvCxnSpPr>
        <p:spPr bwMode="auto">
          <a:xfrm>
            <a:off x="8088526" y="3216177"/>
            <a:ext cx="79375"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7F5304D-81DA-9651-9603-3F557AE5C251}"/>
              </a:ext>
            </a:extLst>
          </p:cNvPr>
          <p:cNvCxnSpPr/>
          <p:nvPr/>
        </p:nvCxnSpPr>
        <p:spPr bwMode="auto">
          <a:xfrm>
            <a:off x="9922253" y="1840183"/>
            <a:ext cx="79375" cy="0"/>
          </a:xfrm>
          <a:prstGeom prst="line">
            <a:avLst/>
          </a:prstGeom>
          <a:noFill/>
          <a:ln w="28575" cap="flat" cmpd="sng" algn="ctr">
            <a:solidFill>
              <a:schemeClr val="bg1"/>
            </a:solidFill>
            <a:prstDash val="solid"/>
            <a:round/>
            <a:headEnd type="none" w="med" len="med"/>
            <a:tailEnd type="none" w="med" len="med"/>
          </a:ln>
          <a:effectLst/>
        </p:spPr>
      </p:cxnSp>
      <p:sp>
        <p:nvSpPr>
          <p:cNvPr id="207" name="TextBox 206">
            <a:extLst>
              <a:ext uri="{FF2B5EF4-FFF2-40B4-BE49-F238E27FC236}">
                <a16:creationId xmlns:a16="http://schemas.microsoft.com/office/drawing/2014/main" id="{CA4D3454-3815-9357-12B8-1F60D106EABD}"/>
              </a:ext>
            </a:extLst>
          </p:cNvPr>
          <p:cNvSpPr txBox="1"/>
          <p:nvPr/>
        </p:nvSpPr>
        <p:spPr bwMode="auto">
          <a:xfrm>
            <a:off x="9570226" y="170890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500</a:t>
            </a:r>
          </a:p>
        </p:txBody>
      </p:sp>
      <p:cxnSp>
        <p:nvCxnSpPr>
          <p:cNvPr id="211" name="Straight Connector 210">
            <a:extLst>
              <a:ext uri="{FF2B5EF4-FFF2-40B4-BE49-F238E27FC236}">
                <a16:creationId xmlns:a16="http://schemas.microsoft.com/office/drawing/2014/main" id="{696A2FEC-6E42-C730-FE35-42A922D60140}"/>
              </a:ext>
            </a:extLst>
          </p:cNvPr>
          <p:cNvCxnSpPr/>
          <p:nvPr/>
        </p:nvCxnSpPr>
        <p:spPr bwMode="auto">
          <a:xfrm>
            <a:off x="9920487" y="2117182"/>
            <a:ext cx="79375" cy="0"/>
          </a:xfrm>
          <a:prstGeom prst="line">
            <a:avLst/>
          </a:prstGeom>
          <a:noFill/>
          <a:ln w="28575" cap="flat" cmpd="sng" algn="ctr">
            <a:solidFill>
              <a:schemeClr val="bg1"/>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C09C0F52-7E46-B4B7-CC56-15C0C2DA51A1}"/>
              </a:ext>
            </a:extLst>
          </p:cNvPr>
          <p:cNvSpPr txBox="1"/>
          <p:nvPr/>
        </p:nvSpPr>
        <p:spPr bwMode="auto">
          <a:xfrm>
            <a:off x="9568460" y="1985902"/>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a:t>
            </a:r>
          </a:p>
        </p:txBody>
      </p:sp>
      <p:cxnSp>
        <p:nvCxnSpPr>
          <p:cNvPr id="213" name="Straight Connector 212">
            <a:extLst>
              <a:ext uri="{FF2B5EF4-FFF2-40B4-BE49-F238E27FC236}">
                <a16:creationId xmlns:a16="http://schemas.microsoft.com/office/drawing/2014/main" id="{7765C3CD-1AA1-5B46-4716-0CBEB71E0834}"/>
              </a:ext>
            </a:extLst>
          </p:cNvPr>
          <p:cNvCxnSpPr/>
          <p:nvPr/>
        </p:nvCxnSpPr>
        <p:spPr bwMode="auto">
          <a:xfrm>
            <a:off x="9934697" y="2387249"/>
            <a:ext cx="79375" cy="0"/>
          </a:xfrm>
          <a:prstGeom prst="line">
            <a:avLst/>
          </a:prstGeom>
          <a:noFill/>
          <a:ln w="28575" cap="flat" cmpd="sng" algn="ctr">
            <a:solidFill>
              <a:schemeClr val="bg1"/>
            </a:solidFill>
            <a:prstDash val="solid"/>
            <a:round/>
            <a:headEnd type="none" w="med" len="med"/>
            <a:tailEnd type="none" w="med" len="med"/>
          </a:ln>
          <a:effectLst/>
        </p:spPr>
      </p:cxnSp>
      <p:sp>
        <p:nvSpPr>
          <p:cNvPr id="214" name="TextBox 213">
            <a:extLst>
              <a:ext uri="{FF2B5EF4-FFF2-40B4-BE49-F238E27FC236}">
                <a16:creationId xmlns:a16="http://schemas.microsoft.com/office/drawing/2014/main" id="{62117BDE-91DA-8E1C-A993-F6E4226DBA24}"/>
              </a:ext>
            </a:extLst>
          </p:cNvPr>
          <p:cNvSpPr txBox="1"/>
          <p:nvPr/>
        </p:nvSpPr>
        <p:spPr bwMode="auto">
          <a:xfrm>
            <a:off x="9582670" y="225596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300</a:t>
            </a:r>
          </a:p>
        </p:txBody>
      </p:sp>
      <p:cxnSp>
        <p:nvCxnSpPr>
          <p:cNvPr id="215" name="Straight Connector 214">
            <a:extLst>
              <a:ext uri="{FF2B5EF4-FFF2-40B4-BE49-F238E27FC236}">
                <a16:creationId xmlns:a16="http://schemas.microsoft.com/office/drawing/2014/main" id="{8C06BBFC-09EB-B042-201D-CE46DDBB2EED}"/>
              </a:ext>
            </a:extLst>
          </p:cNvPr>
          <p:cNvCxnSpPr/>
          <p:nvPr/>
        </p:nvCxnSpPr>
        <p:spPr bwMode="auto">
          <a:xfrm>
            <a:off x="9922093" y="2663981"/>
            <a:ext cx="79375" cy="0"/>
          </a:xfrm>
          <a:prstGeom prst="line">
            <a:avLst/>
          </a:prstGeom>
          <a:noFill/>
          <a:ln w="28575" cap="flat" cmpd="sng" algn="ctr">
            <a:solidFill>
              <a:schemeClr val="bg1"/>
            </a:solidFill>
            <a:prstDash val="solid"/>
            <a:round/>
            <a:headEnd type="none" w="med" len="med"/>
            <a:tailEnd type="none" w="med" len="med"/>
          </a:ln>
          <a:effectLst/>
        </p:spPr>
      </p:cxnSp>
      <p:sp>
        <p:nvSpPr>
          <p:cNvPr id="216" name="TextBox 215">
            <a:extLst>
              <a:ext uri="{FF2B5EF4-FFF2-40B4-BE49-F238E27FC236}">
                <a16:creationId xmlns:a16="http://schemas.microsoft.com/office/drawing/2014/main" id="{5AD91990-3DC2-3550-BD73-9A270E4D2C68}"/>
              </a:ext>
            </a:extLst>
          </p:cNvPr>
          <p:cNvSpPr txBox="1"/>
          <p:nvPr/>
        </p:nvSpPr>
        <p:spPr bwMode="auto">
          <a:xfrm>
            <a:off x="9570066" y="2532701"/>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a:t>
            </a:r>
          </a:p>
        </p:txBody>
      </p:sp>
      <p:cxnSp>
        <p:nvCxnSpPr>
          <p:cNvPr id="219" name="Straight Connector 218">
            <a:extLst>
              <a:ext uri="{FF2B5EF4-FFF2-40B4-BE49-F238E27FC236}">
                <a16:creationId xmlns:a16="http://schemas.microsoft.com/office/drawing/2014/main" id="{CB43708B-42E2-E7EE-AD08-C77648720B5C}"/>
              </a:ext>
            </a:extLst>
          </p:cNvPr>
          <p:cNvCxnSpPr/>
          <p:nvPr/>
        </p:nvCxnSpPr>
        <p:spPr bwMode="auto">
          <a:xfrm>
            <a:off x="9928207" y="2936301"/>
            <a:ext cx="79375" cy="0"/>
          </a:xfrm>
          <a:prstGeom prst="line">
            <a:avLst/>
          </a:prstGeom>
          <a:noFill/>
          <a:ln w="28575" cap="flat" cmpd="sng" algn="ctr">
            <a:solidFill>
              <a:schemeClr val="bg1"/>
            </a:solidFill>
            <a:prstDash val="solid"/>
            <a:round/>
            <a:headEnd type="none" w="med" len="med"/>
            <a:tailEnd type="none" w="med" len="med"/>
          </a:ln>
          <a:effectLst/>
        </p:spPr>
      </p:cxnSp>
      <p:sp>
        <p:nvSpPr>
          <p:cNvPr id="220" name="TextBox 219">
            <a:extLst>
              <a:ext uri="{FF2B5EF4-FFF2-40B4-BE49-F238E27FC236}">
                <a16:creationId xmlns:a16="http://schemas.microsoft.com/office/drawing/2014/main" id="{29931665-CA31-672F-0844-9B0F7533B291}"/>
              </a:ext>
            </a:extLst>
          </p:cNvPr>
          <p:cNvSpPr txBox="1"/>
          <p:nvPr/>
        </p:nvSpPr>
        <p:spPr bwMode="auto">
          <a:xfrm>
            <a:off x="9576180" y="2805021"/>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cxnSp>
        <p:nvCxnSpPr>
          <p:cNvPr id="221" name="Straight Connector 220">
            <a:extLst>
              <a:ext uri="{FF2B5EF4-FFF2-40B4-BE49-F238E27FC236}">
                <a16:creationId xmlns:a16="http://schemas.microsoft.com/office/drawing/2014/main" id="{FE16696B-D4D4-907D-3DC7-6F0763136494}"/>
              </a:ext>
            </a:extLst>
          </p:cNvPr>
          <p:cNvCxnSpPr/>
          <p:nvPr/>
        </p:nvCxnSpPr>
        <p:spPr bwMode="auto">
          <a:xfrm>
            <a:off x="9930647" y="3207748"/>
            <a:ext cx="79375" cy="0"/>
          </a:xfrm>
          <a:prstGeom prst="line">
            <a:avLst/>
          </a:prstGeom>
          <a:noFill/>
          <a:ln w="28575" cap="flat" cmpd="sng" algn="ctr">
            <a:solidFill>
              <a:schemeClr val="bg1"/>
            </a:solidFill>
            <a:prstDash val="solid"/>
            <a:round/>
            <a:headEnd type="none" w="med" len="med"/>
            <a:tailEnd type="none" w="med" len="med"/>
          </a:ln>
          <a:effectLst/>
        </p:spPr>
      </p:cxnSp>
      <p:sp>
        <p:nvSpPr>
          <p:cNvPr id="222" name="TextBox 221">
            <a:extLst>
              <a:ext uri="{FF2B5EF4-FFF2-40B4-BE49-F238E27FC236}">
                <a16:creationId xmlns:a16="http://schemas.microsoft.com/office/drawing/2014/main" id="{694F56B9-D4D1-E43A-6135-10EA04A78FBA}"/>
              </a:ext>
            </a:extLst>
          </p:cNvPr>
          <p:cNvSpPr txBox="1"/>
          <p:nvPr/>
        </p:nvSpPr>
        <p:spPr bwMode="auto">
          <a:xfrm>
            <a:off x="9735714" y="307646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cxnSp>
        <p:nvCxnSpPr>
          <p:cNvPr id="225" name="Straight Connector 224">
            <a:extLst>
              <a:ext uri="{FF2B5EF4-FFF2-40B4-BE49-F238E27FC236}">
                <a16:creationId xmlns:a16="http://schemas.microsoft.com/office/drawing/2014/main" id="{519E0D73-E129-3168-9571-FADE0E99E7E2}"/>
              </a:ext>
            </a:extLst>
          </p:cNvPr>
          <p:cNvCxnSpPr/>
          <p:nvPr/>
        </p:nvCxnSpPr>
        <p:spPr bwMode="auto">
          <a:xfrm>
            <a:off x="9897791" y="5223352"/>
            <a:ext cx="79375" cy="0"/>
          </a:xfrm>
          <a:prstGeom prst="line">
            <a:avLst/>
          </a:prstGeom>
          <a:noFill/>
          <a:ln w="28575" cap="flat" cmpd="sng" algn="ctr">
            <a:solidFill>
              <a:schemeClr val="accent1"/>
            </a:solidFill>
            <a:prstDash val="solid"/>
            <a:round/>
            <a:headEnd type="none" w="med" len="med"/>
            <a:tailEnd type="none" w="med" len="med"/>
          </a:ln>
          <a:effectLst/>
        </p:spPr>
      </p:cxnSp>
      <p:sp>
        <p:nvSpPr>
          <p:cNvPr id="226" name="TextBox 225">
            <a:extLst>
              <a:ext uri="{FF2B5EF4-FFF2-40B4-BE49-F238E27FC236}">
                <a16:creationId xmlns:a16="http://schemas.microsoft.com/office/drawing/2014/main" id="{4DF1924B-0BB3-B57C-C07A-30AC0272BE4A}"/>
              </a:ext>
            </a:extLst>
          </p:cNvPr>
          <p:cNvSpPr txBox="1"/>
          <p:nvPr/>
        </p:nvSpPr>
        <p:spPr bwMode="auto">
          <a:xfrm>
            <a:off x="9702858" y="509207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0</a:t>
            </a:r>
          </a:p>
        </p:txBody>
      </p:sp>
      <p:cxnSp>
        <p:nvCxnSpPr>
          <p:cNvPr id="227" name="Straight Connector 226">
            <a:extLst>
              <a:ext uri="{FF2B5EF4-FFF2-40B4-BE49-F238E27FC236}">
                <a16:creationId xmlns:a16="http://schemas.microsoft.com/office/drawing/2014/main" id="{1372DA72-0D93-4625-A887-7F3B0877DF04}"/>
              </a:ext>
            </a:extLst>
          </p:cNvPr>
          <p:cNvCxnSpPr/>
          <p:nvPr/>
        </p:nvCxnSpPr>
        <p:spPr bwMode="auto">
          <a:xfrm>
            <a:off x="9901421" y="4953014"/>
            <a:ext cx="79375" cy="0"/>
          </a:xfrm>
          <a:prstGeom prst="line">
            <a:avLst/>
          </a:prstGeom>
          <a:noFill/>
          <a:ln w="28575" cap="flat" cmpd="sng" algn="ctr">
            <a:solidFill>
              <a:schemeClr val="accent1"/>
            </a:solidFill>
            <a:prstDash val="solid"/>
            <a:round/>
            <a:headEnd type="none" w="med" len="med"/>
            <a:tailEnd type="none" w="med" len="med"/>
          </a:ln>
          <a:effectLst/>
        </p:spPr>
      </p:cxnSp>
      <p:sp>
        <p:nvSpPr>
          <p:cNvPr id="228" name="TextBox 227">
            <a:extLst>
              <a:ext uri="{FF2B5EF4-FFF2-40B4-BE49-F238E27FC236}">
                <a16:creationId xmlns:a16="http://schemas.microsoft.com/office/drawing/2014/main" id="{1DAE57FC-4295-F017-C42E-92F52EB3D843}"/>
              </a:ext>
            </a:extLst>
          </p:cNvPr>
          <p:cNvSpPr txBox="1"/>
          <p:nvPr/>
        </p:nvSpPr>
        <p:spPr bwMode="auto">
          <a:xfrm>
            <a:off x="9627942" y="482173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20</a:t>
            </a:r>
          </a:p>
        </p:txBody>
      </p:sp>
      <p:cxnSp>
        <p:nvCxnSpPr>
          <p:cNvPr id="229" name="Straight Connector 228">
            <a:extLst>
              <a:ext uri="{FF2B5EF4-FFF2-40B4-BE49-F238E27FC236}">
                <a16:creationId xmlns:a16="http://schemas.microsoft.com/office/drawing/2014/main" id="{D2B63B00-30B0-8CBD-2794-B52F0FE41171}"/>
              </a:ext>
            </a:extLst>
          </p:cNvPr>
          <p:cNvCxnSpPr/>
          <p:nvPr/>
        </p:nvCxnSpPr>
        <p:spPr bwMode="auto">
          <a:xfrm>
            <a:off x="9895098" y="4666469"/>
            <a:ext cx="79375" cy="0"/>
          </a:xfrm>
          <a:prstGeom prst="line">
            <a:avLst/>
          </a:prstGeom>
          <a:noFill/>
          <a:ln w="28575" cap="flat" cmpd="sng" algn="ctr">
            <a:solidFill>
              <a:schemeClr val="accent1"/>
            </a:solidFill>
            <a:prstDash val="solid"/>
            <a:round/>
            <a:headEnd type="none" w="med" len="med"/>
            <a:tailEnd type="none" w="med" len="med"/>
          </a:ln>
          <a:effectLst/>
        </p:spPr>
      </p:cxnSp>
      <p:sp>
        <p:nvSpPr>
          <p:cNvPr id="230" name="TextBox 229">
            <a:extLst>
              <a:ext uri="{FF2B5EF4-FFF2-40B4-BE49-F238E27FC236}">
                <a16:creationId xmlns:a16="http://schemas.microsoft.com/office/drawing/2014/main" id="{7692CA16-835E-30C9-9C56-939DDB3AA960}"/>
              </a:ext>
            </a:extLst>
          </p:cNvPr>
          <p:cNvSpPr txBox="1"/>
          <p:nvPr/>
        </p:nvSpPr>
        <p:spPr bwMode="auto">
          <a:xfrm>
            <a:off x="9621619" y="45351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40</a:t>
            </a:r>
          </a:p>
        </p:txBody>
      </p:sp>
      <p:cxnSp>
        <p:nvCxnSpPr>
          <p:cNvPr id="231" name="Straight Connector 230">
            <a:extLst>
              <a:ext uri="{FF2B5EF4-FFF2-40B4-BE49-F238E27FC236}">
                <a16:creationId xmlns:a16="http://schemas.microsoft.com/office/drawing/2014/main" id="{84E3D08D-951F-DA8C-CC3D-6BD0E990BAFE}"/>
              </a:ext>
            </a:extLst>
          </p:cNvPr>
          <p:cNvCxnSpPr/>
          <p:nvPr/>
        </p:nvCxnSpPr>
        <p:spPr bwMode="auto">
          <a:xfrm>
            <a:off x="9891924" y="4382406"/>
            <a:ext cx="79375" cy="0"/>
          </a:xfrm>
          <a:prstGeom prst="line">
            <a:avLst/>
          </a:prstGeom>
          <a:noFill/>
          <a:ln w="28575" cap="flat" cmpd="sng" algn="ctr">
            <a:solidFill>
              <a:schemeClr val="accent1"/>
            </a:solidFill>
            <a:prstDash val="solid"/>
            <a:round/>
            <a:headEnd type="none" w="med" len="med"/>
            <a:tailEnd type="none" w="med" len="med"/>
          </a:ln>
          <a:effectLst/>
        </p:spPr>
      </p:cxnSp>
      <p:sp>
        <p:nvSpPr>
          <p:cNvPr id="232" name="TextBox 231">
            <a:extLst>
              <a:ext uri="{FF2B5EF4-FFF2-40B4-BE49-F238E27FC236}">
                <a16:creationId xmlns:a16="http://schemas.microsoft.com/office/drawing/2014/main" id="{96479E41-7BDD-5289-62BA-7F4728BA1E2E}"/>
              </a:ext>
            </a:extLst>
          </p:cNvPr>
          <p:cNvSpPr txBox="1"/>
          <p:nvPr/>
        </p:nvSpPr>
        <p:spPr bwMode="auto">
          <a:xfrm>
            <a:off x="9618445" y="425112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60</a:t>
            </a:r>
          </a:p>
        </p:txBody>
      </p:sp>
      <p:cxnSp>
        <p:nvCxnSpPr>
          <p:cNvPr id="233" name="Straight Connector 232">
            <a:extLst>
              <a:ext uri="{FF2B5EF4-FFF2-40B4-BE49-F238E27FC236}">
                <a16:creationId xmlns:a16="http://schemas.microsoft.com/office/drawing/2014/main" id="{7FC5967E-986A-D3AA-FAFA-012759C13996}"/>
              </a:ext>
            </a:extLst>
          </p:cNvPr>
          <p:cNvCxnSpPr/>
          <p:nvPr/>
        </p:nvCxnSpPr>
        <p:spPr bwMode="auto">
          <a:xfrm>
            <a:off x="9889171" y="4104401"/>
            <a:ext cx="79375" cy="0"/>
          </a:xfrm>
          <a:prstGeom prst="line">
            <a:avLst/>
          </a:prstGeom>
          <a:noFill/>
          <a:ln w="28575" cap="flat" cmpd="sng" algn="ctr">
            <a:solidFill>
              <a:schemeClr val="accent1"/>
            </a:solidFill>
            <a:prstDash val="solid"/>
            <a:round/>
            <a:headEnd type="none" w="med" len="med"/>
            <a:tailEnd type="none" w="med" len="med"/>
          </a:ln>
          <a:effectLst/>
        </p:spPr>
      </p:cxnSp>
      <p:sp>
        <p:nvSpPr>
          <p:cNvPr id="234" name="TextBox 233">
            <a:extLst>
              <a:ext uri="{FF2B5EF4-FFF2-40B4-BE49-F238E27FC236}">
                <a16:creationId xmlns:a16="http://schemas.microsoft.com/office/drawing/2014/main" id="{77FEE208-4D23-DB48-8BD2-C136F7A72EC2}"/>
              </a:ext>
            </a:extLst>
          </p:cNvPr>
          <p:cNvSpPr txBox="1"/>
          <p:nvPr/>
        </p:nvSpPr>
        <p:spPr bwMode="auto">
          <a:xfrm>
            <a:off x="9615692" y="397312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80</a:t>
            </a:r>
          </a:p>
        </p:txBody>
      </p:sp>
      <p:cxnSp>
        <p:nvCxnSpPr>
          <p:cNvPr id="235" name="Straight Connector 234">
            <a:extLst>
              <a:ext uri="{FF2B5EF4-FFF2-40B4-BE49-F238E27FC236}">
                <a16:creationId xmlns:a16="http://schemas.microsoft.com/office/drawing/2014/main" id="{2E9A01BA-1E81-F3A6-8B01-89E4951C9825}"/>
              </a:ext>
            </a:extLst>
          </p:cNvPr>
          <p:cNvCxnSpPr/>
          <p:nvPr/>
        </p:nvCxnSpPr>
        <p:spPr bwMode="auto">
          <a:xfrm>
            <a:off x="9893548" y="3815688"/>
            <a:ext cx="79375" cy="0"/>
          </a:xfrm>
          <a:prstGeom prst="line">
            <a:avLst/>
          </a:prstGeom>
          <a:noFill/>
          <a:ln w="28575" cap="flat" cmpd="sng" algn="ctr">
            <a:solidFill>
              <a:schemeClr val="accent1"/>
            </a:solidFill>
            <a:prstDash val="solid"/>
            <a:round/>
            <a:headEnd type="none" w="med" len="med"/>
            <a:tailEnd type="none" w="med" len="med"/>
          </a:ln>
          <a:effectLst/>
        </p:spPr>
      </p:cxnSp>
      <p:sp>
        <p:nvSpPr>
          <p:cNvPr id="236" name="TextBox 235">
            <a:extLst>
              <a:ext uri="{FF2B5EF4-FFF2-40B4-BE49-F238E27FC236}">
                <a16:creationId xmlns:a16="http://schemas.microsoft.com/office/drawing/2014/main" id="{27F3EF8D-1715-C196-6F3D-E8D2BA4E1982}"/>
              </a:ext>
            </a:extLst>
          </p:cNvPr>
          <p:cNvSpPr txBox="1"/>
          <p:nvPr/>
        </p:nvSpPr>
        <p:spPr bwMode="auto">
          <a:xfrm>
            <a:off x="9541521" y="3684408"/>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100</a:t>
            </a:r>
          </a:p>
        </p:txBody>
      </p:sp>
      <p:cxnSp>
        <p:nvCxnSpPr>
          <p:cNvPr id="237" name="Straight Connector 236">
            <a:extLst>
              <a:ext uri="{FF2B5EF4-FFF2-40B4-BE49-F238E27FC236}">
                <a16:creationId xmlns:a16="http://schemas.microsoft.com/office/drawing/2014/main" id="{AF358293-EACC-F6D6-0EA7-E42B11A8D37E}"/>
              </a:ext>
            </a:extLst>
          </p:cNvPr>
          <p:cNvCxnSpPr/>
          <p:nvPr/>
        </p:nvCxnSpPr>
        <p:spPr bwMode="auto">
          <a:xfrm>
            <a:off x="6291081" y="3859123"/>
            <a:ext cx="79375"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10CC41D-DE53-1A1F-A12B-3F8F05A77A57}"/>
              </a:ext>
            </a:extLst>
          </p:cNvPr>
          <p:cNvCxnSpPr/>
          <p:nvPr/>
        </p:nvCxnSpPr>
        <p:spPr bwMode="auto">
          <a:xfrm>
            <a:off x="6283241" y="4129044"/>
            <a:ext cx="79375" cy="0"/>
          </a:xfrm>
          <a:prstGeom prst="line">
            <a:avLst/>
          </a:prstGeom>
          <a:noFill/>
          <a:ln w="28575" cap="flat" cmpd="sng" algn="ctr">
            <a:solidFill>
              <a:schemeClr val="bg1"/>
            </a:solidFill>
            <a:prstDash val="solid"/>
            <a:round/>
            <a:headEnd type="none" w="med" len="med"/>
            <a:tailEnd type="none" w="med" len="med"/>
          </a:ln>
          <a:effectLst/>
        </p:spPr>
      </p:cxnSp>
      <p:sp>
        <p:nvSpPr>
          <p:cNvPr id="239" name="TextBox 238">
            <a:extLst>
              <a:ext uri="{FF2B5EF4-FFF2-40B4-BE49-F238E27FC236}">
                <a16:creationId xmlns:a16="http://schemas.microsoft.com/office/drawing/2014/main" id="{79E2CE63-FA81-2848-CFDB-73C3765D91E7}"/>
              </a:ext>
            </a:extLst>
          </p:cNvPr>
          <p:cNvSpPr txBox="1"/>
          <p:nvPr/>
        </p:nvSpPr>
        <p:spPr bwMode="auto">
          <a:xfrm>
            <a:off x="5860506" y="3727843"/>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1000</a:t>
            </a:r>
          </a:p>
        </p:txBody>
      </p:sp>
      <p:sp>
        <p:nvSpPr>
          <p:cNvPr id="240" name="TextBox 239">
            <a:extLst>
              <a:ext uri="{FF2B5EF4-FFF2-40B4-BE49-F238E27FC236}">
                <a16:creationId xmlns:a16="http://schemas.microsoft.com/office/drawing/2014/main" id="{B54659A3-A53E-E461-4392-83F4BEC4C7B4}"/>
              </a:ext>
            </a:extLst>
          </p:cNvPr>
          <p:cNvSpPr txBox="1"/>
          <p:nvPr/>
        </p:nvSpPr>
        <p:spPr bwMode="auto">
          <a:xfrm>
            <a:off x="5936327" y="3996421"/>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800</a:t>
            </a:r>
          </a:p>
        </p:txBody>
      </p:sp>
      <p:cxnSp>
        <p:nvCxnSpPr>
          <p:cNvPr id="243" name="Straight Connector 242">
            <a:extLst>
              <a:ext uri="{FF2B5EF4-FFF2-40B4-BE49-F238E27FC236}">
                <a16:creationId xmlns:a16="http://schemas.microsoft.com/office/drawing/2014/main" id="{DAB02BD2-C5E3-0383-DBE2-5A8131C9E223}"/>
              </a:ext>
            </a:extLst>
          </p:cNvPr>
          <p:cNvCxnSpPr/>
          <p:nvPr/>
        </p:nvCxnSpPr>
        <p:spPr bwMode="auto">
          <a:xfrm>
            <a:off x="6294679" y="4402851"/>
            <a:ext cx="79375" cy="0"/>
          </a:xfrm>
          <a:prstGeom prst="line">
            <a:avLst/>
          </a:prstGeom>
          <a:noFill/>
          <a:ln w="28575" cap="flat" cmpd="sng" algn="ctr">
            <a:solidFill>
              <a:schemeClr val="bg1"/>
            </a:solidFill>
            <a:prstDash val="solid"/>
            <a:round/>
            <a:headEnd type="none" w="med" len="med"/>
            <a:tailEnd type="none" w="med" len="med"/>
          </a:ln>
          <a:effectLst/>
        </p:spPr>
      </p:cxnSp>
      <p:sp>
        <p:nvSpPr>
          <p:cNvPr id="244" name="TextBox 243">
            <a:extLst>
              <a:ext uri="{FF2B5EF4-FFF2-40B4-BE49-F238E27FC236}">
                <a16:creationId xmlns:a16="http://schemas.microsoft.com/office/drawing/2014/main" id="{E79E3E7D-7885-AC25-FBC0-9DEF5D18937E}"/>
              </a:ext>
            </a:extLst>
          </p:cNvPr>
          <p:cNvSpPr txBox="1"/>
          <p:nvPr/>
        </p:nvSpPr>
        <p:spPr bwMode="auto">
          <a:xfrm>
            <a:off x="5947765" y="4270228"/>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600</a:t>
            </a:r>
          </a:p>
        </p:txBody>
      </p:sp>
      <p:cxnSp>
        <p:nvCxnSpPr>
          <p:cNvPr id="245" name="Straight Connector 244">
            <a:extLst>
              <a:ext uri="{FF2B5EF4-FFF2-40B4-BE49-F238E27FC236}">
                <a16:creationId xmlns:a16="http://schemas.microsoft.com/office/drawing/2014/main" id="{6C27C0CE-D474-09AD-0423-34F723AC424C}"/>
              </a:ext>
            </a:extLst>
          </p:cNvPr>
          <p:cNvCxnSpPr/>
          <p:nvPr/>
        </p:nvCxnSpPr>
        <p:spPr bwMode="auto">
          <a:xfrm>
            <a:off x="6299472" y="4672404"/>
            <a:ext cx="79375" cy="0"/>
          </a:xfrm>
          <a:prstGeom prst="line">
            <a:avLst/>
          </a:prstGeom>
          <a:noFill/>
          <a:ln w="28575" cap="flat" cmpd="sng" algn="ctr">
            <a:solidFill>
              <a:schemeClr val="bg1"/>
            </a:solidFill>
            <a:prstDash val="solid"/>
            <a:round/>
            <a:headEnd type="none" w="med" len="med"/>
            <a:tailEnd type="none" w="med" len="med"/>
          </a:ln>
          <a:effectLst/>
        </p:spPr>
      </p:cxnSp>
      <p:sp>
        <p:nvSpPr>
          <p:cNvPr id="246" name="TextBox 245">
            <a:extLst>
              <a:ext uri="{FF2B5EF4-FFF2-40B4-BE49-F238E27FC236}">
                <a16:creationId xmlns:a16="http://schemas.microsoft.com/office/drawing/2014/main" id="{614D7C82-6AE4-A115-1BD3-F341E9D38A4D}"/>
              </a:ext>
            </a:extLst>
          </p:cNvPr>
          <p:cNvSpPr txBox="1"/>
          <p:nvPr/>
        </p:nvSpPr>
        <p:spPr bwMode="auto">
          <a:xfrm>
            <a:off x="5952558" y="4539781"/>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a:t>
            </a:r>
          </a:p>
        </p:txBody>
      </p:sp>
      <p:cxnSp>
        <p:nvCxnSpPr>
          <p:cNvPr id="247" name="Straight Connector 246">
            <a:extLst>
              <a:ext uri="{FF2B5EF4-FFF2-40B4-BE49-F238E27FC236}">
                <a16:creationId xmlns:a16="http://schemas.microsoft.com/office/drawing/2014/main" id="{670693D3-CE91-F2E5-664D-F732E8856E26}"/>
              </a:ext>
            </a:extLst>
          </p:cNvPr>
          <p:cNvCxnSpPr/>
          <p:nvPr/>
        </p:nvCxnSpPr>
        <p:spPr bwMode="auto">
          <a:xfrm>
            <a:off x="6283102" y="4954633"/>
            <a:ext cx="79375" cy="0"/>
          </a:xfrm>
          <a:prstGeom prst="line">
            <a:avLst/>
          </a:prstGeom>
          <a:noFill/>
          <a:ln w="28575" cap="flat" cmpd="sng" algn="ctr">
            <a:solidFill>
              <a:schemeClr val="bg1"/>
            </a:solidFill>
            <a:prstDash val="solid"/>
            <a:round/>
            <a:headEnd type="none" w="med" len="med"/>
            <a:tailEnd type="none" w="med" len="med"/>
          </a:ln>
          <a:effectLst/>
        </p:spPr>
      </p:cxnSp>
      <p:sp>
        <p:nvSpPr>
          <p:cNvPr id="248" name="TextBox 247">
            <a:extLst>
              <a:ext uri="{FF2B5EF4-FFF2-40B4-BE49-F238E27FC236}">
                <a16:creationId xmlns:a16="http://schemas.microsoft.com/office/drawing/2014/main" id="{CD0248F6-2BA1-4BEE-CB7E-7F0EC5541BB4}"/>
              </a:ext>
            </a:extLst>
          </p:cNvPr>
          <p:cNvSpPr txBox="1"/>
          <p:nvPr/>
        </p:nvSpPr>
        <p:spPr bwMode="auto">
          <a:xfrm>
            <a:off x="5936188" y="4822010"/>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a:t>
            </a:r>
          </a:p>
        </p:txBody>
      </p:sp>
      <p:cxnSp>
        <p:nvCxnSpPr>
          <p:cNvPr id="249" name="Straight Connector 248">
            <a:extLst>
              <a:ext uri="{FF2B5EF4-FFF2-40B4-BE49-F238E27FC236}">
                <a16:creationId xmlns:a16="http://schemas.microsoft.com/office/drawing/2014/main" id="{F7559953-0BBF-987A-823C-9B49CD008FCD}"/>
              </a:ext>
            </a:extLst>
          </p:cNvPr>
          <p:cNvCxnSpPr/>
          <p:nvPr/>
        </p:nvCxnSpPr>
        <p:spPr bwMode="auto">
          <a:xfrm>
            <a:off x="8089180" y="3856251"/>
            <a:ext cx="79375" cy="0"/>
          </a:xfrm>
          <a:prstGeom prst="line">
            <a:avLst/>
          </a:prstGeom>
          <a:noFill/>
          <a:ln w="28575" cap="flat" cmpd="sng" algn="ctr">
            <a:solidFill>
              <a:schemeClr val="bg1"/>
            </a:solidFill>
            <a:prstDash val="solid"/>
            <a:round/>
            <a:headEnd type="none" w="med" len="med"/>
            <a:tailEnd type="none" w="med" len="med"/>
          </a:ln>
          <a:effectLst/>
        </p:spPr>
      </p:cxnSp>
      <p:sp>
        <p:nvSpPr>
          <p:cNvPr id="250" name="TextBox 249">
            <a:extLst>
              <a:ext uri="{FF2B5EF4-FFF2-40B4-BE49-F238E27FC236}">
                <a16:creationId xmlns:a16="http://schemas.microsoft.com/office/drawing/2014/main" id="{7D7DCE39-4C0D-711B-6F18-3808DABB43ED}"/>
              </a:ext>
            </a:extLst>
          </p:cNvPr>
          <p:cNvSpPr txBox="1"/>
          <p:nvPr/>
        </p:nvSpPr>
        <p:spPr bwMode="auto">
          <a:xfrm>
            <a:off x="7742266" y="3723628"/>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600</a:t>
            </a:r>
          </a:p>
        </p:txBody>
      </p:sp>
      <p:cxnSp>
        <p:nvCxnSpPr>
          <p:cNvPr id="251" name="Straight Connector 250">
            <a:extLst>
              <a:ext uri="{FF2B5EF4-FFF2-40B4-BE49-F238E27FC236}">
                <a16:creationId xmlns:a16="http://schemas.microsoft.com/office/drawing/2014/main" id="{2D9BDBB2-7F52-1ABA-77C2-05D5BAA03497}"/>
              </a:ext>
            </a:extLst>
          </p:cNvPr>
          <p:cNvCxnSpPr/>
          <p:nvPr/>
        </p:nvCxnSpPr>
        <p:spPr bwMode="auto">
          <a:xfrm>
            <a:off x="8090967" y="4309240"/>
            <a:ext cx="79375" cy="0"/>
          </a:xfrm>
          <a:prstGeom prst="line">
            <a:avLst/>
          </a:prstGeom>
          <a:noFill/>
          <a:ln w="28575" cap="flat" cmpd="sng" algn="ctr">
            <a:solidFill>
              <a:schemeClr val="bg1"/>
            </a:solidFill>
            <a:prstDash val="solid"/>
            <a:round/>
            <a:headEnd type="none" w="med" len="med"/>
            <a:tailEnd type="none" w="med" len="med"/>
          </a:ln>
          <a:effectLst/>
        </p:spPr>
      </p:cxnSp>
      <p:sp>
        <p:nvSpPr>
          <p:cNvPr id="252" name="TextBox 251">
            <a:extLst>
              <a:ext uri="{FF2B5EF4-FFF2-40B4-BE49-F238E27FC236}">
                <a16:creationId xmlns:a16="http://schemas.microsoft.com/office/drawing/2014/main" id="{50158C96-730C-BCFD-0460-C91624814DF0}"/>
              </a:ext>
            </a:extLst>
          </p:cNvPr>
          <p:cNvSpPr txBox="1"/>
          <p:nvPr/>
        </p:nvSpPr>
        <p:spPr bwMode="auto">
          <a:xfrm>
            <a:off x="7744053" y="4176617"/>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400</a:t>
            </a:r>
          </a:p>
        </p:txBody>
      </p:sp>
      <p:cxnSp>
        <p:nvCxnSpPr>
          <p:cNvPr id="253" name="Straight Connector 252">
            <a:extLst>
              <a:ext uri="{FF2B5EF4-FFF2-40B4-BE49-F238E27FC236}">
                <a16:creationId xmlns:a16="http://schemas.microsoft.com/office/drawing/2014/main" id="{3AEBA29C-67B0-8599-3BED-7DD6768FA0E7}"/>
              </a:ext>
            </a:extLst>
          </p:cNvPr>
          <p:cNvCxnSpPr/>
          <p:nvPr/>
        </p:nvCxnSpPr>
        <p:spPr bwMode="auto">
          <a:xfrm>
            <a:off x="8081735" y="4769646"/>
            <a:ext cx="79375" cy="0"/>
          </a:xfrm>
          <a:prstGeom prst="line">
            <a:avLst/>
          </a:prstGeom>
          <a:noFill/>
          <a:ln w="28575" cap="flat" cmpd="sng" algn="ctr">
            <a:solidFill>
              <a:schemeClr val="bg1"/>
            </a:solidFill>
            <a:prstDash val="solid"/>
            <a:round/>
            <a:headEnd type="none" w="med" len="med"/>
            <a:tailEnd type="none" w="med" len="med"/>
          </a:ln>
          <a:effectLst/>
        </p:spPr>
      </p:cxnSp>
      <p:sp>
        <p:nvSpPr>
          <p:cNvPr id="254" name="TextBox 253">
            <a:extLst>
              <a:ext uri="{FF2B5EF4-FFF2-40B4-BE49-F238E27FC236}">
                <a16:creationId xmlns:a16="http://schemas.microsoft.com/office/drawing/2014/main" id="{DE227B4D-043B-09E7-2C7C-A345AD58B273}"/>
              </a:ext>
            </a:extLst>
          </p:cNvPr>
          <p:cNvSpPr txBox="1"/>
          <p:nvPr/>
        </p:nvSpPr>
        <p:spPr bwMode="auto">
          <a:xfrm>
            <a:off x="7734821" y="4637023"/>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200</a:t>
            </a:r>
          </a:p>
        </p:txBody>
      </p:sp>
      <p:grpSp>
        <p:nvGrpSpPr>
          <p:cNvPr id="145" name="Group 144">
            <a:extLst>
              <a:ext uri="{FF2B5EF4-FFF2-40B4-BE49-F238E27FC236}">
                <a16:creationId xmlns:a16="http://schemas.microsoft.com/office/drawing/2014/main" id="{50AE4FF3-E6DA-A650-D2A8-A6627CDA0474}"/>
              </a:ext>
            </a:extLst>
          </p:cNvPr>
          <p:cNvGrpSpPr/>
          <p:nvPr/>
        </p:nvGrpSpPr>
        <p:grpSpPr>
          <a:xfrm>
            <a:off x="7186303" y="2553705"/>
            <a:ext cx="406400" cy="636463"/>
            <a:chOff x="6572250" y="2363327"/>
            <a:chExt cx="406400" cy="636463"/>
          </a:xfrm>
        </p:grpSpPr>
        <p:sp>
          <p:nvSpPr>
            <p:cNvPr id="146" name="Rectangle 145">
              <a:extLst>
                <a:ext uri="{FF2B5EF4-FFF2-40B4-BE49-F238E27FC236}">
                  <a16:creationId xmlns:a16="http://schemas.microsoft.com/office/drawing/2014/main" id="{9F49CE94-BA86-76EA-FA60-380369877221}"/>
                </a:ext>
              </a:extLst>
            </p:cNvPr>
            <p:cNvSpPr/>
            <p:nvPr/>
          </p:nvSpPr>
          <p:spPr bwMode="auto">
            <a:xfrm>
              <a:off x="6572250" y="2954071"/>
              <a:ext cx="406400" cy="45719"/>
            </a:xfrm>
            <a:prstGeom prst="rect">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8" name="Straight Connector 147">
              <a:extLst>
                <a:ext uri="{FF2B5EF4-FFF2-40B4-BE49-F238E27FC236}">
                  <a16:creationId xmlns:a16="http://schemas.microsoft.com/office/drawing/2014/main" id="{471DFCB6-A3D3-742F-7B96-13883991B491}"/>
                </a:ext>
              </a:extLst>
            </p:cNvPr>
            <p:cNvCxnSpPr>
              <a:cxnSpLocks/>
            </p:cNvCxnSpPr>
            <p:nvPr/>
          </p:nvCxnSpPr>
          <p:spPr bwMode="auto">
            <a:xfrm flipV="1">
              <a:off x="6761498" y="2363327"/>
              <a:ext cx="0" cy="590744"/>
            </a:xfrm>
            <a:prstGeom prst="line">
              <a:avLst/>
            </a:prstGeom>
            <a:noFill/>
            <a:ln w="19050"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F093479-7FC9-6659-BA1E-F46EE5781DCD}"/>
                </a:ext>
              </a:extLst>
            </p:cNvPr>
            <p:cNvCxnSpPr>
              <a:cxnSpLocks/>
            </p:cNvCxnSpPr>
            <p:nvPr/>
          </p:nvCxnSpPr>
          <p:spPr bwMode="auto">
            <a:xfrm>
              <a:off x="6655050" y="2363327"/>
              <a:ext cx="212895" cy="0"/>
            </a:xfrm>
            <a:prstGeom prst="line">
              <a:avLst/>
            </a:prstGeom>
            <a:noFill/>
            <a:ln w="19050" cap="flat" cmpd="sng" algn="ctr">
              <a:solidFill>
                <a:schemeClr val="bg1"/>
              </a:solidFill>
              <a:prstDash val="solid"/>
              <a:round/>
              <a:headEnd type="none" w="med" len="med"/>
              <a:tailEnd type="none" w="med" len="med"/>
            </a:ln>
            <a:effectLst/>
          </p:spPr>
        </p:cxnSp>
      </p:grpSp>
      <p:sp>
        <p:nvSpPr>
          <p:cNvPr id="255" name="Oval 254">
            <a:extLst>
              <a:ext uri="{FF2B5EF4-FFF2-40B4-BE49-F238E27FC236}">
                <a16:creationId xmlns:a16="http://schemas.microsoft.com/office/drawing/2014/main" id="{7788073D-627F-A1E9-0B2F-92AA4871E901}"/>
              </a:ext>
            </a:extLst>
          </p:cNvPr>
          <p:cNvSpPr/>
          <p:nvPr/>
        </p:nvSpPr>
        <p:spPr bwMode="auto">
          <a:xfrm>
            <a:off x="6741337" y="198476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7B13A778-06F5-98E7-82FF-5A2757F2EA77}"/>
              </a:ext>
            </a:extLst>
          </p:cNvPr>
          <p:cNvSpPr/>
          <p:nvPr/>
        </p:nvSpPr>
        <p:spPr bwMode="auto">
          <a:xfrm>
            <a:off x="6741337" y="2032397"/>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EBB6AF23-2A2B-A7D2-4D77-172463810EA6}"/>
              </a:ext>
            </a:extLst>
          </p:cNvPr>
          <p:cNvSpPr/>
          <p:nvPr/>
        </p:nvSpPr>
        <p:spPr bwMode="auto">
          <a:xfrm>
            <a:off x="6741337" y="215320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B4B911FC-11C6-FE52-C316-260A006CB165}"/>
              </a:ext>
            </a:extLst>
          </p:cNvPr>
          <p:cNvSpPr/>
          <p:nvPr/>
        </p:nvSpPr>
        <p:spPr bwMode="auto">
          <a:xfrm>
            <a:off x="6741337" y="231823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DDD0CBA0-DC87-D99C-AA23-A2C25B434335}"/>
              </a:ext>
            </a:extLst>
          </p:cNvPr>
          <p:cNvSpPr/>
          <p:nvPr/>
        </p:nvSpPr>
        <p:spPr bwMode="auto">
          <a:xfrm>
            <a:off x="6741337" y="2430532"/>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54EA9B07-EBF5-8B26-4151-E110BF78C94D}"/>
              </a:ext>
            </a:extLst>
          </p:cNvPr>
          <p:cNvSpPr/>
          <p:nvPr/>
        </p:nvSpPr>
        <p:spPr bwMode="auto">
          <a:xfrm>
            <a:off x="6741337" y="2492692"/>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9864F396-6789-84EA-8208-D1DAC19A353B}"/>
              </a:ext>
            </a:extLst>
          </p:cNvPr>
          <p:cNvSpPr/>
          <p:nvPr/>
        </p:nvSpPr>
        <p:spPr bwMode="auto">
          <a:xfrm>
            <a:off x="6741337" y="288375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17CB9451-5F1E-F404-E6DD-77B24E939947}"/>
              </a:ext>
            </a:extLst>
          </p:cNvPr>
          <p:cNvSpPr/>
          <p:nvPr/>
        </p:nvSpPr>
        <p:spPr bwMode="auto">
          <a:xfrm>
            <a:off x="6741337" y="293358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B58CE7E3-3857-3062-0D34-3BB0D713AA1B}"/>
              </a:ext>
            </a:extLst>
          </p:cNvPr>
          <p:cNvSpPr/>
          <p:nvPr/>
        </p:nvSpPr>
        <p:spPr bwMode="auto">
          <a:xfrm>
            <a:off x="6741337" y="302208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BC3A9086-E383-E3F2-CE02-DD08C003B535}"/>
              </a:ext>
            </a:extLst>
          </p:cNvPr>
          <p:cNvSpPr/>
          <p:nvPr/>
        </p:nvSpPr>
        <p:spPr bwMode="auto">
          <a:xfrm>
            <a:off x="6741337" y="298493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18CE5828-F6EF-B988-2843-5EB894A9F824}"/>
              </a:ext>
            </a:extLst>
          </p:cNvPr>
          <p:cNvSpPr/>
          <p:nvPr/>
        </p:nvSpPr>
        <p:spPr bwMode="auto">
          <a:xfrm>
            <a:off x="6741337" y="311080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C5F928E3-3E5B-7867-D52C-577A6C64D26B}"/>
              </a:ext>
            </a:extLst>
          </p:cNvPr>
          <p:cNvSpPr/>
          <p:nvPr/>
        </p:nvSpPr>
        <p:spPr bwMode="auto">
          <a:xfrm>
            <a:off x="7348853" y="267827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AC1EA5FB-0F70-76C7-DDCA-AC8E1902A013}"/>
              </a:ext>
            </a:extLst>
          </p:cNvPr>
          <p:cNvSpPr/>
          <p:nvPr/>
        </p:nvSpPr>
        <p:spPr bwMode="auto">
          <a:xfrm>
            <a:off x="7348853" y="306821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D899A22C-0AFA-2066-FE6E-93D240259EB8}"/>
              </a:ext>
            </a:extLst>
          </p:cNvPr>
          <p:cNvSpPr/>
          <p:nvPr/>
        </p:nvSpPr>
        <p:spPr bwMode="auto">
          <a:xfrm>
            <a:off x="7348853" y="315357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04FF1A97-92E4-3272-BAD3-13C48A33E103}"/>
              </a:ext>
            </a:extLst>
          </p:cNvPr>
          <p:cNvSpPr/>
          <p:nvPr/>
        </p:nvSpPr>
        <p:spPr bwMode="auto">
          <a:xfrm>
            <a:off x="7348853" y="318201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1" name="Straight Connector 270">
            <a:extLst>
              <a:ext uri="{FF2B5EF4-FFF2-40B4-BE49-F238E27FC236}">
                <a16:creationId xmlns:a16="http://schemas.microsoft.com/office/drawing/2014/main" id="{19E62918-A1BE-B491-489B-E28376436061}"/>
              </a:ext>
            </a:extLst>
          </p:cNvPr>
          <p:cNvCxnSpPr>
            <a:cxnSpLocks/>
            <a:endCxn id="267" idx="1"/>
          </p:cNvCxnSpPr>
          <p:nvPr/>
        </p:nvCxnSpPr>
        <p:spPr bwMode="auto">
          <a:xfrm>
            <a:off x="6784397" y="2075457"/>
            <a:ext cx="573065" cy="1001362"/>
          </a:xfrm>
          <a:prstGeom prst="line">
            <a:avLst/>
          </a:prstGeom>
          <a:noFill/>
          <a:ln w="190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B6A6E92-333D-7B77-F6BB-853D6D854933}"/>
              </a:ext>
            </a:extLst>
          </p:cNvPr>
          <p:cNvCxnSpPr>
            <a:cxnSpLocks/>
            <a:endCxn id="266" idx="1"/>
          </p:cNvCxnSpPr>
          <p:nvPr/>
        </p:nvCxnSpPr>
        <p:spPr bwMode="auto">
          <a:xfrm>
            <a:off x="6785912" y="2187437"/>
            <a:ext cx="571550" cy="499450"/>
          </a:xfrm>
          <a:prstGeom prst="line">
            <a:avLst/>
          </a:prstGeom>
          <a:noFill/>
          <a:ln w="1905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2EE8FE3-A4F8-3A76-CC8F-183B064CD4C6}"/>
              </a:ext>
            </a:extLst>
          </p:cNvPr>
          <p:cNvCxnSpPr>
            <a:cxnSpLocks/>
            <a:endCxn id="268" idx="1"/>
          </p:cNvCxnSpPr>
          <p:nvPr/>
        </p:nvCxnSpPr>
        <p:spPr bwMode="auto">
          <a:xfrm>
            <a:off x="6772497" y="2362252"/>
            <a:ext cx="584965" cy="799931"/>
          </a:xfrm>
          <a:prstGeom prst="line">
            <a:avLst/>
          </a:prstGeom>
          <a:noFill/>
          <a:ln w="190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E264EDD2-6510-F26B-11F8-6B2313C4D5F2}"/>
              </a:ext>
            </a:extLst>
          </p:cNvPr>
          <p:cNvCxnSpPr>
            <a:cxnSpLocks/>
            <a:endCxn id="269" idx="0"/>
          </p:cNvCxnSpPr>
          <p:nvPr/>
        </p:nvCxnSpPr>
        <p:spPr bwMode="auto">
          <a:xfrm>
            <a:off x="6785258" y="2463366"/>
            <a:ext cx="592988" cy="718649"/>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EE4B0426-1255-6482-8DE4-14FCF56DF281}"/>
              </a:ext>
            </a:extLst>
          </p:cNvPr>
          <p:cNvCxnSpPr>
            <a:cxnSpLocks/>
            <a:endCxn id="268" idx="1"/>
          </p:cNvCxnSpPr>
          <p:nvPr/>
        </p:nvCxnSpPr>
        <p:spPr bwMode="auto">
          <a:xfrm>
            <a:off x="6785482" y="2530930"/>
            <a:ext cx="571980" cy="631253"/>
          </a:xfrm>
          <a:prstGeom prst="line">
            <a:avLst/>
          </a:prstGeom>
          <a:noFill/>
          <a:ln w="1905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7A9CF077-1A46-1618-69D0-64C6BE153155}"/>
              </a:ext>
            </a:extLst>
          </p:cNvPr>
          <p:cNvCxnSpPr>
            <a:cxnSpLocks/>
          </p:cNvCxnSpPr>
          <p:nvPr/>
        </p:nvCxnSpPr>
        <p:spPr bwMode="auto">
          <a:xfrm flipH="1" flipV="1">
            <a:off x="6796331" y="3146710"/>
            <a:ext cx="578357" cy="35305"/>
          </a:xfrm>
          <a:prstGeom prst="line">
            <a:avLst/>
          </a:prstGeom>
          <a:noFill/>
          <a:ln w="190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BC28A6D-B4A7-33DF-8F9B-6DF1495478CE}"/>
              </a:ext>
            </a:extLst>
          </p:cNvPr>
          <p:cNvCxnSpPr>
            <a:cxnSpLocks/>
            <a:stCxn id="269" idx="0"/>
          </p:cNvCxnSpPr>
          <p:nvPr/>
        </p:nvCxnSpPr>
        <p:spPr bwMode="auto">
          <a:xfrm flipH="1" flipV="1">
            <a:off x="6786304" y="3054264"/>
            <a:ext cx="591942" cy="127751"/>
          </a:xfrm>
          <a:prstGeom prst="line">
            <a:avLst/>
          </a:prstGeom>
          <a:noFill/>
          <a:ln w="190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BC55E1E4-83B5-EA33-99A6-8F5537D3B396}"/>
              </a:ext>
            </a:extLst>
          </p:cNvPr>
          <p:cNvCxnSpPr>
            <a:cxnSpLocks/>
            <a:stCxn id="268" idx="1"/>
          </p:cNvCxnSpPr>
          <p:nvPr/>
        </p:nvCxnSpPr>
        <p:spPr bwMode="auto">
          <a:xfrm flipH="1" flipV="1">
            <a:off x="6775501" y="2923005"/>
            <a:ext cx="581961" cy="239178"/>
          </a:xfrm>
          <a:prstGeom prst="line">
            <a:avLst/>
          </a:prstGeom>
          <a:noFill/>
          <a:ln w="19050" cap="flat" cmpd="sng" algn="ctr">
            <a:solidFill>
              <a:schemeClr val="accent3"/>
            </a:solidFill>
            <a:prstDash val="solid"/>
            <a:round/>
            <a:headEnd type="none" w="med" len="med"/>
            <a:tailEnd type="none" w="med" len="med"/>
          </a:ln>
          <a:effectLst/>
        </p:spPr>
      </p:cxnSp>
      <p:sp>
        <p:nvSpPr>
          <p:cNvPr id="289" name="Oval 288">
            <a:extLst>
              <a:ext uri="{FF2B5EF4-FFF2-40B4-BE49-F238E27FC236}">
                <a16:creationId xmlns:a16="http://schemas.microsoft.com/office/drawing/2014/main" id="{2B2F26AC-2792-716E-6E09-DD35B36D98F4}"/>
              </a:ext>
            </a:extLst>
          </p:cNvPr>
          <p:cNvSpPr/>
          <p:nvPr/>
        </p:nvSpPr>
        <p:spPr bwMode="auto">
          <a:xfrm>
            <a:off x="6744697" y="279175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90" name="Straight Connector 289">
            <a:extLst>
              <a:ext uri="{FF2B5EF4-FFF2-40B4-BE49-F238E27FC236}">
                <a16:creationId xmlns:a16="http://schemas.microsoft.com/office/drawing/2014/main" id="{888F2CC8-CC21-AD5E-4011-82571BCB9480}"/>
              </a:ext>
            </a:extLst>
          </p:cNvPr>
          <p:cNvCxnSpPr>
            <a:cxnSpLocks/>
            <a:stCxn id="269" idx="0"/>
          </p:cNvCxnSpPr>
          <p:nvPr/>
        </p:nvCxnSpPr>
        <p:spPr bwMode="auto">
          <a:xfrm flipH="1" flipV="1">
            <a:off x="6792911" y="2830187"/>
            <a:ext cx="585335" cy="351828"/>
          </a:xfrm>
          <a:prstGeom prst="line">
            <a:avLst/>
          </a:prstGeom>
          <a:noFill/>
          <a:ln w="1905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788B698-FB0A-B556-C984-EA702F33AEE6}"/>
              </a:ext>
            </a:extLst>
          </p:cNvPr>
          <p:cNvCxnSpPr>
            <a:cxnSpLocks/>
            <a:stCxn id="269" idx="0"/>
          </p:cNvCxnSpPr>
          <p:nvPr/>
        </p:nvCxnSpPr>
        <p:spPr bwMode="auto">
          <a:xfrm flipH="1" flipV="1">
            <a:off x="6795326" y="2974587"/>
            <a:ext cx="582920" cy="207428"/>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58BD422-2C1F-49C6-3F61-2002878DE35C}"/>
              </a:ext>
            </a:extLst>
          </p:cNvPr>
          <p:cNvCxnSpPr>
            <a:cxnSpLocks/>
            <a:stCxn id="267" idx="1"/>
          </p:cNvCxnSpPr>
          <p:nvPr/>
        </p:nvCxnSpPr>
        <p:spPr bwMode="auto">
          <a:xfrm flipH="1" flipV="1">
            <a:off x="6785231" y="3020063"/>
            <a:ext cx="572231" cy="56756"/>
          </a:xfrm>
          <a:prstGeom prst="line">
            <a:avLst/>
          </a:prstGeom>
          <a:noFill/>
          <a:ln w="19050" cap="flat" cmpd="sng" algn="ctr">
            <a:solidFill>
              <a:schemeClr val="accent3"/>
            </a:solidFill>
            <a:prstDash val="solid"/>
            <a:round/>
            <a:headEnd type="none" w="med" len="med"/>
            <a:tailEnd type="none" w="med" len="med"/>
          </a:ln>
          <a:effectLst/>
        </p:spPr>
      </p:cxnSp>
      <p:sp>
        <p:nvSpPr>
          <p:cNvPr id="298" name="Oval 297">
            <a:extLst>
              <a:ext uri="{FF2B5EF4-FFF2-40B4-BE49-F238E27FC236}">
                <a16:creationId xmlns:a16="http://schemas.microsoft.com/office/drawing/2014/main" id="{EA43ADA5-3029-66B3-7469-3BE9D74C5C6E}"/>
              </a:ext>
            </a:extLst>
          </p:cNvPr>
          <p:cNvSpPr/>
          <p:nvPr/>
        </p:nvSpPr>
        <p:spPr bwMode="auto">
          <a:xfrm>
            <a:off x="6743784" y="213868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FC0436AD-6972-3644-0C97-4557356CAF75}"/>
              </a:ext>
            </a:extLst>
          </p:cNvPr>
          <p:cNvSpPr/>
          <p:nvPr/>
        </p:nvSpPr>
        <p:spPr bwMode="auto">
          <a:xfrm>
            <a:off x="6743784" y="252852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25FED086-2108-9DE3-D33A-E85754954904}"/>
              </a:ext>
            </a:extLst>
          </p:cNvPr>
          <p:cNvSpPr/>
          <p:nvPr/>
        </p:nvSpPr>
        <p:spPr bwMode="auto">
          <a:xfrm>
            <a:off x="6743784" y="257723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5A535457-A8F5-205F-457D-D4378E3CD445}"/>
              </a:ext>
            </a:extLst>
          </p:cNvPr>
          <p:cNvSpPr/>
          <p:nvPr/>
        </p:nvSpPr>
        <p:spPr bwMode="auto">
          <a:xfrm>
            <a:off x="6743784" y="267623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3DC8BD64-C232-2838-C03C-A3E9C0975937}"/>
              </a:ext>
            </a:extLst>
          </p:cNvPr>
          <p:cNvSpPr/>
          <p:nvPr/>
        </p:nvSpPr>
        <p:spPr bwMode="auto">
          <a:xfrm>
            <a:off x="6743784" y="277081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3F4AEAC6-E4F0-73A4-C97E-22EC6BE1AC3D}"/>
              </a:ext>
            </a:extLst>
          </p:cNvPr>
          <p:cNvSpPr/>
          <p:nvPr/>
        </p:nvSpPr>
        <p:spPr bwMode="auto">
          <a:xfrm>
            <a:off x="7351911" y="251994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Freeform 306">
            <a:extLst>
              <a:ext uri="{FF2B5EF4-FFF2-40B4-BE49-F238E27FC236}">
                <a16:creationId xmlns:a16="http://schemas.microsoft.com/office/drawing/2014/main" id="{4868A4F0-FA8B-C96C-325A-CF84C12C5F88}"/>
              </a:ext>
            </a:extLst>
          </p:cNvPr>
          <p:cNvSpPr/>
          <p:nvPr/>
        </p:nvSpPr>
        <p:spPr bwMode="auto">
          <a:xfrm flipV="1">
            <a:off x="6791377" y="2557947"/>
            <a:ext cx="585335" cy="135131"/>
          </a:xfrm>
          <a:custGeom>
            <a:avLst/>
            <a:gdLst>
              <a:gd name="connsiteX0" fmla="*/ 0 w 584200"/>
              <a:gd name="connsiteY0" fmla="*/ 0 h 1028700"/>
              <a:gd name="connsiteX1" fmla="*/ 584200 w 584200"/>
              <a:gd name="connsiteY1" fmla="*/ 1028700 h 1028700"/>
            </a:gdLst>
            <a:ahLst/>
            <a:cxnLst>
              <a:cxn ang="0">
                <a:pos x="connsiteX0" y="connsiteY0"/>
              </a:cxn>
              <a:cxn ang="0">
                <a:pos x="connsiteX1" y="connsiteY1"/>
              </a:cxn>
            </a:cxnLst>
            <a:rect l="l" t="t" r="r" b="b"/>
            <a:pathLst>
              <a:path w="584200" h="1028700">
                <a:moveTo>
                  <a:pt x="0" y="0"/>
                </a:moveTo>
                <a:lnTo>
                  <a:pt x="584200" y="1028700"/>
                </a:lnTo>
              </a:path>
            </a:pathLst>
          </a:custGeom>
          <a:noFill/>
          <a:ln w="19050">
            <a:solidFill>
              <a:schemeClr val="accent6"/>
            </a:solidFill>
            <a:miter lim="800000"/>
            <a:headEnd/>
            <a:tailEnd/>
          </a:ln>
        </p:spPr>
        <p:txBody>
          <a:bodyPr rtlCol="0" anchor="ctr"/>
          <a:lstStyle/>
          <a:p>
            <a:pPr algn="ctr"/>
            <a:endParaRPr lang="en-US"/>
          </a:p>
        </p:txBody>
      </p:sp>
      <p:cxnSp>
        <p:nvCxnSpPr>
          <p:cNvPr id="320" name="Straight Connector 319">
            <a:extLst>
              <a:ext uri="{FF2B5EF4-FFF2-40B4-BE49-F238E27FC236}">
                <a16:creationId xmlns:a16="http://schemas.microsoft.com/office/drawing/2014/main" id="{8C29C979-F75D-C66F-DE70-AE6A2F37B9CC}"/>
              </a:ext>
            </a:extLst>
          </p:cNvPr>
          <p:cNvCxnSpPr>
            <a:cxnSpLocks/>
            <a:stCxn id="311" idx="5"/>
            <a:endCxn id="312" idx="2"/>
          </p:cNvCxnSpPr>
          <p:nvPr/>
        </p:nvCxnSpPr>
        <p:spPr bwMode="auto">
          <a:xfrm>
            <a:off x="8590224" y="2780940"/>
            <a:ext cx="560465" cy="332324"/>
          </a:xfrm>
          <a:prstGeom prst="line">
            <a:avLst/>
          </a:prstGeom>
          <a:noFill/>
          <a:ln w="19050" cap="flat" cmpd="sng" algn="ctr">
            <a:solidFill>
              <a:schemeClr val="accent6"/>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C55C9E9-536D-2088-2BF0-87EC10891D18}"/>
              </a:ext>
            </a:extLst>
          </p:cNvPr>
          <p:cNvCxnSpPr>
            <a:cxnSpLocks/>
            <a:endCxn id="318" idx="1"/>
          </p:cNvCxnSpPr>
          <p:nvPr/>
        </p:nvCxnSpPr>
        <p:spPr bwMode="auto">
          <a:xfrm>
            <a:off x="8584195" y="2863495"/>
            <a:ext cx="575103" cy="322492"/>
          </a:xfrm>
          <a:prstGeom prst="line">
            <a:avLst/>
          </a:prstGeom>
          <a:noFill/>
          <a:ln w="19050" cap="flat" cmpd="sng" algn="ctr">
            <a:solidFill>
              <a:schemeClr val="accent6"/>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A8DFA16-DDD8-179A-B44C-BCB94F855A4F}"/>
              </a:ext>
            </a:extLst>
          </p:cNvPr>
          <p:cNvCxnSpPr>
            <a:cxnSpLocks/>
            <a:endCxn id="317" idx="6"/>
          </p:cNvCxnSpPr>
          <p:nvPr/>
        </p:nvCxnSpPr>
        <p:spPr bwMode="auto">
          <a:xfrm>
            <a:off x="8581195" y="2901481"/>
            <a:ext cx="628279" cy="129168"/>
          </a:xfrm>
          <a:prstGeom prst="line">
            <a:avLst/>
          </a:prstGeom>
          <a:noFill/>
          <a:ln w="19050" cap="flat" cmpd="sng" algn="ctr">
            <a:solidFill>
              <a:schemeClr val="accent6"/>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D303A84E-38F1-3985-83B5-8DB4F0029682}"/>
              </a:ext>
            </a:extLst>
          </p:cNvPr>
          <p:cNvCxnSpPr>
            <a:cxnSpLocks/>
            <a:endCxn id="317" idx="2"/>
          </p:cNvCxnSpPr>
          <p:nvPr/>
        </p:nvCxnSpPr>
        <p:spPr bwMode="auto">
          <a:xfrm>
            <a:off x="8577916" y="2994582"/>
            <a:ext cx="572773" cy="36067"/>
          </a:xfrm>
          <a:prstGeom prst="line">
            <a:avLst/>
          </a:prstGeom>
          <a:noFill/>
          <a:ln w="19050" cap="flat" cmpd="sng" algn="ctr">
            <a:solidFill>
              <a:schemeClr val="accent6"/>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8F12BB16-AA78-B015-7F93-5936E00F4D18}"/>
              </a:ext>
            </a:extLst>
          </p:cNvPr>
          <p:cNvCxnSpPr>
            <a:cxnSpLocks/>
            <a:endCxn id="312" idx="1"/>
          </p:cNvCxnSpPr>
          <p:nvPr/>
        </p:nvCxnSpPr>
        <p:spPr bwMode="auto">
          <a:xfrm>
            <a:off x="8584195" y="3047569"/>
            <a:ext cx="575103" cy="44911"/>
          </a:xfrm>
          <a:prstGeom prst="line">
            <a:avLst/>
          </a:prstGeom>
          <a:noFill/>
          <a:ln w="19050" cap="flat" cmpd="sng" algn="ctr">
            <a:solidFill>
              <a:schemeClr val="accent6"/>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002729CF-EB87-1155-E412-2386281441F3}"/>
              </a:ext>
            </a:extLst>
          </p:cNvPr>
          <p:cNvCxnSpPr>
            <a:cxnSpLocks/>
            <a:endCxn id="318" idx="5"/>
          </p:cNvCxnSpPr>
          <p:nvPr/>
        </p:nvCxnSpPr>
        <p:spPr bwMode="auto">
          <a:xfrm>
            <a:off x="8577877" y="2959257"/>
            <a:ext cx="622988" cy="268297"/>
          </a:xfrm>
          <a:prstGeom prst="line">
            <a:avLst/>
          </a:prstGeom>
          <a:noFill/>
          <a:ln w="19050" cap="flat" cmpd="sng" algn="ctr">
            <a:solidFill>
              <a:schemeClr val="accent6"/>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E6BEEA35-AD86-547C-3DBE-7FB5AF887E90}"/>
              </a:ext>
            </a:extLst>
          </p:cNvPr>
          <p:cNvCxnSpPr>
            <a:cxnSpLocks/>
          </p:cNvCxnSpPr>
          <p:nvPr/>
        </p:nvCxnSpPr>
        <p:spPr bwMode="auto">
          <a:xfrm>
            <a:off x="8578470" y="2952437"/>
            <a:ext cx="595183" cy="213989"/>
          </a:xfrm>
          <a:prstGeom prst="line">
            <a:avLst/>
          </a:prstGeom>
          <a:noFill/>
          <a:ln w="19050" cap="flat" cmpd="sng" algn="ctr">
            <a:solidFill>
              <a:schemeClr val="accent6"/>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52B3501-16AF-07F9-B580-F6B97406D755}"/>
              </a:ext>
            </a:extLst>
          </p:cNvPr>
          <p:cNvCxnSpPr>
            <a:cxnSpLocks/>
            <a:endCxn id="318" idx="5"/>
          </p:cNvCxnSpPr>
          <p:nvPr/>
        </p:nvCxnSpPr>
        <p:spPr bwMode="auto">
          <a:xfrm>
            <a:off x="8581195" y="3161781"/>
            <a:ext cx="619670" cy="65773"/>
          </a:xfrm>
          <a:prstGeom prst="line">
            <a:avLst/>
          </a:prstGeom>
          <a:noFill/>
          <a:ln w="19050" cap="flat" cmpd="sng" algn="ctr">
            <a:solidFill>
              <a:schemeClr val="accent6"/>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5FE9B8B0-A9B6-0EDE-9DFF-2026557D7CE9}"/>
              </a:ext>
            </a:extLst>
          </p:cNvPr>
          <p:cNvCxnSpPr>
            <a:cxnSpLocks/>
            <a:stCxn id="339" idx="5"/>
          </p:cNvCxnSpPr>
          <p:nvPr/>
        </p:nvCxnSpPr>
        <p:spPr bwMode="auto">
          <a:xfrm>
            <a:off x="8590224" y="1935070"/>
            <a:ext cx="274078" cy="495462"/>
          </a:xfrm>
          <a:prstGeom prst="line">
            <a:avLst/>
          </a:prstGeom>
          <a:noFill/>
          <a:ln w="190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4C14807-6979-BD56-2E6E-5EE7BA2434D5}"/>
              </a:ext>
            </a:extLst>
          </p:cNvPr>
          <p:cNvCxnSpPr>
            <a:cxnSpLocks/>
            <a:endCxn id="346" idx="1"/>
          </p:cNvCxnSpPr>
          <p:nvPr/>
        </p:nvCxnSpPr>
        <p:spPr bwMode="auto">
          <a:xfrm>
            <a:off x="8936174" y="2544787"/>
            <a:ext cx="223124" cy="398710"/>
          </a:xfrm>
          <a:prstGeom prst="line">
            <a:avLst/>
          </a:prstGeom>
          <a:noFill/>
          <a:ln w="1905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53E19AFE-48C1-0CD6-6826-5FB0CFFBED03}"/>
              </a:ext>
            </a:extLst>
          </p:cNvPr>
          <p:cNvCxnSpPr>
            <a:cxnSpLocks/>
            <a:endCxn id="346" idx="4"/>
          </p:cNvCxnSpPr>
          <p:nvPr/>
        </p:nvCxnSpPr>
        <p:spPr bwMode="auto">
          <a:xfrm>
            <a:off x="8735074" y="2544404"/>
            <a:ext cx="445008" cy="449269"/>
          </a:xfrm>
          <a:prstGeom prst="line">
            <a:avLst/>
          </a:prstGeom>
          <a:noFill/>
          <a:ln w="1905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8507128C-B1A1-78AE-3FAF-C53779BF56F8}"/>
              </a:ext>
            </a:extLst>
          </p:cNvPr>
          <p:cNvCxnSpPr>
            <a:cxnSpLocks/>
            <a:endCxn id="348" idx="3"/>
          </p:cNvCxnSpPr>
          <p:nvPr/>
        </p:nvCxnSpPr>
        <p:spPr bwMode="auto">
          <a:xfrm>
            <a:off x="8580162" y="2799394"/>
            <a:ext cx="579136" cy="376627"/>
          </a:xfrm>
          <a:prstGeom prst="line">
            <a:avLst/>
          </a:prstGeom>
          <a:noFill/>
          <a:ln w="19050"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80560A85-846E-F9F9-6658-526066A3B354}"/>
              </a:ext>
            </a:extLst>
          </p:cNvPr>
          <p:cNvCxnSpPr>
            <a:cxnSpLocks/>
            <a:endCxn id="318" idx="5"/>
          </p:cNvCxnSpPr>
          <p:nvPr/>
        </p:nvCxnSpPr>
        <p:spPr bwMode="auto">
          <a:xfrm>
            <a:off x="8583745" y="3001998"/>
            <a:ext cx="617120" cy="225556"/>
          </a:xfrm>
          <a:prstGeom prst="line">
            <a:avLst/>
          </a:prstGeom>
          <a:noFill/>
          <a:ln w="19050"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4A4CFBD8-6AC8-F50B-421D-BCC2731B1613}"/>
              </a:ext>
            </a:extLst>
          </p:cNvPr>
          <p:cNvCxnSpPr>
            <a:cxnSpLocks/>
            <a:endCxn id="318" idx="6"/>
          </p:cNvCxnSpPr>
          <p:nvPr/>
        </p:nvCxnSpPr>
        <p:spPr bwMode="auto">
          <a:xfrm>
            <a:off x="8567736" y="3129296"/>
            <a:ext cx="641738" cy="77475"/>
          </a:xfrm>
          <a:prstGeom prst="line">
            <a:avLst/>
          </a:prstGeom>
          <a:noFill/>
          <a:ln w="19050"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5134418D-B7D4-C6AB-A27F-BE5E2E179A5D}"/>
              </a:ext>
            </a:extLst>
          </p:cNvPr>
          <p:cNvCxnSpPr>
            <a:cxnSpLocks/>
            <a:endCxn id="312" idx="5"/>
          </p:cNvCxnSpPr>
          <p:nvPr/>
        </p:nvCxnSpPr>
        <p:spPr bwMode="auto">
          <a:xfrm>
            <a:off x="8591321" y="3085279"/>
            <a:ext cx="609544" cy="48768"/>
          </a:xfrm>
          <a:prstGeom prst="line">
            <a:avLst/>
          </a:prstGeom>
          <a:noFill/>
          <a:ln w="19050"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BC40282B-94AC-27A3-BF78-002E371562C7}"/>
              </a:ext>
            </a:extLst>
          </p:cNvPr>
          <p:cNvCxnSpPr>
            <a:cxnSpLocks/>
            <a:endCxn id="347" idx="6"/>
          </p:cNvCxnSpPr>
          <p:nvPr/>
        </p:nvCxnSpPr>
        <p:spPr bwMode="auto">
          <a:xfrm>
            <a:off x="8574452" y="2951149"/>
            <a:ext cx="635022" cy="128017"/>
          </a:xfrm>
          <a:prstGeom prst="line">
            <a:avLst/>
          </a:prstGeom>
          <a:noFill/>
          <a:ln w="19050" cap="flat" cmpd="sng" algn="ctr">
            <a:solidFill>
              <a:schemeClr val="accent3"/>
            </a:solidFill>
            <a:prstDash val="solid"/>
            <a:round/>
            <a:headEnd type="none" w="med" len="med"/>
            <a:tailEnd type="none" w="med" len="med"/>
          </a:ln>
          <a:effectLst/>
        </p:spPr>
      </p:cxnSp>
      <p:sp>
        <p:nvSpPr>
          <p:cNvPr id="312" name="Oval 311">
            <a:extLst>
              <a:ext uri="{FF2B5EF4-FFF2-40B4-BE49-F238E27FC236}">
                <a16:creationId xmlns:a16="http://schemas.microsoft.com/office/drawing/2014/main" id="{05BF546B-623A-4511-1C0A-A055EE28E33C}"/>
              </a:ext>
            </a:extLst>
          </p:cNvPr>
          <p:cNvSpPr/>
          <p:nvPr/>
        </p:nvSpPr>
        <p:spPr bwMode="auto">
          <a:xfrm>
            <a:off x="9150689" y="3083871"/>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68A34B3D-060D-4721-3CDC-25B861E2B487}"/>
              </a:ext>
            </a:extLst>
          </p:cNvPr>
          <p:cNvSpPr/>
          <p:nvPr/>
        </p:nvSpPr>
        <p:spPr bwMode="auto">
          <a:xfrm>
            <a:off x="9150689" y="300125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A413EC20-D1B2-CCFB-9F58-357695887441}"/>
              </a:ext>
            </a:extLst>
          </p:cNvPr>
          <p:cNvSpPr/>
          <p:nvPr/>
        </p:nvSpPr>
        <p:spPr bwMode="auto">
          <a:xfrm>
            <a:off x="9150689" y="317737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F9F3DAF1-0F5D-B6FC-F367-D5C79EB1B61E}"/>
              </a:ext>
            </a:extLst>
          </p:cNvPr>
          <p:cNvSpPr/>
          <p:nvPr/>
        </p:nvSpPr>
        <p:spPr bwMode="auto">
          <a:xfrm>
            <a:off x="9150689" y="293488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1C2FD5A5-EEE6-A708-7E31-B6E305AAB3A5}"/>
              </a:ext>
            </a:extLst>
          </p:cNvPr>
          <p:cNvSpPr/>
          <p:nvPr/>
        </p:nvSpPr>
        <p:spPr bwMode="auto">
          <a:xfrm>
            <a:off x="9150689" y="3049773"/>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9E474AF3-4725-0AC7-E921-1146565B88CE}"/>
              </a:ext>
            </a:extLst>
          </p:cNvPr>
          <p:cNvSpPr/>
          <p:nvPr/>
        </p:nvSpPr>
        <p:spPr bwMode="auto">
          <a:xfrm>
            <a:off x="9150689" y="312584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1" name="Straight Connector 160">
            <a:extLst>
              <a:ext uri="{FF2B5EF4-FFF2-40B4-BE49-F238E27FC236}">
                <a16:creationId xmlns:a16="http://schemas.microsoft.com/office/drawing/2014/main" id="{CDCD0B9C-C3FB-E67D-38D6-BE4503D25119}"/>
              </a:ext>
            </a:extLst>
          </p:cNvPr>
          <p:cNvCxnSpPr>
            <a:cxnSpLocks/>
          </p:cNvCxnSpPr>
          <p:nvPr/>
        </p:nvCxnSpPr>
        <p:spPr bwMode="auto">
          <a:xfrm flipV="1">
            <a:off x="8569440" y="2553705"/>
            <a:ext cx="0" cy="396143"/>
          </a:xfrm>
          <a:prstGeom prst="line">
            <a:avLst/>
          </a:prstGeom>
          <a:noFill/>
          <a:ln w="19050" cap="flat" cmpd="sng" algn="ctr">
            <a:solidFill>
              <a:schemeClr val="bg1"/>
            </a:solidFill>
            <a:prstDash val="solid"/>
            <a:round/>
            <a:headEnd type="none" w="med" len="med"/>
            <a:tailEnd type="none" w="med" len="med"/>
          </a:ln>
          <a:effectLst/>
        </p:spPr>
      </p:cxnSp>
      <p:sp>
        <p:nvSpPr>
          <p:cNvPr id="311" name="Oval 310">
            <a:extLst>
              <a:ext uri="{FF2B5EF4-FFF2-40B4-BE49-F238E27FC236}">
                <a16:creationId xmlns:a16="http://schemas.microsoft.com/office/drawing/2014/main" id="{1A252D26-011E-FCD9-5309-BD51C1FAB094}"/>
              </a:ext>
            </a:extLst>
          </p:cNvPr>
          <p:cNvSpPr/>
          <p:nvPr/>
        </p:nvSpPr>
        <p:spPr bwMode="auto">
          <a:xfrm>
            <a:off x="8540048" y="2730764"/>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ADDC80FF-9E09-61A0-C8F3-6BA6294ECC36}"/>
              </a:ext>
            </a:extLst>
          </p:cNvPr>
          <p:cNvSpPr/>
          <p:nvPr/>
        </p:nvSpPr>
        <p:spPr bwMode="auto">
          <a:xfrm>
            <a:off x="8540048" y="2827951"/>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F1BC07F1-D5F1-DF31-C4EB-E964FE19EB6A}"/>
              </a:ext>
            </a:extLst>
          </p:cNvPr>
          <p:cNvSpPr/>
          <p:nvPr/>
        </p:nvSpPr>
        <p:spPr bwMode="auto">
          <a:xfrm>
            <a:off x="8540048" y="2873321"/>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A6138570-37AE-A3CE-BE86-21E8CC10CBDD}"/>
              </a:ext>
            </a:extLst>
          </p:cNvPr>
          <p:cNvSpPr/>
          <p:nvPr/>
        </p:nvSpPr>
        <p:spPr bwMode="auto">
          <a:xfrm>
            <a:off x="8540048" y="3013195"/>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CB2AD68B-3D2B-9C8B-0428-AC63B930767F}"/>
              </a:ext>
            </a:extLst>
          </p:cNvPr>
          <p:cNvSpPr/>
          <p:nvPr/>
        </p:nvSpPr>
        <p:spPr bwMode="auto">
          <a:xfrm>
            <a:off x="8540048" y="188489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440A3EB8-3BFE-65B7-32F9-CEA7A0011023}"/>
              </a:ext>
            </a:extLst>
          </p:cNvPr>
          <p:cNvSpPr/>
          <p:nvPr/>
        </p:nvSpPr>
        <p:spPr bwMode="auto">
          <a:xfrm>
            <a:off x="8540048" y="235843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238C5EC1-41A9-03AB-C46C-317E93955AB3}"/>
              </a:ext>
            </a:extLst>
          </p:cNvPr>
          <p:cNvSpPr/>
          <p:nvPr/>
        </p:nvSpPr>
        <p:spPr bwMode="auto">
          <a:xfrm>
            <a:off x="8540048" y="278023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C0D3A5C5-B850-EB89-5423-EFCADDF22AD4}"/>
              </a:ext>
            </a:extLst>
          </p:cNvPr>
          <p:cNvSpPr/>
          <p:nvPr/>
        </p:nvSpPr>
        <p:spPr bwMode="auto">
          <a:xfrm>
            <a:off x="8540048" y="292367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A9DAF6C6-28A7-B907-F09E-B3E0603846FD}"/>
              </a:ext>
            </a:extLst>
          </p:cNvPr>
          <p:cNvSpPr/>
          <p:nvPr/>
        </p:nvSpPr>
        <p:spPr bwMode="auto">
          <a:xfrm>
            <a:off x="8540048" y="304394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59FBB2C0-1E65-462F-FBBB-86063DCA0DB6}"/>
              </a:ext>
            </a:extLst>
          </p:cNvPr>
          <p:cNvSpPr/>
          <p:nvPr/>
        </p:nvSpPr>
        <p:spPr bwMode="auto">
          <a:xfrm>
            <a:off x="8540048" y="3107062"/>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78B0EB4C-8CD1-8E3C-6CE4-3E5758D533BF}"/>
              </a:ext>
            </a:extLst>
          </p:cNvPr>
          <p:cNvSpPr/>
          <p:nvPr/>
        </p:nvSpPr>
        <p:spPr bwMode="auto">
          <a:xfrm>
            <a:off x="8540048" y="314461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F0BCB6DA-1604-E0C9-943A-EA0306E8D7F5}"/>
              </a:ext>
            </a:extLst>
          </p:cNvPr>
          <p:cNvSpPr/>
          <p:nvPr/>
        </p:nvSpPr>
        <p:spPr bwMode="auto">
          <a:xfrm>
            <a:off x="8540048" y="2958857"/>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68" name="Straight Connector 367">
            <a:extLst>
              <a:ext uri="{FF2B5EF4-FFF2-40B4-BE49-F238E27FC236}">
                <a16:creationId xmlns:a16="http://schemas.microsoft.com/office/drawing/2014/main" id="{28706EF1-9E1F-D019-80CE-7A8EC6730781}"/>
              </a:ext>
            </a:extLst>
          </p:cNvPr>
          <p:cNvCxnSpPr/>
          <p:nvPr/>
        </p:nvCxnSpPr>
        <p:spPr bwMode="auto">
          <a:xfrm flipV="1">
            <a:off x="10402616" y="1984761"/>
            <a:ext cx="564370" cy="702126"/>
          </a:xfrm>
          <a:prstGeom prst="line">
            <a:avLst/>
          </a:prstGeom>
          <a:noFill/>
          <a:ln w="19050" cap="flat" cmpd="sng" algn="ctr">
            <a:solidFill>
              <a:schemeClr val="accent6"/>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F1BC35C6-8910-F5D5-34FE-E70352385998}"/>
              </a:ext>
            </a:extLst>
          </p:cNvPr>
          <p:cNvCxnSpPr>
            <a:cxnSpLocks/>
          </p:cNvCxnSpPr>
          <p:nvPr/>
        </p:nvCxnSpPr>
        <p:spPr bwMode="auto">
          <a:xfrm>
            <a:off x="10388631" y="2850708"/>
            <a:ext cx="589463" cy="350213"/>
          </a:xfrm>
          <a:prstGeom prst="line">
            <a:avLst/>
          </a:prstGeom>
          <a:noFill/>
          <a:ln w="19050" cap="flat" cmpd="sng" algn="ctr">
            <a:solidFill>
              <a:schemeClr val="accent6"/>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77B73517-97C1-17E3-37B2-1090921FCD6D}"/>
              </a:ext>
            </a:extLst>
          </p:cNvPr>
          <p:cNvCxnSpPr>
            <a:cxnSpLocks/>
          </p:cNvCxnSpPr>
          <p:nvPr/>
        </p:nvCxnSpPr>
        <p:spPr bwMode="auto">
          <a:xfrm>
            <a:off x="10387726" y="2921608"/>
            <a:ext cx="587532" cy="212439"/>
          </a:xfrm>
          <a:prstGeom prst="line">
            <a:avLst/>
          </a:prstGeom>
          <a:noFill/>
          <a:ln w="19050" cap="flat" cmpd="sng" algn="ctr">
            <a:solidFill>
              <a:schemeClr val="accent6"/>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E5714249-77B6-0910-61D7-4076C1861526}"/>
              </a:ext>
            </a:extLst>
          </p:cNvPr>
          <p:cNvCxnSpPr>
            <a:cxnSpLocks/>
          </p:cNvCxnSpPr>
          <p:nvPr/>
        </p:nvCxnSpPr>
        <p:spPr bwMode="auto">
          <a:xfrm flipV="1">
            <a:off x="10390181" y="3133849"/>
            <a:ext cx="591648" cy="44511"/>
          </a:xfrm>
          <a:prstGeom prst="line">
            <a:avLst/>
          </a:prstGeom>
          <a:noFill/>
          <a:ln w="19050" cap="flat" cmpd="sng" algn="ctr">
            <a:solidFill>
              <a:schemeClr val="accent6"/>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7EA1BCAB-4975-1769-D9E4-90B2C12B31ED}"/>
              </a:ext>
            </a:extLst>
          </p:cNvPr>
          <p:cNvCxnSpPr>
            <a:cxnSpLocks/>
          </p:cNvCxnSpPr>
          <p:nvPr/>
        </p:nvCxnSpPr>
        <p:spPr bwMode="auto">
          <a:xfrm>
            <a:off x="10398160" y="2909825"/>
            <a:ext cx="577098" cy="248113"/>
          </a:xfrm>
          <a:prstGeom prst="line">
            <a:avLst/>
          </a:prstGeom>
          <a:noFill/>
          <a:ln w="19050" cap="flat" cmpd="sng" algn="ctr">
            <a:solidFill>
              <a:schemeClr val="accent6"/>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90A3866-233B-A395-84CF-BC5F7E6C14FE}"/>
              </a:ext>
            </a:extLst>
          </p:cNvPr>
          <p:cNvCxnSpPr>
            <a:cxnSpLocks/>
          </p:cNvCxnSpPr>
          <p:nvPr/>
        </p:nvCxnSpPr>
        <p:spPr bwMode="auto">
          <a:xfrm>
            <a:off x="10394135" y="2208279"/>
            <a:ext cx="587694" cy="923726"/>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E8AB61D9-CEA3-AC8B-52AF-6EBC10EFDFF3}"/>
              </a:ext>
            </a:extLst>
          </p:cNvPr>
          <p:cNvCxnSpPr>
            <a:cxnSpLocks/>
          </p:cNvCxnSpPr>
          <p:nvPr/>
        </p:nvCxnSpPr>
        <p:spPr bwMode="auto">
          <a:xfrm>
            <a:off x="10382139" y="2535614"/>
            <a:ext cx="607410" cy="523668"/>
          </a:xfrm>
          <a:prstGeom prst="line">
            <a:avLst/>
          </a:prstGeom>
          <a:noFill/>
          <a:ln w="19050"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A19682A-826D-1974-8DB0-F818A5B3CE1B}"/>
              </a:ext>
            </a:extLst>
          </p:cNvPr>
          <p:cNvCxnSpPr>
            <a:cxnSpLocks/>
          </p:cNvCxnSpPr>
          <p:nvPr/>
        </p:nvCxnSpPr>
        <p:spPr bwMode="auto">
          <a:xfrm>
            <a:off x="10387605" y="2805021"/>
            <a:ext cx="577877" cy="398380"/>
          </a:xfrm>
          <a:prstGeom prst="line">
            <a:avLst/>
          </a:prstGeom>
          <a:noFill/>
          <a:ln w="1905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B177635A-525E-2AC8-3CDA-45CA35D0D09E}"/>
              </a:ext>
            </a:extLst>
          </p:cNvPr>
          <p:cNvCxnSpPr>
            <a:cxnSpLocks/>
          </p:cNvCxnSpPr>
          <p:nvPr/>
        </p:nvCxnSpPr>
        <p:spPr bwMode="auto">
          <a:xfrm>
            <a:off x="10382139" y="2992056"/>
            <a:ext cx="596854" cy="98323"/>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84AB28E-4CDA-AEDC-3BEB-9D3BEFACF63C}"/>
              </a:ext>
            </a:extLst>
          </p:cNvPr>
          <p:cNvCxnSpPr>
            <a:cxnSpLocks/>
          </p:cNvCxnSpPr>
          <p:nvPr/>
        </p:nvCxnSpPr>
        <p:spPr bwMode="auto">
          <a:xfrm>
            <a:off x="10378638" y="3040285"/>
            <a:ext cx="596620" cy="131286"/>
          </a:xfrm>
          <a:prstGeom prst="line">
            <a:avLst/>
          </a:prstGeom>
          <a:noFill/>
          <a:ln w="1905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41FA3C1F-CD16-937B-B92A-B26365EADBFA}"/>
              </a:ext>
            </a:extLst>
          </p:cNvPr>
          <p:cNvCxnSpPr>
            <a:cxnSpLocks/>
          </p:cNvCxnSpPr>
          <p:nvPr/>
        </p:nvCxnSpPr>
        <p:spPr bwMode="auto">
          <a:xfrm>
            <a:off x="10385168" y="3082378"/>
            <a:ext cx="596620" cy="92305"/>
          </a:xfrm>
          <a:prstGeom prst="line">
            <a:avLst/>
          </a:prstGeom>
          <a:noFill/>
          <a:ln w="190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77DCB0C4-728B-316D-C126-0CA2463E526F}"/>
              </a:ext>
            </a:extLst>
          </p:cNvPr>
          <p:cNvCxnSpPr>
            <a:cxnSpLocks/>
          </p:cNvCxnSpPr>
          <p:nvPr/>
        </p:nvCxnSpPr>
        <p:spPr bwMode="auto">
          <a:xfrm>
            <a:off x="10391323" y="3119895"/>
            <a:ext cx="590200" cy="54663"/>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1ADF7A51-C210-FAB9-08AA-9CC962AF399F}"/>
              </a:ext>
            </a:extLst>
          </p:cNvPr>
          <p:cNvCxnSpPr>
            <a:cxnSpLocks/>
          </p:cNvCxnSpPr>
          <p:nvPr/>
        </p:nvCxnSpPr>
        <p:spPr bwMode="auto">
          <a:xfrm>
            <a:off x="10384944" y="3176832"/>
            <a:ext cx="590314" cy="13836"/>
          </a:xfrm>
          <a:prstGeom prst="line">
            <a:avLst/>
          </a:prstGeom>
          <a:noFill/>
          <a:ln w="19050" cap="flat" cmpd="sng" algn="ctr">
            <a:solidFill>
              <a:schemeClr val="accent3"/>
            </a:solidFill>
            <a:prstDash val="solid"/>
            <a:round/>
            <a:headEnd type="none" w="med" len="med"/>
            <a:tailEnd type="none" w="med" len="med"/>
          </a:ln>
          <a:effectLst/>
        </p:spPr>
      </p:cxnSp>
      <p:sp>
        <p:nvSpPr>
          <p:cNvPr id="395" name="Oval 394">
            <a:extLst>
              <a:ext uri="{FF2B5EF4-FFF2-40B4-BE49-F238E27FC236}">
                <a16:creationId xmlns:a16="http://schemas.microsoft.com/office/drawing/2014/main" id="{801862CA-482C-4A24-3F5C-6C03C6F26224}"/>
              </a:ext>
            </a:extLst>
          </p:cNvPr>
          <p:cNvSpPr/>
          <p:nvPr/>
        </p:nvSpPr>
        <p:spPr bwMode="auto">
          <a:xfrm>
            <a:off x="10360649" y="215953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D0F13391-DBF2-5310-0D27-AF0444F56BDD}"/>
              </a:ext>
            </a:extLst>
          </p:cNvPr>
          <p:cNvSpPr/>
          <p:nvPr/>
        </p:nvSpPr>
        <p:spPr bwMode="auto">
          <a:xfrm>
            <a:off x="10360649" y="251586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5EB5215D-2FC3-C1AF-1F90-F8AAE682EAC3}"/>
              </a:ext>
            </a:extLst>
          </p:cNvPr>
          <p:cNvSpPr/>
          <p:nvPr/>
        </p:nvSpPr>
        <p:spPr bwMode="auto">
          <a:xfrm>
            <a:off x="10360649" y="278323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A7220F25-88B2-968D-9816-E1AA7C1B0517}"/>
              </a:ext>
            </a:extLst>
          </p:cNvPr>
          <p:cNvSpPr/>
          <p:nvPr/>
        </p:nvSpPr>
        <p:spPr bwMode="auto">
          <a:xfrm>
            <a:off x="10360649" y="309092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98EBD3F2-400A-8EB5-5F35-07683BCBDD9B}"/>
              </a:ext>
            </a:extLst>
          </p:cNvPr>
          <p:cNvSpPr/>
          <p:nvPr/>
        </p:nvSpPr>
        <p:spPr bwMode="auto">
          <a:xfrm>
            <a:off x="10360649" y="303507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7EFE303D-6CB5-E375-A265-76AC3A09E2DF}"/>
              </a:ext>
            </a:extLst>
          </p:cNvPr>
          <p:cNvSpPr/>
          <p:nvPr/>
        </p:nvSpPr>
        <p:spPr bwMode="auto">
          <a:xfrm>
            <a:off x="10360649" y="298339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6429E101-F699-544D-9AC5-CCB7F5064D88}"/>
              </a:ext>
            </a:extLst>
          </p:cNvPr>
          <p:cNvSpPr/>
          <p:nvPr/>
        </p:nvSpPr>
        <p:spPr bwMode="auto">
          <a:xfrm>
            <a:off x="10360649" y="3144809"/>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8D9253B1-55C4-6AFC-7064-DB81A465DCA8}"/>
              </a:ext>
            </a:extLst>
          </p:cNvPr>
          <p:cNvSpPr/>
          <p:nvPr/>
        </p:nvSpPr>
        <p:spPr bwMode="auto">
          <a:xfrm>
            <a:off x="10360649" y="288710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182801FE-7BBE-4CC9-90E6-4F24491F4D90}"/>
              </a:ext>
            </a:extLst>
          </p:cNvPr>
          <p:cNvSpPr/>
          <p:nvPr/>
        </p:nvSpPr>
        <p:spPr bwMode="auto">
          <a:xfrm>
            <a:off x="10360649" y="282670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72A9037D-0D3A-B2B8-9E1C-DFDF0D1639EE}"/>
              </a:ext>
            </a:extLst>
          </p:cNvPr>
          <p:cNvSpPr/>
          <p:nvPr/>
        </p:nvSpPr>
        <p:spPr bwMode="auto">
          <a:xfrm>
            <a:off x="10360649" y="2665679"/>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89D8A0A3-66D0-93CF-75A0-A3C70A8DA4E1}"/>
              </a:ext>
            </a:extLst>
          </p:cNvPr>
          <p:cNvSpPr/>
          <p:nvPr/>
        </p:nvSpPr>
        <p:spPr bwMode="auto">
          <a:xfrm>
            <a:off x="10949072" y="306718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3CF83261-7C6B-EE2C-F40D-D2ED96F8E61A}"/>
              </a:ext>
            </a:extLst>
          </p:cNvPr>
          <p:cNvSpPr/>
          <p:nvPr/>
        </p:nvSpPr>
        <p:spPr bwMode="auto">
          <a:xfrm>
            <a:off x="10949072" y="3015997"/>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5EE160BE-ED24-E053-0C39-F6239E1DA73B}"/>
              </a:ext>
            </a:extLst>
          </p:cNvPr>
          <p:cNvSpPr/>
          <p:nvPr/>
        </p:nvSpPr>
        <p:spPr bwMode="auto">
          <a:xfrm>
            <a:off x="10949072" y="3170542"/>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591CB8E0-4131-90AD-BA33-E0CFF778D02F}"/>
              </a:ext>
            </a:extLst>
          </p:cNvPr>
          <p:cNvSpPr/>
          <p:nvPr/>
        </p:nvSpPr>
        <p:spPr bwMode="auto">
          <a:xfrm>
            <a:off x="10949072" y="312169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BC0CBF1D-E584-4E09-D01A-1E1A0DDC0ECF}"/>
              </a:ext>
            </a:extLst>
          </p:cNvPr>
          <p:cNvSpPr/>
          <p:nvPr/>
        </p:nvSpPr>
        <p:spPr bwMode="auto">
          <a:xfrm>
            <a:off x="10949072" y="3096172"/>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65DED12A-D65A-3758-5E2F-9600628FB2A9}"/>
              </a:ext>
            </a:extLst>
          </p:cNvPr>
          <p:cNvSpPr/>
          <p:nvPr/>
        </p:nvSpPr>
        <p:spPr bwMode="auto">
          <a:xfrm>
            <a:off x="10949072" y="195536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5" name="Straight Connector 414">
            <a:extLst>
              <a:ext uri="{FF2B5EF4-FFF2-40B4-BE49-F238E27FC236}">
                <a16:creationId xmlns:a16="http://schemas.microsoft.com/office/drawing/2014/main" id="{BEF1A81D-1F44-4643-AAAF-B4B1BFC39A3D}"/>
              </a:ext>
            </a:extLst>
          </p:cNvPr>
          <p:cNvCxnSpPr>
            <a:cxnSpLocks/>
          </p:cNvCxnSpPr>
          <p:nvPr/>
        </p:nvCxnSpPr>
        <p:spPr bwMode="auto">
          <a:xfrm flipH="1">
            <a:off x="6770729" y="4011469"/>
            <a:ext cx="574080" cy="1191601"/>
          </a:xfrm>
          <a:prstGeom prst="line">
            <a:avLst/>
          </a:prstGeom>
          <a:noFill/>
          <a:ln w="19050"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E845269E-0677-EC78-4598-E5910B66DC7E}"/>
              </a:ext>
            </a:extLst>
          </p:cNvPr>
          <p:cNvCxnSpPr>
            <a:cxnSpLocks/>
          </p:cNvCxnSpPr>
          <p:nvPr/>
        </p:nvCxnSpPr>
        <p:spPr bwMode="auto">
          <a:xfrm flipH="1">
            <a:off x="6761426" y="4218097"/>
            <a:ext cx="597569" cy="991381"/>
          </a:xfrm>
          <a:prstGeom prst="line">
            <a:avLst/>
          </a:prstGeom>
          <a:noFill/>
          <a:ln w="190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D86BEC9-89B6-CABA-73ED-74B38853E049}"/>
              </a:ext>
            </a:extLst>
          </p:cNvPr>
          <p:cNvCxnSpPr>
            <a:cxnSpLocks/>
          </p:cNvCxnSpPr>
          <p:nvPr/>
        </p:nvCxnSpPr>
        <p:spPr bwMode="auto">
          <a:xfrm flipH="1">
            <a:off x="6767625" y="4627167"/>
            <a:ext cx="582686" cy="582311"/>
          </a:xfrm>
          <a:prstGeom prst="line">
            <a:avLst/>
          </a:prstGeom>
          <a:noFill/>
          <a:ln w="1905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F2389FA-06F1-AB00-C9FD-F869C335D18A}"/>
              </a:ext>
            </a:extLst>
          </p:cNvPr>
          <p:cNvCxnSpPr>
            <a:cxnSpLocks/>
          </p:cNvCxnSpPr>
          <p:nvPr/>
        </p:nvCxnSpPr>
        <p:spPr bwMode="auto">
          <a:xfrm flipH="1" flipV="1">
            <a:off x="6771226" y="4759321"/>
            <a:ext cx="580017" cy="41991"/>
          </a:xfrm>
          <a:prstGeom prst="line">
            <a:avLst/>
          </a:prstGeom>
          <a:noFill/>
          <a:ln w="1905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DABC16DA-AB84-9E3E-D75D-FC01E37072EA}"/>
              </a:ext>
            </a:extLst>
          </p:cNvPr>
          <p:cNvCxnSpPr>
            <a:cxnSpLocks/>
          </p:cNvCxnSpPr>
          <p:nvPr/>
        </p:nvCxnSpPr>
        <p:spPr bwMode="auto">
          <a:xfrm flipH="1" flipV="1">
            <a:off x="6764156" y="4952848"/>
            <a:ext cx="580017" cy="41991"/>
          </a:xfrm>
          <a:prstGeom prst="line">
            <a:avLst/>
          </a:prstGeom>
          <a:noFill/>
          <a:ln w="190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6B2AB5C0-A05B-2CEB-FFEE-D6F1CE74251D}"/>
              </a:ext>
            </a:extLst>
          </p:cNvPr>
          <p:cNvCxnSpPr>
            <a:cxnSpLocks/>
          </p:cNvCxnSpPr>
          <p:nvPr/>
        </p:nvCxnSpPr>
        <p:spPr bwMode="auto">
          <a:xfrm flipH="1">
            <a:off x="6749973" y="5043161"/>
            <a:ext cx="607251" cy="81667"/>
          </a:xfrm>
          <a:prstGeom prst="line">
            <a:avLst/>
          </a:prstGeom>
          <a:noFill/>
          <a:ln w="19050"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AAF16273-FDB3-0BCC-6F6F-47370DA0DC91}"/>
              </a:ext>
            </a:extLst>
          </p:cNvPr>
          <p:cNvCxnSpPr>
            <a:cxnSpLocks/>
          </p:cNvCxnSpPr>
          <p:nvPr/>
        </p:nvCxnSpPr>
        <p:spPr bwMode="auto">
          <a:xfrm flipH="1">
            <a:off x="6741361" y="5178218"/>
            <a:ext cx="621365" cy="14913"/>
          </a:xfrm>
          <a:prstGeom prst="line">
            <a:avLst/>
          </a:prstGeom>
          <a:noFill/>
          <a:ln w="19050"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66770EFA-E42F-D6A3-4090-51637E9A9EB8}"/>
              </a:ext>
            </a:extLst>
          </p:cNvPr>
          <p:cNvCxnSpPr>
            <a:cxnSpLocks/>
          </p:cNvCxnSpPr>
          <p:nvPr/>
        </p:nvCxnSpPr>
        <p:spPr bwMode="auto">
          <a:xfrm flipH="1">
            <a:off x="6770729" y="4843714"/>
            <a:ext cx="591735" cy="220521"/>
          </a:xfrm>
          <a:prstGeom prst="line">
            <a:avLst/>
          </a:prstGeom>
          <a:noFill/>
          <a:ln w="1905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9788ED74-B476-4549-B168-A52939A28759}"/>
              </a:ext>
            </a:extLst>
          </p:cNvPr>
          <p:cNvCxnSpPr>
            <a:cxnSpLocks/>
          </p:cNvCxnSpPr>
          <p:nvPr/>
        </p:nvCxnSpPr>
        <p:spPr bwMode="auto">
          <a:xfrm flipH="1" flipV="1">
            <a:off x="6774288" y="4867404"/>
            <a:ext cx="599614" cy="41336"/>
          </a:xfrm>
          <a:prstGeom prst="line">
            <a:avLst/>
          </a:prstGeom>
          <a:noFill/>
          <a:ln w="19050" cap="flat" cmpd="sng" algn="ctr">
            <a:solidFill>
              <a:schemeClr val="accent6"/>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4421CFE5-1369-8CD6-5AE0-E18EFA9742B8}"/>
              </a:ext>
            </a:extLst>
          </p:cNvPr>
          <p:cNvCxnSpPr>
            <a:cxnSpLocks/>
          </p:cNvCxnSpPr>
          <p:nvPr/>
        </p:nvCxnSpPr>
        <p:spPr bwMode="auto">
          <a:xfrm flipH="1" flipV="1">
            <a:off x="6767933" y="5064479"/>
            <a:ext cx="585298" cy="40331"/>
          </a:xfrm>
          <a:prstGeom prst="line">
            <a:avLst/>
          </a:prstGeom>
          <a:noFill/>
          <a:ln w="19050" cap="flat" cmpd="sng" algn="ctr">
            <a:solidFill>
              <a:schemeClr val="accent6"/>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5818511D-0F63-D9BA-CAC5-D539F9873178}"/>
              </a:ext>
            </a:extLst>
          </p:cNvPr>
          <p:cNvCxnSpPr>
            <a:cxnSpLocks/>
          </p:cNvCxnSpPr>
          <p:nvPr/>
        </p:nvCxnSpPr>
        <p:spPr bwMode="auto">
          <a:xfrm flipH="1">
            <a:off x="6767984" y="4786675"/>
            <a:ext cx="595594" cy="187278"/>
          </a:xfrm>
          <a:prstGeom prst="line">
            <a:avLst/>
          </a:prstGeom>
          <a:noFill/>
          <a:ln w="19050" cap="flat" cmpd="sng" algn="ctr">
            <a:solidFill>
              <a:schemeClr val="accent6"/>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61B08F0F-7CCF-DA5B-02E4-2D45F0119863}"/>
              </a:ext>
            </a:extLst>
          </p:cNvPr>
          <p:cNvCxnSpPr>
            <a:cxnSpLocks/>
          </p:cNvCxnSpPr>
          <p:nvPr/>
        </p:nvCxnSpPr>
        <p:spPr bwMode="auto">
          <a:xfrm flipH="1">
            <a:off x="6780385" y="4732256"/>
            <a:ext cx="582079" cy="339078"/>
          </a:xfrm>
          <a:prstGeom prst="line">
            <a:avLst/>
          </a:prstGeom>
          <a:noFill/>
          <a:ln w="19050" cap="flat" cmpd="sng" algn="ctr">
            <a:solidFill>
              <a:schemeClr val="accent6"/>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71CD0E6F-38F0-8C2D-712C-AC044A86861C}"/>
              </a:ext>
            </a:extLst>
          </p:cNvPr>
          <p:cNvCxnSpPr>
            <a:cxnSpLocks/>
          </p:cNvCxnSpPr>
          <p:nvPr/>
        </p:nvCxnSpPr>
        <p:spPr bwMode="auto">
          <a:xfrm flipH="1">
            <a:off x="6755076" y="4933200"/>
            <a:ext cx="615979" cy="179963"/>
          </a:xfrm>
          <a:prstGeom prst="line">
            <a:avLst/>
          </a:prstGeom>
          <a:noFill/>
          <a:ln w="19050" cap="flat" cmpd="sng" algn="ctr">
            <a:solidFill>
              <a:schemeClr val="accent6"/>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D9A67322-B813-06B4-BC31-37B180C62FE9}"/>
              </a:ext>
            </a:extLst>
          </p:cNvPr>
          <p:cNvCxnSpPr>
            <a:cxnSpLocks/>
          </p:cNvCxnSpPr>
          <p:nvPr/>
        </p:nvCxnSpPr>
        <p:spPr bwMode="auto">
          <a:xfrm flipH="1">
            <a:off x="6786994" y="5021948"/>
            <a:ext cx="578829" cy="159909"/>
          </a:xfrm>
          <a:prstGeom prst="line">
            <a:avLst/>
          </a:prstGeom>
          <a:noFill/>
          <a:ln w="19050" cap="flat" cmpd="sng" algn="ctr">
            <a:solidFill>
              <a:schemeClr val="accent6"/>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71CE08EE-316E-BB56-1CE3-FAFF74F72310}"/>
              </a:ext>
            </a:extLst>
          </p:cNvPr>
          <p:cNvCxnSpPr>
            <a:cxnSpLocks/>
          </p:cNvCxnSpPr>
          <p:nvPr/>
        </p:nvCxnSpPr>
        <p:spPr bwMode="auto">
          <a:xfrm flipH="1">
            <a:off x="6784929" y="4984533"/>
            <a:ext cx="578829" cy="159909"/>
          </a:xfrm>
          <a:prstGeom prst="line">
            <a:avLst/>
          </a:prstGeom>
          <a:noFill/>
          <a:ln w="19050" cap="flat" cmpd="sng" algn="ctr">
            <a:solidFill>
              <a:schemeClr val="accent6"/>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5A7B3ABE-F619-8DCC-68DA-ABDA6A7BA134}"/>
              </a:ext>
            </a:extLst>
          </p:cNvPr>
          <p:cNvCxnSpPr>
            <a:cxnSpLocks/>
          </p:cNvCxnSpPr>
          <p:nvPr/>
        </p:nvCxnSpPr>
        <p:spPr bwMode="auto">
          <a:xfrm flipH="1">
            <a:off x="6778618" y="4733522"/>
            <a:ext cx="583791" cy="416030"/>
          </a:xfrm>
          <a:prstGeom prst="line">
            <a:avLst/>
          </a:prstGeom>
          <a:noFill/>
          <a:ln w="19050" cap="flat" cmpd="sng" algn="ctr">
            <a:solidFill>
              <a:schemeClr val="accent6"/>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E2A5BD86-489A-F569-9A5C-EECF3CBD5DB8}"/>
              </a:ext>
            </a:extLst>
          </p:cNvPr>
          <p:cNvCxnSpPr>
            <a:cxnSpLocks/>
          </p:cNvCxnSpPr>
          <p:nvPr/>
        </p:nvCxnSpPr>
        <p:spPr bwMode="auto">
          <a:xfrm flipH="1">
            <a:off x="6760449" y="4265137"/>
            <a:ext cx="601270" cy="944147"/>
          </a:xfrm>
          <a:prstGeom prst="line">
            <a:avLst/>
          </a:prstGeom>
          <a:noFill/>
          <a:ln w="19050" cap="flat" cmpd="sng" algn="ctr">
            <a:solidFill>
              <a:schemeClr val="accent6"/>
            </a:solidFill>
            <a:prstDash val="solid"/>
            <a:round/>
            <a:headEnd type="none" w="med" len="med"/>
            <a:tailEnd type="none" w="med" len="med"/>
          </a:ln>
          <a:effectLst/>
        </p:spPr>
      </p:cxnSp>
      <p:sp>
        <p:nvSpPr>
          <p:cNvPr id="448" name="Oval 447">
            <a:extLst>
              <a:ext uri="{FF2B5EF4-FFF2-40B4-BE49-F238E27FC236}">
                <a16:creationId xmlns:a16="http://schemas.microsoft.com/office/drawing/2014/main" id="{5D4C661C-0111-AFBC-1906-C2BEB2371657}"/>
              </a:ext>
            </a:extLst>
          </p:cNvPr>
          <p:cNvSpPr/>
          <p:nvPr/>
        </p:nvSpPr>
        <p:spPr bwMode="auto">
          <a:xfrm>
            <a:off x="6735156" y="471702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Oval 448">
            <a:extLst>
              <a:ext uri="{FF2B5EF4-FFF2-40B4-BE49-F238E27FC236}">
                <a16:creationId xmlns:a16="http://schemas.microsoft.com/office/drawing/2014/main" id="{BC3F2697-CEF5-3EF0-FE15-7CABE6C0674F}"/>
              </a:ext>
            </a:extLst>
          </p:cNvPr>
          <p:cNvSpPr/>
          <p:nvPr/>
        </p:nvSpPr>
        <p:spPr bwMode="auto">
          <a:xfrm>
            <a:off x="6735156" y="493183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Oval 449">
            <a:extLst>
              <a:ext uri="{FF2B5EF4-FFF2-40B4-BE49-F238E27FC236}">
                <a16:creationId xmlns:a16="http://schemas.microsoft.com/office/drawing/2014/main" id="{635E11B7-A08B-7C6D-A5A4-F987E72CABAD}"/>
              </a:ext>
            </a:extLst>
          </p:cNvPr>
          <p:cNvSpPr/>
          <p:nvPr/>
        </p:nvSpPr>
        <p:spPr bwMode="auto">
          <a:xfrm>
            <a:off x="6735156" y="517132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Oval 450">
            <a:extLst>
              <a:ext uri="{FF2B5EF4-FFF2-40B4-BE49-F238E27FC236}">
                <a16:creationId xmlns:a16="http://schemas.microsoft.com/office/drawing/2014/main" id="{1697F195-258A-AFCF-6A29-43B102FE141E}"/>
              </a:ext>
            </a:extLst>
          </p:cNvPr>
          <p:cNvSpPr/>
          <p:nvPr/>
        </p:nvSpPr>
        <p:spPr bwMode="auto">
          <a:xfrm>
            <a:off x="6735156" y="513305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Oval 451">
            <a:extLst>
              <a:ext uri="{FF2B5EF4-FFF2-40B4-BE49-F238E27FC236}">
                <a16:creationId xmlns:a16="http://schemas.microsoft.com/office/drawing/2014/main" id="{82464694-AE70-B79A-3322-2D388D479302}"/>
              </a:ext>
            </a:extLst>
          </p:cNvPr>
          <p:cNvSpPr/>
          <p:nvPr/>
        </p:nvSpPr>
        <p:spPr bwMode="auto">
          <a:xfrm>
            <a:off x="6735156" y="508137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Oval 452">
            <a:extLst>
              <a:ext uri="{FF2B5EF4-FFF2-40B4-BE49-F238E27FC236}">
                <a16:creationId xmlns:a16="http://schemas.microsoft.com/office/drawing/2014/main" id="{8A08D1C1-957B-669A-2663-F845A71E450B}"/>
              </a:ext>
            </a:extLst>
          </p:cNvPr>
          <p:cNvSpPr/>
          <p:nvPr/>
        </p:nvSpPr>
        <p:spPr bwMode="auto">
          <a:xfrm>
            <a:off x="7326824" y="397405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Oval 453">
            <a:extLst>
              <a:ext uri="{FF2B5EF4-FFF2-40B4-BE49-F238E27FC236}">
                <a16:creationId xmlns:a16="http://schemas.microsoft.com/office/drawing/2014/main" id="{71415316-9497-A5FE-DDDB-3A30CFAAC129}"/>
              </a:ext>
            </a:extLst>
          </p:cNvPr>
          <p:cNvSpPr/>
          <p:nvPr/>
        </p:nvSpPr>
        <p:spPr bwMode="auto">
          <a:xfrm>
            <a:off x="7326824" y="418709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Oval 454">
            <a:extLst>
              <a:ext uri="{FF2B5EF4-FFF2-40B4-BE49-F238E27FC236}">
                <a16:creationId xmlns:a16="http://schemas.microsoft.com/office/drawing/2014/main" id="{E0F2CFFF-C21B-0B22-82C6-B9CA6D0A6635}"/>
              </a:ext>
            </a:extLst>
          </p:cNvPr>
          <p:cNvSpPr/>
          <p:nvPr/>
        </p:nvSpPr>
        <p:spPr bwMode="auto">
          <a:xfrm>
            <a:off x="7326824" y="4587533"/>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Oval 455">
            <a:extLst>
              <a:ext uri="{FF2B5EF4-FFF2-40B4-BE49-F238E27FC236}">
                <a16:creationId xmlns:a16="http://schemas.microsoft.com/office/drawing/2014/main" id="{02035B66-6510-8632-A3B7-7489F1DE89F3}"/>
              </a:ext>
            </a:extLst>
          </p:cNvPr>
          <p:cNvSpPr/>
          <p:nvPr/>
        </p:nvSpPr>
        <p:spPr bwMode="auto">
          <a:xfrm>
            <a:off x="7326824" y="475782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Oval 456">
            <a:extLst>
              <a:ext uri="{FF2B5EF4-FFF2-40B4-BE49-F238E27FC236}">
                <a16:creationId xmlns:a16="http://schemas.microsoft.com/office/drawing/2014/main" id="{D4B38D01-01F2-7F2B-285D-90A92E10859E}"/>
              </a:ext>
            </a:extLst>
          </p:cNvPr>
          <p:cNvSpPr/>
          <p:nvPr/>
        </p:nvSpPr>
        <p:spPr bwMode="auto">
          <a:xfrm>
            <a:off x="7326824" y="480933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Oval 457">
            <a:extLst>
              <a:ext uri="{FF2B5EF4-FFF2-40B4-BE49-F238E27FC236}">
                <a16:creationId xmlns:a16="http://schemas.microsoft.com/office/drawing/2014/main" id="{41949B01-1FD0-F513-46D5-C124AFC8F65E}"/>
              </a:ext>
            </a:extLst>
          </p:cNvPr>
          <p:cNvSpPr/>
          <p:nvPr/>
        </p:nvSpPr>
        <p:spPr bwMode="auto">
          <a:xfrm>
            <a:off x="7326824" y="483854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Oval 458">
            <a:extLst>
              <a:ext uri="{FF2B5EF4-FFF2-40B4-BE49-F238E27FC236}">
                <a16:creationId xmlns:a16="http://schemas.microsoft.com/office/drawing/2014/main" id="{312EC17F-D4E2-6B2A-032C-25D85A14498F}"/>
              </a:ext>
            </a:extLst>
          </p:cNvPr>
          <p:cNvSpPr/>
          <p:nvPr/>
        </p:nvSpPr>
        <p:spPr bwMode="auto">
          <a:xfrm>
            <a:off x="7326824" y="515246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Oval 459">
            <a:extLst>
              <a:ext uri="{FF2B5EF4-FFF2-40B4-BE49-F238E27FC236}">
                <a16:creationId xmlns:a16="http://schemas.microsoft.com/office/drawing/2014/main" id="{89015C54-4400-CA1C-4965-AEC1D01B2639}"/>
              </a:ext>
            </a:extLst>
          </p:cNvPr>
          <p:cNvSpPr/>
          <p:nvPr/>
        </p:nvSpPr>
        <p:spPr bwMode="auto">
          <a:xfrm>
            <a:off x="7326824" y="501780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Oval 460">
            <a:extLst>
              <a:ext uri="{FF2B5EF4-FFF2-40B4-BE49-F238E27FC236}">
                <a16:creationId xmlns:a16="http://schemas.microsoft.com/office/drawing/2014/main" id="{F5730C41-E7BC-6A56-D256-EC38060BA6FB}"/>
              </a:ext>
            </a:extLst>
          </p:cNvPr>
          <p:cNvSpPr/>
          <p:nvPr/>
        </p:nvSpPr>
        <p:spPr bwMode="auto">
          <a:xfrm>
            <a:off x="7326824" y="498570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Oval 461">
            <a:extLst>
              <a:ext uri="{FF2B5EF4-FFF2-40B4-BE49-F238E27FC236}">
                <a16:creationId xmlns:a16="http://schemas.microsoft.com/office/drawing/2014/main" id="{968F62D8-537A-76CB-F6CE-27B6B8EAC1EB}"/>
              </a:ext>
            </a:extLst>
          </p:cNvPr>
          <p:cNvSpPr/>
          <p:nvPr/>
        </p:nvSpPr>
        <p:spPr bwMode="auto">
          <a:xfrm>
            <a:off x="7326824" y="494271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Oval 462">
            <a:extLst>
              <a:ext uri="{FF2B5EF4-FFF2-40B4-BE49-F238E27FC236}">
                <a16:creationId xmlns:a16="http://schemas.microsoft.com/office/drawing/2014/main" id="{FC30FE61-FD58-7FCC-AD42-422CBA4109C5}"/>
              </a:ext>
            </a:extLst>
          </p:cNvPr>
          <p:cNvSpPr/>
          <p:nvPr/>
        </p:nvSpPr>
        <p:spPr bwMode="auto">
          <a:xfrm>
            <a:off x="6735156" y="483020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Oval 463">
            <a:extLst>
              <a:ext uri="{FF2B5EF4-FFF2-40B4-BE49-F238E27FC236}">
                <a16:creationId xmlns:a16="http://schemas.microsoft.com/office/drawing/2014/main" id="{B1D23F48-8C49-A88B-900D-DB82328D9A49}"/>
              </a:ext>
            </a:extLst>
          </p:cNvPr>
          <p:cNvSpPr/>
          <p:nvPr/>
        </p:nvSpPr>
        <p:spPr bwMode="auto">
          <a:xfrm>
            <a:off x="6735156" y="5030541"/>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Oval 464">
            <a:extLst>
              <a:ext uri="{FF2B5EF4-FFF2-40B4-BE49-F238E27FC236}">
                <a16:creationId xmlns:a16="http://schemas.microsoft.com/office/drawing/2014/main" id="{8971A743-23E6-2E01-0CE7-5C1D05113A38}"/>
              </a:ext>
            </a:extLst>
          </p:cNvPr>
          <p:cNvSpPr/>
          <p:nvPr/>
        </p:nvSpPr>
        <p:spPr bwMode="auto">
          <a:xfrm>
            <a:off x="7326824" y="4693961"/>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Oval 465">
            <a:extLst>
              <a:ext uri="{FF2B5EF4-FFF2-40B4-BE49-F238E27FC236}">
                <a16:creationId xmlns:a16="http://schemas.microsoft.com/office/drawing/2014/main" id="{C343410A-5D1E-9748-1A1E-AA51CC2DF0CC}"/>
              </a:ext>
            </a:extLst>
          </p:cNvPr>
          <p:cNvSpPr/>
          <p:nvPr/>
        </p:nvSpPr>
        <p:spPr bwMode="auto">
          <a:xfrm>
            <a:off x="7326824" y="4242830"/>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Oval 466">
            <a:extLst>
              <a:ext uri="{FF2B5EF4-FFF2-40B4-BE49-F238E27FC236}">
                <a16:creationId xmlns:a16="http://schemas.microsoft.com/office/drawing/2014/main" id="{1CA508DF-2192-5A00-2065-2A97CA891D9D}"/>
              </a:ext>
            </a:extLst>
          </p:cNvPr>
          <p:cNvSpPr/>
          <p:nvPr/>
        </p:nvSpPr>
        <p:spPr bwMode="auto">
          <a:xfrm>
            <a:off x="7326824" y="4874607"/>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Oval 467">
            <a:extLst>
              <a:ext uri="{FF2B5EF4-FFF2-40B4-BE49-F238E27FC236}">
                <a16:creationId xmlns:a16="http://schemas.microsoft.com/office/drawing/2014/main" id="{C623F6A8-1F62-5E4D-EF72-BE7BA60D85FE}"/>
              </a:ext>
            </a:extLst>
          </p:cNvPr>
          <p:cNvSpPr/>
          <p:nvPr/>
        </p:nvSpPr>
        <p:spPr bwMode="auto">
          <a:xfrm>
            <a:off x="7326824" y="492191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Oval 468">
            <a:extLst>
              <a:ext uri="{FF2B5EF4-FFF2-40B4-BE49-F238E27FC236}">
                <a16:creationId xmlns:a16="http://schemas.microsoft.com/office/drawing/2014/main" id="{56F14D9F-5AF0-D7A8-5D9B-CB77F77C4A8E}"/>
              </a:ext>
            </a:extLst>
          </p:cNvPr>
          <p:cNvSpPr/>
          <p:nvPr/>
        </p:nvSpPr>
        <p:spPr bwMode="auto">
          <a:xfrm>
            <a:off x="7326824" y="5068332"/>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71" name="Straight Connector 470">
            <a:extLst>
              <a:ext uri="{FF2B5EF4-FFF2-40B4-BE49-F238E27FC236}">
                <a16:creationId xmlns:a16="http://schemas.microsoft.com/office/drawing/2014/main" id="{60CFC6FD-DB66-3DE3-2C35-795365A7DDEA}"/>
              </a:ext>
            </a:extLst>
          </p:cNvPr>
          <p:cNvCxnSpPr>
            <a:cxnSpLocks/>
          </p:cNvCxnSpPr>
          <p:nvPr/>
        </p:nvCxnSpPr>
        <p:spPr bwMode="auto">
          <a:xfrm>
            <a:off x="8574015" y="4055529"/>
            <a:ext cx="585283" cy="532004"/>
          </a:xfrm>
          <a:prstGeom prst="line">
            <a:avLst/>
          </a:prstGeom>
          <a:noFill/>
          <a:ln w="1905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AE0BCC6B-39F2-36EF-979D-8C6DE3D35914}"/>
              </a:ext>
            </a:extLst>
          </p:cNvPr>
          <p:cNvCxnSpPr>
            <a:cxnSpLocks/>
          </p:cNvCxnSpPr>
          <p:nvPr/>
        </p:nvCxnSpPr>
        <p:spPr bwMode="auto">
          <a:xfrm>
            <a:off x="8559796" y="4797037"/>
            <a:ext cx="595622" cy="281066"/>
          </a:xfrm>
          <a:prstGeom prst="line">
            <a:avLst/>
          </a:prstGeom>
          <a:noFill/>
          <a:ln w="1905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C915DDF2-A7BA-DB96-18B5-89C1DA9BC8F9}"/>
              </a:ext>
            </a:extLst>
          </p:cNvPr>
          <p:cNvCxnSpPr>
            <a:cxnSpLocks/>
          </p:cNvCxnSpPr>
          <p:nvPr/>
        </p:nvCxnSpPr>
        <p:spPr bwMode="auto">
          <a:xfrm flipV="1">
            <a:off x="8556338" y="4651942"/>
            <a:ext cx="594530" cy="301467"/>
          </a:xfrm>
          <a:prstGeom prst="line">
            <a:avLst/>
          </a:prstGeom>
          <a:noFill/>
          <a:ln w="1905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3BB53E4F-92B7-8BB9-112C-D5783E295D7C}"/>
              </a:ext>
            </a:extLst>
          </p:cNvPr>
          <p:cNvCxnSpPr>
            <a:cxnSpLocks/>
          </p:cNvCxnSpPr>
          <p:nvPr/>
        </p:nvCxnSpPr>
        <p:spPr bwMode="auto">
          <a:xfrm flipV="1">
            <a:off x="8546554" y="5005581"/>
            <a:ext cx="608864" cy="20350"/>
          </a:xfrm>
          <a:prstGeom prst="line">
            <a:avLst/>
          </a:prstGeom>
          <a:noFill/>
          <a:ln w="1905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2DA5B9BA-E608-5375-00BD-4029011E9B83}"/>
              </a:ext>
            </a:extLst>
          </p:cNvPr>
          <p:cNvCxnSpPr>
            <a:cxnSpLocks/>
          </p:cNvCxnSpPr>
          <p:nvPr/>
        </p:nvCxnSpPr>
        <p:spPr bwMode="auto">
          <a:xfrm flipH="1">
            <a:off x="8556765" y="4975781"/>
            <a:ext cx="593394" cy="251780"/>
          </a:xfrm>
          <a:prstGeom prst="line">
            <a:avLst/>
          </a:prstGeom>
          <a:noFill/>
          <a:ln w="1905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2BEF0773-DB54-176F-86B0-2E7FBF1AE14B}"/>
              </a:ext>
            </a:extLst>
          </p:cNvPr>
          <p:cNvCxnSpPr>
            <a:cxnSpLocks/>
          </p:cNvCxnSpPr>
          <p:nvPr/>
        </p:nvCxnSpPr>
        <p:spPr bwMode="auto">
          <a:xfrm flipV="1">
            <a:off x="8556086" y="5201074"/>
            <a:ext cx="608864" cy="20350"/>
          </a:xfrm>
          <a:prstGeom prst="line">
            <a:avLst/>
          </a:prstGeom>
          <a:noFill/>
          <a:ln w="1905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CC92BB45-5D3A-EADC-36DC-8E26FB31DD8E}"/>
              </a:ext>
            </a:extLst>
          </p:cNvPr>
          <p:cNvCxnSpPr>
            <a:cxnSpLocks/>
          </p:cNvCxnSpPr>
          <p:nvPr/>
        </p:nvCxnSpPr>
        <p:spPr bwMode="auto">
          <a:xfrm>
            <a:off x="8559796" y="5158842"/>
            <a:ext cx="610984" cy="1809"/>
          </a:xfrm>
          <a:prstGeom prst="line">
            <a:avLst/>
          </a:prstGeom>
          <a:noFill/>
          <a:ln w="1905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2991B5EA-22A2-AE00-53F5-8850ADFDCC33}"/>
              </a:ext>
            </a:extLst>
          </p:cNvPr>
          <p:cNvCxnSpPr>
            <a:cxnSpLocks/>
          </p:cNvCxnSpPr>
          <p:nvPr/>
        </p:nvCxnSpPr>
        <p:spPr bwMode="auto">
          <a:xfrm>
            <a:off x="8562020" y="4207444"/>
            <a:ext cx="588669" cy="443012"/>
          </a:xfrm>
          <a:prstGeom prst="line">
            <a:avLst/>
          </a:prstGeom>
          <a:noFill/>
          <a:ln w="19050" cap="flat" cmpd="sng" algn="ctr">
            <a:solidFill>
              <a:schemeClr val="accent6"/>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537B0846-D488-AE92-F998-59A8435B6C5D}"/>
              </a:ext>
            </a:extLst>
          </p:cNvPr>
          <p:cNvCxnSpPr>
            <a:cxnSpLocks/>
          </p:cNvCxnSpPr>
          <p:nvPr/>
        </p:nvCxnSpPr>
        <p:spPr bwMode="auto">
          <a:xfrm flipH="1">
            <a:off x="8569440" y="4166817"/>
            <a:ext cx="584313" cy="1058247"/>
          </a:xfrm>
          <a:prstGeom prst="line">
            <a:avLst/>
          </a:prstGeom>
          <a:noFill/>
          <a:ln w="19050" cap="flat" cmpd="sng" algn="ctr">
            <a:solidFill>
              <a:schemeClr val="accent6"/>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CBDD72B0-3229-B1A6-2572-64578F54C7F3}"/>
              </a:ext>
            </a:extLst>
          </p:cNvPr>
          <p:cNvCxnSpPr>
            <a:cxnSpLocks/>
          </p:cNvCxnSpPr>
          <p:nvPr/>
        </p:nvCxnSpPr>
        <p:spPr bwMode="auto">
          <a:xfrm flipV="1">
            <a:off x="8555154" y="4593923"/>
            <a:ext cx="619573" cy="495031"/>
          </a:xfrm>
          <a:prstGeom prst="line">
            <a:avLst/>
          </a:prstGeom>
          <a:noFill/>
          <a:ln w="19050" cap="flat" cmpd="sng" algn="ctr">
            <a:solidFill>
              <a:schemeClr val="accent6"/>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A85FA0E6-4B2A-C17B-692D-B639298ABB2C}"/>
              </a:ext>
            </a:extLst>
          </p:cNvPr>
          <p:cNvCxnSpPr>
            <a:cxnSpLocks/>
          </p:cNvCxnSpPr>
          <p:nvPr/>
        </p:nvCxnSpPr>
        <p:spPr bwMode="auto">
          <a:xfrm flipV="1">
            <a:off x="8568251" y="4767376"/>
            <a:ext cx="595500" cy="391738"/>
          </a:xfrm>
          <a:prstGeom prst="line">
            <a:avLst/>
          </a:prstGeom>
          <a:noFill/>
          <a:ln w="19050" cap="flat" cmpd="sng" algn="ctr">
            <a:solidFill>
              <a:schemeClr val="accent6"/>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D4D02E1D-7BF4-A923-F5C3-0E24C80E05A5}"/>
              </a:ext>
            </a:extLst>
          </p:cNvPr>
          <p:cNvCxnSpPr>
            <a:cxnSpLocks/>
          </p:cNvCxnSpPr>
          <p:nvPr/>
        </p:nvCxnSpPr>
        <p:spPr bwMode="auto">
          <a:xfrm flipV="1">
            <a:off x="8558712" y="5064235"/>
            <a:ext cx="604122" cy="93765"/>
          </a:xfrm>
          <a:prstGeom prst="line">
            <a:avLst/>
          </a:prstGeom>
          <a:noFill/>
          <a:ln w="19050" cap="flat" cmpd="sng" algn="ctr">
            <a:solidFill>
              <a:schemeClr val="accent6"/>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792401AF-1B26-D015-122D-734095D04E2D}"/>
              </a:ext>
            </a:extLst>
          </p:cNvPr>
          <p:cNvCxnSpPr>
            <a:cxnSpLocks/>
          </p:cNvCxnSpPr>
          <p:nvPr/>
        </p:nvCxnSpPr>
        <p:spPr bwMode="auto">
          <a:xfrm flipH="1">
            <a:off x="8539738" y="4872880"/>
            <a:ext cx="612996" cy="336598"/>
          </a:xfrm>
          <a:prstGeom prst="line">
            <a:avLst/>
          </a:prstGeom>
          <a:noFill/>
          <a:ln w="19050" cap="flat" cmpd="sng" algn="ctr">
            <a:solidFill>
              <a:schemeClr val="accent6"/>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D613E2AA-E60E-C02F-3EF2-6250AFB604E4}"/>
              </a:ext>
            </a:extLst>
          </p:cNvPr>
          <p:cNvCxnSpPr>
            <a:cxnSpLocks/>
          </p:cNvCxnSpPr>
          <p:nvPr/>
        </p:nvCxnSpPr>
        <p:spPr bwMode="auto">
          <a:xfrm flipV="1">
            <a:off x="8555908" y="4944735"/>
            <a:ext cx="595895" cy="278175"/>
          </a:xfrm>
          <a:prstGeom prst="line">
            <a:avLst/>
          </a:prstGeom>
          <a:noFill/>
          <a:ln w="19050" cap="flat" cmpd="sng" algn="ctr">
            <a:solidFill>
              <a:schemeClr val="accent6"/>
            </a:solidFill>
            <a:prstDash val="solid"/>
            <a:round/>
            <a:headEnd type="none" w="med" len="med"/>
            <a:tailEnd type="none" w="med" len="med"/>
          </a:ln>
          <a:effectLst/>
        </p:spPr>
      </p:cxnSp>
      <p:sp>
        <p:nvSpPr>
          <p:cNvPr id="499" name="Oval 498">
            <a:extLst>
              <a:ext uri="{FF2B5EF4-FFF2-40B4-BE49-F238E27FC236}">
                <a16:creationId xmlns:a16="http://schemas.microsoft.com/office/drawing/2014/main" id="{00649DFF-8671-BCD0-B590-2CF98B96FBE4}"/>
              </a:ext>
            </a:extLst>
          </p:cNvPr>
          <p:cNvSpPr/>
          <p:nvPr/>
        </p:nvSpPr>
        <p:spPr bwMode="auto">
          <a:xfrm>
            <a:off x="8530899" y="401444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0" name="Oval 499">
            <a:extLst>
              <a:ext uri="{FF2B5EF4-FFF2-40B4-BE49-F238E27FC236}">
                <a16:creationId xmlns:a16="http://schemas.microsoft.com/office/drawing/2014/main" id="{EF06DA56-B0B4-56CE-BA85-57563A03948C}"/>
              </a:ext>
            </a:extLst>
          </p:cNvPr>
          <p:cNvSpPr/>
          <p:nvPr/>
        </p:nvSpPr>
        <p:spPr bwMode="auto">
          <a:xfrm>
            <a:off x="8530899" y="477346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1" name="Oval 500">
            <a:extLst>
              <a:ext uri="{FF2B5EF4-FFF2-40B4-BE49-F238E27FC236}">
                <a16:creationId xmlns:a16="http://schemas.microsoft.com/office/drawing/2014/main" id="{06DBA630-49CA-077A-226D-5077D2215FE9}"/>
              </a:ext>
            </a:extLst>
          </p:cNvPr>
          <p:cNvSpPr/>
          <p:nvPr/>
        </p:nvSpPr>
        <p:spPr bwMode="auto">
          <a:xfrm>
            <a:off x="8530899" y="492764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Oval 501">
            <a:extLst>
              <a:ext uri="{FF2B5EF4-FFF2-40B4-BE49-F238E27FC236}">
                <a16:creationId xmlns:a16="http://schemas.microsoft.com/office/drawing/2014/main" id="{9C175FF0-889F-DAE1-9180-588D39922A3A}"/>
              </a:ext>
            </a:extLst>
          </p:cNvPr>
          <p:cNvSpPr/>
          <p:nvPr/>
        </p:nvSpPr>
        <p:spPr bwMode="auto">
          <a:xfrm>
            <a:off x="8530899" y="4993663"/>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3" name="Oval 502">
            <a:extLst>
              <a:ext uri="{FF2B5EF4-FFF2-40B4-BE49-F238E27FC236}">
                <a16:creationId xmlns:a16="http://schemas.microsoft.com/office/drawing/2014/main" id="{6E250E6C-3192-AC4E-EC8F-572517F4B25E}"/>
              </a:ext>
            </a:extLst>
          </p:cNvPr>
          <p:cNvSpPr/>
          <p:nvPr/>
        </p:nvSpPr>
        <p:spPr bwMode="auto">
          <a:xfrm>
            <a:off x="8530899" y="519776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Oval 503">
            <a:extLst>
              <a:ext uri="{FF2B5EF4-FFF2-40B4-BE49-F238E27FC236}">
                <a16:creationId xmlns:a16="http://schemas.microsoft.com/office/drawing/2014/main" id="{87796A94-02EF-9EA3-C8C3-CDC20F4405A6}"/>
              </a:ext>
            </a:extLst>
          </p:cNvPr>
          <p:cNvSpPr/>
          <p:nvPr/>
        </p:nvSpPr>
        <p:spPr bwMode="auto">
          <a:xfrm>
            <a:off x="8530899" y="511845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5" name="Oval 504">
            <a:extLst>
              <a:ext uri="{FF2B5EF4-FFF2-40B4-BE49-F238E27FC236}">
                <a16:creationId xmlns:a16="http://schemas.microsoft.com/office/drawing/2014/main" id="{C1B235CA-F61E-3457-A477-9F3497527D05}"/>
              </a:ext>
            </a:extLst>
          </p:cNvPr>
          <p:cNvSpPr/>
          <p:nvPr/>
        </p:nvSpPr>
        <p:spPr bwMode="auto">
          <a:xfrm>
            <a:off x="8530899" y="5173677"/>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Oval 505">
            <a:extLst>
              <a:ext uri="{FF2B5EF4-FFF2-40B4-BE49-F238E27FC236}">
                <a16:creationId xmlns:a16="http://schemas.microsoft.com/office/drawing/2014/main" id="{DF068471-1ACF-3D64-7A8A-65841823145A}"/>
              </a:ext>
            </a:extLst>
          </p:cNvPr>
          <p:cNvSpPr/>
          <p:nvPr/>
        </p:nvSpPr>
        <p:spPr bwMode="auto">
          <a:xfrm>
            <a:off x="8530899" y="4172853"/>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7" name="Oval 506">
            <a:extLst>
              <a:ext uri="{FF2B5EF4-FFF2-40B4-BE49-F238E27FC236}">
                <a16:creationId xmlns:a16="http://schemas.microsoft.com/office/drawing/2014/main" id="{B5EB98B2-76DC-1E95-36A0-C2B3E260E68F}"/>
              </a:ext>
            </a:extLst>
          </p:cNvPr>
          <p:cNvSpPr/>
          <p:nvPr/>
        </p:nvSpPr>
        <p:spPr bwMode="auto">
          <a:xfrm>
            <a:off x="8530899" y="5061640"/>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8" name="Oval 507">
            <a:extLst>
              <a:ext uri="{FF2B5EF4-FFF2-40B4-BE49-F238E27FC236}">
                <a16:creationId xmlns:a16="http://schemas.microsoft.com/office/drawing/2014/main" id="{0C7216C1-B11C-EDF5-5525-E59831E8E49E}"/>
              </a:ext>
            </a:extLst>
          </p:cNvPr>
          <p:cNvSpPr/>
          <p:nvPr/>
        </p:nvSpPr>
        <p:spPr bwMode="auto">
          <a:xfrm>
            <a:off x="8530899" y="5150837"/>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9" name="Oval 508">
            <a:extLst>
              <a:ext uri="{FF2B5EF4-FFF2-40B4-BE49-F238E27FC236}">
                <a16:creationId xmlns:a16="http://schemas.microsoft.com/office/drawing/2014/main" id="{DCD58818-EA74-6657-2B17-EFA640C78EAE}"/>
              </a:ext>
            </a:extLst>
          </p:cNvPr>
          <p:cNvSpPr/>
          <p:nvPr/>
        </p:nvSpPr>
        <p:spPr bwMode="auto">
          <a:xfrm>
            <a:off x="9129905" y="518432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0" name="Oval 509">
            <a:extLst>
              <a:ext uri="{FF2B5EF4-FFF2-40B4-BE49-F238E27FC236}">
                <a16:creationId xmlns:a16="http://schemas.microsoft.com/office/drawing/2014/main" id="{65781B5F-460B-478A-4647-056D797E87D8}"/>
              </a:ext>
            </a:extLst>
          </p:cNvPr>
          <p:cNvSpPr/>
          <p:nvPr/>
        </p:nvSpPr>
        <p:spPr bwMode="auto">
          <a:xfrm>
            <a:off x="9129905" y="5135042"/>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1" name="Oval 510">
            <a:extLst>
              <a:ext uri="{FF2B5EF4-FFF2-40B4-BE49-F238E27FC236}">
                <a16:creationId xmlns:a16="http://schemas.microsoft.com/office/drawing/2014/main" id="{C49D562F-70E3-C864-8500-AD7D57D7CA2A}"/>
              </a:ext>
            </a:extLst>
          </p:cNvPr>
          <p:cNvSpPr/>
          <p:nvPr/>
        </p:nvSpPr>
        <p:spPr bwMode="auto">
          <a:xfrm>
            <a:off x="9129905" y="5053473"/>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2" name="Oval 511">
            <a:extLst>
              <a:ext uri="{FF2B5EF4-FFF2-40B4-BE49-F238E27FC236}">
                <a16:creationId xmlns:a16="http://schemas.microsoft.com/office/drawing/2014/main" id="{EF588C19-FCE8-0A0E-D35D-FAF0332F8ACD}"/>
              </a:ext>
            </a:extLst>
          </p:cNvPr>
          <p:cNvSpPr/>
          <p:nvPr/>
        </p:nvSpPr>
        <p:spPr bwMode="auto">
          <a:xfrm>
            <a:off x="9129905" y="454880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3" name="Oval 512">
            <a:extLst>
              <a:ext uri="{FF2B5EF4-FFF2-40B4-BE49-F238E27FC236}">
                <a16:creationId xmlns:a16="http://schemas.microsoft.com/office/drawing/2014/main" id="{59B9907B-4DBC-D0B2-57AC-E8EAFF390E6C}"/>
              </a:ext>
            </a:extLst>
          </p:cNvPr>
          <p:cNvSpPr/>
          <p:nvPr/>
        </p:nvSpPr>
        <p:spPr bwMode="auto">
          <a:xfrm>
            <a:off x="9129905" y="4903999"/>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4" name="Oval 513">
            <a:extLst>
              <a:ext uri="{FF2B5EF4-FFF2-40B4-BE49-F238E27FC236}">
                <a16:creationId xmlns:a16="http://schemas.microsoft.com/office/drawing/2014/main" id="{82E60A0C-2B2B-57D6-8C1D-827D0FD196AB}"/>
              </a:ext>
            </a:extLst>
          </p:cNvPr>
          <p:cNvSpPr/>
          <p:nvPr/>
        </p:nvSpPr>
        <p:spPr bwMode="auto">
          <a:xfrm>
            <a:off x="9129905" y="4744340"/>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5" name="Oval 514">
            <a:extLst>
              <a:ext uri="{FF2B5EF4-FFF2-40B4-BE49-F238E27FC236}">
                <a16:creationId xmlns:a16="http://schemas.microsoft.com/office/drawing/2014/main" id="{66B3F5B6-19A8-1C52-B0C6-4C2AC814E3E0}"/>
              </a:ext>
            </a:extLst>
          </p:cNvPr>
          <p:cNvSpPr/>
          <p:nvPr/>
        </p:nvSpPr>
        <p:spPr bwMode="auto">
          <a:xfrm>
            <a:off x="9129905" y="5026224"/>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6" name="Oval 515">
            <a:extLst>
              <a:ext uri="{FF2B5EF4-FFF2-40B4-BE49-F238E27FC236}">
                <a16:creationId xmlns:a16="http://schemas.microsoft.com/office/drawing/2014/main" id="{377FC25A-3C4E-6329-29C1-117AD8E18CCF}"/>
              </a:ext>
            </a:extLst>
          </p:cNvPr>
          <p:cNvSpPr/>
          <p:nvPr/>
        </p:nvSpPr>
        <p:spPr bwMode="auto">
          <a:xfrm>
            <a:off x="9129905" y="4134920"/>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Oval 516">
            <a:extLst>
              <a:ext uri="{FF2B5EF4-FFF2-40B4-BE49-F238E27FC236}">
                <a16:creationId xmlns:a16="http://schemas.microsoft.com/office/drawing/2014/main" id="{4B884EF0-1A91-2A41-813E-486790D66C39}"/>
              </a:ext>
            </a:extLst>
          </p:cNvPr>
          <p:cNvSpPr/>
          <p:nvPr/>
        </p:nvSpPr>
        <p:spPr bwMode="auto">
          <a:xfrm>
            <a:off x="9129905" y="4630030"/>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8" name="Oval 517">
            <a:extLst>
              <a:ext uri="{FF2B5EF4-FFF2-40B4-BE49-F238E27FC236}">
                <a16:creationId xmlns:a16="http://schemas.microsoft.com/office/drawing/2014/main" id="{4443554D-0A0B-B0A8-5D6B-8B8B8421B940}"/>
              </a:ext>
            </a:extLst>
          </p:cNvPr>
          <p:cNvSpPr/>
          <p:nvPr/>
        </p:nvSpPr>
        <p:spPr bwMode="auto">
          <a:xfrm>
            <a:off x="9129905" y="458788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9" name="Oval 518">
            <a:extLst>
              <a:ext uri="{FF2B5EF4-FFF2-40B4-BE49-F238E27FC236}">
                <a16:creationId xmlns:a16="http://schemas.microsoft.com/office/drawing/2014/main" id="{1DA6C359-B8A3-E2FC-7292-91B98AE08905}"/>
              </a:ext>
            </a:extLst>
          </p:cNvPr>
          <p:cNvSpPr/>
          <p:nvPr/>
        </p:nvSpPr>
        <p:spPr bwMode="auto">
          <a:xfrm>
            <a:off x="9128617" y="4843212"/>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2" name="Straight Connector 521">
            <a:extLst>
              <a:ext uri="{FF2B5EF4-FFF2-40B4-BE49-F238E27FC236}">
                <a16:creationId xmlns:a16="http://schemas.microsoft.com/office/drawing/2014/main" id="{567B90EE-A7C4-15B4-C40B-89E5C7BD89F9}"/>
              </a:ext>
            </a:extLst>
          </p:cNvPr>
          <p:cNvCxnSpPr>
            <a:cxnSpLocks/>
          </p:cNvCxnSpPr>
          <p:nvPr/>
        </p:nvCxnSpPr>
        <p:spPr bwMode="auto">
          <a:xfrm>
            <a:off x="10396992" y="3991622"/>
            <a:ext cx="584796" cy="740634"/>
          </a:xfrm>
          <a:prstGeom prst="line">
            <a:avLst/>
          </a:prstGeom>
          <a:noFill/>
          <a:ln w="19050" cap="flat" cmpd="sng" algn="ctr">
            <a:solidFill>
              <a:schemeClr val="accent6"/>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69F83752-9ADF-648F-B818-8CD574C89ECB}"/>
              </a:ext>
            </a:extLst>
          </p:cNvPr>
          <p:cNvCxnSpPr>
            <a:cxnSpLocks/>
          </p:cNvCxnSpPr>
          <p:nvPr/>
        </p:nvCxnSpPr>
        <p:spPr bwMode="auto">
          <a:xfrm>
            <a:off x="10396992" y="3983250"/>
            <a:ext cx="592557" cy="720062"/>
          </a:xfrm>
          <a:prstGeom prst="line">
            <a:avLst/>
          </a:prstGeom>
          <a:noFill/>
          <a:ln w="19050" cap="flat" cmpd="sng" algn="ctr">
            <a:solidFill>
              <a:schemeClr val="accent6"/>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DE000880-DF4D-0885-B1D7-376C8F59F80D}"/>
              </a:ext>
            </a:extLst>
          </p:cNvPr>
          <p:cNvCxnSpPr>
            <a:cxnSpLocks/>
          </p:cNvCxnSpPr>
          <p:nvPr/>
        </p:nvCxnSpPr>
        <p:spPr bwMode="auto">
          <a:xfrm>
            <a:off x="10396992" y="4089572"/>
            <a:ext cx="592557" cy="292060"/>
          </a:xfrm>
          <a:prstGeom prst="line">
            <a:avLst/>
          </a:prstGeom>
          <a:noFill/>
          <a:ln w="19050" cap="flat" cmpd="sng" algn="ctr">
            <a:solidFill>
              <a:schemeClr val="accent6"/>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419B2068-53E7-CFD8-E51D-DC6339C6C1DE}"/>
              </a:ext>
            </a:extLst>
          </p:cNvPr>
          <p:cNvCxnSpPr>
            <a:cxnSpLocks/>
          </p:cNvCxnSpPr>
          <p:nvPr/>
        </p:nvCxnSpPr>
        <p:spPr bwMode="auto">
          <a:xfrm flipV="1">
            <a:off x="10376791" y="4314966"/>
            <a:ext cx="612758" cy="465350"/>
          </a:xfrm>
          <a:prstGeom prst="line">
            <a:avLst/>
          </a:prstGeom>
          <a:noFill/>
          <a:ln w="19050" cap="flat" cmpd="sng" algn="ctr">
            <a:solidFill>
              <a:schemeClr val="accent6"/>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8CE5E110-6CC3-6009-1ED9-D80A0B0492FC}"/>
              </a:ext>
            </a:extLst>
          </p:cNvPr>
          <p:cNvCxnSpPr>
            <a:cxnSpLocks/>
          </p:cNvCxnSpPr>
          <p:nvPr/>
        </p:nvCxnSpPr>
        <p:spPr bwMode="auto">
          <a:xfrm>
            <a:off x="10383795" y="4593955"/>
            <a:ext cx="609722" cy="489867"/>
          </a:xfrm>
          <a:prstGeom prst="line">
            <a:avLst/>
          </a:prstGeom>
          <a:noFill/>
          <a:ln w="19050" cap="flat" cmpd="sng" algn="ctr">
            <a:solidFill>
              <a:schemeClr val="accent6"/>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AE15C7B6-0538-746F-153D-8DDFBB5943D2}"/>
              </a:ext>
            </a:extLst>
          </p:cNvPr>
          <p:cNvCxnSpPr>
            <a:cxnSpLocks/>
          </p:cNvCxnSpPr>
          <p:nvPr/>
        </p:nvCxnSpPr>
        <p:spPr bwMode="auto">
          <a:xfrm>
            <a:off x="10393803" y="4676892"/>
            <a:ext cx="595746" cy="267687"/>
          </a:xfrm>
          <a:prstGeom prst="line">
            <a:avLst/>
          </a:prstGeom>
          <a:noFill/>
          <a:ln w="19050" cap="flat" cmpd="sng" algn="ctr">
            <a:solidFill>
              <a:schemeClr val="accent6"/>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CB1E9623-5B6C-BFDD-E7C6-6AB138D9F52D}"/>
              </a:ext>
            </a:extLst>
          </p:cNvPr>
          <p:cNvCxnSpPr>
            <a:cxnSpLocks/>
          </p:cNvCxnSpPr>
          <p:nvPr/>
        </p:nvCxnSpPr>
        <p:spPr bwMode="auto">
          <a:xfrm>
            <a:off x="10396992" y="4092172"/>
            <a:ext cx="592557" cy="915242"/>
          </a:xfrm>
          <a:prstGeom prst="line">
            <a:avLst/>
          </a:prstGeom>
          <a:noFill/>
          <a:ln w="19050" cap="flat" cmpd="sng" algn="ctr">
            <a:solidFill>
              <a:schemeClr val="accent6"/>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2EDA4B7F-19ED-06B8-A8C3-82BF9E422F9E}"/>
              </a:ext>
            </a:extLst>
          </p:cNvPr>
          <p:cNvCxnSpPr>
            <a:cxnSpLocks/>
          </p:cNvCxnSpPr>
          <p:nvPr/>
        </p:nvCxnSpPr>
        <p:spPr bwMode="auto">
          <a:xfrm>
            <a:off x="10393024" y="4779666"/>
            <a:ext cx="593336" cy="87944"/>
          </a:xfrm>
          <a:prstGeom prst="line">
            <a:avLst/>
          </a:prstGeom>
          <a:noFill/>
          <a:ln w="19050" cap="flat" cmpd="sng" algn="ctr">
            <a:solidFill>
              <a:schemeClr val="accent6"/>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9D50D702-FB21-4554-7B1B-E93995A0D64A}"/>
              </a:ext>
            </a:extLst>
          </p:cNvPr>
          <p:cNvCxnSpPr>
            <a:cxnSpLocks/>
          </p:cNvCxnSpPr>
          <p:nvPr/>
        </p:nvCxnSpPr>
        <p:spPr bwMode="auto">
          <a:xfrm flipV="1">
            <a:off x="10384102" y="4676297"/>
            <a:ext cx="625648" cy="173804"/>
          </a:xfrm>
          <a:prstGeom prst="line">
            <a:avLst/>
          </a:prstGeom>
          <a:noFill/>
          <a:ln w="19050" cap="flat" cmpd="sng" algn="ctr">
            <a:solidFill>
              <a:schemeClr val="accent6"/>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DBA74C3C-8204-C2CB-BE96-85850621978E}"/>
              </a:ext>
            </a:extLst>
          </p:cNvPr>
          <p:cNvCxnSpPr>
            <a:cxnSpLocks/>
          </p:cNvCxnSpPr>
          <p:nvPr/>
        </p:nvCxnSpPr>
        <p:spPr bwMode="auto">
          <a:xfrm>
            <a:off x="10395744" y="4804042"/>
            <a:ext cx="605443" cy="216891"/>
          </a:xfrm>
          <a:prstGeom prst="line">
            <a:avLst/>
          </a:prstGeom>
          <a:noFill/>
          <a:ln w="19050" cap="flat" cmpd="sng" algn="ctr">
            <a:solidFill>
              <a:schemeClr val="accent6"/>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A8FCB71F-997F-9B2F-FACF-68B510477088}"/>
              </a:ext>
            </a:extLst>
          </p:cNvPr>
          <p:cNvCxnSpPr>
            <a:cxnSpLocks/>
          </p:cNvCxnSpPr>
          <p:nvPr/>
        </p:nvCxnSpPr>
        <p:spPr bwMode="auto">
          <a:xfrm>
            <a:off x="10391250" y="5087884"/>
            <a:ext cx="597447" cy="112658"/>
          </a:xfrm>
          <a:prstGeom prst="line">
            <a:avLst/>
          </a:prstGeom>
          <a:noFill/>
          <a:ln w="1905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7A78A972-C41E-F7B9-2765-52D151F6A448}"/>
              </a:ext>
            </a:extLst>
          </p:cNvPr>
          <p:cNvCxnSpPr>
            <a:cxnSpLocks/>
          </p:cNvCxnSpPr>
          <p:nvPr/>
        </p:nvCxnSpPr>
        <p:spPr bwMode="auto">
          <a:xfrm>
            <a:off x="10399651" y="5086797"/>
            <a:ext cx="595807" cy="78280"/>
          </a:xfrm>
          <a:prstGeom prst="line">
            <a:avLst/>
          </a:prstGeom>
          <a:noFill/>
          <a:ln w="1905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2AD5938E-0FBC-A9A8-2CC2-09F5D5E6C922}"/>
              </a:ext>
            </a:extLst>
          </p:cNvPr>
          <p:cNvCxnSpPr>
            <a:cxnSpLocks/>
          </p:cNvCxnSpPr>
          <p:nvPr/>
        </p:nvCxnSpPr>
        <p:spPr bwMode="auto">
          <a:xfrm>
            <a:off x="10381769" y="4785515"/>
            <a:ext cx="583713" cy="414670"/>
          </a:xfrm>
          <a:prstGeom prst="line">
            <a:avLst/>
          </a:prstGeom>
          <a:noFill/>
          <a:ln w="1905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A81323DA-7C4F-D4CB-836F-93CACDF6FE74}"/>
              </a:ext>
            </a:extLst>
          </p:cNvPr>
          <p:cNvCxnSpPr>
            <a:cxnSpLocks/>
          </p:cNvCxnSpPr>
          <p:nvPr/>
        </p:nvCxnSpPr>
        <p:spPr bwMode="auto">
          <a:xfrm>
            <a:off x="10386133" y="4284750"/>
            <a:ext cx="593935" cy="899575"/>
          </a:xfrm>
          <a:prstGeom prst="line">
            <a:avLst/>
          </a:prstGeom>
          <a:noFill/>
          <a:ln w="1905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01017416-FDD7-8246-622A-C88CA7D529DB}"/>
              </a:ext>
            </a:extLst>
          </p:cNvPr>
          <p:cNvCxnSpPr>
            <a:cxnSpLocks/>
          </p:cNvCxnSpPr>
          <p:nvPr/>
        </p:nvCxnSpPr>
        <p:spPr bwMode="auto">
          <a:xfrm>
            <a:off x="10384529" y="4501053"/>
            <a:ext cx="600356" cy="676622"/>
          </a:xfrm>
          <a:prstGeom prst="line">
            <a:avLst/>
          </a:prstGeom>
          <a:noFill/>
          <a:ln w="1905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456A275A-7828-9BF4-078B-24D257107D59}"/>
              </a:ext>
            </a:extLst>
          </p:cNvPr>
          <p:cNvCxnSpPr>
            <a:cxnSpLocks/>
          </p:cNvCxnSpPr>
          <p:nvPr/>
        </p:nvCxnSpPr>
        <p:spPr bwMode="auto">
          <a:xfrm>
            <a:off x="10387516" y="4094637"/>
            <a:ext cx="587742" cy="1089389"/>
          </a:xfrm>
          <a:prstGeom prst="line">
            <a:avLst/>
          </a:prstGeom>
          <a:noFill/>
          <a:ln w="1905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1830545D-C295-6F77-A9DB-1D09510A8910}"/>
              </a:ext>
            </a:extLst>
          </p:cNvPr>
          <p:cNvCxnSpPr>
            <a:cxnSpLocks/>
          </p:cNvCxnSpPr>
          <p:nvPr/>
        </p:nvCxnSpPr>
        <p:spPr bwMode="auto">
          <a:xfrm>
            <a:off x="10391099" y="3980024"/>
            <a:ext cx="590573" cy="1155018"/>
          </a:xfrm>
          <a:prstGeom prst="line">
            <a:avLst/>
          </a:prstGeom>
          <a:noFill/>
          <a:ln w="1905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1C8E5F65-EC6F-FF8E-7324-6FC424A4FC67}"/>
              </a:ext>
            </a:extLst>
          </p:cNvPr>
          <p:cNvCxnSpPr>
            <a:cxnSpLocks/>
          </p:cNvCxnSpPr>
          <p:nvPr/>
        </p:nvCxnSpPr>
        <p:spPr bwMode="auto">
          <a:xfrm>
            <a:off x="10392398" y="4208661"/>
            <a:ext cx="592794" cy="966797"/>
          </a:xfrm>
          <a:prstGeom prst="line">
            <a:avLst/>
          </a:prstGeom>
          <a:noFill/>
          <a:ln w="19050"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E77B2E7A-DC43-F5F0-618C-562C342D4808}"/>
              </a:ext>
            </a:extLst>
          </p:cNvPr>
          <p:cNvCxnSpPr>
            <a:cxnSpLocks/>
          </p:cNvCxnSpPr>
          <p:nvPr/>
        </p:nvCxnSpPr>
        <p:spPr bwMode="auto">
          <a:xfrm>
            <a:off x="10364935" y="4075622"/>
            <a:ext cx="627688" cy="1027062"/>
          </a:xfrm>
          <a:prstGeom prst="line">
            <a:avLst/>
          </a:prstGeom>
          <a:noFill/>
          <a:ln w="19050" cap="flat" cmpd="sng" algn="ctr">
            <a:solidFill>
              <a:schemeClr val="accent3"/>
            </a:solidFill>
            <a:prstDash val="solid"/>
            <a:round/>
            <a:headEnd type="none" w="med" len="med"/>
            <a:tailEnd type="none" w="med" len="med"/>
          </a:ln>
          <a:effectLst/>
        </p:spPr>
      </p:cxnSp>
      <p:sp>
        <p:nvSpPr>
          <p:cNvPr id="566" name="Oval 565">
            <a:extLst>
              <a:ext uri="{FF2B5EF4-FFF2-40B4-BE49-F238E27FC236}">
                <a16:creationId xmlns:a16="http://schemas.microsoft.com/office/drawing/2014/main" id="{AD1DAFA8-909D-E122-22C9-8CAB598811E7}"/>
              </a:ext>
            </a:extLst>
          </p:cNvPr>
          <p:cNvSpPr/>
          <p:nvPr/>
        </p:nvSpPr>
        <p:spPr bwMode="auto">
          <a:xfrm>
            <a:off x="10971524" y="516013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7" name="Oval 566">
            <a:extLst>
              <a:ext uri="{FF2B5EF4-FFF2-40B4-BE49-F238E27FC236}">
                <a16:creationId xmlns:a16="http://schemas.microsoft.com/office/drawing/2014/main" id="{506FD8A6-6F04-55E7-BE5C-78E9C5A303EE}"/>
              </a:ext>
            </a:extLst>
          </p:cNvPr>
          <p:cNvSpPr/>
          <p:nvPr/>
        </p:nvSpPr>
        <p:spPr bwMode="auto">
          <a:xfrm>
            <a:off x="10971524" y="5208674"/>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8" name="Oval 567">
            <a:extLst>
              <a:ext uri="{FF2B5EF4-FFF2-40B4-BE49-F238E27FC236}">
                <a16:creationId xmlns:a16="http://schemas.microsoft.com/office/drawing/2014/main" id="{8B3D5A74-0074-DD80-0E6E-5621EB3B1144}"/>
              </a:ext>
            </a:extLst>
          </p:cNvPr>
          <p:cNvSpPr/>
          <p:nvPr/>
        </p:nvSpPr>
        <p:spPr bwMode="auto">
          <a:xfrm>
            <a:off x="10971524" y="4920153"/>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9" name="Oval 568">
            <a:extLst>
              <a:ext uri="{FF2B5EF4-FFF2-40B4-BE49-F238E27FC236}">
                <a16:creationId xmlns:a16="http://schemas.microsoft.com/office/drawing/2014/main" id="{AC42A11A-0895-0A62-3CEE-BE1E116288E7}"/>
              </a:ext>
            </a:extLst>
          </p:cNvPr>
          <p:cNvSpPr/>
          <p:nvPr/>
        </p:nvSpPr>
        <p:spPr bwMode="auto">
          <a:xfrm>
            <a:off x="10971524" y="499255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0" name="Oval 569">
            <a:extLst>
              <a:ext uri="{FF2B5EF4-FFF2-40B4-BE49-F238E27FC236}">
                <a16:creationId xmlns:a16="http://schemas.microsoft.com/office/drawing/2014/main" id="{9049BE9E-A76F-D75A-0035-66AB498D6367}"/>
              </a:ext>
            </a:extLst>
          </p:cNvPr>
          <p:cNvSpPr/>
          <p:nvPr/>
        </p:nvSpPr>
        <p:spPr bwMode="auto">
          <a:xfrm>
            <a:off x="10971524" y="428808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1" name="Oval 570">
            <a:extLst>
              <a:ext uri="{FF2B5EF4-FFF2-40B4-BE49-F238E27FC236}">
                <a16:creationId xmlns:a16="http://schemas.microsoft.com/office/drawing/2014/main" id="{2530BA40-001E-0350-194E-566C2A16E59C}"/>
              </a:ext>
            </a:extLst>
          </p:cNvPr>
          <p:cNvSpPr/>
          <p:nvPr/>
        </p:nvSpPr>
        <p:spPr bwMode="auto">
          <a:xfrm>
            <a:off x="10971524" y="4648437"/>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2" name="Oval 571">
            <a:extLst>
              <a:ext uri="{FF2B5EF4-FFF2-40B4-BE49-F238E27FC236}">
                <a16:creationId xmlns:a16="http://schemas.microsoft.com/office/drawing/2014/main" id="{3EB6A314-F0AF-1463-F377-9E2B6BFAFB08}"/>
              </a:ext>
            </a:extLst>
          </p:cNvPr>
          <p:cNvSpPr/>
          <p:nvPr/>
        </p:nvSpPr>
        <p:spPr bwMode="auto">
          <a:xfrm>
            <a:off x="10971524" y="4836579"/>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3" name="Oval 572">
            <a:extLst>
              <a:ext uri="{FF2B5EF4-FFF2-40B4-BE49-F238E27FC236}">
                <a16:creationId xmlns:a16="http://schemas.microsoft.com/office/drawing/2014/main" id="{5FA423D3-0C23-CCBB-C88C-D896FC1E5E31}"/>
              </a:ext>
            </a:extLst>
          </p:cNvPr>
          <p:cNvSpPr/>
          <p:nvPr/>
        </p:nvSpPr>
        <p:spPr bwMode="auto">
          <a:xfrm>
            <a:off x="10971524" y="4728697"/>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4" name="Oval 573">
            <a:extLst>
              <a:ext uri="{FF2B5EF4-FFF2-40B4-BE49-F238E27FC236}">
                <a16:creationId xmlns:a16="http://schemas.microsoft.com/office/drawing/2014/main" id="{107484B3-8073-FA74-F1FA-C18B00A87EEF}"/>
              </a:ext>
            </a:extLst>
          </p:cNvPr>
          <p:cNvSpPr/>
          <p:nvPr/>
        </p:nvSpPr>
        <p:spPr bwMode="auto">
          <a:xfrm>
            <a:off x="10971524" y="4699005"/>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5" name="Oval 574">
            <a:extLst>
              <a:ext uri="{FF2B5EF4-FFF2-40B4-BE49-F238E27FC236}">
                <a16:creationId xmlns:a16="http://schemas.microsoft.com/office/drawing/2014/main" id="{C9C3F763-A6A4-C12D-F90C-76EC60F39745}"/>
              </a:ext>
            </a:extLst>
          </p:cNvPr>
          <p:cNvSpPr/>
          <p:nvPr/>
        </p:nvSpPr>
        <p:spPr bwMode="auto">
          <a:xfrm>
            <a:off x="10971524" y="4364112"/>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6" name="Oval 575">
            <a:extLst>
              <a:ext uri="{FF2B5EF4-FFF2-40B4-BE49-F238E27FC236}">
                <a16:creationId xmlns:a16="http://schemas.microsoft.com/office/drawing/2014/main" id="{00887CFD-D24D-046B-8132-9AFF31A33F79}"/>
              </a:ext>
            </a:extLst>
          </p:cNvPr>
          <p:cNvSpPr/>
          <p:nvPr/>
        </p:nvSpPr>
        <p:spPr bwMode="auto">
          <a:xfrm>
            <a:off x="10971524" y="511576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7" name="Oval 576">
            <a:extLst>
              <a:ext uri="{FF2B5EF4-FFF2-40B4-BE49-F238E27FC236}">
                <a16:creationId xmlns:a16="http://schemas.microsoft.com/office/drawing/2014/main" id="{E958AEDE-94E4-7905-95AF-6539C920B02B}"/>
              </a:ext>
            </a:extLst>
          </p:cNvPr>
          <p:cNvSpPr/>
          <p:nvPr/>
        </p:nvSpPr>
        <p:spPr bwMode="auto">
          <a:xfrm>
            <a:off x="10971524" y="5066012"/>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8" name="Oval 577">
            <a:extLst>
              <a:ext uri="{FF2B5EF4-FFF2-40B4-BE49-F238E27FC236}">
                <a16:creationId xmlns:a16="http://schemas.microsoft.com/office/drawing/2014/main" id="{42325009-57F6-5AA7-E560-08DE153A5A7A}"/>
              </a:ext>
            </a:extLst>
          </p:cNvPr>
          <p:cNvSpPr/>
          <p:nvPr/>
        </p:nvSpPr>
        <p:spPr bwMode="auto">
          <a:xfrm>
            <a:off x="10361930" y="4254881"/>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9" name="Oval 578">
            <a:extLst>
              <a:ext uri="{FF2B5EF4-FFF2-40B4-BE49-F238E27FC236}">
                <a16:creationId xmlns:a16="http://schemas.microsoft.com/office/drawing/2014/main" id="{61160E8C-1A45-2591-CE19-CF1AACBF7CB7}"/>
              </a:ext>
            </a:extLst>
          </p:cNvPr>
          <p:cNvSpPr/>
          <p:nvPr/>
        </p:nvSpPr>
        <p:spPr bwMode="auto">
          <a:xfrm>
            <a:off x="10361930" y="4477758"/>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0" name="Oval 579">
            <a:extLst>
              <a:ext uri="{FF2B5EF4-FFF2-40B4-BE49-F238E27FC236}">
                <a16:creationId xmlns:a16="http://schemas.microsoft.com/office/drawing/2014/main" id="{1DA3D7BB-059F-4A65-38BA-E776C5FDE370}"/>
              </a:ext>
            </a:extLst>
          </p:cNvPr>
          <p:cNvSpPr/>
          <p:nvPr/>
        </p:nvSpPr>
        <p:spPr bwMode="auto">
          <a:xfrm>
            <a:off x="10361930" y="3958325"/>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1" name="Oval 580">
            <a:extLst>
              <a:ext uri="{FF2B5EF4-FFF2-40B4-BE49-F238E27FC236}">
                <a16:creationId xmlns:a16="http://schemas.microsoft.com/office/drawing/2014/main" id="{9524B962-DD3B-AE04-6C07-373EF45459D4}"/>
              </a:ext>
            </a:extLst>
          </p:cNvPr>
          <p:cNvSpPr/>
          <p:nvPr/>
        </p:nvSpPr>
        <p:spPr bwMode="auto">
          <a:xfrm>
            <a:off x="10361930" y="4192145"/>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2" name="Oval 581">
            <a:extLst>
              <a:ext uri="{FF2B5EF4-FFF2-40B4-BE49-F238E27FC236}">
                <a16:creationId xmlns:a16="http://schemas.microsoft.com/office/drawing/2014/main" id="{F04E742D-19FC-E4B3-AE92-8112E9783687}"/>
              </a:ext>
            </a:extLst>
          </p:cNvPr>
          <p:cNvSpPr/>
          <p:nvPr/>
        </p:nvSpPr>
        <p:spPr bwMode="auto">
          <a:xfrm>
            <a:off x="10361930" y="4658348"/>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3" name="Oval 582">
            <a:extLst>
              <a:ext uri="{FF2B5EF4-FFF2-40B4-BE49-F238E27FC236}">
                <a16:creationId xmlns:a16="http://schemas.microsoft.com/office/drawing/2014/main" id="{05379E4A-1E66-338E-F441-6D8A308352B3}"/>
              </a:ext>
            </a:extLst>
          </p:cNvPr>
          <p:cNvSpPr/>
          <p:nvPr/>
        </p:nvSpPr>
        <p:spPr bwMode="auto">
          <a:xfrm>
            <a:off x="10361930" y="482832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4" name="Oval 583">
            <a:extLst>
              <a:ext uri="{FF2B5EF4-FFF2-40B4-BE49-F238E27FC236}">
                <a16:creationId xmlns:a16="http://schemas.microsoft.com/office/drawing/2014/main" id="{F4795883-2102-1DE2-EA27-FAA4E891EF57}"/>
              </a:ext>
            </a:extLst>
          </p:cNvPr>
          <p:cNvSpPr/>
          <p:nvPr/>
        </p:nvSpPr>
        <p:spPr bwMode="auto">
          <a:xfrm>
            <a:off x="10361930" y="3923966"/>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5" name="Oval 584">
            <a:extLst>
              <a:ext uri="{FF2B5EF4-FFF2-40B4-BE49-F238E27FC236}">
                <a16:creationId xmlns:a16="http://schemas.microsoft.com/office/drawing/2014/main" id="{F37A26CC-701E-D80A-FFE9-011C53D2490B}"/>
              </a:ext>
            </a:extLst>
          </p:cNvPr>
          <p:cNvSpPr/>
          <p:nvPr/>
        </p:nvSpPr>
        <p:spPr bwMode="auto">
          <a:xfrm>
            <a:off x="10361930" y="4737602"/>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6" name="Oval 585">
            <a:extLst>
              <a:ext uri="{FF2B5EF4-FFF2-40B4-BE49-F238E27FC236}">
                <a16:creationId xmlns:a16="http://schemas.microsoft.com/office/drawing/2014/main" id="{3B791C1F-016E-5217-905E-8E7AD89452FB}"/>
              </a:ext>
            </a:extLst>
          </p:cNvPr>
          <p:cNvSpPr/>
          <p:nvPr/>
        </p:nvSpPr>
        <p:spPr bwMode="auto">
          <a:xfrm>
            <a:off x="10361930" y="4787387"/>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7" name="Oval 586">
            <a:extLst>
              <a:ext uri="{FF2B5EF4-FFF2-40B4-BE49-F238E27FC236}">
                <a16:creationId xmlns:a16="http://schemas.microsoft.com/office/drawing/2014/main" id="{0E3E2D93-CF04-0507-1408-F71054A484FB}"/>
              </a:ext>
            </a:extLst>
          </p:cNvPr>
          <p:cNvSpPr/>
          <p:nvPr/>
        </p:nvSpPr>
        <p:spPr bwMode="auto">
          <a:xfrm>
            <a:off x="10361930" y="4568819"/>
            <a:ext cx="58785" cy="58785"/>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8" name="Oval 587">
            <a:extLst>
              <a:ext uri="{FF2B5EF4-FFF2-40B4-BE49-F238E27FC236}">
                <a16:creationId xmlns:a16="http://schemas.microsoft.com/office/drawing/2014/main" id="{6C84C277-1A6E-626C-D772-9154EA3128D3}"/>
              </a:ext>
            </a:extLst>
          </p:cNvPr>
          <p:cNvSpPr/>
          <p:nvPr/>
        </p:nvSpPr>
        <p:spPr bwMode="auto">
          <a:xfrm>
            <a:off x="10361930" y="505396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9" name="Oval 588">
            <a:extLst>
              <a:ext uri="{FF2B5EF4-FFF2-40B4-BE49-F238E27FC236}">
                <a16:creationId xmlns:a16="http://schemas.microsoft.com/office/drawing/2014/main" id="{0A57A7C6-66FC-1993-FC89-2ADBA43BB029}"/>
              </a:ext>
            </a:extLst>
          </p:cNvPr>
          <p:cNvSpPr/>
          <p:nvPr/>
        </p:nvSpPr>
        <p:spPr bwMode="auto">
          <a:xfrm>
            <a:off x="10361930" y="4148686"/>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0" name="Oval 589">
            <a:extLst>
              <a:ext uri="{FF2B5EF4-FFF2-40B4-BE49-F238E27FC236}">
                <a16:creationId xmlns:a16="http://schemas.microsoft.com/office/drawing/2014/main" id="{4985D365-E199-35A6-E4A6-08124064C6C7}"/>
              </a:ext>
            </a:extLst>
          </p:cNvPr>
          <p:cNvSpPr/>
          <p:nvPr/>
        </p:nvSpPr>
        <p:spPr bwMode="auto">
          <a:xfrm>
            <a:off x="10359297" y="4071689"/>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1" name="Oval 590">
            <a:extLst>
              <a:ext uri="{FF2B5EF4-FFF2-40B4-BE49-F238E27FC236}">
                <a16:creationId xmlns:a16="http://schemas.microsoft.com/office/drawing/2014/main" id="{22F05BB3-6E3C-7AD8-04E1-1172BD2CF115}"/>
              </a:ext>
            </a:extLst>
          </p:cNvPr>
          <p:cNvSpPr/>
          <p:nvPr/>
        </p:nvSpPr>
        <p:spPr bwMode="auto">
          <a:xfrm>
            <a:off x="10359297" y="4028230"/>
            <a:ext cx="58785" cy="5878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2" name="TextBox 591">
            <a:extLst>
              <a:ext uri="{FF2B5EF4-FFF2-40B4-BE49-F238E27FC236}">
                <a16:creationId xmlns:a16="http://schemas.microsoft.com/office/drawing/2014/main" id="{4993B567-9F8F-55DB-23F2-3527254836D6}"/>
              </a:ext>
            </a:extLst>
          </p:cNvPr>
          <p:cNvSpPr txBox="1"/>
          <p:nvPr/>
        </p:nvSpPr>
        <p:spPr bwMode="auto">
          <a:xfrm>
            <a:off x="5799408" y="6099537"/>
            <a:ext cx="42106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Figure includes a subset of patients (WT and mutated) that were evaluable by gene expression at screening and C2D1.</a:t>
            </a:r>
          </a:p>
        </p:txBody>
      </p:sp>
      <p:cxnSp>
        <p:nvCxnSpPr>
          <p:cNvPr id="594" name="Straight Connector 593">
            <a:extLst>
              <a:ext uri="{FF2B5EF4-FFF2-40B4-BE49-F238E27FC236}">
                <a16:creationId xmlns:a16="http://schemas.microsoft.com/office/drawing/2014/main" id="{3149EE9F-827E-43D5-9DF2-17BD69B59A4D}"/>
              </a:ext>
            </a:extLst>
          </p:cNvPr>
          <p:cNvCxnSpPr/>
          <p:nvPr/>
        </p:nvCxnSpPr>
        <p:spPr bwMode="auto">
          <a:xfrm>
            <a:off x="6290221" y="5218917"/>
            <a:ext cx="103996" cy="0"/>
          </a:xfrm>
          <a:prstGeom prst="line">
            <a:avLst/>
          </a:prstGeom>
          <a:noFill/>
          <a:ln w="2857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A2F980A-9976-C3E5-7EC5-92132FB4F7E3}"/>
              </a:ext>
            </a:extLst>
          </p:cNvPr>
          <p:cNvCxnSpPr/>
          <p:nvPr/>
        </p:nvCxnSpPr>
        <p:spPr bwMode="auto">
          <a:xfrm>
            <a:off x="8077527" y="5222910"/>
            <a:ext cx="103996" cy="0"/>
          </a:xfrm>
          <a:prstGeom prst="line">
            <a:avLst/>
          </a:prstGeom>
          <a:noFill/>
          <a:ln w="28575" cap="flat" cmpd="sng" algn="ctr">
            <a:solidFill>
              <a:schemeClr val="bg1"/>
            </a:solidFill>
            <a:prstDash val="solid"/>
            <a:round/>
            <a:headEnd type="none" w="med" len="med"/>
            <a:tailEnd type="none" w="med" len="med"/>
          </a:ln>
          <a:effectLst/>
        </p:spPr>
      </p:cxnSp>
      <p:sp>
        <p:nvSpPr>
          <p:cNvPr id="6" name="Rectangle 5">
            <a:extLst>
              <a:ext uri="{FF2B5EF4-FFF2-40B4-BE49-F238E27FC236}">
                <a16:creationId xmlns:a16="http://schemas.microsoft.com/office/drawing/2014/main" id="{267AA416-42CA-9636-187E-6C0BF08B2DB7}"/>
              </a:ext>
            </a:extLst>
          </p:cNvPr>
          <p:cNvSpPr/>
          <p:nvPr/>
        </p:nvSpPr>
        <p:spPr bwMode="auto">
          <a:xfrm>
            <a:off x="8118923" y="2434770"/>
            <a:ext cx="91440" cy="91440"/>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90597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AUGMENT-101: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In phase I AUGMENT-101 study, safety profile with revumenib therapy was clinically manageable in patients with </a:t>
            </a:r>
            <a:r>
              <a:rPr lang="en-US" altLang="en-US" sz="2200" i="1" dirty="0"/>
              <a:t>KMT2Ar</a:t>
            </a:r>
            <a:r>
              <a:rPr lang="en-US" altLang="en-US" sz="2200" dirty="0"/>
              <a:t> and </a:t>
            </a:r>
            <a:r>
              <a:rPr lang="en-US" altLang="en-US" sz="2200" i="1" dirty="0"/>
              <a:t>mNPM1</a:t>
            </a:r>
            <a:r>
              <a:rPr lang="en-US" altLang="en-US" sz="2200" dirty="0"/>
              <a:t> acute leukemias</a:t>
            </a:r>
          </a:p>
          <a:p>
            <a:pPr lvl="1"/>
            <a:r>
              <a:rPr lang="en-US" altLang="en-US" sz="2000" dirty="0"/>
              <a:t>Most common grade 3 AE was asymptomatic QTc prolongation (13% at all dose levels, </a:t>
            </a:r>
            <a:br>
              <a:rPr lang="en-US" altLang="en-US" sz="2000" dirty="0"/>
            </a:br>
            <a:r>
              <a:rPr lang="en-US" altLang="en-US" sz="2000" dirty="0"/>
              <a:t>10% at RP2D), and this also was only dose-limiting toxicity</a:t>
            </a:r>
          </a:p>
          <a:p>
            <a:pPr lvl="1"/>
            <a:r>
              <a:rPr lang="en-US" altLang="en-US" sz="2000" dirty="0"/>
              <a:t>16% of patients experienced grade 2 differentiation syndrome that could be managed with steroids with or without hydroxyurea</a:t>
            </a:r>
          </a:p>
          <a:p>
            <a:r>
              <a:rPr lang="en-US" altLang="en-US" sz="2200" dirty="0"/>
              <a:t>Patients achieved deep, durable responses with revumenib treatment, even after multiple previous lines of therapy</a:t>
            </a:r>
          </a:p>
          <a:p>
            <a:pPr lvl="1"/>
            <a:r>
              <a:rPr lang="en-US" altLang="en-US" sz="2000" dirty="0"/>
              <a:t>ORR: 53%, with 30% CR/CRh; MRD negativity in 78% of patients with CR/CRh</a:t>
            </a:r>
          </a:p>
          <a:p>
            <a:pPr lvl="1"/>
            <a:r>
              <a:rPr lang="en-US" altLang="en-US" sz="2000" dirty="0"/>
              <a:t>Median DoR: 9.1 mo; median OS: 7.0 mo</a:t>
            </a:r>
          </a:p>
          <a:p>
            <a:r>
              <a:rPr lang="en-US" altLang="en-US" sz="2200" dirty="0"/>
              <a:t>3 independent phase II pivotal trials are currently enrolling in </a:t>
            </a:r>
            <a:r>
              <a:rPr lang="en-US" altLang="en-US" sz="2200" i="1" dirty="0"/>
              <a:t>KMT2Ar</a:t>
            </a:r>
            <a:r>
              <a:rPr lang="en-US" altLang="en-US" sz="2200" dirty="0"/>
              <a:t> ALL (AUGMENT-101-2A), </a:t>
            </a:r>
            <a:r>
              <a:rPr lang="en-US" altLang="en-US" sz="2200" i="1" dirty="0"/>
              <a:t>KMT2Ar</a:t>
            </a:r>
            <a:r>
              <a:rPr lang="en-US" altLang="en-US" sz="2200" dirty="0"/>
              <a:t> AML (AUGMENT-101-2B), and </a:t>
            </a:r>
            <a:r>
              <a:rPr lang="en-US" altLang="en-US" sz="2200" i="1" dirty="0"/>
              <a:t>mNPM1</a:t>
            </a:r>
            <a:r>
              <a:rPr lang="en-US" altLang="en-US" sz="2200" dirty="0"/>
              <a:t> AML (AUGMENT-101-2C)</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Issa. ASH 2022. Abstr 63.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5483BBFCA72C4CA0B867272F6544F2" ma:contentTypeVersion="1" ma:contentTypeDescription="Create a new document." ma:contentTypeScope="" ma:versionID="853eb6c64ee5705f0d6895def2394516">
  <xsd:schema xmlns:xsd="http://www.w3.org/2001/XMLSchema" xmlns:xs="http://www.w3.org/2001/XMLSchema" xmlns:p="http://schemas.microsoft.com/office/2006/metadata/properties" xmlns:ns2="d54cbe69-32bd-412a-b004-9152f949605e" xmlns:ns3="66d7fc39-d07a-4715-ad9a-37b665167c77" targetNamespace="http://schemas.microsoft.com/office/2006/metadata/properties" ma:root="true" ma:fieldsID="a6492247f1e2e4269b6bda206320637e" ns2:_="" ns3:_="">
    <xsd:import namespace="d54cbe69-32bd-412a-b004-9152f949605e"/>
    <xsd:import namespace="66d7fc39-d07a-4715-ad9a-37b665167c7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6d7fc39-d07a-4715-ad9a-37b665167c7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56M7VY3CDVN5-1582528992-1</_dlc_DocId>
    <_dlc_DocIdUrl xmlns="d54cbe69-32bd-412a-b004-9152f949605e">
      <Url>https://intranet.clinicaloptions.com/mews/oncology/ONC_2022_ASH_CF_(5667)/LEUK_63_Issa/_layouts/15/DocIdRedir.aspx?ID=56M7VY3CDVN5-1582528992-1</Url>
      <Description>56M7VY3CDVN5-1582528992-1</Description>
    </_dlc_DocIdUrl>
    <Document_x0020_Category xmlns="66d7fc39-d07a-4715-ad9a-37b665167c77">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D7040C82-4F4B-4E8C-8D8C-871554A3C5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6d7fc39-d07a-4715-ad9a-37b665167c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elements/1.1/"/>
    <ds:schemaRef ds:uri="66d7fc39-d07a-4715-ad9a-37b665167c77"/>
    <ds:schemaRef ds:uri="d54cbe69-32bd-412a-b004-9152f949605e"/>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574</TotalTime>
  <Words>2169</Words>
  <Application>Microsoft Office PowerPoint</Application>
  <PresentationFormat>Widescreen</PresentationFormat>
  <Paragraphs>424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AUGMENT-101: Phase I Study  of Revumenib in Patients With  KMT2A-Rearranged or NPM1-Mutant AML</vt:lpstr>
      <vt:lpstr>About These Slides</vt:lpstr>
      <vt:lpstr>AUGMENT-101: Background</vt:lpstr>
      <vt:lpstr>AUGMENT-101: Study Design</vt:lpstr>
      <vt:lpstr>AUGMENT-101: Baseline Characteristics</vt:lpstr>
      <vt:lpstr>AUGMENT-101: Safety (Primary Endpoint)</vt:lpstr>
      <vt:lpstr>AUGMENT-101: Antileukemic Activity  (Key Secondary Endpoint)</vt:lpstr>
      <vt:lpstr>AUGMENT-101: DoR</vt:lpstr>
      <vt:lpstr>AUGMENT-101: OS</vt:lpstr>
      <vt:lpstr>AUGMENT-101: Efficacy With FLT3 Comutations</vt:lpstr>
      <vt:lpstr>AUGMENT-101: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AUGMENT-101: Phase I Study of Revumenib in Patients With KMT2A-Rearranged or NPM1-Mutant AML</dc:title>
  <dc:creator>Preferred User</dc:creator>
  <cp:lastModifiedBy>Natalia Kolenko</cp:lastModifiedBy>
  <cp:revision>14</cp:revision>
  <cp:lastPrinted>2016-09-26T20:21:49Z</cp:lastPrinted>
  <dcterms:created xsi:type="dcterms:W3CDTF">2005-05-27T15:08:01Z</dcterms:created>
  <dcterms:modified xsi:type="dcterms:W3CDTF">2022-12-15T23:17:00Z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e0907dba-fa4b-4c1e-8b09-3000854fba34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0x0101005D5483BBFCA72C4CA0B867272F6544F2</vt:lpwstr>
  </property>
  <property fmtid="{D5CDD505-2E9C-101B-9397-08002B2CF9AE}" pid="9" name="MediaServiceImageTags">
    <vt:lpwstr/>
  </property>
</Properties>
</file>