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68" r:id="rId5"/>
  </p:sldMasterIdLst>
  <p:notesMasterIdLst>
    <p:notesMasterId r:id="rId39"/>
  </p:notesMasterIdLst>
  <p:handoutMasterIdLst>
    <p:handoutMasterId r:id="rId40"/>
  </p:handoutMasterIdLst>
  <p:sldIdLst>
    <p:sldId id="321" r:id="rId6"/>
    <p:sldId id="308" r:id="rId7"/>
    <p:sldId id="2147474746" r:id="rId8"/>
    <p:sldId id="2076137065" r:id="rId9"/>
    <p:sldId id="322" r:id="rId10"/>
    <p:sldId id="548" r:id="rId11"/>
    <p:sldId id="2146848231" r:id="rId12"/>
    <p:sldId id="550" r:id="rId13"/>
    <p:sldId id="3356" r:id="rId14"/>
    <p:sldId id="551" r:id="rId15"/>
    <p:sldId id="2146848254" r:id="rId16"/>
    <p:sldId id="1735" r:id="rId17"/>
    <p:sldId id="1724" r:id="rId18"/>
    <p:sldId id="2146848255" r:id="rId19"/>
    <p:sldId id="2146848256" r:id="rId20"/>
    <p:sldId id="2146848257" r:id="rId21"/>
    <p:sldId id="2146848258" r:id="rId22"/>
    <p:sldId id="1721" r:id="rId23"/>
    <p:sldId id="1650" r:id="rId24"/>
    <p:sldId id="2146848259" r:id="rId25"/>
    <p:sldId id="2146848260" r:id="rId26"/>
    <p:sldId id="2146848261" r:id="rId27"/>
    <p:sldId id="2146848251" r:id="rId28"/>
    <p:sldId id="2146848226" r:id="rId29"/>
    <p:sldId id="2146848262" r:id="rId30"/>
    <p:sldId id="2146848263" r:id="rId31"/>
    <p:sldId id="2146848243" r:id="rId32"/>
    <p:sldId id="2146848252" r:id="rId33"/>
    <p:sldId id="2146848264" r:id="rId34"/>
    <p:sldId id="2146848265" r:id="rId35"/>
    <p:sldId id="2146848253" r:id="rId36"/>
    <p:sldId id="3359" r:id="rId37"/>
    <p:sldId id="547" r:id="rId38"/>
  </p:sldIdLst>
  <p:sldSz cx="12192000" cy="6858000"/>
  <p:notesSz cx="7315200" cy="9601200"/>
  <p:custDataLst>
    <p:tags r:id="rId4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2" orient="horz" pos="1008" userDrawn="1">
          <p15:clr>
            <a:srgbClr val="A4A3A4"/>
          </p15:clr>
        </p15:guide>
        <p15:guide id="5" orient="horz" pos="264" userDrawn="1">
          <p15:clr>
            <a:srgbClr val="A4A3A4"/>
          </p15:clr>
        </p15:guide>
        <p15:guide id="11" pos="45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F3A9440F-B7C5-42F6-6D06-73163063AE8E}" name="Timothy Quill" initials="TQ" userId="S::tquill@clinicaloptions.com::b1dc6efb-2995-45e7-a306-57a2c67aa886" providerId="AD"/>
  <p188:author id="{64B07C39-1D90-5FAD-6D40-8892F55FDE24}" name="Jennifer Eimers" initials="JE" userId="S::jeimers@clinicaloptions.com::e496f3f7-6a48-4339-9b0c-9f426a43f948" providerId="AD"/>
  <p188:author id="{8565475C-9791-6C74-4231-99A53F05625E}" name="Amber Williams" initials="AW" userId="S::awilliams@cealliance.com::981bbddf-314c-40a4-aea3-441dcc545642" providerId="AD"/>
  <p188:author id="{66D8FF86-2809-2AE5-A86D-2CC29531F6DD}" name="Liz Donohue" initials="LD" userId="S::ldonohue@practicingclinicians.com::1dd2b9cf-45e8-40ae-9123-4564d15e2785" providerId="AD"/>
  <p188:author id="{311A748F-E222-56FD-D9FE-D22594970725}" name="Gay,Carl Michael" initials="GM" userId="S::CGay@mdanderson.org::dd5e0cc9-ea33-4e4c-ae45-df733124ca4c" providerId="AD"/>
  <p188:author id="{A78072A8-C2DD-3F39-D3D9-F311664748A3}" name="Nicolle Rochino" initials="NR" userId="S::nrochino@cealliance.com::4c37dfe7-ad61-47f6-91fb-42a0366ac35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nhanson" initials="n" lastIdx="3" clrIdx="15">
    <p:extLst>
      <p:ext uri="{19B8F6BF-5375-455C-9EA6-DF929625EA0E}">
        <p15:presenceInfo xmlns:p15="http://schemas.microsoft.com/office/powerpoint/2012/main" userId="nhanson" providerId="None"/>
      </p:ext>
    </p:extLst>
  </p:cmAuthor>
  <p:cmAuthor id="17" name="Nicola Hanson" initials="NH" lastIdx="34" clrIdx="16">
    <p:extLst>
      <p:ext uri="{19B8F6BF-5375-455C-9EA6-DF929625EA0E}">
        <p15:presenceInfo xmlns:p15="http://schemas.microsoft.com/office/powerpoint/2012/main" userId="S::nhanson@clinicaloptions.com::39599e68-50f4-4fbb-a55c-98dd65373d6e" providerId="AD"/>
      </p:ext>
    </p:extLst>
  </p:cmAuthor>
  <p:cmAuthor id="18" name="Melanie Couton" initials="MC [2]" lastIdx="2" clrIdx="17">
    <p:extLst>
      <p:ext uri="{19B8F6BF-5375-455C-9EA6-DF929625EA0E}">
        <p15:presenceInfo xmlns:p15="http://schemas.microsoft.com/office/powerpoint/2012/main" userId="S::mcouton@clinicaloptions.com::b5a8fb1e-a716-46a0-9a38-0d707f5e2bfc" providerId="AD"/>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Dharmishta Kaul" initials="DK" lastIdx="87" clrIdx="19">
    <p:extLst>
      <p:ext uri="{19B8F6BF-5375-455C-9EA6-DF929625EA0E}">
        <p15:presenceInfo xmlns:p15="http://schemas.microsoft.com/office/powerpoint/2012/main" userId="S::dkaul@cealliance.com::21268283-8695-4284-bd46-913f0c858503" providerId="AD"/>
      </p:ext>
    </p:extLst>
  </p:cmAuthor>
  <p:cmAuthor id="21" name="Andrea Boecler" initials="AB" lastIdx="82" clrIdx="20">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FC80FA-B697-440A-B85C-21B591D3B9E4}" v="47" dt="2024-11-06T18:03:49.97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459" autoAdjust="0"/>
    <p:restoredTop sz="87875" autoAdjust="0"/>
  </p:normalViewPr>
  <p:slideViewPr>
    <p:cSldViewPr snapToGrid="0">
      <p:cViewPr varScale="1">
        <p:scale>
          <a:sx n="85" d="100"/>
          <a:sy n="85" d="100"/>
        </p:scale>
        <p:origin x="202" y="62"/>
      </p:cViewPr>
      <p:guideLst>
        <p:guide orient="horz" pos="1008"/>
        <p:guide orient="horz" pos="264"/>
        <p:guide pos="45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solidFill>
                <a:schemeClr val="bg2">
                  <a:lumMod val="10000"/>
                </a:schemeClr>
              </a:solidFill>
            </a:ln>
          </c:spPr>
          <c:dPt>
            <c:idx val="0"/>
            <c:bubble3D val="0"/>
            <c:spPr>
              <a:solidFill>
                <a:schemeClr val="accent1"/>
              </a:solidFill>
              <a:ln w="19050">
                <a:solidFill>
                  <a:schemeClr val="bg2">
                    <a:lumMod val="10000"/>
                  </a:schemeClr>
                </a:solidFill>
              </a:ln>
              <a:effectLst/>
            </c:spPr>
            <c:extLst>
              <c:ext xmlns:c16="http://schemas.microsoft.com/office/drawing/2014/chart" uri="{C3380CC4-5D6E-409C-BE32-E72D297353CC}">
                <c16:uniqueId val="{00000002-FACB-4752-BC11-ABC28EF014C6}"/>
              </c:ext>
            </c:extLst>
          </c:dPt>
          <c:dPt>
            <c:idx val="1"/>
            <c:bubble3D val="0"/>
            <c:spPr>
              <a:solidFill>
                <a:schemeClr val="accent3"/>
              </a:solidFill>
              <a:ln w="19050">
                <a:solidFill>
                  <a:schemeClr val="bg2">
                    <a:lumMod val="10000"/>
                  </a:schemeClr>
                </a:solidFill>
              </a:ln>
              <a:effectLst/>
            </c:spPr>
            <c:extLst>
              <c:ext xmlns:c16="http://schemas.microsoft.com/office/drawing/2014/chart" uri="{C3380CC4-5D6E-409C-BE32-E72D297353CC}">
                <c16:uniqueId val="{00000003-FACB-4752-BC11-ABC28EF014C6}"/>
              </c:ext>
            </c:extLst>
          </c:dPt>
          <c:dPt>
            <c:idx val="2"/>
            <c:bubble3D val="0"/>
            <c:spPr>
              <a:solidFill>
                <a:schemeClr val="accent4"/>
              </a:solidFill>
              <a:ln w="19050">
                <a:solidFill>
                  <a:schemeClr val="bg2">
                    <a:lumMod val="10000"/>
                  </a:schemeClr>
                </a:solidFill>
              </a:ln>
              <a:effectLst/>
            </c:spPr>
            <c:extLst>
              <c:ext xmlns:c16="http://schemas.microsoft.com/office/drawing/2014/chart" uri="{C3380CC4-5D6E-409C-BE32-E72D297353CC}">
                <c16:uniqueId val="{00000004-FACB-4752-BC11-ABC28EF014C6}"/>
              </c:ext>
            </c:extLst>
          </c:dPt>
          <c:dPt>
            <c:idx val="3"/>
            <c:bubble3D val="0"/>
            <c:spPr>
              <a:solidFill>
                <a:schemeClr val="accent5"/>
              </a:solidFill>
              <a:ln w="19050">
                <a:solidFill>
                  <a:schemeClr val="bg2">
                    <a:lumMod val="10000"/>
                  </a:schemeClr>
                </a:solidFill>
              </a:ln>
              <a:effectLst/>
            </c:spPr>
            <c:extLst>
              <c:ext xmlns:c16="http://schemas.microsoft.com/office/drawing/2014/chart" uri="{C3380CC4-5D6E-409C-BE32-E72D297353CC}">
                <c16:uniqueId val="{00000005-FACB-4752-BC11-ABC28EF014C6}"/>
              </c:ext>
            </c:extLst>
          </c:dPt>
          <c:dPt>
            <c:idx val="4"/>
            <c:bubble3D val="0"/>
            <c:spPr>
              <a:solidFill>
                <a:schemeClr val="tx2">
                  <a:lumMod val="90000"/>
                </a:schemeClr>
              </a:solidFill>
              <a:ln w="19050">
                <a:solidFill>
                  <a:schemeClr val="bg2">
                    <a:lumMod val="10000"/>
                  </a:schemeClr>
                </a:solidFill>
              </a:ln>
              <a:effectLst/>
            </c:spPr>
            <c:extLst>
              <c:ext xmlns:c16="http://schemas.microsoft.com/office/drawing/2014/chart" uri="{C3380CC4-5D6E-409C-BE32-E72D297353CC}">
                <c16:uniqueId val="{00000006-FACB-4752-BC11-ABC28EF014C6}"/>
              </c:ext>
            </c:extLst>
          </c:dPt>
          <c:dPt>
            <c:idx val="5"/>
            <c:bubble3D val="0"/>
            <c:spPr>
              <a:solidFill>
                <a:schemeClr val="accent6"/>
              </a:solidFill>
              <a:ln w="19050">
                <a:solidFill>
                  <a:schemeClr val="bg2">
                    <a:lumMod val="10000"/>
                  </a:schemeClr>
                </a:solidFill>
              </a:ln>
              <a:effectLst/>
            </c:spPr>
            <c:extLst>
              <c:ext xmlns:c16="http://schemas.microsoft.com/office/drawing/2014/chart" uri="{C3380CC4-5D6E-409C-BE32-E72D297353CC}">
                <c16:uniqueId val="{00000007-FACB-4752-BC11-ABC28EF014C6}"/>
              </c:ext>
            </c:extLst>
          </c:dPt>
          <c:cat>
            <c:strRef>
              <c:f>Sheet1!$A$2:$A$7</c:f>
              <c:strCache>
                <c:ptCount val="4"/>
                <c:pt idx="0">
                  <c:v>1st Qtr</c:v>
                </c:pt>
                <c:pt idx="1">
                  <c:v>2nd Qtr</c:v>
                </c:pt>
                <c:pt idx="2">
                  <c:v>3rd Qtr</c:v>
                </c:pt>
                <c:pt idx="3">
                  <c:v>4th Qtr</c:v>
                </c:pt>
              </c:strCache>
            </c:strRef>
          </c:cat>
          <c:val>
            <c:numRef>
              <c:f>Sheet1!$B$2:$B$7</c:f>
              <c:numCache>
                <c:formatCode>General</c:formatCode>
                <c:ptCount val="6"/>
                <c:pt idx="0">
                  <c:v>47</c:v>
                </c:pt>
                <c:pt idx="1">
                  <c:v>23</c:v>
                </c:pt>
                <c:pt idx="2">
                  <c:v>12</c:v>
                </c:pt>
                <c:pt idx="3">
                  <c:v>13</c:v>
                </c:pt>
                <c:pt idx="4">
                  <c:v>3</c:v>
                </c:pt>
                <c:pt idx="5">
                  <c:v>2</c:v>
                </c:pt>
              </c:numCache>
            </c:numRef>
          </c:val>
          <c:extLst>
            <c:ext xmlns:c16="http://schemas.microsoft.com/office/drawing/2014/chart" uri="{C3380CC4-5D6E-409C-BE32-E72D297353CC}">
              <c16:uniqueId val="{00000000-FACB-4752-BC11-ABC28EF014C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0.57744</cdr:x>
      <cdr:y>0.35757</cdr:y>
    </cdr:from>
    <cdr:to>
      <cdr:x>0.72668</cdr:x>
      <cdr:y>0.47524</cdr:y>
    </cdr:to>
    <cdr:sp macro="" textlink="">
      <cdr:nvSpPr>
        <cdr:cNvPr id="2" name="TextBox 1">
          <a:extLst xmlns:a="http://schemas.openxmlformats.org/drawingml/2006/main">
            <a:ext uri="{FF2B5EF4-FFF2-40B4-BE49-F238E27FC236}">
              <a16:creationId xmlns:a16="http://schemas.microsoft.com/office/drawing/2014/main" id="{89B7426B-5C4C-4B75-9A60-913A7C0A2AB7}"/>
            </a:ext>
          </a:extLst>
        </cdr:cNvPr>
        <cdr:cNvSpPr txBox="1"/>
      </cdr:nvSpPr>
      <cdr:spPr>
        <a:xfrm xmlns:a="http://schemas.openxmlformats.org/drawingml/2006/main">
          <a:off x="2718721" y="1122348"/>
          <a:ext cx="702657" cy="369332"/>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buNone/>
          </a:pPr>
          <a:r>
            <a:rPr lang="en-US" sz="1800" b="1" dirty="0">
              <a:solidFill>
                <a:schemeClr val="tx1"/>
              </a:solidFill>
              <a:latin typeface="Calibri" panose="020F0502020204030204" pitchFamily="34" charset="0"/>
            </a:rPr>
            <a:t>47%</a:t>
          </a:r>
        </a:p>
      </cdr:txBody>
    </cdr:sp>
  </cdr:relSizeAnchor>
  <cdr:relSizeAnchor xmlns:cdr="http://schemas.openxmlformats.org/drawingml/2006/chartDrawing">
    <cdr:from>
      <cdr:x>0.34823</cdr:x>
      <cdr:y>0.67791</cdr:y>
    </cdr:from>
    <cdr:to>
      <cdr:x>0.47291</cdr:x>
      <cdr:y>0.79558</cdr:y>
    </cdr:to>
    <cdr:sp macro="" textlink="">
      <cdr:nvSpPr>
        <cdr:cNvPr id="3" name="TextBox 1">
          <a:extLst xmlns:a="http://schemas.openxmlformats.org/drawingml/2006/main">
            <a:ext uri="{FF2B5EF4-FFF2-40B4-BE49-F238E27FC236}">
              <a16:creationId xmlns:a16="http://schemas.microsoft.com/office/drawing/2014/main" id="{7F5EA94B-2523-4948-B5DF-497BDB970358}"/>
            </a:ext>
          </a:extLst>
        </cdr:cNvPr>
        <cdr:cNvSpPr txBox="1"/>
      </cdr:nvSpPr>
      <cdr:spPr>
        <a:xfrm xmlns:a="http://schemas.openxmlformats.org/drawingml/2006/main">
          <a:off x="1639548" y="2127838"/>
          <a:ext cx="587020"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None/>
          </a:pPr>
          <a:r>
            <a:rPr lang="en-US" sz="1800" b="1" dirty="0">
              <a:solidFill>
                <a:schemeClr val="tx1"/>
              </a:solidFill>
              <a:latin typeface="Calibri" panose="020F0502020204030204" pitchFamily="34" charset="0"/>
            </a:rPr>
            <a:t>23%</a:t>
          </a:r>
        </a:p>
      </cdr:txBody>
    </cdr:sp>
  </cdr:relSizeAnchor>
  <cdr:relSizeAnchor xmlns:cdr="http://schemas.openxmlformats.org/drawingml/2006/chartDrawing">
    <cdr:from>
      <cdr:x>0.25512</cdr:x>
      <cdr:y>0.42328</cdr:y>
    </cdr:from>
    <cdr:to>
      <cdr:x>0.3798</cdr:x>
      <cdr:y>0.54095</cdr:y>
    </cdr:to>
    <cdr:sp macro="" textlink="">
      <cdr:nvSpPr>
        <cdr:cNvPr id="4" name="TextBox 1">
          <a:extLst xmlns:a="http://schemas.openxmlformats.org/drawingml/2006/main">
            <a:ext uri="{FF2B5EF4-FFF2-40B4-BE49-F238E27FC236}">
              <a16:creationId xmlns:a16="http://schemas.microsoft.com/office/drawing/2014/main" id="{7F5EA94B-2523-4948-B5DF-497BDB970358}"/>
            </a:ext>
          </a:extLst>
        </cdr:cNvPr>
        <cdr:cNvSpPr txBox="1"/>
      </cdr:nvSpPr>
      <cdr:spPr>
        <a:xfrm xmlns:a="http://schemas.openxmlformats.org/drawingml/2006/main">
          <a:off x="1201164" y="1328600"/>
          <a:ext cx="587020"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None/>
          </a:pPr>
          <a:r>
            <a:rPr lang="en-US" sz="1800" b="1" dirty="0">
              <a:solidFill>
                <a:schemeClr val="tx1"/>
              </a:solidFill>
              <a:latin typeface="Calibri" panose="020F0502020204030204" pitchFamily="34" charset="0"/>
            </a:rPr>
            <a:t>12%</a:t>
          </a:r>
        </a:p>
      </cdr:txBody>
    </cdr:sp>
  </cdr:relSizeAnchor>
  <cdr:relSizeAnchor xmlns:cdr="http://schemas.openxmlformats.org/drawingml/2006/chartDrawing">
    <cdr:from>
      <cdr:x>0.30218</cdr:x>
      <cdr:y>0.19595</cdr:y>
    </cdr:from>
    <cdr:to>
      <cdr:x>0.42686</cdr:x>
      <cdr:y>0.31362</cdr:y>
    </cdr:to>
    <cdr:sp macro="" textlink="">
      <cdr:nvSpPr>
        <cdr:cNvPr id="5" name="TextBox 1">
          <a:extLst xmlns:a="http://schemas.openxmlformats.org/drawingml/2006/main">
            <a:ext uri="{FF2B5EF4-FFF2-40B4-BE49-F238E27FC236}">
              <a16:creationId xmlns:a16="http://schemas.microsoft.com/office/drawing/2014/main" id="{9F586CC4-7E81-405A-B8BC-9E7AEAB4B527}"/>
            </a:ext>
          </a:extLst>
        </cdr:cNvPr>
        <cdr:cNvSpPr txBox="1"/>
      </cdr:nvSpPr>
      <cdr:spPr>
        <a:xfrm xmlns:a="http://schemas.openxmlformats.org/drawingml/2006/main">
          <a:off x="1422734" y="615043"/>
          <a:ext cx="587022" cy="369345"/>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buNone/>
          </a:pPr>
          <a:r>
            <a:rPr lang="en-US" sz="1800" b="1" dirty="0">
              <a:latin typeface="Calibri" panose="020F0502020204030204" pitchFamily="34" charset="0"/>
            </a:rPr>
            <a:t>13%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7242E6-B284-454D-B25A-FB96C3EC58A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1981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5502AB2D-6176-4B38-9414-F658D7238B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5D3EE2F2-06A0-4DBB-8BC7-788FAD9A36D4}"/>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3F67532D-B829-47E5-A03E-FC819CBA40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38104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SCLC, small-cell lung cancer.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78292F9-4DCA-44D5-A2F9-F423FF6748A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82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ASCL1, achaete-scute homolog 1; DLL3, delta-like ligand 3; SCLC, small-cell lung cancer.</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636861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CRPC, </a:t>
            </a:r>
            <a:r>
              <a:rPr kumimoji="0" lang="en-US" sz="1200" b="0" i="1" u="none" strike="noStrike" kern="1200" cap="none" spc="0" normalizeH="0" baseline="0" noProof="0">
                <a:ln>
                  <a:noFill/>
                </a:ln>
                <a:solidFill>
                  <a:srgbClr val="000000"/>
                </a:solidFill>
                <a:effectLst/>
                <a:highlight>
                  <a:srgbClr val="FFFF00"/>
                </a:highlight>
                <a:uLnTx/>
                <a:uFillTx/>
                <a:latin typeface="Arial" panose="020B0604020202020204" pitchFamily="34" charset="0"/>
                <a:cs typeface="Arial" panose="020B0604020202020204" pitchFamily="34" charset="0"/>
              </a:rPr>
              <a:t>castration-resistant</a:t>
            </a: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prostate cancer; DLL3, delta-like ligand 3; LCNEC, large cell neuroendocrine carcinoma; NEN, neuroendocrine neoplasms; NEPC, neuroendocrine prostate cancer.</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9043301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DLL3, delta-like ligand 3; IHC, immunohistochemistry;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439981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Adeno, adenocarcinoma; DLL3, delta-like 3 protein; IHC, immunohistochemistry; LCNEC, large-cell neuroendocrine; NSCLC, non-small-cell lung cancer; PDX, patient-derived xenograft; qPCR, quantitative polymerase chain reaction; R/R, relapsed/refractory; SCLC, small-cell lung cancer; SqCC, squamous cell carcinoma.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C6543-AB64-E140-9ECE-74EFAE5B59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76717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CD3, cluster of differentiation 3; DLL3, delta-like ligand 3; Fc, fragment crystallizable; SCLC, small-cell lung cancer.</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1330107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CD3, cluster of differentiation 3; DLL3, delta-like ligand 3; Fc, fragment crystallizable; SCLC, small-cell lung cancer.</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93447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BICR, blinded independent central review; CT, chemotherapy; DCR, disease control rate; DoR, duration of response; ECOG, Eastern Cooperative Oncology Group; ES-SCLC, extensive-stage small-cell lung cancer; mets, metastases; ORR, objective response rate; OS, overall survival; PFS, progression-free survival; PS, performance status; RECIST, Response Evaluation Criteria in Solid Tumors; SCLC, small-cell lung cancer; tx, therapy.</a:t>
            </a:r>
            <a:endParaRPr lang="en-US" b="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272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BL, baseline; CR, complete response; DCR, disease control rate; DoR, duration of response; NE, not evaluable; ORR, objective response rate; PD, progressive disease; PR, partial response; SD, stable disease; SoD, sum of diameters.</a:t>
            </a:r>
            <a:endParaRPr lang="en-US" b="0"/>
          </a:p>
        </p:txBody>
      </p:sp>
      <p:sp>
        <p:nvSpPr>
          <p:cNvPr id="4" name="Slide Number Placeholder 3"/>
          <p:cNvSpPr>
            <a:spLocks noGrp="1"/>
          </p:cNvSpPr>
          <p:nvPr>
            <p:ph type="sldNum" sz="quarter" idx="5"/>
          </p:nvPr>
        </p:nvSpPr>
        <p:spPr/>
        <p:txBody>
          <a:bodyPr/>
          <a:lstStyle/>
          <a:p>
            <a:fld id="{1B468ADB-F298-E64B-879F-921238B261CA}" type="slidenum">
              <a:rPr lang="en-US" smtClean="0"/>
              <a:t>13</a:t>
            </a:fld>
            <a:endParaRPr lang="en-US"/>
          </a:p>
        </p:txBody>
      </p:sp>
    </p:spTree>
    <p:extLst>
      <p:ext uri="{BB962C8B-B14F-4D97-AF65-F5344CB8AC3E}">
        <p14:creationId xmlns:p14="http://schemas.microsoft.com/office/powerpoint/2010/main" val="546952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BOR, best overall response; CR, complete response; CRS, cytokine release syndrome; ICANS, immune effector cell</a:t>
            </a:r>
            <a:r>
              <a:rPr lang="en-US" i="1">
                <a:latin typeface="Calibri" panose="020F0502020204030204" pitchFamily="34" charset="0"/>
                <a:cs typeface="Calibri" panose="020F0502020204030204" pitchFamily="34" charset="0"/>
              </a:rPr>
              <a:t>‒</a:t>
            </a:r>
            <a:r>
              <a:rPr lang="en-US" i="1"/>
              <a:t>associated neurotoxicity syndrome; NE, not evaluable;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722721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BOR, best overall response; CR, complete response; </a:t>
            </a:r>
            <a:r>
              <a:rPr lang="en-US" i="1" err="1"/>
              <a:t>DoR</a:t>
            </a:r>
            <a:r>
              <a:rPr lang="en-US" i="1"/>
              <a:t>, duration of response; NE, not estimable; PR, partial response; TTR, time to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04505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err="1"/>
              <a:t>mOS</a:t>
            </a:r>
            <a:r>
              <a:rPr lang="en-US" i="1"/>
              <a:t>, median overall survival; </a:t>
            </a:r>
            <a:r>
              <a:rPr lang="en-US" i="1" err="1"/>
              <a:t>mPFS</a:t>
            </a:r>
            <a:r>
              <a:rPr lang="en-US" i="1"/>
              <a:t>, median progression-free survival; OS, overall survival; PFS, progression-free survival</a:t>
            </a:r>
          </a:p>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2442987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1L, first-line; AE, adverse event; CRS, cytokine release syndrome; ICANS, immune effector cell</a:t>
            </a:r>
            <a:r>
              <a:rPr lang="en-US" i="1">
                <a:latin typeface="Calibri" panose="020F0502020204030204" pitchFamily="34" charset="0"/>
                <a:cs typeface="Calibri" panose="020F0502020204030204" pitchFamily="34" charset="0"/>
              </a:rPr>
              <a:t>‒</a:t>
            </a:r>
            <a:r>
              <a:rPr lang="en-US" i="1"/>
              <a:t>associated neurotoxicity syndrome; OS, overall survival.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76256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CRS, cytokine release syndrome; ICANS, immune effector cell</a:t>
            </a:r>
            <a:r>
              <a:rPr lang="en-US" i="1" dirty="0">
                <a:latin typeface="Calibri" panose="020F0502020204030204" pitchFamily="34" charset="0"/>
                <a:cs typeface="Calibri" panose="020F0502020204030204" pitchFamily="34" charset="0"/>
              </a:rPr>
              <a:t>‒</a:t>
            </a:r>
            <a:r>
              <a:rPr lang="en-US" i="1" dirty="0"/>
              <a:t>associated neurotoxicity syndrome.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3354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Adv, advanced; CRS, cytokine release syndrome; CT, chemotherapy; DLT, dose-limiting toxicity; ECOG, Eastern Cooperative Oncology Group; epNEC, extrapulmonary neuroendocrine carcinoma; IRR, infusion-related reaction; LCNEC, large-cell neuroendocrine carcinoma; mets, metastases; MTD, maximum tolerated dose; ORR, objective response rate; PD, progressive disease; PK, pharmacokinetic; PS, performance status; RECIST, Response Evaluation Criteria in Solid Tumors; SCLC, small-cell lung cancer; tx, therapy.</a:t>
            </a:r>
            <a:endParaRPr lang="en-US" b="0"/>
          </a:p>
        </p:txBody>
      </p:sp>
      <p:sp>
        <p:nvSpPr>
          <p:cNvPr id="4" name="Slide Number Placeholder 3"/>
          <p:cNvSpPr>
            <a:spLocks noGrp="1"/>
          </p:cNvSpPr>
          <p:nvPr>
            <p:ph type="sldNum" sz="quarter" idx="5"/>
          </p:nvPr>
        </p:nvSpPr>
        <p:spPr/>
        <p:txBody>
          <a:bodyPr/>
          <a:lstStyle/>
          <a:p>
            <a:fld id="{1B468ADB-F298-E64B-879F-921238B261CA}" type="slidenum">
              <a:rPr lang="en-US" smtClean="0"/>
              <a:t>19</a:t>
            </a:fld>
            <a:endParaRPr lang="en-US"/>
          </a:p>
        </p:txBody>
      </p:sp>
    </p:spTree>
    <p:extLst>
      <p:ext uri="{BB962C8B-B14F-4D97-AF65-F5344CB8AC3E}">
        <p14:creationId xmlns:p14="http://schemas.microsoft.com/office/powerpoint/2010/main" val="2871370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DCR, disease control rate; NE, not evaluable; ORR, objective response rate; PD, progressive disease; PR, partial response; RECIST, </a:t>
            </a:r>
            <a:r>
              <a:rPr lang="en-US" b="0" i="1">
                <a:solidFill>
                  <a:srgbClr val="001D35"/>
                </a:solidFill>
                <a:effectLst/>
                <a:latin typeface="Google Sans"/>
              </a:rPr>
              <a:t>Response Evaluation Criteria in Solid Tumors; </a:t>
            </a:r>
            <a:r>
              <a:rPr lang="en-US" i="1"/>
              <a:t>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5664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BOR, best overall response; DCR, disease control rate; </a:t>
            </a:r>
            <a:r>
              <a:rPr lang="en-US" i="1" err="1"/>
              <a:t>epNEC</a:t>
            </a:r>
            <a:r>
              <a:rPr lang="en-US" i="1"/>
              <a:t>, extrapulmonary neuroendocrine carcinoma; LCNEC-L, large cell neuroendocrine carcinoma of the lung; ORR, overall response rate; PR, partial response; SCLC, small-cell lung cancer;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92217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AE, adverse event; </a:t>
            </a:r>
            <a:r>
              <a:rPr lang="en-US" i="1" err="1"/>
              <a:t>DoR</a:t>
            </a:r>
            <a:r>
              <a:rPr lang="en-US" i="1"/>
              <a:t>, duration of response; </a:t>
            </a:r>
            <a:r>
              <a:rPr lang="en-US" i="1" err="1"/>
              <a:t>epNEC</a:t>
            </a:r>
            <a:r>
              <a:rPr lang="en-US" i="1"/>
              <a:t>, extrapulmonary neuroendocrine carcinoma; LCNEC-L, large cell neuroendocrine carcinoma of the lung; PD, progressive disease; PR, partial response; SCLC, small-cell lung cancer; SD, stable disease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40547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CRS, cytokine release syndrome; DLT, dose-limiting toxicity; ICANS, </a:t>
            </a:r>
            <a:r>
              <a:rPr lang="en-US" b="0" i="1">
                <a:solidFill>
                  <a:srgbClr val="4D5156"/>
                </a:solidFill>
                <a:effectLst/>
                <a:latin typeface="Roboto" panose="02000000000000000000" pitchFamily="2" charset="0"/>
              </a:rPr>
              <a:t>immune effector cell-associated neurotoxicity syndrome; </a:t>
            </a:r>
            <a:r>
              <a:rPr lang="en-US" i="1"/>
              <a:t>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573278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a:t>ECOG, Eastern Cooperative Oncology Group; MTD, maximum tolerated dose; NEN, neuroendocrine neoplasm; PD, pharmacodynamics; PK, pharmacokinetics; PS, performance status; R/R, relapsed/refractory; RECIST, Response Evaluation Criteria in Solid Tumors; RP2D, recommended phase II dose; SCLC, small-cell lung cancer;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a:p>
        </p:txBody>
      </p:sp>
    </p:spTree>
    <p:extLst>
      <p:ext uri="{BB962C8B-B14F-4D97-AF65-F5344CB8AC3E}">
        <p14:creationId xmlns:p14="http://schemas.microsoft.com/office/powerpoint/2010/main" val="33079811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a:t>DCR, disease control rate; NEN, neuroendocrine neoplasm; NEPC, neuroendocrine prostate cancer; ORR, overall response rate; RECIST, Response Evaluation Criteria in Solid </a:t>
            </a:r>
            <a:r>
              <a:rPr lang="en-IN" i="1" err="1"/>
              <a:t>Tumors</a:t>
            </a:r>
            <a:r>
              <a:rPr lang="en-IN" i="1"/>
              <a:t>; SCLC, 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37736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a:t>AE, adverse event; NEC, neuroendocrine carcinoma; SCLC, small-cell lung cancer; SoC, standard of care.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584284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a:t>AE, adverse event; CRS, cytokine release syndrome; DLT, dose-limiting toxicity; ECOG, Eastern Cooperative Oncology Group; MTD, maximum tolerated dose; NEN, neuroendocrine neoplasm; PK, pharmacokinetics; PS, performance status; RECIST, Response Evaluation Criteria in Solid Tumors; RP2D, recommended phase II dose; SCLC, small-cell lung cancer;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a:p>
        </p:txBody>
      </p:sp>
    </p:spTree>
    <p:extLst>
      <p:ext uri="{BB962C8B-B14F-4D97-AF65-F5344CB8AC3E}">
        <p14:creationId xmlns:p14="http://schemas.microsoft.com/office/powerpoint/2010/main" val="28518437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CNS, central nervous system.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a:p>
        </p:txBody>
      </p:sp>
    </p:spTree>
    <p:extLst>
      <p:ext uri="{BB962C8B-B14F-4D97-AF65-F5344CB8AC3E}">
        <p14:creationId xmlns:p14="http://schemas.microsoft.com/office/powerpoint/2010/main" val="81230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BOR, best overall response; CR, complete response; CNS, central nervous system; </a:t>
            </a:r>
            <a:r>
              <a:rPr kumimoji="0" lang="en-US" sz="1200" b="0" i="1"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mRANO</a:t>
            </a: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-BM, modified Response Assessment in Neuro-Oncology Brain Metastases; NE, not estimable; PR, partial response; SBRT, stereotactic body radiation therapy; SD, stable disease; SRS, stereotactic radiosurgery; WBRT, whole-brain radiation therapy</a:t>
            </a:r>
            <a:endParaRPr lang="en-US" i="1"/>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15339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CNS, central nervous system; CR, complete response; </a:t>
            </a:r>
            <a:r>
              <a:rPr kumimoji="0" lang="en-US" sz="1200" b="0" i="1"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mets</a:t>
            </a: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metastases; PD, progressive disease; PR, partial response; RT, radiation therapy; SD, stable disease</a:t>
            </a:r>
            <a:endParaRPr lang="en-US" i="1"/>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16481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CT, chemotherapy; DCR, disease control rate; DLT, dose-limiting toxicity; </a:t>
            </a:r>
            <a:r>
              <a:rPr lang="en-US" i="1" err="1"/>
              <a:t>DoR</a:t>
            </a:r>
            <a:r>
              <a:rPr lang="en-US" i="1"/>
              <a:t>, duration of response; ES, early-stage; </a:t>
            </a:r>
            <a:r>
              <a:rPr lang="en-US" b="0" i="1"/>
              <a:t>MTD, maximum tolerated dose; </a:t>
            </a:r>
            <a:r>
              <a:rPr lang="en-US" i="1"/>
              <a:t>ORR, overall response rate; OS, overall survival; PFS, progression-free survival; </a:t>
            </a:r>
            <a:r>
              <a:rPr lang="en-US" i="1" err="1"/>
              <a:t>Plt</a:t>
            </a:r>
            <a:r>
              <a:rPr lang="en-US" i="1"/>
              <a:t>, platinum; R/R, relapsed/refractory; </a:t>
            </a:r>
            <a:r>
              <a:rPr lang="en-IN" i="1"/>
              <a:t>RP2D, recommended phase II dose; </a:t>
            </a:r>
            <a:r>
              <a:rPr lang="en-US" i="1"/>
              <a:t>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a:p>
        </p:txBody>
      </p:sp>
    </p:spTree>
    <p:extLst>
      <p:ext uri="{BB962C8B-B14F-4D97-AF65-F5344CB8AC3E}">
        <p14:creationId xmlns:p14="http://schemas.microsoft.com/office/powerpoint/2010/main" val="28721900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AE, adverse event; CRS, cytokine release syndrome; DLL3, delta-like ligand 3; ICANS, immune effector cell–associated neurotoxicity syndrome; SCLC, small-cell lung cancer.</a:t>
            </a:r>
            <a:endParaRPr lang="en-US" i="1"/>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a:p>
        </p:txBody>
      </p:sp>
    </p:spTree>
    <p:extLst>
      <p:ext uri="{BB962C8B-B14F-4D97-AF65-F5344CB8AC3E}">
        <p14:creationId xmlns:p14="http://schemas.microsoft.com/office/powerpoint/2010/main" val="3468609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33</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789793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94118538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5423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03529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2301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0273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35169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306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37389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579124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86501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0585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81902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305506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666771"/>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4.emf"/><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Future Applications in ES-SCLC: Targeting DLL3 and Emerging Evidence for T-</a:t>
            </a:r>
            <a:r>
              <a:rPr lang="en-US" altLang="en-US" dirty="0"/>
              <a:t>C</a:t>
            </a:r>
            <a:r>
              <a:rPr lang="en-US" altLang="en-US" sz="4000" dirty="0"/>
              <a:t>ell Engagers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6050" y="6190149"/>
            <a:ext cx="54641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This activity is supported by an independent medical educational grant from Boehringer Ingelheim Pharmaceuticals,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B7376-669A-3D4C-F878-98F8D3ECD40F}"/>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5AEE1722-8C69-EB17-2B8E-1730994B7191}"/>
              </a:ext>
            </a:extLst>
          </p:cNvPr>
          <p:cNvSpPr>
            <a:spLocks noGrp="1"/>
          </p:cNvSpPr>
          <p:nvPr>
            <p:ph idx="1"/>
          </p:nvPr>
        </p:nvSpPr>
        <p:spPr/>
        <p:txBody>
          <a:bodyPr/>
          <a:lstStyle/>
          <a:p>
            <a:pPr marL="0" indent="0">
              <a:spcBef>
                <a:spcPts val="0"/>
              </a:spcBef>
              <a:spcAft>
                <a:spcPts val="0"/>
              </a:spcAft>
              <a:buNone/>
            </a:pPr>
            <a:r>
              <a:rPr lang="en-US" b="1" dirty="0">
                <a:solidFill>
                  <a:schemeClr val="accent3"/>
                </a:solidFill>
                <a:latin typeface="Calibri"/>
                <a:ea typeface="Calibri"/>
                <a:cs typeface="Calibri"/>
              </a:rPr>
              <a:t>Carl M. Gay, MD, PhD</a:t>
            </a:r>
            <a:endParaRPr lang="en-US" altLang="en-US" b="1" dirty="0">
              <a:solidFill>
                <a:schemeClr val="accent3"/>
              </a:solidFill>
              <a:latin typeface="Calibri"/>
              <a:ea typeface="Calibri"/>
              <a:cs typeface="Calibri"/>
            </a:endParaRPr>
          </a:p>
          <a:p>
            <a:pPr marL="0" indent="0">
              <a:spcBef>
                <a:spcPts val="0"/>
              </a:spcBef>
              <a:spcAft>
                <a:spcPts val="0"/>
              </a:spcAft>
              <a:buNone/>
            </a:pPr>
            <a:r>
              <a:rPr lang="en-US" altLang="en-US" sz="2600" b="0" dirty="0"/>
              <a:t>Assistant Professor</a:t>
            </a:r>
          </a:p>
          <a:p>
            <a:pPr marL="0" indent="0">
              <a:spcBef>
                <a:spcPts val="0"/>
              </a:spcBef>
              <a:spcAft>
                <a:spcPts val="0"/>
              </a:spcAft>
              <a:buNone/>
            </a:pPr>
            <a:r>
              <a:rPr lang="en-US" altLang="en-US" sz="2600" b="0" dirty="0"/>
              <a:t>Thoracic/Head &amp; Neck Medical Oncology</a:t>
            </a:r>
          </a:p>
          <a:p>
            <a:pPr marL="0" indent="0">
              <a:spcBef>
                <a:spcPts val="0"/>
              </a:spcBef>
              <a:spcAft>
                <a:spcPts val="0"/>
              </a:spcAft>
              <a:buNone/>
            </a:pPr>
            <a:r>
              <a:rPr lang="en-US" altLang="en-US" sz="2600" b="0" dirty="0"/>
              <a:t>The University of Texas MD Anderson Cancer Center</a:t>
            </a:r>
          </a:p>
          <a:p>
            <a:pPr marL="0" indent="0">
              <a:spcBef>
                <a:spcPts val="0"/>
              </a:spcBef>
              <a:spcAft>
                <a:spcPts val="0"/>
              </a:spcAft>
              <a:buNone/>
            </a:pPr>
            <a:r>
              <a:rPr lang="en-US" altLang="en-US" sz="2600" b="0" dirty="0"/>
              <a:t>Houston, Texas</a:t>
            </a:r>
          </a:p>
          <a:p>
            <a:pPr marL="0" indent="0">
              <a:spcBef>
                <a:spcPts val="0"/>
              </a:spcBef>
              <a:spcAft>
                <a:spcPts val="0"/>
              </a:spcAft>
              <a:buNone/>
            </a:pPr>
            <a:endParaRPr lang="en-US" sz="2600" dirty="0">
              <a:solidFill>
                <a:schemeClr val="accent3"/>
              </a:solidFill>
              <a:latin typeface="Calibri"/>
              <a:ea typeface="Calibri"/>
              <a:cs typeface="Calibri"/>
            </a:endParaRPr>
          </a:p>
          <a:p>
            <a:pPr marL="0" indent="0">
              <a:spcBef>
                <a:spcPts val="0"/>
              </a:spcBef>
              <a:spcAft>
                <a:spcPts val="0"/>
              </a:spcAft>
              <a:buNone/>
            </a:pPr>
            <a:r>
              <a:rPr lang="en-US" sz="2600" b="1" dirty="0">
                <a:solidFill>
                  <a:schemeClr val="accent3"/>
                </a:solidFill>
                <a:latin typeface="Calibri"/>
                <a:ea typeface="Calibri"/>
                <a:cs typeface="Calibri"/>
              </a:rPr>
              <a:t>Carl M. Gay, MD, PhD: </a:t>
            </a:r>
            <a:r>
              <a:rPr lang="en-US" sz="2600" i="1" dirty="0">
                <a:latin typeface="Calibri"/>
                <a:ea typeface="Calibri"/>
                <a:cs typeface="Calibri"/>
              </a:rPr>
              <a:t>consultant/advisor/speaker</a:t>
            </a:r>
            <a:r>
              <a:rPr lang="en-US" sz="2600" dirty="0">
                <a:latin typeface="Calibri"/>
                <a:ea typeface="Calibri"/>
                <a:cs typeface="Calibri"/>
              </a:rPr>
              <a:t>: Abdera, Amgen, AstraZeneca, Catalyst, Daiichi Sankyo, G1 Therapeutics, Roche/Genentech.</a:t>
            </a:r>
          </a:p>
        </p:txBody>
      </p:sp>
    </p:spTree>
    <p:extLst>
      <p:ext uri="{BB962C8B-B14F-4D97-AF65-F5344CB8AC3E}">
        <p14:creationId xmlns:p14="http://schemas.microsoft.com/office/powerpoint/2010/main" val="3921067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7130E0-9E86-0395-8E7F-89CEF74170EE}"/>
              </a:ext>
            </a:extLst>
          </p:cNvPr>
          <p:cNvSpPr>
            <a:spLocks noGrp="1"/>
          </p:cNvSpPr>
          <p:nvPr>
            <p:ph type="title"/>
          </p:nvPr>
        </p:nvSpPr>
        <p:spPr/>
        <p:txBody>
          <a:bodyPr/>
          <a:lstStyle/>
          <a:p>
            <a:r>
              <a:rPr lang="en-US" dirty="0"/>
              <a:t>Learning Objectives</a:t>
            </a:r>
          </a:p>
        </p:txBody>
      </p:sp>
      <p:sp>
        <p:nvSpPr>
          <p:cNvPr id="6" name="Content Placeholder 5">
            <a:extLst>
              <a:ext uri="{FF2B5EF4-FFF2-40B4-BE49-F238E27FC236}">
                <a16:creationId xmlns:a16="http://schemas.microsoft.com/office/drawing/2014/main" id="{70416D63-5084-4B14-B8F9-5C33522B4BCE}"/>
              </a:ext>
            </a:extLst>
          </p:cNvPr>
          <p:cNvSpPr>
            <a:spLocks noGrp="1"/>
          </p:cNvSpPr>
          <p:nvPr>
            <p:ph idx="1"/>
          </p:nvPr>
        </p:nvSpPr>
        <p:spPr>
          <a:xfrm>
            <a:off x="604675" y="1513047"/>
            <a:ext cx="10877529" cy="4650686"/>
          </a:xfrm>
        </p:spPr>
        <p:txBody>
          <a:bodyPr/>
          <a:lstStyle/>
          <a:p>
            <a:r>
              <a:rPr lang="en-US" dirty="0"/>
              <a:t>Describe the mechanism of action of T-cell engager therapies targeting DLL3 and the biologic rationale for their investigation in SCLC to colleagues, patients, and caregivers</a:t>
            </a:r>
          </a:p>
          <a:p>
            <a:r>
              <a:rPr lang="en-US" dirty="0"/>
              <a:t>Evaluate ongoing clinical trial research investigating novel agents and treatment strategies that incorporate DLL3-targeting therapies for patients with SCLC</a:t>
            </a:r>
          </a:p>
          <a:p>
            <a:r>
              <a:rPr lang="en-US" dirty="0"/>
              <a:t>Identify patients for clinical trials investigating DLL3-targeting agents (T-cell engagers) in SCLC and other tumors</a:t>
            </a:r>
          </a:p>
          <a:p>
            <a:pPr marL="0" indent="0">
              <a:buNone/>
            </a:pPr>
            <a:r>
              <a:rPr lang="en-US" dirty="0"/>
              <a:t> </a:t>
            </a:r>
          </a:p>
        </p:txBody>
      </p:sp>
    </p:spTree>
    <p:extLst>
      <p:ext uri="{BB962C8B-B14F-4D97-AF65-F5344CB8AC3E}">
        <p14:creationId xmlns:p14="http://schemas.microsoft.com/office/powerpoint/2010/main" val="304408400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Small-Cell Lung Cancer</a:t>
            </a:r>
          </a:p>
        </p:txBody>
      </p:sp>
      <p:sp>
        <p:nvSpPr>
          <p:cNvPr id="6" name="Content Placeholder 2"/>
          <p:cNvSpPr>
            <a:spLocks noGrp="1"/>
          </p:cNvSpPr>
          <p:nvPr>
            <p:ph idx="1"/>
          </p:nvPr>
        </p:nvSpPr>
        <p:spPr>
          <a:xfrm>
            <a:off x="604676" y="1513047"/>
            <a:ext cx="5703528" cy="4650686"/>
          </a:xfrm>
        </p:spPr>
        <p:txBody>
          <a:bodyPr/>
          <a:lstStyle/>
          <a:p>
            <a:pPr>
              <a:spcAft>
                <a:spcPts val="200"/>
              </a:spcAft>
            </a:pPr>
            <a:r>
              <a:rPr lang="en-US" sz="2600"/>
              <a:t>SCLC accounts for ~13% of all lung cancers in the US</a:t>
            </a:r>
            <a:endParaRPr lang="en-US" sz="2600" baseline="30000"/>
          </a:p>
          <a:p>
            <a:pPr>
              <a:spcAft>
                <a:spcPts val="200"/>
              </a:spcAft>
            </a:pPr>
            <a:r>
              <a:rPr lang="en-US" sz="2600"/>
              <a:t>Most commonly associated with a history of significant tobacco use</a:t>
            </a:r>
            <a:endParaRPr lang="en-US" sz="2600" baseline="30000"/>
          </a:p>
          <a:p>
            <a:pPr>
              <a:spcAft>
                <a:spcPts val="200"/>
              </a:spcAft>
            </a:pPr>
            <a:r>
              <a:rPr lang="en-US" sz="2600"/>
              <a:t>Unique biology: rapid proliferation, abrupt presentation, hematogenous metastases at onset</a:t>
            </a:r>
          </a:p>
          <a:p>
            <a:pPr>
              <a:spcAft>
                <a:spcPts val="200"/>
              </a:spcAft>
            </a:pPr>
            <a:r>
              <a:rPr lang="en-US" sz="2600"/>
              <a:t>Initially responsive to therapy but with overall poor outcomes</a:t>
            </a:r>
          </a:p>
          <a:p>
            <a:pPr>
              <a:spcAft>
                <a:spcPts val="200"/>
              </a:spcAft>
            </a:pPr>
            <a:r>
              <a:rPr lang="en-US" sz="2600"/>
              <a:t>Unmet need for targeted and/or immune-based therapies</a:t>
            </a:r>
            <a:endParaRPr lang="en-US" sz="2600" baseline="30000"/>
          </a:p>
        </p:txBody>
      </p:sp>
      <p:sp>
        <p:nvSpPr>
          <p:cNvPr id="10" name="TextBox 5"/>
          <p:cNvSpPr txBox="1">
            <a:spLocks noChangeArrowheads="1"/>
          </p:cNvSpPr>
          <p:nvPr/>
        </p:nvSpPr>
        <p:spPr bwMode="auto">
          <a:xfrm>
            <a:off x="427711" y="6179524"/>
            <a:ext cx="8778851" cy="461665"/>
          </a:xfrm>
          <a:prstGeom prst="rect">
            <a:avLst/>
          </a:prstGeom>
          <a:noFill/>
          <a:ln w="9525">
            <a:noFill/>
            <a:miter lim="800000"/>
            <a:headEnd/>
            <a:tailEnd/>
          </a:ln>
        </p:spPr>
        <p:txBody>
          <a:bodyPr wrap="square" anchor="b" anchorCtr="0">
            <a:spAutoFit/>
          </a:bodyPr>
          <a:lstStyle/>
          <a:p>
            <a:r>
              <a:rPr lang="en-US" sz="1200" b="0">
                <a:solidFill>
                  <a:schemeClr val="bg2"/>
                </a:solidFill>
                <a:latin typeface="Calibri" panose="020F0502020204030204" pitchFamily="34" charset="0"/>
              </a:rPr>
              <a:t>Oronsky. Neoplasia. 2017;19:842. Alvarado-Luna. Transl Lung Cancer Res. 2016;5:26. </a:t>
            </a:r>
            <a:br>
              <a:rPr lang="en-US" sz="1200" b="0">
                <a:solidFill>
                  <a:schemeClr val="bg2"/>
                </a:solidFill>
                <a:latin typeface="Calibri" panose="020F0502020204030204" pitchFamily="34" charset="0"/>
              </a:rPr>
            </a:br>
            <a:r>
              <a:rPr lang="en-US" sz="1200" b="0">
                <a:solidFill>
                  <a:schemeClr val="bg2"/>
                </a:solidFill>
                <a:latin typeface="Calibri" panose="020F0502020204030204" pitchFamily="34" charset="0"/>
              </a:rPr>
              <a:t>Howlander. SEER Cancer Statistics Review, 1975-2014.</a:t>
            </a:r>
          </a:p>
        </p:txBody>
      </p:sp>
      <p:sp>
        <p:nvSpPr>
          <p:cNvPr id="3" name="TextBox 2">
            <a:extLst>
              <a:ext uri="{FF2B5EF4-FFF2-40B4-BE49-F238E27FC236}">
                <a16:creationId xmlns:a16="http://schemas.microsoft.com/office/drawing/2014/main" id="{AFF675A3-5C94-4316-8109-F7EE68BAA249}"/>
              </a:ext>
            </a:extLst>
          </p:cNvPr>
          <p:cNvSpPr txBox="1"/>
          <p:nvPr/>
        </p:nvSpPr>
        <p:spPr>
          <a:xfrm>
            <a:off x="6690167" y="1310833"/>
            <a:ext cx="4816033" cy="707886"/>
          </a:xfrm>
          <a:prstGeom prst="rect">
            <a:avLst/>
          </a:prstGeom>
          <a:noFill/>
        </p:spPr>
        <p:txBody>
          <a:bodyPr wrap="square" rtlCol="0">
            <a:spAutoFit/>
          </a:bodyPr>
          <a:lstStyle/>
          <a:p>
            <a:pPr algn="ctr"/>
            <a:r>
              <a:rPr lang="en-US" sz="2000">
                <a:solidFill>
                  <a:schemeClr val="bg1"/>
                </a:solidFill>
                <a:latin typeface="Calibri" panose="020F0502020204030204" pitchFamily="34" charset="0"/>
              </a:rPr>
              <a:t>US Lung Cancer Incidence by Histology </a:t>
            </a:r>
          </a:p>
          <a:p>
            <a:pPr algn="ctr"/>
            <a:r>
              <a:rPr lang="en-US" sz="2000">
                <a:solidFill>
                  <a:schemeClr val="bg1"/>
                </a:solidFill>
                <a:latin typeface="Calibri" panose="020F0502020204030204" pitchFamily="34" charset="0"/>
              </a:rPr>
              <a:t>2010-2014</a:t>
            </a:r>
          </a:p>
        </p:txBody>
      </p:sp>
      <p:graphicFrame>
        <p:nvGraphicFramePr>
          <p:cNvPr id="24" name="Chart 23">
            <a:extLst>
              <a:ext uri="{FF2B5EF4-FFF2-40B4-BE49-F238E27FC236}">
                <a16:creationId xmlns:a16="http://schemas.microsoft.com/office/drawing/2014/main" id="{7B7BE154-9A37-4FB7-A79C-0ED578555C14}"/>
              </a:ext>
            </a:extLst>
          </p:cNvPr>
          <p:cNvGraphicFramePr/>
          <p:nvPr>
            <p:extLst>
              <p:ext uri="{D42A27DB-BD31-4B8C-83A1-F6EECF244321}">
                <p14:modId xmlns:p14="http://schemas.microsoft.com/office/powerpoint/2010/main" val="3554937209"/>
              </p:ext>
            </p:extLst>
          </p:nvPr>
        </p:nvGraphicFramePr>
        <p:xfrm>
          <a:off x="6905828" y="2749308"/>
          <a:ext cx="4708232" cy="3138821"/>
        </p:xfrm>
        <a:graphic>
          <a:graphicData uri="http://schemas.openxmlformats.org/drawingml/2006/chart">
            <c:chart xmlns:c="http://schemas.openxmlformats.org/drawingml/2006/chart" xmlns:r="http://schemas.openxmlformats.org/officeDocument/2006/relationships" r:id="rId3"/>
          </a:graphicData>
        </a:graphic>
      </p:graphicFrame>
      <p:sp>
        <p:nvSpPr>
          <p:cNvPr id="40" name="TextBox 1">
            <a:extLst>
              <a:ext uri="{FF2B5EF4-FFF2-40B4-BE49-F238E27FC236}">
                <a16:creationId xmlns:a16="http://schemas.microsoft.com/office/drawing/2014/main" id="{2B06C88F-DF19-471E-ADC7-D5D5DD1DBE90}"/>
              </a:ext>
            </a:extLst>
          </p:cNvPr>
          <p:cNvSpPr txBox="1"/>
          <p:nvPr/>
        </p:nvSpPr>
        <p:spPr>
          <a:xfrm>
            <a:off x="8539971" y="2506187"/>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a:solidFill>
                  <a:schemeClr val="bg1"/>
                </a:solidFill>
                <a:latin typeface="Calibri" panose="020F0502020204030204" pitchFamily="34" charset="0"/>
              </a:rPr>
              <a:t>3%</a:t>
            </a:r>
          </a:p>
        </p:txBody>
      </p:sp>
      <p:sp>
        <p:nvSpPr>
          <p:cNvPr id="41" name="TextBox 1">
            <a:extLst>
              <a:ext uri="{FF2B5EF4-FFF2-40B4-BE49-F238E27FC236}">
                <a16:creationId xmlns:a16="http://schemas.microsoft.com/office/drawing/2014/main" id="{07D96E7A-6565-4289-B094-2EAC41F8C70A}"/>
              </a:ext>
            </a:extLst>
          </p:cNvPr>
          <p:cNvSpPr txBox="1"/>
          <p:nvPr/>
        </p:nvSpPr>
        <p:spPr>
          <a:xfrm>
            <a:off x="9030965" y="2369160"/>
            <a:ext cx="466794" cy="369332"/>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a:solidFill>
                  <a:schemeClr val="bg1"/>
                </a:solidFill>
                <a:latin typeface="Calibri" panose="020F0502020204030204" pitchFamily="34" charset="0"/>
              </a:rPr>
              <a:t>2%</a:t>
            </a:r>
          </a:p>
        </p:txBody>
      </p:sp>
      <p:sp>
        <p:nvSpPr>
          <p:cNvPr id="26" name="Rectangle 25">
            <a:extLst>
              <a:ext uri="{FF2B5EF4-FFF2-40B4-BE49-F238E27FC236}">
                <a16:creationId xmlns:a16="http://schemas.microsoft.com/office/drawing/2014/main" id="{29E198FF-1D0D-4774-B83A-4FBC1261930B}"/>
              </a:ext>
            </a:extLst>
          </p:cNvPr>
          <p:cNvSpPr/>
          <p:nvPr/>
        </p:nvSpPr>
        <p:spPr>
          <a:xfrm>
            <a:off x="9917703" y="2763290"/>
            <a:ext cx="1592167" cy="338554"/>
          </a:xfrm>
          <a:prstGeom prst="rect">
            <a:avLst/>
          </a:prstGeom>
        </p:spPr>
        <p:txBody>
          <a:bodyPr wrap="none">
            <a:spAutoFit/>
          </a:bodyPr>
          <a:lstStyle/>
          <a:p>
            <a:r>
              <a:rPr lang="en-US" sz="1600" b="0">
                <a:solidFill>
                  <a:schemeClr val="bg1"/>
                </a:solidFill>
                <a:latin typeface="Calibri" panose="020F0502020204030204" pitchFamily="34" charset="0"/>
              </a:rPr>
              <a:t>Adenocarcinoma</a:t>
            </a:r>
          </a:p>
        </p:txBody>
      </p:sp>
      <p:sp>
        <p:nvSpPr>
          <p:cNvPr id="27" name="Rectangle 26">
            <a:extLst>
              <a:ext uri="{FF2B5EF4-FFF2-40B4-BE49-F238E27FC236}">
                <a16:creationId xmlns:a16="http://schemas.microsoft.com/office/drawing/2014/main" id="{5FF15AF7-977C-4EF2-B1C8-F0320A0BC4AB}"/>
              </a:ext>
            </a:extLst>
          </p:cNvPr>
          <p:cNvSpPr/>
          <p:nvPr/>
        </p:nvSpPr>
        <p:spPr>
          <a:xfrm>
            <a:off x="6592552" y="5527255"/>
            <a:ext cx="3000417" cy="646331"/>
          </a:xfrm>
          <a:prstGeom prst="rect">
            <a:avLst/>
          </a:prstGeom>
        </p:spPr>
        <p:txBody>
          <a:bodyPr wrap="square">
            <a:spAutoFit/>
          </a:bodyPr>
          <a:lstStyle/>
          <a:p>
            <a:r>
              <a:rPr lang="en-US" b="0">
                <a:solidFill>
                  <a:schemeClr val="bg1"/>
                </a:solidFill>
                <a:latin typeface="Calibri" panose="020F0502020204030204" pitchFamily="34" charset="0"/>
              </a:rPr>
              <a:t>Squamous and </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transitional cell carcinoma</a:t>
            </a:r>
          </a:p>
        </p:txBody>
      </p:sp>
      <p:sp>
        <p:nvSpPr>
          <p:cNvPr id="28" name="Rectangle 27">
            <a:extLst>
              <a:ext uri="{FF2B5EF4-FFF2-40B4-BE49-F238E27FC236}">
                <a16:creationId xmlns:a16="http://schemas.microsoft.com/office/drawing/2014/main" id="{7D305388-194A-4FBD-A3E4-84E881BFE5FC}"/>
              </a:ext>
            </a:extLst>
          </p:cNvPr>
          <p:cNvSpPr/>
          <p:nvPr/>
        </p:nvSpPr>
        <p:spPr>
          <a:xfrm>
            <a:off x="6493398" y="3550627"/>
            <a:ext cx="1516284" cy="1200329"/>
          </a:xfrm>
          <a:prstGeom prst="rect">
            <a:avLst/>
          </a:prstGeom>
        </p:spPr>
        <p:txBody>
          <a:bodyPr wrap="square">
            <a:spAutoFit/>
          </a:bodyPr>
          <a:lstStyle/>
          <a:p>
            <a:r>
              <a:rPr lang="en-US" b="0">
                <a:solidFill>
                  <a:schemeClr val="bg1"/>
                </a:solidFill>
                <a:latin typeface="Calibri" panose="020F0502020204030204" pitchFamily="34" charset="0"/>
              </a:rPr>
              <a:t>Other </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non-small-</a:t>
            </a:r>
          </a:p>
          <a:p>
            <a:r>
              <a:rPr lang="en-US" b="0">
                <a:solidFill>
                  <a:schemeClr val="bg1"/>
                </a:solidFill>
                <a:latin typeface="Calibri" panose="020F0502020204030204" pitchFamily="34" charset="0"/>
              </a:rPr>
              <a:t>cell carcinomas</a:t>
            </a:r>
          </a:p>
        </p:txBody>
      </p:sp>
      <p:sp>
        <p:nvSpPr>
          <p:cNvPr id="29" name="Rectangle 28">
            <a:extLst>
              <a:ext uri="{FF2B5EF4-FFF2-40B4-BE49-F238E27FC236}">
                <a16:creationId xmlns:a16="http://schemas.microsoft.com/office/drawing/2014/main" id="{BC26C270-337A-47D5-879E-D6DCA29E15A8}"/>
              </a:ext>
            </a:extLst>
          </p:cNvPr>
          <p:cNvSpPr/>
          <p:nvPr/>
        </p:nvSpPr>
        <p:spPr>
          <a:xfrm>
            <a:off x="7075034" y="2544559"/>
            <a:ext cx="1247298" cy="646331"/>
          </a:xfrm>
          <a:prstGeom prst="rect">
            <a:avLst/>
          </a:prstGeom>
        </p:spPr>
        <p:txBody>
          <a:bodyPr wrap="square">
            <a:spAutoFit/>
          </a:bodyPr>
          <a:lstStyle/>
          <a:p>
            <a:r>
              <a:rPr lang="en-US" b="0">
                <a:solidFill>
                  <a:schemeClr val="bg1"/>
                </a:solidFill>
                <a:latin typeface="Calibri" panose="020F0502020204030204" pitchFamily="34" charset="0"/>
              </a:rPr>
              <a:t>Small-cell carcinoma</a:t>
            </a:r>
          </a:p>
        </p:txBody>
      </p:sp>
      <p:sp>
        <p:nvSpPr>
          <p:cNvPr id="50" name="Rectangle 49">
            <a:extLst>
              <a:ext uri="{FF2B5EF4-FFF2-40B4-BE49-F238E27FC236}">
                <a16:creationId xmlns:a16="http://schemas.microsoft.com/office/drawing/2014/main" id="{E7B0A359-39E2-47A2-8B8E-5D6CB232BFBA}"/>
              </a:ext>
            </a:extLst>
          </p:cNvPr>
          <p:cNvSpPr/>
          <p:nvPr/>
        </p:nvSpPr>
        <p:spPr>
          <a:xfrm>
            <a:off x="8279139" y="2237024"/>
            <a:ext cx="769199" cy="369332"/>
          </a:xfrm>
          <a:prstGeom prst="rect">
            <a:avLst/>
          </a:prstGeom>
        </p:spPr>
        <p:txBody>
          <a:bodyPr wrap="square">
            <a:spAutoFit/>
          </a:bodyPr>
          <a:lstStyle/>
          <a:p>
            <a:r>
              <a:rPr lang="en-US" b="0">
                <a:solidFill>
                  <a:schemeClr val="bg1"/>
                </a:solidFill>
                <a:latin typeface="Calibri" panose="020F0502020204030204" pitchFamily="34" charset="0"/>
              </a:rPr>
              <a:t>Other</a:t>
            </a:r>
          </a:p>
        </p:txBody>
      </p:sp>
      <p:sp>
        <p:nvSpPr>
          <p:cNvPr id="51" name="Rectangle 50">
            <a:extLst>
              <a:ext uri="{FF2B5EF4-FFF2-40B4-BE49-F238E27FC236}">
                <a16:creationId xmlns:a16="http://schemas.microsoft.com/office/drawing/2014/main" id="{EB18D5B9-0B95-4991-881B-D5A83A184776}"/>
              </a:ext>
            </a:extLst>
          </p:cNvPr>
          <p:cNvSpPr/>
          <p:nvPr/>
        </p:nvSpPr>
        <p:spPr>
          <a:xfrm>
            <a:off x="9027544" y="2098414"/>
            <a:ext cx="2317023" cy="369332"/>
          </a:xfrm>
          <a:prstGeom prst="rect">
            <a:avLst/>
          </a:prstGeom>
        </p:spPr>
        <p:txBody>
          <a:bodyPr wrap="square">
            <a:spAutoFit/>
          </a:bodyPr>
          <a:lstStyle/>
          <a:p>
            <a:r>
              <a:rPr lang="en-US" b="0">
                <a:solidFill>
                  <a:schemeClr val="bg1"/>
                </a:solidFill>
                <a:latin typeface="Calibri" panose="020F0502020204030204" pitchFamily="34" charset="0"/>
              </a:rPr>
              <a:t>Large-cell carcinoma</a:t>
            </a:r>
          </a:p>
        </p:txBody>
      </p:sp>
      <p:cxnSp>
        <p:nvCxnSpPr>
          <p:cNvPr id="31" name="Straight Connector 30">
            <a:extLst>
              <a:ext uri="{FF2B5EF4-FFF2-40B4-BE49-F238E27FC236}">
                <a16:creationId xmlns:a16="http://schemas.microsoft.com/office/drawing/2014/main" id="{BDA3EEAD-F502-4BA3-8536-B03BCFA74ED4}"/>
              </a:ext>
            </a:extLst>
          </p:cNvPr>
          <p:cNvCxnSpPr/>
          <p:nvPr/>
        </p:nvCxnSpPr>
        <p:spPr bwMode="auto">
          <a:xfrm>
            <a:off x="8159148" y="3083451"/>
            <a:ext cx="281230" cy="281916"/>
          </a:xfrm>
          <a:prstGeom prst="line">
            <a:avLst/>
          </a:prstGeom>
          <a:noFill/>
          <a:ln w="28575" cap="flat" cmpd="sng" algn="ctr">
            <a:solidFill>
              <a:schemeClr val="bg1"/>
            </a:solidFill>
            <a:prstDash val="solid"/>
            <a:round/>
            <a:headEnd type="none" w="med" len="med"/>
            <a:tailEnd type="none" w="med" len="med"/>
          </a:ln>
          <a:effectLst/>
        </p:spPr>
      </p:cxnSp>
      <p:cxnSp>
        <p:nvCxnSpPr>
          <p:cNvPr id="121858" name="Straight Connector 121857">
            <a:extLst>
              <a:ext uri="{FF2B5EF4-FFF2-40B4-BE49-F238E27FC236}">
                <a16:creationId xmlns:a16="http://schemas.microsoft.com/office/drawing/2014/main" id="{AF5811D0-E059-4672-916B-CD39142EC33D}"/>
              </a:ext>
            </a:extLst>
          </p:cNvPr>
          <p:cNvCxnSpPr>
            <a:cxnSpLocks/>
          </p:cNvCxnSpPr>
          <p:nvPr/>
        </p:nvCxnSpPr>
        <p:spPr bwMode="auto">
          <a:xfrm>
            <a:off x="7650866" y="4132162"/>
            <a:ext cx="467071" cy="98527"/>
          </a:xfrm>
          <a:prstGeom prst="line">
            <a:avLst/>
          </a:prstGeom>
          <a:noFill/>
          <a:ln w="28575" cap="flat" cmpd="sng" algn="ctr">
            <a:solidFill>
              <a:schemeClr val="bg1"/>
            </a:solidFill>
            <a:prstDash val="solid"/>
            <a:round/>
            <a:headEnd type="none" w="med" len="med"/>
            <a:tailEnd type="none" w="med" len="med"/>
          </a:ln>
          <a:effectLst/>
        </p:spPr>
      </p:cxnSp>
      <p:cxnSp>
        <p:nvCxnSpPr>
          <p:cNvPr id="121860" name="Straight Connector 121859">
            <a:extLst>
              <a:ext uri="{FF2B5EF4-FFF2-40B4-BE49-F238E27FC236}">
                <a16:creationId xmlns:a16="http://schemas.microsoft.com/office/drawing/2014/main" id="{9EDFF7BF-C2CA-4B3B-BC9D-D1DD984AA7D2}"/>
              </a:ext>
            </a:extLst>
          </p:cNvPr>
          <p:cNvCxnSpPr>
            <a:cxnSpLocks/>
          </p:cNvCxnSpPr>
          <p:nvPr/>
        </p:nvCxnSpPr>
        <p:spPr bwMode="auto">
          <a:xfrm flipH="1">
            <a:off x="8211659" y="5287212"/>
            <a:ext cx="324758" cy="466276"/>
          </a:xfrm>
          <a:prstGeom prst="line">
            <a:avLst/>
          </a:prstGeom>
          <a:noFill/>
          <a:ln w="28575" cap="flat" cmpd="sng" algn="ctr">
            <a:solidFill>
              <a:schemeClr val="bg1"/>
            </a:solidFill>
            <a:prstDash val="solid"/>
            <a:round/>
            <a:headEnd type="none" w="med" len="med"/>
            <a:tailEnd type="none" w="med" len="med"/>
          </a:ln>
          <a:effectLst/>
        </p:spPr>
      </p:cxnSp>
      <p:cxnSp>
        <p:nvCxnSpPr>
          <p:cNvPr id="121862" name="Straight Connector 121861">
            <a:extLst>
              <a:ext uri="{FF2B5EF4-FFF2-40B4-BE49-F238E27FC236}">
                <a16:creationId xmlns:a16="http://schemas.microsoft.com/office/drawing/2014/main" id="{7C9AF131-EE03-4B1D-8BAF-CE94D0829BA4}"/>
              </a:ext>
            </a:extLst>
          </p:cNvPr>
          <p:cNvCxnSpPr>
            <a:cxnSpLocks/>
          </p:cNvCxnSpPr>
          <p:nvPr/>
        </p:nvCxnSpPr>
        <p:spPr bwMode="auto">
          <a:xfrm flipV="1">
            <a:off x="9948183" y="3093845"/>
            <a:ext cx="370254" cy="756162"/>
          </a:xfrm>
          <a:prstGeom prst="line">
            <a:avLst/>
          </a:prstGeom>
          <a:noFill/>
          <a:ln w="28575" cap="flat" cmpd="sng" algn="ctr">
            <a:solidFill>
              <a:schemeClr val="bg1"/>
            </a:solidFill>
            <a:prstDash val="solid"/>
            <a:round/>
            <a:headEnd type="none" w="med" len="med"/>
            <a:tailEnd type="none" w="med" len="med"/>
          </a:ln>
          <a:effectLst/>
        </p:spPr>
      </p:cxnSp>
      <p:cxnSp>
        <p:nvCxnSpPr>
          <p:cNvPr id="121866" name="Straight Connector 121865">
            <a:extLst>
              <a:ext uri="{FF2B5EF4-FFF2-40B4-BE49-F238E27FC236}">
                <a16:creationId xmlns:a16="http://schemas.microsoft.com/office/drawing/2014/main" id="{39E6E6A4-2075-4448-914C-9846DDEEB56E}"/>
              </a:ext>
            </a:extLst>
          </p:cNvPr>
          <p:cNvCxnSpPr/>
          <p:nvPr/>
        </p:nvCxnSpPr>
        <p:spPr bwMode="auto">
          <a:xfrm>
            <a:off x="8900408" y="2789095"/>
            <a:ext cx="68479" cy="208068"/>
          </a:xfrm>
          <a:prstGeom prst="line">
            <a:avLst/>
          </a:prstGeom>
          <a:noFill/>
          <a:ln w="28575" cap="flat" cmpd="sng" algn="ctr">
            <a:solidFill>
              <a:schemeClr val="bg1"/>
            </a:solidFill>
            <a:prstDash val="solid"/>
            <a:round/>
            <a:headEnd type="none" w="med" len="med"/>
            <a:tailEnd type="none" w="med" len="med"/>
          </a:ln>
          <a:effectLst/>
        </p:spPr>
      </p:cxnSp>
      <p:cxnSp>
        <p:nvCxnSpPr>
          <p:cNvPr id="121868" name="Straight Connector 121867">
            <a:extLst>
              <a:ext uri="{FF2B5EF4-FFF2-40B4-BE49-F238E27FC236}">
                <a16:creationId xmlns:a16="http://schemas.microsoft.com/office/drawing/2014/main" id="{B2C5674B-1268-48CA-A7DE-6484F15291C7}"/>
              </a:ext>
            </a:extLst>
          </p:cNvPr>
          <p:cNvCxnSpPr/>
          <p:nvPr/>
        </p:nvCxnSpPr>
        <p:spPr bwMode="auto">
          <a:xfrm>
            <a:off x="9163534" y="2679438"/>
            <a:ext cx="0" cy="295262"/>
          </a:xfrm>
          <a:prstGeom prst="line">
            <a:avLst/>
          </a:prstGeom>
          <a:noFill/>
          <a:ln w="28575" cap="flat" cmpd="sng" algn="ctr">
            <a:solidFill>
              <a:schemeClr val="bg1"/>
            </a:solidFill>
            <a:prstDash val="solid"/>
            <a:round/>
            <a:headEnd type="none" w="med" len="med"/>
            <a:tailEnd type="none" w="med" len="med"/>
          </a:ln>
          <a:effectLst/>
        </p:spPr>
      </p:cxnSp>
      <p:grpSp>
        <p:nvGrpSpPr>
          <p:cNvPr id="8" name="Group 7">
            <a:extLst>
              <a:ext uri="{FF2B5EF4-FFF2-40B4-BE49-F238E27FC236}">
                <a16:creationId xmlns:a16="http://schemas.microsoft.com/office/drawing/2014/main" id="{C9D9A537-03B8-1F62-1CDF-3A62BF9899A6}"/>
              </a:ext>
            </a:extLst>
          </p:cNvPr>
          <p:cNvGrpSpPr/>
          <p:nvPr/>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728E8CA7-12D8-6380-843B-5EF7827CB60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1" name="Rectangle 10">
              <a:extLst>
                <a:ext uri="{FF2B5EF4-FFF2-40B4-BE49-F238E27FC236}">
                  <a16:creationId xmlns:a16="http://schemas.microsoft.com/office/drawing/2014/main" id="{BD24C42B-8073-BBAA-FAB1-CC33E87153A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5"/>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93896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4A7FD7D-07B6-825E-36DE-777B04887E7D}"/>
              </a:ext>
            </a:extLst>
          </p:cNvPr>
          <p:cNvGrpSpPr/>
          <p:nvPr/>
        </p:nvGrpSpPr>
        <p:grpSpPr>
          <a:xfrm>
            <a:off x="8248325" y="4492139"/>
            <a:ext cx="2094680" cy="1691574"/>
            <a:chOff x="6209801" y="1941362"/>
            <a:chExt cx="1909067" cy="1541681"/>
          </a:xfrm>
        </p:grpSpPr>
        <p:sp>
          <p:nvSpPr>
            <p:cNvPr id="17" name="Freeform 15">
              <a:extLst>
                <a:ext uri="{FF2B5EF4-FFF2-40B4-BE49-F238E27FC236}">
                  <a16:creationId xmlns:a16="http://schemas.microsoft.com/office/drawing/2014/main" id="{3FFE03F9-EACF-538A-1F4A-C19452524009}"/>
                </a:ext>
              </a:extLst>
            </p:cNvPr>
            <p:cNvSpPr/>
            <p:nvPr/>
          </p:nvSpPr>
          <p:spPr bwMode="auto">
            <a:xfrm rot="16875556">
              <a:off x="6393494" y="1757669"/>
              <a:ext cx="1541681" cy="1909067"/>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35000">
                  <a:schemeClr val="accent5">
                    <a:lumMod val="20000"/>
                    <a:lumOff val="80000"/>
                  </a:schemeClr>
                </a:gs>
                <a:gs pos="100000">
                  <a:schemeClr val="accent2"/>
                </a:gs>
              </a:gsLst>
              <a:path path="circle">
                <a:fillToRect l="50000" t="50000" r="50000" b="50000"/>
              </a:path>
              <a:tileRect/>
            </a:gradFill>
            <a:ln w="12700">
              <a:solidFill>
                <a:schemeClr val="accent5">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a:solidFill>
                  <a:srgbClr val="CDCDCF"/>
                </a:solidFill>
                <a:latin typeface="Calibri" panose="020F0502020204030204" pitchFamily="34" charset="0"/>
                <a:ea typeface="MS PGothic" pitchFamily="34" charset="-128"/>
                <a:cs typeface="Calibri" panose="020F0502020204030204" pitchFamily="34" charset="0"/>
              </a:endParaRPr>
            </a:p>
          </p:txBody>
        </p:sp>
        <p:sp>
          <p:nvSpPr>
            <p:cNvPr id="18" name="Freeform 16">
              <a:extLst>
                <a:ext uri="{FF2B5EF4-FFF2-40B4-BE49-F238E27FC236}">
                  <a16:creationId xmlns:a16="http://schemas.microsoft.com/office/drawing/2014/main" id="{DEEFBB52-1532-96D9-FDE2-3CF5678804F2}"/>
                </a:ext>
              </a:extLst>
            </p:cNvPr>
            <p:cNvSpPr/>
            <p:nvPr/>
          </p:nvSpPr>
          <p:spPr bwMode="auto">
            <a:xfrm rot="16200000">
              <a:off x="6793428" y="2138261"/>
              <a:ext cx="706872" cy="103747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5">
                    <a:lumMod val="20000"/>
                    <a:lumOff val="80000"/>
                  </a:schemeClr>
                </a:gs>
                <a:gs pos="62000">
                  <a:schemeClr val="accent2"/>
                </a:gs>
              </a:gsLst>
              <a:path path="circle">
                <a:fillToRect l="50000" t="50000" r="50000" b="50000"/>
              </a:path>
              <a:tileRect/>
            </a:gradFill>
            <a:ln w="12700">
              <a:solidFill>
                <a:schemeClr val="accent5">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a:solidFill>
                  <a:srgbClr val="CDCDCF"/>
                </a:solidFill>
                <a:latin typeface="Calibri" panose="020F0502020204030204" pitchFamily="34" charset="0"/>
                <a:ea typeface="MS PGothic" pitchFamily="34" charset="-128"/>
                <a:cs typeface="Calibri" panose="020F0502020204030204" pitchFamily="34" charset="0"/>
              </a:endParaRPr>
            </a:p>
          </p:txBody>
        </p:sp>
      </p:grpSp>
      <p:sp>
        <p:nvSpPr>
          <p:cNvPr id="2" name="Title 1">
            <a:extLst>
              <a:ext uri="{FF2B5EF4-FFF2-40B4-BE49-F238E27FC236}">
                <a16:creationId xmlns:a16="http://schemas.microsoft.com/office/drawing/2014/main" id="{789A2750-4883-5404-AF78-F6D298FBF132}"/>
              </a:ext>
            </a:extLst>
          </p:cNvPr>
          <p:cNvSpPr>
            <a:spLocks noGrp="1"/>
          </p:cNvSpPr>
          <p:nvPr>
            <p:ph type="title"/>
          </p:nvPr>
        </p:nvSpPr>
        <p:spPr/>
        <p:txBody>
          <a:bodyPr/>
          <a:lstStyle/>
          <a:p>
            <a:r>
              <a:rPr lang="en-US"/>
              <a:t>What Is DLL3?</a:t>
            </a:r>
          </a:p>
        </p:txBody>
      </p:sp>
      <p:sp>
        <p:nvSpPr>
          <p:cNvPr id="3" name="Content Placeholder 2">
            <a:extLst>
              <a:ext uri="{FF2B5EF4-FFF2-40B4-BE49-F238E27FC236}">
                <a16:creationId xmlns:a16="http://schemas.microsoft.com/office/drawing/2014/main" id="{CBEFA372-9239-31AF-C659-C130CB3CB100}"/>
              </a:ext>
            </a:extLst>
          </p:cNvPr>
          <p:cNvSpPr>
            <a:spLocks noGrp="1"/>
          </p:cNvSpPr>
          <p:nvPr>
            <p:ph idx="1"/>
          </p:nvPr>
        </p:nvSpPr>
        <p:spPr>
          <a:xfrm>
            <a:off x="604675" y="1513047"/>
            <a:ext cx="6199537" cy="4650686"/>
          </a:xfrm>
        </p:spPr>
        <p:txBody>
          <a:bodyPr/>
          <a:lstStyle/>
          <a:p>
            <a:r>
              <a:rPr lang="en-US"/>
              <a:t>DLL3 is an inhibitory ligand of the Notch signaling pathway</a:t>
            </a:r>
          </a:p>
          <a:p>
            <a:r>
              <a:rPr lang="en-US"/>
              <a:t>The Notch pathway is thought to be involved in cell proliferation, malignant transformation, and epithelial-mesenchymal transformation</a:t>
            </a:r>
          </a:p>
          <a:p>
            <a:r>
              <a:rPr lang="en-US"/>
              <a:t>DLL3 expression is related to key neuroendocrine transcription factor ASCL1</a:t>
            </a:r>
          </a:p>
          <a:p>
            <a:endParaRPr lang="en-US"/>
          </a:p>
        </p:txBody>
      </p:sp>
      <p:sp>
        <p:nvSpPr>
          <p:cNvPr id="4" name="Text Box 15">
            <a:extLst>
              <a:ext uri="{FF2B5EF4-FFF2-40B4-BE49-F238E27FC236}">
                <a16:creationId xmlns:a16="http://schemas.microsoft.com/office/drawing/2014/main" id="{38F65D48-A40F-F39D-CF2B-F8949B07DAA0}"/>
              </a:ext>
            </a:extLst>
          </p:cNvPr>
          <p:cNvSpPr txBox="1">
            <a:spLocks noChangeArrowheads="1"/>
          </p:cNvSpPr>
          <p:nvPr/>
        </p:nvSpPr>
        <p:spPr bwMode="auto">
          <a:xfrm>
            <a:off x="450329" y="636386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1219170" rtl="0" eaLnBrk="1" fontAlgn="base" latinLnBrk="0" hangingPunct="1">
              <a:lnSpc>
                <a:spcPct val="100000"/>
              </a:lnSpc>
              <a:spcBef>
                <a:spcPct val="0"/>
              </a:spcBef>
              <a:spcAft>
                <a:spcPct val="0"/>
              </a:spcAft>
              <a:buClrTx/>
              <a:buSzTx/>
              <a:tabLst/>
              <a:defRPr/>
            </a:pP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Yao. Oncologist. 2022;27:940. Leonetti. Cell Oncol (Dordr). 2019;42:261. Sahlgren. Regen Med. 2006;1:195.</a:t>
            </a:r>
          </a:p>
        </p:txBody>
      </p:sp>
      <p:sp>
        <p:nvSpPr>
          <p:cNvPr id="6" name="Freeform: Shape 5">
            <a:extLst>
              <a:ext uri="{FF2B5EF4-FFF2-40B4-BE49-F238E27FC236}">
                <a16:creationId xmlns:a16="http://schemas.microsoft.com/office/drawing/2014/main" id="{D9148661-0A8E-1856-68DF-6E92EDFB2E10}"/>
              </a:ext>
            </a:extLst>
          </p:cNvPr>
          <p:cNvSpPr/>
          <p:nvPr/>
        </p:nvSpPr>
        <p:spPr bwMode="auto">
          <a:xfrm>
            <a:off x="9048201" y="4910601"/>
            <a:ext cx="184730" cy="307777"/>
          </a:xfrm>
          <a:custGeom>
            <a:avLst/>
            <a:gdLst>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1622321"/>
              <a:gd name="connsiteX1" fmla="*/ 0 w 3185651"/>
              <a:gd name="connsiteY1" fmla="*/ 943896 h 1622321"/>
              <a:gd name="connsiteX2" fmla="*/ 3180735 w 3185651"/>
              <a:gd name="connsiteY2" fmla="*/ 1622321 h 1622321"/>
              <a:gd name="connsiteX3" fmla="*/ 3185651 w 3185651"/>
              <a:gd name="connsiteY3" fmla="*/ 526025 h 1622321"/>
              <a:gd name="connsiteX4" fmla="*/ 0 w 3185651"/>
              <a:gd name="connsiteY4" fmla="*/ 0 h 1622321"/>
              <a:gd name="connsiteX0" fmla="*/ 9832 w 3195483"/>
              <a:gd name="connsiteY0" fmla="*/ 0 h 1622321"/>
              <a:gd name="connsiteX1" fmla="*/ 0 w 3195483"/>
              <a:gd name="connsiteY1" fmla="*/ 1563328 h 1622321"/>
              <a:gd name="connsiteX2" fmla="*/ 3190567 w 3195483"/>
              <a:gd name="connsiteY2" fmla="*/ 1622321 h 1622321"/>
              <a:gd name="connsiteX3" fmla="*/ 3195483 w 3195483"/>
              <a:gd name="connsiteY3" fmla="*/ 526025 h 1622321"/>
              <a:gd name="connsiteX4" fmla="*/ 9832 w 3195483"/>
              <a:gd name="connsiteY4" fmla="*/ 0 h 1622321"/>
              <a:gd name="connsiteX0" fmla="*/ 946 w 3186597"/>
              <a:gd name="connsiteY0" fmla="*/ 0 h 1622321"/>
              <a:gd name="connsiteX1" fmla="*/ 946 w 3186597"/>
              <a:gd name="connsiteY1" fmla="*/ 1563328 h 1622321"/>
              <a:gd name="connsiteX2" fmla="*/ 3181681 w 3186597"/>
              <a:gd name="connsiteY2" fmla="*/ 1622321 h 1622321"/>
              <a:gd name="connsiteX3" fmla="*/ 3186597 w 3186597"/>
              <a:gd name="connsiteY3" fmla="*/ 526025 h 1622321"/>
              <a:gd name="connsiteX4" fmla="*/ 946 w 3186597"/>
              <a:gd name="connsiteY4" fmla="*/ 0 h 1622321"/>
              <a:gd name="connsiteX0" fmla="*/ 946 w 3186597"/>
              <a:gd name="connsiteY0" fmla="*/ 0 h 1622321"/>
              <a:gd name="connsiteX1" fmla="*/ 946 w 3186597"/>
              <a:gd name="connsiteY1" fmla="*/ 1563328 h 1622321"/>
              <a:gd name="connsiteX2" fmla="*/ 3181681 w 3186597"/>
              <a:gd name="connsiteY2" fmla="*/ 1622321 h 1622321"/>
              <a:gd name="connsiteX3" fmla="*/ 3186597 w 3186597"/>
              <a:gd name="connsiteY3" fmla="*/ 526025 h 1622321"/>
              <a:gd name="connsiteX4" fmla="*/ 946 w 3186597"/>
              <a:gd name="connsiteY4" fmla="*/ 0 h 1622321"/>
              <a:gd name="connsiteX0" fmla="*/ 946 w 3187070"/>
              <a:gd name="connsiteY0" fmla="*/ 0 h 1622321"/>
              <a:gd name="connsiteX1" fmla="*/ 946 w 3187070"/>
              <a:gd name="connsiteY1" fmla="*/ 1563328 h 1622321"/>
              <a:gd name="connsiteX2" fmla="*/ 3186597 w 3187070"/>
              <a:gd name="connsiteY2" fmla="*/ 1622321 h 1622321"/>
              <a:gd name="connsiteX3" fmla="*/ 3186597 w 3187070"/>
              <a:gd name="connsiteY3" fmla="*/ 526025 h 1622321"/>
              <a:gd name="connsiteX4" fmla="*/ 946 w 3187070"/>
              <a:gd name="connsiteY4" fmla="*/ 0 h 1622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7070" h="1622321">
                <a:moveTo>
                  <a:pt x="946" y="0"/>
                </a:moveTo>
                <a:cubicBezTo>
                  <a:pt x="-2331" y="521109"/>
                  <a:pt x="4223" y="1042219"/>
                  <a:pt x="946" y="1563328"/>
                </a:cubicBezTo>
                <a:lnTo>
                  <a:pt x="3186597" y="1622321"/>
                </a:lnTo>
                <a:cubicBezTo>
                  <a:pt x="3188236" y="1256889"/>
                  <a:pt x="3184958" y="891457"/>
                  <a:pt x="3186597" y="526025"/>
                </a:cubicBezTo>
                <a:cubicBezTo>
                  <a:pt x="2360687" y="316271"/>
                  <a:pt x="1229978" y="57355"/>
                  <a:pt x="946" y="0"/>
                </a:cubicBezTo>
                <a:close/>
              </a:path>
            </a:pathLst>
          </a:custGeom>
          <a:gradFill flip="none" rotWithShape="1">
            <a:gsLst>
              <a:gs pos="0">
                <a:schemeClr val="accent2">
                  <a:lumMod val="20000"/>
                  <a:lumOff val="80000"/>
                </a:schemeClr>
              </a:gs>
              <a:gs pos="62000">
                <a:schemeClr val="accent2">
                  <a:lumMod val="40000"/>
                  <a:lumOff val="60000"/>
                </a:schemeClr>
              </a:gs>
            </a:gsLst>
            <a:lin ang="5400000" scaled="1"/>
            <a:tileRect/>
          </a:gradFill>
          <a:ln>
            <a:solidFill>
              <a:schemeClr val="accent5">
                <a:lumMod val="75000"/>
              </a:schemeClr>
            </a:solidFill>
          </a:ln>
        </p:spPr>
        <p:txBody>
          <a:bodyPr wrap="none" rtlCol="0" anchor="ctr">
            <a:spAutoFit/>
          </a:bodyPr>
          <a:lstStyle/>
          <a:p>
            <a:pPr algn="ctr" eaLnBrk="1" hangingPunct="1">
              <a:lnSpc>
                <a:spcPct val="100000"/>
              </a:lnSpc>
              <a:spcBef>
                <a:spcPct val="0"/>
              </a:spcBef>
              <a:spcAft>
                <a:spcPct val="0"/>
              </a:spcAft>
              <a:buClrTx/>
              <a:buFontTx/>
              <a:buNone/>
            </a:pPr>
            <a:endParaRPr lang="en-US" sz="1400" b="0">
              <a:solidFill>
                <a:schemeClr val="bg2"/>
              </a:solidFill>
              <a:latin typeface="Calibri" panose="020F0502020204030204" pitchFamily="34" charset="0"/>
              <a:cs typeface="Calibri" panose="020F0502020204030204" pitchFamily="34" charset="0"/>
            </a:endParaRPr>
          </a:p>
        </p:txBody>
      </p:sp>
      <p:sp>
        <p:nvSpPr>
          <p:cNvPr id="7" name="Freeform: Shape 6">
            <a:extLst>
              <a:ext uri="{FF2B5EF4-FFF2-40B4-BE49-F238E27FC236}">
                <a16:creationId xmlns:a16="http://schemas.microsoft.com/office/drawing/2014/main" id="{D4EF0471-098E-629A-2116-57CC8BDE02E8}"/>
              </a:ext>
            </a:extLst>
          </p:cNvPr>
          <p:cNvSpPr/>
          <p:nvPr/>
        </p:nvSpPr>
        <p:spPr bwMode="auto">
          <a:xfrm>
            <a:off x="9048980" y="5380350"/>
            <a:ext cx="184730" cy="307777"/>
          </a:xfrm>
          <a:custGeom>
            <a:avLst/>
            <a:gdLst>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 name="connsiteX0" fmla="*/ 0 w 3185651"/>
              <a:gd name="connsiteY0" fmla="*/ 0 h 943896"/>
              <a:gd name="connsiteX1" fmla="*/ 0 w 3185651"/>
              <a:gd name="connsiteY1" fmla="*/ 943896 h 943896"/>
              <a:gd name="connsiteX2" fmla="*/ 3185651 w 3185651"/>
              <a:gd name="connsiteY2" fmla="*/ 943896 h 943896"/>
              <a:gd name="connsiteX3" fmla="*/ 3185651 w 3185651"/>
              <a:gd name="connsiteY3" fmla="*/ 526025 h 943896"/>
              <a:gd name="connsiteX4" fmla="*/ 0 w 3185651"/>
              <a:gd name="connsiteY4" fmla="*/ 0 h 9438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5651" h="943896">
                <a:moveTo>
                  <a:pt x="0" y="0"/>
                </a:moveTo>
                <a:lnTo>
                  <a:pt x="0" y="943896"/>
                </a:lnTo>
                <a:lnTo>
                  <a:pt x="3185651" y="943896"/>
                </a:lnTo>
                <a:lnTo>
                  <a:pt x="3185651" y="526025"/>
                </a:lnTo>
                <a:cubicBezTo>
                  <a:pt x="2359741" y="316271"/>
                  <a:pt x="1229032" y="57355"/>
                  <a:pt x="0" y="0"/>
                </a:cubicBezTo>
                <a:close/>
              </a:path>
            </a:pathLst>
          </a:custGeom>
          <a:gradFill flip="none" rotWithShape="1">
            <a:gsLst>
              <a:gs pos="0">
                <a:schemeClr val="accent5">
                  <a:lumMod val="40000"/>
                  <a:lumOff val="60000"/>
                </a:schemeClr>
              </a:gs>
              <a:gs pos="62000">
                <a:schemeClr val="accent2"/>
              </a:gs>
            </a:gsLst>
            <a:lin ang="5400000" scaled="1"/>
            <a:tileRect/>
          </a:gradFill>
          <a:ln>
            <a:solidFill>
              <a:schemeClr val="accent5">
                <a:lumMod val="75000"/>
              </a:schemeClr>
            </a:solidFill>
          </a:ln>
        </p:spPr>
        <p:txBody>
          <a:bodyPr wrap="none" rtlCol="0" anchor="ctr">
            <a:spAutoFit/>
          </a:bodyPr>
          <a:lstStyle/>
          <a:p>
            <a:pPr algn="ctr" eaLnBrk="1" hangingPunct="1">
              <a:lnSpc>
                <a:spcPct val="100000"/>
              </a:lnSpc>
              <a:spcBef>
                <a:spcPct val="0"/>
              </a:spcBef>
              <a:spcAft>
                <a:spcPct val="0"/>
              </a:spcAft>
              <a:buClrTx/>
              <a:buFontTx/>
              <a:buNone/>
            </a:pPr>
            <a:endParaRPr lang="en-US" sz="1400" b="0">
              <a:solidFill>
                <a:schemeClr val="bg2"/>
              </a:solidFill>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C142CDA9-6D21-0301-7AD9-C24A9796BBE5}"/>
              </a:ext>
            </a:extLst>
          </p:cNvPr>
          <p:cNvGrpSpPr/>
          <p:nvPr/>
        </p:nvGrpSpPr>
        <p:grpSpPr>
          <a:xfrm>
            <a:off x="8859823" y="1440655"/>
            <a:ext cx="2094680" cy="1691574"/>
            <a:chOff x="6209801" y="1941362"/>
            <a:chExt cx="1909067" cy="1541681"/>
          </a:xfrm>
        </p:grpSpPr>
        <p:sp>
          <p:nvSpPr>
            <p:cNvPr id="9" name="Freeform 15">
              <a:extLst>
                <a:ext uri="{FF2B5EF4-FFF2-40B4-BE49-F238E27FC236}">
                  <a16:creationId xmlns:a16="http://schemas.microsoft.com/office/drawing/2014/main" id="{F86AABC2-AC9F-721A-C65A-AC308FEA28F0}"/>
                </a:ext>
              </a:extLst>
            </p:cNvPr>
            <p:cNvSpPr/>
            <p:nvPr/>
          </p:nvSpPr>
          <p:spPr bwMode="auto">
            <a:xfrm rot="16875556">
              <a:off x="6393494" y="1757669"/>
              <a:ext cx="1541681" cy="1909067"/>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35000">
                  <a:schemeClr val="accent5">
                    <a:lumMod val="20000"/>
                    <a:lumOff val="80000"/>
                  </a:schemeClr>
                </a:gs>
                <a:gs pos="100000">
                  <a:schemeClr val="accent2"/>
                </a:gs>
              </a:gsLst>
              <a:path path="circle">
                <a:fillToRect l="50000" t="50000" r="50000" b="50000"/>
              </a:path>
              <a:tileRect/>
            </a:gradFill>
            <a:ln w="12700">
              <a:solidFill>
                <a:schemeClr val="accent5">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a:solidFill>
                  <a:srgbClr val="CDCDCF"/>
                </a:solidFill>
                <a:latin typeface="Calibri" panose="020F0502020204030204" pitchFamily="34" charset="0"/>
                <a:ea typeface="MS PGothic" pitchFamily="34" charset="-128"/>
                <a:cs typeface="Calibri" panose="020F0502020204030204" pitchFamily="34" charset="0"/>
              </a:endParaRPr>
            </a:p>
          </p:txBody>
        </p:sp>
        <p:sp>
          <p:nvSpPr>
            <p:cNvPr id="10" name="Freeform 16">
              <a:extLst>
                <a:ext uri="{FF2B5EF4-FFF2-40B4-BE49-F238E27FC236}">
                  <a16:creationId xmlns:a16="http://schemas.microsoft.com/office/drawing/2014/main" id="{59534CDE-8F4E-E8EC-ED82-155FC577A1F5}"/>
                </a:ext>
              </a:extLst>
            </p:cNvPr>
            <p:cNvSpPr/>
            <p:nvPr/>
          </p:nvSpPr>
          <p:spPr bwMode="auto">
            <a:xfrm rot="16200000">
              <a:off x="6793428" y="2138261"/>
              <a:ext cx="706872" cy="103747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0">
                  <a:schemeClr val="accent5">
                    <a:lumMod val="20000"/>
                    <a:lumOff val="80000"/>
                  </a:schemeClr>
                </a:gs>
                <a:gs pos="62000">
                  <a:schemeClr val="accent2"/>
                </a:gs>
              </a:gsLst>
              <a:path path="circle">
                <a:fillToRect l="50000" t="50000" r="50000" b="50000"/>
              </a:path>
              <a:tileRect/>
            </a:gradFill>
            <a:ln w="12700">
              <a:solidFill>
                <a:schemeClr val="accent5">
                  <a:lumMod val="75000"/>
                </a:schemeClr>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a:defRPr/>
              </a:pPr>
              <a:endParaRPr lang="en-US" sz="1200">
                <a:solidFill>
                  <a:srgbClr val="CDCDCF"/>
                </a:solidFill>
                <a:latin typeface="Calibri" panose="020F0502020204030204" pitchFamily="34" charset="0"/>
                <a:ea typeface="MS PGothic" pitchFamily="34" charset="-128"/>
                <a:cs typeface="Calibri" panose="020F0502020204030204" pitchFamily="34" charset="0"/>
              </a:endParaRPr>
            </a:p>
          </p:txBody>
        </p:sp>
      </p:grpSp>
      <p:sp>
        <p:nvSpPr>
          <p:cNvPr id="11" name="Oval 10">
            <a:extLst>
              <a:ext uri="{FF2B5EF4-FFF2-40B4-BE49-F238E27FC236}">
                <a16:creationId xmlns:a16="http://schemas.microsoft.com/office/drawing/2014/main" id="{00B7D0EB-EECA-BFF3-316C-614B9CE90124}"/>
              </a:ext>
            </a:extLst>
          </p:cNvPr>
          <p:cNvSpPr/>
          <p:nvPr/>
        </p:nvSpPr>
        <p:spPr bwMode="auto">
          <a:xfrm>
            <a:off x="9057809" y="5413343"/>
            <a:ext cx="259765" cy="432792"/>
          </a:xfrm>
          <a:prstGeom prst="ellipse">
            <a:avLst/>
          </a:prstGeom>
          <a:solidFill>
            <a:schemeClr val="accent4"/>
          </a:solidFill>
          <a:ln>
            <a:solidFill>
              <a:schemeClr val="bg2">
                <a:lumMod val="10000"/>
              </a:schemeClr>
            </a:solidFill>
          </a:ln>
        </p:spPr>
        <p:txBody>
          <a:bodyPr wrap="none" rtlCol="0" anchor="ctr">
            <a:spAutoFit/>
          </a:bodyPr>
          <a:lstStyle/>
          <a:p>
            <a:pPr algn="ctr" eaLnBrk="1" hangingPunct="1">
              <a:lnSpc>
                <a:spcPct val="100000"/>
              </a:lnSpc>
              <a:spcBef>
                <a:spcPct val="0"/>
              </a:spcBef>
              <a:spcAft>
                <a:spcPct val="0"/>
              </a:spcAft>
              <a:buClrTx/>
              <a:buFontTx/>
              <a:buNone/>
            </a:pPr>
            <a:endParaRPr lang="en-US" sz="1400" b="0">
              <a:solidFill>
                <a:schemeClr val="bg2"/>
              </a:solidFill>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779B1AB1-ECEE-5239-E9EF-061B9FE1B122}"/>
              </a:ext>
            </a:extLst>
          </p:cNvPr>
          <p:cNvSpPr txBox="1"/>
          <p:nvPr/>
        </p:nvSpPr>
        <p:spPr>
          <a:xfrm>
            <a:off x="9490325" y="1984277"/>
            <a:ext cx="863909" cy="535531"/>
          </a:xfrm>
          <a:prstGeom prst="rect">
            <a:avLst/>
          </a:prstGeom>
          <a:noFill/>
        </p:spPr>
        <p:txBody>
          <a:bodyPr wrap="square" rtlCol="0">
            <a:spAutoFit/>
          </a:bodyPr>
          <a:lstStyle/>
          <a:p>
            <a:pPr algn="ctr">
              <a:lnSpc>
                <a:spcPct val="90000"/>
              </a:lnSpc>
              <a:buNone/>
            </a:pPr>
            <a:r>
              <a:rPr lang="en-US" sz="1600">
                <a:solidFill>
                  <a:schemeClr val="bg2">
                    <a:lumMod val="10000"/>
                  </a:schemeClr>
                </a:solidFill>
                <a:latin typeface="Calibri" panose="020F0502020204030204" pitchFamily="34" charset="0"/>
                <a:cs typeface="Calibri" panose="020F0502020204030204" pitchFamily="34" charset="0"/>
              </a:rPr>
              <a:t>Tumor</a:t>
            </a:r>
          </a:p>
          <a:p>
            <a:pPr algn="ctr">
              <a:lnSpc>
                <a:spcPct val="90000"/>
              </a:lnSpc>
              <a:buNone/>
            </a:pPr>
            <a:r>
              <a:rPr lang="en-US" sz="1600">
                <a:solidFill>
                  <a:schemeClr val="bg2">
                    <a:lumMod val="10000"/>
                  </a:schemeClr>
                </a:solidFill>
                <a:latin typeface="Calibri" panose="020F0502020204030204" pitchFamily="34" charset="0"/>
                <a:cs typeface="Calibri" panose="020F0502020204030204" pitchFamily="34" charset="0"/>
              </a:rPr>
              <a:t>cell</a:t>
            </a:r>
          </a:p>
        </p:txBody>
      </p:sp>
      <p:sp>
        <p:nvSpPr>
          <p:cNvPr id="13" name="TextBox 12">
            <a:extLst>
              <a:ext uri="{FF2B5EF4-FFF2-40B4-BE49-F238E27FC236}">
                <a16:creationId xmlns:a16="http://schemas.microsoft.com/office/drawing/2014/main" id="{E948392D-3376-5FB2-B7D2-AA2B82A49162}"/>
              </a:ext>
            </a:extLst>
          </p:cNvPr>
          <p:cNvSpPr txBox="1"/>
          <p:nvPr/>
        </p:nvSpPr>
        <p:spPr>
          <a:xfrm>
            <a:off x="8866400" y="5492744"/>
            <a:ext cx="639919" cy="286232"/>
          </a:xfrm>
          <a:prstGeom prst="rect">
            <a:avLst/>
          </a:prstGeom>
          <a:noFill/>
        </p:spPr>
        <p:txBody>
          <a:bodyPr wrap="none" rtlCol="0">
            <a:spAutoFit/>
          </a:bodyPr>
          <a:lstStyle/>
          <a:p>
            <a:pPr algn="ctr">
              <a:lnSpc>
                <a:spcPct val="90000"/>
              </a:lnSpc>
              <a:buNone/>
            </a:pPr>
            <a:r>
              <a:rPr lang="en-US" sz="1400">
                <a:solidFill>
                  <a:schemeClr val="bg2">
                    <a:lumMod val="10000"/>
                  </a:schemeClr>
                </a:solidFill>
                <a:latin typeface="Calibri" panose="020F0502020204030204" pitchFamily="34" charset="0"/>
                <a:cs typeface="Calibri" panose="020F0502020204030204" pitchFamily="34" charset="0"/>
              </a:rPr>
              <a:t>ASCL1</a:t>
            </a:r>
          </a:p>
        </p:txBody>
      </p:sp>
      <p:sp>
        <p:nvSpPr>
          <p:cNvPr id="14" name="TextBox 13">
            <a:extLst>
              <a:ext uri="{FF2B5EF4-FFF2-40B4-BE49-F238E27FC236}">
                <a16:creationId xmlns:a16="http://schemas.microsoft.com/office/drawing/2014/main" id="{4FFE15E6-0039-BA25-7F26-8E2D01641773}"/>
              </a:ext>
            </a:extLst>
          </p:cNvPr>
          <p:cNvSpPr txBox="1"/>
          <p:nvPr/>
        </p:nvSpPr>
        <p:spPr>
          <a:xfrm>
            <a:off x="8329352" y="3782533"/>
            <a:ext cx="694934" cy="313932"/>
          </a:xfrm>
          <a:prstGeom prst="rect">
            <a:avLst/>
          </a:prstGeom>
          <a:noFill/>
        </p:spPr>
        <p:txBody>
          <a:bodyPr wrap="none" rtlCol="0">
            <a:spAutoFit/>
          </a:bodyPr>
          <a:lstStyle/>
          <a:p>
            <a:pPr algn="r">
              <a:lnSpc>
                <a:spcPct val="90000"/>
              </a:lnSpc>
              <a:buNone/>
            </a:pPr>
            <a:r>
              <a:rPr lang="en-US" sz="1600" b="0">
                <a:solidFill>
                  <a:schemeClr val="bg1"/>
                </a:solidFill>
                <a:latin typeface="Calibri" panose="020F0502020204030204" pitchFamily="34" charset="0"/>
                <a:cs typeface="Calibri" panose="020F0502020204030204" pitchFamily="34" charset="0"/>
              </a:rPr>
              <a:t>Notch</a:t>
            </a:r>
          </a:p>
        </p:txBody>
      </p:sp>
      <p:sp>
        <p:nvSpPr>
          <p:cNvPr id="15" name="TextBox 14">
            <a:extLst>
              <a:ext uri="{FF2B5EF4-FFF2-40B4-BE49-F238E27FC236}">
                <a16:creationId xmlns:a16="http://schemas.microsoft.com/office/drawing/2014/main" id="{6F157BCF-A2D5-EBBA-972A-8A4C48ABD17A}"/>
              </a:ext>
            </a:extLst>
          </p:cNvPr>
          <p:cNvSpPr txBox="1"/>
          <p:nvPr/>
        </p:nvSpPr>
        <p:spPr>
          <a:xfrm>
            <a:off x="10046280" y="3299423"/>
            <a:ext cx="694934" cy="313932"/>
          </a:xfrm>
          <a:prstGeom prst="rect">
            <a:avLst/>
          </a:prstGeom>
          <a:noFill/>
        </p:spPr>
        <p:txBody>
          <a:bodyPr wrap="none" rtlCol="0">
            <a:spAutoFit/>
          </a:bodyPr>
          <a:lstStyle/>
          <a:p>
            <a:pPr>
              <a:lnSpc>
                <a:spcPct val="90000"/>
              </a:lnSpc>
              <a:buNone/>
            </a:pPr>
            <a:r>
              <a:rPr lang="en-US" sz="1600" b="0">
                <a:solidFill>
                  <a:schemeClr val="bg1"/>
                </a:solidFill>
                <a:latin typeface="Calibri" panose="020F0502020204030204" pitchFamily="34" charset="0"/>
                <a:cs typeface="Calibri" panose="020F0502020204030204" pitchFamily="34" charset="0"/>
              </a:rPr>
              <a:t>Notch</a:t>
            </a:r>
          </a:p>
        </p:txBody>
      </p:sp>
      <p:sp>
        <p:nvSpPr>
          <p:cNvPr id="16" name="TextBox 15">
            <a:extLst>
              <a:ext uri="{FF2B5EF4-FFF2-40B4-BE49-F238E27FC236}">
                <a16:creationId xmlns:a16="http://schemas.microsoft.com/office/drawing/2014/main" id="{9B1EB9FE-A21B-5481-73CB-D6CAA290E2F8}"/>
              </a:ext>
            </a:extLst>
          </p:cNvPr>
          <p:cNvSpPr txBox="1"/>
          <p:nvPr/>
        </p:nvSpPr>
        <p:spPr>
          <a:xfrm>
            <a:off x="10047186" y="4014566"/>
            <a:ext cx="692531" cy="313932"/>
          </a:xfrm>
          <a:prstGeom prst="rect">
            <a:avLst/>
          </a:prstGeom>
          <a:noFill/>
        </p:spPr>
        <p:txBody>
          <a:bodyPr wrap="square" rtlCol="0">
            <a:spAutoFit/>
          </a:bodyPr>
          <a:lstStyle/>
          <a:p>
            <a:pPr>
              <a:lnSpc>
                <a:spcPct val="90000"/>
              </a:lnSpc>
              <a:buNone/>
            </a:pPr>
            <a:r>
              <a:rPr lang="en-US" sz="1600" b="0">
                <a:solidFill>
                  <a:schemeClr val="bg1"/>
                </a:solidFill>
                <a:latin typeface="Calibri" panose="020F0502020204030204" pitchFamily="34" charset="0"/>
                <a:cs typeface="Calibri" panose="020F0502020204030204" pitchFamily="34" charset="0"/>
              </a:rPr>
              <a:t>DLL3</a:t>
            </a:r>
          </a:p>
        </p:txBody>
      </p:sp>
      <p:grpSp>
        <p:nvGrpSpPr>
          <p:cNvPr id="23" name="Group 22">
            <a:extLst>
              <a:ext uri="{FF2B5EF4-FFF2-40B4-BE49-F238E27FC236}">
                <a16:creationId xmlns:a16="http://schemas.microsoft.com/office/drawing/2014/main" id="{EF9DEEE4-1EF7-44A9-F8B2-B6F082E99035}"/>
              </a:ext>
            </a:extLst>
          </p:cNvPr>
          <p:cNvGrpSpPr/>
          <p:nvPr/>
        </p:nvGrpSpPr>
        <p:grpSpPr>
          <a:xfrm rot="479250">
            <a:off x="8754364" y="4382256"/>
            <a:ext cx="283238" cy="140660"/>
            <a:chOff x="9337854" y="4508436"/>
            <a:chExt cx="229002" cy="112788"/>
          </a:xfrm>
        </p:grpSpPr>
        <p:cxnSp>
          <p:nvCxnSpPr>
            <p:cNvPr id="24" name="Straight Connector 23">
              <a:extLst>
                <a:ext uri="{FF2B5EF4-FFF2-40B4-BE49-F238E27FC236}">
                  <a16:creationId xmlns:a16="http://schemas.microsoft.com/office/drawing/2014/main" id="{E99D8B81-8E3D-BC30-89CE-AFBAFC9D3534}"/>
                </a:ext>
              </a:extLst>
            </p:cNvPr>
            <p:cNvCxnSpPr/>
            <p:nvPr/>
          </p:nvCxnSpPr>
          <p:spPr bwMode="auto">
            <a:xfrm>
              <a:off x="9337854" y="4560393"/>
              <a:ext cx="229002" cy="0"/>
            </a:xfrm>
            <a:prstGeom prst="line">
              <a:avLst/>
            </a:prstGeom>
            <a:noFill/>
            <a:ln w="28575" cap="flat" cmpd="sng" algn="ctr">
              <a:solidFill>
                <a:schemeClr val="accent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55AA06F-BA87-36DC-D71B-129A129D30FD}"/>
                </a:ext>
              </a:extLst>
            </p:cNvPr>
            <p:cNvCxnSpPr/>
            <p:nvPr/>
          </p:nvCxnSpPr>
          <p:spPr bwMode="auto">
            <a:xfrm>
              <a:off x="9342770" y="4508436"/>
              <a:ext cx="0" cy="112788"/>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B4F4D797-53E2-AC8E-63C6-C1B37374AE7D}"/>
              </a:ext>
            </a:extLst>
          </p:cNvPr>
          <p:cNvGrpSpPr/>
          <p:nvPr/>
        </p:nvGrpSpPr>
        <p:grpSpPr>
          <a:xfrm rot="616934">
            <a:off x="9311178" y="4482738"/>
            <a:ext cx="497048" cy="140660"/>
            <a:chOff x="9339960" y="4508436"/>
            <a:chExt cx="401870" cy="112788"/>
          </a:xfrm>
        </p:grpSpPr>
        <p:cxnSp>
          <p:nvCxnSpPr>
            <p:cNvPr id="27" name="Straight Connector 26">
              <a:extLst>
                <a:ext uri="{FF2B5EF4-FFF2-40B4-BE49-F238E27FC236}">
                  <a16:creationId xmlns:a16="http://schemas.microsoft.com/office/drawing/2014/main" id="{21B70376-D159-7E99-A9A5-437C694C908D}"/>
                </a:ext>
              </a:extLst>
            </p:cNvPr>
            <p:cNvCxnSpPr>
              <a:cxnSpLocks/>
            </p:cNvCxnSpPr>
            <p:nvPr/>
          </p:nvCxnSpPr>
          <p:spPr bwMode="auto">
            <a:xfrm rot="20983066">
              <a:off x="9339960" y="4524346"/>
              <a:ext cx="401870" cy="59262"/>
            </a:xfrm>
            <a:prstGeom prst="line">
              <a:avLst/>
            </a:prstGeom>
            <a:noFill/>
            <a:ln w="28575" cap="flat" cmpd="sng" algn="ctr">
              <a:solidFill>
                <a:schemeClr val="accent3"/>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77F49C7-FA98-7DD4-71B2-84D5F8A477F2}"/>
                </a:ext>
              </a:extLst>
            </p:cNvPr>
            <p:cNvCxnSpPr/>
            <p:nvPr/>
          </p:nvCxnSpPr>
          <p:spPr bwMode="auto">
            <a:xfrm>
              <a:off x="9342770" y="4508436"/>
              <a:ext cx="0" cy="112788"/>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F04557A0-E3C0-F5C1-4EE4-74255F113536}"/>
              </a:ext>
            </a:extLst>
          </p:cNvPr>
          <p:cNvGrpSpPr/>
          <p:nvPr/>
        </p:nvGrpSpPr>
        <p:grpSpPr>
          <a:xfrm rot="16200000">
            <a:off x="8803901" y="4908264"/>
            <a:ext cx="727472" cy="140660"/>
            <a:chOff x="9337854" y="4508436"/>
            <a:chExt cx="588172" cy="112788"/>
          </a:xfrm>
        </p:grpSpPr>
        <p:cxnSp>
          <p:nvCxnSpPr>
            <p:cNvPr id="30" name="Straight Connector 29">
              <a:extLst>
                <a:ext uri="{FF2B5EF4-FFF2-40B4-BE49-F238E27FC236}">
                  <a16:creationId xmlns:a16="http://schemas.microsoft.com/office/drawing/2014/main" id="{31C29C54-06D1-4AF1-6D1B-18C7BA3CB6C4}"/>
                </a:ext>
              </a:extLst>
            </p:cNvPr>
            <p:cNvCxnSpPr>
              <a:cxnSpLocks/>
            </p:cNvCxnSpPr>
            <p:nvPr/>
          </p:nvCxnSpPr>
          <p:spPr bwMode="auto">
            <a:xfrm rot="5400000" flipV="1">
              <a:off x="9631940" y="4266307"/>
              <a:ext cx="0" cy="588172"/>
            </a:xfrm>
            <a:prstGeom prst="line">
              <a:avLst/>
            </a:prstGeom>
            <a:noFill/>
            <a:ln w="28575" cap="flat" cmpd="sng" algn="ctr">
              <a:solidFill>
                <a:schemeClr val="accent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5FF0684-7A8C-DC08-3713-B510B407F865}"/>
                </a:ext>
              </a:extLst>
            </p:cNvPr>
            <p:cNvCxnSpPr/>
            <p:nvPr/>
          </p:nvCxnSpPr>
          <p:spPr bwMode="auto">
            <a:xfrm>
              <a:off x="9342770" y="4508436"/>
              <a:ext cx="0" cy="112788"/>
            </a:xfrm>
            <a:prstGeom prst="line">
              <a:avLst/>
            </a:prstGeom>
            <a:noFill/>
            <a:ln w="28575" cap="flat" cmpd="sng" algn="ctr">
              <a:solidFill>
                <a:schemeClr val="accent3"/>
              </a:solidFill>
              <a:prstDash val="solid"/>
              <a:round/>
              <a:headEnd type="none" w="med" len="med"/>
              <a:tailEnd type="none" w="med" len="med"/>
            </a:ln>
            <a:effectLst/>
          </p:spPr>
        </p:cxnSp>
      </p:grpSp>
      <p:sp>
        <p:nvSpPr>
          <p:cNvPr id="32" name="Freeform: Shape 31">
            <a:extLst>
              <a:ext uri="{FF2B5EF4-FFF2-40B4-BE49-F238E27FC236}">
                <a16:creationId xmlns:a16="http://schemas.microsoft.com/office/drawing/2014/main" id="{F7A3A28E-A980-E72A-EF1D-E69E9514BC44}"/>
              </a:ext>
            </a:extLst>
          </p:cNvPr>
          <p:cNvSpPr/>
          <p:nvPr/>
        </p:nvSpPr>
        <p:spPr bwMode="auto">
          <a:xfrm>
            <a:off x="9475694" y="4823320"/>
            <a:ext cx="480658" cy="809116"/>
          </a:xfrm>
          <a:custGeom>
            <a:avLst/>
            <a:gdLst>
              <a:gd name="connsiteX0" fmla="*/ 0 w 383458"/>
              <a:gd name="connsiteY0" fmla="*/ 737419 h 737419"/>
              <a:gd name="connsiteX1" fmla="*/ 383458 w 383458"/>
              <a:gd name="connsiteY1" fmla="*/ 737419 h 737419"/>
              <a:gd name="connsiteX2" fmla="*/ 383458 w 383458"/>
              <a:gd name="connsiteY2" fmla="*/ 0 h 737419"/>
            </a:gdLst>
            <a:ahLst/>
            <a:cxnLst>
              <a:cxn ang="0">
                <a:pos x="connsiteX0" y="connsiteY0"/>
              </a:cxn>
              <a:cxn ang="0">
                <a:pos x="connsiteX1" y="connsiteY1"/>
              </a:cxn>
              <a:cxn ang="0">
                <a:pos x="connsiteX2" y="connsiteY2"/>
              </a:cxn>
            </a:cxnLst>
            <a:rect l="l" t="t" r="r" b="b"/>
            <a:pathLst>
              <a:path w="383458" h="737419">
                <a:moveTo>
                  <a:pt x="0" y="737419"/>
                </a:moveTo>
                <a:lnTo>
                  <a:pt x="383458" y="737419"/>
                </a:lnTo>
                <a:lnTo>
                  <a:pt x="383458" y="0"/>
                </a:lnTo>
              </a:path>
            </a:pathLst>
          </a:custGeom>
          <a:noFill/>
          <a:ln w="28575">
            <a:solidFill>
              <a:schemeClr val="bg2">
                <a:lumMod val="10000"/>
              </a:schemeClr>
            </a:solidFill>
            <a:prstDash val="sysDot"/>
            <a:miter lim="800000"/>
            <a:headEnd/>
            <a:tailEnd type="triangle"/>
          </a:ln>
          <a:extLst>
            <a:ext uri="{909E8E84-426E-40DD-AFC4-6F175D3DCCD1}">
              <a14:hiddenFill xmlns:a14="http://schemas.microsoft.com/office/drawing/2010/main">
                <a:solidFill>
                  <a:srgbClr val="FFFFFF"/>
                </a:solidFill>
              </a14:hiddenFill>
            </a:ext>
          </a:extLst>
        </p:spPr>
        <p:txBody>
          <a:bodyPr rtlCol="0" anchor="ctr"/>
          <a:lstStyle/>
          <a:p>
            <a:pPr algn="ctr"/>
            <a:endParaRPr lang="en-US">
              <a:latin typeface="Calibri" panose="020F0502020204030204" pitchFamily="34" charset="0"/>
              <a:cs typeface="Calibri" panose="020F0502020204030204" pitchFamily="34" charset="0"/>
            </a:endParaRPr>
          </a:p>
        </p:txBody>
      </p:sp>
      <p:sp>
        <p:nvSpPr>
          <p:cNvPr id="33" name="Freeform: Shape 32">
            <a:extLst>
              <a:ext uri="{FF2B5EF4-FFF2-40B4-BE49-F238E27FC236}">
                <a16:creationId xmlns:a16="http://schemas.microsoft.com/office/drawing/2014/main" id="{FC44AFF3-A895-C3AD-BE94-0EA0EDA9FDDC}"/>
              </a:ext>
            </a:extLst>
          </p:cNvPr>
          <p:cNvSpPr/>
          <p:nvPr/>
        </p:nvSpPr>
        <p:spPr bwMode="auto">
          <a:xfrm rot="10265399">
            <a:off x="9828755" y="3885780"/>
            <a:ext cx="281751" cy="867880"/>
          </a:xfrm>
          <a:custGeom>
            <a:avLst/>
            <a:gdLst>
              <a:gd name="connsiteX0" fmla="*/ 207322 w 256785"/>
              <a:gd name="connsiteY0" fmla="*/ 384 h 734264"/>
              <a:gd name="connsiteX1" fmla="*/ 248891 w 256785"/>
              <a:gd name="connsiteY1" fmla="*/ 66886 h 734264"/>
              <a:gd name="connsiteX2" fmla="*/ 253266 w 256785"/>
              <a:gd name="connsiteY2" fmla="*/ 204046 h 734264"/>
              <a:gd name="connsiteX3" fmla="*/ 209510 w 256785"/>
              <a:gd name="connsiteY3" fmla="*/ 407708 h 734264"/>
              <a:gd name="connsiteX4" fmla="*/ 141825 w 256785"/>
              <a:gd name="connsiteY4" fmla="*/ 571268 h 734264"/>
              <a:gd name="connsiteX5" fmla="*/ 140893 w 256785"/>
              <a:gd name="connsiteY5" fmla="*/ 573151 h 734264"/>
              <a:gd name="connsiteX6" fmla="*/ 152970 w 256785"/>
              <a:gd name="connsiteY6" fmla="*/ 581294 h 734264"/>
              <a:gd name="connsiteX7" fmla="*/ 179216 w 256785"/>
              <a:gd name="connsiteY7" fmla="*/ 644656 h 734264"/>
              <a:gd name="connsiteX8" fmla="*/ 89608 w 256785"/>
              <a:gd name="connsiteY8" fmla="*/ 734264 h 734264"/>
              <a:gd name="connsiteX9" fmla="*/ 0 w 256785"/>
              <a:gd name="connsiteY9" fmla="*/ 644656 h 734264"/>
              <a:gd name="connsiteX10" fmla="*/ 54729 w 256785"/>
              <a:gd name="connsiteY10" fmla="*/ 562090 h 734264"/>
              <a:gd name="connsiteX11" fmla="*/ 60222 w 256785"/>
              <a:gd name="connsiteY11" fmla="*/ 560981 h 734264"/>
              <a:gd name="connsiteX12" fmla="*/ 60602 w 256785"/>
              <a:gd name="connsiteY12" fmla="*/ 530580 h 734264"/>
              <a:gd name="connsiteX13" fmla="*/ 65114 w 256785"/>
              <a:gd name="connsiteY13" fmla="*/ 420177 h 734264"/>
              <a:gd name="connsiteX14" fmla="*/ 84804 w 256785"/>
              <a:gd name="connsiteY14" fmla="*/ 245610 h 734264"/>
              <a:gd name="connsiteX15" fmla="*/ 135124 w 256785"/>
              <a:gd name="connsiteY15" fmla="*/ 50261 h 734264"/>
              <a:gd name="connsiteX16" fmla="*/ 207322 w 256785"/>
              <a:gd name="connsiteY16" fmla="*/ 384 h 734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6785" h="734264">
                <a:moveTo>
                  <a:pt x="207322" y="384"/>
                </a:moveTo>
                <a:cubicBezTo>
                  <a:pt x="226284" y="3155"/>
                  <a:pt x="241234" y="32942"/>
                  <a:pt x="248891" y="66886"/>
                </a:cubicBezTo>
                <a:cubicBezTo>
                  <a:pt x="256548" y="100830"/>
                  <a:pt x="259830" y="147242"/>
                  <a:pt x="253266" y="204046"/>
                </a:cubicBezTo>
                <a:cubicBezTo>
                  <a:pt x="246703" y="260850"/>
                  <a:pt x="231388" y="339821"/>
                  <a:pt x="209510" y="407708"/>
                </a:cubicBezTo>
                <a:cubicBezTo>
                  <a:pt x="193102" y="458623"/>
                  <a:pt x="164386" y="523956"/>
                  <a:pt x="141825" y="571268"/>
                </a:cubicBezTo>
                <a:lnTo>
                  <a:pt x="140893" y="573151"/>
                </a:lnTo>
                <a:lnTo>
                  <a:pt x="152970" y="581294"/>
                </a:lnTo>
                <a:cubicBezTo>
                  <a:pt x="169186" y="597510"/>
                  <a:pt x="179216" y="619912"/>
                  <a:pt x="179216" y="644656"/>
                </a:cubicBezTo>
                <a:cubicBezTo>
                  <a:pt x="179216" y="694145"/>
                  <a:pt x="139097" y="734264"/>
                  <a:pt x="89608" y="734264"/>
                </a:cubicBezTo>
                <a:cubicBezTo>
                  <a:pt x="40119" y="734264"/>
                  <a:pt x="0" y="694145"/>
                  <a:pt x="0" y="644656"/>
                </a:cubicBezTo>
                <a:cubicBezTo>
                  <a:pt x="0" y="607539"/>
                  <a:pt x="22567" y="575693"/>
                  <a:pt x="54729" y="562090"/>
                </a:cubicBezTo>
                <a:lnTo>
                  <a:pt x="60222" y="560981"/>
                </a:lnTo>
                <a:lnTo>
                  <a:pt x="60602" y="530580"/>
                </a:lnTo>
                <a:cubicBezTo>
                  <a:pt x="61468" y="492567"/>
                  <a:pt x="63109" y="451696"/>
                  <a:pt x="65114" y="420177"/>
                </a:cubicBezTo>
                <a:cubicBezTo>
                  <a:pt x="69125" y="357139"/>
                  <a:pt x="73136" y="307263"/>
                  <a:pt x="84804" y="245610"/>
                </a:cubicBezTo>
                <a:cubicBezTo>
                  <a:pt x="96472" y="183957"/>
                  <a:pt x="114705" y="91132"/>
                  <a:pt x="135124" y="50261"/>
                </a:cubicBezTo>
                <a:cubicBezTo>
                  <a:pt x="155544" y="9390"/>
                  <a:pt x="188361" y="-2387"/>
                  <a:pt x="207322" y="384"/>
                </a:cubicBezTo>
                <a:close/>
              </a:path>
            </a:pathLst>
          </a:custGeom>
          <a:gradFill>
            <a:gsLst>
              <a:gs pos="0">
                <a:schemeClr val="accent3">
                  <a:lumMod val="40000"/>
                  <a:lumOff val="60000"/>
                </a:schemeClr>
              </a:gs>
              <a:gs pos="100000">
                <a:schemeClr val="accent3"/>
              </a:gs>
            </a:gsLst>
            <a:path path="circle">
              <a:fillToRect l="100000" t="100000"/>
            </a:path>
          </a:gradFill>
          <a:ln>
            <a:solidFill>
              <a:schemeClr val="bg2">
                <a:lumMod val="10000"/>
              </a:schemeClr>
            </a:solidFill>
          </a:ln>
        </p:spPr>
        <p:txBody>
          <a:bodyPr wrap="square" anchor="ctr">
            <a:noAutofit/>
          </a:bodyPr>
          <a:lstStyle/>
          <a:p>
            <a:pPr algn="ctr" eaLnBrk="1" hangingPunct="1">
              <a:defRPr/>
            </a:pPr>
            <a:endParaRPr lang="en-US" sz="1400" b="0">
              <a:solidFill>
                <a:schemeClr val="bg2"/>
              </a:solidFill>
              <a:latin typeface="Calibri" panose="020F0502020204030204" pitchFamily="34" charset="0"/>
              <a:cs typeface="Calibri" panose="020F0502020204030204" pitchFamily="34" charset="0"/>
            </a:endParaRPr>
          </a:p>
        </p:txBody>
      </p:sp>
      <p:sp>
        <p:nvSpPr>
          <p:cNvPr id="34" name="Freeform: Shape 33">
            <a:extLst>
              <a:ext uri="{FF2B5EF4-FFF2-40B4-BE49-F238E27FC236}">
                <a16:creationId xmlns:a16="http://schemas.microsoft.com/office/drawing/2014/main" id="{D64316EF-9FC1-A390-C2C1-F702EBA4BDCD}"/>
              </a:ext>
            </a:extLst>
          </p:cNvPr>
          <p:cNvSpPr/>
          <p:nvPr/>
        </p:nvSpPr>
        <p:spPr bwMode="auto">
          <a:xfrm rot="10253065">
            <a:off x="9043168" y="3708981"/>
            <a:ext cx="335263" cy="864552"/>
          </a:xfrm>
          <a:custGeom>
            <a:avLst/>
            <a:gdLst>
              <a:gd name="connsiteX0" fmla="*/ 261898 w 305555"/>
              <a:gd name="connsiteY0" fmla="*/ 384 h 787943"/>
              <a:gd name="connsiteX1" fmla="*/ 298587 w 305555"/>
              <a:gd name="connsiteY1" fmla="*/ 66886 h 787943"/>
              <a:gd name="connsiteX2" fmla="*/ 302449 w 305555"/>
              <a:gd name="connsiteY2" fmla="*/ 204046 h 787943"/>
              <a:gd name="connsiteX3" fmla="*/ 263829 w 305555"/>
              <a:gd name="connsiteY3" fmla="*/ 407708 h 787943"/>
              <a:gd name="connsiteX4" fmla="*/ 225208 w 305555"/>
              <a:gd name="connsiteY4" fmla="*/ 519151 h 787943"/>
              <a:gd name="connsiteX5" fmla="*/ 196051 w 305555"/>
              <a:gd name="connsiteY5" fmla="*/ 588774 h 787943"/>
              <a:gd name="connsiteX6" fmla="*/ 208637 w 305555"/>
              <a:gd name="connsiteY6" fmla="*/ 595390 h 787943"/>
              <a:gd name="connsiteX7" fmla="*/ 252585 w 305555"/>
              <a:gd name="connsiteY7" fmla="*/ 787943 h 787943"/>
              <a:gd name="connsiteX8" fmla="*/ 0 w 305555"/>
              <a:gd name="connsiteY8" fmla="*/ 740901 h 787943"/>
              <a:gd name="connsiteX9" fmla="*/ 110320 w 305555"/>
              <a:gd name="connsiteY9" fmla="*/ 577079 h 787943"/>
              <a:gd name="connsiteX10" fmla="*/ 132454 w 305555"/>
              <a:gd name="connsiteY10" fmla="*/ 574507 h 787943"/>
              <a:gd name="connsiteX11" fmla="*/ 132398 w 305555"/>
              <a:gd name="connsiteY11" fmla="*/ 530580 h 787943"/>
              <a:gd name="connsiteX12" fmla="*/ 136380 w 305555"/>
              <a:gd name="connsiteY12" fmla="*/ 420177 h 787943"/>
              <a:gd name="connsiteX13" fmla="*/ 153759 w 305555"/>
              <a:gd name="connsiteY13" fmla="*/ 245610 h 787943"/>
              <a:gd name="connsiteX14" fmla="*/ 198174 w 305555"/>
              <a:gd name="connsiteY14" fmla="*/ 50261 h 787943"/>
              <a:gd name="connsiteX15" fmla="*/ 261898 w 305555"/>
              <a:gd name="connsiteY15" fmla="*/ 384 h 78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555" h="787943">
                <a:moveTo>
                  <a:pt x="261898" y="384"/>
                </a:moveTo>
                <a:cubicBezTo>
                  <a:pt x="278634" y="3155"/>
                  <a:pt x="291829" y="32942"/>
                  <a:pt x="298587" y="66886"/>
                </a:cubicBezTo>
                <a:cubicBezTo>
                  <a:pt x="305345" y="100830"/>
                  <a:pt x="308243" y="147242"/>
                  <a:pt x="302449" y="204046"/>
                </a:cubicBezTo>
                <a:cubicBezTo>
                  <a:pt x="296656" y="260850"/>
                  <a:pt x="283139" y="339821"/>
                  <a:pt x="263829" y="407708"/>
                </a:cubicBezTo>
                <a:cubicBezTo>
                  <a:pt x="254174" y="441651"/>
                  <a:pt x="239691" y="482003"/>
                  <a:pt x="225208" y="519151"/>
                </a:cubicBezTo>
                <a:lnTo>
                  <a:pt x="196051" y="588774"/>
                </a:lnTo>
                <a:lnTo>
                  <a:pt x="208637" y="595390"/>
                </a:lnTo>
                <a:cubicBezTo>
                  <a:pt x="248498" y="633189"/>
                  <a:pt x="267503" y="707840"/>
                  <a:pt x="252585" y="787943"/>
                </a:cubicBezTo>
                <a:cubicBezTo>
                  <a:pt x="213450" y="647258"/>
                  <a:pt x="87157" y="623737"/>
                  <a:pt x="0" y="740901"/>
                </a:cubicBezTo>
                <a:cubicBezTo>
                  <a:pt x="14919" y="660798"/>
                  <a:pt x="59524" y="597994"/>
                  <a:pt x="110320" y="577079"/>
                </a:cubicBezTo>
                <a:lnTo>
                  <a:pt x="132454" y="574507"/>
                </a:lnTo>
                <a:lnTo>
                  <a:pt x="132398" y="530580"/>
                </a:lnTo>
                <a:cubicBezTo>
                  <a:pt x="133162" y="492567"/>
                  <a:pt x="134610" y="451696"/>
                  <a:pt x="136380" y="420177"/>
                </a:cubicBezTo>
                <a:cubicBezTo>
                  <a:pt x="139920" y="357139"/>
                  <a:pt x="143461" y="307263"/>
                  <a:pt x="153759" y="245610"/>
                </a:cubicBezTo>
                <a:cubicBezTo>
                  <a:pt x="164058" y="183957"/>
                  <a:pt x="180151" y="91132"/>
                  <a:pt x="198174" y="50261"/>
                </a:cubicBezTo>
                <a:cubicBezTo>
                  <a:pt x="216197" y="9390"/>
                  <a:pt x="245162" y="-2387"/>
                  <a:pt x="261898" y="384"/>
                </a:cubicBezTo>
                <a:close/>
              </a:path>
            </a:pathLst>
          </a:custGeom>
          <a:gradFill flip="none" rotWithShape="1">
            <a:gsLst>
              <a:gs pos="0">
                <a:schemeClr val="tx1">
                  <a:lumMod val="95000"/>
                </a:schemeClr>
              </a:gs>
              <a:gs pos="53000">
                <a:schemeClr val="bg2"/>
              </a:gs>
            </a:gsLst>
            <a:path path="circle">
              <a:fillToRect l="50000" t="50000" r="50000" b="50000"/>
            </a:path>
            <a:tileRect/>
          </a:gradFill>
          <a:ln>
            <a:solidFill>
              <a:schemeClr val="bg2">
                <a:lumMod val="10000"/>
              </a:schemeClr>
            </a:solidFill>
          </a:ln>
        </p:spPr>
        <p:txBody>
          <a:bodyPr wrap="square" anchor="ctr">
            <a:noAutofit/>
          </a:bodyPr>
          <a:lstStyle/>
          <a:p>
            <a:pPr algn="ctr" eaLnBrk="1" hangingPunct="1">
              <a:defRPr/>
            </a:pPr>
            <a:endParaRPr lang="en-US" sz="1400" b="0">
              <a:solidFill>
                <a:schemeClr val="bg2"/>
              </a:solidFill>
              <a:latin typeface="Calibri" panose="020F0502020204030204" pitchFamily="34" charset="0"/>
              <a:cs typeface="Calibri" panose="020F0502020204030204" pitchFamily="34" charset="0"/>
            </a:endParaRPr>
          </a:p>
        </p:txBody>
      </p:sp>
      <p:sp>
        <p:nvSpPr>
          <p:cNvPr id="35" name="Freeform: Shape 34">
            <a:extLst>
              <a:ext uri="{FF2B5EF4-FFF2-40B4-BE49-F238E27FC236}">
                <a16:creationId xmlns:a16="http://schemas.microsoft.com/office/drawing/2014/main" id="{0A1E9B4D-2A6A-4D55-CFEB-84DB7B4A6A2C}"/>
              </a:ext>
            </a:extLst>
          </p:cNvPr>
          <p:cNvSpPr/>
          <p:nvPr/>
        </p:nvSpPr>
        <p:spPr bwMode="auto">
          <a:xfrm rot="20966995">
            <a:off x="9743631" y="3040754"/>
            <a:ext cx="335263" cy="864552"/>
          </a:xfrm>
          <a:custGeom>
            <a:avLst/>
            <a:gdLst>
              <a:gd name="connsiteX0" fmla="*/ 261898 w 305555"/>
              <a:gd name="connsiteY0" fmla="*/ 384 h 787943"/>
              <a:gd name="connsiteX1" fmla="*/ 298587 w 305555"/>
              <a:gd name="connsiteY1" fmla="*/ 66886 h 787943"/>
              <a:gd name="connsiteX2" fmla="*/ 302449 w 305555"/>
              <a:gd name="connsiteY2" fmla="*/ 204046 h 787943"/>
              <a:gd name="connsiteX3" fmla="*/ 263829 w 305555"/>
              <a:gd name="connsiteY3" fmla="*/ 407708 h 787943"/>
              <a:gd name="connsiteX4" fmla="*/ 225208 w 305555"/>
              <a:gd name="connsiteY4" fmla="*/ 519151 h 787943"/>
              <a:gd name="connsiteX5" fmla="*/ 196051 w 305555"/>
              <a:gd name="connsiteY5" fmla="*/ 588774 h 787943"/>
              <a:gd name="connsiteX6" fmla="*/ 208637 w 305555"/>
              <a:gd name="connsiteY6" fmla="*/ 595390 h 787943"/>
              <a:gd name="connsiteX7" fmla="*/ 252585 w 305555"/>
              <a:gd name="connsiteY7" fmla="*/ 787943 h 787943"/>
              <a:gd name="connsiteX8" fmla="*/ 0 w 305555"/>
              <a:gd name="connsiteY8" fmla="*/ 740901 h 787943"/>
              <a:gd name="connsiteX9" fmla="*/ 110320 w 305555"/>
              <a:gd name="connsiteY9" fmla="*/ 577079 h 787943"/>
              <a:gd name="connsiteX10" fmla="*/ 132454 w 305555"/>
              <a:gd name="connsiteY10" fmla="*/ 574507 h 787943"/>
              <a:gd name="connsiteX11" fmla="*/ 132398 w 305555"/>
              <a:gd name="connsiteY11" fmla="*/ 530580 h 787943"/>
              <a:gd name="connsiteX12" fmla="*/ 136380 w 305555"/>
              <a:gd name="connsiteY12" fmla="*/ 420177 h 787943"/>
              <a:gd name="connsiteX13" fmla="*/ 153759 w 305555"/>
              <a:gd name="connsiteY13" fmla="*/ 245610 h 787943"/>
              <a:gd name="connsiteX14" fmla="*/ 198174 w 305555"/>
              <a:gd name="connsiteY14" fmla="*/ 50261 h 787943"/>
              <a:gd name="connsiteX15" fmla="*/ 261898 w 305555"/>
              <a:gd name="connsiteY15" fmla="*/ 384 h 78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05555" h="787943">
                <a:moveTo>
                  <a:pt x="261898" y="384"/>
                </a:moveTo>
                <a:cubicBezTo>
                  <a:pt x="278634" y="3155"/>
                  <a:pt x="291829" y="32942"/>
                  <a:pt x="298587" y="66886"/>
                </a:cubicBezTo>
                <a:cubicBezTo>
                  <a:pt x="305345" y="100830"/>
                  <a:pt x="308243" y="147242"/>
                  <a:pt x="302449" y="204046"/>
                </a:cubicBezTo>
                <a:cubicBezTo>
                  <a:pt x="296656" y="260850"/>
                  <a:pt x="283139" y="339821"/>
                  <a:pt x="263829" y="407708"/>
                </a:cubicBezTo>
                <a:cubicBezTo>
                  <a:pt x="254174" y="441651"/>
                  <a:pt x="239691" y="482003"/>
                  <a:pt x="225208" y="519151"/>
                </a:cubicBezTo>
                <a:lnTo>
                  <a:pt x="196051" y="588774"/>
                </a:lnTo>
                <a:lnTo>
                  <a:pt x="208637" y="595390"/>
                </a:lnTo>
                <a:cubicBezTo>
                  <a:pt x="248498" y="633189"/>
                  <a:pt x="267503" y="707840"/>
                  <a:pt x="252585" y="787943"/>
                </a:cubicBezTo>
                <a:cubicBezTo>
                  <a:pt x="213450" y="647258"/>
                  <a:pt x="87157" y="623737"/>
                  <a:pt x="0" y="740901"/>
                </a:cubicBezTo>
                <a:cubicBezTo>
                  <a:pt x="14919" y="660798"/>
                  <a:pt x="59524" y="597994"/>
                  <a:pt x="110320" y="577079"/>
                </a:cubicBezTo>
                <a:lnTo>
                  <a:pt x="132454" y="574507"/>
                </a:lnTo>
                <a:lnTo>
                  <a:pt x="132398" y="530580"/>
                </a:lnTo>
                <a:cubicBezTo>
                  <a:pt x="133162" y="492567"/>
                  <a:pt x="134610" y="451696"/>
                  <a:pt x="136380" y="420177"/>
                </a:cubicBezTo>
                <a:cubicBezTo>
                  <a:pt x="139920" y="357139"/>
                  <a:pt x="143461" y="307263"/>
                  <a:pt x="153759" y="245610"/>
                </a:cubicBezTo>
                <a:cubicBezTo>
                  <a:pt x="164058" y="183957"/>
                  <a:pt x="180151" y="91132"/>
                  <a:pt x="198174" y="50261"/>
                </a:cubicBezTo>
                <a:cubicBezTo>
                  <a:pt x="216197" y="9390"/>
                  <a:pt x="245162" y="-2387"/>
                  <a:pt x="261898" y="384"/>
                </a:cubicBezTo>
                <a:close/>
              </a:path>
            </a:pathLst>
          </a:custGeom>
          <a:gradFill flip="none" rotWithShape="1">
            <a:gsLst>
              <a:gs pos="0">
                <a:schemeClr val="tx1">
                  <a:lumMod val="95000"/>
                </a:schemeClr>
              </a:gs>
              <a:gs pos="53000">
                <a:schemeClr val="bg2"/>
              </a:gs>
            </a:gsLst>
            <a:path path="circle">
              <a:fillToRect l="50000" t="50000" r="50000" b="50000"/>
            </a:path>
            <a:tileRect/>
          </a:gradFill>
          <a:ln>
            <a:solidFill>
              <a:schemeClr val="bg2">
                <a:lumMod val="10000"/>
              </a:schemeClr>
            </a:solidFill>
          </a:ln>
        </p:spPr>
        <p:txBody>
          <a:bodyPr wrap="square" anchor="ctr">
            <a:noAutofit/>
          </a:bodyPr>
          <a:lstStyle/>
          <a:p>
            <a:pPr algn="ctr" eaLnBrk="1" hangingPunct="1">
              <a:defRPr/>
            </a:pPr>
            <a:endParaRPr lang="en-US" sz="1400" b="0">
              <a:solidFill>
                <a:schemeClr val="bg1"/>
              </a:solidFill>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23963AE5-4C71-F51E-2ED9-6B0D7294720F}"/>
              </a:ext>
            </a:extLst>
          </p:cNvPr>
          <p:cNvSpPr txBox="1"/>
          <p:nvPr/>
        </p:nvSpPr>
        <p:spPr>
          <a:xfrm>
            <a:off x="7253427" y="4277406"/>
            <a:ext cx="1505027" cy="507831"/>
          </a:xfrm>
          <a:prstGeom prst="rect">
            <a:avLst/>
          </a:prstGeom>
          <a:noFill/>
        </p:spPr>
        <p:txBody>
          <a:bodyPr wrap="none" rtlCol="0">
            <a:spAutoFit/>
          </a:bodyPr>
          <a:lstStyle/>
          <a:p>
            <a:pPr marL="347663" indent="-153988">
              <a:lnSpc>
                <a:spcPct val="90000"/>
              </a:lnSpc>
              <a:buFont typeface="Wingdings" pitchFamily="2" charset="2"/>
              <a:buChar char="§"/>
            </a:pPr>
            <a:r>
              <a:rPr lang="en-US" sz="1500" b="0">
                <a:solidFill>
                  <a:schemeClr val="bg2">
                    <a:lumMod val="10000"/>
                  </a:schemeClr>
                </a:solidFill>
                <a:latin typeface="Calibri" panose="020F0502020204030204" pitchFamily="34" charset="0"/>
                <a:cs typeface="Calibri" panose="020F0502020204030204" pitchFamily="34" charset="0"/>
              </a:rPr>
              <a:t>Proliferation</a:t>
            </a:r>
          </a:p>
          <a:p>
            <a:pPr marL="347663" indent="-153988">
              <a:lnSpc>
                <a:spcPct val="90000"/>
              </a:lnSpc>
              <a:buFont typeface="Wingdings" pitchFamily="2" charset="2"/>
              <a:buChar char="§"/>
            </a:pPr>
            <a:r>
              <a:rPr lang="en-US" sz="1500" b="0">
                <a:solidFill>
                  <a:schemeClr val="bg2">
                    <a:lumMod val="10000"/>
                  </a:schemeClr>
                </a:solidFill>
                <a:latin typeface="Calibri" panose="020F0502020204030204" pitchFamily="34" charset="0"/>
                <a:cs typeface="Calibri" panose="020F0502020204030204" pitchFamily="34" charset="0"/>
              </a:rPr>
              <a:t>Survival</a:t>
            </a:r>
          </a:p>
        </p:txBody>
      </p:sp>
      <p:sp>
        <p:nvSpPr>
          <p:cNvPr id="38" name="TextBox 37">
            <a:extLst>
              <a:ext uri="{FF2B5EF4-FFF2-40B4-BE49-F238E27FC236}">
                <a16:creationId xmlns:a16="http://schemas.microsoft.com/office/drawing/2014/main" id="{49442496-E2D2-DF95-55D5-2A5E20328F00}"/>
              </a:ext>
            </a:extLst>
          </p:cNvPr>
          <p:cNvSpPr txBox="1"/>
          <p:nvPr/>
        </p:nvSpPr>
        <p:spPr>
          <a:xfrm>
            <a:off x="9204700" y="4970865"/>
            <a:ext cx="736805" cy="535531"/>
          </a:xfrm>
          <a:prstGeom prst="rect">
            <a:avLst/>
          </a:prstGeom>
          <a:noFill/>
        </p:spPr>
        <p:txBody>
          <a:bodyPr wrap="none" rtlCol="0">
            <a:spAutoFit/>
          </a:bodyPr>
          <a:lstStyle/>
          <a:p>
            <a:pPr algn="ctr">
              <a:lnSpc>
                <a:spcPct val="90000"/>
              </a:lnSpc>
              <a:buNone/>
            </a:pPr>
            <a:r>
              <a:rPr lang="en-US" sz="1600">
                <a:solidFill>
                  <a:schemeClr val="bg2">
                    <a:lumMod val="10000"/>
                  </a:schemeClr>
                </a:solidFill>
                <a:latin typeface="Calibri" panose="020F0502020204030204" pitchFamily="34" charset="0"/>
                <a:cs typeface="Calibri" panose="020F0502020204030204" pitchFamily="34" charset="0"/>
              </a:rPr>
              <a:t>Tumor</a:t>
            </a:r>
          </a:p>
          <a:p>
            <a:pPr algn="ctr">
              <a:lnSpc>
                <a:spcPct val="90000"/>
              </a:lnSpc>
              <a:buNone/>
            </a:pPr>
            <a:r>
              <a:rPr lang="en-US" sz="1600">
                <a:solidFill>
                  <a:schemeClr val="bg2">
                    <a:lumMod val="10000"/>
                  </a:schemeClr>
                </a:solidFill>
                <a:latin typeface="Calibri" panose="020F0502020204030204" pitchFamily="34" charset="0"/>
                <a:cs typeface="Calibri" panose="020F0502020204030204" pitchFamily="34" charset="0"/>
              </a:rPr>
              <a:t>cell</a:t>
            </a:r>
          </a:p>
        </p:txBody>
      </p:sp>
    </p:spTree>
    <p:extLst>
      <p:ext uri="{BB962C8B-B14F-4D97-AF65-F5344CB8AC3E}">
        <p14:creationId xmlns:p14="http://schemas.microsoft.com/office/powerpoint/2010/main" val="2615982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AD4E0-BFDF-64F7-BD4E-62F532549D56}"/>
              </a:ext>
            </a:extLst>
          </p:cNvPr>
          <p:cNvSpPr>
            <a:spLocks noGrp="1"/>
          </p:cNvSpPr>
          <p:nvPr>
            <p:ph type="title"/>
          </p:nvPr>
        </p:nvSpPr>
        <p:spPr/>
        <p:txBody>
          <a:bodyPr/>
          <a:lstStyle/>
          <a:p>
            <a:r>
              <a:rPr lang="en-US"/>
              <a:t>DLL3 Expression in Neuroendocrine Neoplasms</a:t>
            </a:r>
          </a:p>
        </p:txBody>
      </p:sp>
      <p:sp>
        <p:nvSpPr>
          <p:cNvPr id="6" name="Content Placeholder 5">
            <a:extLst>
              <a:ext uri="{FF2B5EF4-FFF2-40B4-BE49-F238E27FC236}">
                <a16:creationId xmlns:a16="http://schemas.microsoft.com/office/drawing/2014/main" id="{E58C3B9A-DF36-8104-967C-E313679D30CC}"/>
              </a:ext>
            </a:extLst>
          </p:cNvPr>
          <p:cNvSpPr>
            <a:spLocks noGrp="1"/>
          </p:cNvSpPr>
          <p:nvPr>
            <p:ph sz="half" idx="1"/>
          </p:nvPr>
        </p:nvSpPr>
        <p:spPr>
          <a:xfrm>
            <a:off x="601820" y="1510730"/>
            <a:ext cx="4660462" cy="4678738"/>
          </a:xfrm>
        </p:spPr>
        <p:txBody>
          <a:bodyPr/>
          <a:lstStyle/>
          <a:p>
            <a:r>
              <a:rPr lang="en-US" sz="2600"/>
              <a:t>In normal tissue, DLL3 expression is absent or low and confined to the cytoplasm</a:t>
            </a:r>
          </a:p>
          <a:p>
            <a:r>
              <a:rPr lang="en-US" sz="2600"/>
              <a:t>DLL3 overexpression is characteristic of NEN and is commonly found on the tumor cell surface</a:t>
            </a:r>
          </a:p>
          <a:p>
            <a:r>
              <a:rPr lang="en-US" sz="2600"/>
              <a:t>~85% of SCLC tumors overexpress DLL3</a:t>
            </a:r>
          </a:p>
        </p:txBody>
      </p:sp>
      <p:sp>
        <p:nvSpPr>
          <p:cNvPr id="5" name="Text Box 15">
            <a:extLst>
              <a:ext uri="{FF2B5EF4-FFF2-40B4-BE49-F238E27FC236}">
                <a16:creationId xmlns:a16="http://schemas.microsoft.com/office/drawing/2014/main" id="{FCA4805E-82CB-DC3B-DFFA-76F990CD7EF0}"/>
              </a:ext>
            </a:extLst>
          </p:cNvPr>
          <p:cNvSpPr txBox="1">
            <a:spLocks noChangeArrowheads="1"/>
          </p:cNvSpPr>
          <p:nvPr/>
        </p:nvSpPr>
        <p:spPr bwMode="auto">
          <a:xfrm>
            <a:off x="411173" y="6367035"/>
            <a:ext cx="486007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Yao. Oncologist. 2022;27:940. Leonetti. Cell Oncol (Dordr). 2019;42:261. </a:t>
            </a:r>
          </a:p>
        </p:txBody>
      </p:sp>
      <p:sp>
        <p:nvSpPr>
          <p:cNvPr id="9" name="TextBox 8">
            <a:extLst>
              <a:ext uri="{FF2B5EF4-FFF2-40B4-BE49-F238E27FC236}">
                <a16:creationId xmlns:a16="http://schemas.microsoft.com/office/drawing/2014/main" id="{4D3EAFF5-F477-76D6-1C4C-9D38523D0110}"/>
              </a:ext>
            </a:extLst>
          </p:cNvPr>
          <p:cNvSpPr txBox="1"/>
          <p:nvPr/>
        </p:nvSpPr>
        <p:spPr bwMode="auto">
          <a:xfrm>
            <a:off x="396660" y="5814612"/>
            <a:ext cx="46744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i="0">
                <a:solidFill>
                  <a:srgbClr val="2A2A2A"/>
                </a:solidFill>
                <a:effectLst/>
                <a:latin typeface="+mj-lt"/>
              </a:rPr>
              <a:t>*Prevalence of high DLL3 expression (ie, ≥50% of DLL3-expressing cells). </a:t>
            </a:r>
            <a:br>
              <a:rPr lang="en-US" sz="1200" b="0" i="0">
                <a:solidFill>
                  <a:srgbClr val="2A2A2A"/>
                </a:solidFill>
                <a:effectLst/>
                <a:latin typeface="+mj-lt"/>
              </a:rPr>
            </a:br>
            <a:r>
              <a:rPr lang="en-US" sz="1200" b="0" i="0" baseline="30000">
                <a:solidFill>
                  <a:srgbClr val="2A2A2A"/>
                </a:solidFill>
                <a:effectLst/>
                <a:latin typeface="+mj-lt"/>
              </a:rPr>
              <a:t>†</a:t>
            </a:r>
            <a:r>
              <a:rPr lang="en-US" sz="1200" b="0" i="0">
                <a:solidFill>
                  <a:srgbClr val="2A2A2A"/>
                </a:solidFill>
                <a:effectLst/>
                <a:latin typeface="+mj-lt"/>
              </a:rPr>
              <a:t>Strongly positive for DLL3.</a:t>
            </a:r>
            <a:endParaRPr lang="en-US" sz="1200">
              <a:latin typeface="+mj-lt"/>
            </a:endParaRPr>
          </a:p>
        </p:txBody>
      </p:sp>
      <p:grpSp>
        <p:nvGrpSpPr>
          <p:cNvPr id="10" name="Group 9">
            <a:extLst>
              <a:ext uri="{FF2B5EF4-FFF2-40B4-BE49-F238E27FC236}">
                <a16:creationId xmlns:a16="http://schemas.microsoft.com/office/drawing/2014/main" id="{BF1D0490-4927-7E1F-D8CC-6B825FB52107}"/>
              </a:ext>
            </a:extLst>
          </p:cNvPr>
          <p:cNvGrpSpPr/>
          <p:nvPr/>
        </p:nvGrpSpPr>
        <p:grpSpPr>
          <a:xfrm>
            <a:off x="5403807" y="1266471"/>
            <a:ext cx="6487266" cy="5132863"/>
            <a:chOff x="5403807" y="1266471"/>
            <a:chExt cx="6487266" cy="5132863"/>
          </a:xfrm>
        </p:grpSpPr>
        <p:sp>
          <p:nvSpPr>
            <p:cNvPr id="11" name="TextBox 10">
              <a:extLst>
                <a:ext uri="{FF2B5EF4-FFF2-40B4-BE49-F238E27FC236}">
                  <a16:creationId xmlns:a16="http://schemas.microsoft.com/office/drawing/2014/main" id="{2968BDE0-CF72-67C6-0146-B1E915D7C85F}"/>
                </a:ext>
              </a:extLst>
            </p:cNvPr>
            <p:cNvSpPr txBox="1"/>
            <p:nvPr/>
          </p:nvSpPr>
          <p:spPr>
            <a:xfrm>
              <a:off x="5468471" y="1266471"/>
              <a:ext cx="6037729" cy="369332"/>
            </a:xfrm>
            <a:prstGeom prst="rect">
              <a:avLst/>
            </a:prstGeom>
            <a:noFill/>
          </p:spPr>
          <p:txBody>
            <a:bodyPr wrap="square" rtlCol="0">
              <a:spAutoFit/>
            </a:bodyPr>
            <a:lstStyle/>
            <a:p>
              <a:pPr algn="ctr"/>
              <a:r>
                <a:rPr lang="en-US">
                  <a:solidFill>
                    <a:schemeClr val="bg1"/>
                  </a:solidFill>
                  <a:latin typeface="Calibri" panose="020F0502020204030204" pitchFamily="34" charset="0"/>
                </a:rPr>
                <a:t>Representative Prevalence of DLL3 in NEN</a:t>
              </a:r>
            </a:p>
          </p:txBody>
        </p:sp>
        <p:sp>
          <p:nvSpPr>
            <p:cNvPr id="13" name="Rectangle 12">
              <a:extLst>
                <a:ext uri="{FF2B5EF4-FFF2-40B4-BE49-F238E27FC236}">
                  <a16:creationId xmlns:a16="http://schemas.microsoft.com/office/drawing/2014/main" id="{300228AB-7522-32B2-F3F6-B6A455EB6FBF}"/>
                </a:ext>
              </a:extLst>
            </p:cNvPr>
            <p:cNvSpPr/>
            <p:nvPr/>
          </p:nvSpPr>
          <p:spPr bwMode="auto">
            <a:xfrm>
              <a:off x="5422505" y="3673762"/>
              <a:ext cx="847305" cy="18976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06FEA70D-3767-8722-D959-979AEF6D77F5}"/>
                </a:ext>
              </a:extLst>
            </p:cNvPr>
            <p:cNvSpPr/>
            <p:nvPr/>
          </p:nvSpPr>
          <p:spPr bwMode="auto">
            <a:xfrm>
              <a:off x="5422505" y="4358535"/>
              <a:ext cx="927691" cy="18975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A67C1F48-F5BB-41BA-D165-DE72A8FB7271}"/>
                </a:ext>
              </a:extLst>
            </p:cNvPr>
            <p:cNvSpPr/>
            <p:nvPr/>
          </p:nvSpPr>
          <p:spPr bwMode="auto">
            <a:xfrm>
              <a:off x="5786385" y="5685505"/>
              <a:ext cx="843669" cy="18975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9EF15221-587A-AC95-50F7-EFAC526655B6}"/>
                </a:ext>
              </a:extLst>
            </p:cNvPr>
            <p:cNvSpPr/>
            <p:nvPr/>
          </p:nvSpPr>
          <p:spPr bwMode="auto">
            <a:xfrm>
              <a:off x="6720294" y="5855574"/>
              <a:ext cx="916091" cy="18975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845923C9-D2E9-B780-3E81-0A947DDF9461}"/>
                </a:ext>
              </a:extLst>
            </p:cNvPr>
            <p:cNvSpPr/>
            <p:nvPr/>
          </p:nvSpPr>
          <p:spPr bwMode="auto">
            <a:xfrm>
              <a:off x="7730168" y="5750646"/>
              <a:ext cx="843669" cy="189759"/>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45E2D136-1DA5-E829-2D00-51132986FD6E}"/>
                </a:ext>
              </a:extLst>
            </p:cNvPr>
            <p:cNvSpPr/>
            <p:nvPr/>
          </p:nvSpPr>
          <p:spPr bwMode="auto">
            <a:xfrm>
              <a:off x="8692033" y="4918599"/>
              <a:ext cx="903781" cy="12432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2A1379D3-5F1F-5AD0-A55E-B96FB60C330E}"/>
                </a:ext>
              </a:extLst>
            </p:cNvPr>
            <p:cNvSpPr/>
            <p:nvPr/>
          </p:nvSpPr>
          <p:spPr bwMode="auto">
            <a:xfrm>
              <a:off x="8692033" y="4335312"/>
              <a:ext cx="927691" cy="12432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B781620D-7B1D-D436-3F12-49F59DE39DB9}"/>
                </a:ext>
              </a:extLst>
            </p:cNvPr>
            <p:cNvSpPr/>
            <p:nvPr/>
          </p:nvSpPr>
          <p:spPr bwMode="auto">
            <a:xfrm>
              <a:off x="8692033" y="3802489"/>
              <a:ext cx="927691" cy="12432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AD8FCBBE-85D3-3D47-F7D9-30904A2B8B28}"/>
                </a:ext>
              </a:extLst>
            </p:cNvPr>
            <p:cNvSpPr/>
            <p:nvPr/>
          </p:nvSpPr>
          <p:spPr bwMode="auto">
            <a:xfrm>
              <a:off x="8648312" y="2822691"/>
              <a:ext cx="971412" cy="11032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pic>
          <p:nvPicPr>
            <p:cNvPr id="3" name="Picture 2">
              <a:extLst>
                <a:ext uri="{FF2B5EF4-FFF2-40B4-BE49-F238E27FC236}">
                  <a16:creationId xmlns:a16="http://schemas.microsoft.com/office/drawing/2014/main" id="{3F4EDDAD-0FAF-51F3-53A0-F57603C75F60}"/>
                </a:ext>
              </a:extLst>
            </p:cNvPr>
            <p:cNvPicPr>
              <a:picLocks noChangeAspect="1"/>
            </p:cNvPicPr>
            <p:nvPr/>
          </p:nvPicPr>
          <p:blipFill rotWithShape="1">
            <a:blip r:embed="rId3"/>
            <a:srcRect b="4159"/>
            <a:stretch/>
          </p:blipFill>
          <p:spPr>
            <a:xfrm>
              <a:off x="6512622" y="1625251"/>
              <a:ext cx="3556431" cy="4774083"/>
            </a:xfrm>
            <a:prstGeom prst="rect">
              <a:avLst/>
            </a:prstGeom>
          </p:spPr>
        </p:pic>
        <p:pic>
          <p:nvPicPr>
            <p:cNvPr id="7" name="Picture 6">
              <a:extLst>
                <a:ext uri="{FF2B5EF4-FFF2-40B4-BE49-F238E27FC236}">
                  <a16:creationId xmlns:a16="http://schemas.microsoft.com/office/drawing/2014/main" id="{8277CA5D-3B07-854A-28C7-0710AF9C9A93}"/>
                </a:ext>
              </a:extLst>
            </p:cNvPr>
            <p:cNvPicPr>
              <a:picLocks noChangeAspect="1"/>
            </p:cNvPicPr>
            <p:nvPr/>
          </p:nvPicPr>
          <p:blipFill>
            <a:blip r:embed="rId4"/>
            <a:stretch>
              <a:fillRect/>
            </a:stretch>
          </p:blipFill>
          <p:spPr>
            <a:xfrm>
              <a:off x="8499234" y="5740533"/>
              <a:ext cx="381000" cy="304800"/>
            </a:xfrm>
            <a:prstGeom prst="rect">
              <a:avLst/>
            </a:prstGeom>
          </p:spPr>
        </p:pic>
        <p:pic>
          <p:nvPicPr>
            <p:cNvPr id="8" name="Picture 7">
              <a:extLst>
                <a:ext uri="{FF2B5EF4-FFF2-40B4-BE49-F238E27FC236}">
                  <a16:creationId xmlns:a16="http://schemas.microsoft.com/office/drawing/2014/main" id="{5F745E68-163E-5F50-A0D4-F4011E796575}"/>
                </a:ext>
              </a:extLst>
            </p:cNvPr>
            <p:cNvPicPr>
              <a:picLocks noChangeAspect="1"/>
            </p:cNvPicPr>
            <p:nvPr/>
          </p:nvPicPr>
          <p:blipFill>
            <a:blip r:embed="rId5"/>
            <a:stretch>
              <a:fillRect/>
            </a:stretch>
          </p:blipFill>
          <p:spPr>
            <a:xfrm>
              <a:off x="7715165" y="5720771"/>
              <a:ext cx="330200" cy="330200"/>
            </a:xfrm>
            <a:prstGeom prst="rect">
              <a:avLst/>
            </a:prstGeom>
          </p:spPr>
        </p:pic>
        <p:cxnSp>
          <p:nvCxnSpPr>
            <p:cNvPr id="22" name="Straight Connector 21">
              <a:extLst>
                <a:ext uri="{FF2B5EF4-FFF2-40B4-BE49-F238E27FC236}">
                  <a16:creationId xmlns:a16="http://schemas.microsoft.com/office/drawing/2014/main" id="{7A9F930B-BB7B-B300-8A89-A7AF7083BF4B}"/>
                </a:ext>
              </a:extLst>
            </p:cNvPr>
            <p:cNvCxnSpPr>
              <a:cxnSpLocks/>
            </p:cNvCxnSpPr>
            <p:nvPr/>
          </p:nvCxnSpPr>
          <p:spPr bwMode="auto">
            <a:xfrm flipV="1">
              <a:off x="8291188" y="2019707"/>
              <a:ext cx="1635835" cy="721894"/>
            </a:xfrm>
            <a:prstGeom prst="line">
              <a:avLst/>
            </a:prstGeom>
            <a:noFill/>
            <a:ln w="19050" cap="flat" cmpd="sng" algn="ctr">
              <a:solidFill>
                <a:schemeClr val="bg1"/>
              </a:solidFill>
              <a:prstDash val="solid"/>
              <a:round/>
              <a:headEnd type="oval" w="med" len="med"/>
              <a:tailEnd type="none" w="med" len="med"/>
            </a:ln>
            <a:effectLst/>
          </p:spPr>
        </p:cxnSp>
        <p:sp>
          <p:nvSpPr>
            <p:cNvPr id="23" name="TextBox 22">
              <a:extLst>
                <a:ext uri="{FF2B5EF4-FFF2-40B4-BE49-F238E27FC236}">
                  <a16:creationId xmlns:a16="http://schemas.microsoft.com/office/drawing/2014/main" id="{ACEEE134-C1AD-4217-279B-B4508E59AC8D}"/>
                </a:ext>
              </a:extLst>
            </p:cNvPr>
            <p:cNvSpPr txBox="1"/>
            <p:nvPr/>
          </p:nvSpPr>
          <p:spPr bwMode="auto">
            <a:xfrm>
              <a:off x="9927023" y="1693112"/>
              <a:ext cx="179266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Medullary thyroid carcinoma</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80% (47%*)</a:t>
              </a:r>
            </a:p>
          </p:txBody>
        </p:sp>
        <p:cxnSp>
          <p:nvCxnSpPr>
            <p:cNvPr id="24" name="Straight Connector 23">
              <a:extLst>
                <a:ext uri="{FF2B5EF4-FFF2-40B4-BE49-F238E27FC236}">
                  <a16:creationId xmlns:a16="http://schemas.microsoft.com/office/drawing/2014/main" id="{14CFEC39-8CB4-5829-0BB0-A1F8019BF00E}"/>
                </a:ext>
              </a:extLst>
            </p:cNvPr>
            <p:cNvCxnSpPr>
              <a:cxnSpLocks/>
              <a:endCxn id="26" idx="1"/>
            </p:cNvCxnSpPr>
            <p:nvPr/>
          </p:nvCxnSpPr>
          <p:spPr bwMode="auto">
            <a:xfrm flipV="1">
              <a:off x="8630976" y="3084991"/>
              <a:ext cx="1296047" cy="1269331"/>
            </a:xfrm>
            <a:prstGeom prst="line">
              <a:avLst/>
            </a:prstGeom>
            <a:noFill/>
            <a:ln w="19050" cap="flat" cmpd="sng" algn="ctr">
              <a:solidFill>
                <a:schemeClr val="bg1"/>
              </a:solidFill>
              <a:prstDash val="solid"/>
              <a:round/>
              <a:headEnd type="oval" w="med" len="med"/>
              <a:tailEnd type="none" w="med" len="med"/>
            </a:ln>
            <a:effectLst/>
          </p:spPr>
        </p:cxnSp>
        <p:sp>
          <p:nvSpPr>
            <p:cNvPr id="26" name="TextBox 25">
              <a:extLst>
                <a:ext uri="{FF2B5EF4-FFF2-40B4-BE49-F238E27FC236}">
                  <a16:creationId xmlns:a16="http://schemas.microsoft.com/office/drawing/2014/main" id="{4AC89DD6-4E32-DC95-2A03-17D1412FB587}"/>
                </a:ext>
              </a:extLst>
            </p:cNvPr>
            <p:cNvSpPr txBox="1"/>
            <p:nvPr/>
          </p:nvSpPr>
          <p:spPr bwMode="auto">
            <a:xfrm>
              <a:off x="9927023" y="2823381"/>
              <a:ext cx="17926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Stomach</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29%</a:t>
              </a:r>
            </a:p>
          </p:txBody>
        </p:sp>
        <p:cxnSp>
          <p:nvCxnSpPr>
            <p:cNvPr id="27" name="Straight Connector 26">
              <a:extLst>
                <a:ext uri="{FF2B5EF4-FFF2-40B4-BE49-F238E27FC236}">
                  <a16:creationId xmlns:a16="http://schemas.microsoft.com/office/drawing/2014/main" id="{2CBAE198-0988-799F-3EFB-D5FA2FE99C7D}"/>
                </a:ext>
              </a:extLst>
            </p:cNvPr>
            <p:cNvCxnSpPr>
              <a:cxnSpLocks/>
            </p:cNvCxnSpPr>
            <p:nvPr/>
          </p:nvCxnSpPr>
          <p:spPr bwMode="auto">
            <a:xfrm flipV="1">
              <a:off x="8281469" y="3996132"/>
              <a:ext cx="1645554" cy="982605"/>
            </a:xfrm>
            <a:prstGeom prst="line">
              <a:avLst/>
            </a:prstGeom>
            <a:noFill/>
            <a:ln w="19050" cap="flat" cmpd="sng" algn="ctr">
              <a:solidFill>
                <a:schemeClr val="bg1"/>
              </a:solidFill>
              <a:prstDash val="solid"/>
              <a:round/>
              <a:headEnd type="oval" w="med" len="med"/>
              <a:tailEnd type="none" w="med" len="med"/>
            </a:ln>
            <a:effectLst/>
          </p:spPr>
        </p:cxnSp>
        <p:sp>
          <p:nvSpPr>
            <p:cNvPr id="29" name="TextBox 28">
              <a:extLst>
                <a:ext uri="{FF2B5EF4-FFF2-40B4-BE49-F238E27FC236}">
                  <a16:creationId xmlns:a16="http://schemas.microsoft.com/office/drawing/2014/main" id="{19E47E8E-F164-38C9-5093-5CBA98A139A3}"/>
                </a:ext>
              </a:extLst>
            </p:cNvPr>
            <p:cNvSpPr txBox="1"/>
            <p:nvPr/>
          </p:nvSpPr>
          <p:spPr bwMode="auto">
            <a:xfrm>
              <a:off x="9927023" y="3766397"/>
              <a:ext cx="17926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Small intestine</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22%</a:t>
              </a:r>
            </a:p>
          </p:txBody>
        </p:sp>
        <p:cxnSp>
          <p:nvCxnSpPr>
            <p:cNvPr id="30" name="Straight Connector 29">
              <a:extLst>
                <a:ext uri="{FF2B5EF4-FFF2-40B4-BE49-F238E27FC236}">
                  <a16:creationId xmlns:a16="http://schemas.microsoft.com/office/drawing/2014/main" id="{254659E3-98B6-9507-D5BD-EFE5635C40BF}"/>
                </a:ext>
              </a:extLst>
            </p:cNvPr>
            <p:cNvCxnSpPr>
              <a:cxnSpLocks/>
            </p:cNvCxnSpPr>
            <p:nvPr/>
          </p:nvCxnSpPr>
          <p:spPr bwMode="auto">
            <a:xfrm flipH="1" flipV="1">
              <a:off x="6196667" y="4849574"/>
              <a:ext cx="2067047" cy="377815"/>
            </a:xfrm>
            <a:prstGeom prst="line">
              <a:avLst/>
            </a:prstGeom>
            <a:noFill/>
            <a:ln w="19050" cap="flat" cmpd="sng" algn="ctr">
              <a:solidFill>
                <a:schemeClr val="bg1"/>
              </a:solidFill>
              <a:prstDash val="solid"/>
              <a:round/>
              <a:headEnd type="oval" w="med" len="med"/>
              <a:tailEnd type="none" w="med" len="med"/>
            </a:ln>
            <a:effectLst/>
          </p:spPr>
        </p:cxnSp>
        <p:sp>
          <p:nvSpPr>
            <p:cNvPr id="32" name="TextBox 31">
              <a:extLst>
                <a:ext uri="{FF2B5EF4-FFF2-40B4-BE49-F238E27FC236}">
                  <a16:creationId xmlns:a16="http://schemas.microsoft.com/office/drawing/2014/main" id="{90536650-CF0F-74CC-4FB6-6C0819630CAC}"/>
                </a:ext>
              </a:extLst>
            </p:cNvPr>
            <p:cNvSpPr txBox="1"/>
            <p:nvPr/>
          </p:nvSpPr>
          <p:spPr bwMode="auto">
            <a:xfrm>
              <a:off x="5403807" y="4527367"/>
              <a:ext cx="15857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Bladder</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68%</a:t>
              </a:r>
            </a:p>
          </p:txBody>
        </p:sp>
        <p:cxnSp>
          <p:nvCxnSpPr>
            <p:cNvPr id="33" name="Straight Connector 32">
              <a:extLst>
                <a:ext uri="{FF2B5EF4-FFF2-40B4-BE49-F238E27FC236}">
                  <a16:creationId xmlns:a16="http://schemas.microsoft.com/office/drawing/2014/main" id="{D16A9DE1-C377-2810-0576-3A7C7D4E145B}"/>
                </a:ext>
              </a:extLst>
            </p:cNvPr>
            <p:cNvCxnSpPr>
              <a:cxnSpLocks/>
            </p:cNvCxnSpPr>
            <p:nvPr/>
          </p:nvCxnSpPr>
          <p:spPr bwMode="auto">
            <a:xfrm flipH="1" flipV="1">
              <a:off x="6580482" y="4299119"/>
              <a:ext cx="1444049" cy="335157"/>
            </a:xfrm>
            <a:prstGeom prst="line">
              <a:avLst/>
            </a:prstGeom>
            <a:noFill/>
            <a:ln w="19050" cap="flat" cmpd="sng" algn="ctr">
              <a:solidFill>
                <a:schemeClr val="bg1"/>
              </a:solidFill>
              <a:prstDash val="solid"/>
              <a:round/>
              <a:headEnd type="oval" w="med" len="med"/>
              <a:tailEnd type="none" w="med" len="med"/>
            </a:ln>
            <a:effectLst/>
          </p:spPr>
        </p:cxnSp>
        <p:sp>
          <p:nvSpPr>
            <p:cNvPr id="35" name="TextBox 34">
              <a:extLst>
                <a:ext uri="{FF2B5EF4-FFF2-40B4-BE49-F238E27FC236}">
                  <a16:creationId xmlns:a16="http://schemas.microsoft.com/office/drawing/2014/main" id="{1152A605-554A-044E-B256-3B4DB668DADA}"/>
                </a:ext>
              </a:extLst>
            </p:cNvPr>
            <p:cNvSpPr txBox="1"/>
            <p:nvPr/>
          </p:nvSpPr>
          <p:spPr bwMode="auto">
            <a:xfrm>
              <a:off x="5403807" y="3736316"/>
              <a:ext cx="14618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Pancreas</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19%-50% (21%</a:t>
              </a:r>
              <a:r>
                <a:rPr lang="en-US" sz="1400" b="0" baseline="30000">
                  <a:solidFill>
                    <a:schemeClr val="bg1"/>
                  </a:solidFill>
                  <a:latin typeface="Calibri" panose="020F0502020204030204" pitchFamily="34" charset="0"/>
                </a:rPr>
                <a:t>†</a:t>
              </a:r>
              <a:r>
                <a:rPr lang="en-US" sz="1400" b="0">
                  <a:solidFill>
                    <a:schemeClr val="bg1"/>
                  </a:solidFill>
                  <a:latin typeface="Calibri" panose="020F0502020204030204" pitchFamily="34" charset="0"/>
                </a:rPr>
                <a:t>)</a:t>
              </a:r>
            </a:p>
          </p:txBody>
        </p:sp>
        <p:cxnSp>
          <p:nvCxnSpPr>
            <p:cNvPr id="36" name="Straight Connector 35">
              <a:extLst>
                <a:ext uri="{FF2B5EF4-FFF2-40B4-BE49-F238E27FC236}">
                  <a16:creationId xmlns:a16="http://schemas.microsoft.com/office/drawing/2014/main" id="{FD581B63-6982-9468-B493-4D323228CBE3}"/>
                </a:ext>
              </a:extLst>
            </p:cNvPr>
            <p:cNvCxnSpPr>
              <a:cxnSpLocks/>
            </p:cNvCxnSpPr>
            <p:nvPr/>
          </p:nvCxnSpPr>
          <p:spPr bwMode="auto">
            <a:xfrm flipH="1" flipV="1">
              <a:off x="7075876" y="2686237"/>
              <a:ext cx="870117" cy="756764"/>
            </a:xfrm>
            <a:prstGeom prst="line">
              <a:avLst/>
            </a:prstGeom>
            <a:noFill/>
            <a:ln w="19050" cap="flat" cmpd="sng" algn="ctr">
              <a:solidFill>
                <a:schemeClr val="bg1"/>
              </a:solidFill>
              <a:prstDash val="solid"/>
              <a:round/>
              <a:headEnd type="oval" w="med" len="med"/>
              <a:tailEnd type="none" w="med" len="med"/>
            </a:ln>
            <a:effectLst/>
          </p:spPr>
        </p:cxnSp>
        <p:sp>
          <p:nvSpPr>
            <p:cNvPr id="39" name="TextBox 38">
              <a:extLst>
                <a:ext uri="{FF2B5EF4-FFF2-40B4-BE49-F238E27FC236}">
                  <a16:creationId xmlns:a16="http://schemas.microsoft.com/office/drawing/2014/main" id="{F2051461-29DC-A87C-60FA-52470543FF50}"/>
                </a:ext>
              </a:extLst>
            </p:cNvPr>
            <p:cNvSpPr txBox="1"/>
            <p:nvPr/>
          </p:nvSpPr>
          <p:spPr bwMode="auto">
            <a:xfrm>
              <a:off x="5403807" y="1692547"/>
              <a:ext cx="22364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Respiratory</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LCNEC: ~37-80% (~54%)</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Typical Carcinoid: (12%*)</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Atypical Carcinoid: (24%*)</a:t>
              </a:r>
            </a:p>
          </p:txBody>
        </p:sp>
        <p:sp>
          <p:nvSpPr>
            <p:cNvPr id="42" name="Right Bracket 41">
              <a:extLst>
                <a:ext uri="{FF2B5EF4-FFF2-40B4-BE49-F238E27FC236}">
                  <a16:creationId xmlns:a16="http://schemas.microsoft.com/office/drawing/2014/main" id="{F7AF202F-0819-2CBD-2411-B45B68289C04}"/>
                </a:ext>
              </a:extLst>
            </p:cNvPr>
            <p:cNvSpPr/>
            <p:nvPr/>
          </p:nvSpPr>
          <p:spPr bwMode="auto">
            <a:xfrm>
              <a:off x="8931216" y="4185575"/>
              <a:ext cx="202802" cy="984576"/>
            </a:xfrm>
            <a:prstGeom prst="rightBracket">
              <a:avLst>
                <a:gd name="adj" fmla="val 0"/>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a:p>
          </p:txBody>
        </p:sp>
        <p:cxnSp>
          <p:nvCxnSpPr>
            <p:cNvPr id="44" name="Straight Connector 43">
              <a:extLst>
                <a:ext uri="{FF2B5EF4-FFF2-40B4-BE49-F238E27FC236}">
                  <a16:creationId xmlns:a16="http://schemas.microsoft.com/office/drawing/2014/main" id="{2A19B976-73E0-7B4D-3AE5-7C452F7F7668}"/>
                </a:ext>
              </a:extLst>
            </p:cNvPr>
            <p:cNvCxnSpPr>
              <a:cxnSpLocks/>
              <a:stCxn id="42" idx="2"/>
            </p:cNvCxnSpPr>
            <p:nvPr/>
          </p:nvCxnSpPr>
          <p:spPr bwMode="auto">
            <a:xfrm>
              <a:off x="9134018" y="4677863"/>
              <a:ext cx="789911" cy="0"/>
            </a:xfrm>
            <a:prstGeom prst="line">
              <a:avLst/>
            </a:prstGeom>
            <a:noFill/>
            <a:ln w="19050"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268349C3-82B4-4AC0-2344-CF42C07000B2}"/>
                </a:ext>
              </a:extLst>
            </p:cNvPr>
            <p:cNvSpPr txBox="1"/>
            <p:nvPr/>
          </p:nvSpPr>
          <p:spPr bwMode="auto">
            <a:xfrm>
              <a:off x="9927023" y="4497724"/>
              <a:ext cx="19640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Gastroenteropancreatic</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77%</a:t>
              </a:r>
            </a:p>
          </p:txBody>
        </p:sp>
        <p:cxnSp>
          <p:nvCxnSpPr>
            <p:cNvPr id="57" name="Straight Connector 56">
              <a:extLst>
                <a:ext uri="{FF2B5EF4-FFF2-40B4-BE49-F238E27FC236}">
                  <a16:creationId xmlns:a16="http://schemas.microsoft.com/office/drawing/2014/main" id="{D0C5F77D-6CBB-EC68-7E35-96A22F39CD9E}"/>
                </a:ext>
              </a:extLst>
            </p:cNvPr>
            <p:cNvCxnSpPr>
              <a:cxnSpLocks/>
            </p:cNvCxnSpPr>
            <p:nvPr/>
          </p:nvCxnSpPr>
          <p:spPr bwMode="auto">
            <a:xfrm flipH="1" flipV="1">
              <a:off x="6767862" y="3279775"/>
              <a:ext cx="711114" cy="496087"/>
            </a:xfrm>
            <a:prstGeom prst="line">
              <a:avLst/>
            </a:prstGeom>
            <a:noFill/>
            <a:ln w="19050" cap="flat" cmpd="sng" algn="ctr">
              <a:solidFill>
                <a:schemeClr val="bg1"/>
              </a:solidFill>
              <a:prstDash val="solid"/>
              <a:round/>
              <a:headEnd type="oval" w="med" len="med"/>
              <a:tailEnd type="none" w="med" len="med"/>
            </a:ln>
            <a:effectLst/>
          </p:spPr>
        </p:cxnSp>
        <p:sp>
          <p:nvSpPr>
            <p:cNvPr id="63" name="TextBox 62">
              <a:extLst>
                <a:ext uri="{FF2B5EF4-FFF2-40B4-BE49-F238E27FC236}">
                  <a16:creationId xmlns:a16="http://schemas.microsoft.com/office/drawing/2014/main" id="{4D2E800A-5DCF-344C-5F23-39FB6E2C5C8E}"/>
                </a:ext>
              </a:extLst>
            </p:cNvPr>
            <p:cNvSpPr txBox="1"/>
            <p:nvPr/>
          </p:nvSpPr>
          <p:spPr bwMode="auto">
            <a:xfrm>
              <a:off x="5403807" y="2945264"/>
              <a:ext cx="14773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Merkel cell (skin)</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~90% (52-59%)</a:t>
              </a:r>
            </a:p>
          </p:txBody>
        </p:sp>
        <p:cxnSp>
          <p:nvCxnSpPr>
            <p:cNvPr id="67" name="Straight Connector 66">
              <a:extLst>
                <a:ext uri="{FF2B5EF4-FFF2-40B4-BE49-F238E27FC236}">
                  <a16:creationId xmlns:a16="http://schemas.microsoft.com/office/drawing/2014/main" id="{0A5BAE2C-DE37-A5B8-5133-AFF4B1E519AA}"/>
                </a:ext>
              </a:extLst>
            </p:cNvPr>
            <p:cNvCxnSpPr>
              <a:cxnSpLocks/>
            </p:cNvCxnSpPr>
            <p:nvPr/>
          </p:nvCxnSpPr>
          <p:spPr bwMode="auto">
            <a:xfrm flipV="1">
              <a:off x="8916862" y="5953746"/>
              <a:ext cx="1036451" cy="27584"/>
            </a:xfrm>
            <a:prstGeom prst="line">
              <a:avLst/>
            </a:prstGeom>
            <a:noFill/>
            <a:ln w="19050" cap="flat" cmpd="sng" algn="ctr">
              <a:solidFill>
                <a:schemeClr val="bg1"/>
              </a:solidFill>
              <a:prstDash val="solid"/>
              <a:round/>
              <a:headEnd type="oval" w="med" len="med"/>
              <a:tailEnd type="none" w="med" len="med"/>
            </a:ln>
            <a:effectLst/>
          </p:spPr>
        </p:cxnSp>
        <p:cxnSp>
          <p:nvCxnSpPr>
            <p:cNvPr id="69" name="Straight Connector 68">
              <a:extLst>
                <a:ext uri="{FF2B5EF4-FFF2-40B4-BE49-F238E27FC236}">
                  <a16:creationId xmlns:a16="http://schemas.microsoft.com/office/drawing/2014/main" id="{E8EADC07-248F-3E23-DDD1-AB4A488DF2F2}"/>
                </a:ext>
              </a:extLst>
            </p:cNvPr>
            <p:cNvCxnSpPr>
              <a:cxnSpLocks/>
            </p:cNvCxnSpPr>
            <p:nvPr/>
          </p:nvCxnSpPr>
          <p:spPr bwMode="auto">
            <a:xfrm flipH="1">
              <a:off x="6881141" y="5981330"/>
              <a:ext cx="759074" cy="0"/>
            </a:xfrm>
            <a:prstGeom prst="line">
              <a:avLst/>
            </a:prstGeom>
            <a:noFill/>
            <a:ln w="19050" cap="flat" cmpd="sng" algn="ctr">
              <a:solidFill>
                <a:schemeClr val="bg1"/>
              </a:solidFill>
              <a:prstDash val="solid"/>
              <a:round/>
              <a:headEnd type="oval" w="med" len="med"/>
              <a:tailEnd type="none" w="med" len="med"/>
            </a:ln>
            <a:effectLst/>
          </p:spPr>
        </p:cxnSp>
        <p:sp>
          <p:nvSpPr>
            <p:cNvPr id="72" name="Oval 71">
              <a:extLst>
                <a:ext uri="{FF2B5EF4-FFF2-40B4-BE49-F238E27FC236}">
                  <a16:creationId xmlns:a16="http://schemas.microsoft.com/office/drawing/2014/main" id="{034CCB52-B0FE-C15A-2950-1620C32920CF}"/>
                </a:ext>
              </a:extLst>
            </p:cNvPr>
            <p:cNvSpPr/>
            <p:nvPr/>
          </p:nvSpPr>
          <p:spPr bwMode="auto">
            <a:xfrm>
              <a:off x="8427310" y="5620679"/>
              <a:ext cx="509169" cy="509169"/>
            </a:xfrm>
            <a:prstGeom prst="ellipse">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2443A0F9-45DB-3822-CD93-D38288BA926A}"/>
                </a:ext>
              </a:extLst>
            </p:cNvPr>
            <p:cNvSpPr/>
            <p:nvPr/>
          </p:nvSpPr>
          <p:spPr bwMode="auto">
            <a:xfrm>
              <a:off x="7633209" y="5640276"/>
              <a:ext cx="509169" cy="509169"/>
            </a:xfrm>
            <a:prstGeom prst="ellipse">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6" name="TextBox 75">
              <a:extLst>
                <a:ext uri="{FF2B5EF4-FFF2-40B4-BE49-F238E27FC236}">
                  <a16:creationId xmlns:a16="http://schemas.microsoft.com/office/drawing/2014/main" id="{CCC306B1-724E-EBED-F913-7EDC0E3C3BFB}"/>
                </a:ext>
              </a:extLst>
            </p:cNvPr>
            <p:cNvSpPr txBox="1"/>
            <p:nvPr/>
          </p:nvSpPr>
          <p:spPr bwMode="auto">
            <a:xfrm>
              <a:off x="9927023" y="5555684"/>
              <a:ext cx="13502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Cervix Uteri</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81% (49%*)</a:t>
              </a:r>
            </a:p>
          </p:txBody>
        </p:sp>
        <p:sp>
          <p:nvSpPr>
            <p:cNvPr id="78" name="TextBox 77">
              <a:extLst>
                <a:ext uri="{FF2B5EF4-FFF2-40B4-BE49-F238E27FC236}">
                  <a16:creationId xmlns:a16="http://schemas.microsoft.com/office/drawing/2014/main" id="{859F8805-F59A-870F-439B-4065512E035F}"/>
                </a:ext>
              </a:extLst>
            </p:cNvPr>
            <p:cNvSpPr txBox="1"/>
            <p:nvPr/>
          </p:nvSpPr>
          <p:spPr bwMode="auto">
            <a:xfrm>
              <a:off x="5403807" y="5407260"/>
              <a:ext cx="152135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a:solidFill>
                    <a:schemeClr val="accent1"/>
                  </a:solidFill>
                  <a:latin typeface="Calibri" panose="020F0502020204030204" pitchFamily="34" charset="0"/>
                </a:rPr>
                <a:t>Prostate</a:t>
              </a:r>
              <a:br>
                <a:rPr lang="en-US" sz="1400">
                  <a:solidFill>
                    <a:schemeClr val="accent1"/>
                  </a:solidFill>
                  <a:latin typeface="Calibri" panose="020F0502020204030204" pitchFamily="34" charset="0"/>
                </a:rPr>
              </a:br>
              <a:r>
                <a:rPr lang="en-US" sz="1400" b="0">
                  <a:solidFill>
                    <a:schemeClr val="bg1"/>
                  </a:solidFill>
                  <a:latin typeface="Calibri" panose="020F0502020204030204" pitchFamily="34" charset="0"/>
                </a:rPr>
                <a:t>NEPC ~76%</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CRPC-Adeno 13%</a:t>
              </a:r>
            </a:p>
          </p:txBody>
        </p:sp>
      </p:grpSp>
    </p:spTree>
    <p:extLst>
      <p:ext uri="{BB962C8B-B14F-4D97-AF65-F5344CB8AC3E}">
        <p14:creationId xmlns:p14="http://schemas.microsoft.com/office/powerpoint/2010/main" val="3757861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AD4E0-BFDF-64F7-BD4E-62F532549D56}"/>
              </a:ext>
            </a:extLst>
          </p:cNvPr>
          <p:cNvSpPr>
            <a:spLocks noGrp="1"/>
          </p:cNvSpPr>
          <p:nvPr>
            <p:ph type="title"/>
          </p:nvPr>
        </p:nvSpPr>
        <p:spPr/>
        <p:txBody>
          <a:bodyPr/>
          <a:lstStyle/>
          <a:p>
            <a:r>
              <a:rPr lang="en-US"/>
              <a:t>DLL3 IHC Staining by Site of Origin</a:t>
            </a:r>
          </a:p>
        </p:txBody>
      </p:sp>
      <p:sp>
        <p:nvSpPr>
          <p:cNvPr id="5" name="Text Box 15">
            <a:extLst>
              <a:ext uri="{FF2B5EF4-FFF2-40B4-BE49-F238E27FC236}">
                <a16:creationId xmlns:a16="http://schemas.microsoft.com/office/drawing/2014/main" id="{FCA4805E-82CB-DC3B-DFFA-76F990CD7EF0}"/>
              </a:ext>
            </a:extLst>
          </p:cNvPr>
          <p:cNvSpPr txBox="1">
            <a:spLocks noChangeArrowheads="1"/>
          </p:cNvSpPr>
          <p:nvPr/>
        </p:nvSpPr>
        <p:spPr bwMode="auto">
          <a:xfrm>
            <a:off x="414471" y="63655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Yao. Oncologist. 2022;27:940.</a:t>
            </a:r>
          </a:p>
        </p:txBody>
      </p:sp>
      <p:pic>
        <p:nvPicPr>
          <p:cNvPr id="3" name="New picture">
            <a:extLst>
              <a:ext uri="{FF2B5EF4-FFF2-40B4-BE49-F238E27FC236}">
                <a16:creationId xmlns:a16="http://schemas.microsoft.com/office/drawing/2014/main" id="{27F29278-0772-2679-0BDF-FEAE3F077A12}"/>
              </a:ext>
            </a:extLst>
          </p:cNvPr>
          <p:cNvPicPr/>
          <p:nvPr/>
        </p:nvPicPr>
        <p:blipFill>
          <a:blip r:embed="rId3"/>
          <a:stretch>
            <a:fillRect/>
          </a:stretch>
        </p:blipFill>
        <p:spPr>
          <a:xfrm>
            <a:off x="4318000" y="1371600"/>
            <a:ext cx="3545478" cy="4457700"/>
          </a:xfrm>
          <a:prstGeom prst="rect">
            <a:avLst/>
          </a:prstGeom>
        </p:spPr>
      </p:pic>
      <p:sp>
        <p:nvSpPr>
          <p:cNvPr id="8" name="TextBox 7">
            <a:extLst>
              <a:ext uri="{FF2B5EF4-FFF2-40B4-BE49-F238E27FC236}">
                <a16:creationId xmlns:a16="http://schemas.microsoft.com/office/drawing/2014/main" id="{217FB7E3-BA2B-76EB-2B5E-99D91D235E15}"/>
              </a:ext>
            </a:extLst>
          </p:cNvPr>
          <p:cNvSpPr txBox="1"/>
          <p:nvPr/>
        </p:nvSpPr>
        <p:spPr>
          <a:xfrm>
            <a:off x="7976363" y="3262707"/>
            <a:ext cx="1833224" cy="914400"/>
          </a:xfrm>
          <a:prstGeom prst="rect">
            <a:avLst/>
          </a:prstGeom>
          <a:noFill/>
          <a:ln w="28575">
            <a:solidFill>
              <a:schemeClr val="accent3"/>
            </a:solidFill>
          </a:ln>
        </p:spPr>
        <p:txBody>
          <a:bodyPr wrap="square" rtlCol="0">
            <a:spAutoFit/>
          </a:bodyPr>
          <a:lstStyle/>
          <a:p>
            <a:pPr algn="ctr"/>
            <a:r>
              <a:rPr lang="en-US">
                <a:solidFill>
                  <a:schemeClr val="bg1"/>
                </a:solidFill>
                <a:latin typeface="+mn-lt"/>
              </a:rPr>
              <a:t>SCLC</a:t>
            </a:r>
          </a:p>
          <a:p>
            <a:pPr algn="ctr"/>
            <a:r>
              <a:rPr lang="en-US">
                <a:solidFill>
                  <a:schemeClr val="bg1"/>
                </a:solidFill>
                <a:latin typeface="+mn-lt"/>
              </a:rPr>
              <a:t>&gt;50% positive cells</a:t>
            </a:r>
          </a:p>
        </p:txBody>
      </p:sp>
      <p:sp>
        <p:nvSpPr>
          <p:cNvPr id="11" name="TextBox 10">
            <a:extLst>
              <a:ext uri="{FF2B5EF4-FFF2-40B4-BE49-F238E27FC236}">
                <a16:creationId xmlns:a16="http://schemas.microsoft.com/office/drawing/2014/main" id="{572C6E5E-1AF9-DF8B-95BE-C87E9C7B4F71}"/>
              </a:ext>
            </a:extLst>
          </p:cNvPr>
          <p:cNvSpPr txBox="1"/>
          <p:nvPr/>
        </p:nvSpPr>
        <p:spPr>
          <a:xfrm>
            <a:off x="4318000" y="1246895"/>
            <a:ext cx="3545478" cy="307777"/>
          </a:xfrm>
          <a:prstGeom prst="rect">
            <a:avLst/>
          </a:prstGeom>
          <a:solidFill>
            <a:schemeClr val="tx1"/>
          </a:solidFill>
        </p:spPr>
        <p:txBody>
          <a:bodyPr wrap="square" rtlCol="0">
            <a:spAutoFit/>
          </a:bodyPr>
          <a:lstStyle/>
          <a:p>
            <a:pPr algn="ctr"/>
            <a:endParaRPr lang="en-US" sz="1400">
              <a:solidFill>
                <a:schemeClr val="bg1"/>
              </a:solidFill>
            </a:endParaRPr>
          </a:p>
        </p:txBody>
      </p:sp>
      <p:sp>
        <p:nvSpPr>
          <p:cNvPr id="12" name="TextBox 11">
            <a:extLst>
              <a:ext uri="{FF2B5EF4-FFF2-40B4-BE49-F238E27FC236}">
                <a16:creationId xmlns:a16="http://schemas.microsoft.com/office/drawing/2014/main" id="{F1496ED1-D5EA-6E87-8DE1-E3D2D0E392D4}"/>
              </a:ext>
            </a:extLst>
          </p:cNvPr>
          <p:cNvSpPr txBox="1"/>
          <p:nvPr/>
        </p:nvSpPr>
        <p:spPr>
          <a:xfrm>
            <a:off x="4318000" y="2800077"/>
            <a:ext cx="3545478" cy="307777"/>
          </a:xfrm>
          <a:prstGeom prst="rect">
            <a:avLst/>
          </a:prstGeom>
          <a:solidFill>
            <a:schemeClr val="tx1"/>
          </a:solidFill>
        </p:spPr>
        <p:txBody>
          <a:bodyPr wrap="square" rtlCol="0">
            <a:spAutoFit/>
          </a:bodyPr>
          <a:lstStyle/>
          <a:p>
            <a:pPr algn="ctr"/>
            <a:endParaRPr lang="en-US" sz="1400">
              <a:solidFill>
                <a:schemeClr val="bg1"/>
              </a:solidFill>
            </a:endParaRPr>
          </a:p>
        </p:txBody>
      </p:sp>
      <p:sp>
        <p:nvSpPr>
          <p:cNvPr id="13" name="TextBox 12">
            <a:extLst>
              <a:ext uri="{FF2B5EF4-FFF2-40B4-BE49-F238E27FC236}">
                <a16:creationId xmlns:a16="http://schemas.microsoft.com/office/drawing/2014/main" id="{35932BED-DE94-375D-D062-0EFC97675096}"/>
              </a:ext>
            </a:extLst>
          </p:cNvPr>
          <p:cNvSpPr txBox="1"/>
          <p:nvPr/>
        </p:nvSpPr>
        <p:spPr>
          <a:xfrm>
            <a:off x="4318000" y="4325940"/>
            <a:ext cx="3545478" cy="307777"/>
          </a:xfrm>
          <a:prstGeom prst="rect">
            <a:avLst/>
          </a:prstGeom>
          <a:solidFill>
            <a:schemeClr val="tx1"/>
          </a:solidFill>
        </p:spPr>
        <p:txBody>
          <a:bodyPr wrap="square" rtlCol="0">
            <a:spAutoFit/>
          </a:bodyPr>
          <a:lstStyle/>
          <a:p>
            <a:pPr algn="ctr"/>
            <a:endParaRPr lang="en-US" sz="1400">
              <a:solidFill>
                <a:schemeClr val="bg1"/>
              </a:solidFill>
            </a:endParaRPr>
          </a:p>
        </p:txBody>
      </p:sp>
      <p:sp>
        <p:nvSpPr>
          <p:cNvPr id="14" name="TextBox 13">
            <a:extLst>
              <a:ext uri="{FF2B5EF4-FFF2-40B4-BE49-F238E27FC236}">
                <a16:creationId xmlns:a16="http://schemas.microsoft.com/office/drawing/2014/main" id="{2FF1C295-FDB8-2410-104D-8DCFF54A5B89}"/>
              </a:ext>
            </a:extLst>
          </p:cNvPr>
          <p:cNvSpPr txBox="1"/>
          <p:nvPr/>
        </p:nvSpPr>
        <p:spPr>
          <a:xfrm>
            <a:off x="2279185" y="1906799"/>
            <a:ext cx="1838814" cy="584775"/>
          </a:xfrm>
          <a:prstGeom prst="rect">
            <a:avLst/>
          </a:prstGeom>
          <a:solidFill>
            <a:schemeClr val="tx1"/>
          </a:solidFill>
        </p:spPr>
        <p:txBody>
          <a:bodyPr wrap="square" rtlCol="0">
            <a:spAutoFit/>
          </a:bodyPr>
          <a:lstStyle/>
          <a:p>
            <a:pPr algn="ctr"/>
            <a:r>
              <a:rPr lang="en-US" sz="1600" b="0">
                <a:solidFill>
                  <a:schemeClr val="bg1"/>
                </a:solidFill>
                <a:latin typeface="+mn-lt"/>
              </a:rPr>
              <a:t>Typical carcinoid</a:t>
            </a:r>
          </a:p>
          <a:p>
            <a:pPr algn="ctr"/>
            <a:r>
              <a:rPr lang="en-US" sz="1600" b="0">
                <a:solidFill>
                  <a:schemeClr val="bg1"/>
                </a:solidFill>
                <a:latin typeface="+mn-lt"/>
              </a:rPr>
              <a:t>DLL3 negative</a:t>
            </a:r>
          </a:p>
        </p:txBody>
      </p:sp>
      <p:sp>
        <p:nvSpPr>
          <p:cNvPr id="15" name="TextBox 14">
            <a:extLst>
              <a:ext uri="{FF2B5EF4-FFF2-40B4-BE49-F238E27FC236}">
                <a16:creationId xmlns:a16="http://schemas.microsoft.com/office/drawing/2014/main" id="{9D20B268-5D49-AF7D-C288-E99F2F8682DB}"/>
              </a:ext>
            </a:extLst>
          </p:cNvPr>
          <p:cNvSpPr txBox="1"/>
          <p:nvPr/>
        </p:nvSpPr>
        <p:spPr>
          <a:xfrm>
            <a:off x="7973568" y="1875491"/>
            <a:ext cx="1838814" cy="584775"/>
          </a:xfrm>
          <a:prstGeom prst="rect">
            <a:avLst/>
          </a:prstGeom>
          <a:solidFill>
            <a:schemeClr val="tx1"/>
          </a:solidFill>
        </p:spPr>
        <p:txBody>
          <a:bodyPr wrap="square" rtlCol="0">
            <a:spAutoFit/>
          </a:bodyPr>
          <a:lstStyle/>
          <a:p>
            <a:pPr algn="ctr"/>
            <a:r>
              <a:rPr lang="en-US" sz="1600" b="0">
                <a:solidFill>
                  <a:schemeClr val="bg1"/>
                </a:solidFill>
                <a:latin typeface="+mn-lt"/>
              </a:rPr>
              <a:t>Atypical carcinoid</a:t>
            </a:r>
          </a:p>
          <a:p>
            <a:pPr algn="ctr"/>
            <a:r>
              <a:rPr lang="en-US" sz="1600" b="0">
                <a:solidFill>
                  <a:schemeClr val="bg1"/>
                </a:solidFill>
                <a:latin typeface="+mn-lt"/>
              </a:rPr>
              <a:t>Moderate DLL3</a:t>
            </a:r>
          </a:p>
        </p:txBody>
      </p:sp>
      <p:sp>
        <p:nvSpPr>
          <p:cNvPr id="16" name="TextBox 15">
            <a:extLst>
              <a:ext uri="{FF2B5EF4-FFF2-40B4-BE49-F238E27FC236}">
                <a16:creationId xmlns:a16="http://schemas.microsoft.com/office/drawing/2014/main" id="{4100F96D-F794-188E-C3D4-8880880DE89E}"/>
              </a:ext>
            </a:extLst>
          </p:cNvPr>
          <p:cNvSpPr txBox="1"/>
          <p:nvPr/>
        </p:nvSpPr>
        <p:spPr>
          <a:xfrm>
            <a:off x="2254938" y="3210331"/>
            <a:ext cx="1887308" cy="1077218"/>
          </a:xfrm>
          <a:prstGeom prst="rect">
            <a:avLst/>
          </a:prstGeom>
          <a:solidFill>
            <a:schemeClr val="tx1"/>
          </a:solidFill>
        </p:spPr>
        <p:txBody>
          <a:bodyPr wrap="square" rtlCol="0">
            <a:spAutoFit/>
          </a:bodyPr>
          <a:lstStyle/>
          <a:p>
            <a:pPr algn="ctr"/>
            <a:r>
              <a:rPr lang="en-US" sz="1600" b="0">
                <a:solidFill>
                  <a:schemeClr val="bg1"/>
                </a:solidFill>
                <a:latin typeface="+mn-lt"/>
              </a:rPr>
              <a:t>Large-cell neuroendocrine carcinoma</a:t>
            </a:r>
          </a:p>
          <a:p>
            <a:pPr algn="ctr"/>
            <a:r>
              <a:rPr lang="en-US" sz="1600" b="0">
                <a:solidFill>
                  <a:schemeClr val="bg1"/>
                </a:solidFill>
                <a:latin typeface="+mn-lt"/>
              </a:rPr>
              <a:t>Strong diffuse DLL3</a:t>
            </a:r>
          </a:p>
        </p:txBody>
      </p:sp>
      <p:sp>
        <p:nvSpPr>
          <p:cNvPr id="17" name="TextBox 16">
            <a:extLst>
              <a:ext uri="{FF2B5EF4-FFF2-40B4-BE49-F238E27FC236}">
                <a16:creationId xmlns:a16="http://schemas.microsoft.com/office/drawing/2014/main" id="{4E1E5C8A-2513-99C5-C405-7433153D9808}"/>
              </a:ext>
            </a:extLst>
          </p:cNvPr>
          <p:cNvSpPr txBox="1"/>
          <p:nvPr/>
        </p:nvSpPr>
        <p:spPr>
          <a:xfrm>
            <a:off x="2133600" y="4719712"/>
            <a:ext cx="2129984" cy="1077218"/>
          </a:xfrm>
          <a:prstGeom prst="rect">
            <a:avLst/>
          </a:prstGeom>
          <a:solidFill>
            <a:schemeClr val="tx1"/>
          </a:solidFill>
        </p:spPr>
        <p:txBody>
          <a:bodyPr wrap="square" rtlCol="0">
            <a:spAutoFit/>
          </a:bodyPr>
          <a:lstStyle/>
          <a:p>
            <a:pPr algn="ctr"/>
            <a:r>
              <a:rPr lang="en-US" sz="1600" b="0">
                <a:solidFill>
                  <a:schemeClr val="bg1"/>
                </a:solidFill>
                <a:latin typeface="+mn-lt"/>
              </a:rPr>
              <a:t>Adenocarcinoma with neuroendocrine component </a:t>
            </a:r>
          </a:p>
          <a:p>
            <a:pPr algn="ctr"/>
            <a:r>
              <a:rPr lang="en-US" sz="1600" b="0">
                <a:solidFill>
                  <a:schemeClr val="bg1"/>
                </a:solidFill>
                <a:latin typeface="+mn-lt"/>
              </a:rPr>
              <a:t>80% positive cells</a:t>
            </a:r>
          </a:p>
        </p:txBody>
      </p:sp>
      <p:sp>
        <p:nvSpPr>
          <p:cNvPr id="18" name="TextBox 17">
            <a:extLst>
              <a:ext uri="{FF2B5EF4-FFF2-40B4-BE49-F238E27FC236}">
                <a16:creationId xmlns:a16="http://schemas.microsoft.com/office/drawing/2014/main" id="{EC0745CA-3338-6C5C-4C10-BAC76C2CAF46}"/>
              </a:ext>
            </a:extLst>
          </p:cNvPr>
          <p:cNvSpPr txBox="1"/>
          <p:nvPr/>
        </p:nvSpPr>
        <p:spPr>
          <a:xfrm>
            <a:off x="7973568" y="4842823"/>
            <a:ext cx="1838814" cy="830997"/>
          </a:xfrm>
          <a:prstGeom prst="rect">
            <a:avLst/>
          </a:prstGeom>
          <a:solidFill>
            <a:schemeClr val="tx1"/>
          </a:solidFill>
        </p:spPr>
        <p:txBody>
          <a:bodyPr wrap="square" rtlCol="0" anchor="t">
            <a:spAutoFit/>
          </a:bodyPr>
          <a:lstStyle/>
          <a:p>
            <a:pPr algn="ctr"/>
            <a:r>
              <a:rPr lang="en-US" sz="1600" b="0">
                <a:solidFill>
                  <a:schemeClr val="bg1"/>
                </a:solidFill>
                <a:latin typeface="+mn-lt"/>
              </a:rPr>
              <a:t>Neuroendocrine prostate cancer</a:t>
            </a:r>
          </a:p>
          <a:p>
            <a:pPr algn="ctr"/>
            <a:r>
              <a:rPr lang="en-US" sz="1600" b="0">
                <a:solidFill>
                  <a:schemeClr val="bg1"/>
                </a:solidFill>
                <a:latin typeface="+mn-lt"/>
              </a:rPr>
              <a:t>90% positive cells</a:t>
            </a:r>
          </a:p>
        </p:txBody>
      </p:sp>
    </p:spTree>
    <p:extLst>
      <p:ext uri="{BB962C8B-B14F-4D97-AF65-F5344CB8AC3E}">
        <p14:creationId xmlns:p14="http://schemas.microsoft.com/office/powerpoint/2010/main" val="1301538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7" name="Picture 4">
            <a:extLst>
              <a:ext uri="{FF2B5EF4-FFF2-40B4-BE49-F238E27FC236}">
                <a16:creationId xmlns:a16="http://schemas.microsoft.com/office/drawing/2014/main" id="{B5D1CD7E-0D8C-4CCF-8050-89F8EB2C7338}"/>
              </a:ext>
            </a:extLst>
          </p:cNvPr>
          <p:cNvPicPr>
            <a:picLocks noChangeAspect="1"/>
          </p:cNvPicPr>
          <p:nvPr/>
        </p:nvPicPr>
        <p:blipFill rotWithShape="1">
          <a:blip r:embed="rId3">
            <a:extLst>
              <a:ext uri="{28A0092B-C50C-407E-A947-70E740481C1C}">
                <a14:useLocalDpi xmlns:a14="http://schemas.microsoft.com/office/drawing/2010/main" val="0"/>
              </a:ext>
            </a:extLst>
          </a:blip>
          <a:srcRect l="66058"/>
          <a:stretch/>
        </p:blipFill>
        <p:spPr bwMode="auto">
          <a:xfrm>
            <a:off x="5333840" y="4015603"/>
            <a:ext cx="2450345" cy="2260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Elevated Expression of DLL3 in SCLC and LCNEC</a:t>
            </a:r>
          </a:p>
        </p:txBody>
      </p:sp>
      <p:sp>
        <p:nvSpPr>
          <p:cNvPr id="6" name="Text Box 11">
            <a:extLst>
              <a:ext uri="{FF2B5EF4-FFF2-40B4-BE49-F238E27FC236}">
                <a16:creationId xmlns:a16="http://schemas.microsoft.com/office/drawing/2014/main" id="{584B7F2A-F6F7-D14E-A188-C9031B9377AC}"/>
              </a:ext>
            </a:extLst>
          </p:cNvPr>
          <p:cNvSpPr txBox="1">
            <a:spLocks noChangeArrowheads="1"/>
          </p:cNvSpPr>
          <p:nvPr/>
        </p:nvSpPr>
        <p:spPr bwMode="auto">
          <a:xfrm>
            <a:off x="410313" y="636350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da"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Saunders. Sci Transl Med. 2015;7:</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302ra136</a:t>
            </a:r>
            <a:r>
              <a:rPr kumimoji="0" lang="da"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pic>
        <p:nvPicPr>
          <p:cNvPr id="44" name="Picture 4">
            <a:extLst>
              <a:ext uri="{FF2B5EF4-FFF2-40B4-BE49-F238E27FC236}">
                <a16:creationId xmlns:a16="http://schemas.microsoft.com/office/drawing/2014/main" id="{F9144938-BFF0-504C-92A6-211458AB480E}"/>
              </a:ext>
            </a:extLst>
          </p:cNvPr>
          <p:cNvPicPr>
            <a:picLocks noChangeAspect="1"/>
          </p:cNvPicPr>
          <p:nvPr/>
        </p:nvPicPr>
        <p:blipFill rotWithShape="1">
          <a:blip r:embed="rId3">
            <a:extLst>
              <a:ext uri="{28A0092B-C50C-407E-A947-70E740481C1C}">
                <a14:useLocalDpi xmlns:a14="http://schemas.microsoft.com/office/drawing/2010/main" val="0"/>
              </a:ext>
            </a:extLst>
          </a:blip>
          <a:srcRect r="66058"/>
          <a:stretch/>
        </p:blipFill>
        <p:spPr bwMode="auto">
          <a:xfrm>
            <a:off x="5102905" y="1992518"/>
            <a:ext cx="2352622" cy="217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3" name="TextBox 232">
            <a:extLst>
              <a:ext uri="{FF2B5EF4-FFF2-40B4-BE49-F238E27FC236}">
                <a16:creationId xmlns:a16="http://schemas.microsoft.com/office/drawing/2014/main" id="{DDD1AAF7-E707-4EC4-B07A-FEDA696A7DB8}"/>
              </a:ext>
            </a:extLst>
          </p:cNvPr>
          <p:cNvSpPr txBox="1"/>
          <p:nvPr/>
        </p:nvSpPr>
        <p:spPr>
          <a:xfrm>
            <a:off x="5814825" y="1495656"/>
            <a:ext cx="5305893"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DLL3 Surface Expression by IHC</a:t>
            </a:r>
          </a:p>
        </p:txBody>
      </p:sp>
      <p:sp>
        <p:nvSpPr>
          <p:cNvPr id="456" name="TextBox 455">
            <a:extLst>
              <a:ext uri="{FF2B5EF4-FFF2-40B4-BE49-F238E27FC236}">
                <a16:creationId xmlns:a16="http://schemas.microsoft.com/office/drawing/2014/main" id="{01A7F38E-70CD-4443-B967-048573FFA2A1}"/>
              </a:ext>
            </a:extLst>
          </p:cNvPr>
          <p:cNvSpPr txBox="1"/>
          <p:nvPr/>
        </p:nvSpPr>
        <p:spPr>
          <a:xfrm>
            <a:off x="794208" y="1495656"/>
            <a:ext cx="4220374"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DLL3 mRNA Expression by qPCR</a:t>
            </a:r>
          </a:p>
        </p:txBody>
      </p:sp>
      <p:sp>
        <p:nvSpPr>
          <p:cNvPr id="13" name="TextBox 12">
            <a:extLst>
              <a:ext uri="{FF2B5EF4-FFF2-40B4-BE49-F238E27FC236}">
                <a16:creationId xmlns:a16="http://schemas.microsoft.com/office/drawing/2014/main" id="{F6C8ED45-1173-4E8D-AAF5-5441335B3B22}"/>
              </a:ext>
            </a:extLst>
          </p:cNvPr>
          <p:cNvSpPr txBox="1"/>
          <p:nvPr/>
        </p:nvSpPr>
        <p:spPr>
          <a:xfrm>
            <a:off x="8096401" y="4478282"/>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 name="TextBox 13">
            <a:extLst>
              <a:ext uri="{FF2B5EF4-FFF2-40B4-BE49-F238E27FC236}">
                <a16:creationId xmlns:a16="http://schemas.microsoft.com/office/drawing/2014/main" id="{2E3A3135-5F8E-44DA-AB87-785D58FA2EA5}"/>
              </a:ext>
            </a:extLst>
          </p:cNvPr>
          <p:cNvSpPr txBox="1"/>
          <p:nvPr/>
        </p:nvSpPr>
        <p:spPr>
          <a:xfrm>
            <a:off x="8096401" y="4085658"/>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5" name="TextBox 14">
            <a:extLst>
              <a:ext uri="{FF2B5EF4-FFF2-40B4-BE49-F238E27FC236}">
                <a16:creationId xmlns:a16="http://schemas.microsoft.com/office/drawing/2014/main" id="{88B2BB78-ADCA-4B8A-B945-A9E0AC6CD22E}"/>
              </a:ext>
            </a:extLst>
          </p:cNvPr>
          <p:cNvSpPr txBox="1"/>
          <p:nvPr/>
        </p:nvSpPr>
        <p:spPr>
          <a:xfrm>
            <a:off x="8096401" y="3693034"/>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6" name="TextBox 15">
            <a:extLst>
              <a:ext uri="{FF2B5EF4-FFF2-40B4-BE49-F238E27FC236}">
                <a16:creationId xmlns:a16="http://schemas.microsoft.com/office/drawing/2014/main" id="{1965CA80-334C-4FF1-8CDA-70B2BADC903E}"/>
              </a:ext>
            </a:extLst>
          </p:cNvPr>
          <p:cNvSpPr txBox="1"/>
          <p:nvPr/>
        </p:nvSpPr>
        <p:spPr>
          <a:xfrm>
            <a:off x="8096401" y="3300408"/>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150</a:t>
            </a:r>
          </a:p>
        </p:txBody>
      </p:sp>
      <p:cxnSp>
        <p:nvCxnSpPr>
          <p:cNvPr id="17" name="Straight Connector 16">
            <a:extLst>
              <a:ext uri="{FF2B5EF4-FFF2-40B4-BE49-F238E27FC236}">
                <a16:creationId xmlns:a16="http://schemas.microsoft.com/office/drawing/2014/main" id="{A3067365-9E08-4EEC-9F18-E3D80F935C25}"/>
              </a:ext>
            </a:extLst>
          </p:cNvPr>
          <p:cNvCxnSpPr/>
          <p:nvPr/>
        </p:nvCxnSpPr>
        <p:spPr bwMode="auto">
          <a:xfrm flipH="1">
            <a:off x="8833395" y="231480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2DDFB01-6BAD-4A44-8D8D-4D572D7471FF}"/>
              </a:ext>
            </a:extLst>
          </p:cNvPr>
          <p:cNvCxnSpPr/>
          <p:nvPr/>
        </p:nvCxnSpPr>
        <p:spPr bwMode="auto">
          <a:xfrm flipH="1">
            <a:off x="8833395" y="2706330"/>
            <a:ext cx="85543"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5A31373D-319E-490B-9190-7F09960DE4B5}"/>
              </a:ext>
            </a:extLst>
          </p:cNvPr>
          <p:cNvSpPr txBox="1"/>
          <p:nvPr/>
        </p:nvSpPr>
        <p:spPr>
          <a:xfrm>
            <a:off x="8096401" y="2907786"/>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20" name="TextBox 19">
            <a:extLst>
              <a:ext uri="{FF2B5EF4-FFF2-40B4-BE49-F238E27FC236}">
                <a16:creationId xmlns:a16="http://schemas.microsoft.com/office/drawing/2014/main" id="{D767470E-3732-41EC-8D3B-128369FA5294}"/>
              </a:ext>
            </a:extLst>
          </p:cNvPr>
          <p:cNvSpPr txBox="1"/>
          <p:nvPr/>
        </p:nvSpPr>
        <p:spPr>
          <a:xfrm>
            <a:off x="8089820" y="2122538"/>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300</a:t>
            </a:r>
          </a:p>
        </p:txBody>
      </p:sp>
      <p:sp>
        <p:nvSpPr>
          <p:cNvPr id="21" name="TextBox 20">
            <a:extLst>
              <a:ext uri="{FF2B5EF4-FFF2-40B4-BE49-F238E27FC236}">
                <a16:creationId xmlns:a16="http://schemas.microsoft.com/office/drawing/2014/main" id="{9D998549-D286-4312-BD05-090D8F2E5687}"/>
              </a:ext>
            </a:extLst>
          </p:cNvPr>
          <p:cNvSpPr txBox="1"/>
          <p:nvPr/>
        </p:nvSpPr>
        <p:spPr>
          <a:xfrm>
            <a:off x="8096401" y="2515162"/>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250</a:t>
            </a:r>
          </a:p>
        </p:txBody>
      </p:sp>
      <p:sp>
        <p:nvSpPr>
          <p:cNvPr id="22" name="Rectangle 21">
            <a:extLst>
              <a:ext uri="{FF2B5EF4-FFF2-40B4-BE49-F238E27FC236}">
                <a16:creationId xmlns:a16="http://schemas.microsoft.com/office/drawing/2014/main" id="{7A125818-7C47-4418-B3B7-E3185684DA7A}"/>
              </a:ext>
            </a:extLst>
          </p:cNvPr>
          <p:cNvSpPr/>
          <p:nvPr/>
        </p:nvSpPr>
        <p:spPr bwMode="auto">
          <a:xfrm rot="2723161">
            <a:off x="10659627" y="3282975"/>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56500EBF-27CF-4C3C-BD7E-1742D63138B8}"/>
              </a:ext>
            </a:extLst>
          </p:cNvPr>
          <p:cNvSpPr/>
          <p:nvPr/>
        </p:nvSpPr>
        <p:spPr bwMode="auto">
          <a:xfrm rot="2723161">
            <a:off x="10580963" y="3280634"/>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4" name="Isosceles Triangle 23">
            <a:extLst>
              <a:ext uri="{FF2B5EF4-FFF2-40B4-BE49-F238E27FC236}">
                <a16:creationId xmlns:a16="http://schemas.microsoft.com/office/drawing/2014/main" id="{E6D67120-30BC-4347-B058-29E36CE3401C}"/>
              </a:ext>
            </a:extLst>
          </p:cNvPr>
          <p:cNvSpPr/>
          <p:nvPr/>
        </p:nvSpPr>
        <p:spPr bwMode="auto">
          <a:xfrm>
            <a:off x="10209859" y="3305267"/>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5" name="Isosceles Triangle 24">
            <a:extLst>
              <a:ext uri="{FF2B5EF4-FFF2-40B4-BE49-F238E27FC236}">
                <a16:creationId xmlns:a16="http://schemas.microsoft.com/office/drawing/2014/main" id="{8A3BEC53-2F09-46B1-B7AB-B2CFEF9B8531}"/>
              </a:ext>
            </a:extLst>
          </p:cNvPr>
          <p:cNvSpPr/>
          <p:nvPr/>
        </p:nvSpPr>
        <p:spPr bwMode="auto">
          <a:xfrm>
            <a:off x="10319349" y="3308427"/>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6" name="Isosceles Triangle 25">
            <a:extLst>
              <a:ext uri="{FF2B5EF4-FFF2-40B4-BE49-F238E27FC236}">
                <a16:creationId xmlns:a16="http://schemas.microsoft.com/office/drawing/2014/main" id="{F11D7E07-2656-4E80-9997-A94718DC1608}"/>
              </a:ext>
            </a:extLst>
          </p:cNvPr>
          <p:cNvSpPr/>
          <p:nvPr/>
        </p:nvSpPr>
        <p:spPr bwMode="auto">
          <a:xfrm>
            <a:off x="10294215" y="3199430"/>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7" name="Isosceles Triangle 26">
            <a:extLst>
              <a:ext uri="{FF2B5EF4-FFF2-40B4-BE49-F238E27FC236}">
                <a16:creationId xmlns:a16="http://schemas.microsoft.com/office/drawing/2014/main" id="{9DB211E2-BADC-4B5A-A02A-566FFB78D4E4}"/>
              </a:ext>
            </a:extLst>
          </p:cNvPr>
          <p:cNvSpPr/>
          <p:nvPr/>
        </p:nvSpPr>
        <p:spPr bwMode="auto">
          <a:xfrm>
            <a:off x="10234992" y="3203996"/>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28" name="Straight Connector 27">
            <a:extLst>
              <a:ext uri="{FF2B5EF4-FFF2-40B4-BE49-F238E27FC236}">
                <a16:creationId xmlns:a16="http://schemas.microsoft.com/office/drawing/2014/main" id="{50939DF8-05EC-43E3-9A1A-4AF3279CFC72}"/>
              </a:ext>
            </a:extLst>
          </p:cNvPr>
          <p:cNvCxnSpPr/>
          <p:nvPr/>
        </p:nvCxnSpPr>
        <p:spPr bwMode="auto">
          <a:xfrm>
            <a:off x="8899196" y="4663963"/>
            <a:ext cx="245444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0AD8239-1E0A-420D-ACCE-085FB5FAC980}"/>
              </a:ext>
            </a:extLst>
          </p:cNvPr>
          <p:cNvCxnSpPr/>
          <p:nvPr/>
        </p:nvCxnSpPr>
        <p:spPr bwMode="auto">
          <a:xfrm flipV="1">
            <a:off x="8918936" y="2295057"/>
            <a:ext cx="0" cy="240048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02395E7-4E7F-4265-9A1E-CA4CE6D22303}"/>
              </a:ext>
            </a:extLst>
          </p:cNvPr>
          <p:cNvCxnSpPr/>
          <p:nvPr/>
        </p:nvCxnSpPr>
        <p:spPr bwMode="auto">
          <a:xfrm flipH="1">
            <a:off x="8833395" y="3097857"/>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0D97C97-C490-4257-91D0-B90B79A9E7E4}"/>
              </a:ext>
            </a:extLst>
          </p:cNvPr>
          <p:cNvCxnSpPr/>
          <p:nvPr/>
        </p:nvCxnSpPr>
        <p:spPr bwMode="auto">
          <a:xfrm flipH="1">
            <a:off x="8833395" y="3489384"/>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24B3B7B-2114-403B-BA22-3EF592D31727}"/>
              </a:ext>
            </a:extLst>
          </p:cNvPr>
          <p:cNvCxnSpPr/>
          <p:nvPr/>
        </p:nvCxnSpPr>
        <p:spPr bwMode="auto">
          <a:xfrm flipH="1">
            <a:off x="8833395" y="3880910"/>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20041B7-6389-4757-AD1B-35B2E020E155}"/>
              </a:ext>
            </a:extLst>
          </p:cNvPr>
          <p:cNvCxnSpPr/>
          <p:nvPr/>
        </p:nvCxnSpPr>
        <p:spPr bwMode="auto">
          <a:xfrm flipH="1">
            <a:off x="8833395" y="4272437"/>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A2EB3FD-AFE3-4C98-B896-3D619F1595F9}"/>
              </a:ext>
            </a:extLst>
          </p:cNvPr>
          <p:cNvCxnSpPr/>
          <p:nvPr/>
        </p:nvCxnSpPr>
        <p:spPr bwMode="auto">
          <a:xfrm flipH="1">
            <a:off x="8833395" y="466396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D008E6C-C10C-41F6-AC41-024D3BF4F16D}"/>
              </a:ext>
            </a:extLst>
          </p:cNvPr>
          <p:cNvCxnSpPr>
            <a:cxnSpLocks/>
          </p:cNvCxnSpPr>
          <p:nvPr/>
        </p:nvCxnSpPr>
        <p:spPr bwMode="auto">
          <a:xfrm rot="16200000" flipH="1">
            <a:off x="9050543" y="470454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764BA17-2E74-4CCA-B2A2-71C2AC4B9396}"/>
              </a:ext>
            </a:extLst>
          </p:cNvPr>
          <p:cNvCxnSpPr>
            <a:cxnSpLocks/>
          </p:cNvCxnSpPr>
          <p:nvPr/>
        </p:nvCxnSpPr>
        <p:spPr bwMode="auto">
          <a:xfrm rot="16200000" flipH="1">
            <a:off x="9458520" y="470454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3692F00-2EA2-4BE3-B032-60FA3B6E2E13}"/>
              </a:ext>
            </a:extLst>
          </p:cNvPr>
          <p:cNvCxnSpPr>
            <a:cxnSpLocks/>
          </p:cNvCxnSpPr>
          <p:nvPr/>
        </p:nvCxnSpPr>
        <p:spPr bwMode="auto">
          <a:xfrm rot="16200000" flipH="1">
            <a:off x="9866498" y="4704543"/>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E8B7A8E-DE55-4466-B451-00A6D0F978A4}"/>
              </a:ext>
            </a:extLst>
          </p:cNvPr>
          <p:cNvCxnSpPr>
            <a:cxnSpLocks/>
          </p:cNvCxnSpPr>
          <p:nvPr/>
        </p:nvCxnSpPr>
        <p:spPr bwMode="auto">
          <a:xfrm rot="16200000" flipH="1">
            <a:off x="10274475" y="4704544"/>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9E4419F-EB69-45D1-9E57-BAA090DB21A5}"/>
              </a:ext>
            </a:extLst>
          </p:cNvPr>
          <p:cNvCxnSpPr>
            <a:cxnSpLocks/>
          </p:cNvCxnSpPr>
          <p:nvPr/>
        </p:nvCxnSpPr>
        <p:spPr bwMode="auto">
          <a:xfrm rot="16200000" flipH="1">
            <a:off x="10682452" y="4704544"/>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6F8851A-4F54-4724-AB34-C1917CA8C2B2}"/>
              </a:ext>
            </a:extLst>
          </p:cNvPr>
          <p:cNvCxnSpPr>
            <a:cxnSpLocks/>
          </p:cNvCxnSpPr>
          <p:nvPr/>
        </p:nvCxnSpPr>
        <p:spPr bwMode="auto">
          <a:xfrm rot="16200000" flipH="1">
            <a:off x="11090429" y="4704544"/>
            <a:ext cx="85543" cy="0"/>
          </a:xfrm>
          <a:prstGeom prst="line">
            <a:avLst/>
          </a:prstGeom>
          <a:noFill/>
          <a:ln w="28575" cap="flat" cmpd="sng" algn="ctr">
            <a:solidFill>
              <a:schemeClr val="bg1"/>
            </a:solidFill>
            <a:prstDash val="solid"/>
            <a:round/>
            <a:headEnd type="none" w="med" len="med"/>
            <a:tailEnd type="none" w="med" len="med"/>
          </a:ln>
          <a:effectLst/>
        </p:spPr>
      </p:cxnSp>
      <p:sp>
        <p:nvSpPr>
          <p:cNvPr id="41" name="Rectangle 40">
            <a:extLst>
              <a:ext uri="{FF2B5EF4-FFF2-40B4-BE49-F238E27FC236}">
                <a16:creationId xmlns:a16="http://schemas.microsoft.com/office/drawing/2014/main" id="{91BBEC0D-9026-42A7-A33D-7874E1BBC4D3}"/>
              </a:ext>
            </a:extLst>
          </p:cNvPr>
          <p:cNvSpPr/>
          <p:nvPr/>
        </p:nvSpPr>
        <p:spPr bwMode="auto">
          <a:xfrm rot="2723161">
            <a:off x="10687085" y="4613392"/>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31852B7C-341A-42B3-BB8D-070206C799ED}"/>
              </a:ext>
            </a:extLst>
          </p:cNvPr>
          <p:cNvSpPr/>
          <p:nvPr/>
        </p:nvSpPr>
        <p:spPr bwMode="auto">
          <a:xfrm rot="2723161">
            <a:off x="10625808" y="4615931"/>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E7AB5BF0-15D8-4184-B0AA-44CDC7F6973A}"/>
              </a:ext>
            </a:extLst>
          </p:cNvPr>
          <p:cNvSpPr/>
          <p:nvPr/>
        </p:nvSpPr>
        <p:spPr bwMode="auto">
          <a:xfrm rot="2723161">
            <a:off x="10693255" y="392805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459F992A-14D9-48BC-9B7F-149EEF37B663}"/>
              </a:ext>
            </a:extLst>
          </p:cNvPr>
          <p:cNvSpPr/>
          <p:nvPr/>
        </p:nvSpPr>
        <p:spPr bwMode="auto">
          <a:xfrm rot="2723161">
            <a:off x="10744972" y="393283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B0011A42-3556-48B4-B476-308CA56E26A1}"/>
              </a:ext>
            </a:extLst>
          </p:cNvPr>
          <p:cNvSpPr/>
          <p:nvPr/>
        </p:nvSpPr>
        <p:spPr bwMode="auto">
          <a:xfrm rot="2723161">
            <a:off x="10743237" y="2897692"/>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B1266894-497C-4749-BC95-CDC36413D9E7}"/>
              </a:ext>
            </a:extLst>
          </p:cNvPr>
          <p:cNvSpPr/>
          <p:nvPr/>
        </p:nvSpPr>
        <p:spPr bwMode="auto">
          <a:xfrm rot="2723161">
            <a:off x="10598155" y="2898124"/>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98599CEB-305C-44F9-8432-984D5419F1A0}"/>
              </a:ext>
            </a:extLst>
          </p:cNvPr>
          <p:cNvSpPr/>
          <p:nvPr/>
        </p:nvSpPr>
        <p:spPr bwMode="auto">
          <a:xfrm rot="2723161">
            <a:off x="10732359" y="263595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732633EE-3B92-40BD-9E92-7347C4B9F92E}"/>
              </a:ext>
            </a:extLst>
          </p:cNvPr>
          <p:cNvSpPr/>
          <p:nvPr/>
        </p:nvSpPr>
        <p:spPr bwMode="auto">
          <a:xfrm rot="2723161">
            <a:off x="10671766" y="4080292"/>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50" name="Group 49">
            <a:extLst>
              <a:ext uri="{FF2B5EF4-FFF2-40B4-BE49-F238E27FC236}">
                <a16:creationId xmlns:a16="http://schemas.microsoft.com/office/drawing/2014/main" id="{99E5FF01-5740-415D-B031-EDC4AB3148BF}"/>
              </a:ext>
            </a:extLst>
          </p:cNvPr>
          <p:cNvGrpSpPr/>
          <p:nvPr/>
        </p:nvGrpSpPr>
        <p:grpSpPr>
          <a:xfrm>
            <a:off x="10562265" y="2254364"/>
            <a:ext cx="313314" cy="2438747"/>
            <a:chOff x="5724287" y="3565398"/>
            <a:chExt cx="226762" cy="1765052"/>
          </a:xfrm>
          <a:solidFill>
            <a:schemeClr val="accent5"/>
          </a:solidFill>
        </p:grpSpPr>
        <p:sp>
          <p:nvSpPr>
            <p:cNvPr id="51" name="Rectangle 50">
              <a:extLst>
                <a:ext uri="{FF2B5EF4-FFF2-40B4-BE49-F238E27FC236}">
                  <a16:creationId xmlns:a16="http://schemas.microsoft.com/office/drawing/2014/main" id="{7F556892-4BCF-400A-8472-E14D75850833}"/>
                </a:ext>
              </a:extLst>
            </p:cNvPr>
            <p:cNvSpPr/>
            <p:nvPr/>
          </p:nvSpPr>
          <p:spPr bwMode="auto">
            <a:xfrm rot="2723161">
              <a:off x="5783816" y="356777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04FB794D-D3A3-448B-88DB-8355BCBBDD60}"/>
                </a:ext>
              </a:extLst>
            </p:cNvPr>
            <p:cNvSpPr/>
            <p:nvPr/>
          </p:nvSpPr>
          <p:spPr bwMode="auto">
            <a:xfrm rot="2723161">
              <a:off x="5836205" y="357016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FB40750B-3F26-4A1B-A4C4-B431D79BCD51}"/>
                </a:ext>
              </a:extLst>
            </p:cNvPr>
            <p:cNvSpPr/>
            <p:nvPr/>
          </p:nvSpPr>
          <p:spPr bwMode="auto">
            <a:xfrm rot="2723161">
              <a:off x="5869543" y="356777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F248FD6A-E94B-4668-B797-D431A0546273}"/>
                </a:ext>
              </a:extLst>
            </p:cNvPr>
            <p:cNvSpPr/>
            <p:nvPr/>
          </p:nvSpPr>
          <p:spPr bwMode="auto">
            <a:xfrm rot="2723161">
              <a:off x="5781437" y="365588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BC9DA747-8E89-4948-98F9-BF1AD75E0E57}"/>
                </a:ext>
              </a:extLst>
            </p:cNvPr>
            <p:cNvSpPr/>
            <p:nvPr/>
          </p:nvSpPr>
          <p:spPr bwMode="auto">
            <a:xfrm rot="2723161">
              <a:off x="5812392" y="365350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A6683FB3-D3B5-4A65-9C77-2445C0442113}"/>
                </a:ext>
              </a:extLst>
            </p:cNvPr>
            <p:cNvSpPr/>
            <p:nvPr/>
          </p:nvSpPr>
          <p:spPr bwMode="auto">
            <a:xfrm rot="2723161">
              <a:off x="5855254" y="365350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8556160D-FDF6-4F28-A0AA-D86C2460FDBE}"/>
                </a:ext>
              </a:extLst>
            </p:cNvPr>
            <p:cNvSpPr/>
            <p:nvPr/>
          </p:nvSpPr>
          <p:spPr bwMode="auto">
            <a:xfrm rot="2723161">
              <a:off x="5738574" y="373446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D0F6C683-0200-443D-BCBE-BDE7A3EA7BD7}"/>
                </a:ext>
              </a:extLst>
            </p:cNvPr>
            <p:cNvSpPr/>
            <p:nvPr/>
          </p:nvSpPr>
          <p:spPr bwMode="auto">
            <a:xfrm rot="2723161">
              <a:off x="5786199" y="373684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F7701E79-CF6A-43D1-950B-E85C55759D3E}"/>
                </a:ext>
              </a:extLst>
            </p:cNvPr>
            <p:cNvSpPr/>
            <p:nvPr/>
          </p:nvSpPr>
          <p:spPr bwMode="auto">
            <a:xfrm rot="2723161">
              <a:off x="5829061" y="373208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9BCF27DA-0CF1-482D-93CE-9533CFAA2C5A}"/>
                </a:ext>
              </a:extLst>
            </p:cNvPr>
            <p:cNvSpPr/>
            <p:nvPr/>
          </p:nvSpPr>
          <p:spPr bwMode="auto">
            <a:xfrm rot="2723161">
              <a:off x="5881449" y="373446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B24A9BE8-0640-4969-9AF3-8009A78F70C3}"/>
                </a:ext>
              </a:extLst>
            </p:cNvPr>
            <p:cNvSpPr/>
            <p:nvPr/>
          </p:nvSpPr>
          <p:spPr bwMode="auto">
            <a:xfrm rot="2723161">
              <a:off x="5790961" y="382971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9F80A346-652E-4A7C-ADD9-98374EE21CA2}"/>
                </a:ext>
              </a:extLst>
            </p:cNvPr>
            <p:cNvSpPr/>
            <p:nvPr/>
          </p:nvSpPr>
          <p:spPr bwMode="auto">
            <a:xfrm rot="2723161">
              <a:off x="5845731" y="381304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29E7FCC0-CF60-4836-BEF4-A3D18DDDF7F6}"/>
                </a:ext>
              </a:extLst>
            </p:cNvPr>
            <p:cNvSpPr/>
            <p:nvPr/>
          </p:nvSpPr>
          <p:spPr bwMode="auto">
            <a:xfrm rot="2723161">
              <a:off x="5824301" y="379161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64" name="Group 63">
              <a:extLst>
                <a:ext uri="{FF2B5EF4-FFF2-40B4-BE49-F238E27FC236}">
                  <a16:creationId xmlns:a16="http://schemas.microsoft.com/office/drawing/2014/main" id="{1ACA243C-181D-4868-BA37-6756740BFB37}"/>
                </a:ext>
              </a:extLst>
            </p:cNvPr>
            <p:cNvGrpSpPr/>
            <p:nvPr/>
          </p:nvGrpSpPr>
          <p:grpSpPr>
            <a:xfrm>
              <a:off x="5724287" y="3971074"/>
              <a:ext cx="226762" cy="1359376"/>
              <a:chOff x="3256290" y="3829028"/>
              <a:chExt cx="226762" cy="1359376"/>
            </a:xfrm>
            <a:grpFill/>
          </p:grpSpPr>
          <p:sp>
            <p:nvSpPr>
              <p:cNvPr id="67" name="Rectangle 66">
                <a:extLst>
                  <a:ext uri="{FF2B5EF4-FFF2-40B4-BE49-F238E27FC236}">
                    <a16:creationId xmlns:a16="http://schemas.microsoft.com/office/drawing/2014/main" id="{AF080A76-BF3A-46D0-9E89-A8B9FA709702}"/>
                  </a:ext>
                </a:extLst>
              </p:cNvPr>
              <p:cNvSpPr/>
              <p:nvPr/>
            </p:nvSpPr>
            <p:spPr bwMode="auto">
              <a:xfrm rot="2723161">
                <a:off x="3313438" y="386388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602ADC37-CA78-4C18-B64A-99A6233A6368}"/>
                  </a:ext>
                </a:extLst>
              </p:cNvPr>
              <p:cNvSpPr/>
              <p:nvPr/>
            </p:nvSpPr>
            <p:spPr bwMode="auto">
              <a:xfrm rot="2723161">
                <a:off x="3261055" y="391388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71112CD1-3A2E-4567-97C7-A2324B0C78DE}"/>
                  </a:ext>
                </a:extLst>
              </p:cNvPr>
              <p:cNvSpPr/>
              <p:nvPr/>
            </p:nvSpPr>
            <p:spPr bwMode="auto">
              <a:xfrm rot="2723161">
                <a:off x="3268195" y="396865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461E8BD3-C2AF-4F9D-B763-02003006E366}"/>
                  </a:ext>
                </a:extLst>
              </p:cNvPr>
              <p:cNvSpPr/>
              <p:nvPr/>
            </p:nvSpPr>
            <p:spPr bwMode="auto">
              <a:xfrm rot="2723161">
                <a:off x="3342014" y="390912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B2841A92-EC1C-417A-BA8A-18043F377003}"/>
                  </a:ext>
                </a:extLst>
              </p:cNvPr>
              <p:cNvSpPr/>
              <p:nvPr/>
            </p:nvSpPr>
            <p:spPr bwMode="auto">
              <a:xfrm rot="2723161">
                <a:off x="3344396" y="3963893"/>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6C25C83A-845C-437F-896D-A6FF706EE081}"/>
                  </a:ext>
                </a:extLst>
              </p:cNvPr>
              <p:cNvSpPr/>
              <p:nvPr/>
            </p:nvSpPr>
            <p:spPr bwMode="auto">
              <a:xfrm rot="2723161">
                <a:off x="3425357" y="392102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48972921-2F93-4950-8ACA-B69D1C10FC06}"/>
                  </a:ext>
                </a:extLst>
              </p:cNvPr>
              <p:cNvSpPr/>
              <p:nvPr/>
            </p:nvSpPr>
            <p:spPr bwMode="auto">
              <a:xfrm rot="2723161">
                <a:off x="3420596" y="397818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AA5A37DB-4A08-4E0E-B22F-3495791EB019}"/>
                  </a:ext>
                </a:extLst>
              </p:cNvPr>
              <p:cNvSpPr/>
              <p:nvPr/>
            </p:nvSpPr>
            <p:spPr bwMode="auto">
              <a:xfrm rot="2723161">
                <a:off x="3311059" y="402818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79DF3FCB-82A5-4513-B30D-6A89BB0A2806}"/>
                  </a:ext>
                </a:extLst>
              </p:cNvPr>
              <p:cNvSpPr/>
              <p:nvPr/>
            </p:nvSpPr>
            <p:spPr bwMode="auto">
              <a:xfrm rot="2723161">
                <a:off x="3344396" y="403056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48087511-C539-49A9-BF23-7B4E88AD5589}"/>
                  </a:ext>
                </a:extLst>
              </p:cNvPr>
              <p:cNvSpPr/>
              <p:nvPr/>
            </p:nvSpPr>
            <p:spPr bwMode="auto">
              <a:xfrm rot="2723161">
                <a:off x="3375352" y="4032950"/>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09D96F4E-825F-4985-942B-EAB5085C8532}"/>
                  </a:ext>
                </a:extLst>
              </p:cNvPr>
              <p:cNvSpPr/>
              <p:nvPr/>
            </p:nvSpPr>
            <p:spPr bwMode="auto">
              <a:xfrm rot="2723161">
                <a:off x="3427739" y="408295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1F7B0239-72A7-49F0-A3C8-41D047ECFB1D}"/>
                  </a:ext>
                </a:extLst>
              </p:cNvPr>
              <p:cNvSpPr/>
              <p:nvPr/>
            </p:nvSpPr>
            <p:spPr bwMode="auto">
              <a:xfrm rot="2723161">
                <a:off x="3256290" y="407819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EF041989-3533-4DE2-A586-21EB950D181D}"/>
                  </a:ext>
                </a:extLst>
              </p:cNvPr>
              <p:cNvSpPr/>
              <p:nvPr/>
            </p:nvSpPr>
            <p:spPr bwMode="auto">
              <a:xfrm rot="2723161">
                <a:off x="3299153" y="408295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2248298E-9920-44CD-BBE7-6D2568685CA5}"/>
                  </a:ext>
                </a:extLst>
              </p:cNvPr>
              <p:cNvSpPr/>
              <p:nvPr/>
            </p:nvSpPr>
            <p:spPr bwMode="auto">
              <a:xfrm rot="2723161">
                <a:off x="3377734" y="407819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CA950CAE-D6EB-4916-88B4-7715D7AC789C}"/>
                  </a:ext>
                </a:extLst>
              </p:cNvPr>
              <p:cNvSpPr/>
              <p:nvPr/>
            </p:nvSpPr>
            <p:spPr bwMode="auto">
              <a:xfrm rot="2723161">
                <a:off x="3343207" y="412442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7F42DC28-0536-4031-A112-DED1065CABD7}"/>
                  </a:ext>
                </a:extLst>
              </p:cNvPr>
              <p:cNvSpPr/>
              <p:nvPr/>
            </p:nvSpPr>
            <p:spPr bwMode="auto">
              <a:xfrm rot="2723161">
                <a:off x="3330108" y="413772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6B9C7835-0A83-4ACF-80DD-6CF0B70C6921}"/>
                  </a:ext>
                </a:extLst>
              </p:cNvPr>
              <p:cNvSpPr/>
              <p:nvPr/>
            </p:nvSpPr>
            <p:spPr bwMode="auto">
              <a:xfrm rot="2723161">
                <a:off x="3303915" y="416868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6C53E45F-6B5B-4072-ACD3-389D1A17874D}"/>
                  </a:ext>
                </a:extLst>
              </p:cNvPr>
              <p:cNvSpPr/>
              <p:nvPr/>
            </p:nvSpPr>
            <p:spPr bwMode="auto">
              <a:xfrm rot="2723161">
                <a:off x="3265815" y="424011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5441AFBE-87D1-4CC7-A4BF-71181049514A}"/>
                  </a:ext>
                </a:extLst>
              </p:cNvPr>
              <p:cNvSpPr/>
              <p:nvPr/>
            </p:nvSpPr>
            <p:spPr bwMode="auto">
              <a:xfrm rot="2723161">
                <a:off x="3342013" y="424250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BEA5E3D8-6062-4697-BC7D-60A6C53FD200}"/>
                  </a:ext>
                </a:extLst>
              </p:cNvPr>
              <p:cNvSpPr/>
              <p:nvPr/>
            </p:nvSpPr>
            <p:spPr bwMode="auto">
              <a:xfrm rot="2723161">
                <a:off x="3418214" y="4190113"/>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244DAFB0-8757-4AF9-AC9D-B435C8932F9D}"/>
                  </a:ext>
                </a:extLst>
              </p:cNvPr>
              <p:cNvSpPr/>
              <p:nvPr/>
            </p:nvSpPr>
            <p:spPr bwMode="auto">
              <a:xfrm rot="2723161">
                <a:off x="3420594" y="4244880"/>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1CFC36C3-15A2-4B35-A1A5-A2FE7C4CACA6}"/>
                  </a:ext>
                </a:extLst>
              </p:cNvPr>
              <p:cNvSpPr/>
              <p:nvPr/>
            </p:nvSpPr>
            <p:spPr bwMode="auto">
              <a:xfrm rot="2723161">
                <a:off x="3311058" y="436394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8B503B8B-5B8C-49A1-A424-F32929BB2D00}"/>
                  </a:ext>
                </a:extLst>
              </p:cNvPr>
              <p:cNvSpPr/>
              <p:nvPr/>
            </p:nvSpPr>
            <p:spPr bwMode="auto">
              <a:xfrm rot="2723161">
                <a:off x="3263434" y="4302033"/>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73FA5528-CDFF-490F-A402-320A343FCFF1}"/>
                  </a:ext>
                </a:extLst>
              </p:cNvPr>
              <p:cNvSpPr/>
              <p:nvPr/>
            </p:nvSpPr>
            <p:spPr bwMode="auto">
              <a:xfrm rot="2723161">
                <a:off x="3420594" y="430203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F4E9BE75-5916-4CB0-9409-B1B08EB4F734}"/>
                  </a:ext>
                </a:extLst>
              </p:cNvPr>
              <p:cNvSpPr/>
              <p:nvPr/>
            </p:nvSpPr>
            <p:spPr bwMode="auto">
              <a:xfrm rot="2723161">
                <a:off x="3308678" y="429965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C1778881-8A8C-427C-819E-D216A7801936}"/>
                  </a:ext>
                </a:extLst>
              </p:cNvPr>
              <p:cNvSpPr/>
              <p:nvPr/>
            </p:nvSpPr>
            <p:spPr bwMode="auto">
              <a:xfrm rot="2723161">
                <a:off x="3377732" y="430441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9C4BBA9C-C52F-47F7-8E05-85FAC3887633}"/>
                  </a:ext>
                </a:extLst>
              </p:cNvPr>
              <p:cNvSpPr/>
              <p:nvPr/>
            </p:nvSpPr>
            <p:spPr bwMode="auto">
              <a:xfrm rot="2723161">
                <a:off x="3380114" y="4392520"/>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4AE783AE-4133-4693-A209-7DFEE58EAAF6}"/>
                  </a:ext>
                </a:extLst>
              </p:cNvPr>
              <p:cNvSpPr/>
              <p:nvPr/>
            </p:nvSpPr>
            <p:spPr bwMode="auto">
              <a:xfrm rot="2723161">
                <a:off x="3346776" y="442347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5ECFF05E-9E3D-4742-9BEE-3B9BD031F906}"/>
                  </a:ext>
                </a:extLst>
              </p:cNvPr>
              <p:cNvSpPr/>
              <p:nvPr/>
            </p:nvSpPr>
            <p:spPr bwMode="auto">
              <a:xfrm rot="2723161">
                <a:off x="3308676" y="446633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4A101CA5-2264-47A0-B5FF-08C675B94578}"/>
                  </a:ext>
                </a:extLst>
              </p:cNvPr>
              <p:cNvSpPr/>
              <p:nvPr/>
            </p:nvSpPr>
            <p:spPr bwMode="auto">
              <a:xfrm rot="2723161">
                <a:off x="3389638" y="447348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3EE97F12-019A-412D-95B8-D56774D7E9E3}"/>
                  </a:ext>
                </a:extLst>
              </p:cNvPr>
              <p:cNvSpPr/>
              <p:nvPr/>
            </p:nvSpPr>
            <p:spPr bwMode="auto">
              <a:xfrm rot="2723161">
                <a:off x="3308677" y="452825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70B366C6-BFC2-44DC-AD22-8B1F748D3F31}"/>
                  </a:ext>
                </a:extLst>
              </p:cNvPr>
              <p:cNvSpPr/>
              <p:nvPr/>
            </p:nvSpPr>
            <p:spPr bwMode="auto">
              <a:xfrm rot="2723161">
                <a:off x="3308675" y="458540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02219A3C-71CB-4F45-B3CC-C3CD07E79B15}"/>
                  </a:ext>
                </a:extLst>
              </p:cNvPr>
              <p:cNvSpPr/>
              <p:nvPr/>
            </p:nvSpPr>
            <p:spPr bwMode="auto">
              <a:xfrm rot="2723161">
                <a:off x="3382495" y="457825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D5AFAD0F-A529-4C49-B61E-E62487CD1905}"/>
                  </a:ext>
                </a:extLst>
              </p:cNvPr>
              <p:cNvSpPr/>
              <p:nvPr/>
            </p:nvSpPr>
            <p:spPr bwMode="auto">
              <a:xfrm rot="2723161">
                <a:off x="3272957" y="464255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7FA1592D-A95C-42CD-8E1D-39CEFF0D4EC2}"/>
                  </a:ext>
                </a:extLst>
              </p:cNvPr>
              <p:cNvSpPr/>
              <p:nvPr/>
            </p:nvSpPr>
            <p:spPr bwMode="auto">
              <a:xfrm rot="2723161">
                <a:off x="3320583" y="4644933"/>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D93B71C6-61FF-4985-80A6-EDF6B09A63BF}"/>
                  </a:ext>
                </a:extLst>
              </p:cNvPr>
              <p:cNvSpPr/>
              <p:nvPr/>
            </p:nvSpPr>
            <p:spPr bwMode="auto">
              <a:xfrm rot="2723161">
                <a:off x="3358683" y="463778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69A18BFD-15EA-4F21-8603-14062230E3DE}"/>
                  </a:ext>
                </a:extLst>
              </p:cNvPr>
              <p:cNvSpPr/>
              <p:nvPr/>
            </p:nvSpPr>
            <p:spPr bwMode="auto">
              <a:xfrm rot="2723161">
                <a:off x="3422977" y="469017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D1890F49-92FC-458D-8BCD-6DC7A7717EA0}"/>
                  </a:ext>
                </a:extLst>
              </p:cNvPr>
              <p:cNvSpPr/>
              <p:nvPr/>
            </p:nvSpPr>
            <p:spPr bwMode="auto">
              <a:xfrm rot="2723161">
                <a:off x="3342015" y="4687795"/>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74D5F659-D3B7-47D5-9ACA-A56C3E7655F2}"/>
                  </a:ext>
                </a:extLst>
              </p:cNvPr>
              <p:cNvSpPr/>
              <p:nvPr/>
            </p:nvSpPr>
            <p:spPr bwMode="auto">
              <a:xfrm rot="2723161">
                <a:off x="3272959" y="479971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C06B5885-429E-45D5-A36F-14BD62DFCA1A}"/>
                  </a:ext>
                </a:extLst>
              </p:cNvPr>
              <p:cNvSpPr/>
              <p:nvPr/>
            </p:nvSpPr>
            <p:spPr bwMode="auto">
              <a:xfrm rot="2723161">
                <a:off x="3313441" y="476875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BCCD5CD3-8774-4B9A-A9DE-042897BA10A8}"/>
                  </a:ext>
                </a:extLst>
              </p:cNvPr>
              <p:cNvSpPr/>
              <p:nvPr/>
            </p:nvSpPr>
            <p:spPr bwMode="auto">
              <a:xfrm rot="2723161">
                <a:off x="3361064" y="474256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EFCD78D9-7863-4163-8B29-94874ADBA6BD}"/>
                  </a:ext>
                </a:extLst>
              </p:cNvPr>
              <p:cNvSpPr/>
              <p:nvPr/>
            </p:nvSpPr>
            <p:spPr bwMode="auto">
              <a:xfrm rot="2723161">
                <a:off x="3430119" y="479018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7C161F82-D138-4D04-B4B9-993D5C4954E1}"/>
                  </a:ext>
                </a:extLst>
              </p:cNvPr>
              <p:cNvSpPr/>
              <p:nvPr/>
            </p:nvSpPr>
            <p:spPr bwMode="auto">
              <a:xfrm rot="2723161">
                <a:off x="3265814" y="4914014"/>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BCDD012E-2023-45FB-9F66-CE99C9E17974}"/>
                  </a:ext>
                </a:extLst>
              </p:cNvPr>
              <p:cNvSpPr/>
              <p:nvPr/>
            </p:nvSpPr>
            <p:spPr bwMode="auto">
              <a:xfrm rot="2723161">
                <a:off x="3420596" y="491639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6BEA745A-7C04-410C-8EC5-C8E3E843FF01}"/>
                  </a:ext>
                </a:extLst>
              </p:cNvPr>
              <p:cNvSpPr/>
              <p:nvPr/>
            </p:nvSpPr>
            <p:spPr bwMode="auto">
              <a:xfrm rot="2723161">
                <a:off x="3344396" y="492115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C762E5E9-073F-4D6F-837E-FCCF6B43F43C}"/>
                  </a:ext>
                </a:extLst>
              </p:cNvPr>
              <p:cNvSpPr/>
              <p:nvPr/>
            </p:nvSpPr>
            <p:spPr bwMode="auto">
              <a:xfrm rot="2723161">
                <a:off x="3308678" y="486162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22074CF9-61AA-4A58-85BB-B31A3ECB4904}"/>
                  </a:ext>
                </a:extLst>
              </p:cNvPr>
              <p:cNvSpPr/>
              <p:nvPr/>
            </p:nvSpPr>
            <p:spPr bwMode="auto">
              <a:xfrm rot="2723161">
                <a:off x="3380115" y="486400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1A6AD0EF-17CA-400F-865E-A739CD19A9C9}"/>
                  </a:ext>
                </a:extLst>
              </p:cNvPr>
              <p:cNvSpPr/>
              <p:nvPr/>
            </p:nvSpPr>
            <p:spPr bwMode="auto">
              <a:xfrm rot="2723161">
                <a:off x="3349157" y="481400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03D16478-F430-482F-8D05-A042854DE019}"/>
                  </a:ext>
                </a:extLst>
              </p:cNvPr>
              <p:cNvSpPr/>
              <p:nvPr/>
            </p:nvSpPr>
            <p:spPr bwMode="auto">
              <a:xfrm rot="2723161">
                <a:off x="3272959" y="502117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8A853EC8-221A-485E-B025-C6C691FBFD97}"/>
                  </a:ext>
                </a:extLst>
              </p:cNvPr>
              <p:cNvSpPr/>
              <p:nvPr/>
            </p:nvSpPr>
            <p:spPr bwMode="auto">
              <a:xfrm rot="2723161">
                <a:off x="3344396" y="5033076"/>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B01F1165-BDAC-4A0E-B80C-C71120B81706}"/>
                  </a:ext>
                </a:extLst>
              </p:cNvPr>
              <p:cNvSpPr/>
              <p:nvPr/>
            </p:nvSpPr>
            <p:spPr bwMode="auto">
              <a:xfrm rot="2723161">
                <a:off x="3411072" y="502117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1917298E-97D4-4632-B2AF-251299B41AD8}"/>
                  </a:ext>
                </a:extLst>
              </p:cNvPr>
              <p:cNvSpPr/>
              <p:nvPr/>
            </p:nvSpPr>
            <p:spPr bwMode="auto">
              <a:xfrm rot="2723161">
                <a:off x="3272958" y="509260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1D975452-6C25-4DBE-8E12-D89CAFB023B2}"/>
                  </a:ext>
                </a:extLst>
              </p:cNvPr>
              <p:cNvSpPr/>
              <p:nvPr/>
            </p:nvSpPr>
            <p:spPr bwMode="auto">
              <a:xfrm rot="2723161">
                <a:off x="3270578" y="5128327"/>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0DE256AB-4EB8-4ADE-A49A-E6C51E4A6F83}"/>
                  </a:ext>
                </a:extLst>
              </p:cNvPr>
              <p:cNvSpPr/>
              <p:nvPr/>
            </p:nvSpPr>
            <p:spPr bwMode="auto">
              <a:xfrm rot="2723161">
                <a:off x="3413453" y="5135471"/>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3F679BE4-BD78-4456-B055-444CC5CCA1EA}"/>
                  </a:ext>
                </a:extLst>
              </p:cNvPr>
              <p:cNvSpPr/>
              <p:nvPr/>
            </p:nvSpPr>
            <p:spPr bwMode="auto">
              <a:xfrm rot="2723161">
                <a:off x="3325347" y="5133090"/>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076809CB-E9CC-470C-B61A-220768471D15}"/>
                  </a:ext>
                </a:extLst>
              </p:cNvPr>
              <p:cNvSpPr/>
              <p:nvPr/>
            </p:nvSpPr>
            <p:spPr bwMode="auto">
              <a:xfrm rot="2723161">
                <a:off x="3377734" y="5130709"/>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5978DF36-281C-4F90-852D-997D101322B5}"/>
                  </a:ext>
                </a:extLst>
              </p:cNvPr>
              <p:cNvSpPr/>
              <p:nvPr/>
            </p:nvSpPr>
            <p:spPr bwMode="auto">
              <a:xfrm rot="2723161">
                <a:off x="3368886" y="382902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E3422CE5-4BFD-4584-8A26-6F9D69ABDCA4}"/>
                  </a:ext>
                </a:extLst>
              </p:cNvPr>
              <p:cNvSpPr/>
              <p:nvPr/>
            </p:nvSpPr>
            <p:spPr bwMode="auto">
              <a:xfrm rot="2723161">
                <a:off x="3287248" y="383292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sp>
          <p:nvSpPr>
            <p:cNvPr id="65" name="Rectangle 64">
              <a:extLst>
                <a:ext uri="{FF2B5EF4-FFF2-40B4-BE49-F238E27FC236}">
                  <a16:creationId xmlns:a16="http://schemas.microsoft.com/office/drawing/2014/main" id="{F2A6E49D-624D-4BE3-942A-7A4A30F843B7}"/>
                </a:ext>
              </a:extLst>
            </p:cNvPr>
            <p:cNvSpPr/>
            <p:nvPr/>
          </p:nvSpPr>
          <p:spPr bwMode="auto">
            <a:xfrm rot="2723161">
              <a:off x="5760007" y="3841622"/>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B02AE971-055D-41DE-9329-A3BA371F3BFB}"/>
                </a:ext>
              </a:extLst>
            </p:cNvPr>
            <p:cNvSpPr/>
            <p:nvPr/>
          </p:nvSpPr>
          <p:spPr bwMode="auto">
            <a:xfrm rot="2723161">
              <a:off x="5736192" y="3565398"/>
              <a:ext cx="52933" cy="52933"/>
            </a:xfrm>
            <a:prstGeom prst="rect">
              <a:avLst/>
            </a:prstGeom>
            <a:grp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sp>
        <p:nvSpPr>
          <p:cNvPr id="125" name="TextBox 124">
            <a:extLst>
              <a:ext uri="{FF2B5EF4-FFF2-40B4-BE49-F238E27FC236}">
                <a16:creationId xmlns:a16="http://schemas.microsoft.com/office/drawing/2014/main" id="{6E109B9E-6734-4A4E-97AA-650304759CEE}"/>
              </a:ext>
            </a:extLst>
          </p:cNvPr>
          <p:cNvSpPr txBox="1"/>
          <p:nvPr/>
        </p:nvSpPr>
        <p:spPr>
          <a:xfrm rot="16200000">
            <a:off x="6654528" y="3166218"/>
            <a:ext cx="2795830"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H-Score for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Membranous DLL3</a:t>
            </a:r>
          </a:p>
        </p:txBody>
      </p:sp>
      <p:sp>
        <p:nvSpPr>
          <p:cNvPr id="126" name="TextBox 125">
            <a:extLst>
              <a:ext uri="{FF2B5EF4-FFF2-40B4-BE49-F238E27FC236}">
                <a16:creationId xmlns:a16="http://schemas.microsoft.com/office/drawing/2014/main" id="{A0DAA79D-415F-4DD4-B4E4-5516951BA900}"/>
              </a:ext>
            </a:extLst>
          </p:cNvPr>
          <p:cNvSpPr txBox="1"/>
          <p:nvPr/>
        </p:nvSpPr>
        <p:spPr>
          <a:xfrm rot="18900000">
            <a:off x="7938111" y="5076006"/>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Normal Lung</a:t>
            </a:r>
          </a:p>
        </p:txBody>
      </p:sp>
      <p:sp>
        <p:nvSpPr>
          <p:cNvPr id="127" name="TextBox 126">
            <a:extLst>
              <a:ext uri="{FF2B5EF4-FFF2-40B4-BE49-F238E27FC236}">
                <a16:creationId xmlns:a16="http://schemas.microsoft.com/office/drawing/2014/main" id="{3438983C-D5B8-4480-BDCF-DDFACBA8C8A7}"/>
              </a:ext>
            </a:extLst>
          </p:cNvPr>
          <p:cNvSpPr txBox="1"/>
          <p:nvPr/>
        </p:nvSpPr>
        <p:spPr>
          <a:xfrm rot="18900000">
            <a:off x="9186987" y="5102880"/>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LCNEC</a:t>
            </a:r>
          </a:p>
        </p:txBody>
      </p:sp>
      <p:sp>
        <p:nvSpPr>
          <p:cNvPr id="128" name="TextBox 127">
            <a:extLst>
              <a:ext uri="{FF2B5EF4-FFF2-40B4-BE49-F238E27FC236}">
                <a16:creationId xmlns:a16="http://schemas.microsoft.com/office/drawing/2014/main" id="{0A88FA76-4D60-4EA6-AEB6-7CCCF6A553D0}"/>
              </a:ext>
            </a:extLst>
          </p:cNvPr>
          <p:cNvSpPr txBox="1"/>
          <p:nvPr/>
        </p:nvSpPr>
        <p:spPr>
          <a:xfrm rot="18900000">
            <a:off x="9210222" y="5264429"/>
            <a:ext cx="188353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Naive SCLC</a:t>
            </a:r>
          </a:p>
        </p:txBody>
      </p:sp>
      <p:sp>
        <p:nvSpPr>
          <p:cNvPr id="129" name="Rectangle 128">
            <a:extLst>
              <a:ext uri="{FF2B5EF4-FFF2-40B4-BE49-F238E27FC236}">
                <a16:creationId xmlns:a16="http://schemas.microsoft.com/office/drawing/2014/main" id="{EE821759-1A5B-4E1D-9B44-44C8DA5EAD62}"/>
              </a:ext>
            </a:extLst>
          </p:cNvPr>
          <p:cNvSpPr/>
          <p:nvPr/>
        </p:nvSpPr>
        <p:spPr bwMode="auto">
          <a:xfrm>
            <a:off x="9792851" y="4590735"/>
            <a:ext cx="37902" cy="85543"/>
          </a:xfrm>
          <a:prstGeom prst="rect">
            <a:avLst/>
          </a:prstGeom>
          <a:solidFill>
            <a:schemeClr val="accent3"/>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0" name="TextBox 129">
            <a:extLst>
              <a:ext uri="{FF2B5EF4-FFF2-40B4-BE49-F238E27FC236}">
                <a16:creationId xmlns:a16="http://schemas.microsoft.com/office/drawing/2014/main" id="{47D4FE8B-7D3E-49EF-A379-F2D6EC480C38}"/>
              </a:ext>
            </a:extLst>
          </p:cNvPr>
          <p:cNvSpPr txBox="1"/>
          <p:nvPr/>
        </p:nvSpPr>
        <p:spPr>
          <a:xfrm rot="18900000">
            <a:off x="10013471" y="5102880"/>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R/R SCLC</a:t>
            </a:r>
          </a:p>
        </p:txBody>
      </p:sp>
      <p:grpSp>
        <p:nvGrpSpPr>
          <p:cNvPr id="131" name="Group 130">
            <a:extLst>
              <a:ext uri="{FF2B5EF4-FFF2-40B4-BE49-F238E27FC236}">
                <a16:creationId xmlns:a16="http://schemas.microsoft.com/office/drawing/2014/main" id="{A9E34833-D368-4AAA-9A5F-2B4C06B7C97A}"/>
              </a:ext>
            </a:extLst>
          </p:cNvPr>
          <p:cNvGrpSpPr/>
          <p:nvPr/>
        </p:nvGrpSpPr>
        <p:grpSpPr>
          <a:xfrm>
            <a:off x="9790821" y="2504541"/>
            <a:ext cx="227021" cy="2182460"/>
            <a:chOff x="5165952" y="3746465"/>
            <a:chExt cx="164307" cy="1579563"/>
          </a:xfrm>
        </p:grpSpPr>
        <p:sp>
          <p:nvSpPr>
            <p:cNvPr id="132" name="Rectangle 131">
              <a:extLst>
                <a:ext uri="{FF2B5EF4-FFF2-40B4-BE49-F238E27FC236}">
                  <a16:creationId xmlns:a16="http://schemas.microsoft.com/office/drawing/2014/main" id="{668A0B9A-FB82-434E-9F4D-332B3817F84A}"/>
                </a:ext>
              </a:extLst>
            </p:cNvPr>
            <p:cNvSpPr/>
            <p:nvPr/>
          </p:nvSpPr>
          <p:spPr bwMode="auto">
            <a:xfrm>
              <a:off x="5220722" y="4721190"/>
              <a:ext cx="66675" cy="61912"/>
            </a:xfrm>
            <a:prstGeom prst="rect">
              <a:avLst/>
            </a:prstGeom>
            <a:solidFill>
              <a:schemeClr val="accent3"/>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18D58AD0-4E82-40C4-B91A-7C23569F967B}"/>
                </a:ext>
              </a:extLst>
            </p:cNvPr>
            <p:cNvSpPr/>
            <p:nvPr/>
          </p:nvSpPr>
          <p:spPr bwMode="auto">
            <a:xfrm>
              <a:off x="5175478" y="3746465"/>
              <a:ext cx="66675" cy="61912"/>
            </a:xfrm>
            <a:prstGeom prst="rect">
              <a:avLst/>
            </a:prstGeom>
            <a:solidFill>
              <a:schemeClr val="accent3"/>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F2C480AF-141F-46B9-BF66-F73BC601273F}"/>
                </a:ext>
              </a:extLst>
            </p:cNvPr>
            <p:cNvSpPr/>
            <p:nvPr/>
          </p:nvSpPr>
          <p:spPr bwMode="auto">
            <a:xfrm>
              <a:off x="5263584" y="3746466"/>
              <a:ext cx="66675" cy="61912"/>
            </a:xfrm>
            <a:prstGeom prst="rect">
              <a:avLst/>
            </a:prstGeom>
            <a:solidFill>
              <a:schemeClr val="accent3"/>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135" name="Group 134">
              <a:extLst>
                <a:ext uri="{FF2B5EF4-FFF2-40B4-BE49-F238E27FC236}">
                  <a16:creationId xmlns:a16="http://schemas.microsoft.com/office/drawing/2014/main" id="{3EB4933D-856F-48ED-AB38-5C39784AB293}"/>
                </a:ext>
              </a:extLst>
            </p:cNvPr>
            <p:cNvGrpSpPr/>
            <p:nvPr/>
          </p:nvGrpSpPr>
          <p:grpSpPr>
            <a:xfrm>
              <a:off x="5165952" y="5264116"/>
              <a:ext cx="157638" cy="61912"/>
              <a:chOff x="2697955" y="5122070"/>
              <a:chExt cx="157638" cy="61912"/>
            </a:xfrm>
          </p:grpSpPr>
          <p:sp>
            <p:nvSpPr>
              <p:cNvPr id="136" name="Rectangle 135">
                <a:extLst>
                  <a:ext uri="{FF2B5EF4-FFF2-40B4-BE49-F238E27FC236}">
                    <a16:creationId xmlns:a16="http://schemas.microsoft.com/office/drawing/2014/main" id="{A0BA1E66-CD10-4047-9BB8-DD6E233E80E8}"/>
                  </a:ext>
                </a:extLst>
              </p:cNvPr>
              <p:cNvSpPr/>
              <p:nvPr/>
            </p:nvSpPr>
            <p:spPr bwMode="auto">
              <a:xfrm>
                <a:off x="2747963" y="5122070"/>
                <a:ext cx="91440" cy="61912"/>
              </a:xfrm>
              <a:prstGeom prst="rect">
                <a:avLst/>
              </a:prstGeom>
              <a:solidFill>
                <a:schemeClr val="accent3"/>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7" name="Rectangle 136">
                <a:extLst>
                  <a:ext uri="{FF2B5EF4-FFF2-40B4-BE49-F238E27FC236}">
                    <a16:creationId xmlns:a16="http://schemas.microsoft.com/office/drawing/2014/main" id="{C43D2BD5-BBC3-4773-A9F1-F650E16BA945}"/>
                  </a:ext>
                </a:extLst>
              </p:cNvPr>
              <p:cNvSpPr/>
              <p:nvPr/>
            </p:nvSpPr>
            <p:spPr bwMode="auto">
              <a:xfrm>
                <a:off x="2697955" y="5122070"/>
                <a:ext cx="45720" cy="61912"/>
              </a:xfrm>
              <a:prstGeom prst="rect">
                <a:avLst/>
              </a:prstGeom>
              <a:solidFill>
                <a:schemeClr val="accent3"/>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04F2B491-5706-468A-AC32-106D39F8F4B6}"/>
                  </a:ext>
                </a:extLst>
              </p:cNvPr>
              <p:cNvSpPr/>
              <p:nvPr/>
            </p:nvSpPr>
            <p:spPr bwMode="auto">
              <a:xfrm>
                <a:off x="2809873" y="5122070"/>
                <a:ext cx="45720" cy="61912"/>
              </a:xfrm>
              <a:prstGeom prst="rect">
                <a:avLst/>
              </a:prstGeom>
              <a:solidFill>
                <a:schemeClr val="accent3"/>
              </a:solidFill>
              <a:ln w="6350">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grpSp>
      <p:cxnSp>
        <p:nvCxnSpPr>
          <p:cNvPr id="139" name="Straight Connector 138">
            <a:extLst>
              <a:ext uri="{FF2B5EF4-FFF2-40B4-BE49-F238E27FC236}">
                <a16:creationId xmlns:a16="http://schemas.microsoft.com/office/drawing/2014/main" id="{55346655-F1E5-40B4-AA5F-757CC67168DC}"/>
              </a:ext>
            </a:extLst>
          </p:cNvPr>
          <p:cNvCxnSpPr>
            <a:cxnSpLocks/>
          </p:cNvCxnSpPr>
          <p:nvPr/>
        </p:nvCxnSpPr>
        <p:spPr bwMode="auto">
          <a:xfrm rot="16200000" flipH="1">
            <a:off x="9914667" y="4640864"/>
            <a:ext cx="101073" cy="0"/>
          </a:xfrm>
          <a:prstGeom prst="line">
            <a:avLst/>
          </a:prstGeom>
          <a:noFill/>
          <a:ln w="6350" cap="flat" cmpd="sng" algn="ctr">
            <a:solidFill>
              <a:schemeClr val="bg2">
                <a:lumMod val="10000"/>
              </a:schemeClr>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9E45EAE-5E01-4741-A774-7DEED89C04F1}"/>
              </a:ext>
            </a:extLst>
          </p:cNvPr>
          <p:cNvCxnSpPr>
            <a:cxnSpLocks/>
          </p:cNvCxnSpPr>
          <p:nvPr/>
        </p:nvCxnSpPr>
        <p:spPr bwMode="auto">
          <a:xfrm rot="16200000" flipH="1">
            <a:off x="9788855" y="4649939"/>
            <a:ext cx="63171" cy="0"/>
          </a:xfrm>
          <a:prstGeom prst="line">
            <a:avLst/>
          </a:prstGeom>
          <a:noFill/>
          <a:ln w="635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D33CC6F-111B-4EB2-AB68-99C495CC45EE}"/>
              </a:ext>
            </a:extLst>
          </p:cNvPr>
          <p:cNvCxnSpPr/>
          <p:nvPr/>
        </p:nvCxnSpPr>
        <p:spPr bwMode="auto">
          <a:xfrm>
            <a:off x="9748051" y="4601457"/>
            <a:ext cx="325724" cy="0"/>
          </a:xfrm>
          <a:prstGeom prst="line">
            <a:avLst/>
          </a:prstGeom>
          <a:noFill/>
          <a:ln w="28575" cap="flat" cmpd="sng" algn="ctr">
            <a:solidFill>
              <a:schemeClr val="bg1"/>
            </a:solidFill>
            <a:prstDash val="solid"/>
            <a:round/>
            <a:headEnd type="none" w="med" len="med"/>
            <a:tailEnd type="none" w="med" len="med"/>
          </a:ln>
          <a:effectLst/>
        </p:spPr>
      </p:cxnSp>
      <p:grpSp>
        <p:nvGrpSpPr>
          <p:cNvPr id="142" name="Group 141">
            <a:extLst>
              <a:ext uri="{FF2B5EF4-FFF2-40B4-BE49-F238E27FC236}">
                <a16:creationId xmlns:a16="http://schemas.microsoft.com/office/drawing/2014/main" id="{50D10750-9AE1-4452-9E3F-92172490186A}"/>
              </a:ext>
            </a:extLst>
          </p:cNvPr>
          <p:cNvGrpSpPr/>
          <p:nvPr/>
        </p:nvGrpSpPr>
        <p:grpSpPr>
          <a:xfrm>
            <a:off x="10165899" y="2380612"/>
            <a:ext cx="325724" cy="2164910"/>
            <a:chOff x="5437416" y="3656771"/>
            <a:chExt cx="235744" cy="1566861"/>
          </a:xfrm>
        </p:grpSpPr>
        <p:sp>
          <p:nvSpPr>
            <p:cNvPr id="143" name="Isosceles Triangle 142">
              <a:extLst>
                <a:ext uri="{FF2B5EF4-FFF2-40B4-BE49-F238E27FC236}">
                  <a16:creationId xmlns:a16="http://schemas.microsoft.com/office/drawing/2014/main" id="{31219651-25BD-4A73-84DB-A8059D1C6B71}"/>
                </a:ext>
              </a:extLst>
            </p:cNvPr>
            <p:cNvSpPr/>
            <p:nvPr/>
          </p:nvSpPr>
          <p:spPr bwMode="auto">
            <a:xfrm>
              <a:off x="5454085" y="365677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4" name="Isosceles Triangle 143">
              <a:extLst>
                <a:ext uri="{FF2B5EF4-FFF2-40B4-BE49-F238E27FC236}">
                  <a16:creationId xmlns:a16="http://schemas.microsoft.com/office/drawing/2014/main" id="{3B55CE50-8F41-462E-80DF-18E4AE416E08}"/>
                </a:ext>
              </a:extLst>
            </p:cNvPr>
            <p:cNvSpPr/>
            <p:nvPr/>
          </p:nvSpPr>
          <p:spPr bwMode="auto">
            <a:xfrm>
              <a:off x="5566004" y="3740115"/>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5" name="Isosceles Triangle 144">
              <a:extLst>
                <a:ext uri="{FF2B5EF4-FFF2-40B4-BE49-F238E27FC236}">
                  <a16:creationId xmlns:a16="http://schemas.microsoft.com/office/drawing/2014/main" id="{3192B13E-D2F7-4469-87FE-A48532026099}"/>
                </a:ext>
              </a:extLst>
            </p:cNvPr>
            <p:cNvSpPr/>
            <p:nvPr/>
          </p:nvSpPr>
          <p:spPr bwMode="auto">
            <a:xfrm>
              <a:off x="5501710" y="3863940"/>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6" name="Isosceles Triangle 145">
              <a:extLst>
                <a:ext uri="{FF2B5EF4-FFF2-40B4-BE49-F238E27FC236}">
                  <a16:creationId xmlns:a16="http://schemas.microsoft.com/office/drawing/2014/main" id="{13ECBC88-92DD-4049-8658-2F8CB6A84E3F}"/>
                </a:ext>
              </a:extLst>
            </p:cNvPr>
            <p:cNvSpPr/>
            <p:nvPr/>
          </p:nvSpPr>
          <p:spPr bwMode="auto">
            <a:xfrm>
              <a:off x="5454085" y="3735352"/>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7" name="Isosceles Triangle 146">
              <a:extLst>
                <a:ext uri="{FF2B5EF4-FFF2-40B4-BE49-F238E27FC236}">
                  <a16:creationId xmlns:a16="http://schemas.microsoft.com/office/drawing/2014/main" id="{FE4D4707-9779-40FA-9C22-5E39025EBD9C}"/>
                </a:ext>
              </a:extLst>
            </p:cNvPr>
            <p:cNvSpPr/>
            <p:nvPr/>
          </p:nvSpPr>
          <p:spPr bwMode="auto">
            <a:xfrm>
              <a:off x="5449323" y="3825840"/>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8" name="Isosceles Triangle 147">
              <a:extLst>
                <a:ext uri="{FF2B5EF4-FFF2-40B4-BE49-F238E27FC236}">
                  <a16:creationId xmlns:a16="http://schemas.microsoft.com/office/drawing/2014/main" id="{4053F127-D35D-4594-BEEB-032CEC99D072}"/>
                </a:ext>
              </a:extLst>
            </p:cNvPr>
            <p:cNvSpPr/>
            <p:nvPr/>
          </p:nvSpPr>
          <p:spPr bwMode="auto">
            <a:xfrm>
              <a:off x="5558860" y="3849653"/>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49" name="Isosceles Triangle 148">
              <a:extLst>
                <a:ext uri="{FF2B5EF4-FFF2-40B4-BE49-F238E27FC236}">
                  <a16:creationId xmlns:a16="http://schemas.microsoft.com/office/drawing/2014/main" id="{16509D3B-5529-41D5-B9B2-2BF52F7F9C88}"/>
                </a:ext>
              </a:extLst>
            </p:cNvPr>
            <p:cNvSpPr/>
            <p:nvPr/>
          </p:nvSpPr>
          <p:spPr bwMode="auto">
            <a:xfrm>
              <a:off x="5561241" y="388060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150" name="Straight Connector 149">
              <a:extLst>
                <a:ext uri="{FF2B5EF4-FFF2-40B4-BE49-F238E27FC236}">
                  <a16:creationId xmlns:a16="http://schemas.microsoft.com/office/drawing/2014/main" id="{97AD027D-B978-4BB2-A0B3-F09FD253C794}"/>
                </a:ext>
              </a:extLst>
            </p:cNvPr>
            <p:cNvCxnSpPr/>
            <p:nvPr/>
          </p:nvCxnSpPr>
          <p:spPr bwMode="auto">
            <a:xfrm>
              <a:off x="5437416" y="4580696"/>
              <a:ext cx="235744" cy="0"/>
            </a:xfrm>
            <a:prstGeom prst="line">
              <a:avLst/>
            </a:prstGeom>
            <a:noFill/>
            <a:ln w="28575" cap="flat" cmpd="sng" algn="ctr">
              <a:solidFill>
                <a:schemeClr val="bg1"/>
              </a:solidFill>
              <a:prstDash val="solid"/>
              <a:round/>
              <a:headEnd type="none" w="med" len="med"/>
              <a:tailEnd type="none" w="med" len="med"/>
            </a:ln>
            <a:effectLst/>
          </p:spPr>
        </p:cxnSp>
        <p:sp>
          <p:nvSpPr>
            <p:cNvPr id="151" name="Isosceles Triangle 150">
              <a:extLst>
                <a:ext uri="{FF2B5EF4-FFF2-40B4-BE49-F238E27FC236}">
                  <a16:creationId xmlns:a16="http://schemas.microsoft.com/office/drawing/2014/main" id="{C7914402-17A6-49C3-81A2-6D1B4AB2BD92}"/>
                </a:ext>
              </a:extLst>
            </p:cNvPr>
            <p:cNvSpPr/>
            <p:nvPr/>
          </p:nvSpPr>
          <p:spPr bwMode="auto">
            <a:xfrm>
              <a:off x="5454085" y="390442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2" name="Isosceles Triangle 151">
              <a:extLst>
                <a:ext uri="{FF2B5EF4-FFF2-40B4-BE49-F238E27FC236}">
                  <a16:creationId xmlns:a16="http://schemas.microsoft.com/office/drawing/2014/main" id="{E18EB919-D460-4DE7-8548-2F3EE9B8DF69}"/>
                </a:ext>
              </a:extLst>
            </p:cNvPr>
            <p:cNvSpPr/>
            <p:nvPr/>
          </p:nvSpPr>
          <p:spPr bwMode="auto">
            <a:xfrm>
              <a:off x="5508854" y="398062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3" name="Isosceles Triangle 152">
              <a:extLst>
                <a:ext uri="{FF2B5EF4-FFF2-40B4-BE49-F238E27FC236}">
                  <a16:creationId xmlns:a16="http://schemas.microsoft.com/office/drawing/2014/main" id="{89316F4A-04D0-4E7A-9C35-E779C6932292}"/>
                </a:ext>
              </a:extLst>
            </p:cNvPr>
            <p:cNvSpPr/>
            <p:nvPr/>
          </p:nvSpPr>
          <p:spPr bwMode="auto">
            <a:xfrm>
              <a:off x="5449322" y="410920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4" name="Isosceles Triangle 153">
              <a:extLst>
                <a:ext uri="{FF2B5EF4-FFF2-40B4-BE49-F238E27FC236}">
                  <a16:creationId xmlns:a16="http://schemas.microsoft.com/office/drawing/2014/main" id="{BDFE7502-F0F5-4794-907A-118BF6E95BE4}"/>
                </a:ext>
              </a:extLst>
            </p:cNvPr>
            <p:cNvSpPr/>
            <p:nvPr/>
          </p:nvSpPr>
          <p:spPr bwMode="auto">
            <a:xfrm>
              <a:off x="5558860" y="4102065"/>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5" name="Isosceles Triangle 154">
              <a:extLst>
                <a:ext uri="{FF2B5EF4-FFF2-40B4-BE49-F238E27FC236}">
                  <a16:creationId xmlns:a16="http://schemas.microsoft.com/office/drawing/2014/main" id="{1FA5A882-4DD3-49E9-9487-725DF099A1DD}"/>
                </a:ext>
              </a:extLst>
            </p:cNvPr>
            <p:cNvSpPr/>
            <p:nvPr/>
          </p:nvSpPr>
          <p:spPr bwMode="auto">
            <a:xfrm>
              <a:off x="5506472" y="4161596"/>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6" name="Isosceles Triangle 155">
              <a:extLst>
                <a:ext uri="{FF2B5EF4-FFF2-40B4-BE49-F238E27FC236}">
                  <a16:creationId xmlns:a16="http://schemas.microsoft.com/office/drawing/2014/main" id="{A253BA00-6532-4E93-BBEB-2F4FF7265441}"/>
                </a:ext>
              </a:extLst>
            </p:cNvPr>
            <p:cNvSpPr/>
            <p:nvPr/>
          </p:nvSpPr>
          <p:spPr bwMode="auto">
            <a:xfrm>
              <a:off x="5492185" y="4218746"/>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7" name="Isosceles Triangle 156">
              <a:extLst>
                <a:ext uri="{FF2B5EF4-FFF2-40B4-BE49-F238E27FC236}">
                  <a16:creationId xmlns:a16="http://schemas.microsoft.com/office/drawing/2014/main" id="{11F74139-0E23-402E-872C-B9291061B4CD}"/>
                </a:ext>
              </a:extLst>
            </p:cNvPr>
            <p:cNvSpPr/>
            <p:nvPr/>
          </p:nvSpPr>
          <p:spPr bwMode="auto">
            <a:xfrm>
              <a:off x="5520760" y="4218746"/>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8" name="Isosceles Triangle 157">
              <a:extLst>
                <a:ext uri="{FF2B5EF4-FFF2-40B4-BE49-F238E27FC236}">
                  <a16:creationId xmlns:a16="http://schemas.microsoft.com/office/drawing/2014/main" id="{BA5A793F-DA8C-4F61-909B-E786E70F5DF7}"/>
                </a:ext>
              </a:extLst>
            </p:cNvPr>
            <p:cNvSpPr/>
            <p:nvPr/>
          </p:nvSpPr>
          <p:spPr bwMode="auto">
            <a:xfrm>
              <a:off x="5451704" y="4273515"/>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59" name="Isosceles Triangle 158">
              <a:extLst>
                <a:ext uri="{FF2B5EF4-FFF2-40B4-BE49-F238E27FC236}">
                  <a16:creationId xmlns:a16="http://schemas.microsoft.com/office/drawing/2014/main" id="{C3D3EB82-48C1-4FE3-9ADF-9DD84E40505B}"/>
                </a:ext>
              </a:extLst>
            </p:cNvPr>
            <p:cNvSpPr/>
            <p:nvPr/>
          </p:nvSpPr>
          <p:spPr bwMode="auto">
            <a:xfrm>
              <a:off x="5504092" y="4268752"/>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0" name="Isosceles Triangle 159">
              <a:extLst>
                <a:ext uri="{FF2B5EF4-FFF2-40B4-BE49-F238E27FC236}">
                  <a16:creationId xmlns:a16="http://schemas.microsoft.com/office/drawing/2014/main" id="{6E5496AE-9FED-4CD7-B41E-7DDD4B2C2D08}"/>
                </a:ext>
              </a:extLst>
            </p:cNvPr>
            <p:cNvSpPr/>
            <p:nvPr/>
          </p:nvSpPr>
          <p:spPr bwMode="auto">
            <a:xfrm>
              <a:off x="5558860" y="4273515"/>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1" name="Isosceles Triangle 160">
              <a:extLst>
                <a:ext uri="{FF2B5EF4-FFF2-40B4-BE49-F238E27FC236}">
                  <a16:creationId xmlns:a16="http://schemas.microsoft.com/office/drawing/2014/main" id="{3C8A1F4F-76FA-416F-91B4-296EA7369CAC}"/>
                </a:ext>
              </a:extLst>
            </p:cNvPr>
            <p:cNvSpPr/>
            <p:nvPr/>
          </p:nvSpPr>
          <p:spPr bwMode="auto">
            <a:xfrm>
              <a:off x="5494566" y="4325902"/>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2" name="Isosceles Triangle 161">
              <a:extLst>
                <a:ext uri="{FF2B5EF4-FFF2-40B4-BE49-F238E27FC236}">
                  <a16:creationId xmlns:a16="http://schemas.microsoft.com/office/drawing/2014/main" id="{C5A8FBE2-6F07-4C2C-822F-DCA60A66F614}"/>
                </a:ext>
              </a:extLst>
            </p:cNvPr>
            <p:cNvSpPr/>
            <p:nvPr/>
          </p:nvSpPr>
          <p:spPr bwMode="auto">
            <a:xfrm>
              <a:off x="5523141" y="4325903"/>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3" name="Isosceles Triangle 162">
              <a:extLst>
                <a:ext uri="{FF2B5EF4-FFF2-40B4-BE49-F238E27FC236}">
                  <a16:creationId xmlns:a16="http://schemas.microsoft.com/office/drawing/2014/main" id="{523338A6-9C7C-49DC-A9DC-3BB1958AA918}"/>
                </a:ext>
              </a:extLst>
            </p:cNvPr>
            <p:cNvSpPr/>
            <p:nvPr/>
          </p:nvSpPr>
          <p:spPr bwMode="auto">
            <a:xfrm>
              <a:off x="5566004" y="4385434"/>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4" name="Isosceles Triangle 163">
              <a:extLst>
                <a:ext uri="{FF2B5EF4-FFF2-40B4-BE49-F238E27FC236}">
                  <a16:creationId xmlns:a16="http://schemas.microsoft.com/office/drawing/2014/main" id="{65D57859-7895-416D-94A9-C62C38D8D9DE}"/>
                </a:ext>
              </a:extLst>
            </p:cNvPr>
            <p:cNvSpPr/>
            <p:nvPr/>
          </p:nvSpPr>
          <p:spPr bwMode="auto">
            <a:xfrm>
              <a:off x="5449322" y="437829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5" name="Isosceles Triangle 164">
              <a:extLst>
                <a:ext uri="{FF2B5EF4-FFF2-40B4-BE49-F238E27FC236}">
                  <a16:creationId xmlns:a16="http://schemas.microsoft.com/office/drawing/2014/main" id="{D9071D44-060B-4DC7-B678-2D88BEF43864}"/>
                </a:ext>
              </a:extLst>
            </p:cNvPr>
            <p:cNvSpPr/>
            <p:nvPr/>
          </p:nvSpPr>
          <p:spPr bwMode="auto">
            <a:xfrm>
              <a:off x="5561241" y="4494972"/>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6" name="Isosceles Triangle 165">
              <a:extLst>
                <a:ext uri="{FF2B5EF4-FFF2-40B4-BE49-F238E27FC236}">
                  <a16:creationId xmlns:a16="http://schemas.microsoft.com/office/drawing/2014/main" id="{0477F8AF-F8E6-4106-B6C5-4F918A638FFB}"/>
                </a:ext>
              </a:extLst>
            </p:cNvPr>
            <p:cNvSpPr/>
            <p:nvPr/>
          </p:nvSpPr>
          <p:spPr bwMode="auto">
            <a:xfrm>
              <a:off x="5451704" y="443305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7" name="Isosceles Triangle 166">
              <a:extLst>
                <a:ext uri="{FF2B5EF4-FFF2-40B4-BE49-F238E27FC236}">
                  <a16:creationId xmlns:a16="http://schemas.microsoft.com/office/drawing/2014/main" id="{2B3C4923-B874-4EAE-8861-9902F643FA1A}"/>
                </a:ext>
              </a:extLst>
            </p:cNvPr>
            <p:cNvSpPr/>
            <p:nvPr/>
          </p:nvSpPr>
          <p:spPr bwMode="auto">
            <a:xfrm>
              <a:off x="5456466" y="449497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8" name="Isosceles Triangle 167">
              <a:extLst>
                <a:ext uri="{FF2B5EF4-FFF2-40B4-BE49-F238E27FC236}">
                  <a16:creationId xmlns:a16="http://schemas.microsoft.com/office/drawing/2014/main" id="{7CD4D346-C6C1-405C-9C6D-C578AB11C12A}"/>
                </a:ext>
              </a:extLst>
            </p:cNvPr>
            <p:cNvSpPr/>
            <p:nvPr/>
          </p:nvSpPr>
          <p:spPr bwMode="auto">
            <a:xfrm>
              <a:off x="5451704" y="4602128"/>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69" name="Isosceles Triangle 168">
              <a:extLst>
                <a:ext uri="{FF2B5EF4-FFF2-40B4-BE49-F238E27FC236}">
                  <a16:creationId xmlns:a16="http://schemas.microsoft.com/office/drawing/2014/main" id="{D845DF8D-8403-4B79-BE96-416F797696AA}"/>
                </a:ext>
              </a:extLst>
            </p:cNvPr>
            <p:cNvSpPr/>
            <p:nvPr/>
          </p:nvSpPr>
          <p:spPr bwMode="auto">
            <a:xfrm>
              <a:off x="5504092" y="4659278"/>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0" name="Isosceles Triangle 169">
              <a:extLst>
                <a:ext uri="{FF2B5EF4-FFF2-40B4-BE49-F238E27FC236}">
                  <a16:creationId xmlns:a16="http://schemas.microsoft.com/office/drawing/2014/main" id="{19AD85C8-4817-4806-B22A-5727E16C64F5}"/>
                </a:ext>
              </a:extLst>
            </p:cNvPr>
            <p:cNvSpPr/>
            <p:nvPr/>
          </p:nvSpPr>
          <p:spPr bwMode="auto">
            <a:xfrm>
              <a:off x="5480279" y="4602128"/>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1" name="Isosceles Triangle 170">
              <a:extLst>
                <a:ext uri="{FF2B5EF4-FFF2-40B4-BE49-F238E27FC236}">
                  <a16:creationId xmlns:a16="http://schemas.microsoft.com/office/drawing/2014/main" id="{CCE60F36-D016-4784-A678-D0C1DE6F5D58}"/>
                </a:ext>
              </a:extLst>
            </p:cNvPr>
            <p:cNvSpPr/>
            <p:nvPr/>
          </p:nvSpPr>
          <p:spPr bwMode="auto">
            <a:xfrm>
              <a:off x="5535048" y="460450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2" name="Isosceles Triangle 171">
              <a:extLst>
                <a:ext uri="{FF2B5EF4-FFF2-40B4-BE49-F238E27FC236}">
                  <a16:creationId xmlns:a16="http://schemas.microsoft.com/office/drawing/2014/main" id="{70025C7C-12DE-46AD-95E0-414C3A82EDFD}"/>
                </a:ext>
              </a:extLst>
            </p:cNvPr>
            <p:cNvSpPr/>
            <p:nvPr/>
          </p:nvSpPr>
          <p:spPr bwMode="auto">
            <a:xfrm>
              <a:off x="5566004" y="4602127"/>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3" name="Isosceles Triangle 172">
              <a:extLst>
                <a:ext uri="{FF2B5EF4-FFF2-40B4-BE49-F238E27FC236}">
                  <a16:creationId xmlns:a16="http://schemas.microsoft.com/office/drawing/2014/main" id="{01955A8D-8842-43D8-81F0-B58338302D1D}"/>
                </a:ext>
              </a:extLst>
            </p:cNvPr>
            <p:cNvSpPr/>
            <p:nvPr/>
          </p:nvSpPr>
          <p:spPr bwMode="auto">
            <a:xfrm>
              <a:off x="5558861" y="4823583"/>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4" name="Isosceles Triangle 173">
              <a:extLst>
                <a:ext uri="{FF2B5EF4-FFF2-40B4-BE49-F238E27FC236}">
                  <a16:creationId xmlns:a16="http://schemas.microsoft.com/office/drawing/2014/main" id="{5C58B83F-1C04-4641-B874-479CEBAE7534}"/>
                </a:ext>
              </a:extLst>
            </p:cNvPr>
            <p:cNvSpPr/>
            <p:nvPr/>
          </p:nvSpPr>
          <p:spPr bwMode="auto">
            <a:xfrm>
              <a:off x="5449323" y="4883114"/>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5" name="Isosceles Triangle 174">
              <a:extLst>
                <a:ext uri="{FF2B5EF4-FFF2-40B4-BE49-F238E27FC236}">
                  <a16:creationId xmlns:a16="http://schemas.microsoft.com/office/drawing/2014/main" id="{947FDD31-3BDC-471A-BC25-F3C41874687A}"/>
                </a:ext>
              </a:extLst>
            </p:cNvPr>
            <p:cNvSpPr/>
            <p:nvPr/>
          </p:nvSpPr>
          <p:spPr bwMode="auto">
            <a:xfrm>
              <a:off x="5506473" y="4883114"/>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6" name="Isosceles Triangle 175">
              <a:extLst>
                <a:ext uri="{FF2B5EF4-FFF2-40B4-BE49-F238E27FC236}">
                  <a16:creationId xmlns:a16="http://schemas.microsoft.com/office/drawing/2014/main" id="{C54F4D6D-1C29-4992-8EF8-6D9BB2BFA3B0}"/>
                </a:ext>
              </a:extLst>
            </p:cNvPr>
            <p:cNvSpPr/>
            <p:nvPr/>
          </p:nvSpPr>
          <p:spPr bwMode="auto">
            <a:xfrm>
              <a:off x="5456467" y="4987889"/>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7" name="Isosceles Triangle 176">
              <a:extLst>
                <a:ext uri="{FF2B5EF4-FFF2-40B4-BE49-F238E27FC236}">
                  <a16:creationId xmlns:a16="http://schemas.microsoft.com/office/drawing/2014/main" id="{DFEB690A-19AE-4406-9762-606CF96524A4}"/>
                </a:ext>
              </a:extLst>
            </p:cNvPr>
            <p:cNvSpPr/>
            <p:nvPr/>
          </p:nvSpPr>
          <p:spPr bwMode="auto">
            <a:xfrm>
              <a:off x="5558860" y="4990270"/>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8" name="Isosceles Triangle 177">
              <a:extLst>
                <a:ext uri="{FF2B5EF4-FFF2-40B4-BE49-F238E27FC236}">
                  <a16:creationId xmlns:a16="http://schemas.microsoft.com/office/drawing/2014/main" id="{70375538-5990-4523-9BD2-CE47D1A468FA}"/>
                </a:ext>
              </a:extLst>
            </p:cNvPr>
            <p:cNvSpPr/>
            <p:nvPr/>
          </p:nvSpPr>
          <p:spPr bwMode="auto">
            <a:xfrm>
              <a:off x="5456467" y="5068851"/>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79" name="Isosceles Triangle 178">
              <a:extLst>
                <a:ext uri="{FF2B5EF4-FFF2-40B4-BE49-F238E27FC236}">
                  <a16:creationId xmlns:a16="http://schemas.microsoft.com/office/drawing/2014/main" id="{B146829C-E866-42B9-B3CE-40F4354BF59A}"/>
                </a:ext>
              </a:extLst>
            </p:cNvPr>
            <p:cNvSpPr/>
            <p:nvPr/>
          </p:nvSpPr>
          <p:spPr bwMode="auto">
            <a:xfrm>
              <a:off x="5454085" y="5099807"/>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0" name="Isosceles Triangle 179">
              <a:extLst>
                <a:ext uri="{FF2B5EF4-FFF2-40B4-BE49-F238E27FC236}">
                  <a16:creationId xmlns:a16="http://schemas.microsoft.com/office/drawing/2014/main" id="{C6F67C49-891B-4C2C-9E70-B8D8CAA8BBFC}"/>
                </a:ext>
              </a:extLst>
            </p:cNvPr>
            <p:cNvSpPr/>
            <p:nvPr/>
          </p:nvSpPr>
          <p:spPr bwMode="auto">
            <a:xfrm>
              <a:off x="5563622" y="5099807"/>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1" name="Isosceles Triangle 180">
              <a:extLst>
                <a:ext uri="{FF2B5EF4-FFF2-40B4-BE49-F238E27FC236}">
                  <a16:creationId xmlns:a16="http://schemas.microsoft.com/office/drawing/2014/main" id="{A9F1000E-0231-45D6-AD39-C2956250C621}"/>
                </a:ext>
              </a:extLst>
            </p:cNvPr>
            <p:cNvSpPr/>
            <p:nvPr/>
          </p:nvSpPr>
          <p:spPr bwMode="auto">
            <a:xfrm>
              <a:off x="5561242" y="5154576"/>
              <a:ext cx="80105" cy="69056"/>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sp>
        <p:nvSpPr>
          <p:cNvPr id="182" name="Isosceles Triangle 181">
            <a:extLst>
              <a:ext uri="{FF2B5EF4-FFF2-40B4-BE49-F238E27FC236}">
                <a16:creationId xmlns:a16="http://schemas.microsoft.com/office/drawing/2014/main" id="{03C5FC16-8D7B-4EE3-B513-08DD630F53C9}"/>
              </a:ext>
            </a:extLst>
          </p:cNvPr>
          <p:cNvSpPr/>
          <p:nvPr/>
        </p:nvSpPr>
        <p:spPr bwMode="auto">
          <a:xfrm>
            <a:off x="10182351" y="4608035"/>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3" name="Isosceles Triangle 182">
            <a:extLst>
              <a:ext uri="{FF2B5EF4-FFF2-40B4-BE49-F238E27FC236}">
                <a16:creationId xmlns:a16="http://schemas.microsoft.com/office/drawing/2014/main" id="{94FEA6FB-E36B-4072-B0C5-3E2F1555FDBE}"/>
              </a:ext>
            </a:extLst>
          </p:cNvPr>
          <p:cNvSpPr/>
          <p:nvPr/>
        </p:nvSpPr>
        <p:spPr bwMode="auto">
          <a:xfrm>
            <a:off x="10234993" y="4604745"/>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4" name="Isosceles Triangle 183">
            <a:extLst>
              <a:ext uri="{FF2B5EF4-FFF2-40B4-BE49-F238E27FC236}">
                <a16:creationId xmlns:a16="http://schemas.microsoft.com/office/drawing/2014/main" id="{B1194880-F3CD-4A21-A85F-74B7B2345ECB}"/>
              </a:ext>
            </a:extLst>
          </p:cNvPr>
          <p:cNvSpPr/>
          <p:nvPr/>
        </p:nvSpPr>
        <p:spPr bwMode="auto">
          <a:xfrm>
            <a:off x="10294216" y="4608035"/>
            <a:ext cx="110680" cy="95414"/>
          </a:xfrm>
          <a:prstGeom prst="triangle">
            <a:avLst/>
          </a:prstGeom>
          <a:solidFill>
            <a:srgbClr val="FF0000"/>
          </a:solidFill>
          <a:ln>
            <a:solidFill>
              <a:schemeClr val="bg1"/>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5" name="Isosceles Triangle 184">
            <a:extLst>
              <a:ext uri="{FF2B5EF4-FFF2-40B4-BE49-F238E27FC236}">
                <a16:creationId xmlns:a16="http://schemas.microsoft.com/office/drawing/2014/main" id="{EE96272C-DAB5-4533-8C3D-4AF30936693C}"/>
              </a:ext>
            </a:extLst>
          </p:cNvPr>
          <p:cNvSpPr/>
          <p:nvPr/>
        </p:nvSpPr>
        <p:spPr bwMode="auto">
          <a:xfrm>
            <a:off x="10343569" y="4601455"/>
            <a:ext cx="110680" cy="95414"/>
          </a:xfrm>
          <a:prstGeom prst="triangle">
            <a:avLst/>
          </a:prstGeom>
          <a:solidFill>
            <a:srgbClr val="FF0000"/>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186" name="Group 185">
            <a:extLst>
              <a:ext uri="{FF2B5EF4-FFF2-40B4-BE49-F238E27FC236}">
                <a16:creationId xmlns:a16="http://schemas.microsoft.com/office/drawing/2014/main" id="{BE2DD75B-C082-4321-8350-19180123C0B7}"/>
              </a:ext>
            </a:extLst>
          </p:cNvPr>
          <p:cNvGrpSpPr/>
          <p:nvPr/>
        </p:nvGrpSpPr>
        <p:grpSpPr>
          <a:xfrm>
            <a:off x="10986691" y="2354161"/>
            <a:ext cx="290287" cy="2332367"/>
            <a:chOff x="6031467" y="3637627"/>
            <a:chExt cx="210096" cy="1688059"/>
          </a:xfrm>
          <a:solidFill>
            <a:schemeClr val="accent4"/>
          </a:solidFill>
        </p:grpSpPr>
        <p:sp>
          <p:nvSpPr>
            <p:cNvPr id="187" name="Rectangle 186">
              <a:extLst>
                <a:ext uri="{FF2B5EF4-FFF2-40B4-BE49-F238E27FC236}">
                  <a16:creationId xmlns:a16="http://schemas.microsoft.com/office/drawing/2014/main" id="{E6565ACF-A9D5-4EE0-9461-03FA55377A9F}"/>
                </a:ext>
              </a:extLst>
            </p:cNvPr>
            <p:cNvSpPr/>
            <p:nvPr/>
          </p:nvSpPr>
          <p:spPr bwMode="auto">
            <a:xfrm rot="2723161">
              <a:off x="6107667" y="3637627"/>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8" name="Rectangle 187">
              <a:extLst>
                <a:ext uri="{FF2B5EF4-FFF2-40B4-BE49-F238E27FC236}">
                  <a16:creationId xmlns:a16="http://schemas.microsoft.com/office/drawing/2014/main" id="{E329C33E-7317-47D4-A196-D9D01D94099E}"/>
                </a:ext>
              </a:extLst>
            </p:cNvPr>
            <p:cNvSpPr/>
            <p:nvPr/>
          </p:nvSpPr>
          <p:spPr bwMode="auto">
            <a:xfrm rot="2723161">
              <a:off x="6069567" y="3675727"/>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89" name="Rectangle 188">
              <a:extLst>
                <a:ext uri="{FF2B5EF4-FFF2-40B4-BE49-F238E27FC236}">
                  <a16:creationId xmlns:a16="http://schemas.microsoft.com/office/drawing/2014/main" id="{94D24352-C012-4C77-B60E-DE1A20739C47}"/>
                </a:ext>
              </a:extLst>
            </p:cNvPr>
            <p:cNvSpPr/>
            <p:nvPr/>
          </p:nvSpPr>
          <p:spPr bwMode="auto">
            <a:xfrm rot="2723161">
              <a:off x="6031467" y="3718590"/>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8296A895-1EF1-4B3D-9E0F-1079E61B58A5}"/>
                </a:ext>
              </a:extLst>
            </p:cNvPr>
            <p:cNvSpPr/>
            <p:nvPr/>
          </p:nvSpPr>
          <p:spPr bwMode="auto">
            <a:xfrm rot="2723161">
              <a:off x="6064805" y="3770977"/>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944C9F98-00C1-4B34-B562-ADD98EF97084}"/>
                </a:ext>
              </a:extLst>
            </p:cNvPr>
            <p:cNvSpPr/>
            <p:nvPr/>
          </p:nvSpPr>
          <p:spPr bwMode="auto">
            <a:xfrm rot="2723161">
              <a:off x="6102906" y="3718590"/>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CAF7C935-F00F-4D31-AD9D-46BE1A1F266E}"/>
                </a:ext>
              </a:extLst>
            </p:cNvPr>
            <p:cNvSpPr/>
            <p:nvPr/>
          </p:nvSpPr>
          <p:spPr bwMode="auto">
            <a:xfrm rot="2723161">
              <a:off x="6150530" y="3675728"/>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3" name="Rectangle 192">
              <a:extLst>
                <a:ext uri="{FF2B5EF4-FFF2-40B4-BE49-F238E27FC236}">
                  <a16:creationId xmlns:a16="http://schemas.microsoft.com/office/drawing/2014/main" id="{26B7910C-55E6-40E1-B9DB-8E7B242F2B68}"/>
                </a:ext>
              </a:extLst>
            </p:cNvPr>
            <p:cNvSpPr/>
            <p:nvPr/>
          </p:nvSpPr>
          <p:spPr bwMode="auto">
            <a:xfrm rot="2723161">
              <a:off x="6188630" y="3728116"/>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4" name="Rectangle 193">
              <a:extLst>
                <a:ext uri="{FF2B5EF4-FFF2-40B4-BE49-F238E27FC236}">
                  <a16:creationId xmlns:a16="http://schemas.microsoft.com/office/drawing/2014/main" id="{E92C27D2-5330-4EDB-ABD8-C3870686C555}"/>
                </a:ext>
              </a:extLst>
            </p:cNvPr>
            <p:cNvSpPr/>
            <p:nvPr/>
          </p:nvSpPr>
          <p:spPr bwMode="auto">
            <a:xfrm rot="2723161">
              <a:off x="6141005" y="3813843"/>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5" name="Rectangle 194">
              <a:extLst>
                <a:ext uri="{FF2B5EF4-FFF2-40B4-BE49-F238E27FC236}">
                  <a16:creationId xmlns:a16="http://schemas.microsoft.com/office/drawing/2014/main" id="{2CA6552E-4B6E-4F35-B860-9EB5A50EBFBF}"/>
                </a:ext>
              </a:extLst>
            </p:cNvPr>
            <p:cNvSpPr/>
            <p:nvPr/>
          </p:nvSpPr>
          <p:spPr bwMode="auto">
            <a:xfrm rot="2723161">
              <a:off x="6060044" y="3948778"/>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6" name="Rectangle 195">
              <a:extLst>
                <a:ext uri="{FF2B5EF4-FFF2-40B4-BE49-F238E27FC236}">
                  <a16:creationId xmlns:a16="http://schemas.microsoft.com/office/drawing/2014/main" id="{9A1281AA-34E7-43A5-843E-4E22D2FE2C97}"/>
                </a:ext>
              </a:extLst>
            </p:cNvPr>
            <p:cNvSpPr/>
            <p:nvPr/>
          </p:nvSpPr>
          <p:spPr bwMode="auto">
            <a:xfrm rot="2723161">
              <a:off x="6141005" y="3958304"/>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7" name="Rectangle 196">
              <a:extLst>
                <a:ext uri="{FF2B5EF4-FFF2-40B4-BE49-F238E27FC236}">
                  <a16:creationId xmlns:a16="http://schemas.microsoft.com/office/drawing/2014/main" id="{12AFB28A-6E42-4E75-8CF9-959AA75D49D5}"/>
                </a:ext>
              </a:extLst>
            </p:cNvPr>
            <p:cNvSpPr/>
            <p:nvPr/>
          </p:nvSpPr>
          <p:spPr bwMode="auto">
            <a:xfrm rot="2723161">
              <a:off x="6102905" y="4039266"/>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EE49C966-E233-437E-BBA9-3585513AAF25}"/>
                </a:ext>
              </a:extLst>
            </p:cNvPr>
            <p:cNvSpPr/>
            <p:nvPr/>
          </p:nvSpPr>
          <p:spPr bwMode="auto">
            <a:xfrm rot="2723161">
              <a:off x="6079092" y="4163091"/>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2DCA1ADF-82BB-42CA-8BD1-14161057BA52}"/>
                </a:ext>
              </a:extLst>
            </p:cNvPr>
            <p:cNvSpPr/>
            <p:nvPr/>
          </p:nvSpPr>
          <p:spPr bwMode="auto">
            <a:xfrm rot="2723161">
              <a:off x="6136242" y="4134516"/>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F05A80FC-3962-42F1-8EA8-29A45B54112D}"/>
                </a:ext>
              </a:extLst>
            </p:cNvPr>
            <p:cNvSpPr/>
            <p:nvPr/>
          </p:nvSpPr>
          <p:spPr bwMode="auto">
            <a:xfrm rot="2723161">
              <a:off x="6064804" y="4234528"/>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96D7B4DF-08F1-44B9-888F-781B181DC1E5}"/>
                </a:ext>
              </a:extLst>
            </p:cNvPr>
            <p:cNvSpPr/>
            <p:nvPr/>
          </p:nvSpPr>
          <p:spPr bwMode="auto">
            <a:xfrm rot="2723161">
              <a:off x="6141005" y="4258340"/>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B62774EA-BBB5-4B1D-A25F-1052B1BDF186}"/>
                </a:ext>
              </a:extLst>
            </p:cNvPr>
            <p:cNvSpPr/>
            <p:nvPr/>
          </p:nvSpPr>
          <p:spPr bwMode="auto">
            <a:xfrm rot="2723161">
              <a:off x="6102905" y="4505990"/>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3" name="Rectangle 202">
              <a:extLst>
                <a:ext uri="{FF2B5EF4-FFF2-40B4-BE49-F238E27FC236}">
                  <a16:creationId xmlns:a16="http://schemas.microsoft.com/office/drawing/2014/main" id="{D58C623E-5EDA-43D0-AE1D-2CAAE1F8C075}"/>
                </a:ext>
              </a:extLst>
            </p:cNvPr>
            <p:cNvSpPr/>
            <p:nvPr/>
          </p:nvSpPr>
          <p:spPr bwMode="auto">
            <a:xfrm rot="2723161">
              <a:off x="6098142" y="4729828"/>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73211984-72F1-49E3-933F-2C1FA01AD699}"/>
                </a:ext>
              </a:extLst>
            </p:cNvPr>
            <p:cNvSpPr/>
            <p:nvPr/>
          </p:nvSpPr>
          <p:spPr bwMode="auto">
            <a:xfrm rot="2723161">
              <a:off x="6031467" y="5220365"/>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F003C2D2-3692-4522-99E1-3056E1341902}"/>
                </a:ext>
              </a:extLst>
            </p:cNvPr>
            <p:cNvSpPr/>
            <p:nvPr/>
          </p:nvSpPr>
          <p:spPr bwMode="auto">
            <a:xfrm rot="2723161">
              <a:off x="6174342" y="5229889"/>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69161608-B67D-4673-BABF-49405C5C0BCE}"/>
                </a:ext>
              </a:extLst>
            </p:cNvPr>
            <p:cNvSpPr/>
            <p:nvPr/>
          </p:nvSpPr>
          <p:spPr bwMode="auto">
            <a:xfrm rot="2723161">
              <a:off x="6102905" y="5272753"/>
              <a:ext cx="52933" cy="52933"/>
            </a:xfrm>
            <a:prstGeom prst="rect">
              <a:avLst/>
            </a:prstGeom>
            <a:grpFill/>
            <a:ln>
              <a:solidFill>
                <a:schemeClr val="tx2">
                  <a:lumMod val="5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cxnSp>
        <p:nvCxnSpPr>
          <p:cNvPr id="207" name="Straight Connector 206">
            <a:extLst>
              <a:ext uri="{FF2B5EF4-FFF2-40B4-BE49-F238E27FC236}">
                <a16:creationId xmlns:a16="http://schemas.microsoft.com/office/drawing/2014/main" id="{6A363FFB-256B-4FE8-AA0E-B1110ADC4120}"/>
              </a:ext>
            </a:extLst>
          </p:cNvPr>
          <p:cNvCxnSpPr/>
          <p:nvPr/>
        </p:nvCxnSpPr>
        <p:spPr bwMode="auto">
          <a:xfrm>
            <a:off x="10971983" y="3143925"/>
            <a:ext cx="325724" cy="0"/>
          </a:xfrm>
          <a:prstGeom prst="line">
            <a:avLst/>
          </a:prstGeom>
          <a:noFill/>
          <a:ln w="28575" cap="flat" cmpd="sng" algn="ctr">
            <a:solidFill>
              <a:schemeClr val="bg1"/>
            </a:solidFill>
            <a:prstDash val="solid"/>
            <a:round/>
            <a:headEnd type="none" w="med" len="med"/>
            <a:tailEnd type="none" w="med" len="med"/>
          </a:ln>
          <a:effectLst/>
        </p:spPr>
      </p:cxnSp>
      <p:grpSp>
        <p:nvGrpSpPr>
          <p:cNvPr id="208" name="Group 207">
            <a:extLst>
              <a:ext uri="{FF2B5EF4-FFF2-40B4-BE49-F238E27FC236}">
                <a16:creationId xmlns:a16="http://schemas.microsoft.com/office/drawing/2014/main" id="{A75076C8-6789-4658-8B4B-C69898329C3A}"/>
              </a:ext>
            </a:extLst>
          </p:cNvPr>
          <p:cNvGrpSpPr/>
          <p:nvPr/>
        </p:nvGrpSpPr>
        <p:grpSpPr>
          <a:xfrm>
            <a:off x="9353236" y="4585009"/>
            <a:ext cx="322433" cy="105283"/>
            <a:chOff x="2381251" y="5110165"/>
            <a:chExt cx="233362" cy="76199"/>
          </a:xfrm>
        </p:grpSpPr>
        <p:sp>
          <p:nvSpPr>
            <p:cNvPr id="209" name="Star: 5 Points 208">
              <a:extLst>
                <a:ext uri="{FF2B5EF4-FFF2-40B4-BE49-F238E27FC236}">
                  <a16:creationId xmlns:a16="http://schemas.microsoft.com/office/drawing/2014/main" id="{1061C928-F5C0-4545-AA22-A6A12EB4437F}"/>
                </a:ext>
              </a:extLst>
            </p:cNvPr>
            <p:cNvSpPr/>
            <p:nvPr/>
          </p:nvSpPr>
          <p:spPr bwMode="auto">
            <a:xfrm>
              <a:off x="2381251" y="5110165"/>
              <a:ext cx="76199" cy="76199"/>
            </a:xfrm>
            <a:prstGeom prst="star5">
              <a:avLst/>
            </a:prstGeom>
            <a:solidFill>
              <a:schemeClr val="accent6"/>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0" name="Star: 5 Points 209">
              <a:extLst>
                <a:ext uri="{FF2B5EF4-FFF2-40B4-BE49-F238E27FC236}">
                  <a16:creationId xmlns:a16="http://schemas.microsoft.com/office/drawing/2014/main" id="{EA02FE32-B9B6-47D1-BCB7-073A63E1C83B}"/>
                </a:ext>
              </a:extLst>
            </p:cNvPr>
            <p:cNvSpPr/>
            <p:nvPr/>
          </p:nvSpPr>
          <p:spPr bwMode="auto">
            <a:xfrm>
              <a:off x="2428876" y="5110165"/>
              <a:ext cx="76199" cy="76199"/>
            </a:xfrm>
            <a:prstGeom prst="star5">
              <a:avLst/>
            </a:prstGeom>
            <a:solidFill>
              <a:schemeClr val="accent6"/>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1" name="Star: 5 Points 210">
              <a:extLst>
                <a:ext uri="{FF2B5EF4-FFF2-40B4-BE49-F238E27FC236}">
                  <a16:creationId xmlns:a16="http://schemas.microsoft.com/office/drawing/2014/main" id="{066BDF84-CAA1-47B7-A93D-A4E5C76A3BBE}"/>
                </a:ext>
              </a:extLst>
            </p:cNvPr>
            <p:cNvSpPr/>
            <p:nvPr/>
          </p:nvSpPr>
          <p:spPr bwMode="auto">
            <a:xfrm>
              <a:off x="2481264" y="5110165"/>
              <a:ext cx="76199" cy="76199"/>
            </a:xfrm>
            <a:prstGeom prst="star5">
              <a:avLst/>
            </a:prstGeom>
            <a:solidFill>
              <a:schemeClr val="accent6"/>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2" name="Star: 5 Points 211">
              <a:extLst>
                <a:ext uri="{FF2B5EF4-FFF2-40B4-BE49-F238E27FC236}">
                  <a16:creationId xmlns:a16="http://schemas.microsoft.com/office/drawing/2014/main" id="{F1C43E6C-223D-4C73-9E9A-6AEF88455A53}"/>
                </a:ext>
              </a:extLst>
            </p:cNvPr>
            <p:cNvSpPr/>
            <p:nvPr/>
          </p:nvSpPr>
          <p:spPr bwMode="auto">
            <a:xfrm>
              <a:off x="2538414" y="5110165"/>
              <a:ext cx="76199" cy="76199"/>
            </a:xfrm>
            <a:prstGeom prst="star5">
              <a:avLst/>
            </a:prstGeom>
            <a:solidFill>
              <a:schemeClr val="accent6"/>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sp>
        <p:nvSpPr>
          <p:cNvPr id="213" name="Rectangle 212">
            <a:extLst>
              <a:ext uri="{FF2B5EF4-FFF2-40B4-BE49-F238E27FC236}">
                <a16:creationId xmlns:a16="http://schemas.microsoft.com/office/drawing/2014/main" id="{0FF8E59D-6EA3-4249-9F06-18A576F58668}"/>
              </a:ext>
            </a:extLst>
          </p:cNvPr>
          <p:cNvSpPr/>
          <p:nvPr/>
        </p:nvSpPr>
        <p:spPr bwMode="auto">
          <a:xfrm rot="2723161">
            <a:off x="10710980" y="3385917"/>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nvGrpSpPr>
          <p:cNvPr id="214" name="Group 213">
            <a:extLst>
              <a:ext uri="{FF2B5EF4-FFF2-40B4-BE49-F238E27FC236}">
                <a16:creationId xmlns:a16="http://schemas.microsoft.com/office/drawing/2014/main" id="{23BCD47F-07D6-482E-A33C-61F567DA0DA2}"/>
              </a:ext>
            </a:extLst>
          </p:cNvPr>
          <p:cNvGrpSpPr/>
          <p:nvPr/>
        </p:nvGrpSpPr>
        <p:grpSpPr>
          <a:xfrm>
            <a:off x="8991320" y="4611326"/>
            <a:ext cx="217150" cy="85544"/>
            <a:chOff x="2119313" y="5129212"/>
            <a:chExt cx="157163" cy="61913"/>
          </a:xfrm>
        </p:grpSpPr>
        <p:sp>
          <p:nvSpPr>
            <p:cNvPr id="215" name="Oval 214">
              <a:extLst>
                <a:ext uri="{FF2B5EF4-FFF2-40B4-BE49-F238E27FC236}">
                  <a16:creationId xmlns:a16="http://schemas.microsoft.com/office/drawing/2014/main" id="{31175460-9080-4F1B-86EF-6D973511CDDB}"/>
                </a:ext>
              </a:extLst>
            </p:cNvPr>
            <p:cNvSpPr/>
            <p:nvPr/>
          </p:nvSpPr>
          <p:spPr bwMode="auto">
            <a:xfrm>
              <a:off x="2119313" y="5129212"/>
              <a:ext cx="61913" cy="61913"/>
            </a:xfrm>
            <a:prstGeom prst="ellipse">
              <a:avLst/>
            </a:prstGeom>
            <a:solidFill>
              <a:schemeClr val="accent1"/>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6" name="Oval 215">
              <a:extLst>
                <a:ext uri="{FF2B5EF4-FFF2-40B4-BE49-F238E27FC236}">
                  <a16:creationId xmlns:a16="http://schemas.microsoft.com/office/drawing/2014/main" id="{6E311184-75C0-42C4-9D69-A4E3F964C5BC}"/>
                </a:ext>
              </a:extLst>
            </p:cNvPr>
            <p:cNvSpPr/>
            <p:nvPr/>
          </p:nvSpPr>
          <p:spPr bwMode="auto">
            <a:xfrm>
              <a:off x="2162175" y="5129212"/>
              <a:ext cx="61913" cy="61913"/>
            </a:xfrm>
            <a:prstGeom prst="ellipse">
              <a:avLst/>
            </a:prstGeom>
            <a:solidFill>
              <a:schemeClr val="accent1"/>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17" name="Oval 216">
              <a:extLst>
                <a:ext uri="{FF2B5EF4-FFF2-40B4-BE49-F238E27FC236}">
                  <a16:creationId xmlns:a16="http://schemas.microsoft.com/office/drawing/2014/main" id="{7DEEEA26-42D8-4CE7-AA09-2833ACAD2CA7}"/>
                </a:ext>
              </a:extLst>
            </p:cNvPr>
            <p:cNvSpPr/>
            <p:nvPr/>
          </p:nvSpPr>
          <p:spPr bwMode="auto">
            <a:xfrm>
              <a:off x="2214563" y="5129212"/>
              <a:ext cx="61913" cy="61913"/>
            </a:xfrm>
            <a:prstGeom prst="ellipse">
              <a:avLst/>
            </a:prstGeom>
            <a:solidFill>
              <a:schemeClr val="accent1"/>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grpSp>
      <p:cxnSp>
        <p:nvCxnSpPr>
          <p:cNvPr id="218" name="Straight Connector 217">
            <a:extLst>
              <a:ext uri="{FF2B5EF4-FFF2-40B4-BE49-F238E27FC236}">
                <a16:creationId xmlns:a16="http://schemas.microsoft.com/office/drawing/2014/main" id="{A310E1A2-3BC7-4CFA-BD18-487D24CB6F10}"/>
              </a:ext>
            </a:extLst>
          </p:cNvPr>
          <p:cNvCxnSpPr/>
          <p:nvPr/>
        </p:nvCxnSpPr>
        <p:spPr bwMode="auto">
          <a:xfrm>
            <a:off x="9349945" y="4657766"/>
            <a:ext cx="325724"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6F4775CE-4669-4239-B8B4-3A28F8E041B2}"/>
              </a:ext>
            </a:extLst>
          </p:cNvPr>
          <p:cNvCxnSpPr/>
          <p:nvPr/>
        </p:nvCxnSpPr>
        <p:spPr bwMode="auto">
          <a:xfrm>
            <a:off x="8928804" y="4657747"/>
            <a:ext cx="325724" cy="0"/>
          </a:xfrm>
          <a:prstGeom prst="line">
            <a:avLst/>
          </a:prstGeom>
          <a:noFill/>
          <a:ln w="28575" cap="flat" cmpd="sng" algn="ctr">
            <a:solidFill>
              <a:schemeClr val="bg1"/>
            </a:solidFill>
            <a:prstDash val="solid"/>
            <a:round/>
            <a:headEnd type="none" w="med" len="med"/>
            <a:tailEnd type="none" w="med" len="med"/>
          </a:ln>
          <a:effectLst/>
        </p:spPr>
      </p:cxnSp>
      <p:sp>
        <p:nvSpPr>
          <p:cNvPr id="220" name="Rectangle 219">
            <a:extLst>
              <a:ext uri="{FF2B5EF4-FFF2-40B4-BE49-F238E27FC236}">
                <a16:creationId xmlns:a16="http://schemas.microsoft.com/office/drawing/2014/main" id="{EAA05159-962C-4919-9597-BB497A1AD205}"/>
              </a:ext>
            </a:extLst>
          </p:cNvPr>
          <p:cNvSpPr/>
          <p:nvPr/>
        </p:nvSpPr>
        <p:spPr bwMode="auto">
          <a:xfrm rot="2723161">
            <a:off x="10743999" y="4083582"/>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2F09F9A4-49F0-4E8E-8354-1F0E94F1A90A}"/>
              </a:ext>
            </a:extLst>
          </p:cNvPr>
          <p:cNvSpPr/>
          <p:nvPr/>
        </p:nvSpPr>
        <p:spPr bwMode="auto">
          <a:xfrm rot="2723161">
            <a:off x="10720957" y="3673595"/>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E564C9F4-A19D-42D3-AC9F-A323F81F44A9}"/>
              </a:ext>
            </a:extLst>
          </p:cNvPr>
          <p:cNvSpPr/>
          <p:nvPr/>
        </p:nvSpPr>
        <p:spPr bwMode="auto">
          <a:xfrm rot="2723161">
            <a:off x="10845217" y="4452175"/>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3" name="Rectangle 222">
            <a:extLst>
              <a:ext uri="{FF2B5EF4-FFF2-40B4-BE49-F238E27FC236}">
                <a16:creationId xmlns:a16="http://schemas.microsoft.com/office/drawing/2014/main" id="{E3A2ABD4-7694-4C30-9571-FB7FB3EC9990}"/>
              </a:ext>
            </a:extLst>
          </p:cNvPr>
          <p:cNvSpPr/>
          <p:nvPr/>
        </p:nvSpPr>
        <p:spPr bwMode="auto">
          <a:xfrm rot="2723161">
            <a:off x="10767091" y="3244831"/>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4" name="Rectangle 223">
            <a:extLst>
              <a:ext uri="{FF2B5EF4-FFF2-40B4-BE49-F238E27FC236}">
                <a16:creationId xmlns:a16="http://schemas.microsoft.com/office/drawing/2014/main" id="{397143BD-7513-4F0B-A837-A30A5013B16F}"/>
              </a:ext>
            </a:extLst>
          </p:cNvPr>
          <p:cNvSpPr/>
          <p:nvPr/>
        </p:nvSpPr>
        <p:spPr bwMode="auto">
          <a:xfrm rot="2723161">
            <a:off x="10680707" y="3475426"/>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225" name="Straight Connector 224">
            <a:extLst>
              <a:ext uri="{FF2B5EF4-FFF2-40B4-BE49-F238E27FC236}">
                <a16:creationId xmlns:a16="http://schemas.microsoft.com/office/drawing/2014/main" id="{98D28840-4BF1-41A8-94DB-5D802CFA58F0}"/>
              </a:ext>
            </a:extLst>
          </p:cNvPr>
          <p:cNvCxnSpPr/>
          <p:nvPr/>
        </p:nvCxnSpPr>
        <p:spPr bwMode="auto">
          <a:xfrm>
            <a:off x="10554135" y="3357785"/>
            <a:ext cx="325724" cy="0"/>
          </a:xfrm>
          <a:prstGeom prst="line">
            <a:avLst/>
          </a:prstGeom>
          <a:noFill/>
          <a:ln w="28575" cap="flat" cmpd="sng" algn="ctr">
            <a:solidFill>
              <a:schemeClr val="bg1"/>
            </a:solidFill>
            <a:prstDash val="solid"/>
            <a:round/>
            <a:headEnd type="none" w="med" len="med"/>
            <a:tailEnd type="none" w="med" len="med"/>
          </a:ln>
          <a:effectLst/>
        </p:spPr>
      </p:cxnSp>
      <p:sp>
        <p:nvSpPr>
          <p:cNvPr id="226" name="Rectangle 225">
            <a:extLst>
              <a:ext uri="{FF2B5EF4-FFF2-40B4-BE49-F238E27FC236}">
                <a16:creationId xmlns:a16="http://schemas.microsoft.com/office/drawing/2014/main" id="{89AF755A-BB11-4F99-8398-EF7B7B039CED}"/>
              </a:ext>
            </a:extLst>
          </p:cNvPr>
          <p:cNvSpPr/>
          <p:nvPr/>
        </p:nvSpPr>
        <p:spPr bwMode="auto">
          <a:xfrm rot="2723161">
            <a:off x="10741714" y="3242725"/>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7" name="Rectangle 226">
            <a:extLst>
              <a:ext uri="{FF2B5EF4-FFF2-40B4-BE49-F238E27FC236}">
                <a16:creationId xmlns:a16="http://schemas.microsoft.com/office/drawing/2014/main" id="{CE57519F-FCF0-4650-A24C-262941A1845F}"/>
              </a:ext>
            </a:extLst>
          </p:cNvPr>
          <p:cNvSpPr/>
          <p:nvPr/>
        </p:nvSpPr>
        <p:spPr bwMode="auto">
          <a:xfrm rot="2723161">
            <a:off x="10728117" y="2728377"/>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8" name="Rectangle 227">
            <a:extLst>
              <a:ext uri="{FF2B5EF4-FFF2-40B4-BE49-F238E27FC236}">
                <a16:creationId xmlns:a16="http://schemas.microsoft.com/office/drawing/2014/main" id="{8877555D-922F-4CD2-A1DB-CF7E786ECB61}"/>
              </a:ext>
            </a:extLst>
          </p:cNvPr>
          <p:cNvSpPr/>
          <p:nvPr/>
        </p:nvSpPr>
        <p:spPr bwMode="auto">
          <a:xfrm rot="2723161">
            <a:off x="10668204" y="272957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29" name="Rectangle 228">
            <a:extLst>
              <a:ext uri="{FF2B5EF4-FFF2-40B4-BE49-F238E27FC236}">
                <a16:creationId xmlns:a16="http://schemas.microsoft.com/office/drawing/2014/main" id="{96242B67-A7D7-44BF-9343-0016F38E1712}"/>
              </a:ext>
            </a:extLst>
          </p:cNvPr>
          <p:cNvSpPr/>
          <p:nvPr/>
        </p:nvSpPr>
        <p:spPr bwMode="auto">
          <a:xfrm rot="2723161">
            <a:off x="10605038" y="2727418"/>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0" name="Rectangle 229">
            <a:extLst>
              <a:ext uri="{FF2B5EF4-FFF2-40B4-BE49-F238E27FC236}">
                <a16:creationId xmlns:a16="http://schemas.microsoft.com/office/drawing/2014/main" id="{79FE0FDB-4C72-4083-857D-700B282BE42B}"/>
              </a:ext>
            </a:extLst>
          </p:cNvPr>
          <p:cNvSpPr/>
          <p:nvPr/>
        </p:nvSpPr>
        <p:spPr bwMode="auto">
          <a:xfrm rot="2723161">
            <a:off x="10678346" y="2257850"/>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1" name="Rectangle 230">
            <a:extLst>
              <a:ext uri="{FF2B5EF4-FFF2-40B4-BE49-F238E27FC236}">
                <a16:creationId xmlns:a16="http://schemas.microsoft.com/office/drawing/2014/main" id="{C0C1F144-8151-4B0C-A02B-00824622BFF9}"/>
              </a:ext>
            </a:extLst>
          </p:cNvPr>
          <p:cNvSpPr/>
          <p:nvPr/>
        </p:nvSpPr>
        <p:spPr bwMode="auto">
          <a:xfrm rot="2723161">
            <a:off x="10715049" y="2381824"/>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2" name="Rectangle 231">
            <a:extLst>
              <a:ext uri="{FF2B5EF4-FFF2-40B4-BE49-F238E27FC236}">
                <a16:creationId xmlns:a16="http://schemas.microsoft.com/office/drawing/2014/main" id="{4EBAA84B-BFE1-433F-BE7F-6E68A62CC16C}"/>
              </a:ext>
            </a:extLst>
          </p:cNvPr>
          <p:cNvSpPr/>
          <p:nvPr/>
        </p:nvSpPr>
        <p:spPr bwMode="auto">
          <a:xfrm rot="2723161">
            <a:off x="10673033" y="2486620"/>
            <a:ext cx="73137" cy="73137"/>
          </a:xfrm>
          <a:prstGeom prst="rect">
            <a:avLst/>
          </a:prstGeom>
          <a:solidFill>
            <a:schemeClr val="accent5"/>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34" name="TextBox 233">
            <a:extLst>
              <a:ext uri="{FF2B5EF4-FFF2-40B4-BE49-F238E27FC236}">
                <a16:creationId xmlns:a16="http://schemas.microsoft.com/office/drawing/2014/main" id="{1A8F5965-90F6-46A3-A964-CC24009C428B}"/>
              </a:ext>
            </a:extLst>
          </p:cNvPr>
          <p:cNvSpPr txBox="1"/>
          <p:nvPr/>
        </p:nvSpPr>
        <p:spPr>
          <a:xfrm rot="18900000">
            <a:off x="7782531" y="5340588"/>
            <a:ext cx="213293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NSCLC-SqCC</a:t>
            </a:r>
          </a:p>
        </p:txBody>
      </p:sp>
      <p:sp>
        <p:nvSpPr>
          <p:cNvPr id="235" name="TextBox 234">
            <a:extLst>
              <a:ext uri="{FF2B5EF4-FFF2-40B4-BE49-F238E27FC236}">
                <a16:creationId xmlns:a16="http://schemas.microsoft.com/office/drawing/2014/main" id="{D049136B-A2B9-421E-A0D5-6830444685AD}"/>
              </a:ext>
            </a:extLst>
          </p:cNvPr>
          <p:cNvSpPr txBox="1"/>
          <p:nvPr/>
        </p:nvSpPr>
        <p:spPr>
          <a:xfrm rot="18900000">
            <a:off x="8355429" y="5274453"/>
            <a:ext cx="19458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NSCLC-Adeno</a:t>
            </a:r>
          </a:p>
        </p:txBody>
      </p:sp>
      <p:sp>
        <p:nvSpPr>
          <p:cNvPr id="236" name="TextBox 235">
            <a:extLst>
              <a:ext uri="{FF2B5EF4-FFF2-40B4-BE49-F238E27FC236}">
                <a16:creationId xmlns:a16="http://schemas.microsoft.com/office/drawing/2014/main" id="{C7098B96-09A5-48F9-B3AD-8E0777660CC6}"/>
              </a:ext>
            </a:extLst>
          </p:cNvPr>
          <p:cNvSpPr txBox="1"/>
          <p:nvPr/>
        </p:nvSpPr>
        <p:spPr>
          <a:xfrm>
            <a:off x="1030009" y="4508540"/>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37" name="TextBox 236">
            <a:extLst>
              <a:ext uri="{FF2B5EF4-FFF2-40B4-BE49-F238E27FC236}">
                <a16:creationId xmlns:a16="http://schemas.microsoft.com/office/drawing/2014/main" id="{5A17D9F8-D9C2-4053-A779-68B5291D9C49}"/>
              </a:ext>
            </a:extLst>
          </p:cNvPr>
          <p:cNvSpPr txBox="1"/>
          <p:nvPr/>
        </p:nvSpPr>
        <p:spPr>
          <a:xfrm>
            <a:off x="1033895" y="4041795"/>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38" name="TextBox 237">
            <a:extLst>
              <a:ext uri="{FF2B5EF4-FFF2-40B4-BE49-F238E27FC236}">
                <a16:creationId xmlns:a16="http://schemas.microsoft.com/office/drawing/2014/main" id="{BAA0B543-632C-4CB7-B2F5-D67706F2F7CA}"/>
              </a:ext>
            </a:extLst>
          </p:cNvPr>
          <p:cNvSpPr txBox="1"/>
          <p:nvPr/>
        </p:nvSpPr>
        <p:spPr>
          <a:xfrm>
            <a:off x="1033895" y="3577017"/>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42" name="TextBox 241">
            <a:extLst>
              <a:ext uri="{FF2B5EF4-FFF2-40B4-BE49-F238E27FC236}">
                <a16:creationId xmlns:a16="http://schemas.microsoft.com/office/drawing/2014/main" id="{F97894DC-FF98-474E-BEA5-B34EEDA8E8C4}"/>
              </a:ext>
            </a:extLst>
          </p:cNvPr>
          <p:cNvSpPr txBox="1"/>
          <p:nvPr/>
        </p:nvSpPr>
        <p:spPr>
          <a:xfrm>
            <a:off x="1033895" y="3109022"/>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43" name="TextBox 242">
            <a:extLst>
              <a:ext uri="{FF2B5EF4-FFF2-40B4-BE49-F238E27FC236}">
                <a16:creationId xmlns:a16="http://schemas.microsoft.com/office/drawing/2014/main" id="{85633C97-3648-40A4-9B79-D790BE73FD6E}"/>
              </a:ext>
            </a:extLst>
          </p:cNvPr>
          <p:cNvSpPr txBox="1"/>
          <p:nvPr/>
        </p:nvSpPr>
        <p:spPr>
          <a:xfrm>
            <a:off x="1027314" y="2174755"/>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44" name="TextBox 243">
            <a:extLst>
              <a:ext uri="{FF2B5EF4-FFF2-40B4-BE49-F238E27FC236}">
                <a16:creationId xmlns:a16="http://schemas.microsoft.com/office/drawing/2014/main" id="{B0AFADB7-C0ED-4323-B4C9-188D4AED9F57}"/>
              </a:ext>
            </a:extLst>
          </p:cNvPr>
          <p:cNvSpPr txBox="1"/>
          <p:nvPr/>
        </p:nvSpPr>
        <p:spPr>
          <a:xfrm>
            <a:off x="1033895" y="2642175"/>
            <a:ext cx="790337"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sz="18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248" name="Isosceles Triangle 247">
            <a:extLst>
              <a:ext uri="{FF2B5EF4-FFF2-40B4-BE49-F238E27FC236}">
                <a16:creationId xmlns:a16="http://schemas.microsoft.com/office/drawing/2014/main" id="{5CDB22E0-6BDF-44D8-8FD2-A25899B66234}"/>
              </a:ext>
            </a:extLst>
          </p:cNvPr>
          <p:cNvSpPr/>
          <p:nvPr/>
        </p:nvSpPr>
        <p:spPr bwMode="auto">
          <a:xfrm>
            <a:off x="4285673" y="2495446"/>
            <a:ext cx="154810" cy="133457"/>
          </a:xfrm>
          <a:prstGeom prst="triangle">
            <a:avLst/>
          </a:prstGeom>
          <a:solidFill>
            <a:srgbClr val="FF0000"/>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49" name="Isosceles Triangle 248">
            <a:extLst>
              <a:ext uri="{FF2B5EF4-FFF2-40B4-BE49-F238E27FC236}">
                <a16:creationId xmlns:a16="http://schemas.microsoft.com/office/drawing/2014/main" id="{AB4D56C0-F753-48E4-96C3-47C3B1EAAADD}"/>
              </a:ext>
            </a:extLst>
          </p:cNvPr>
          <p:cNvSpPr/>
          <p:nvPr/>
        </p:nvSpPr>
        <p:spPr bwMode="auto">
          <a:xfrm>
            <a:off x="4054422" y="2526253"/>
            <a:ext cx="154810" cy="133457"/>
          </a:xfrm>
          <a:prstGeom prst="triangle">
            <a:avLst/>
          </a:prstGeom>
          <a:solidFill>
            <a:srgbClr val="FF0000"/>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251" name="Straight Connector 250">
            <a:extLst>
              <a:ext uri="{FF2B5EF4-FFF2-40B4-BE49-F238E27FC236}">
                <a16:creationId xmlns:a16="http://schemas.microsoft.com/office/drawing/2014/main" id="{79221FBF-59FA-41F1-9788-AEC001425584}"/>
              </a:ext>
            </a:extLst>
          </p:cNvPr>
          <p:cNvCxnSpPr/>
          <p:nvPr/>
        </p:nvCxnSpPr>
        <p:spPr bwMode="auto">
          <a:xfrm>
            <a:off x="1836690" y="4694221"/>
            <a:ext cx="2454443"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E8D5CDB-F156-4C20-B5F7-E40DF30D3A71}"/>
              </a:ext>
            </a:extLst>
          </p:cNvPr>
          <p:cNvCxnSpPr/>
          <p:nvPr/>
        </p:nvCxnSpPr>
        <p:spPr bwMode="auto">
          <a:xfrm flipV="1">
            <a:off x="1856430" y="2325315"/>
            <a:ext cx="0" cy="2400486"/>
          </a:xfrm>
          <a:prstGeom prst="line">
            <a:avLst/>
          </a:prstGeom>
          <a:noFill/>
          <a:ln w="28575" cap="flat" cmpd="sng" algn="ctr">
            <a:solidFill>
              <a:schemeClr val="bg1"/>
            </a:solidFill>
            <a:prstDash val="solid"/>
            <a:round/>
            <a:headEnd type="none" w="med" len="med"/>
            <a:tailEnd type="none" w="med" len="med"/>
          </a:ln>
          <a:effectLst/>
        </p:spPr>
      </p:cxnSp>
      <p:grpSp>
        <p:nvGrpSpPr>
          <p:cNvPr id="11" name="Group 10">
            <a:extLst>
              <a:ext uri="{FF2B5EF4-FFF2-40B4-BE49-F238E27FC236}">
                <a16:creationId xmlns:a16="http://schemas.microsoft.com/office/drawing/2014/main" id="{B3C31BA4-6E48-42D1-95D9-7C09818BD6A6}"/>
              </a:ext>
            </a:extLst>
          </p:cNvPr>
          <p:cNvGrpSpPr/>
          <p:nvPr/>
        </p:nvGrpSpPr>
        <p:grpSpPr>
          <a:xfrm>
            <a:off x="1793249" y="2360954"/>
            <a:ext cx="58787" cy="2333268"/>
            <a:chOff x="1917723" y="2736588"/>
            <a:chExt cx="85543" cy="1957633"/>
          </a:xfrm>
        </p:grpSpPr>
        <p:cxnSp>
          <p:nvCxnSpPr>
            <p:cNvPr id="241" name="Straight Connector 240">
              <a:extLst>
                <a:ext uri="{FF2B5EF4-FFF2-40B4-BE49-F238E27FC236}">
                  <a16:creationId xmlns:a16="http://schemas.microsoft.com/office/drawing/2014/main" id="{5B4A36BD-9CB6-4902-8577-D6D3EB8EFB62}"/>
                </a:ext>
              </a:extLst>
            </p:cNvPr>
            <p:cNvCxnSpPr/>
            <p:nvPr/>
          </p:nvCxnSpPr>
          <p:spPr bwMode="auto">
            <a:xfrm flipH="1">
              <a:off x="1917723" y="2736588"/>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AA3F0F66-7B3A-4D75-83F6-B4C1FB3A6F29}"/>
                </a:ext>
              </a:extLst>
            </p:cNvPr>
            <p:cNvCxnSpPr/>
            <p:nvPr/>
          </p:nvCxnSpPr>
          <p:spPr bwMode="auto">
            <a:xfrm flipH="1">
              <a:off x="1917723" y="3128115"/>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A5C6595-6110-48C8-8508-1FC1D398A65E}"/>
                </a:ext>
              </a:extLst>
            </p:cNvPr>
            <p:cNvCxnSpPr/>
            <p:nvPr/>
          </p:nvCxnSpPr>
          <p:spPr bwMode="auto">
            <a:xfrm flipH="1">
              <a:off x="1917723" y="3519642"/>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2FB5D2C1-A8BA-4DD0-A53F-5D56B5479D3F}"/>
                </a:ext>
              </a:extLst>
            </p:cNvPr>
            <p:cNvCxnSpPr/>
            <p:nvPr/>
          </p:nvCxnSpPr>
          <p:spPr bwMode="auto">
            <a:xfrm flipH="1">
              <a:off x="1917723" y="3911168"/>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21132820-7E33-4C25-8E6C-D85E04C6E106}"/>
                </a:ext>
              </a:extLst>
            </p:cNvPr>
            <p:cNvCxnSpPr/>
            <p:nvPr/>
          </p:nvCxnSpPr>
          <p:spPr bwMode="auto">
            <a:xfrm flipH="1">
              <a:off x="1917723" y="4302695"/>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3C8A8FA-365D-464B-BBB7-4AEFF2808E59}"/>
                </a:ext>
              </a:extLst>
            </p:cNvPr>
            <p:cNvCxnSpPr/>
            <p:nvPr/>
          </p:nvCxnSpPr>
          <p:spPr bwMode="auto">
            <a:xfrm flipH="1">
              <a:off x="1917723" y="4694221"/>
              <a:ext cx="85543" cy="0"/>
            </a:xfrm>
            <a:prstGeom prst="line">
              <a:avLst/>
            </a:prstGeom>
            <a:noFill/>
            <a:ln w="28575" cap="flat" cmpd="sng" algn="ctr">
              <a:solidFill>
                <a:schemeClr val="bg1"/>
              </a:solidFill>
              <a:prstDash val="solid"/>
              <a:round/>
              <a:headEnd type="none" w="med" len="med"/>
              <a:tailEnd type="none" w="med" len="med"/>
            </a:ln>
            <a:effectLst/>
          </p:spPr>
        </p:cxnSp>
      </p:grpSp>
      <p:cxnSp>
        <p:nvCxnSpPr>
          <p:cNvPr id="258" name="Straight Connector 257">
            <a:extLst>
              <a:ext uri="{FF2B5EF4-FFF2-40B4-BE49-F238E27FC236}">
                <a16:creationId xmlns:a16="http://schemas.microsoft.com/office/drawing/2014/main" id="{DE17BBC3-45FD-4345-A999-89343A750BF0}"/>
              </a:ext>
            </a:extLst>
          </p:cNvPr>
          <p:cNvCxnSpPr>
            <a:cxnSpLocks/>
          </p:cNvCxnSpPr>
          <p:nvPr/>
        </p:nvCxnSpPr>
        <p:spPr bwMode="auto">
          <a:xfrm rot="16200000" flipH="1">
            <a:off x="2168694" y="4734801"/>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826A521E-E556-4D72-80AB-9E81FC968A75}"/>
              </a:ext>
            </a:extLst>
          </p:cNvPr>
          <p:cNvCxnSpPr>
            <a:cxnSpLocks/>
          </p:cNvCxnSpPr>
          <p:nvPr/>
        </p:nvCxnSpPr>
        <p:spPr bwMode="auto">
          <a:xfrm rot="16200000" flipH="1">
            <a:off x="2830369" y="4734802"/>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A69887E3-73FA-4810-AC25-0AF87D8B27B5}"/>
              </a:ext>
            </a:extLst>
          </p:cNvPr>
          <p:cNvCxnSpPr>
            <a:cxnSpLocks/>
          </p:cNvCxnSpPr>
          <p:nvPr/>
        </p:nvCxnSpPr>
        <p:spPr bwMode="auto">
          <a:xfrm rot="16200000" flipH="1">
            <a:off x="3515088" y="4734804"/>
            <a:ext cx="85543"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3C75EC38-6C3D-4656-8313-1F5A721DB81D}"/>
              </a:ext>
            </a:extLst>
          </p:cNvPr>
          <p:cNvCxnSpPr>
            <a:cxnSpLocks/>
          </p:cNvCxnSpPr>
          <p:nvPr/>
        </p:nvCxnSpPr>
        <p:spPr bwMode="auto">
          <a:xfrm rot="16200000" flipH="1">
            <a:off x="4194634" y="4734802"/>
            <a:ext cx="85543" cy="0"/>
          </a:xfrm>
          <a:prstGeom prst="line">
            <a:avLst/>
          </a:prstGeom>
          <a:noFill/>
          <a:ln w="28575" cap="flat" cmpd="sng" algn="ctr">
            <a:solidFill>
              <a:schemeClr val="bg1"/>
            </a:solidFill>
            <a:prstDash val="solid"/>
            <a:round/>
            <a:headEnd type="none" w="med" len="med"/>
            <a:tailEnd type="none" w="med" len="med"/>
          </a:ln>
          <a:effectLst/>
        </p:spPr>
      </p:cxnSp>
      <p:sp>
        <p:nvSpPr>
          <p:cNvPr id="347" name="TextBox 346">
            <a:extLst>
              <a:ext uri="{FF2B5EF4-FFF2-40B4-BE49-F238E27FC236}">
                <a16:creationId xmlns:a16="http://schemas.microsoft.com/office/drawing/2014/main" id="{142F3D5C-86AC-47D8-8C07-CDC004B1C365}"/>
              </a:ext>
            </a:extLst>
          </p:cNvPr>
          <p:cNvSpPr txBox="1"/>
          <p:nvPr/>
        </p:nvSpPr>
        <p:spPr>
          <a:xfrm rot="16200000">
            <a:off x="-407978" y="3334975"/>
            <a:ext cx="2795830"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Relative Expression</a:t>
            </a:r>
          </a:p>
        </p:txBody>
      </p:sp>
      <p:sp>
        <p:nvSpPr>
          <p:cNvPr id="348" name="TextBox 347">
            <a:extLst>
              <a:ext uri="{FF2B5EF4-FFF2-40B4-BE49-F238E27FC236}">
                <a16:creationId xmlns:a16="http://schemas.microsoft.com/office/drawing/2014/main" id="{0C74F6F7-CF69-48CE-94DD-A92729AD030E}"/>
              </a:ext>
            </a:extLst>
          </p:cNvPr>
          <p:cNvSpPr txBox="1"/>
          <p:nvPr/>
        </p:nvSpPr>
        <p:spPr>
          <a:xfrm rot="18900000">
            <a:off x="833198" y="5198660"/>
            <a:ext cx="1687949"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Normal Tissues</a:t>
            </a:r>
          </a:p>
        </p:txBody>
      </p:sp>
      <p:sp>
        <p:nvSpPr>
          <p:cNvPr id="349" name="TextBox 348">
            <a:extLst>
              <a:ext uri="{FF2B5EF4-FFF2-40B4-BE49-F238E27FC236}">
                <a16:creationId xmlns:a16="http://schemas.microsoft.com/office/drawing/2014/main" id="{02759F70-F689-429D-9351-A080B7A05D06}"/>
              </a:ext>
            </a:extLst>
          </p:cNvPr>
          <p:cNvSpPr txBox="1"/>
          <p:nvPr/>
        </p:nvSpPr>
        <p:spPr>
          <a:xfrm rot="18900000">
            <a:off x="1731652" y="5124345"/>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SCLC</a:t>
            </a:r>
          </a:p>
        </p:txBody>
      </p:sp>
      <p:sp>
        <p:nvSpPr>
          <p:cNvPr id="351" name="TextBox 350">
            <a:extLst>
              <a:ext uri="{FF2B5EF4-FFF2-40B4-BE49-F238E27FC236}">
                <a16:creationId xmlns:a16="http://schemas.microsoft.com/office/drawing/2014/main" id="{E747983A-6A75-49C5-BEC4-1E8647E50E43}"/>
              </a:ext>
            </a:extLst>
          </p:cNvPr>
          <p:cNvSpPr txBox="1"/>
          <p:nvPr/>
        </p:nvSpPr>
        <p:spPr>
          <a:xfrm rot="18900000">
            <a:off x="3104459" y="5117555"/>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LCNEC PDX</a:t>
            </a:r>
          </a:p>
        </p:txBody>
      </p:sp>
      <p:sp>
        <p:nvSpPr>
          <p:cNvPr id="353" name="Rectangle 352">
            <a:extLst>
              <a:ext uri="{FF2B5EF4-FFF2-40B4-BE49-F238E27FC236}">
                <a16:creationId xmlns:a16="http://schemas.microsoft.com/office/drawing/2014/main" id="{7F4F9C38-1B24-4EB0-A774-D67DF5FF0222}"/>
              </a:ext>
            </a:extLst>
          </p:cNvPr>
          <p:cNvSpPr/>
          <p:nvPr/>
        </p:nvSpPr>
        <p:spPr bwMode="auto">
          <a:xfrm>
            <a:off x="2726748" y="2846882"/>
            <a:ext cx="127910" cy="118772"/>
          </a:xfrm>
          <a:prstGeom prst="rect">
            <a:avLst/>
          </a:prstGeom>
          <a:solidFill>
            <a:schemeClr val="accent4"/>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354" name="Rectangle 353">
            <a:extLst>
              <a:ext uri="{FF2B5EF4-FFF2-40B4-BE49-F238E27FC236}">
                <a16:creationId xmlns:a16="http://schemas.microsoft.com/office/drawing/2014/main" id="{DA89AD97-A3AA-4E56-A69D-485D11F38448}"/>
              </a:ext>
            </a:extLst>
          </p:cNvPr>
          <p:cNvSpPr/>
          <p:nvPr/>
        </p:nvSpPr>
        <p:spPr bwMode="auto">
          <a:xfrm>
            <a:off x="2730803" y="2744042"/>
            <a:ext cx="127910" cy="118772"/>
          </a:xfrm>
          <a:prstGeom prst="rect">
            <a:avLst/>
          </a:prstGeom>
          <a:solidFill>
            <a:schemeClr val="accent4"/>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428" name="Straight Connector 427">
            <a:extLst>
              <a:ext uri="{FF2B5EF4-FFF2-40B4-BE49-F238E27FC236}">
                <a16:creationId xmlns:a16="http://schemas.microsoft.com/office/drawing/2014/main" id="{8B7FCA59-E080-4478-AE89-6E1121792A96}"/>
              </a:ext>
            </a:extLst>
          </p:cNvPr>
          <p:cNvCxnSpPr>
            <a:cxnSpLocks/>
          </p:cNvCxnSpPr>
          <p:nvPr/>
        </p:nvCxnSpPr>
        <p:spPr bwMode="auto">
          <a:xfrm>
            <a:off x="3998674" y="2585790"/>
            <a:ext cx="505623" cy="0"/>
          </a:xfrm>
          <a:prstGeom prst="line">
            <a:avLst/>
          </a:prstGeom>
          <a:noFill/>
          <a:ln w="28575" cap="flat" cmpd="sng" algn="ctr">
            <a:solidFill>
              <a:schemeClr val="bg1"/>
            </a:solidFill>
            <a:prstDash val="solid"/>
            <a:round/>
            <a:headEnd type="none" w="med" len="med"/>
            <a:tailEnd type="none" w="med" len="med"/>
          </a:ln>
          <a:effectLst/>
        </p:spPr>
      </p:cxnSp>
      <p:sp>
        <p:nvSpPr>
          <p:cNvPr id="436" name="Oval 435">
            <a:extLst>
              <a:ext uri="{FF2B5EF4-FFF2-40B4-BE49-F238E27FC236}">
                <a16:creationId xmlns:a16="http://schemas.microsoft.com/office/drawing/2014/main" id="{09946C84-2387-45E3-BF30-45DBFA271980}"/>
              </a:ext>
            </a:extLst>
          </p:cNvPr>
          <p:cNvSpPr/>
          <p:nvPr/>
        </p:nvSpPr>
        <p:spPr bwMode="auto">
          <a:xfrm>
            <a:off x="2021395" y="4373407"/>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37" name="Oval 436">
            <a:extLst>
              <a:ext uri="{FF2B5EF4-FFF2-40B4-BE49-F238E27FC236}">
                <a16:creationId xmlns:a16="http://schemas.microsoft.com/office/drawing/2014/main" id="{814A61A9-3FC8-410B-9563-A5590AE0E4BB}"/>
              </a:ext>
            </a:extLst>
          </p:cNvPr>
          <p:cNvSpPr/>
          <p:nvPr/>
        </p:nvSpPr>
        <p:spPr bwMode="auto">
          <a:xfrm>
            <a:off x="2116102" y="436461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38" name="Oval 437">
            <a:extLst>
              <a:ext uri="{FF2B5EF4-FFF2-40B4-BE49-F238E27FC236}">
                <a16:creationId xmlns:a16="http://schemas.microsoft.com/office/drawing/2014/main" id="{4142A145-66AE-4A74-984F-58CB2C497F3B}"/>
              </a:ext>
            </a:extLst>
          </p:cNvPr>
          <p:cNvSpPr/>
          <p:nvPr/>
        </p:nvSpPr>
        <p:spPr bwMode="auto">
          <a:xfrm>
            <a:off x="2231857" y="436461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EECB9026-36E7-4562-8BB1-7E322322DD82}"/>
              </a:ext>
            </a:extLst>
          </p:cNvPr>
          <p:cNvSpPr/>
          <p:nvPr/>
        </p:nvSpPr>
        <p:spPr bwMode="auto">
          <a:xfrm rot="2723161">
            <a:off x="3569347" y="2749851"/>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48" name="Rectangle 447">
            <a:extLst>
              <a:ext uri="{FF2B5EF4-FFF2-40B4-BE49-F238E27FC236}">
                <a16:creationId xmlns:a16="http://schemas.microsoft.com/office/drawing/2014/main" id="{0D6B2E50-6A95-4C17-A507-88E5C766841C}"/>
              </a:ext>
            </a:extLst>
          </p:cNvPr>
          <p:cNvSpPr/>
          <p:nvPr/>
        </p:nvSpPr>
        <p:spPr bwMode="auto">
          <a:xfrm rot="2723161">
            <a:off x="3621214" y="2965200"/>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49" name="Rectangle 448">
            <a:extLst>
              <a:ext uri="{FF2B5EF4-FFF2-40B4-BE49-F238E27FC236}">
                <a16:creationId xmlns:a16="http://schemas.microsoft.com/office/drawing/2014/main" id="{50EB0C08-C92F-480E-812B-4F84BEFBF230}"/>
              </a:ext>
            </a:extLst>
          </p:cNvPr>
          <p:cNvSpPr/>
          <p:nvPr/>
        </p:nvSpPr>
        <p:spPr bwMode="auto">
          <a:xfrm rot="2723161">
            <a:off x="3512098" y="3086226"/>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0" name="Rectangle 449">
            <a:extLst>
              <a:ext uri="{FF2B5EF4-FFF2-40B4-BE49-F238E27FC236}">
                <a16:creationId xmlns:a16="http://schemas.microsoft.com/office/drawing/2014/main" id="{156C9B2C-8651-4B06-985E-E6848D6C6BBE}"/>
              </a:ext>
            </a:extLst>
          </p:cNvPr>
          <p:cNvSpPr/>
          <p:nvPr/>
        </p:nvSpPr>
        <p:spPr bwMode="auto">
          <a:xfrm rot="2723161">
            <a:off x="3410367" y="2955710"/>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1" name="Rectangle 450">
            <a:extLst>
              <a:ext uri="{FF2B5EF4-FFF2-40B4-BE49-F238E27FC236}">
                <a16:creationId xmlns:a16="http://schemas.microsoft.com/office/drawing/2014/main" id="{70606F7C-3226-462C-9791-70258A870062}"/>
              </a:ext>
            </a:extLst>
          </p:cNvPr>
          <p:cNvSpPr/>
          <p:nvPr/>
        </p:nvSpPr>
        <p:spPr bwMode="auto">
          <a:xfrm rot="2723161">
            <a:off x="3414773" y="2740416"/>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2" name="Rectangle 451">
            <a:extLst>
              <a:ext uri="{FF2B5EF4-FFF2-40B4-BE49-F238E27FC236}">
                <a16:creationId xmlns:a16="http://schemas.microsoft.com/office/drawing/2014/main" id="{9FE1F652-A704-400D-B779-6B88402056EB}"/>
              </a:ext>
            </a:extLst>
          </p:cNvPr>
          <p:cNvSpPr/>
          <p:nvPr/>
        </p:nvSpPr>
        <p:spPr bwMode="auto">
          <a:xfrm rot="2723161">
            <a:off x="3416947" y="2800897"/>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3" name="Rectangle 452">
            <a:extLst>
              <a:ext uri="{FF2B5EF4-FFF2-40B4-BE49-F238E27FC236}">
                <a16:creationId xmlns:a16="http://schemas.microsoft.com/office/drawing/2014/main" id="{B79A0A8F-2746-477D-891F-833A4B45BF13}"/>
              </a:ext>
            </a:extLst>
          </p:cNvPr>
          <p:cNvSpPr/>
          <p:nvPr/>
        </p:nvSpPr>
        <p:spPr bwMode="auto">
          <a:xfrm rot="2723161">
            <a:off x="3613285" y="2807759"/>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55" name="TextBox 454">
            <a:extLst>
              <a:ext uri="{FF2B5EF4-FFF2-40B4-BE49-F238E27FC236}">
                <a16:creationId xmlns:a16="http://schemas.microsoft.com/office/drawing/2014/main" id="{E06E90F1-71A1-42EF-869A-C8C7F6E94C53}"/>
              </a:ext>
            </a:extLst>
          </p:cNvPr>
          <p:cNvSpPr txBox="1"/>
          <p:nvPr/>
        </p:nvSpPr>
        <p:spPr>
          <a:xfrm rot="18900000">
            <a:off x="2441113" y="5123042"/>
            <a:ext cx="1426613"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SCLC PDX</a:t>
            </a:r>
          </a:p>
        </p:txBody>
      </p:sp>
      <p:sp>
        <p:nvSpPr>
          <p:cNvPr id="246" name="Rectangle 245">
            <a:extLst>
              <a:ext uri="{FF2B5EF4-FFF2-40B4-BE49-F238E27FC236}">
                <a16:creationId xmlns:a16="http://schemas.microsoft.com/office/drawing/2014/main" id="{4A0E0B11-50A7-4D74-88FC-2A0C02FA700E}"/>
              </a:ext>
            </a:extLst>
          </p:cNvPr>
          <p:cNvSpPr/>
          <p:nvPr/>
        </p:nvSpPr>
        <p:spPr bwMode="auto">
          <a:xfrm rot="2723161">
            <a:off x="3442950" y="2715348"/>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245" name="Rectangle 244">
            <a:extLst>
              <a:ext uri="{FF2B5EF4-FFF2-40B4-BE49-F238E27FC236}">
                <a16:creationId xmlns:a16="http://schemas.microsoft.com/office/drawing/2014/main" id="{1CC4283D-73E7-4BFD-9DD9-F57451F5F72E}"/>
              </a:ext>
            </a:extLst>
          </p:cNvPr>
          <p:cNvSpPr/>
          <p:nvPr/>
        </p:nvSpPr>
        <p:spPr bwMode="auto">
          <a:xfrm rot="2723161">
            <a:off x="3514236" y="2640397"/>
            <a:ext cx="110111" cy="110111"/>
          </a:xfrm>
          <a:prstGeom prst="rect">
            <a:avLst/>
          </a:prstGeom>
          <a:solidFill>
            <a:schemeClr val="accent1"/>
          </a:solidFill>
          <a:ln>
            <a:solidFill>
              <a:schemeClr val="bg2">
                <a:lumMod val="10000"/>
              </a:schemeClr>
            </a:solidFill>
          </a:ln>
        </p:spPr>
        <p:txBody>
          <a:bodyPr wrap="squar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1" name="Rectangle 460">
            <a:extLst>
              <a:ext uri="{FF2B5EF4-FFF2-40B4-BE49-F238E27FC236}">
                <a16:creationId xmlns:a16="http://schemas.microsoft.com/office/drawing/2014/main" id="{1887F08E-8035-48CA-8E3C-75CEA267D316}"/>
              </a:ext>
            </a:extLst>
          </p:cNvPr>
          <p:cNvSpPr/>
          <p:nvPr/>
        </p:nvSpPr>
        <p:spPr bwMode="auto">
          <a:xfrm>
            <a:off x="2919245" y="2762269"/>
            <a:ext cx="127910" cy="118772"/>
          </a:xfrm>
          <a:prstGeom prst="rect">
            <a:avLst/>
          </a:prstGeom>
          <a:solidFill>
            <a:schemeClr val="accent4"/>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355" name="Rectangle 354">
            <a:extLst>
              <a:ext uri="{FF2B5EF4-FFF2-40B4-BE49-F238E27FC236}">
                <a16:creationId xmlns:a16="http://schemas.microsoft.com/office/drawing/2014/main" id="{60869A50-7CF8-4B5F-A232-99E445B81900}"/>
              </a:ext>
            </a:extLst>
          </p:cNvPr>
          <p:cNvSpPr/>
          <p:nvPr/>
        </p:nvSpPr>
        <p:spPr bwMode="auto">
          <a:xfrm>
            <a:off x="2920389" y="2704872"/>
            <a:ext cx="127910" cy="118772"/>
          </a:xfrm>
          <a:prstGeom prst="rect">
            <a:avLst/>
          </a:prstGeom>
          <a:solidFill>
            <a:schemeClr val="accent4"/>
          </a:solidFill>
          <a:ln>
            <a:solidFill>
              <a:schemeClr val="bg2">
                <a:lumMod val="1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362" name="Straight Connector 361">
            <a:extLst>
              <a:ext uri="{FF2B5EF4-FFF2-40B4-BE49-F238E27FC236}">
                <a16:creationId xmlns:a16="http://schemas.microsoft.com/office/drawing/2014/main" id="{B7E2F310-ED1B-4B02-9CCA-FC7E4A6717A0}"/>
              </a:ext>
            </a:extLst>
          </p:cNvPr>
          <p:cNvCxnSpPr>
            <a:cxnSpLocks/>
          </p:cNvCxnSpPr>
          <p:nvPr/>
        </p:nvCxnSpPr>
        <p:spPr bwMode="auto">
          <a:xfrm>
            <a:off x="2648861" y="2818423"/>
            <a:ext cx="505558" cy="0"/>
          </a:xfrm>
          <a:prstGeom prst="line">
            <a:avLst/>
          </a:prstGeom>
          <a:noFill/>
          <a:ln w="28575" cap="flat" cmpd="sng" algn="ctr">
            <a:solidFill>
              <a:schemeClr val="bg1"/>
            </a:solidFill>
            <a:prstDash val="solid"/>
            <a:round/>
            <a:headEnd type="none" w="med" len="med"/>
            <a:tailEnd type="none" w="med" len="med"/>
          </a:ln>
          <a:effectLst/>
        </p:spPr>
      </p:cxnSp>
      <p:sp>
        <p:nvSpPr>
          <p:cNvPr id="463" name="Oval 462">
            <a:extLst>
              <a:ext uri="{FF2B5EF4-FFF2-40B4-BE49-F238E27FC236}">
                <a16:creationId xmlns:a16="http://schemas.microsoft.com/office/drawing/2014/main" id="{56003B27-E10C-4157-8EE0-7ED0C3ED65D2}"/>
              </a:ext>
            </a:extLst>
          </p:cNvPr>
          <p:cNvSpPr/>
          <p:nvPr/>
        </p:nvSpPr>
        <p:spPr bwMode="auto">
          <a:xfrm>
            <a:off x="2102970" y="4463736"/>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4" name="Oval 463">
            <a:extLst>
              <a:ext uri="{FF2B5EF4-FFF2-40B4-BE49-F238E27FC236}">
                <a16:creationId xmlns:a16="http://schemas.microsoft.com/office/drawing/2014/main" id="{5E7C7620-85B9-461D-B9C8-66FC8C6987AB}"/>
              </a:ext>
            </a:extLst>
          </p:cNvPr>
          <p:cNvSpPr/>
          <p:nvPr/>
        </p:nvSpPr>
        <p:spPr bwMode="auto">
          <a:xfrm>
            <a:off x="2197677" y="4454944"/>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5" name="Oval 464">
            <a:extLst>
              <a:ext uri="{FF2B5EF4-FFF2-40B4-BE49-F238E27FC236}">
                <a16:creationId xmlns:a16="http://schemas.microsoft.com/office/drawing/2014/main" id="{462DC34A-DA83-4AC9-9710-4D7907FC0E5D}"/>
              </a:ext>
            </a:extLst>
          </p:cNvPr>
          <p:cNvSpPr/>
          <p:nvPr/>
        </p:nvSpPr>
        <p:spPr bwMode="auto">
          <a:xfrm>
            <a:off x="2138115" y="4246812"/>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6" name="Oval 465">
            <a:extLst>
              <a:ext uri="{FF2B5EF4-FFF2-40B4-BE49-F238E27FC236}">
                <a16:creationId xmlns:a16="http://schemas.microsoft.com/office/drawing/2014/main" id="{AD92BBD6-5510-4302-9700-507534101A5F}"/>
              </a:ext>
            </a:extLst>
          </p:cNvPr>
          <p:cNvSpPr/>
          <p:nvPr/>
        </p:nvSpPr>
        <p:spPr bwMode="auto">
          <a:xfrm>
            <a:off x="2032034" y="459146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7" name="Oval 466">
            <a:extLst>
              <a:ext uri="{FF2B5EF4-FFF2-40B4-BE49-F238E27FC236}">
                <a16:creationId xmlns:a16="http://schemas.microsoft.com/office/drawing/2014/main" id="{B2DB225F-3854-4324-86F3-2046BD044C94}"/>
              </a:ext>
            </a:extLst>
          </p:cNvPr>
          <p:cNvSpPr/>
          <p:nvPr/>
        </p:nvSpPr>
        <p:spPr bwMode="auto">
          <a:xfrm>
            <a:off x="2117949" y="4565089"/>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8" name="Oval 467">
            <a:extLst>
              <a:ext uri="{FF2B5EF4-FFF2-40B4-BE49-F238E27FC236}">
                <a16:creationId xmlns:a16="http://schemas.microsoft.com/office/drawing/2014/main" id="{426A6350-3107-4045-A2DB-7031DC64C5F3}"/>
              </a:ext>
            </a:extLst>
          </p:cNvPr>
          <p:cNvSpPr/>
          <p:nvPr/>
        </p:nvSpPr>
        <p:spPr bwMode="auto">
          <a:xfrm>
            <a:off x="2242496" y="456948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69" name="Oval 468">
            <a:extLst>
              <a:ext uri="{FF2B5EF4-FFF2-40B4-BE49-F238E27FC236}">
                <a16:creationId xmlns:a16="http://schemas.microsoft.com/office/drawing/2014/main" id="{B324D3FB-10DF-4D96-90CC-1963CC50EF8A}"/>
              </a:ext>
            </a:extLst>
          </p:cNvPr>
          <p:cNvSpPr/>
          <p:nvPr/>
        </p:nvSpPr>
        <p:spPr bwMode="auto">
          <a:xfrm>
            <a:off x="2035665" y="4131790"/>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0" name="Oval 469">
            <a:extLst>
              <a:ext uri="{FF2B5EF4-FFF2-40B4-BE49-F238E27FC236}">
                <a16:creationId xmlns:a16="http://schemas.microsoft.com/office/drawing/2014/main" id="{24BAA68C-6335-434F-988C-B1B38237E676}"/>
              </a:ext>
            </a:extLst>
          </p:cNvPr>
          <p:cNvSpPr/>
          <p:nvPr/>
        </p:nvSpPr>
        <p:spPr bwMode="auto">
          <a:xfrm>
            <a:off x="2239772" y="4096982"/>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1" name="Oval 470">
            <a:extLst>
              <a:ext uri="{FF2B5EF4-FFF2-40B4-BE49-F238E27FC236}">
                <a16:creationId xmlns:a16="http://schemas.microsoft.com/office/drawing/2014/main" id="{85BDD759-9DD7-4A78-AC21-7C4D6BC68E95}"/>
              </a:ext>
            </a:extLst>
          </p:cNvPr>
          <p:cNvSpPr/>
          <p:nvPr/>
        </p:nvSpPr>
        <p:spPr bwMode="auto">
          <a:xfrm>
            <a:off x="2035985" y="3489731"/>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2" name="Oval 471">
            <a:extLst>
              <a:ext uri="{FF2B5EF4-FFF2-40B4-BE49-F238E27FC236}">
                <a16:creationId xmlns:a16="http://schemas.microsoft.com/office/drawing/2014/main" id="{4ACA2C26-87B4-4C1A-BCFB-F42E3696D905}"/>
              </a:ext>
            </a:extLst>
          </p:cNvPr>
          <p:cNvSpPr/>
          <p:nvPr/>
        </p:nvSpPr>
        <p:spPr bwMode="auto">
          <a:xfrm>
            <a:off x="2238588" y="3581205"/>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sp>
        <p:nvSpPr>
          <p:cNvPr id="473" name="Oval 472">
            <a:extLst>
              <a:ext uri="{FF2B5EF4-FFF2-40B4-BE49-F238E27FC236}">
                <a16:creationId xmlns:a16="http://schemas.microsoft.com/office/drawing/2014/main" id="{93F20830-9C3F-4C0F-9B3A-0F3F0F899C6F}"/>
              </a:ext>
            </a:extLst>
          </p:cNvPr>
          <p:cNvSpPr/>
          <p:nvPr/>
        </p:nvSpPr>
        <p:spPr bwMode="auto">
          <a:xfrm>
            <a:off x="2143465" y="2862814"/>
            <a:ext cx="136802" cy="136801"/>
          </a:xfrm>
          <a:prstGeom prst="ellipse">
            <a:avLst/>
          </a:prstGeom>
          <a:solidFill>
            <a:schemeClr val="bg1"/>
          </a:solidFill>
          <a:ln>
            <a:solidFill>
              <a:schemeClr val="tx2">
                <a:lumMod val="50000"/>
              </a:schemeClr>
            </a:solidFill>
          </a:ln>
        </p:spPr>
        <p:txBody>
          <a:bodyPr wrap="none" rtlCol="0" anchor="ct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CDCDCF"/>
              </a:solidFill>
              <a:effectLst/>
              <a:uLnTx/>
              <a:uFillTx/>
              <a:latin typeface="Arial" panose="020B0604020202020204" pitchFamily="34" charset="0"/>
              <a:ea typeface="+mn-ea"/>
              <a:cs typeface="Arial" panose="020B0604020202020204" pitchFamily="34" charset="0"/>
            </a:endParaRPr>
          </a:p>
        </p:txBody>
      </p:sp>
      <p:cxnSp>
        <p:nvCxnSpPr>
          <p:cNvPr id="440" name="Straight Connector 439">
            <a:extLst>
              <a:ext uri="{FF2B5EF4-FFF2-40B4-BE49-F238E27FC236}">
                <a16:creationId xmlns:a16="http://schemas.microsoft.com/office/drawing/2014/main" id="{4B4CF073-3432-48B7-83E5-A789F8CBB362}"/>
              </a:ext>
            </a:extLst>
          </p:cNvPr>
          <p:cNvCxnSpPr>
            <a:cxnSpLocks/>
          </p:cNvCxnSpPr>
          <p:nvPr/>
        </p:nvCxnSpPr>
        <p:spPr bwMode="auto">
          <a:xfrm>
            <a:off x="1971586" y="4338682"/>
            <a:ext cx="473372" cy="0"/>
          </a:xfrm>
          <a:prstGeom prst="line">
            <a:avLst/>
          </a:prstGeom>
          <a:noFill/>
          <a:ln w="2857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584541E7-7C70-4D4E-8D0A-C0AC7C9C625C}"/>
              </a:ext>
            </a:extLst>
          </p:cNvPr>
          <p:cNvCxnSpPr>
            <a:cxnSpLocks/>
          </p:cNvCxnSpPr>
          <p:nvPr/>
        </p:nvCxnSpPr>
        <p:spPr bwMode="auto">
          <a:xfrm>
            <a:off x="3324624" y="2829408"/>
            <a:ext cx="493141" cy="0"/>
          </a:xfrm>
          <a:prstGeom prst="line">
            <a:avLst/>
          </a:prstGeom>
          <a:noFill/>
          <a:ln w="28575" cap="flat" cmpd="sng" algn="ctr">
            <a:solidFill>
              <a:schemeClr val="bg1"/>
            </a:solidFill>
            <a:prstDash val="solid"/>
            <a:round/>
            <a:headEnd type="none" w="med" len="med"/>
            <a:tailEnd type="none" w="med" len="med"/>
          </a:ln>
          <a:effectLst/>
        </p:spPr>
      </p:cxnSp>
      <p:grpSp>
        <p:nvGrpSpPr>
          <p:cNvPr id="4" name="Group 3">
            <a:extLst>
              <a:ext uri="{FF2B5EF4-FFF2-40B4-BE49-F238E27FC236}">
                <a16:creationId xmlns:a16="http://schemas.microsoft.com/office/drawing/2014/main" id="{E6D65B5F-84A1-2BF9-087E-CC14A0D18798}"/>
              </a:ext>
            </a:extLst>
          </p:cNvPr>
          <p:cNvGrpSpPr/>
          <p:nvPr/>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6CBDFD93-F8FD-0198-B759-4FE380AD0FE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B60EB9D5-EAC8-973F-5FF8-3DC13232B3F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5"/>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67649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55745E6-E170-2AA3-1222-FD3AE65A8F03}"/>
              </a:ext>
            </a:extLst>
          </p:cNvPr>
          <p:cNvSpPr>
            <a:spLocks noGrp="1"/>
          </p:cNvSpPr>
          <p:nvPr>
            <p:ph type="title"/>
          </p:nvPr>
        </p:nvSpPr>
        <p:spPr/>
        <p:txBody>
          <a:bodyPr/>
          <a:lstStyle/>
          <a:p>
            <a:r>
              <a:rPr lang="en-US"/>
              <a:t>DLL3 T-Cell Engager Mechanism of Action</a:t>
            </a:r>
          </a:p>
        </p:txBody>
      </p:sp>
      <p:sp>
        <p:nvSpPr>
          <p:cNvPr id="7" name="Text Box 15">
            <a:extLst>
              <a:ext uri="{FF2B5EF4-FFF2-40B4-BE49-F238E27FC236}">
                <a16:creationId xmlns:a16="http://schemas.microsoft.com/office/drawing/2014/main" id="{058C0813-924E-142A-0648-09985208DD54}"/>
              </a:ext>
            </a:extLst>
          </p:cNvPr>
          <p:cNvSpPr txBox="1">
            <a:spLocks noChangeArrowheads="1"/>
          </p:cNvSpPr>
          <p:nvPr/>
        </p:nvSpPr>
        <p:spPr bwMode="auto">
          <a:xfrm>
            <a:off x="412750" y="6359098"/>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err="1">
                <a:ln>
                  <a:noFill/>
                </a:ln>
                <a:solidFill>
                  <a:srgbClr val="455560"/>
                </a:solidFill>
                <a:effectLst/>
                <a:uLnTx/>
                <a:uFillTx/>
                <a:latin typeface="Calibri" panose="020F0502020204030204" pitchFamily="34" charset="0"/>
                <a:ea typeface="ＭＳ Ｐゴシック"/>
                <a:cs typeface="Calibri" panose="020F0502020204030204" pitchFamily="34" charset="0"/>
              </a:rPr>
              <a:t>Giffin</a:t>
            </a: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 Clin Cancer Res. 2021;27:1526. Owen. J </a:t>
            </a:r>
            <a:r>
              <a:rPr kumimoji="0" lang="en-US" altLang="de-DE" sz="1200" b="0" i="0" u="none" strike="noStrike" kern="1200" cap="none" spc="0" normalizeH="0" baseline="0" noProof="0" dirty="0" err="1">
                <a:ln>
                  <a:noFill/>
                </a:ln>
                <a:solidFill>
                  <a:srgbClr val="455560"/>
                </a:solidFill>
                <a:effectLst/>
                <a:uLnTx/>
                <a:uFillTx/>
                <a:latin typeface="Calibri" panose="020F0502020204030204" pitchFamily="34" charset="0"/>
                <a:ea typeface="ＭＳ Ｐゴシック"/>
                <a:cs typeface="Calibri" panose="020F0502020204030204" pitchFamily="34" charset="0"/>
              </a:rPr>
              <a:t>Hematol</a:t>
            </a: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 Oncol. 2019;12:61. CC BY 4.0</a:t>
            </a:r>
            <a:r>
              <a:rPr lang="en-US" altLang="de-DE" sz="1200" b="0" dirty="0">
                <a:solidFill>
                  <a:srgbClr val="455560"/>
                </a:solidFill>
                <a:latin typeface="Calibri" panose="020F0502020204030204" pitchFamily="34" charset="0"/>
                <a:ea typeface="ＭＳ Ｐゴシック"/>
                <a:cs typeface="Calibri" panose="020F0502020204030204" pitchFamily="34" charset="0"/>
              </a:rPr>
              <a:t>. No changes made.</a:t>
            </a:r>
            <a:endPar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grpSp>
        <p:nvGrpSpPr>
          <p:cNvPr id="16" name="Group 15">
            <a:extLst>
              <a:ext uri="{FF2B5EF4-FFF2-40B4-BE49-F238E27FC236}">
                <a16:creationId xmlns:a16="http://schemas.microsoft.com/office/drawing/2014/main" id="{809A40BD-19C8-696B-14AE-73F3C10F5C14}"/>
              </a:ext>
            </a:extLst>
          </p:cNvPr>
          <p:cNvGrpSpPr/>
          <p:nvPr/>
        </p:nvGrpSpPr>
        <p:grpSpPr>
          <a:xfrm>
            <a:off x="719138" y="1733524"/>
            <a:ext cx="10183511" cy="4120623"/>
            <a:chOff x="2398774" y="2733473"/>
            <a:chExt cx="7591534" cy="3178226"/>
          </a:xfrm>
        </p:grpSpPr>
        <p:pic>
          <p:nvPicPr>
            <p:cNvPr id="13" name="Picture 12">
              <a:extLst>
                <a:ext uri="{FF2B5EF4-FFF2-40B4-BE49-F238E27FC236}">
                  <a16:creationId xmlns:a16="http://schemas.microsoft.com/office/drawing/2014/main" id="{A2134193-B03B-0E16-7053-D7BB053518EA}"/>
                </a:ext>
              </a:extLst>
            </p:cNvPr>
            <p:cNvPicPr>
              <a:picLocks noChangeAspect="1"/>
            </p:cNvPicPr>
            <p:nvPr/>
          </p:nvPicPr>
          <p:blipFill>
            <a:blip r:embed="rId3"/>
            <a:stretch>
              <a:fillRect/>
            </a:stretch>
          </p:blipFill>
          <p:spPr>
            <a:xfrm>
              <a:off x="2398774" y="2733473"/>
              <a:ext cx="7591534" cy="3178226"/>
            </a:xfrm>
            <a:prstGeom prst="rect">
              <a:avLst/>
            </a:prstGeom>
          </p:spPr>
        </p:pic>
        <p:sp>
          <p:nvSpPr>
            <p:cNvPr id="14" name="Rectangle 13">
              <a:extLst>
                <a:ext uri="{FF2B5EF4-FFF2-40B4-BE49-F238E27FC236}">
                  <a16:creationId xmlns:a16="http://schemas.microsoft.com/office/drawing/2014/main" id="{059EB79F-E98A-D9E5-6EFF-F56FE277C7DE}"/>
                </a:ext>
              </a:extLst>
            </p:cNvPr>
            <p:cNvSpPr/>
            <p:nvPr/>
          </p:nvSpPr>
          <p:spPr bwMode="auto">
            <a:xfrm>
              <a:off x="2398774" y="2733473"/>
              <a:ext cx="684894" cy="22373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9DFBF35A-00E3-B64E-2255-F47F7A50A351}"/>
                </a:ext>
              </a:extLst>
            </p:cNvPr>
            <p:cNvSpPr/>
            <p:nvPr/>
          </p:nvSpPr>
          <p:spPr bwMode="auto">
            <a:xfrm>
              <a:off x="4339431" y="3307403"/>
              <a:ext cx="825955" cy="243191"/>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145053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55745E6-E170-2AA3-1222-FD3AE65A8F03}"/>
              </a:ext>
            </a:extLst>
          </p:cNvPr>
          <p:cNvSpPr>
            <a:spLocks noGrp="1"/>
          </p:cNvSpPr>
          <p:nvPr>
            <p:ph type="title"/>
          </p:nvPr>
        </p:nvSpPr>
        <p:spPr/>
        <p:txBody>
          <a:bodyPr/>
          <a:lstStyle/>
          <a:p>
            <a:r>
              <a:rPr lang="en-US"/>
              <a:t>DLL3 T-Cell Engagers in Development</a:t>
            </a:r>
          </a:p>
        </p:txBody>
      </p:sp>
      <p:sp>
        <p:nvSpPr>
          <p:cNvPr id="7" name="Text Box 15">
            <a:extLst>
              <a:ext uri="{FF2B5EF4-FFF2-40B4-BE49-F238E27FC236}">
                <a16:creationId xmlns:a16="http://schemas.microsoft.com/office/drawing/2014/main" id="{058C0813-924E-142A-0648-09985208DD54}"/>
              </a:ext>
            </a:extLst>
          </p:cNvPr>
          <p:cNvSpPr txBox="1">
            <a:spLocks noChangeArrowheads="1"/>
          </p:cNvSpPr>
          <p:nvPr/>
        </p:nvSpPr>
        <p:spPr bwMode="auto">
          <a:xfrm>
            <a:off x="412750" y="6369037"/>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Rudin. J </a:t>
            </a:r>
            <a:r>
              <a:rPr kumimoji="0" lang="en-US" altLang="de-DE"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a:cs typeface="Calibri" panose="020F0502020204030204" pitchFamily="34" charset="0"/>
              </a:rPr>
              <a:t>Hematol</a:t>
            </a: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 Oncol. 2023;16(1):66. Su. Mol Cancer. 2024;23:97.</a:t>
            </a:r>
          </a:p>
        </p:txBody>
      </p:sp>
      <p:grpSp>
        <p:nvGrpSpPr>
          <p:cNvPr id="16" name="Group 15">
            <a:extLst>
              <a:ext uri="{FF2B5EF4-FFF2-40B4-BE49-F238E27FC236}">
                <a16:creationId xmlns:a16="http://schemas.microsoft.com/office/drawing/2014/main" id="{809A40BD-19C8-696B-14AE-73F3C10F5C14}"/>
              </a:ext>
            </a:extLst>
          </p:cNvPr>
          <p:cNvGrpSpPr/>
          <p:nvPr/>
        </p:nvGrpSpPr>
        <p:grpSpPr>
          <a:xfrm>
            <a:off x="1593161" y="1469814"/>
            <a:ext cx="2766612" cy="817121"/>
            <a:chOff x="2398774" y="2733473"/>
            <a:chExt cx="2766612" cy="817121"/>
          </a:xfrm>
        </p:grpSpPr>
        <p:sp>
          <p:nvSpPr>
            <p:cNvPr id="14" name="Rectangle 13">
              <a:extLst>
                <a:ext uri="{FF2B5EF4-FFF2-40B4-BE49-F238E27FC236}">
                  <a16:creationId xmlns:a16="http://schemas.microsoft.com/office/drawing/2014/main" id="{059EB79F-E98A-D9E5-6EFF-F56FE277C7DE}"/>
                </a:ext>
              </a:extLst>
            </p:cNvPr>
            <p:cNvSpPr/>
            <p:nvPr/>
          </p:nvSpPr>
          <p:spPr bwMode="auto">
            <a:xfrm>
              <a:off x="2398774" y="2733473"/>
              <a:ext cx="684894" cy="223736"/>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9DFBF35A-00E3-B64E-2255-F47F7A50A351}"/>
                </a:ext>
              </a:extLst>
            </p:cNvPr>
            <p:cNvSpPr/>
            <p:nvPr/>
          </p:nvSpPr>
          <p:spPr bwMode="auto">
            <a:xfrm>
              <a:off x="4339431" y="3307403"/>
              <a:ext cx="825955" cy="243191"/>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0F1DEC00-2FF6-4223-07AD-DA887307F30E}"/>
              </a:ext>
            </a:extLst>
          </p:cNvPr>
          <p:cNvSpPr txBox="1"/>
          <p:nvPr/>
        </p:nvSpPr>
        <p:spPr bwMode="auto">
          <a:xfrm>
            <a:off x="5015419" y="1699362"/>
            <a:ext cx="16295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MK-6070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(HPN 328)</a:t>
            </a:r>
          </a:p>
        </p:txBody>
      </p:sp>
      <p:sp>
        <p:nvSpPr>
          <p:cNvPr id="11" name="TextBox 10">
            <a:extLst>
              <a:ext uri="{FF2B5EF4-FFF2-40B4-BE49-F238E27FC236}">
                <a16:creationId xmlns:a16="http://schemas.microsoft.com/office/drawing/2014/main" id="{8C2C064D-0239-DE7C-CE35-7E6718627BA2}"/>
              </a:ext>
            </a:extLst>
          </p:cNvPr>
          <p:cNvSpPr txBox="1"/>
          <p:nvPr/>
        </p:nvSpPr>
        <p:spPr bwMode="auto">
          <a:xfrm>
            <a:off x="9697011" y="1699362"/>
            <a:ext cx="12788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RO7616789</a:t>
            </a:r>
          </a:p>
        </p:txBody>
      </p:sp>
      <p:sp>
        <p:nvSpPr>
          <p:cNvPr id="12" name="TextBox 11">
            <a:extLst>
              <a:ext uri="{FF2B5EF4-FFF2-40B4-BE49-F238E27FC236}">
                <a16:creationId xmlns:a16="http://schemas.microsoft.com/office/drawing/2014/main" id="{F0BD43F7-2BE7-79AD-9AD2-D3E7D88F449E}"/>
              </a:ext>
            </a:extLst>
          </p:cNvPr>
          <p:cNvSpPr txBox="1"/>
          <p:nvPr/>
        </p:nvSpPr>
        <p:spPr bwMode="auto">
          <a:xfrm>
            <a:off x="8837474" y="2491589"/>
            <a:ext cx="995785"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DLL3-binding</a:t>
            </a:r>
          </a:p>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domain</a:t>
            </a:r>
          </a:p>
        </p:txBody>
      </p:sp>
      <p:sp>
        <p:nvSpPr>
          <p:cNvPr id="13" name="TextBox 12">
            <a:extLst>
              <a:ext uri="{FF2B5EF4-FFF2-40B4-BE49-F238E27FC236}">
                <a16:creationId xmlns:a16="http://schemas.microsoft.com/office/drawing/2014/main" id="{7CC9972B-37A8-B3C8-39AC-8CE730A86E98}"/>
              </a:ext>
            </a:extLst>
          </p:cNvPr>
          <p:cNvSpPr txBox="1"/>
          <p:nvPr/>
        </p:nvSpPr>
        <p:spPr bwMode="auto">
          <a:xfrm>
            <a:off x="10631363" y="2498435"/>
            <a:ext cx="1249060"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CD3- and CD137-</a:t>
            </a:r>
          </a:p>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binding domain*</a:t>
            </a:r>
          </a:p>
        </p:txBody>
      </p:sp>
      <p:sp>
        <p:nvSpPr>
          <p:cNvPr id="17" name="TextBox 16">
            <a:extLst>
              <a:ext uri="{FF2B5EF4-FFF2-40B4-BE49-F238E27FC236}">
                <a16:creationId xmlns:a16="http://schemas.microsoft.com/office/drawing/2014/main" id="{071D0449-2D9C-E0BE-0CE2-25E1719FDD9B}"/>
              </a:ext>
            </a:extLst>
          </p:cNvPr>
          <p:cNvSpPr txBox="1"/>
          <p:nvPr/>
        </p:nvSpPr>
        <p:spPr bwMode="auto">
          <a:xfrm>
            <a:off x="5388975" y="5782537"/>
            <a:ext cx="28946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*Engineered to avoid simultaneous binding of CD3 and CD137. </a:t>
            </a:r>
          </a:p>
        </p:txBody>
      </p:sp>
      <p:grpSp>
        <p:nvGrpSpPr>
          <p:cNvPr id="174" name="Group 173">
            <a:extLst>
              <a:ext uri="{FF2B5EF4-FFF2-40B4-BE49-F238E27FC236}">
                <a16:creationId xmlns:a16="http://schemas.microsoft.com/office/drawing/2014/main" id="{D9756044-0A29-5F1E-34B6-E6CDD75CBA2C}"/>
              </a:ext>
            </a:extLst>
          </p:cNvPr>
          <p:cNvGrpSpPr/>
          <p:nvPr/>
        </p:nvGrpSpPr>
        <p:grpSpPr>
          <a:xfrm>
            <a:off x="2916842" y="2919394"/>
            <a:ext cx="1886441" cy="1932657"/>
            <a:chOff x="2652290" y="2906032"/>
            <a:chExt cx="1886441" cy="1932657"/>
          </a:xfrm>
        </p:grpSpPr>
        <p:grpSp>
          <p:nvGrpSpPr>
            <p:cNvPr id="6" name="Group 5">
              <a:extLst>
                <a:ext uri="{FF2B5EF4-FFF2-40B4-BE49-F238E27FC236}">
                  <a16:creationId xmlns:a16="http://schemas.microsoft.com/office/drawing/2014/main" id="{266EC3EF-12AE-5BD4-83DB-20FC41EBB835}"/>
                </a:ext>
              </a:extLst>
            </p:cNvPr>
            <p:cNvGrpSpPr/>
            <p:nvPr/>
          </p:nvGrpSpPr>
          <p:grpSpPr>
            <a:xfrm>
              <a:off x="2652290" y="2918504"/>
              <a:ext cx="782376" cy="1098589"/>
              <a:chOff x="2120121" y="2001630"/>
              <a:chExt cx="488892" cy="686487"/>
            </a:xfrm>
          </p:grpSpPr>
          <p:sp>
            <p:nvSpPr>
              <p:cNvPr id="28" name="Oval 27">
                <a:extLst>
                  <a:ext uri="{FF2B5EF4-FFF2-40B4-BE49-F238E27FC236}">
                    <a16:creationId xmlns:a16="http://schemas.microsoft.com/office/drawing/2014/main" id="{9C515B30-3BA7-35A6-9ADB-7C0A74C98A03}"/>
                  </a:ext>
                </a:extLst>
              </p:cNvPr>
              <p:cNvSpPr/>
              <p:nvPr/>
            </p:nvSpPr>
            <p:spPr bwMode="auto">
              <a:xfrm rot="19897608">
                <a:off x="2120121" y="2082365"/>
                <a:ext cx="172369" cy="331407"/>
              </a:xfrm>
              <a:prstGeom prst="ellipse">
                <a:avLst/>
              </a:prstGeom>
              <a:solidFill>
                <a:schemeClr val="accent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29" name="Oval 28">
                <a:extLst>
                  <a:ext uri="{FF2B5EF4-FFF2-40B4-BE49-F238E27FC236}">
                    <a16:creationId xmlns:a16="http://schemas.microsoft.com/office/drawing/2014/main" id="{EFF7F2DD-20CE-5FA7-1AD1-BFD23957B546}"/>
                  </a:ext>
                </a:extLst>
              </p:cNvPr>
              <p:cNvSpPr/>
              <p:nvPr/>
            </p:nvSpPr>
            <p:spPr bwMode="auto">
              <a:xfrm rot="19897608">
                <a:off x="2282067" y="2001630"/>
                <a:ext cx="172369" cy="331407"/>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0" name="Oval 29">
                <a:extLst>
                  <a:ext uri="{FF2B5EF4-FFF2-40B4-BE49-F238E27FC236}">
                    <a16:creationId xmlns:a16="http://schemas.microsoft.com/office/drawing/2014/main" id="{A34FEFE5-CB05-A49C-9FCF-D1E77EF67805}"/>
                  </a:ext>
                </a:extLst>
              </p:cNvPr>
              <p:cNvSpPr/>
              <p:nvPr/>
            </p:nvSpPr>
            <p:spPr bwMode="auto">
              <a:xfrm rot="19897608">
                <a:off x="2288597" y="2356710"/>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31" name="Oval 30">
                <a:extLst>
                  <a:ext uri="{FF2B5EF4-FFF2-40B4-BE49-F238E27FC236}">
                    <a16:creationId xmlns:a16="http://schemas.microsoft.com/office/drawing/2014/main" id="{EFBF2D4A-90AC-5885-19AB-5F343C6D85CD}"/>
                  </a:ext>
                </a:extLst>
              </p:cNvPr>
              <p:cNvSpPr/>
              <p:nvPr/>
            </p:nvSpPr>
            <p:spPr bwMode="auto">
              <a:xfrm rot="19897608">
                <a:off x="2436644" y="2295107"/>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65" name="Group 64">
              <a:extLst>
                <a:ext uri="{FF2B5EF4-FFF2-40B4-BE49-F238E27FC236}">
                  <a16:creationId xmlns:a16="http://schemas.microsoft.com/office/drawing/2014/main" id="{913278EC-ACDA-ABAF-C289-DF23B77876E2}"/>
                </a:ext>
              </a:extLst>
            </p:cNvPr>
            <p:cNvGrpSpPr/>
            <p:nvPr/>
          </p:nvGrpSpPr>
          <p:grpSpPr>
            <a:xfrm rot="20924383" flipH="1">
              <a:off x="3642692" y="3807082"/>
              <a:ext cx="329620" cy="1009382"/>
              <a:chOff x="3679221" y="5289090"/>
              <a:chExt cx="329620" cy="1009382"/>
            </a:xfrm>
            <a:solidFill>
              <a:schemeClr val="tx2">
                <a:lumMod val="90000"/>
              </a:schemeClr>
            </a:solidFill>
          </p:grpSpPr>
          <p:sp>
            <p:nvSpPr>
              <p:cNvPr id="63" name="Oval 62">
                <a:extLst>
                  <a:ext uri="{FF2B5EF4-FFF2-40B4-BE49-F238E27FC236}">
                    <a16:creationId xmlns:a16="http://schemas.microsoft.com/office/drawing/2014/main" id="{8C0DB982-3721-D591-2D4C-EF41E5EC997C}"/>
                  </a:ext>
                </a:extLst>
              </p:cNvPr>
              <p:cNvSpPr/>
              <p:nvPr/>
            </p:nvSpPr>
            <p:spPr bwMode="auto">
              <a:xfrm rot="1206185">
                <a:off x="3679221" y="5289090"/>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64" name="Oval 63">
                <a:extLst>
                  <a:ext uri="{FF2B5EF4-FFF2-40B4-BE49-F238E27FC236}">
                    <a16:creationId xmlns:a16="http://schemas.microsoft.com/office/drawing/2014/main" id="{CF2C3CF0-2370-28A3-07FF-251D857F80DE}"/>
                  </a:ext>
                </a:extLst>
              </p:cNvPr>
              <p:cNvSpPr/>
              <p:nvPr/>
            </p:nvSpPr>
            <p:spPr bwMode="auto">
              <a:xfrm rot="19228164">
                <a:off x="3732998" y="5764607"/>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66" name="Group 65">
              <a:extLst>
                <a:ext uri="{FF2B5EF4-FFF2-40B4-BE49-F238E27FC236}">
                  <a16:creationId xmlns:a16="http://schemas.microsoft.com/office/drawing/2014/main" id="{3160E135-B6AE-415B-BBD8-D711080E6119}"/>
                </a:ext>
              </a:extLst>
            </p:cNvPr>
            <p:cNvGrpSpPr/>
            <p:nvPr/>
          </p:nvGrpSpPr>
          <p:grpSpPr>
            <a:xfrm rot="246845">
              <a:off x="3279025" y="3829307"/>
              <a:ext cx="329620" cy="1009382"/>
              <a:chOff x="3679221" y="5289090"/>
              <a:chExt cx="329620" cy="1009382"/>
            </a:xfrm>
            <a:solidFill>
              <a:schemeClr val="tx2">
                <a:lumMod val="90000"/>
              </a:schemeClr>
            </a:solidFill>
          </p:grpSpPr>
          <p:sp>
            <p:nvSpPr>
              <p:cNvPr id="67" name="Oval 66">
                <a:extLst>
                  <a:ext uri="{FF2B5EF4-FFF2-40B4-BE49-F238E27FC236}">
                    <a16:creationId xmlns:a16="http://schemas.microsoft.com/office/drawing/2014/main" id="{AEF9710C-8E35-C41D-8FD3-86221D1B5B3C}"/>
                  </a:ext>
                </a:extLst>
              </p:cNvPr>
              <p:cNvSpPr/>
              <p:nvPr/>
            </p:nvSpPr>
            <p:spPr bwMode="auto">
              <a:xfrm rot="1206185">
                <a:off x="3679221" y="5289090"/>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68" name="Oval 67">
                <a:extLst>
                  <a:ext uri="{FF2B5EF4-FFF2-40B4-BE49-F238E27FC236}">
                    <a16:creationId xmlns:a16="http://schemas.microsoft.com/office/drawing/2014/main" id="{F64141EA-7EF1-A833-12C4-E30695DFEE31}"/>
                  </a:ext>
                </a:extLst>
              </p:cNvPr>
              <p:cNvSpPr/>
              <p:nvPr/>
            </p:nvSpPr>
            <p:spPr bwMode="auto">
              <a:xfrm rot="19228164">
                <a:off x="3732998" y="5764607"/>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69" name="Group 68">
              <a:extLst>
                <a:ext uri="{FF2B5EF4-FFF2-40B4-BE49-F238E27FC236}">
                  <a16:creationId xmlns:a16="http://schemas.microsoft.com/office/drawing/2014/main" id="{77A252A0-D621-1366-6638-ECF5BE445FA9}"/>
                </a:ext>
              </a:extLst>
            </p:cNvPr>
            <p:cNvGrpSpPr/>
            <p:nvPr/>
          </p:nvGrpSpPr>
          <p:grpSpPr>
            <a:xfrm flipH="1">
              <a:off x="3778601" y="2906032"/>
              <a:ext cx="760130" cy="1138805"/>
              <a:chOff x="2134022" y="2001630"/>
              <a:chExt cx="474991" cy="711618"/>
            </a:xfrm>
          </p:grpSpPr>
          <p:sp>
            <p:nvSpPr>
              <p:cNvPr id="70" name="Oval 69">
                <a:extLst>
                  <a:ext uri="{FF2B5EF4-FFF2-40B4-BE49-F238E27FC236}">
                    <a16:creationId xmlns:a16="http://schemas.microsoft.com/office/drawing/2014/main" id="{84B4EAD8-D6BC-1283-4400-3AA21E9E8925}"/>
                  </a:ext>
                </a:extLst>
              </p:cNvPr>
              <p:cNvSpPr/>
              <p:nvPr/>
            </p:nvSpPr>
            <p:spPr bwMode="auto">
              <a:xfrm rot="19897608">
                <a:off x="2134022" y="2094232"/>
                <a:ext cx="172369" cy="331407"/>
              </a:xfrm>
              <a:prstGeom prst="ellipse">
                <a:avLst/>
              </a:prstGeom>
              <a:solidFill>
                <a:schemeClr val="accent4">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71" name="Oval 70">
                <a:extLst>
                  <a:ext uri="{FF2B5EF4-FFF2-40B4-BE49-F238E27FC236}">
                    <a16:creationId xmlns:a16="http://schemas.microsoft.com/office/drawing/2014/main" id="{FCC6815A-878C-D791-2026-E9A70839F37F}"/>
                  </a:ext>
                </a:extLst>
              </p:cNvPr>
              <p:cNvSpPr/>
              <p:nvPr/>
            </p:nvSpPr>
            <p:spPr bwMode="auto">
              <a:xfrm rot="19897608">
                <a:off x="2282067" y="2001630"/>
                <a:ext cx="172369" cy="331407"/>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72" name="Oval 71">
                <a:extLst>
                  <a:ext uri="{FF2B5EF4-FFF2-40B4-BE49-F238E27FC236}">
                    <a16:creationId xmlns:a16="http://schemas.microsoft.com/office/drawing/2014/main" id="{578916D4-EAF6-285F-14EB-D5F04CEE82DC}"/>
                  </a:ext>
                </a:extLst>
              </p:cNvPr>
              <p:cNvSpPr/>
              <p:nvPr/>
            </p:nvSpPr>
            <p:spPr bwMode="auto">
              <a:xfrm rot="19897608">
                <a:off x="2296054" y="2381841"/>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73" name="Oval 72">
                <a:extLst>
                  <a:ext uri="{FF2B5EF4-FFF2-40B4-BE49-F238E27FC236}">
                    <a16:creationId xmlns:a16="http://schemas.microsoft.com/office/drawing/2014/main" id="{A69EFDAF-01B4-651E-B31B-4230352CF6C5}"/>
                  </a:ext>
                </a:extLst>
              </p:cNvPr>
              <p:cNvSpPr/>
              <p:nvPr/>
            </p:nvSpPr>
            <p:spPr bwMode="auto">
              <a:xfrm rot="19897608">
                <a:off x="2436644" y="2295107"/>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grpSp>
        <p:nvGrpSpPr>
          <p:cNvPr id="170" name="Group 169">
            <a:extLst>
              <a:ext uri="{FF2B5EF4-FFF2-40B4-BE49-F238E27FC236}">
                <a16:creationId xmlns:a16="http://schemas.microsoft.com/office/drawing/2014/main" id="{0AE9F57F-C476-C71E-8DDA-C5D6547346C0}"/>
              </a:ext>
            </a:extLst>
          </p:cNvPr>
          <p:cNvGrpSpPr/>
          <p:nvPr/>
        </p:nvGrpSpPr>
        <p:grpSpPr>
          <a:xfrm>
            <a:off x="507942" y="2370635"/>
            <a:ext cx="1538002" cy="2537906"/>
            <a:chOff x="545560" y="2776704"/>
            <a:chExt cx="1538002" cy="2537906"/>
          </a:xfrm>
        </p:grpSpPr>
        <p:sp>
          <p:nvSpPr>
            <p:cNvPr id="83" name="Graphic 81">
              <a:extLst>
                <a:ext uri="{FF2B5EF4-FFF2-40B4-BE49-F238E27FC236}">
                  <a16:creationId xmlns:a16="http://schemas.microsoft.com/office/drawing/2014/main" id="{D6D70D93-3FBE-3CA9-0B34-4C4FC886CED6}"/>
                </a:ext>
              </a:extLst>
            </p:cNvPr>
            <p:cNvSpPr/>
            <p:nvPr/>
          </p:nvSpPr>
          <p:spPr>
            <a:xfrm>
              <a:off x="676728" y="2776704"/>
              <a:ext cx="364815" cy="684622"/>
            </a:xfrm>
            <a:custGeom>
              <a:avLst/>
              <a:gdLst>
                <a:gd name="connsiteX0" fmla="*/ 291179 w 291179"/>
                <a:gd name="connsiteY0" fmla="*/ 108871 h 466058"/>
                <a:gd name="connsiteX1" fmla="*/ 214313 w 291179"/>
                <a:gd name="connsiteY1" fmla="*/ 0 h 466058"/>
                <a:gd name="connsiteX2" fmla="*/ 137446 w 291179"/>
                <a:gd name="connsiteY2" fmla="*/ 108871 h 466058"/>
                <a:gd name="connsiteX3" fmla="*/ 153734 w 291179"/>
                <a:gd name="connsiteY3" fmla="*/ 357188 h 466058"/>
                <a:gd name="connsiteX4" fmla="*/ 76867 w 291179"/>
                <a:gd name="connsiteY4" fmla="*/ 466058 h 466058"/>
                <a:gd name="connsiteX5" fmla="*/ 0 w 291179"/>
                <a:gd name="connsiteY5" fmla="*/ 357188 h 466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179" h="466058">
                  <a:moveTo>
                    <a:pt x="291179" y="108871"/>
                  </a:moveTo>
                  <a:cubicBezTo>
                    <a:pt x="291179" y="48768"/>
                    <a:pt x="256794" y="0"/>
                    <a:pt x="214313" y="0"/>
                  </a:cubicBezTo>
                  <a:cubicBezTo>
                    <a:pt x="171831" y="0"/>
                    <a:pt x="137446" y="48768"/>
                    <a:pt x="137446" y="108871"/>
                  </a:cubicBezTo>
                  <a:lnTo>
                    <a:pt x="153734" y="357188"/>
                  </a:lnTo>
                  <a:cubicBezTo>
                    <a:pt x="153734" y="417290"/>
                    <a:pt x="119348" y="466058"/>
                    <a:pt x="76867" y="466058"/>
                  </a:cubicBezTo>
                  <a:cubicBezTo>
                    <a:pt x="34385" y="466058"/>
                    <a:pt x="0" y="417290"/>
                    <a:pt x="0" y="357188"/>
                  </a:cubicBezTo>
                </a:path>
              </a:pathLst>
            </a:custGeom>
            <a:noFill/>
            <a:ln w="254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79" name="Oval 78">
              <a:extLst>
                <a:ext uri="{FF2B5EF4-FFF2-40B4-BE49-F238E27FC236}">
                  <a16:creationId xmlns:a16="http://schemas.microsoft.com/office/drawing/2014/main" id="{D0BEC2DA-66BC-3C5F-8555-2DBDFE92F839}"/>
                </a:ext>
              </a:extLst>
            </p:cNvPr>
            <p:cNvSpPr/>
            <p:nvPr/>
          </p:nvSpPr>
          <p:spPr bwMode="auto">
            <a:xfrm rot="21527576">
              <a:off x="545560" y="2871844"/>
              <a:ext cx="275843" cy="530352"/>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84" name="Graphic 81">
              <a:extLst>
                <a:ext uri="{FF2B5EF4-FFF2-40B4-BE49-F238E27FC236}">
                  <a16:creationId xmlns:a16="http://schemas.microsoft.com/office/drawing/2014/main" id="{923CEFEE-DFFD-AD11-51FD-664F6E70A0ED}"/>
                </a:ext>
              </a:extLst>
            </p:cNvPr>
            <p:cNvSpPr/>
            <p:nvPr/>
          </p:nvSpPr>
          <p:spPr>
            <a:xfrm>
              <a:off x="1090615" y="3450472"/>
              <a:ext cx="364815" cy="684622"/>
            </a:xfrm>
            <a:custGeom>
              <a:avLst/>
              <a:gdLst>
                <a:gd name="connsiteX0" fmla="*/ 291179 w 291179"/>
                <a:gd name="connsiteY0" fmla="*/ 108871 h 466058"/>
                <a:gd name="connsiteX1" fmla="*/ 214313 w 291179"/>
                <a:gd name="connsiteY1" fmla="*/ 0 h 466058"/>
                <a:gd name="connsiteX2" fmla="*/ 137446 w 291179"/>
                <a:gd name="connsiteY2" fmla="*/ 108871 h 466058"/>
                <a:gd name="connsiteX3" fmla="*/ 153734 w 291179"/>
                <a:gd name="connsiteY3" fmla="*/ 357188 h 466058"/>
                <a:gd name="connsiteX4" fmla="*/ 76867 w 291179"/>
                <a:gd name="connsiteY4" fmla="*/ 466058 h 466058"/>
                <a:gd name="connsiteX5" fmla="*/ 0 w 291179"/>
                <a:gd name="connsiteY5" fmla="*/ 357188 h 466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179" h="466058">
                  <a:moveTo>
                    <a:pt x="291179" y="108871"/>
                  </a:moveTo>
                  <a:cubicBezTo>
                    <a:pt x="291179" y="48768"/>
                    <a:pt x="256794" y="0"/>
                    <a:pt x="214313" y="0"/>
                  </a:cubicBezTo>
                  <a:cubicBezTo>
                    <a:pt x="171831" y="0"/>
                    <a:pt x="137446" y="48768"/>
                    <a:pt x="137446" y="108871"/>
                  </a:cubicBezTo>
                  <a:lnTo>
                    <a:pt x="153734" y="357188"/>
                  </a:lnTo>
                  <a:cubicBezTo>
                    <a:pt x="153734" y="417290"/>
                    <a:pt x="119348" y="466058"/>
                    <a:pt x="76867" y="466058"/>
                  </a:cubicBezTo>
                  <a:cubicBezTo>
                    <a:pt x="34385" y="466058"/>
                    <a:pt x="0" y="417290"/>
                    <a:pt x="0" y="357188"/>
                  </a:cubicBezTo>
                </a:path>
              </a:pathLst>
            </a:custGeom>
            <a:noFill/>
            <a:ln w="254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87" name="Straight Connector 86">
              <a:extLst>
                <a:ext uri="{FF2B5EF4-FFF2-40B4-BE49-F238E27FC236}">
                  <a16:creationId xmlns:a16="http://schemas.microsoft.com/office/drawing/2014/main" id="{D78AEE6E-9342-EC6A-BD22-D1CA88B01CAC}"/>
                </a:ext>
              </a:extLst>
            </p:cNvPr>
            <p:cNvCxnSpPr/>
            <p:nvPr/>
          </p:nvCxnSpPr>
          <p:spPr bwMode="auto">
            <a:xfrm>
              <a:off x="1048257" y="3316272"/>
              <a:ext cx="0" cy="334270"/>
            </a:xfrm>
            <a:prstGeom prst="line">
              <a:avLst/>
            </a:prstGeom>
            <a:noFill/>
            <a:ln w="28575" cap="flat" cmpd="sng" algn="ctr">
              <a:solidFill>
                <a:schemeClr val="bg1"/>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CAE3A73C-0BD0-A5E6-75B9-46A9AD8056C1}"/>
                </a:ext>
              </a:extLst>
            </p:cNvPr>
            <p:cNvSpPr/>
            <p:nvPr/>
          </p:nvSpPr>
          <p:spPr bwMode="auto">
            <a:xfrm rot="21527576">
              <a:off x="938851" y="3540437"/>
              <a:ext cx="275843" cy="530352"/>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80" name="Oval 79">
              <a:extLst>
                <a:ext uri="{FF2B5EF4-FFF2-40B4-BE49-F238E27FC236}">
                  <a16:creationId xmlns:a16="http://schemas.microsoft.com/office/drawing/2014/main" id="{577725E3-4A8E-5C90-6F5F-6731FC38B8EB}"/>
                </a:ext>
              </a:extLst>
            </p:cNvPr>
            <p:cNvSpPr/>
            <p:nvPr/>
          </p:nvSpPr>
          <p:spPr bwMode="auto">
            <a:xfrm rot="21527576">
              <a:off x="892465" y="2875222"/>
              <a:ext cx="275843" cy="530352"/>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cxnSp>
          <p:nvCxnSpPr>
            <p:cNvPr id="88" name="Straight Connector 87">
              <a:extLst>
                <a:ext uri="{FF2B5EF4-FFF2-40B4-BE49-F238E27FC236}">
                  <a16:creationId xmlns:a16="http://schemas.microsoft.com/office/drawing/2014/main" id="{0933D42C-8569-FF66-36A0-F913BB9C8F5B}"/>
                </a:ext>
              </a:extLst>
            </p:cNvPr>
            <p:cNvCxnSpPr/>
            <p:nvPr/>
          </p:nvCxnSpPr>
          <p:spPr bwMode="auto">
            <a:xfrm>
              <a:off x="1481394" y="3999666"/>
              <a:ext cx="0" cy="334270"/>
            </a:xfrm>
            <a:prstGeom prst="line">
              <a:avLst/>
            </a:prstGeom>
            <a:noFill/>
            <a:ln w="28575" cap="flat" cmpd="sng" algn="ctr">
              <a:solidFill>
                <a:schemeClr val="bg1"/>
              </a:solidFill>
              <a:prstDash val="solid"/>
              <a:round/>
              <a:headEnd type="none" w="med" len="med"/>
              <a:tailEnd type="none" w="med" len="med"/>
            </a:ln>
            <a:effectLst/>
          </p:spPr>
        </p:cxnSp>
        <p:sp>
          <p:nvSpPr>
            <p:cNvPr id="76" name="Oval 75">
              <a:extLst>
                <a:ext uri="{FF2B5EF4-FFF2-40B4-BE49-F238E27FC236}">
                  <a16:creationId xmlns:a16="http://schemas.microsoft.com/office/drawing/2014/main" id="{B0FAD47C-40A0-9B26-3759-BA78156B9E7E}"/>
                </a:ext>
              </a:extLst>
            </p:cNvPr>
            <p:cNvSpPr/>
            <p:nvPr/>
          </p:nvSpPr>
          <p:spPr bwMode="auto">
            <a:xfrm rot="21527576">
              <a:off x="1326414" y="3543816"/>
              <a:ext cx="275843" cy="530352"/>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cxnSp>
          <p:nvCxnSpPr>
            <p:cNvPr id="89" name="Straight Connector 88">
              <a:extLst>
                <a:ext uri="{FF2B5EF4-FFF2-40B4-BE49-F238E27FC236}">
                  <a16:creationId xmlns:a16="http://schemas.microsoft.com/office/drawing/2014/main" id="{5CAA41F2-95DA-BB26-F191-3B61EA688C05}"/>
                </a:ext>
              </a:extLst>
            </p:cNvPr>
            <p:cNvCxnSpPr/>
            <p:nvPr/>
          </p:nvCxnSpPr>
          <p:spPr bwMode="auto">
            <a:xfrm>
              <a:off x="1962657" y="3999666"/>
              <a:ext cx="0" cy="334270"/>
            </a:xfrm>
            <a:prstGeom prst="line">
              <a:avLst/>
            </a:prstGeom>
            <a:noFill/>
            <a:ln w="28575" cap="flat" cmpd="sng" algn="ctr">
              <a:solidFill>
                <a:schemeClr val="bg1"/>
              </a:solidFill>
              <a:prstDash val="solid"/>
              <a:round/>
              <a:headEnd type="none" w="med" len="med"/>
              <a:tailEnd type="none" w="med" len="med"/>
            </a:ln>
            <a:effectLst/>
          </p:spPr>
        </p:cxnSp>
        <p:sp>
          <p:nvSpPr>
            <p:cNvPr id="77" name="Oval 76">
              <a:extLst>
                <a:ext uri="{FF2B5EF4-FFF2-40B4-BE49-F238E27FC236}">
                  <a16:creationId xmlns:a16="http://schemas.microsoft.com/office/drawing/2014/main" id="{86FAA0EE-070A-4754-878F-595C0C34FA90}"/>
                </a:ext>
              </a:extLst>
            </p:cNvPr>
            <p:cNvSpPr/>
            <p:nvPr/>
          </p:nvSpPr>
          <p:spPr bwMode="auto">
            <a:xfrm rot="21527576">
              <a:off x="1345713" y="4234406"/>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78" name="Oval 77">
              <a:extLst>
                <a:ext uri="{FF2B5EF4-FFF2-40B4-BE49-F238E27FC236}">
                  <a16:creationId xmlns:a16="http://schemas.microsoft.com/office/drawing/2014/main" id="{4D9E0377-1929-6F4B-D968-6B3FF5B8D6BA}"/>
                </a:ext>
              </a:extLst>
            </p:cNvPr>
            <p:cNvSpPr/>
            <p:nvPr/>
          </p:nvSpPr>
          <p:spPr bwMode="auto">
            <a:xfrm rot="21527576">
              <a:off x="1807719" y="4254869"/>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cxnSp>
          <p:nvCxnSpPr>
            <p:cNvPr id="91" name="Straight Connector 90">
              <a:extLst>
                <a:ext uri="{FF2B5EF4-FFF2-40B4-BE49-F238E27FC236}">
                  <a16:creationId xmlns:a16="http://schemas.microsoft.com/office/drawing/2014/main" id="{856FC5D9-F43E-AD2B-DCC5-F782086314C8}"/>
                </a:ext>
              </a:extLst>
            </p:cNvPr>
            <p:cNvCxnSpPr>
              <a:cxnSpLocks/>
            </p:cNvCxnSpPr>
            <p:nvPr/>
          </p:nvCxnSpPr>
          <p:spPr bwMode="auto">
            <a:xfrm>
              <a:off x="1490264" y="4097094"/>
              <a:ext cx="47239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130B65A-2E5E-39B1-7AAE-BDF08D976597}"/>
                </a:ext>
              </a:extLst>
            </p:cNvPr>
            <p:cNvCxnSpPr>
              <a:cxnSpLocks/>
            </p:cNvCxnSpPr>
            <p:nvPr/>
          </p:nvCxnSpPr>
          <p:spPr bwMode="auto">
            <a:xfrm>
              <a:off x="1490264" y="4154845"/>
              <a:ext cx="472393" cy="0"/>
            </a:xfrm>
            <a:prstGeom prst="line">
              <a:avLst/>
            </a:prstGeom>
            <a:noFill/>
            <a:ln w="28575" cap="flat" cmpd="sng" algn="ctr">
              <a:solidFill>
                <a:schemeClr val="bg1"/>
              </a:solidFill>
              <a:prstDash val="solid"/>
              <a:round/>
              <a:headEnd type="none" w="med" len="med"/>
              <a:tailEnd type="none" w="med" len="med"/>
            </a:ln>
            <a:effectLst/>
          </p:spPr>
        </p:cxnSp>
        <p:sp>
          <p:nvSpPr>
            <p:cNvPr id="94" name="Oval 93">
              <a:extLst>
                <a:ext uri="{FF2B5EF4-FFF2-40B4-BE49-F238E27FC236}">
                  <a16:creationId xmlns:a16="http://schemas.microsoft.com/office/drawing/2014/main" id="{0AC8B5BD-961C-CEB9-015F-8B83DDA5AF69}"/>
                </a:ext>
              </a:extLst>
            </p:cNvPr>
            <p:cNvSpPr/>
            <p:nvPr/>
          </p:nvSpPr>
          <p:spPr bwMode="auto">
            <a:xfrm rot="21527576">
              <a:off x="1345713" y="4763795"/>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5" name="Oval 94">
              <a:extLst>
                <a:ext uri="{FF2B5EF4-FFF2-40B4-BE49-F238E27FC236}">
                  <a16:creationId xmlns:a16="http://schemas.microsoft.com/office/drawing/2014/main" id="{B25A340D-3E67-1999-2DCC-99AC242FA8F4}"/>
                </a:ext>
              </a:extLst>
            </p:cNvPr>
            <p:cNvSpPr/>
            <p:nvPr/>
          </p:nvSpPr>
          <p:spPr bwMode="auto">
            <a:xfrm rot="21527576">
              <a:off x="1807719" y="4784258"/>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175" name="Group 174">
            <a:extLst>
              <a:ext uri="{FF2B5EF4-FFF2-40B4-BE49-F238E27FC236}">
                <a16:creationId xmlns:a16="http://schemas.microsoft.com/office/drawing/2014/main" id="{0999451C-D4D4-487D-38E2-B422F0508DCF}"/>
              </a:ext>
            </a:extLst>
          </p:cNvPr>
          <p:cNvGrpSpPr/>
          <p:nvPr/>
        </p:nvGrpSpPr>
        <p:grpSpPr>
          <a:xfrm>
            <a:off x="5341253" y="2564994"/>
            <a:ext cx="648556" cy="2615015"/>
            <a:chOff x="5294775" y="2915265"/>
            <a:chExt cx="648556" cy="2615015"/>
          </a:xfrm>
        </p:grpSpPr>
        <p:sp>
          <p:nvSpPr>
            <p:cNvPr id="109" name="Graphic 107">
              <a:extLst>
                <a:ext uri="{FF2B5EF4-FFF2-40B4-BE49-F238E27FC236}">
                  <a16:creationId xmlns:a16="http://schemas.microsoft.com/office/drawing/2014/main" id="{14AACEF1-394F-124C-6343-8521F11DDB0B}"/>
                </a:ext>
              </a:extLst>
            </p:cNvPr>
            <p:cNvSpPr/>
            <p:nvPr/>
          </p:nvSpPr>
          <p:spPr>
            <a:xfrm>
              <a:off x="5294775" y="3316273"/>
              <a:ext cx="581765" cy="451300"/>
            </a:xfrm>
            <a:custGeom>
              <a:avLst/>
              <a:gdLst>
                <a:gd name="connsiteX0" fmla="*/ 445180 w 481882"/>
                <a:gd name="connsiteY0" fmla="*/ 0 h 349662"/>
                <a:gd name="connsiteX1" fmla="*/ 445180 w 481882"/>
                <a:gd name="connsiteY1" fmla="*/ 200978 h 349662"/>
                <a:gd name="connsiteX2" fmla="*/ 222104 w 481882"/>
                <a:gd name="connsiteY2" fmla="*/ 145923 h 349662"/>
                <a:gd name="connsiteX3" fmla="*/ 7411 w 481882"/>
                <a:gd name="connsiteY3" fmla="*/ 204692 h 349662"/>
                <a:gd name="connsiteX4" fmla="*/ 117520 w 481882"/>
                <a:gd name="connsiteY4" fmla="*/ 349663 h 3496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882" h="349662">
                  <a:moveTo>
                    <a:pt x="445180" y="0"/>
                  </a:moveTo>
                  <a:cubicBezTo>
                    <a:pt x="445180" y="0"/>
                    <a:pt x="527762" y="236792"/>
                    <a:pt x="445180" y="200978"/>
                  </a:cubicBezTo>
                  <a:cubicBezTo>
                    <a:pt x="362598" y="165164"/>
                    <a:pt x="222104" y="145923"/>
                    <a:pt x="222104" y="145923"/>
                  </a:cubicBezTo>
                  <a:cubicBezTo>
                    <a:pt x="222104" y="145923"/>
                    <a:pt x="-47644" y="123063"/>
                    <a:pt x="7411" y="204692"/>
                  </a:cubicBezTo>
                  <a:cubicBezTo>
                    <a:pt x="62465" y="286322"/>
                    <a:pt x="117520" y="349663"/>
                    <a:pt x="117520" y="349663"/>
                  </a:cubicBezTo>
                </a:path>
              </a:pathLst>
            </a:custGeom>
            <a:noFill/>
            <a:ln w="2540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96" name="Group 95">
              <a:extLst>
                <a:ext uri="{FF2B5EF4-FFF2-40B4-BE49-F238E27FC236}">
                  <a16:creationId xmlns:a16="http://schemas.microsoft.com/office/drawing/2014/main" id="{E3C15356-F6CB-6FD3-52FE-22459FB7D9D9}"/>
                </a:ext>
              </a:extLst>
            </p:cNvPr>
            <p:cNvGrpSpPr/>
            <p:nvPr/>
          </p:nvGrpSpPr>
          <p:grpSpPr>
            <a:xfrm>
              <a:off x="5348141" y="2915265"/>
              <a:ext cx="543363" cy="674483"/>
              <a:chOff x="2134057" y="1992300"/>
              <a:chExt cx="339537" cy="421472"/>
            </a:xfrm>
          </p:grpSpPr>
          <p:sp>
            <p:nvSpPr>
              <p:cNvPr id="97" name="Oval 96">
                <a:extLst>
                  <a:ext uri="{FF2B5EF4-FFF2-40B4-BE49-F238E27FC236}">
                    <a16:creationId xmlns:a16="http://schemas.microsoft.com/office/drawing/2014/main" id="{A64B0D13-6325-6E9A-5ED6-15AE857726C3}"/>
                  </a:ext>
                </a:extLst>
              </p:cNvPr>
              <p:cNvSpPr/>
              <p:nvPr/>
            </p:nvSpPr>
            <p:spPr bwMode="auto">
              <a:xfrm rot="19897608">
                <a:off x="2134057" y="2082365"/>
                <a:ext cx="172369" cy="331407"/>
              </a:xfrm>
              <a:prstGeom prst="ellipse">
                <a:avLst/>
              </a:prstGeom>
              <a:solidFill>
                <a:schemeClr val="accent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98" name="Oval 97">
                <a:extLst>
                  <a:ext uri="{FF2B5EF4-FFF2-40B4-BE49-F238E27FC236}">
                    <a16:creationId xmlns:a16="http://schemas.microsoft.com/office/drawing/2014/main" id="{B933CFF8-FB1D-EA50-5210-68B3525884D4}"/>
                  </a:ext>
                </a:extLst>
              </p:cNvPr>
              <p:cNvSpPr/>
              <p:nvPr/>
            </p:nvSpPr>
            <p:spPr bwMode="auto">
              <a:xfrm rot="19897608">
                <a:off x="2301225" y="1992300"/>
                <a:ext cx="172369" cy="331407"/>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sp>
          <p:nvSpPr>
            <p:cNvPr id="102" name="Oval 101">
              <a:extLst>
                <a:ext uri="{FF2B5EF4-FFF2-40B4-BE49-F238E27FC236}">
                  <a16:creationId xmlns:a16="http://schemas.microsoft.com/office/drawing/2014/main" id="{5B1785C2-D583-0DA7-2D50-C626388E8341}"/>
                </a:ext>
              </a:extLst>
            </p:cNvPr>
            <p:cNvSpPr/>
            <p:nvPr/>
          </p:nvSpPr>
          <p:spPr bwMode="auto">
            <a:xfrm rot="18971760">
              <a:off x="5426569" y="3612969"/>
              <a:ext cx="275843" cy="530352"/>
            </a:xfrm>
            <a:prstGeom prst="ellipse">
              <a:avLst/>
            </a:prstGeom>
            <a:solidFill>
              <a:schemeClr val="accent5">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04" name="Oval 103">
              <a:extLst>
                <a:ext uri="{FF2B5EF4-FFF2-40B4-BE49-F238E27FC236}">
                  <a16:creationId xmlns:a16="http://schemas.microsoft.com/office/drawing/2014/main" id="{5A04762B-D128-3B34-F023-9336740DD89E}"/>
                </a:ext>
              </a:extLst>
            </p:cNvPr>
            <p:cNvSpPr/>
            <p:nvPr/>
          </p:nvSpPr>
          <p:spPr bwMode="auto">
            <a:xfrm rot="2200380">
              <a:off x="5454831" y="3960011"/>
              <a:ext cx="275843" cy="530352"/>
            </a:xfrm>
            <a:prstGeom prst="ellipse">
              <a:avLst/>
            </a:prstGeom>
            <a:solidFill>
              <a:schemeClr val="accent5">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12" name="Graphic 110">
              <a:extLst>
                <a:ext uri="{FF2B5EF4-FFF2-40B4-BE49-F238E27FC236}">
                  <a16:creationId xmlns:a16="http://schemas.microsoft.com/office/drawing/2014/main" id="{B63ECA49-6750-2CBA-1A73-5E476CF71327}"/>
                </a:ext>
              </a:extLst>
            </p:cNvPr>
            <p:cNvSpPr/>
            <p:nvPr/>
          </p:nvSpPr>
          <p:spPr>
            <a:xfrm>
              <a:off x="5650040" y="4770516"/>
              <a:ext cx="293291" cy="309640"/>
            </a:xfrm>
            <a:custGeom>
              <a:avLst/>
              <a:gdLst>
                <a:gd name="connsiteX0" fmla="*/ 4583 w 293291"/>
                <a:gd name="connsiteY0" fmla="*/ 407617 h 407617"/>
                <a:gd name="connsiteX1" fmla="*/ 293282 w 293291"/>
                <a:gd name="connsiteY1" fmla="*/ 200639 h 407617"/>
                <a:gd name="connsiteX2" fmla="*/ 0 w 293291"/>
                <a:gd name="connsiteY2" fmla="*/ 26 h 407617"/>
              </a:gdLst>
              <a:ahLst/>
              <a:cxnLst>
                <a:cxn ang="0">
                  <a:pos x="connsiteX0" y="connsiteY0"/>
                </a:cxn>
                <a:cxn ang="0">
                  <a:pos x="connsiteX1" y="connsiteY1"/>
                </a:cxn>
                <a:cxn ang="0">
                  <a:pos x="connsiteX2" y="connsiteY2"/>
                </a:cxn>
              </a:cxnLst>
              <a:rect l="l" t="t" r="r" b="b"/>
              <a:pathLst>
                <a:path w="293291" h="407617">
                  <a:moveTo>
                    <a:pt x="4583" y="407617"/>
                  </a:moveTo>
                  <a:cubicBezTo>
                    <a:pt x="165226" y="405835"/>
                    <a:pt x="294555" y="313166"/>
                    <a:pt x="293282" y="200639"/>
                  </a:cubicBezTo>
                  <a:cubicBezTo>
                    <a:pt x="292009" y="88113"/>
                    <a:pt x="160643" y="-1756"/>
                    <a:pt x="0" y="26"/>
                  </a:cubicBezTo>
                </a:path>
              </a:pathLst>
            </a:custGeom>
            <a:noFill/>
            <a:ln w="2540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6" name="Oval 105">
              <a:extLst>
                <a:ext uri="{FF2B5EF4-FFF2-40B4-BE49-F238E27FC236}">
                  <a16:creationId xmlns:a16="http://schemas.microsoft.com/office/drawing/2014/main" id="{698FF571-93C1-1DFF-BB37-DB48375B9E95}"/>
                </a:ext>
              </a:extLst>
            </p:cNvPr>
            <p:cNvSpPr/>
            <p:nvPr/>
          </p:nvSpPr>
          <p:spPr bwMode="auto">
            <a:xfrm rot="2089239" flipH="1">
              <a:off x="5473975" y="4999928"/>
              <a:ext cx="275843" cy="530352"/>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05" name="Oval 104">
              <a:extLst>
                <a:ext uri="{FF2B5EF4-FFF2-40B4-BE49-F238E27FC236}">
                  <a16:creationId xmlns:a16="http://schemas.microsoft.com/office/drawing/2014/main" id="{E2F567C2-4C97-C9CC-60E2-7643710582E3}"/>
                </a:ext>
              </a:extLst>
            </p:cNvPr>
            <p:cNvSpPr/>
            <p:nvPr/>
          </p:nvSpPr>
          <p:spPr bwMode="auto">
            <a:xfrm rot="18964577">
              <a:off x="5482894" y="4363208"/>
              <a:ext cx="275843" cy="530352"/>
            </a:xfrm>
            <a:prstGeom prst="ellipse">
              <a:avLst/>
            </a:prstGeom>
            <a:solidFill>
              <a:schemeClr val="accent5">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176" name="Group 175">
            <a:extLst>
              <a:ext uri="{FF2B5EF4-FFF2-40B4-BE49-F238E27FC236}">
                <a16:creationId xmlns:a16="http://schemas.microsoft.com/office/drawing/2014/main" id="{8744A730-8342-495E-FAFB-96CF5F73BD32}"/>
              </a:ext>
            </a:extLst>
          </p:cNvPr>
          <p:cNvGrpSpPr/>
          <p:nvPr/>
        </p:nvGrpSpPr>
        <p:grpSpPr>
          <a:xfrm>
            <a:off x="7084539" y="2195411"/>
            <a:ext cx="1747380" cy="2917629"/>
            <a:chOff x="6242817" y="2396980"/>
            <a:chExt cx="1747380" cy="2917629"/>
          </a:xfrm>
        </p:grpSpPr>
        <p:sp>
          <p:nvSpPr>
            <p:cNvPr id="114" name="Oval 113">
              <a:extLst>
                <a:ext uri="{FF2B5EF4-FFF2-40B4-BE49-F238E27FC236}">
                  <a16:creationId xmlns:a16="http://schemas.microsoft.com/office/drawing/2014/main" id="{B7254F28-5BA6-5B39-235E-9B1951FD11E3}"/>
                </a:ext>
              </a:extLst>
            </p:cNvPr>
            <p:cNvSpPr/>
            <p:nvPr/>
          </p:nvSpPr>
          <p:spPr bwMode="auto">
            <a:xfrm rot="20120031">
              <a:off x="6242817" y="2531733"/>
              <a:ext cx="275843" cy="530352"/>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cxnSp>
          <p:nvCxnSpPr>
            <p:cNvPr id="119" name="Straight Connector 118">
              <a:extLst>
                <a:ext uri="{FF2B5EF4-FFF2-40B4-BE49-F238E27FC236}">
                  <a16:creationId xmlns:a16="http://schemas.microsoft.com/office/drawing/2014/main" id="{ADDDB943-E4DA-E792-F789-6895F9687E96}"/>
                </a:ext>
              </a:extLst>
            </p:cNvPr>
            <p:cNvCxnSpPr/>
            <p:nvPr/>
          </p:nvCxnSpPr>
          <p:spPr bwMode="auto">
            <a:xfrm>
              <a:off x="7567561" y="3999665"/>
              <a:ext cx="0" cy="33427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7B69336-1DCA-4CD3-1AB0-BD7472D2AF2C}"/>
                </a:ext>
              </a:extLst>
            </p:cNvPr>
            <p:cNvCxnSpPr/>
            <p:nvPr/>
          </p:nvCxnSpPr>
          <p:spPr bwMode="auto">
            <a:xfrm>
              <a:off x="7829963" y="3999665"/>
              <a:ext cx="0" cy="334270"/>
            </a:xfrm>
            <a:prstGeom prst="line">
              <a:avLst/>
            </a:prstGeom>
            <a:noFill/>
            <a:ln w="28575" cap="flat" cmpd="sng" algn="ctr">
              <a:solidFill>
                <a:schemeClr val="bg1"/>
              </a:solidFill>
              <a:prstDash val="solid"/>
              <a:round/>
              <a:headEnd type="none" w="med" len="med"/>
              <a:tailEnd type="none" w="med" len="med"/>
            </a:ln>
            <a:effectLst/>
          </p:spPr>
        </p:cxnSp>
        <p:sp>
          <p:nvSpPr>
            <p:cNvPr id="122" name="Oval 121">
              <a:extLst>
                <a:ext uri="{FF2B5EF4-FFF2-40B4-BE49-F238E27FC236}">
                  <a16:creationId xmlns:a16="http://schemas.microsoft.com/office/drawing/2014/main" id="{D00933A9-B87D-5F65-692D-C545FC3D28B5}"/>
                </a:ext>
              </a:extLst>
            </p:cNvPr>
            <p:cNvSpPr/>
            <p:nvPr/>
          </p:nvSpPr>
          <p:spPr bwMode="auto">
            <a:xfrm rot="21527576">
              <a:off x="7431880" y="4234405"/>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23" name="Oval 122">
              <a:extLst>
                <a:ext uri="{FF2B5EF4-FFF2-40B4-BE49-F238E27FC236}">
                  <a16:creationId xmlns:a16="http://schemas.microsoft.com/office/drawing/2014/main" id="{A368FA78-5D53-1ED9-5C2D-17035236A9CE}"/>
                </a:ext>
              </a:extLst>
            </p:cNvPr>
            <p:cNvSpPr/>
            <p:nvPr/>
          </p:nvSpPr>
          <p:spPr bwMode="auto">
            <a:xfrm rot="21527576">
              <a:off x="7714354" y="4254868"/>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26" name="Oval 125">
              <a:extLst>
                <a:ext uri="{FF2B5EF4-FFF2-40B4-BE49-F238E27FC236}">
                  <a16:creationId xmlns:a16="http://schemas.microsoft.com/office/drawing/2014/main" id="{7A7160BE-678F-5089-4C7B-67523E71F3B9}"/>
                </a:ext>
              </a:extLst>
            </p:cNvPr>
            <p:cNvSpPr/>
            <p:nvPr/>
          </p:nvSpPr>
          <p:spPr bwMode="auto">
            <a:xfrm rot="21527576">
              <a:off x="7431880" y="4763794"/>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27" name="Oval 126">
              <a:extLst>
                <a:ext uri="{FF2B5EF4-FFF2-40B4-BE49-F238E27FC236}">
                  <a16:creationId xmlns:a16="http://schemas.microsoft.com/office/drawing/2014/main" id="{F588CBF7-0092-4314-7C7E-103F1AE97715}"/>
                </a:ext>
              </a:extLst>
            </p:cNvPr>
            <p:cNvSpPr/>
            <p:nvPr/>
          </p:nvSpPr>
          <p:spPr bwMode="auto">
            <a:xfrm rot="21527576">
              <a:off x="7714354" y="4784257"/>
              <a:ext cx="275843" cy="530352"/>
            </a:xfrm>
            <a:prstGeom prst="ellipse">
              <a:avLst/>
            </a:prstGeom>
            <a:solidFill>
              <a:schemeClr val="bg2"/>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29" name="Freeform: Shape 128">
              <a:extLst>
                <a:ext uri="{FF2B5EF4-FFF2-40B4-BE49-F238E27FC236}">
                  <a16:creationId xmlns:a16="http://schemas.microsoft.com/office/drawing/2014/main" id="{70A2D898-9AA6-80D2-0DFC-4F0AB645ADFC}"/>
                </a:ext>
              </a:extLst>
            </p:cNvPr>
            <p:cNvSpPr/>
            <p:nvPr/>
          </p:nvSpPr>
          <p:spPr bwMode="auto">
            <a:xfrm>
              <a:off x="7354736" y="3824748"/>
              <a:ext cx="216310" cy="176981"/>
            </a:xfrm>
            <a:custGeom>
              <a:avLst/>
              <a:gdLst>
                <a:gd name="connsiteX0" fmla="*/ 216310 w 216310"/>
                <a:gd name="connsiteY0" fmla="*/ 176981 h 176981"/>
                <a:gd name="connsiteX1" fmla="*/ 0 w 216310"/>
                <a:gd name="connsiteY1" fmla="*/ 0 h 176981"/>
              </a:gdLst>
              <a:ahLst/>
              <a:cxnLst>
                <a:cxn ang="0">
                  <a:pos x="connsiteX0" y="connsiteY0"/>
                </a:cxn>
                <a:cxn ang="0">
                  <a:pos x="connsiteX1" y="connsiteY1"/>
                </a:cxn>
              </a:cxnLst>
              <a:rect l="l" t="t" r="r" b="b"/>
              <a:pathLst>
                <a:path w="216310" h="176981">
                  <a:moveTo>
                    <a:pt x="216310" y="176981"/>
                  </a:moveTo>
                  <a:lnTo>
                    <a:pt x="0" y="0"/>
                  </a:lnTo>
                </a:path>
              </a:pathLst>
            </a:custGeom>
            <a:noFill/>
            <a:ln w="254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3" name="Oval 132">
              <a:extLst>
                <a:ext uri="{FF2B5EF4-FFF2-40B4-BE49-F238E27FC236}">
                  <a16:creationId xmlns:a16="http://schemas.microsoft.com/office/drawing/2014/main" id="{C40F6AC9-606A-49E4-1301-77C5105CF751}"/>
                </a:ext>
              </a:extLst>
            </p:cNvPr>
            <p:cNvSpPr/>
            <p:nvPr/>
          </p:nvSpPr>
          <p:spPr bwMode="auto">
            <a:xfrm rot="19897608">
              <a:off x="6478688" y="3008254"/>
              <a:ext cx="275843" cy="530352"/>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35" name="Graphic 110">
              <a:extLst>
                <a:ext uri="{FF2B5EF4-FFF2-40B4-BE49-F238E27FC236}">
                  <a16:creationId xmlns:a16="http://schemas.microsoft.com/office/drawing/2014/main" id="{B47209E3-4169-3847-F01A-DF0BC6749D7D}"/>
                </a:ext>
              </a:extLst>
            </p:cNvPr>
            <p:cNvSpPr/>
            <p:nvPr/>
          </p:nvSpPr>
          <p:spPr>
            <a:xfrm rot="10622553">
              <a:off x="6914107" y="3258624"/>
              <a:ext cx="82256" cy="535663"/>
            </a:xfrm>
            <a:custGeom>
              <a:avLst/>
              <a:gdLst>
                <a:gd name="connsiteX0" fmla="*/ 4583 w 293291"/>
                <a:gd name="connsiteY0" fmla="*/ 407617 h 407617"/>
                <a:gd name="connsiteX1" fmla="*/ 293282 w 293291"/>
                <a:gd name="connsiteY1" fmla="*/ 200639 h 407617"/>
                <a:gd name="connsiteX2" fmla="*/ 0 w 293291"/>
                <a:gd name="connsiteY2" fmla="*/ 26 h 407617"/>
              </a:gdLst>
              <a:ahLst/>
              <a:cxnLst>
                <a:cxn ang="0">
                  <a:pos x="connsiteX0" y="connsiteY0"/>
                </a:cxn>
                <a:cxn ang="0">
                  <a:pos x="connsiteX1" y="connsiteY1"/>
                </a:cxn>
                <a:cxn ang="0">
                  <a:pos x="connsiteX2" y="connsiteY2"/>
                </a:cxn>
              </a:cxnLst>
              <a:rect l="l" t="t" r="r" b="b"/>
              <a:pathLst>
                <a:path w="293291" h="407617">
                  <a:moveTo>
                    <a:pt x="4583" y="407617"/>
                  </a:moveTo>
                  <a:cubicBezTo>
                    <a:pt x="165226" y="405835"/>
                    <a:pt x="294555" y="313166"/>
                    <a:pt x="293282" y="200639"/>
                  </a:cubicBezTo>
                  <a:cubicBezTo>
                    <a:pt x="292009" y="88113"/>
                    <a:pt x="160643" y="-1756"/>
                    <a:pt x="0" y="26"/>
                  </a:cubicBezTo>
                </a:path>
              </a:pathLst>
            </a:custGeom>
            <a:noFill/>
            <a:ln w="25400" cap="flat">
              <a:solidFill>
                <a:srgbClr val="00000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28" name="Group 127">
              <a:extLst>
                <a:ext uri="{FF2B5EF4-FFF2-40B4-BE49-F238E27FC236}">
                  <a16:creationId xmlns:a16="http://schemas.microsoft.com/office/drawing/2014/main" id="{3955D4CC-6631-4A99-8FBC-EABE3A9C46B8}"/>
                </a:ext>
              </a:extLst>
            </p:cNvPr>
            <p:cNvGrpSpPr/>
            <p:nvPr/>
          </p:nvGrpSpPr>
          <p:grpSpPr>
            <a:xfrm rot="20161261">
              <a:off x="6798957" y="3420152"/>
              <a:ext cx="663406" cy="684622"/>
              <a:chOff x="7025018" y="3450471"/>
              <a:chExt cx="663406" cy="684622"/>
            </a:xfrm>
          </p:grpSpPr>
          <p:sp>
            <p:nvSpPr>
              <p:cNvPr id="115" name="Graphic 81">
                <a:extLst>
                  <a:ext uri="{FF2B5EF4-FFF2-40B4-BE49-F238E27FC236}">
                    <a16:creationId xmlns:a16="http://schemas.microsoft.com/office/drawing/2014/main" id="{03FC31E8-81BC-F0E1-B094-E176CDE54C82}"/>
                  </a:ext>
                </a:extLst>
              </p:cNvPr>
              <p:cNvSpPr/>
              <p:nvPr/>
            </p:nvSpPr>
            <p:spPr>
              <a:xfrm>
                <a:off x="7176782" y="3450471"/>
                <a:ext cx="364815" cy="684622"/>
              </a:xfrm>
              <a:custGeom>
                <a:avLst/>
                <a:gdLst>
                  <a:gd name="connsiteX0" fmla="*/ 291179 w 291179"/>
                  <a:gd name="connsiteY0" fmla="*/ 108871 h 466058"/>
                  <a:gd name="connsiteX1" fmla="*/ 214313 w 291179"/>
                  <a:gd name="connsiteY1" fmla="*/ 0 h 466058"/>
                  <a:gd name="connsiteX2" fmla="*/ 137446 w 291179"/>
                  <a:gd name="connsiteY2" fmla="*/ 108871 h 466058"/>
                  <a:gd name="connsiteX3" fmla="*/ 153734 w 291179"/>
                  <a:gd name="connsiteY3" fmla="*/ 357188 h 466058"/>
                  <a:gd name="connsiteX4" fmla="*/ 76867 w 291179"/>
                  <a:gd name="connsiteY4" fmla="*/ 466058 h 466058"/>
                  <a:gd name="connsiteX5" fmla="*/ 0 w 291179"/>
                  <a:gd name="connsiteY5" fmla="*/ 357188 h 466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179" h="466058">
                    <a:moveTo>
                      <a:pt x="291179" y="108871"/>
                    </a:moveTo>
                    <a:cubicBezTo>
                      <a:pt x="291179" y="48768"/>
                      <a:pt x="256794" y="0"/>
                      <a:pt x="214313" y="0"/>
                    </a:cubicBezTo>
                    <a:cubicBezTo>
                      <a:pt x="171831" y="0"/>
                      <a:pt x="137446" y="48768"/>
                      <a:pt x="137446" y="108871"/>
                    </a:cubicBezTo>
                    <a:lnTo>
                      <a:pt x="153734" y="357188"/>
                    </a:lnTo>
                    <a:cubicBezTo>
                      <a:pt x="153734" y="417290"/>
                      <a:pt x="119348" y="466058"/>
                      <a:pt x="76867" y="466058"/>
                    </a:cubicBezTo>
                    <a:cubicBezTo>
                      <a:pt x="34385" y="466058"/>
                      <a:pt x="0" y="417290"/>
                      <a:pt x="0" y="357188"/>
                    </a:cubicBezTo>
                  </a:path>
                </a:pathLst>
              </a:custGeom>
              <a:noFill/>
              <a:ln w="25400"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7" name="Oval 116">
                <a:extLst>
                  <a:ext uri="{FF2B5EF4-FFF2-40B4-BE49-F238E27FC236}">
                    <a16:creationId xmlns:a16="http://schemas.microsoft.com/office/drawing/2014/main" id="{872495F4-BCBA-F7D4-1E74-10EB7AC1838C}"/>
                  </a:ext>
                </a:extLst>
              </p:cNvPr>
              <p:cNvSpPr/>
              <p:nvPr/>
            </p:nvSpPr>
            <p:spPr bwMode="auto">
              <a:xfrm rot="21527576">
                <a:off x="7025018" y="3540436"/>
                <a:ext cx="275843" cy="530352"/>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20" name="Oval 119">
                <a:extLst>
                  <a:ext uri="{FF2B5EF4-FFF2-40B4-BE49-F238E27FC236}">
                    <a16:creationId xmlns:a16="http://schemas.microsoft.com/office/drawing/2014/main" id="{E9DA988D-294D-5AC8-CD98-DDBCFFB8CC59}"/>
                  </a:ext>
                </a:extLst>
              </p:cNvPr>
              <p:cNvSpPr/>
              <p:nvPr/>
            </p:nvSpPr>
            <p:spPr bwMode="auto">
              <a:xfrm rot="21527576">
                <a:off x="7412581" y="3543815"/>
                <a:ext cx="275843" cy="530352"/>
              </a:xfrm>
              <a:prstGeom prst="ellipse">
                <a:avLst/>
              </a:prstGeom>
              <a:solidFill>
                <a:schemeClr val="accent1"/>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sp>
          <p:nvSpPr>
            <p:cNvPr id="134" name="Oval 133">
              <a:extLst>
                <a:ext uri="{FF2B5EF4-FFF2-40B4-BE49-F238E27FC236}">
                  <a16:creationId xmlns:a16="http://schemas.microsoft.com/office/drawing/2014/main" id="{9E007CE8-0F89-A3CE-CBED-4240289F165D}"/>
                </a:ext>
              </a:extLst>
            </p:cNvPr>
            <p:cNvSpPr/>
            <p:nvPr/>
          </p:nvSpPr>
          <p:spPr bwMode="auto">
            <a:xfrm rot="19897608">
              <a:off x="6719320" y="2863875"/>
              <a:ext cx="275843" cy="530352"/>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36" name="Oval 135">
              <a:extLst>
                <a:ext uri="{FF2B5EF4-FFF2-40B4-BE49-F238E27FC236}">
                  <a16:creationId xmlns:a16="http://schemas.microsoft.com/office/drawing/2014/main" id="{548EE767-BBC0-71F6-A358-75FF31EAF116}"/>
                </a:ext>
              </a:extLst>
            </p:cNvPr>
            <p:cNvSpPr/>
            <p:nvPr/>
          </p:nvSpPr>
          <p:spPr bwMode="auto">
            <a:xfrm rot="20120031">
              <a:off x="6493073" y="2396980"/>
              <a:ext cx="275843" cy="530352"/>
            </a:xfrm>
            <a:prstGeom prst="ellipse">
              <a:avLst/>
            </a:prstGeom>
            <a:solidFill>
              <a:schemeClr val="accent4">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37" name="Arrow: Pentagon 136">
              <a:extLst>
                <a:ext uri="{FF2B5EF4-FFF2-40B4-BE49-F238E27FC236}">
                  <a16:creationId xmlns:a16="http://schemas.microsoft.com/office/drawing/2014/main" id="{98399BCA-072D-ADED-0C51-6FF1B4745624}"/>
                </a:ext>
              </a:extLst>
            </p:cNvPr>
            <p:cNvSpPr/>
            <p:nvPr/>
          </p:nvSpPr>
          <p:spPr bwMode="auto">
            <a:xfrm>
              <a:off x="7567561" y="4968655"/>
              <a:ext cx="286955" cy="172800"/>
            </a:xfrm>
            <a:prstGeom prst="homePlate">
              <a:avLst/>
            </a:prstGeom>
            <a:solidFill>
              <a:srgbClr val="FF0000"/>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177" name="Group 176">
            <a:extLst>
              <a:ext uri="{FF2B5EF4-FFF2-40B4-BE49-F238E27FC236}">
                <a16:creationId xmlns:a16="http://schemas.microsoft.com/office/drawing/2014/main" id="{35EEA81E-E24D-CF59-AF15-2355468E84ED}"/>
              </a:ext>
            </a:extLst>
          </p:cNvPr>
          <p:cNvGrpSpPr/>
          <p:nvPr/>
        </p:nvGrpSpPr>
        <p:grpSpPr>
          <a:xfrm>
            <a:off x="9311512" y="2889180"/>
            <a:ext cx="2094239" cy="2096217"/>
            <a:chOff x="9080751" y="2936888"/>
            <a:chExt cx="2094239" cy="2096217"/>
          </a:xfrm>
        </p:grpSpPr>
        <p:sp>
          <p:nvSpPr>
            <p:cNvPr id="156" name="Freeform: Shape 155">
              <a:extLst>
                <a:ext uri="{FF2B5EF4-FFF2-40B4-BE49-F238E27FC236}">
                  <a16:creationId xmlns:a16="http://schemas.microsoft.com/office/drawing/2014/main" id="{CA297E16-4CCF-F65D-36D5-EF8068ED76BA}"/>
                </a:ext>
              </a:extLst>
            </p:cNvPr>
            <p:cNvSpPr/>
            <p:nvPr/>
          </p:nvSpPr>
          <p:spPr bwMode="auto">
            <a:xfrm rot="868936">
              <a:off x="10282834" y="3873215"/>
              <a:ext cx="439341" cy="252901"/>
            </a:xfrm>
            <a:custGeom>
              <a:avLst/>
              <a:gdLst>
                <a:gd name="connsiteX0" fmla="*/ 36121 w 439341"/>
                <a:gd name="connsiteY0" fmla="*/ 272342 h 272342"/>
                <a:gd name="connsiteX1" fmla="*/ 36121 w 439341"/>
                <a:gd name="connsiteY1" fmla="*/ 12460 h 272342"/>
                <a:gd name="connsiteX2" fmla="*/ 411506 w 439341"/>
                <a:gd name="connsiteY2" fmla="*/ 41336 h 272342"/>
                <a:gd name="connsiteX3" fmla="*/ 382631 w 439341"/>
                <a:gd name="connsiteY3" fmla="*/ 41336 h 272342"/>
              </a:gdLst>
              <a:ahLst/>
              <a:cxnLst>
                <a:cxn ang="0">
                  <a:pos x="connsiteX0" y="connsiteY0"/>
                </a:cxn>
                <a:cxn ang="0">
                  <a:pos x="connsiteX1" y="connsiteY1"/>
                </a:cxn>
                <a:cxn ang="0">
                  <a:pos x="connsiteX2" y="connsiteY2"/>
                </a:cxn>
                <a:cxn ang="0">
                  <a:pos x="connsiteX3" y="connsiteY3"/>
                </a:cxn>
              </a:cxnLst>
              <a:rect l="l" t="t" r="r" b="b"/>
              <a:pathLst>
                <a:path w="439341" h="272342">
                  <a:moveTo>
                    <a:pt x="36121" y="272342"/>
                  </a:moveTo>
                  <a:cubicBezTo>
                    <a:pt x="4839" y="161651"/>
                    <a:pt x="-26443" y="50961"/>
                    <a:pt x="36121" y="12460"/>
                  </a:cubicBezTo>
                  <a:cubicBezTo>
                    <a:pt x="98685" y="-26041"/>
                    <a:pt x="353754" y="36523"/>
                    <a:pt x="411506" y="41336"/>
                  </a:cubicBezTo>
                  <a:cubicBezTo>
                    <a:pt x="469258" y="46149"/>
                    <a:pt x="425944" y="43742"/>
                    <a:pt x="382631" y="41336"/>
                  </a:cubicBezTo>
                </a:path>
              </a:pathLst>
            </a:custGeom>
            <a:noFill/>
            <a:ln w="254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149" name="Group 148">
              <a:extLst>
                <a:ext uri="{FF2B5EF4-FFF2-40B4-BE49-F238E27FC236}">
                  <a16:creationId xmlns:a16="http://schemas.microsoft.com/office/drawing/2014/main" id="{35BE43CF-2EF3-385C-475F-D389B5D04A06}"/>
                </a:ext>
              </a:extLst>
            </p:cNvPr>
            <p:cNvGrpSpPr/>
            <p:nvPr/>
          </p:nvGrpSpPr>
          <p:grpSpPr>
            <a:xfrm flipH="1">
              <a:off x="10414860" y="2943633"/>
              <a:ext cx="760130" cy="1138806"/>
              <a:chOff x="2116076" y="2012965"/>
              <a:chExt cx="474991" cy="711618"/>
            </a:xfrm>
          </p:grpSpPr>
          <p:sp>
            <p:nvSpPr>
              <p:cNvPr id="150" name="Oval 149">
                <a:extLst>
                  <a:ext uri="{FF2B5EF4-FFF2-40B4-BE49-F238E27FC236}">
                    <a16:creationId xmlns:a16="http://schemas.microsoft.com/office/drawing/2014/main" id="{E9CD9B2E-5A07-9DC3-7A5D-CE5DA3924106}"/>
                  </a:ext>
                </a:extLst>
              </p:cNvPr>
              <p:cNvSpPr/>
              <p:nvPr/>
            </p:nvSpPr>
            <p:spPr bwMode="auto">
              <a:xfrm rot="19897608">
                <a:off x="2116076" y="2105566"/>
                <a:ext cx="172369" cy="331407"/>
              </a:xfrm>
              <a:prstGeom prst="ellipse">
                <a:avLst/>
              </a:prstGeom>
              <a:solidFill>
                <a:schemeClr val="accent6">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51" name="Oval 150">
                <a:extLst>
                  <a:ext uri="{FF2B5EF4-FFF2-40B4-BE49-F238E27FC236}">
                    <a16:creationId xmlns:a16="http://schemas.microsoft.com/office/drawing/2014/main" id="{C13D2C98-91CA-F58E-DF70-F6B4298F1363}"/>
                  </a:ext>
                </a:extLst>
              </p:cNvPr>
              <p:cNvSpPr/>
              <p:nvPr/>
            </p:nvSpPr>
            <p:spPr bwMode="auto">
              <a:xfrm rot="19897608">
                <a:off x="2264121" y="2012965"/>
                <a:ext cx="172369" cy="331407"/>
              </a:xfrm>
              <a:prstGeom prst="ellipse">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52" name="Oval 151">
                <a:extLst>
                  <a:ext uri="{FF2B5EF4-FFF2-40B4-BE49-F238E27FC236}">
                    <a16:creationId xmlns:a16="http://schemas.microsoft.com/office/drawing/2014/main" id="{BB3123DB-DAFC-EF80-0414-A6C43CE9B6AF}"/>
                  </a:ext>
                </a:extLst>
              </p:cNvPr>
              <p:cNvSpPr/>
              <p:nvPr/>
            </p:nvSpPr>
            <p:spPr bwMode="auto">
              <a:xfrm rot="19897608">
                <a:off x="2278108" y="2393176"/>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53" name="Oval 152">
                <a:extLst>
                  <a:ext uri="{FF2B5EF4-FFF2-40B4-BE49-F238E27FC236}">
                    <a16:creationId xmlns:a16="http://schemas.microsoft.com/office/drawing/2014/main" id="{5A93F77F-8F09-5C75-B46D-A6B3AA9C4DAD}"/>
                  </a:ext>
                </a:extLst>
              </p:cNvPr>
              <p:cNvSpPr/>
              <p:nvPr/>
            </p:nvSpPr>
            <p:spPr bwMode="auto">
              <a:xfrm rot="19897608">
                <a:off x="2418698" y="2306442"/>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sp>
          <p:nvSpPr>
            <p:cNvPr id="157" name="Freeform: Shape 156">
              <a:extLst>
                <a:ext uri="{FF2B5EF4-FFF2-40B4-BE49-F238E27FC236}">
                  <a16:creationId xmlns:a16="http://schemas.microsoft.com/office/drawing/2014/main" id="{1667E211-1709-98D3-7E56-5AF7255C2607}"/>
                </a:ext>
              </a:extLst>
            </p:cNvPr>
            <p:cNvSpPr/>
            <p:nvPr/>
          </p:nvSpPr>
          <p:spPr bwMode="auto">
            <a:xfrm rot="20731064" flipH="1">
              <a:off x="9578984" y="3853573"/>
              <a:ext cx="439341" cy="252901"/>
            </a:xfrm>
            <a:custGeom>
              <a:avLst/>
              <a:gdLst>
                <a:gd name="connsiteX0" fmla="*/ 36121 w 439341"/>
                <a:gd name="connsiteY0" fmla="*/ 272342 h 272342"/>
                <a:gd name="connsiteX1" fmla="*/ 36121 w 439341"/>
                <a:gd name="connsiteY1" fmla="*/ 12460 h 272342"/>
                <a:gd name="connsiteX2" fmla="*/ 411506 w 439341"/>
                <a:gd name="connsiteY2" fmla="*/ 41336 h 272342"/>
                <a:gd name="connsiteX3" fmla="*/ 382631 w 439341"/>
                <a:gd name="connsiteY3" fmla="*/ 41336 h 272342"/>
              </a:gdLst>
              <a:ahLst/>
              <a:cxnLst>
                <a:cxn ang="0">
                  <a:pos x="connsiteX0" y="connsiteY0"/>
                </a:cxn>
                <a:cxn ang="0">
                  <a:pos x="connsiteX1" y="connsiteY1"/>
                </a:cxn>
                <a:cxn ang="0">
                  <a:pos x="connsiteX2" y="connsiteY2"/>
                </a:cxn>
                <a:cxn ang="0">
                  <a:pos x="connsiteX3" y="connsiteY3"/>
                </a:cxn>
              </a:cxnLst>
              <a:rect l="l" t="t" r="r" b="b"/>
              <a:pathLst>
                <a:path w="439341" h="272342">
                  <a:moveTo>
                    <a:pt x="36121" y="272342"/>
                  </a:moveTo>
                  <a:cubicBezTo>
                    <a:pt x="4839" y="161651"/>
                    <a:pt x="-26443" y="50961"/>
                    <a:pt x="36121" y="12460"/>
                  </a:cubicBezTo>
                  <a:cubicBezTo>
                    <a:pt x="98685" y="-26041"/>
                    <a:pt x="353754" y="36523"/>
                    <a:pt x="411506" y="41336"/>
                  </a:cubicBezTo>
                  <a:cubicBezTo>
                    <a:pt x="469258" y="46149"/>
                    <a:pt x="425944" y="43742"/>
                    <a:pt x="382631" y="41336"/>
                  </a:cubicBezTo>
                </a:path>
              </a:pathLst>
            </a:custGeom>
            <a:noFill/>
            <a:ln w="2540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166" name="Straight Connector 165">
              <a:extLst>
                <a:ext uri="{FF2B5EF4-FFF2-40B4-BE49-F238E27FC236}">
                  <a16:creationId xmlns:a16="http://schemas.microsoft.com/office/drawing/2014/main" id="{2D1693E1-AA59-908C-4672-E29124538726}"/>
                </a:ext>
              </a:extLst>
            </p:cNvPr>
            <p:cNvCxnSpPr>
              <a:cxnSpLocks/>
            </p:cNvCxnSpPr>
            <p:nvPr/>
          </p:nvCxnSpPr>
          <p:spPr bwMode="auto">
            <a:xfrm>
              <a:off x="10006397" y="3913238"/>
              <a:ext cx="292608" cy="0"/>
            </a:xfrm>
            <a:prstGeom prst="line">
              <a:avLst/>
            </a:prstGeom>
            <a:noFill/>
            <a:ln w="25400"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4E87316-D22C-6EC3-E567-1927CE4C1273}"/>
                </a:ext>
              </a:extLst>
            </p:cNvPr>
            <p:cNvCxnSpPr>
              <a:cxnSpLocks/>
            </p:cNvCxnSpPr>
            <p:nvPr/>
          </p:nvCxnSpPr>
          <p:spPr bwMode="auto">
            <a:xfrm>
              <a:off x="10006397" y="3972769"/>
              <a:ext cx="292608" cy="0"/>
            </a:xfrm>
            <a:prstGeom prst="line">
              <a:avLst/>
            </a:prstGeom>
            <a:noFill/>
            <a:ln w="25400" cap="flat" cmpd="sng" algn="ctr">
              <a:solidFill>
                <a:schemeClr val="bg1"/>
              </a:solidFill>
              <a:prstDash val="solid"/>
              <a:round/>
              <a:headEnd type="none" w="med" len="med"/>
              <a:tailEnd type="none" w="med" len="med"/>
            </a:ln>
            <a:effectLst/>
          </p:spPr>
        </p:cxnSp>
        <p:grpSp>
          <p:nvGrpSpPr>
            <p:cNvPr id="138" name="Group 137">
              <a:extLst>
                <a:ext uri="{FF2B5EF4-FFF2-40B4-BE49-F238E27FC236}">
                  <a16:creationId xmlns:a16="http://schemas.microsoft.com/office/drawing/2014/main" id="{799E817D-375C-B3B5-2D80-7B37E0BC3088}"/>
                </a:ext>
              </a:extLst>
            </p:cNvPr>
            <p:cNvGrpSpPr/>
            <p:nvPr/>
          </p:nvGrpSpPr>
          <p:grpSpPr>
            <a:xfrm>
              <a:off x="9080751" y="2936888"/>
              <a:ext cx="782376" cy="1098589"/>
              <a:chOff x="2120121" y="2001630"/>
              <a:chExt cx="488892" cy="686487"/>
            </a:xfrm>
          </p:grpSpPr>
          <p:sp>
            <p:nvSpPr>
              <p:cNvPr id="139" name="Oval 138">
                <a:extLst>
                  <a:ext uri="{FF2B5EF4-FFF2-40B4-BE49-F238E27FC236}">
                    <a16:creationId xmlns:a16="http://schemas.microsoft.com/office/drawing/2014/main" id="{BB3746A0-7677-2F4D-1DF1-C8726AD51E73}"/>
                  </a:ext>
                </a:extLst>
              </p:cNvPr>
              <p:cNvSpPr/>
              <p:nvPr/>
            </p:nvSpPr>
            <p:spPr bwMode="auto">
              <a:xfrm rot="19897608">
                <a:off x="2120121" y="2082365"/>
                <a:ext cx="172369" cy="331407"/>
              </a:xfrm>
              <a:prstGeom prst="ellipse">
                <a:avLst/>
              </a:prstGeom>
              <a:solidFill>
                <a:schemeClr val="accent4">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40" name="Oval 139">
                <a:extLst>
                  <a:ext uri="{FF2B5EF4-FFF2-40B4-BE49-F238E27FC236}">
                    <a16:creationId xmlns:a16="http://schemas.microsoft.com/office/drawing/2014/main" id="{6BDE5C93-81AE-92FC-35BF-EE9274589764}"/>
                  </a:ext>
                </a:extLst>
              </p:cNvPr>
              <p:cNvSpPr/>
              <p:nvPr/>
            </p:nvSpPr>
            <p:spPr bwMode="auto">
              <a:xfrm rot="19897608">
                <a:off x="2282067" y="2001630"/>
                <a:ext cx="172369" cy="331407"/>
              </a:xfrm>
              <a:prstGeom prst="ellipse">
                <a:avLst/>
              </a:prstGeom>
              <a:solidFill>
                <a:schemeClr val="accent3">
                  <a:lumMod val="60000"/>
                  <a:lumOff val="4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41" name="Oval 140">
                <a:extLst>
                  <a:ext uri="{FF2B5EF4-FFF2-40B4-BE49-F238E27FC236}">
                    <a16:creationId xmlns:a16="http://schemas.microsoft.com/office/drawing/2014/main" id="{221C2F8C-EAB4-1B03-94AA-7B9F3895F3DB}"/>
                  </a:ext>
                </a:extLst>
              </p:cNvPr>
              <p:cNvSpPr/>
              <p:nvPr/>
            </p:nvSpPr>
            <p:spPr bwMode="auto">
              <a:xfrm rot="19897608">
                <a:off x="2288597" y="2356710"/>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42" name="Oval 141">
                <a:extLst>
                  <a:ext uri="{FF2B5EF4-FFF2-40B4-BE49-F238E27FC236}">
                    <a16:creationId xmlns:a16="http://schemas.microsoft.com/office/drawing/2014/main" id="{B217F991-B875-C00A-955B-DA560951FF5B}"/>
                  </a:ext>
                </a:extLst>
              </p:cNvPr>
              <p:cNvSpPr/>
              <p:nvPr/>
            </p:nvSpPr>
            <p:spPr bwMode="auto">
              <a:xfrm rot="19897608">
                <a:off x="2436644" y="2295107"/>
                <a:ext cx="172369" cy="331407"/>
              </a:xfrm>
              <a:prstGeom prst="ellipse">
                <a:avLst/>
              </a:prstGeom>
              <a:solidFill>
                <a:schemeClr val="tx2">
                  <a:lumMod val="90000"/>
                </a:schemeClr>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169" name="Group 168">
              <a:extLst>
                <a:ext uri="{FF2B5EF4-FFF2-40B4-BE49-F238E27FC236}">
                  <a16:creationId xmlns:a16="http://schemas.microsoft.com/office/drawing/2014/main" id="{E26869DF-3125-FFEA-3CCD-8075CFA6CF36}"/>
                </a:ext>
              </a:extLst>
            </p:cNvPr>
            <p:cNvGrpSpPr/>
            <p:nvPr/>
          </p:nvGrpSpPr>
          <p:grpSpPr>
            <a:xfrm>
              <a:off x="9805054" y="4001498"/>
              <a:ext cx="693287" cy="1031607"/>
              <a:chOff x="9805054" y="4001498"/>
              <a:chExt cx="693287" cy="1031607"/>
            </a:xfrm>
          </p:grpSpPr>
          <p:grpSp>
            <p:nvGrpSpPr>
              <p:cNvPr id="143" name="Group 142">
                <a:extLst>
                  <a:ext uri="{FF2B5EF4-FFF2-40B4-BE49-F238E27FC236}">
                    <a16:creationId xmlns:a16="http://schemas.microsoft.com/office/drawing/2014/main" id="{EE91A185-1C1A-61EF-B943-2BEB3F70F440}"/>
                  </a:ext>
                </a:extLst>
              </p:cNvPr>
              <p:cNvGrpSpPr/>
              <p:nvPr/>
            </p:nvGrpSpPr>
            <p:grpSpPr>
              <a:xfrm rot="20924383" flipH="1">
                <a:off x="10168721" y="4001498"/>
                <a:ext cx="329620" cy="1009382"/>
                <a:chOff x="3679221" y="5289090"/>
                <a:chExt cx="329620" cy="1009382"/>
              </a:xfrm>
              <a:solidFill>
                <a:schemeClr val="tx2">
                  <a:lumMod val="90000"/>
                </a:schemeClr>
              </a:solidFill>
            </p:grpSpPr>
            <p:sp>
              <p:nvSpPr>
                <p:cNvPr id="144" name="Oval 143">
                  <a:extLst>
                    <a:ext uri="{FF2B5EF4-FFF2-40B4-BE49-F238E27FC236}">
                      <a16:creationId xmlns:a16="http://schemas.microsoft.com/office/drawing/2014/main" id="{3F60A122-6328-1025-9355-E3E46211807D}"/>
                    </a:ext>
                  </a:extLst>
                </p:cNvPr>
                <p:cNvSpPr/>
                <p:nvPr/>
              </p:nvSpPr>
              <p:spPr bwMode="auto">
                <a:xfrm rot="1206185">
                  <a:off x="3679221" y="5289090"/>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45" name="Oval 144">
                  <a:extLst>
                    <a:ext uri="{FF2B5EF4-FFF2-40B4-BE49-F238E27FC236}">
                      <a16:creationId xmlns:a16="http://schemas.microsoft.com/office/drawing/2014/main" id="{995D4015-235A-C090-C671-32592B183184}"/>
                    </a:ext>
                  </a:extLst>
                </p:cNvPr>
                <p:cNvSpPr/>
                <p:nvPr/>
              </p:nvSpPr>
              <p:spPr bwMode="auto">
                <a:xfrm rot="19228164">
                  <a:off x="3732998" y="5764607"/>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nvGrpSpPr>
              <p:cNvPr id="146" name="Group 145">
                <a:extLst>
                  <a:ext uri="{FF2B5EF4-FFF2-40B4-BE49-F238E27FC236}">
                    <a16:creationId xmlns:a16="http://schemas.microsoft.com/office/drawing/2014/main" id="{F8A732C2-A1F5-6A48-8527-DD11F7F381DD}"/>
                  </a:ext>
                </a:extLst>
              </p:cNvPr>
              <p:cNvGrpSpPr/>
              <p:nvPr/>
            </p:nvGrpSpPr>
            <p:grpSpPr>
              <a:xfrm rot="246845">
                <a:off x="9805054" y="4023723"/>
                <a:ext cx="329620" cy="1009382"/>
                <a:chOff x="3679221" y="5289090"/>
                <a:chExt cx="329620" cy="1009382"/>
              </a:xfrm>
              <a:solidFill>
                <a:schemeClr val="tx2">
                  <a:lumMod val="90000"/>
                </a:schemeClr>
              </a:solidFill>
            </p:grpSpPr>
            <p:sp>
              <p:nvSpPr>
                <p:cNvPr id="147" name="Oval 146">
                  <a:extLst>
                    <a:ext uri="{FF2B5EF4-FFF2-40B4-BE49-F238E27FC236}">
                      <a16:creationId xmlns:a16="http://schemas.microsoft.com/office/drawing/2014/main" id="{9431550E-896E-C538-D7C4-D9C9786735AD}"/>
                    </a:ext>
                  </a:extLst>
                </p:cNvPr>
                <p:cNvSpPr/>
                <p:nvPr/>
              </p:nvSpPr>
              <p:spPr bwMode="auto">
                <a:xfrm rot="1206185">
                  <a:off x="3679221" y="5289090"/>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148" name="Oval 147">
                  <a:extLst>
                    <a:ext uri="{FF2B5EF4-FFF2-40B4-BE49-F238E27FC236}">
                      <a16:creationId xmlns:a16="http://schemas.microsoft.com/office/drawing/2014/main" id="{2DBC221A-1D0F-802E-42EE-A7CB9BB18AE1}"/>
                    </a:ext>
                  </a:extLst>
                </p:cNvPr>
                <p:cNvSpPr/>
                <p:nvPr/>
              </p:nvSpPr>
              <p:spPr bwMode="auto">
                <a:xfrm rot="19228164">
                  <a:off x="3732998" y="5764607"/>
                  <a:ext cx="275843" cy="533865"/>
                </a:xfrm>
                <a:prstGeom prst="ellipse">
                  <a:avLst/>
                </a:prstGeom>
                <a:grp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a:ln>
                      <a:noFill/>
                    </a:ln>
                    <a:solidFill>
                      <a:srgbClr val="FFFFFF"/>
                    </a:solidFill>
                    <a:effectLst/>
                    <a:uLnTx/>
                    <a:uFillTx/>
                    <a:latin typeface="Calibri"/>
                    <a:ea typeface="+mn-ea"/>
                    <a:cs typeface="Arial" panose="020B0604020202020204" pitchFamily="34" charset="0"/>
                  </a:endParaRPr>
                </a:p>
              </p:txBody>
            </p:sp>
          </p:grpSp>
        </p:grpSp>
      </p:grpSp>
      <p:sp>
        <p:nvSpPr>
          <p:cNvPr id="171" name="TextBox 170">
            <a:extLst>
              <a:ext uri="{FF2B5EF4-FFF2-40B4-BE49-F238E27FC236}">
                <a16:creationId xmlns:a16="http://schemas.microsoft.com/office/drawing/2014/main" id="{979BE4AB-5A67-D3FB-9BEC-C60AE6D2B65B}"/>
              </a:ext>
            </a:extLst>
          </p:cNvPr>
          <p:cNvSpPr txBox="1"/>
          <p:nvPr/>
        </p:nvSpPr>
        <p:spPr bwMode="auto">
          <a:xfrm>
            <a:off x="812103" y="1699362"/>
            <a:ext cx="1260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Tarlatamab</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2" name="TextBox 171">
            <a:extLst>
              <a:ext uri="{FF2B5EF4-FFF2-40B4-BE49-F238E27FC236}">
                <a16:creationId xmlns:a16="http://schemas.microsoft.com/office/drawing/2014/main" id="{4BCD0A46-287A-FA3F-B6FE-6FE8EB508356}"/>
              </a:ext>
            </a:extLst>
          </p:cNvPr>
          <p:cNvSpPr txBox="1"/>
          <p:nvPr/>
        </p:nvSpPr>
        <p:spPr bwMode="auto">
          <a:xfrm>
            <a:off x="1125250" y="2540839"/>
            <a:ext cx="995785"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DLL3-binding</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domains</a:t>
            </a:r>
          </a:p>
        </p:txBody>
      </p:sp>
      <p:sp>
        <p:nvSpPr>
          <p:cNvPr id="173" name="TextBox 172">
            <a:extLst>
              <a:ext uri="{FF2B5EF4-FFF2-40B4-BE49-F238E27FC236}">
                <a16:creationId xmlns:a16="http://schemas.microsoft.com/office/drawing/2014/main" id="{14E6357B-312D-8AAB-3665-E3AAC373EC6F}"/>
              </a:ext>
            </a:extLst>
          </p:cNvPr>
          <p:cNvSpPr txBox="1"/>
          <p:nvPr/>
        </p:nvSpPr>
        <p:spPr bwMode="auto">
          <a:xfrm>
            <a:off x="1498505" y="3178946"/>
            <a:ext cx="1045799"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CD3-targeting</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domains</a:t>
            </a:r>
          </a:p>
        </p:txBody>
      </p:sp>
      <p:sp>
        <p:nvSpPr>
          <p:cNvPr id="178" name="TextBox 177">
            <a:extLst>
              <a:ext uri="{FF2B5EF4-FFF2-40B4-BE49-F238E27FC236}">
                <a16:creationId xmlns:a16="http://schemas.microsoft.com/office/drawing/2014/main" id="{5FA54118-3E20-ABAB-5F55-111FD326A39B}"/>
              </a:ext>
            </a:extLst>
          </p:cNvPr>
          <p:cNvSpPr txBox="1"/>
          <p:nvPr/>
        </p:nvSpPr>
        <p:spPr bwMode="auto">
          <a:xfrm>
            <a:off x="575134" y="4231710"/>
            <a:ext cx="751168"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Fc region</a:t>
            </a:r>
          </a:p>
        </p:txBody>
      </p:sp>
      <p:sp>
        <p:nvSpPr>
          <p:cNvPr id="179" name="TextBox 178">
            <a:extLst>
              <a:ext uri="{FF2B5EF4-FFF2-40B4-BE49-F238E27FC236}">
                <a16:creationId xmlns:a16="http://schemas.microsoft.com/office/drawing/2014/main" id="{FECC368E-E14E-DD51-BCB7-4F9AE4DB76ED}"/>
              </a:ext>
            </a:extLst>
          </p:cNvPr>
          <p:cNvSpPr txBox="1"/>
          <p:nvPr/>
        </p:nvSpPr>
        <p:spPr bwMode="auto">
          <a:xfrm>
            <a:off x="2415877" y="2592663"/>
            <a:ext cx="1045799"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CD3-targeting</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region</a:t>
            </a:r>
          </a:p>
        </p:txBody>
      </p:sp>
      <p:sp>
        <p:nvSpPr>
          <p:cNvPr id="180" name="TextBox 179">
            <a:extLst>
              <a:ext uri="{FF2B5EF4-FFF2-40B4-BE49-F238E27FC236}">
                <a16:creationId xmlns:a16="http://schemas.microsoft.com/office/drawing/2014/main" id="{A1C9029B-A120-D167-D792-9CB4AE221667}"/>
              </a:ext>
            </a:extLst>
          </p:cNvPr>
          <p:cNvSpPr txBox="1"/>
          <p:nvPr/>
        </p:nvSpPr>
        <p:spPr bwMode="auto">
          <a:xfrm>
            <a:off x="4177916" y="2579219"/>
            <a:ext cx="995785"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DLL3-binding</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region</a:t>
            </a:r>
          </a:p>
        </p:txBody>
      </p:sp>
      <p:sp>
        <p:nvSpPr>
          <p:cNvPr id="181" name="TextBox 180">
            <a:extLst>
              <a:ext uri="{FF2B5EF4-FFF2-40B4-BE49-F238E27FC236}">
                <a16:creationId xmlns:a16="http://schemas.microsoft.com/office/drawing/2014/main" id="{80C7A446-77C4-17C9-3729-EB983CFF5C30}"/>
              </a:ext>
            </a:extLst>
          </p:cNvPr>
          <p:cNvSpPr txBox="1"/>
          <p:nvPr/>
        </p:nvSpPr>
        <p:spPr bwMode="auto">
          <a:xfrm>
            <a:off x="2810853" y="4219281"/>
            <a:ext cx="751168"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Fc region</a:t>
            </a:r>
          </a:p>
        </p:txBody>
      </p:sp>
      <p:sp>
        <p:nvSpPr>
          <p:cNvPr id="182" name="TextBox 181">
            <a:extLst>
              <a:ext uri="{FF2B5EF4-FFF2-40B4-BE49-F238E27FC236}">
                <a16:creationId xmlns:a16="http://schemas.microsoft.com/office/drawing/2014/main" id="{27693EF7-BF14-EDD4-A31F-CDEB2C2D8E6F}"/>
              </a:ext>
            </a:extLst>
          </p:cNvPr>
          <p:cNvSpPr txBox="1"/>
          <p:nvPr/>
        </p:nvSpPr>
        <p:spPr bwMode="auto">
          <a:xfrm>
            <a:off x="3282395" y="1699362"/>
            <a:ext cx="11304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BI 764532</a:t>
            </a:r>
          </a:p>
        </p:txBody>
      </p:sp>
      <p:sp>
        <p:nvSpPr>
          <p:cNvPr id="183" name="TextBox 182">
            <a:extLst>
              <a:ext uri="{FF2B5EF4-FFF2-40B4-BE49-F238E27FC236}">
                <a16:creationId xmlns:a16="http://schemas.microsoft.com/office/drawing/2014/main" id="{6FEFCED7-EBFD-DA1C-62F5-A7D7755FF415}"/>
              </a:ext>
            </a:extLst>
          </p:cNvPr>
          <p:cNvSpPr txBox="1"/>
          <p:nvPr/>
        </p:nvSpPr>
        <p:spPr bwMode="auto">
          <a:xfrm>
            <a:off x="5933596" y="2653962"/>
            <a:ext cx="1045799"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CD3-targeting</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domains</a:t>
            </a:r>
          </a:p>
        </p:txBody>
      </p:sp>
      <p:sp>
        <p:nvSpPr>
          <p:cNvPr id="184" name="TextBox 183">
            <a:extLst>
              <a:ext uri="{FF2B5EF4-FFF2-40B4-BE49-F238E27FC236}">
                <a16:creationId xmlns:a16="http://schemas.microsoft.com/office/drawing/2014/main" id="{D6839771-E5CC-D5B5-9627-FF05A63D790E}"/>
              </a:ext>
            </a:extLst>
          </p:cNvPr>
          <p:cNvSpPr txBox="1"/>
          <p:nvPr/>
        </p:nvSpPr>
        <p:spPr bwMode="auto">
          <a:xfrm>
            <a:off x="5795810" y="3593414"/>
            <a:ext cx="994375"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Anti-albumin</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domain</a:t>
            </a:r>
          </a:p>
        </p:txBody>
      </p:sp>
      <p:sp>
        <p:nvSpPr>
          <p:cNvPr id="185" name="TextBox 184">
            <a:extLst>
              <a:ext uri="{FF2B5EF4-FFF2-40B4-BE49-F238E27FC236}">
                <a16:creationId xmlns:a16="http://schemas.microsoft.com/office/drawing/2014/main" id="{68BF63CE-DEA9-6A19-299E-18F385B8805D}"/>
              </a:ext>
            </a:extLst>
          </p:cNvPr>
          <p:cNvSpPr txBox="1"/>
          <p:nvPr/>
        </p:nvSpPr>
        <p:spPr bwMode="auto">
          <a:xfrm>
            <a:off x="5769039" y="4861205"/>
            <a:ext cx="1092287" cy="40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DLL3-targeting</a:t>
            </a:r>
            <a:b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domain</a:t>
            </a:r>
          </a:p>
        </p:txBody>
      </p:sp>
      <p:sp>
        <p:nvSpPr>
          <p:cNvPr id="187" name="TextBox 186">
            <a:extLst>
              <a:ext uri="{FF2B5EF4-FFF2-40B4-BE49-F238E27FC236}">
                <a16:creationId xmlns:a16="http://schemas.microsoft.com/office/drawing/2014/main" id="{6B0CA6FA-0F88-9C1E-23F5-1E5282751091}"/>
              </a:ext>
            </a:extLst>
          </p:cNvPr>
          <p:cNvSpPr txBox="1"/>
          <p:nvPr/>
        </p:nvSpPr>
        <p:spPr bwMode="auto">
          <a:xfrm>
            <a:off x="7617013" y="2266320"/>
            <a:ext cx="1043171"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Anti-DLL3 Fab</a:t>
            </a:r>
          </a:p>
        </p:txBody>
      </p:sp>
      <p:sp>
        <p:nvSpPr>
          <p:cNvPr id="188" name="TextBox 187">
            <a:extLst>
              <a:ext uri="{FF2B5EF4-FFF2-40B4-BE49-F238E27FC236}">
                <a16:creationId xmlns:a16="http://schemas.microsoft.com/office/drawing/2014/main" id="{D651F3A4-5B41-0DCA-7B77-D0D194F80B79}"/>
              </a:ext>
            </a:extLst>
          </p:cNvPr>
          <p:cNvSpPr txBox="1"/>
          <p:nvPr/>
        </p:nvSpPr>
        <p:spPr bwMode="auto">
          <a:xfrm>
            <a:off x="8268367" y="3305980"/>
            <a:ext cx="1037143"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Anti-CD3 </a:t>
            </a:r>
            <a:r>
              <a:rPr kumimoji="0" lang="en-US" sz="12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scFc</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 name="TextBox 188">
            <a:extLst>
              <a:ext uri="{FF2B5EF4-FFF2-40B4-BE49-F238E27FC236}">
                <a16:creationId xmlns:a16="http://schemas.microsoft.com/office/drawing/2014/main" id="{D7ECC81C-1DB8-8D7B-1632-6BE784D26781}"/>
              </a:ext>
            </a:extLst>
          </p:cNvPr>
          <p:cNvSpPr txBox="1"/>
          <p:nvPr/>
        </p:nvSpPr>
        <p:spPr bwMode="auto">
          <a:xfrm>
            <a:off x="6915678" y="4427583"/>
            <a:ext cx="1353897" cy="248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2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Modified Fc region</a:t>
            </a:r>
          </a:p>
        </p:txBody>
      </p:sp>
      <p:sp>
        <p:nvSpPr>
          <p:cNvPr id="190" name="TextBox 189">
            <a:extLst>
              <a:ext uri="{FF2B5EF4-FFF2-40B4-BE49-F238E27FC236}">
                <a16:creationId xmlns:a16="http://schemas.microsoft.com/office/drawing/2014/main" id="{CFD41702-34D1-BE27-E694-FD3D5CC8F753}"/>
              </a:ext>
            </a:extLst>
          </p:cNvPr>
          <p:cNvSpPr txBox="1"/>
          <p:nvPr/>
        </p:nvSpPr>
        <p:spPr bwMode="auto">
          <a:xfrm>
            <a:off x="7430206" y="1699362"/>
            <a:ext cx="11352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QLS31904</a:t>
            </a:r>
          </a:p>
        </p:txBody>
      </p:sp>
    </p:spTree>
    <p:extLst>
      <p:ext uri="{BB962C8B-B14F-4D97-AF65-F5344CB8AC3E}">
        <p14:creationId xmlns:p14="http://schemas.microsoft.com/office/powerpoint/2010/main" val="3661636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5FF5-A6A6-C3E8-3BE2-B7C15A77041C}"/>
              </a:ext>
            </a:extLst>
          </p:cNvPr>
          <p:cNvSpPr>
            <a:spLocks noGrp="1"/>
          </p:cNvSpPr>
          <p:nvPr>
            <p:ph type="title"/>
          </p:nvPr>
        </p:nvSpPr>
        <p:spPr/>
        <p:txBody>
          <a:bodyPr/>
          <a:lstStyle/>
          <a:p>
            <a:r>
              <a:rPr lang="en-US"/>
              <a:t>DeLLphi-301: Tarlatamab in Relapsed ES-SCLC</a:t>
            </a:r>
          </a:p>
        </p:txBody>
      </p:sp>
      <p:sp>
        <p:nvSpPr>
          <p:cNvPr id="3" name="Content Placeholder 2">
            <a:extLst>
              <a:ext uri="{FF2B5EF4-FFF2-40B4-BE49-F238E27FC236}">
                <a16:creationId xmlns:a16="http://schemas.microsoft.com/office/drawing/2014/main" id="{1E1A93CD-3886-7543-9895-B399E8AD9661}"/>
              </a:ext>
            </a:extLst>
          </p:cNvPr>
          <p:cNvSpPr>
            <a:spLocks noGrp="1"/>
          </p:cNvSpPr>
          <p:nvPr>
            <p:ph idx="1"/>
          </p:nvPr>
        </p:nvSpPr>
        <p:spPr>
          <a:xfrm>
            <a:off x="604675" y="1513047"/>
            <a:ext cx="10877529" cy="477678"/>
          </a:xfrm>
        </p:spPr>
        <p:txBody>
          <a:bodyPr/>
          <a:lstStyle/>
          <a:p>
            <a:pPr>
              <a:spcAft>
                <a:spcPts val="0"/>
              </a:spcAft>
            </a:pPr>
            <a:r>
              <a:rPr lang="en-US" sz="2400"/>
              <a:t>Open-label phase II study</a:t>
            </a:r>
          </a:p>
          <a:p>
            <a:pPr lvl="1">
              <a:spcAft>
                <a:spcPts val="0"/>
              </a:spcAft>
            </a:pPr>
            <a:r>
              <a:rPr lang="en-US" sz="2200"/>
              <a:t>Patients required to have received 1 platinum-based regimen and ≥1 other line of </a:t>
            </a:r>
            <a:r>
              <a:rPr lang="en-US" sz="2200" err="1"/>
              <a:t>tx</a:t>
            </a:r>
            <a:r>
              <a:rPr lang="en-US" sz="2200"/>
              <a:t>; median lines of </a:t>
            </a:r>
            <a:r>
              <a:rPr lang="en-US" sz="2200" err="1"/>
              <a:t>tx</a:t>
            </a:r>
            <a:r>
              <a:rPr lang="en-US" sz="2200"/>
              <a:t>: 2 (range: 1-8)</a:t>
            </a:r>
          </a:p>
        </p:txBody>
      </p:sp>
      <p:sp>
        <p:nvSpPr>
          <p:cNvPr id="4" name="Content Placeholder 2">
            <a:extLst>
              <a:ext uri="{FF2B5EF4-FFF2-40B4-BE49-F238E27FC236}">
                <a16:creationId xmlns:a16="http://schemas.microsoft.com/office/drawing/2014/main" id="{AE6F5C2D-3D94-FA7E-9815-F75E49F00E4D}"/>
              </a:ext>
            </a:extLst>
          </p:cNvPr>
          <p:cNvSpPr txBox="1">
            <a:spLocks/>
          </p:cNvSpPr>
          <p:nvPr/>
        </p:nvSpPr>
        <p:spPr bwMode="auto">
          <a:xfrm>
            <a:off x="604675" y="5449728"/>
            <a:ext cx="10877529" cy="81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endpoints: </a:t>
            </a:r>
            <a:r>
              <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ORR per RECIST v1.1 by BICR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DoR, DCR, PFS, OS, safety, drug serum concentration</a:t>
            </a:r>
          </a:p>
        </p:txBody>
      </p:sp>
      <p:sp>
        <p:nvSpPr>
          <p:cNvPr id="6" name="Text Box 11">
            <a:extLst>
              <a:ext uri="{FF2B5EF4-FFF2-40B4-BE49-F238E27FC236}">
                <a16:creationId xmlns:a16="http://schemas.microsoft.com/office/drawing/2014/main" id="{33D8B619-B8B5-5A90-7F10-BD155CC31AA2}"/>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Ahn. NEJM. 2023;389:2063. NCT05060016. </a:t>
            </a:r>
          </a:p>
        </p:txBody>
      </p:sp>
      <p:sp>
        <p:nvSpPr>
          <p:cNvPr id="5" name="Text Box 45">
            <a:extLst>
              <a:ext uri="{FF2B5EF4-FFF2-40B4-BE49-F238E27FC236}">
                <a16:creationId xmlns:a16="http://schemas.microsoft.com/office/drawing/2014/main" id="{9EE98203-DC01-4700-CB0A-D3C0919A66A3}"/>
              </a:ext>
            </a:extLst>
          </p:cNvPr>
          <p:cNvSpPr txBox="1">
            <a:spLocks noChangeArrowheads="1"/>
          </p:cNvSpPr>
          <p:nvPr/>
        </p:nvSpPr>
        <p:spPr bwMode="auto">
          <a:xfrm>
            <a:off x="234946" y="3132845"/>
            <a:ext cx="203994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with ES-SCLC; ≥2 prior lines of tx, including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platinum-based CT; treated, stable </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brain mets allowed; ECOG PS 0-1</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 = 222)</a:t>
            </a:r>
          </a:p>
        </p:txBody>
      </p:sp>
      <p:sp>
        <p:nvSpPr>
          <p:cNvPr id="7" name="Rectangle 49">
            <a:extLst>
              <a:ext uri="{FF2B5EF4-FFF2-40B4-BE49-F238E27FC236}">
                <a16:creationId xmlns:a16="http://schemas.microsoft.com/office/drawing/2014/main" id="{F5A43A4E-AF1F-ECE7-AD73-3A85C9F93A76}"/>
              </a:ext>
            </a:extLst>
          </p:cNvPr>
          <p:cNvSpPr>
            <a:spLocks noChangeArrowheads="1"/>
          </p:cNvSpPr>
          <p:nvPr/>
        </p:nvSpPr>
        <p:spPr bwMode="auto">
          <a:xfrm>
            <a:off x="2711431" y="3117606"/>
            <a:ext cx="261450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Tarlatamab 10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D8, D15,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(n = 88)</a:t>
            </a:r>
          </a:p>
        </p:txBody>
      </p:sp>
      <p:sp>
        <p:nvSpPr>
          <p:cNvPr id="8" name="Rectangle 50">
            <a:extLst>
              <a:ext uri="{FF2B5EF4-FFF2-40B4-BE49-F238E27FC236}">
                <a16:creationId xmlns:a16="http://schemas.microsoft.com/office/drawing/2014/main" id="{0FA62185-10B3-E8C7-4B28-44041F7EE206}"/>
              </a:ext>
            </a:extLst>
          </p:cNvPr>
          <p:cNvSpPr>
            <a:spLocks noChangeArrowheads="1"/>
          </p:cNvSpPr>
          <p:nvPr/>
        </p:nvSpPr>
        <p:spPr bwMode="auto">
          <a:xfrm>
            <a:off x="2711431" y="4167837"/>
            <a:ext cx="2614504"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Tarlatamab 100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D8, D15,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(n = 88)</a:t>
            </a:r>
          </a:p>
        </p:txBody>
      </p:sp>
      <p:sp>
        <p:nvSpPr>
          <p:cNvPr id="11" name="Line 53">
            <a:extLst>
              <a:ext uri="{FF2B5EF4-FFF2-40B4-BE49-F238E27FC236}">
                <a16:creationId xmlns:a16="http://schemas.microsoft.com/office/drawing/2014/main" id="{75B235EF-EB24-1894-FC74-40FFB9E74CD6}"/>
              </a:ext>
            </a:extLst>
          </p:cNvPr>
          <p:cNvSpPr>
            <a:spLocks noChangeShapeType="1"/>
          </p:cNvSpPr>
          <p:nvPr/>
        </p:nvSpPr>
        <p:spPr bwMode="auto">
          <a:xfrm>
            <a:off x="2150581" y="4094253"/>
            <a:ext cx="453388"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3" name="Line 54">
            <a:extLst>
              <a:ext uri="{FF2B5EF4-FFF2-40B4-BE49-F238E27FC236}">
                <a16:creationId xmlns:a16="http://schemas.microsoft.com/office/drawing/2014/main" id="{1402E041-0A40-77BC-1BA7-5FB35E2026FD}"/>
              </a:ext>
            </a:extLst>
          </p:cNvPr>
          <p:cNvSpPr>
            <a:spLocks noChangeShapeType="1"/>
          </p:cNvSpPr>
          <p:nvPr/>
        </p:nvSpPr>
        <p:spPr bwMode="auto">
          <a:xfrm flipV="1">
            <a:off x="2150581" y="3637052"/>
            <a:ext cx="453388"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7" name="Line 52">
            <a:extLst>
              <a:ext uri="{FF2B5EF4-FFF2-40B4-BE49-F238E27FC236}">
                <a16:creationId xmlns:a16="http://schemas.microsoft.com/office/drawing/2014/main" id="{EBF10D51-366A-A168-6850-AC5921D13982}"/>
              </a:ext>
            </a:extLst>
          </p:cNvPr>
          <p:cNvSpPr>
            <a:spLocks noChangeShapeType="1"/>
          </p:cNvSpPr>
          <p:nvPr/>
        </p:nvSpPr>
        <p:spPr bwMode="auto">
          <a:xfrm>
            <a:off x="8783890" y="4059121"/>
            <a:ext cx="46569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1" name="TextBox 20">
            <a:extLst>
              <a:ext uri="{FF2B5EF4-FFF2-40B4-BE49-F238E27FC236}">
                <a16:creationId xmlns:a16="http://schemas.microsoft.com/office/drawing/2014/main" id="{4C2E0555-E885-E5B6-4916-E80F7EA8AFD0}"/>
              </a:ext>
            </a:extLst>
          </p:cNvPr>
          <p:cNvSpPr txBox="1"/>
          <p:nvPr/>
        </p:nvSpPr>
        <p:spPr bwMode="auto">
          <a:xfrm>
            <a:off x="2785163" y="2715910"/>
            <a:ext cx="2614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 1: Dose Evaluation</a:t>
            </a:r>
          </a:p>
        </p:txBody>
      </p:sp>
      <p:sp>
        <p:nvSpPr>
          <p:cNvPr id="22" name="TextBox 21">
            <a:extLst>
              <a:ext uri="{FF2B5EF4-FFF2-40B4-BE49-F238E27FC236}">
                <a16:creationId xmlns:a16="http://schemas.microsoft.com/office/drawing/2014/main" id="{7D05CF4C-C6F3-8208-1B1F-6CB0C2C5BB4B}"/>
              </a:ext>
            </a:extLst>
          </p:cNvPr>
          <p:cNvSpPr txBox="1"/>
          <p:nvPr/>
        </p:nvSpPr>
        <p:spPr bwMode="auto">
          <a:xfrm>
            <a:off x="6025940" y="2744485"/>
            <a:ext cx="26145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 2: Dose Expansion</a:t>
            </a:r>
          </a:p>
        </p:txBody>
      </p:sp>
      <p:sp>
        <p:nvSpPr>
          <p:cNvPr id="23" name="TextBox 22">
            <a:extLst>
              <a:ext uri="{FF2B5EF4-FFF2-40B4-BE49-F238E27FC236}">
                <a16:creationId xmlns:a16="http://schemas.microsoft.com/office/drawing/2014/main" id="{F48CBA6A-2829-1A48-494F-06C41BAE8F03}"/>
              </a:ext>
            </a:extLst>
          </p:cNvPr>
          <p:cNvSpPr txBox="1"/>
          <p:nvPr/>
        </p:nvSpPr>
        <p:spPr bwMode="auto">
          <a:xfrm>
            <a:off x="9350375" y="2744485"/>
            <a:ext cx="26145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 3: Reduced Inpatient Monitoring Period</a:t>
            </a:r>
          </a:p>
        </p:txBody>
      </p:sp>
      <p:sp>
        <p:nvSpPr>
          <p:cNvPr id="26" name="TextBox 25">
            <a:extLst>
              <a:ext uri="{FF2B5EF4-FFF2-40B4-BE49-F238E27FC236}">
                <a16:creationId xmlns:a16="http://schemas.microsoft.com/office/drawing/2014/main" id="{2702AFA2-7271-96F2-B9DB-3A0207326443}"/>
              </a:ext>
            </a:extLst>
          </p:cNvPr>
          <p:cNvSpPr txBox="1"/>
          <p:nvPr/>
        </p:nvSpPr>
        <p:spPr bwMode="auto">
          <a:xfrm>
            <a:off x="2711430" y="5105884"/>
            <a:ext cx="1935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 mg on D1.</a:t>
            </a:r>
          </a:p>
        </p:txBody>
      </p:sp>
      <p:sp>
        <p:nvSpPr>
          <p:cNvPr id="9" name="Rectangle 49">
            <a:extLst>
              <a:ext uri="{FF2B5EF4-FFF2-40B4-BE49-F238E27FC236}">
                <a16:creationId xmlns:a16="http://schemas.microsoft.com/office/drawing/2014/main" id="{D5D04F94-34B3-C8D2-DB03-0B07749DF300}"/>
              </a:ext>
            </a:extLst>
          </p:cNvPr>
          <p:cNvSpPr>
            <a:spLocks noChangeArrowheads="1"/>
          </p:cNvSpPr>
          <p:nvPr/>
        </p:nvSpPr>
        <p:spPr bwMode="auto">
          <a:xfrm>
            <a:off x="6071145" y="3601921"/>
            <a:ext cx="261518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Tarlatamab 10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D8, D15,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(n = 12)</a:t>
            </a:r>
          </a:p>
        </p:txBody>
      </p:sp>
      <p:sp>
        <p:nvSpPr>
          <p:cNvPr id="10" name="Rectangle 49">
            <a:extLst>
              <a:ext uri="{FF2B5EF4-FFF2-40B4-BE49-F238E27FC236}">
                <a16:creationId xmlns:a16="http://schemas.microsoft.com/office/drawing/2014/main" id="{33001051-D68D-73FF-EB4A-1D4BD34FB4F3}"/>
              </a:ext>
            </a:extLst>
          </p:cNvPr>
          <p:cNvSpPr>
            <a:spLocks noChangeArrowheads="1"/>
          </p:cNvSpPr>
          <p:nvPr/>
        </p:nvSpPr>
        <p:spPr bwMode="auto">
          <a:xfrm>
            <a:off x="9350035" y="3601921"/>
            <a:ext cx="2615184"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Tarlatamab 10 mg*</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D8, D15, Q2W thereafter</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(n = 34)</a:t>
            </a:r>
          </a:p>
        </p:txBody>
      </p:sp>
      <p:sp>
        <p:nvSpPr>
          <p:cNvPr id="12" name="Line 52">
            <a:extLst>
              <a:ext uri="{FF2B5EF4-FFF2-40B4-BE49-F238E27FC236}">
                <a16:creationId xmlns:a16="http://schemas.microsoft.com/office/drawing/2014/main" id="{75A50ED0-3B5A-FDCF-934D-743388924F31}"/>
              </a:ext>
            </a:extLst>
          </p:cNvPr>
          <p:cNvSpPr>
            <a:spLocks noChangeShapeType="1"/>
          </p:cNvSpPr>
          <p:nvPr/>
        </p:nvSpPr>
        <p:spPr bwMode="auto">
          <a:xfrm>
            <a:off x="5496757" y="4059121"/>
            <a:ext cx="46569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63669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B30870-CA5F-B01B-299D-C931EB4718D4}"/>
              </a:ext>
            </a:extLst>
          </p:cNvPr>
          <p:cNvSpPr>
            <a:spLocks noGrp="1"/>
          </p:cNvSpPr>
          <p:nvPr>
            <p:ph type="title"/>
          </p:nvPr>
        </p:nvSpPr>
        <p:spPr/>
        <p:txBody>
          <a:bodyPr/>
          <a:lstStyle/>
          <a:p>
            <a:r>
              <a:rPr lang="en-US"/>
              <a:t>DeLLphi-301: Response</a:t>
            </a:r>
          </a:p>
        </p:txBody>
      </p:sp>
      <p:sp>
        <p:nvSpPr>
          <p:cNvPr id="21" name="TextBox 20">
            <a:extLst>
              <a:ext uri="{FF2B5EF4-FFF2-40B4-BE49-F238E27FC236}">
                <a16:creationId xmlns:a16="http://schemas.microsoft.com/office/drawing/2014/main" id="{56FF1A1D-C8C5-A4FF-72B4-D1AA2BF32DFD}"/>
              </a:ext>
            </a:extLst>
          </p:cNvPr>
          <p:cNvSpPr txBox="1"/>
          <p:nvPr/>
        </p:nvSpPr>
        <p:spPr bwMode="auto">
          <a:xfrm>
            <a:off x="683789" y="1512705"/>
            <a:ext cx="5021055"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Antitumor Activity </a:t>
            </a:r>
            <a:r>
              <a:rPr lang="en-US" b="1">
                <a:solidFill>
                  <a:srgbClr val="000000"/>
                </a:solidFill>
                <a:latin typeface="Calibri" panose="020F0502020204030204" pitchFamily="34" charset="0"/>
                <a:cs typeface="Arial" panose="020B0604020202020204" pitchFamily="34" charset="0"/>
              </a:rPr>
              <a:t>With</a:t>
            </a: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t>
            </a:r>
            <a:r>
              <a:rPr lang="en-US" b="1">
                <a:solidFill>
                  <a:srgbClr val="000000"/>
                </a:solidFill>
                <a:latin typeface="Calibri" panose="020F0502020204030204" pitchFamily="34" charset="0"/>
                <a:cs typeface="Arial" panose="020B0604020202020204" pitchFamily="34" charset="0"/>
              </a:rPr>
              <a:t>Tarlatamab 10 mg</a:t>
            </a: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(n = 91)</a:t>
            </a:r>
          </a:p>
        </p:txBody>
      </p:sp>
      <p:sp>
        <p:nvSpPr>
          <p:cNvPr id="3" name="Text Box 11">
            <a:extLst>
              <a:ext uri="{FF2B5EF4-FFF2-40B4-BE49-F238E27FC236}">
                <a16:creationId xmlns:a16="http://schemas.microsoft.com/office/drawing/2014/main" id="{7EF9804D-52F9-A638-09D1-B2373AF34041}"/>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a:solidFill>
                  <a:schemeClr val="bg2"/>
                </a:solidFill>
                <a:latin typeface="Calibri" panose="020F0502020204030204" pitchFamily="34" charset="0"/>
              </a:rPr>
              <a:t>Ahn. NEJM. 2023;389:2063.</a:t>
            </a:r>
          </a:p>
        </p:txBody>
      </p:sp>
      <p:graphicFrame>
        <p:nvGraphicFramePr>
          <p:cNvPr id="4" name="Table 3">
            <a:extLst>
              <a:ext uri="{FF2B5EF4-FFF2-40B4-BE49-F238E27FC236}">
                <a16:creationId xmlns:a16="http://schemas.microsoft.com/office/drawing/2014/main" id="{6EF9B82C-7E1B-AE41-80A1-4483F7493FCC}"/>
              </a:ext>
            </a:extLst>
          </p:cNvPr>
          <p:cNvGraphicFramePr>
            <a:graphicFrameLocks noGrp="1"/>
          </p:cNvGraphicFramePr>
          <p:nvPr>
            <p:extLst>
              <p:ext uri="{D42A27DB-BD31-4B8C-83A1-F6EECF244321}">
                <p14:modId xmlns:p14="http://schemas.microsoft.com/office/powerpoint/2010/main" val="1988614420"/>
              </p:ext>
            </p:extLst>
          </p:nvPr>
        </p:nvGraphicFramePr>
        <p:xfrm>
          <a:off x="5774636" y="953828"/>
          <a:ext cx="5998264" cy="5218372"/>
        </p:xfrm>
        <a:graphic>
          <a:graphicData uri="http://schemas.openxmlformats.org/drawingml/2006/table">
            <a:tbl>
              <a:tblPr firstRow="1" bandRow="1">
                <a:tableStyleId>{EB344D84-9AFB-497E-A393-DC336BA19D2E}</a:tableStyleId>
              </a:tblPr>
              <a:tblGrid>
                <a:gridCol w="2827275">
                  <a:extLst>
                    <a:ext uri="{9D8B030D-6E8A-4147-A177-3AD203B41FA5}">
                      <a16:colId xmlns:a16="http://schemas.microsoft.com/office/drawing/2014/main" val="3510591873"/>
                    </a:ext>
                  </a:extLst>
                </a:gridCol>
                <a:gridCol w="1540195">
                  <a:extLst>
                    <a:ext uri="{9D8B030D-6E8A-4147-A177-3AD203B41FA5}">
                      <a16:colId xmlns:a16="http://schemas.microsoft.com/office/drawing/2014/main" val="883353582"/>
                    </a:ext>
                  </a:extLst>
                </a:gridCol>
                <a:gridCol w="1630794">
                  <a:extLst>
                    <a:ext uri="{9D8B030D-6E8A-4147-A177-3AD203B41FA5}">
                      <a16:colId xmlns:a16="http://schemas.microsoft.com/office/drawing/2014/main" val="3284540796"/>
                    </a:ext>
                  </a:extLst>
                </a:gridCol>
              </a:tblGrid>
              <a:tr h="354478">
                <a:tc>
                  <a:txBody>
                    <a:bodyPr/>
                    <a:lstStyle/>
                    <a:p>
                      <a:pPr algn="l" fontAlgn="b"/>
                      <a:r>
                        <a:rPr lang="en-US" sz="1400" b="1">
                          <a:solidFill>
                            <a:schemeClr val="tx1"/>
                          </a:solidFill>
                          <a:effectLst/>
                          <a:latin typeface="+mn-lt"/>
                        </a:rPr>
                        <a:t>Outcome</a:t>
                      </a:r>
                      <a:endParaRPr lang="en-US" sz="1400" b="1" i="0">
                        <a:solidFill>
                          <a:schemeClr val="tx1"/>
                        </a:solidFill>
                        <a:effectLst/>
                        <a:latin typeface="+mn-lt"/>
                      </a:endParaRPr>
                    </a:p>
                  </a:txBody>
                  <a:tcPr marR="36772" marT="22063" marB="1470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r>
                        <a:rPr lang="pt-BR" sz="1400" b="1">
                          <a:solidFill>
                            <a:schemeClr val="tx1"/>
                          </a:solidFill>
                          <a:effectLst/>
                          <a:latin typeface="+mn-lt"/>
                        </a:rPr>
                        <a:t>Tarlatamab 10 mg</a:t>
                      </a:r>
                      <a:br>
                        <a:rPr lang="pt-BR" sz="1400" b="1">
                          <a:solidFill>
                            <a:schemeClr val="tx1"/>
                          </a:solidFill>
                          <a:effectLst/>
                          <a:latin typeface="+mn-lt"/>
                        </a:rPr>
                      </a:br>
                      <a:r>
                        <a:rPr lang="pt-BR" sz="1400" b="1">
                          <a:solidFill>
                            <a:schemeClr val="tx1"/>
                          </a:solidFill>
                          <a:effectLst/>
                          <a:latin typeface="+mn-lt"/>
                        </a:rPr>
                        <a:t>(n = 100)</a:t>
                      </a:r>
                      <a:endParaRPr lang="pt-BR" sz="1400" b="1" i="0">
                        <a:solidFill>
                          <a:schemeClr val="tx1"/>
                        </a:solidFill>
                        <a:effectLst/>
                        <a:latin typeface="+mn-lt"/>
                      </a:endParaRPr>
                    </a:p>
                  </a:txBody>
                  <a:tcPr marL="36772" marR="36772" marT="22063" marB="14709"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fontAlgn="b"/>
                      <a:r>
                        <a:rPr lang="pt-BR" sz="1400" b="1">
                          <a:solidFill>
                            <a:schemeClr val="tx1"/>
                          </a:solidFill>
                          <a:effectLst/>
                          <a:latin typeface="+mn-lt"/>
                        </a:rPr>
                        <a:t>Tarlatamab 100 mg</a:t>
                      </a:r>
                      <a:br>
                        <a:rPr lang="pt-BR" sz="1400" b="1">
                          <a:solidFill>
                            <a:schemeClr val="tx1"/>
                          </a:solidFill>
                          <a:effectLst/>
                          <a:latin typeface="+mn-lt"/>
                        </a:rPr>
                      </a:br>
                      <a:r>
                        <a:rPr lang="pt-BR" sz="1400" b="1">
                          <a:solidFill>
                            <a:schemeClr val="tx1"/>
                          </a:solidFill>
                          <a:effectLst/>
                          <a:latin typeface="+mn-lt"/>
                        </a:rPr>
                        <a:t>(n = 88)</a:t>
                      </a:r>
                      <a:endParaRPr lang="pt-BR" sz="1400" b="1" i="0">
                        <a:solidFill>
                          <a:schemeClr val="tx1"/>
                        </a:solidFill>
                        <a:effectLst/>
                        <a:latin typeface="+mn-lt"/>
                      </a:endParaRPr>
                    </a:p>
                  </a:txBody>
                  <a:tcPr marL="36772" marR="36772" marT="22063" marB="14709"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658349081"/>
                  </a:ext>
                </a:extLst>
              </a:tr>
              <a:tr h="292367">
                <a:tc>
                  <a:txBody>
                    <a:bodyPr/>
                    <a:lstStyle/>
                    <a:p>
                      <a:pPr algn="l" fontAlgn="base"/>
                      <a:r>
                        <a:rPr lang="en-US" sz="1400" b="0">
                          <a:solidFill>
                            <a:schemeClr val="bg1"/>
                          </a:solidFill>
                          <a:effectLst/>
                          <a:latin typeface="+mn-lt"/>
                        </a:rPr>
                        <a:t>ORR, % (97.5%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Confirmed CR,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Confirmed PR, n (%)</a:t>
                      </a: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a:solidFill>
                            <a:schemeClr val="bg1"/>
                          </a:solidFill>
                          <a:effectLst/>
                          <a:latin typeface="+mn-lt"/>
                        </a:rPr>
                        <a:t>40 (29-52)</a:t>
                      </a:r>
                      <a:endParaRPr lang="en-US" sz="1400" b="0" i="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a:solidFill>
                            <a:schemeClr val="bg1"/>
                          </a:solidFill>
                          <a:effectLst/>
                          <a:latin typeface="+mn-lt"/>
                        </a:rPr>
                        <a:t>1 (1)</a:t>
                      </a:r>
                      <a:endParaRPr lang="en-US" sz="1400" b="0" i="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a:solidFill>
                            <a:schemeClr val="bg1"/>
                          </a:solidFill>
                          <a:effectLst/>
                          <a:latin typeface="+mn-lt"/>
                        </a:rPr>
                        <a:t>39 (39)</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a:solidFill>
                            <a:schemeClr val="bg1"/>
                          </a:solidFill>
                          <a:effectLst/>
                          <a:latin typeface="+mn-lt"/>
                        </a:rPr>
                        <a:t>32 (21-44)</a:t>
                      </a:r>
                      <a:endParaRPr lang="en-US" sz="1400" b="0" i="0">
                        <a:solidFill>
                          <a:schemeClr val="bg1"/>
                        </a:solidFill>
                        <a:effectLst/>
                        <a:latin typeface="+mn-lt"/>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a:solidFill>
                            <a:schemeClr val="bg1"/>
                          </a:solidFill>
                          <a:effectLst/>
                          <a:latin typeface="+mn-lt"/>
                        </a:rPr>
                        <a:t>7 (8)</a:t>
                      </a:r>
                      <a:endParaRPr lang="en-US" sz="1400" b="0" i="0">
                        <a:solidFill>
                          <a:schemeClr val="bg1"/>
                        </a:solidFill>
                        <a:effectLst/>
                        <a:latin typeface="+mn-lt"/>
                      </a:endParaRPr>
                    </a:p>
                    <a:p>
                      <a:pPr algn="ctr" fontAlgn="base"/>
                      <a:r>
                        <a:rPr lang="en-US" sz="1400" b="0">
                          <a:solidFill>
                            <a:schemeClr val="bg1"/>
                          </a:solidFill>
                          <a:effectLst/>
                          <a:latin typeface="+mn-lt"/>
                        </a:rPr>
                        <a:t>21 (24)</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3449628"/>
                  </a:ext>
                </a:extLst>
              </a:tr>
              <a:tr h="195458">
                <a:tc>
                  <a:txBody>
                    <a:bodyPr/>
                    <a:lstStyle/>
                    <a:p>
                      <a:pPr algn="l" fontAlgn="t"/>
                      <a:r>
                        <a:rPr lang="en-US" sz="1400" b="0">
                          <a:solidFill>
                            <a:schemeClr val="bg1"/>
                          </a:solidFill>
                          <a:effectLst/>
                          <a:latin typeface="+mn-lt"/>
                        </a:rPr>
                        <a:t>SD, n (%)</a:t>
                      </a:r>
                      <a:endParaRPr lang="en-US" sz="1400" b="0" i="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a:solidFill>
                            <a:schemeClr val="bg1"/>
                          </a:solidFill>
                          <a:effectLst/>
                          <a:latin typeface="+mn-lt"/>
                        </a:rPr>
                        <a:t>30 (30)</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a:solidFill>
                            <a:schemeClr val="bg1"/>
                          </a:solidFill>
                          <a:effectLst/>
                          <a:latin typeface="+mn-lt"/>
                        </a:rPr>
                        <a:t>27 (31)</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60312690"/>
                  </a:ext>
                </a:extLst>
              </a:tr>
              <a:tr h="195458">
                <a:tc>
                  <a:txBody>
                    <a:bodyPr/>
                    <a:lstStyle/>
                    <a:p>
                      <a:pPr algn="l" fontAlgn="t"/>
                      <a:r>
                        <a:rPr lang="en-US" sz="1400" b="0">
                          <a:solidFill>
                            <a:schemeClr val="bg1"/>
                          </a:solidFill>
                          <a:effectLst/>
                          <a:latin typeface="+mn-lt"/>
                        </a:rPr>
                        <a:t>PD, n (%)</a:t>
                      </a:r>
                      <a:endParaRPr lang="en-US" sz="1400" b="0" i="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a:solidFill>
                            <a:schemeClr val="bg1"/>
                          </a:solidFill>
                          <a:effectLst/>
                          <a:latin typeface="+mn-lt"/>
                        </a:rPr>
                        <a:t>20 (20)</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a:solidFill>
                            <a:schemeClr val="bg1"/>
                          </a:solidFill>
                          <a:effectLst/>
                          <a:latin typeface="+mn-lt"/>
                        </a:rPr>
                        <a:t>13 (15)</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67735048"/>
                  </a:ext>
                </a:extLst>
              </a:tr>
              <a:tr h="195458">
                <a:tc>
                  <a:txBody>
                    <a:bodyPr/>
                    <a:lstStyle/>
                    <a:p>
                      <a:pPr algn="l" fontAlgn="t"/>
                      <a:r>
                        <a:rPr lang="en-US" sz="1400" b="0">
                          <a:solidFill>
                            <a:schemeClr val="bg1"/>
                          </a:solidFill>
                          <a:effectLst/>
                          <a:latin typeface="+mn-lt"/>
                        </a:rPr>
                        <a:t>Death before post-BL scan, n (%)</a:t>
                      </a:r>
                      <a:endParaRPr lang="en-US" sz="1400" b="0" i="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a:solidFill>
                            <a:schemeClr val="bg1"/>
                          </a:solidFill>
                          <a:effectLst/>
                          <a:latin typeface="+mn-lt"/>
                        </a:rPr>
                        <a:t>6 (6)</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a:solidFill>
                            <a:schemeClr val="bg1"/>
                          </a:solidFill>
                          <a:effectLst/>
                          <a:latin typeface="+mn-lt"/>
                        </a:rPr>
                        <a:t>13 (15)</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37368013"/>
                  </a:ext>
                </a:extLst>
              </a:tr>
              <a:tr h="195458">
                <a:tc>
                  <a:txBody>
                    <a:bodyPr/>
                    <a:lstStyle/>
                    <a:p>
                      <a:pPr algn="l" fontAlgn="t"/>
                      <a:r>
                        <a:rPr lang="en-US" sz="1400" b="0">
                          <a:solidFill>
                            <a:schemeClr val="bg1"/>
                          </a:solidFill>
                          <a:effectLst/>
                          <a:latin typeface="+mn-lt"/>
                        </a:rPr>
                        <a:t>No post-BL scan, n (%)</a:t>
                      </a:r>
                      <a:endParaRPr lang="en-US" sz="1400" b="0" i="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a:solidFill>
                            <a:schemeClr val="bg1"/>
                          </a:solidFill>
                          <a:effectLst/>
                          <a:latin typeface="+mn-lt"/>
                        </a:rPr>
                        <a:t>2 (2)</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a:solidFill>
                            <a:schemeClr val="bg1"/>
                          </a:solidFill>
                          <a:effectLst/>
                          <a:latin typeface="+mn-lt"/>
                        </a:rPr>
                        <a:t>3 (3)</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55973147"/>
                  </a:ext>
                </a:extLst>
              </a:tr>
              <a:tr h="914400">
                <a:tc>
                  <a:txBody>
                    <a:bodyPr/>
                    <a:lstStyle/>
                    <a:p>
                      <a:pPr algn="l" fontAlgn="t"/>
                      <a:r>
                        <a:rPr lang="en-US" sz="1400" b="0">
                          <a:solidFill>
                            <a:schemeClr val="bg1"/>
                          </a:solidFill>
                          <a:effectLst/>
                          <a:latin typeface="+mn-lt"/>
                        </a:rPr>
                        <a:t>Observed DoR,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≥9 mo</a:t>
                      </a: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en-US" sz="1400" b="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a:solidFill>
                            <a:schemeClr val="bg1"/>
                          </a:solidFill>
                          <a:effectLst/>
                          <a:latin typeface="+mn-lt"/>
                        </a:rPr>
                        <a:t>35/40 (88)</a:t>
                      </a:r>
                      <a:endParaRPr lang="en-US" sz="1400" b="0" i="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a:solidFill>
                            <a:schemeClr val="bg1"/>
                          </a:solidFill>
                          <a:effectLst/>
                          <a:latin typeface="+mn-lt"/>
                        </a:rPr>
                        <a:t>23/40 (58)</a:t>
                      </a:r>
                      <a:endParaRPr lang="en-US" sz="1400" b="0" i="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a:solidFill>
                            <a:schemeClr val="bg1"/>
                          </a:solidFill>
                          <a:effectLst/>
                          <a:latin typeface="+mn-lt"/>
                        </a:rPr>
                        <a:t>10/40 (25)</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en-US" sz="1400" b="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a:solidFill>
                            <a:schemeClr val="bg1"/>
                          </a:solidFill>
                          <a:effectLst/>
                          <a:latin typeface="+mn-lt"/>
                        </a:rPr>
                        <a:t>25/28 (89)</a:t>
                      </a:r>
                      <a:endParaRPr lang="en-US" sz="1400" b="0" i="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a:solidFill>
                            <a:schemeClr val="bg1"/>
                          </a:solidFill>
                          <a:effectLst/>
                          <a:latin typeface="+mn-lt"/>
                        </a:rPr>
                        <a:t>17/28 (61)</a:t>
                      </a:r>
                      <a:endParaRPr lang="en-US" sz="1400" b="0" i="0">
                        <a:solidFill>
                          <a:schemeClr val="bg1"/>
                        </a:solidFill>
                        <a:effectLst/>
                        <a:latin typeface="+mn-lt"/>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en-US" sz="1400" b="0">
                          <a:solidFill>
                            <a:schemeClr val="bg1"/>
                          </a:solidFill>
                          <a:effectLst/>
                          <a:latin typeface="+mn-lt"/>
                        </a:rPr>
                        <a:t>10/28 (36)</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28911899"/>
                  </a:ext>
                </a:extLst>
              </a:tr>
              <a:tr h="195458">
                <a:tc>
                  <a:txBody>
                    <a:bodyPr/>
                    <a:lstStyle/>
                    <a:p>
                      <a:pPr algn="l" fontAlgn="t"/>
                      <a:r>
                        <a:rPr lang="en-US" sz="1400" b="0">
                          <a:solidFill>
                            <a:schemeClr val="bg1"/>
                          </a:solidFill>
                          <a:effectLst/>
                          <a:latin typeface="+mn-lt"/>
                        </a:rPr>
                        <a:t>Median time to response, mo (range)</a:t>
                      </a:r>
                      <a:endParaRPr lang="en-US" sz="1400" b="0" i="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a:solidFill>
                            <a:schemeClr val="bg1"/>
                          </a:solidFill>
                          <a:effectLst/>
                          <a:latin typeface="+mn-lt"/>
                        </a:rPr>
                        <a:t>1.4 (1.1-2.8)</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t"/>
                      <a:r>
                        <a:rPr lang="en-US" sz="1400" b="0">
                          <a:solidFill>
                            <a:schemeClr val="bg1"/>
                          </a:solidFill>
                          <a:effectLst/>
                          <a:latin typeface="+mn-lt"/>
                        </a:rPr>
                        <a:t>1.4 (1.2-9.6)</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9673027"/>
                  </a:ext>
                </a:extLst>
              </a:tr>
              <a:tr h="195458">
                <a:tc>
                  <a:txBody>
                    <a:bodyPr/>
                    <a:lstStyle/>
                    <a:p>
                      <a:pPr algn="l" fontAlgn="t"/>
                      <a:r>
                        <a:rPr lang="en-US" sz="1400" b="0">
                          <a:solidFill>
                            <a:schemeClr val="bg1"/>
                          </a:solidFill>
                          <a:effectLst/>
                          <a:latin typeface="+mn-lt"/>
                        </a:rPr>
                        <a:t>Ongoing response at data cutoff, </a:t>
                      </a:r>
                      <a:br>
                        <a:rPr lang="en-US" sz="1400" b="0">
                          <a:solidFill>
                            <a:schemeClr val="bg1"/>
                          </a:solidFill>
                          <a:effectLst/>
                          <a:latin typeface="+mn-lt"/>
                        </a:rPr>
                      </a:br>
                      <a:r>
                        <a:rPr lang="en-US" sz="1400" b="0">
                          <a:solidFill>
                            <a:schemeClr val="bg1"/>
                          </a:solidFill>
                          <a:effectLst/>
                          <a:latin typeface="+mn-lt"/>
                        </a:rPr>
                        <a:t>n/N (%)</a:t>
                      </a:r>
                      <a:endParaRPr lang="en-US" sz="1400" b="0" i="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a:solidFill>
                            <a:schemeClr val="bg1"/>
                          </a:solidFill>
                          <a:effectLst/>
                          <a:latin typeface="+mn-lt"/>
                        </a:rPr>
                        <a:t>22/40 (55)</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t"/>
                      <a:r>
                        <a:rPr lang="en-US" sz="1400" b="0">
                          <a:solidFill>
                            <a:schemeClr val="bg1"/>
                          </a:solidFill>
                          <a:effectLst/>
                          <a:latin typeface="+mn-lt"/>
                        </a:rPr>
                        <a:t>16/28 (57)</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28619166"/>
                  </a:ext>
                </a:extLst>
              </a:tr>
              <a:tr h="195458">
                <a:tc>
                  <a:txBody>
                    <a:bodyPr/>
                    <a:lstStyle/>
                    <a:p>
                      <a:pPr algn="l" fontAlgn="base"/>
                      <a:r>
                        <a:rPr lang="en-US" sz="1400" b="0">
                          <a:solidFill>
                            <a:schemeClr val="bg1"/>
                          </a:solidFill>
                          <a:effectLst/>
                          <a:latin typeface="+mn-lt"/>
                        </a:rPr>
                        <a:t>DCR, % (95% CI)</a:t>
                      </a:r>
                      <a:endParaRPr lang="en-US" sz="1400" b="0" i="0">
                        <a:solidFill>
                          <a:schemeClr val="bg1"/>
                        </a:solidFill>
                        <a:effectLst/>
                        <a:latin typeface="+mn-lt"/>
                      </a:endParaRPr>
                    </a:p>
                  </a:txBody>
                  <a:tcPr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base"/>
                      <a:r>
                        <a:rPr lang="en-US" sz="1400" b="0">
                          <a:solidFill>
                            <a:schemeClr val="bg1"/>
                          </a:solidFill>
                          <a:effectLst/>
                          <a:latin typeface="+mn-lt"/>
                        </a:rPr>
                        <a:t>70 (60-79)</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base"/>
                      <a:r>
                        <a:rPr lang="en-US" sz="1400" b="0">
                          <a:solidFill>
                            <a:schemeClr val="bg1"/>
                          </a:solidFill>
                          <a:effectLst/>
                          <a:latin typeface="+mn-lt"/>
                        </a:rPr>
                        <a:t>63 (52-73)</a:t>
                      </a:r>
                      <a:endParaRPr lang="en-US" sz="1400" b="0" i="0">
                        <a:solidFill>
                          <a:schemeClr val="bg1"/>
                        </a:solidFill>
                        <a:effectLst/>
                        <a:latin typeface="+mn-lt"/>
                      </a:endParaRPr>
                    </a:p>
                  </a:txBody>
                  <a:tcPr marL="36772" marR="36772" marT="22063" marB="1470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65947490"/>
                  </a:ext>
                </a:extLst>
              </a:tr>
              <a:tr h="195458">
                <a:tc>
                  <a:txBody>
                    <a:bodyPr/>
                    <a:lstStyle/>
                    <a:p>
                      <a:pPr algn="l" fontAlgn="base"/>
                      <a:r>
                        <a:rPr lang="en-US" sz="1400" b="0">
                          <a:solidFill>
                            <a:schemeClr val="bg1"/>
                          </a:solidFill>
                          <a:effectLst/>
                          <a:latin typeface="+mn-lt"/>
                        </a:rPr>
                        <a:t>Median duration of disease control, mo (95% CI)</a:t>
                      </a:r>
                      <a:endParaRPr lang="en-US" sz="1400" b="0" i="0">
                        <a:solidFill>
                          <a:schemeClr val="bg1"/>
                        </a:solidFill>
                        <a:effectLst/>
                        <a:latin typeface="+mn-lt"/>
                      </a:endParaRPr>
                    </a:p>
                  </a:txBody>
                  <a:tcPr marR="457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ase"/>
                      <a:r>
                        <a:rPr lang="en-US" sz="1400" b="0">
                          <a:solidFill>
                            <a:schemeClr val="bg1"/>
                          </a:solidFill>
                          <a:effectLst/>
                          <a:latin typeface="+mn-lt"/>
                        </a:rPr>
                        <a:t>6.9 (5.4-9.7)</a:t>
                      </a:r>
                      <a:endParaRPr lang="en-US" sz="1400" b="0" i="0">
                        <a:solidFill>
                          <a:schemeClr val="bg1"/>
                        </a:solidFill>
                        <a:effectLst/>
                        <a:latin typeface="+mn-lt"/>
                      </a:endParaRPr>
                    </a:p>
                  </a:txBody>
                  <a:tcPr marL="36772" marR="36772" marT="22063" marB="11031"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ase"/>
                      <a:r>
                        <a:rPr lang="en-US" sz="1400" b="0">
                          <a:solidFill>
                            <a:schemeClr val="bg1"/>
                          </a:solidFill>
                          <a:effectLst/>
                          <a:latin typeface="+mn-lt"/>
                        </a:rPr>
                        <a:t>6.7 (4.2-NE)</a:t>
                      </a:r>
                      <a:endParaRPr lang="en-US" sz="1400" b="0" i="0">
                        <a:solidFill>
                          <a:schemeClr val="bg1"/>
                        </a:solidFill>
                        <a:effectLst/>
                        <a:latin typeface="+mn-lt"/>
                      </a:endParaRPr>
                    </a:p>
                  </a:txBody>
                  <a:tcPr marL="36772" marR="36772" marT="22063" marB="11031"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20671619"/>
                  </a:ext>
                </a:extLst>
              </a:tr>
            </a:tbl>
          </a:graphicData>
        </a:graphic>
      </p:graphicFrame>
      <p:sp>
        <p:nvSpPr>
          <p:cNvPr id="5" name="TextBox 4">
            <a:extLst>
              <a:ext uri="{FF2B5EF4-FFF2-40B4-BE49-F238E27FC236}">
                <a16:creationId xmlns:a16="http://schemas.microsoft.com/office/drawing/2014/main" id="{EB9F33EF-D4D2-7C5F-E61B-D87A9B4CCE79}"/>
              </a:ext>
            </a:extLst>
          </p:cNvPr>
          <p:cNvSpPr txBox="1"/>
          <p:nvPr/>
        </p:nvSpPr>
        <p:spPr bwMode="auto">
          <a:xfrm rot="16200000">
            <a:off x="-879285" y="4052710"/>
            <a:ext cx="28819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1">
                <a:solidFill>
                  <a:schemeClr val="bg1"/>
                </a:solidFill>
                <a:latin typeface="Calibri" panose="020F0502020204030204" pitchFamily="34" charset="0"/>
              </a:rPr>
              <a:t>Best Change From BL in SoD (%)</a:t>
            </a:r>
          </a:p>
        </p:txBody>
      </p:sp>
      <p:grpSp>
        <p:nvGrpSpPr>
          <p:cNvPr id="8" name="Group 7">
            <a:extLst>
              <a:ext uri="{FF2B5EF4-FFF2-40B4-BE49-F238E27FC236}">
                <a16:creationId xmlns:a16="http://schemas.microsoft.com/office/drawing/2014/main" id="{A428F7EB-85FC-6C8C-2FF3-6C34ADC05B9C}"/>
              </a:ext>
            </a:extLst>
          </p:cNvPr>
          <p:cNvGrpSpPr/>
          <p:nvPr/>
        </p:nvGrpSpPr>
        <p:grpSpPr>
          <a:xfrm>
            <a:off x="616932" y="2135868"/>
            <a:ext cx="559770" cy="4100052"/>
            <a:chOff x="555658" y="1941574"/>
            <a:chExt cx="559770" cy="4852277"/>
          </a:xfrm>
        </p:grpSpPr>
        <p:sp>
          <p:nvSpPr>
            <p:cNvPr id="10" name="TextBox 9">
              <a:extLst>
                <a:ext uri="{FF2B5EF4-FFF2-40B4-BE49-F238E27FC236}">
                  <a16:creationId xmlns:a16="http://schemas.microsoft.com/office/drawing/2014/main" id="{4101AE48-3A37-630E-FE86-D33703A6181D}"/>
                </a:ext>
              </a:extLst>
            </p:cNvPr>
            <p:cNvSpPr txBox="1"/>
            <p:nvPr/>
          </p:nvSpPr>
          <p:spPr bwMode="auto">
            <a:xfrm>
              <a:off x="618177" y="1941574"/>
              <a:ext cx="4972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120</a:t>
              </a:r>
            </a:p>
          </p:txBody>
        </p:sp>
        <p:sp>
          <p:nvSpPr>
            <p:cNvPr id="11" name="TextBox 10">
              <a:extLst>
                <a:ext uri="{FF2B5EF4-FFF2-40B4-BE49-F238E27FC236}">
                  <a16:creationId xmlns:a16="http://schemas.microsoft.com/office/drawing/2014/main" id="{B2E5160C-A904-8575-F002-E6395A182206}"/>
                </a:ext>
              </a:extLst>
            </p:cNvPr>
            <p:cNvSpPr txBox="1"/>
            <p:nvPr/>
          </p:nvSpPr>
          <p:spPr bwMode="auto">
            <a:xfrm>
              <a:off x="618176" y="234123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sp>
          <p:nvSpPr>
            <p:cNvPr id="12" name="TextBox 11">
              <a:extLst>
                <a:ext uri="{FF2B5EF4-FFF2-40B4-BE49-F238E27FC236}">
                  <a16:creationId xmlns:a16="http://schemas.microsoft.com/office/drawing/2014/main" id="{AD394FDF-0248-7DC0-4383-EC2CA0D8DE74}"/>
                </a:ext>
              </a:extLst>
            </p:cNvPr>
            <p:cNvSpPr txBox="1"/>
            <p:nvPr/>
          </p:nvSpPr>
          <p:spPr bwMode="auto">
            <a:xfrm>
              <a:off x="722372" y="274600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13" name="TextBox 12">
              <a:extLst>
                <a:ext uri="{FF2B5EF4-FFF2-40B4-BE49-F238E27FC236}">
                  <a16:creationId xmlns:a16="http://schemas.microsoft.com/office/drawing/2014/main" id="{921BC112-F701-18EC-A348-FB8564B4EF47}"/>
                </a:ext>
              </a:extLst>
            </p:cNvPr>
            <p:cNvSpPr txBox="1"/>
            <p:nvPr/>
          </p:nvSpPr>
          <p:spPr bwMode="auto">
            <a:xfrm>
              <a:off x="722372" y="31493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14" name="TextBox 13">
              <a:extLst>
                <a:ext uri="{FF2B5EF4-FFF2-40B4-BE49-F238E27FC236}">
                  <a16:creationId xmlns:a16="http://schemas.microsoft.com/office/drawing/2014/main" id="{40CD4725-DF10-2111-4143-B211ECE15E6F}"/>
                </a:ext>
              </a:extLst>
            </p:cNvPr>
            <p:cNvSpPr txBox="1"/>
            <p:nvPr/>
          </p:nvSpPr>
          <p:spPr bwMode="auto">
            <a:xfrm>
              <a:off x="722372" y="355411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15" name="TextBox 14">
              <a:extLst>
                <a:ext uri="{FF2B5EF4-FFF2-40B4-BE49-F238E27FC236}">
                  <a16:creationId xmlns:a16="http://schemas.microsoft.com/office/drawing/2014/main" id="{928C4D02-ED18-B247-A988-64F00C572CA2}"/>
                </a:ext>
              </a:extLst>
            </p:cNvPr>
            <p:cNvSpPr txBox="1"/>
            <p:nvPr/>
          </p:nvSpPr>
          <p:spPr bwMode="auto">
            <a:xfrm>
              <a:off x="722372" y="395377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16" name="TextBox 15">
              <a:extLst>
                <a:ext uri="{FF2B5EF4-FFF2-40B4-BE49-F238E27FC236}">
                  <a16:creationId xmlns:a16="http://schemas.microsoft.com/office/drawing/2014/main" id="{63730E14-F4DD-A060-B154-0D5CECD96370}"/>
                </a:ext>
              </a:extLst>
            </p:cNvPr>
            <p:cNvSpPr txBox="1"/>
            <p:nvPr/>
          </p:nvSpPr>
          <p:spPr bwMode="auto">
            <a:xfrm>
              <a:off x="826567" y="4358538"/>
              <a:ext cx="288861" cy="40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F03D89A0-65B2-BE10-E085-B7C2C58A7223}"/>
                </a:ext>
              </a:extLst>
            </p:cNvPr>
            <p:cNvSpPr txBox="1"/>
            <p:nvPr/>
          </p:nvSpPr>
          <p:spPr bwMode="auto">
            <a:xfrm>
              <a:off x="659855" y="4750606"/>
              <a:ext cx="4555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512598EB-15AD-D968-D4A1-5B4DCA377F73}"/>
                </a:ext>
              </a:extLst>
            </p:cNvPr>
            <p:cNvSpPr txBox="1"/>
            <p:nvPr/>
          </p:nvSpPr>
          <p:spPr bwMode="auto">
            <a:xfrm>
              <a:off x="659854" y="5154696"/>
              <a:ext cx="455574" cy="40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F4AE8DD5-7810-8913-AA3F-994F108191D1}"/>
                </a:ext>
              </a:extLst>
            </p:cNvPr>
            <p:cNvSpPr txBox="1"/>
            <p:nvPr/>
          </p:nvSpPr>
          <p:spPr bwMode="auto">
            <a:xfrm>
              <a:off x="659854" y="5583001"/>
              <a:ext cx="455574" cy="40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D82ECBB9-1AD7-FC3B-88F6-55D369B21C63}"/>
                </a:ext>
              </a:extLst>
            </p:cNvPr>
            <p:cNvSpPr txBox="1"/>
            <p:nvPr/>
          </p:nvSpPr>
          <p:spPr bwMode="auto">
            <a:xfrm>
              <a:off x="659854" y="5987091"/>
              <a:ext cx="455574" cy="40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E13F628F-D10C-9C9E-9530-F99627C6681B}"/>
                </a:ext>
              </a:extLst>
            </p:cNvPr>
            <p:cNvSpPr txBox="1"/>
            <p:nvPr/>
          </p:nvSpPr>
          <p:spPr bwMode="auto">
            <a:xfrm>
              <a:off x="555658" y="6393183"/>
              <a:ext cx="559770" cy="400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grpSp>
      <p:cxnSp>
        <p:nvCxnSpPr>
          <p:cNvPr id="25" name="Straight Connector 24">
            <a:extLst>
              <a:ext uri="{FF2B5EF4-FFF2-40B4-BE49-F238E27FC236}">
                <a16:creationId xmlns:a16="http://schemas.microsoft.com/office/drawing/2014/main" id="{969257AF-4462-3BDF-45B5-86FA30669B49}"/>
              </a:ext>
            </a:extLst>
          </p:cNvPr>
          <p:cNvCxnSpPr>
            <a:cxnSpLocks/>
          </p:cNvCxnSpPr>
          <p:nvPr/>
        </p:nvCxnSpPr>
        <p:spPr bwMode="auto">
          <a:xfrm>
            <a:off x="1184322" y="2306955"/>
            <a:ext cx="0" cy="3749040"/>
          </a:xfrm>
          <a:prstGeom prst="line">
            <a:avLst/>
          </a:prstGeom>
          <a:noFill/>
          <a:ln w="28575" cap="flat" cmpd="sng" algn="ctr">
            <a:solidFill>
              <a:schemeClr val="bg1"/>
            </a:solidFill>
            <a:prstDash val="solid"/>
            <a:round/>
            <a:headEnd type="none" w="med" len="med"/>
            <a:tailEnd type="none" w="med" len="med"/>
          </a:ln>
          <a:effectLst/>
        </p:spPr>
      </p:cxnSp>
      <p:grpSp>
        <p:nvGrpSpPr>
          <p:cNvPr id="26" name="Group 25">
            <a:extLst>
              <a:ext uri="{FF2B5EF4-FFF2-40B4-BE49-F238E27FC236}">
                <a16:creationId xmlns:a16="http://schemas.microsoft.com/office/drawing/2014/main" id="{BA3BAAF4-EEDE-C4DC-D327-5CD3B0042DAB}"/>
              </a:ext>
            </a:extLst>
          </p:cNvPr>
          <p:cNvGrpSpPr/>
          <p:nvPr/>
        </p:nvGrpSpPr>
        <p:grpSpPr>
          <a:xfrm>
            <a:off x="1101519" y="2306115"/>
            <a:ext cx="82804" cy="3760528"/>
            <a:chOff x="1074009" y="2107262"/>
            <a:chExt cx="1211991" cy="4423156"/>
          </a:xfrm>
        </p:grpSpPr>
        <p:cxnSp>
          <p:nvCxnSpPr>
            <p:cNvPr id="28" name="Straight Connector 27">
              <a:extLst>
                <a:ext uri="{FF2B5EF4-FFF2-40B4-BE49-F238E27FC236}">
                  <a16:creationId xmlns:a16="http://schemas.microsoft.com/office/drawing/2014/main" id="{A33D541D-E8EF-B8E0-7A2A-C15C6DDF8781}"/>
                </a:ext>
              </a:extLst>
            </p:cNvPr>
            <p:cNvCxnSpPr>
              <a:cxnSpLocks/>
            </p:cNvCxnSpPr>
            <p:nvPr/>
          </p:nvCxnSpPr>
          <p:spPr bwMode="auto">
            <a:xfrm>
              <a:off x="1074009" y="210726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FD65414-6A8B-84C2-A9C6-815ED6C54998}"/>
                </a:ext>
              </a:extLst>
            </p:cNvPr>
            <p:cNvCxnSpPr>
              <a:cxnSpLocks/>
            </p:cNvCxnSpPr>
            <p:nvPr/>
          </p:nvCxnSpPr>
          <p:spPr bwMode="auto">
            <a:xfrm>
              <a:off x="1074009" y="250986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5909696-77F6-C0C1-DFFD-87518797B35A}"/>
                </a:ext>
              </a:extLst>
            </p:cNvPr>
            <p:cNvCxnSpPr>
              <a:cxnSpLocks/>
            </p:cNvCxnSpPr>
            <p:nvPr/>
          </p:nvCxnSpPr>
          <p:spPr bwMode="auto">
            <a:xfrm>
              <a:off x="1074009" y="2912470"/>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F534D53-A048-F32D-F4F8-6A0D02637B43}"/>
                </a:ext>
              </a:extLst>
            </p:cNvPr>
            <p:cNvCxnSpPr>
              <a:cxnSpLocks/>
            </p:cNvCxnSpPr>
            <p:nvPr/>
          </p:nvCxnSpPr>
          <p:spPr bwMode="auto">
            <a:xfrm>
              <a:off x="1074009" y="3315074"/>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BC88923-54DC-B63C-7BC7-48335698B64E}"/>
                </a:ext>
              </a:extLst>
            </p:cNvPr>
            <p:cNvCxnSpPr>
              <a:cxnSpLocks/>
            </p:cNvCxnSpPr>
            <p:nvPr/>
          </p:nvCxnSpPr>
          <p:spPr bwMode="auto">
            <a:xfrm>
              <a:off x="1074009" y="3717678"/>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24CEF22-583E-5901-AF43-4E0909C449C3}"/>
                </a:ext>
              </a:extLst>
            </p:cNvPr>
            <p:cNvCxnSpPr>
              <a:cxnSpLocks/>
            </p:cNvCxnSpPr>
            <p:nvPr/>
          </p:nvCxnSpPr>
          <p:spPr bwMode="auto">
            <a:xfrm>
              <a:off x="1074009" y="412028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2EF4D8E-78EB-A98E-56B1-772098F5EE90}"/>
                </a:ext>
              </a:extLst>
            </p:cNvPr>
            <p:cNvCxnSpPr>
              <a:cxnSpLocks/>
            </p:cNvCxnSpPr>
            <p:nvPr/>
          </p:nvCxnSpPr>
          <p:spPr bwMode="auto">
            <a:xfrm>
              <a:off x="1074009" y="452288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D531BF8-F3F1-F20E-8445-351FDD589F90}"/>
                </a:ext>
              </a:extLst>
            </p:cNvPr>
            <p:cNvCxnSpPr>
              <a:cxnSpLocks/>
            </p:cNvCxnSpPr>
            <p:nvPr/>
          </p:nvCxnSpPr>
          <p:spPr bwMode="auto">
            <a:xfrm>
              <a:off x="1074009" y="4925490"/>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1565CE9-B6B1-94C6-7F3E-C361350D9EFC}"/>
                </a:ext>
              </a:extLst>
            </p:cNvPr>
            <p:cNvCxnSpPr>
              <a:cxnSpLocks/>
            </p:cNvCxnSpPr>
            <p:nvPr/>
          </p:nvCxnSpPr>
          <p:spPr bwMode="auto">
            <a:xfrm>
              <a:off x="1074009" y="5328096"/>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D4D896F-0CB0-AC66-20A5-66187AADA90E}"/>
                </a:ext>
              </a:extLst>
            </p:cNvPr>
            <p:cNvCxnSpPr>
              <a:cxnSpLocks/>
            </p:cNvCxnSpPr>
            <p:nvPr/>
          </p:nvCxnSpPr>
          <p:spPr bwMode="auto">
            <a:xfrm>
              <a:off x="1074009" y="5725208"/>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D981AFE-D93A-5A29-DA79-EBAAB676FD7A}"/>
                </a:ext>
              </a:extLst>
            </p:cNvPr>
            <p:cNvCxnSpPr>
              <a:cxnSpLocks/>
            </p:cNvCxnSpPr>
            <p:nvPr/>
          </p:nvCxnSpPr>
          <p:spPr bwMode="auto">
            <a:xfrm>
              <a:off x="1074009" y="6127812"/>
              <a:ext cx="121199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1459499-C42E-6B7E-0D8A-3FA34573857C}"/>
                </a:ext>
              </a:extLst>
            </p:cNvPr>
            <p:cNvCxnSpPr>
              <a:cxnSpLocks/>
            </p:cNvCxnSpPr>
            <p:nvPr/>
          </p:nvCxnSpPr>
          <p:spPr bwMode="auto">
            <a:xfrm>
              <a:off x="1074009" y="6530418"/>
              <a:ext cx="121199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9B6167BA-F429-6F9A-3A25-B52B12DFF6F1}"/>
              </a:ext>
            </a:extLst>
          </p:cNvPr>
          <p:cNvGrpSpPr/>
          <p:nvPr/>
        </p:nvGrpSpPr>
        <p:grpSpPr>
          <a:xfrm>
            <a:off x="2232602" y="1963825"/>
            <a:ext cx="568720" cy="1569660"/>
            <a:chOff x="2379736" y="2490977"/>
            <a:chExt cx="568720" cy="1569660"/>
          </a:xfrm>
        </p:grpSpPr>
        <p:sp>
          <p:nvSpPr>
            <p:cNvPr id="43" name="TextBox 42">
              <a:extLst>
                <a:ext uri="{FF2B5EF4-FFF2-40B4-BE49-F238E27FC236}">
                  <a16:creationId xmlns:a16="http://schemas.microsoft.com/office/drawing/2014/main" id="{B732C061-9763-5ED8-41C0-6297A086135B}"/>
                </a:ext>
              </a:extLst>
            </p:cNvPr>
            <p:cNvSpPr txBox="1"/>
            <p:nvPr/>
          </p:nvSpPr>
          <p:spPr bwMode="auto">
            <a:xfrm>
              <a:off x="2529752" y="2490977"/>
              <a:ext cx="41870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endParaRPr lang="en-US" sz="1600" b="1">
                <a:solidFill>
                  <a:schemeClr val="bg1"/>
                </a:solidFill>
                <a:latin typeface="Calibri" panose="020F0502020204030204" pitchFamily="34" charset="0"/>
              </a:endParaRPr>
            </a:p>
            <a:p>
              <a:pPr algn="l">
                <a:lnSpc>
                  <a:spcPct val="100000"/>
                </a:lnSpc>
                <a:spcAft>
                  <a:spcPct val="0"/>
                </a:spcAft>
                <a:buClrTx/>
                <a:buFontTx/>
                <a:buNone/>
              </a:pPr>
              <a:r>
                <a:rPr lang="en-US" sz="1600">
                  <a:solidFill>
                    <a:schemeClr val="bg1"/>
                  </a:solidFill>
                  <a:latin typeface="Calibri" panose="020F0502020204030204" pitchFamily="34" charset="0"/>
                </a:rPr>
                <a:t>CR</a:t>
              </a:r>
            </a:p>
            <a:p>
              <a:pPr algn="l">
                <a:lnSpc>
                  <a:spcPct val="100000"/>
                </a:lnSpc>
                <a:spcAft>
                  <a:spcPct val="0"/>
                </a:spcAft>
                <a:buClrTx/>
                <a:buFontTx/>
                <a:buNone/>
              </a:pPr>
              <a:r>
                <a:rPr lang="en-US" sz="1600" b="0">
                  <a:solidFill>
                    <a:schemeClr val="bg1"/>
                  </a:solidFill>
                  <a:latin typeface="Calibri" panose="020F0502020204030204" pitchFamily="34" charset="0"/>
                </a:rPr>
                <a:t>PR</a:t>
              </a:r>
            </a:p>
            <a:p>
              <a:pPr algn="l">
                <a:lnSpc>
                  <a:spcPct val="100000"/>
                </a:lnSpc>
                <a:spcAft>
                  <a:spcPct val="0"/>
                </a:spcAft>
                <a:buClrTx/>
                <a:buFontTx/>
                <a:buNone/>
              </a:pPr>
              <a:r>
                <a:rPr lang="en-US" sz="1600">
                  <a:solidFill>
                    <a:schemeClr val="bg1"/>
                  </a:solidFill>
                  <a:latin typeface="Calibri" panose="020F0502020204030204" pitchFamily="34" charset="0"/>
                </a:rPr>
                <a:t>SD</a:t>
              </a:r>
            </a:p>
            <a:p>
              <a:pPr algn="l">
                <a:lnSpc>
                  <a:spcPct val="100000"/>
                </a:lnSpc>
                <a:spcAft>
                  <a:spcPct val="0"/>
                </a:spcAft>
                <a:buClrTx/>
                <a:buFontTx/>
                <a:buNone/>
              </a:pPr>
              <a:r>
                <a:rPr lang="en-US" sz="1600">
                  <a:solidFill>
                    <a:schemeClr val="bg1"/>
                  </a:solidFill>
                  <a:latin typeface="Calibri" panose="020F0502020204030204" pitchFamily="34" charset="0"/>
                </a:rPr>
                <a:t>PD</a:t>
              </a:r>
              <a:endParaRPr lang="en-US" sz="1600" b="0">
                <a:solidFill>
                  <a:schemeClr val="bg1"/>
                </a:solidFill>
                <a:latin typeface="Calibri" panose="020F0502020204030204" pitchFamily="34" charset="0"/>
              </a:endParaRPr>
            </a:p>
            <a:p>
              <a:pPr algn="l">
                <a:lnSpc>
                  <a:spcPct val="100000"/>
                </a:lnSpc>
                <a:spcAft>
                  <a:spcPct val="0"/>
                </a:spcAft>
                <a:buClrTx/>
                <a:buFontTx/>
                <a:buNone/>
              </a:pPr>
              <a:r>
                <a:rPr lang="en-US" sz="1600" b="0">
                  <a:solidFill>
                    <a:schemeClr val="bg1"/>
                  </a:solidFill>
                  <a:latin typeface="Calibri" panose="020F0502020204030204" pitchFamily="34" charset="0"/>
                </a:rPr>
                <a:t>NE</a:t>
              </a:r>
            </a:p>
          </p:txBody>
        </p:sp>
        <p:sp>
          <p:nvSpPr>
            <p:cNvPr id="45" name="Rectangle 44">
              <a:extLst>
                <a:ext uri="{FF2B5EF4-FFF2-40B4-BE49-F238E27FC236}">
                  <a16:creationId xmlns:a16="http://schemas.microsoft.com/office/drawing/2014/main" id="{B13C8D7C-78B3-58FF-B277-8825B47B5439}"/>
                </a:ext>
              </a:extLst>
            </p:cNvPr>
            <p:cNvSpPr/>
            <p:nvPr/>
          </p:nvSpPr>
          <p:spPr bwMode="auto">
            <a:xfrm>
              <a:off x="2379736" y="2822391"/>
              <a:ext cx="150016" cy="1500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D2A0A7BF-A4E8-00F7-F5D4-8920EC2FA948}"/>
                </a:ext>
              </a:extLst>
            </p:cNvPr>
            <p:cNvSpPr/>
            <p:nvPr/>
          </p:nvSpPr>
          <p:spPr bwMode="auto">
            <a:xfrm>
              <a:off x="2379736" y="3055334"/>
              <a:ext cx="150016" cy="15001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DE5CF5D1-E66A-D5B6-1345-886F5EC059E2}"/>
                </a:ext>
              </a:extLst>
            </p:cNvPr>
            <p:cNvSpPr/>
            <p:nvPr/>
          </p:nvSpPr>
          <p:spPr bwMode="auto">
            <a:xfrm>
              <a:off x="2379736" y="3313200"/>
              <a:ext cx="150016" cy="15001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44A49F0E-53F4-7AF9-1FA6-7DDE0A74E6E5}"/>
                </a:ext>
              </a:extLst>
            </p:cNvPr>
            <p:cNvSpPr/>
            <p:nvPr/>
          </p:nvSpPr>
          <p:spPr bwMode="auto">
            <a:xfrm>
              <a:off x="2379736" y="3546143"/>
              <a:ext cx="150016" cy="150016"/>
            </a:xfrm>
            <a:prstGeom prst="rect">
              <a:avLst/>
            </a:prstGeom>
            <a:solidFill>
              <a:srgbClr val="7F7F7F"/>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BE9FA2F2-EFE9-D43F-CBA6-D58A6D556B51}"/>
                </a:ext>
              </a:extLst>
            </p:cNvPr>
            <p:cNvSpPr/>
            <p:nvPr/>
          </p:nvSpPr>
          <p:spPr bwMode="auto">
            <a:xfrm>
              <a:off x="2379736" y="3803164"/>
              <a:ext cx="150016" cy="15001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2D842BCA-BDE8-8B0B-E20C-4B45B1FBF0A0}"/>
              </a:ext>
            </a:extLst>
          </p:cNvPr>
          <p:cNvGrpSpPr/>
          <p:nvPr/>
        </p:nvGrpSpPr>
        <p:grpSpPr>
          <a:xfrm>
            <a:off x="3564595" y="1963825"/>
            <a:ext cx="2086683" cy="1077218"/>
            <a:chOff x="3683731" y="2490977"/>
            <a:chExt cx="2086683" cy="1077218"/>
          </a:xfrm>
        </p:grpSpPr>
        <p:sp>
          <p:nvSpPr>
            <p:cNvPr id="44" name="TextBox 43">
              <a:extLst>
                <a:ext uri="{FF2B5EF4-FFF2-40B4-BE49-F238E27FC236}">
                  <a16:creationId xmlns:a16="http://schemas.microsoft.com/office/drawing/2014/main" id="{7048EF7F-F685-E4E5-D54C-6BE544BB81F4}"/>
                </a:ext>
              </a:extLst>
            </p:cNvPr>
            <p:cNvSpPr txBox="1"/>
            <p:nvPr/>
          </p:nvSpPr>
          <p:spPr bwMode="auto">
            <a:xfrm>
              <a:off x="3763536" y="2490977"/>
              <a:ext cx="200687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600" b="1" dirty="0">
                  <a:solidFill>
                    <a:schemeClr val="bg1"/>
                  </a:solidFill>
                  <a:latin typeface="Calibri" panose="020F0502020204030204" pitchFamily="34" charset="0"/>
                </a:rPr>
                <a:t>DLL3 Expression</a:t>
              </a:r>
            </a:p>
            <a:p>
              <a:pPr algn="l">
                <a:lnSpc>
                  <a:spcPct val="100000"/>
                </a:lnSpc>
                <a:spcAft>
                  <a:spcPct val="0"/>
                </a:spcAft>
                <a:buClrTx/>
                <a:buFontTx/>
                <a:buNone/>
              </a:pPr>
              <a:r>
                <a:rPr lang="en-US" sz="1600" dirty="0">
                  <a:solidFill>
                    <a:schemeClr val="bg1"/>
                  </a:solidFill>
                  <a:latin typeface="Calibri" panose="020F0502020204030204" pitchFamily="34" charset="0"/>
                </a:rPr>
                <a:t>NE/unavailable</a:t>
              </a:r>
            </a:p>
            <a:p>
              <a:pPr algn="l">
                <a:lnSpc>
                  <a:spcPct val="100000"/>
                </a:lnSpc>
                <a:spcAft>
                  <a:spcPct val="0"/>
                </a:spcAft>
                <a:buClrTx/>
                <a:buFontTx/>
                <a:buNone/>
              </a:pPr>
              <a:r>
                <a:rPr lang="en-US" sz="1600" dirty="0">
                  <a:solidFill>
                    <a:schemeClr val="bg1"/>
                  </a:solidFill>
                  <a:latin typeface="Calibri" panose="020F0502020204030204" pitchFamily="34" charset="0"/>
                </a:rPr>
                <a:t>Undetectable</a:t>
              </a:r>
            </a:p>
            <a:p>
              <a:pPr algn="l">
                <a:lnSpc>
                  <a:spcPct val="100000"/>
                </a:lnSpc>
                <a:spcAft>
                  <a:spcPct val="0"/>
                </a:spcAft>
                <a:buClrTx/>
                <a:buFontTx/>
                <a:buNone/>
              </a:pPr>
              <a:r>
                <a:rPr lang="en-US" sz="1600" b="0" i="1" dirty="0">
                  <a:solidFill>
                    <a:schemeClr val="bg1"/>
                  </a:solidFill>
                  <a:latin typeface="Calibri" panose="020F0502020204030204" pitchFamily="34" charset="0"/>
                </a:rPr>
                <a:t>(All other detectable)</a:t>
              </a:r>
            </a:p>
          </p:txBody>
        </p:sp>
        <p:sp>
          <p:nvSpPr>
            <p:cNvPr id="51" name="Star: 5 Points 50">
              <a:extLst>
                <a:ext uri="{FF2B5EF4-FFF2-40B4-BE49-F238E27FC236}">
                  <a16:creationId xmlns:a16="http://schemas.microsoft.com/office/drawing/2014/main" id="{8AD8CA16-500A-DCC9-D60E-78019EF0CC4B}"/>
                </a:ext>
              </a:extLst>
            </p:cNvPr>
            <p:cNvSpPr/>
            <p:nvPr/>
          </p:nvSpPr>
          <p:spPr bwMode="auto">
            <a:xfrm>
              <a:off x="3683731" y="2828184"/>
              <a:ext cx="139696" cy="139696"/>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 name="Diamond 51">
              <a:extLst>
                <a:ext uri="{FF2B5EF4-FFF2-40B4-BE49-F238E27FC236}">
                  <a16:creationId xmlns:a16="http://schemas.microsoft.com/office/drawing/2014/main" id="{A75CBFAF-4C29-EB77-DAD8-9E91D6A157CD}"/>
                </a:ext>
              </a:extLst>
            </p:cNvPr>
            <p:cNvSpPr/>
            <p:nvPr/>
          </p:nvSpPr>
          <p:spPr bwMode="auto">
            <a:xfrm>
              <a:off x="3718567" y="3080716"/>
              <a:ext cx="76926" cy="150016"/>
            </a:xfrm>
            <a:prstGeom prst="diamond">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cxnSp>
        <p:nvCxnSpPr>
          <p:cNvPr id="55" name="Straight Connector 54">
            <a:extLst>
              <a:ext uri="{FF2B5EF4-FFF2-40B4-BE49-F238E27FC236}">
                <a16:creationId xmlns:a16="http://schemas.microsoft.com/office/drawing/2014/main" id="{9FB541B5-7283-7BDB-773F-D6B2227D6034}"/>
              </a:ext>
            </a:extLst>
          </p:cNvPr>
          <p:cNvCxnSpPr/>
          <p:nvPr/>
        </p:nvCxnSpPr>
        <p:spPr bwMode="auto">
          <a:xfrm>
            <a:off x="1241425" y="2543364"/>
            <a:ext cx="0" cy="1816493"/>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5B568DD-6A4F-C7F6-3C6F-C0CB7311F66B}"/>
              </a:ext>
            </a:extLst>
          </p:cNvPr>
          <p:cNvCxnSpPr>
            <a:cxnSpLocks/>
          </p:cNvCxnSpPr>
          <p:nvPr/>
        </p:nvCxnSpPr>
        <p:spPr bwMode="auto">
          <a:xfrm>
            <a:off x="1289685" y="2873375"/>
            <a:ext cx="0" cy="14864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8E3646B-EC56-AED3-8C39-9E62B272976C}"/>
              </a:ext>
            </a:extLst>
          </p:cNvPr>
          <p:cNvCxnSpPr>
            <a:cxnSpLocks/>
          </p:cNvCxnSpPr>
          <p:nvPr/>
        </p:nvCxnSpPr>
        <p:spPr bwMode="auto">
          <a:xfrm>
            <a:off x="1337945" y="3089275"/>
            <a:ext cx="0" cy="12705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ABD5573-32C7-E354-4A57-0485646B544B}"/>
              </a:ext>
            </a:extLst>
          </p:cNvPr>
          <p:cNvCxnSpPr>
            <a:cxnSpLocks/>
          </p:cNvCxnSpPr>
          <p:nvPr/>
        </p:nvCxnSpPr>
        <p:spPr bwMode="auto">
          <a:xfrm>
            <a:off x="1386205" y="3578225"/>
            <a:ext cx="0" cy="78163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D46A32D-E482-3C2A-C928-B524A581B8EA}"/>
              </a:ext>
            </a:extLst>
          </p:cNvPr>
          <p:cNvCxnSpPr>
            <a:cxnSpLocks/>
          </p:cNvCxnSpPr>
          <p:nvPr/>
        </p:nvCxnSpPr>
        <p:spPr bwMode="auto">
          <a:xfrm>
            <a:off x="1434465" y="3657600"/>
            <a:ext cx="0" cy="702257"/>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9721C42-E0FE-D69D-D994-D6D6D8E73761}"/>
              </a:ext>
            </a:extLst>
          </p:cNvPr>
          <p:cNvCxnSpPr>
            <a:cxnSpLocks/>
          </p:cNvCxnSpPr>
          <p:nvPr/>
        </p:nvCxnSpPr>
        <p:spPr bwMode="auto">
          <a:xfrm>
            <a:off x="1482725" y="3810000"/>
            <a:ext cx="0" cy="549857"/>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E357085-F68F-5FAF-2129-A3DD852FCCC5}"/>
              </a:ext>
            </a:extLst>
          </p:cNvPr>
          <p:cNvCxnSpPr>
            <a:cxnSpLocks/>
          </p:cNvCxnSpPr>
          <p:nvPr/>
        </p:nvCxnSpPr>
        <p:spPr bwMode="auto">
          <a:xfrm>
            <a:off x="1533525" y="3876675"/>
            <a:ext cx="0" cy="4831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F6DBDA9-3445-4FC3-2761-2BF0F8D374D4}"/>
              </a:ext>
            </a:extLst>
          </p:cNvPr>
          <p:cNvCxnSpPr>
            <a:cxnSpLocks/>
          </p:cNvCxnSpPr>
          <p:nvPr/>
        </p:nvCxnSpPr>
        <p:spPr bwMode="auto">
          <a:xfrm>
            <a:off x="1577975" y="3895725"/>
            <a:ext cx="0" cy="46413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94E666F-E1BE-D0A6-42ED-E0A2A75ACCFE}"/>
              </a:ext>
            </a:extLst>
          </p:cNvPr>
          <p:cNvCxnSpPr>
            <a:cxnSpLocks/>
          </p:cNvCxnSpPr>
          <p:nvPr/>
        </p:nvCxnSpPr>
        <p:spPr bwMode="auto">
          <a:xfrm>
            <a:off x="1622425" y="3930650"/>
            <a:ext cx="0" cy="429207"/>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6D28039-8CF7-40DB-51EF-250703D1436C}"/>
              </a:ext>
            </a:extLst>
          </p:cNvPr>
          <p:cNvCxnSpPr>
            <a:cxnSpLocks/>
          </p:cNvCxnSpPr>
          <p:nvPr/>
        </p:nvCxnSpPr>
        <p:spPr bwMode="auto">
          <a:xfrm>
            <a:off x="1676400" y="4025900"/>
            <a:ext cx="0" cy="333957"/>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2078112-FDE1-CAE5-3E43-C73D4CB90AF4}"/>
              </a:ext>
            </a:extLst>
          </p:cNvPr>
          <p:cNvCxnSpPr>
            <a:cxnSpLocks/>
          </p:cNvCxnSpPr>
          <p:nvPr/>
        </p:nvCxnSpPr>
        <p:spPr bwMode="auto">
          <a:xfrm>
            <a:off x="1825625" y="4098925"/>
            <a:ext cx="0" cy="26093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F094C80-0760-6A40-28B5-CCCA7A1FA5D3}"/>
              </a:ext>
            </a:extLst>
          </p:cNvPr>
          <p:cNvCxnSpPr>
            <a:cxnSpLocks/>
          </p:cNvCxnSpPr>
          <p:nvPr/>
        </p:nvCxnSpPr>
        <p:spPr bwMode="auto">
          <a:xfrm>
            <a:off x="1730375" y="4070350"/>
            <a:ext cx="0" cy="289507"/>
          </a:xfrm>
          <a:prstGeom prst="line">
            <a:avLst/>
          </a:prstGeom>
          <a:noFill/>
          <a:ln w="38100" cap="flat" cmpd="sng" algn="ctr">
            <a:solidFill>
              <a:schemeClr val="accent6"/>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448DB84-D30D-1354-6E3E-2D5562251BA4}"/>
              </a:ext>
            </a:extLst>
          </p:cNvPr>
          <p:cNvCxnSpPr>
            <a:cxnSpLocks/>
          </p:cNvCxnSpPr>
          <p:nvPr/>
        </p:nvCxnSpPr>
        <p:spPr bwMode="auto">
          <a:xfrm>
            <a:off x="1778000" y="4083050"/>
            <a:ext cx="0" cy="276807"/>
          </a:xfrm>
          <a:prstGeom prst="line">
            <a:avLst/>
          </a:prstGeom>
          <a:noFill/>
          <a:ln w="38100" cap="flat" cmpd="sng" algn="ctr">
            <a:solidFill>
              <a:schemeClr val="accent5"/>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B941C42-620D-5590-79FA-83911A1D971E}"/>
              </a:ext>
            </a:extLst>
          </p:cNvPr>
          <p:cNvCxnSpPr>
            <a:cxnSpLocks/>
          </p:cNvCxnSpPr>
          <p:nvPr/>
        </p:nvCxnSpPr>
        <p:spPr bwMode="auto">
          <a:xfrm>
            <a:off x="1876425" y="4143375"/>
            <a:ext cx="0" cy="216482"/>
          </a:xfrm>
          <a:prstGeom prst="line">
            <a:avLst/>
          </a:prstGeom>
          <a:noFill/>
          <a:ln w="38100" cap="flat" cmpd="sng" algn="ctr">
            <a:solidFill>
              <a:schemeClr val="accent5"/>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CD4317B-A10F-0686-624B-76966B31C99D}"/>
              </a:ext>
            </a:extLst>
          </p:cNvPr>
          <p:cNvCxnSpPr>
            <a:cxnSpLocks/>
          </p:cNvCxnSpPr>
          <p:nvPr/>
        </p:nvCxnSpPr>
        <p:spPr bwMode="auto">
          <a:xfrm>
            <a:off x="1920875" y="4235450"/>
            <a:ext cx="0" cy="124407"/>
          </a:xfrm>
          <a:prstGeom prst="line">
            <a:avLst/>
          </a:prstGeom>
          <a:noFill/>
          <a:ln w="38100" cap="flat" cmpd="sng" algn="ctr">
            <a:solidFill>
              <a:schemeClr val="accent5"/>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E6116C7E-3132-0006-1DFC-E96E8B9E1895}"/>
              </a:ext>
            </a:extLst>
          </p:cNvPr>
          <p:cNvCxnSpPr>
            <a:cxnSpLocks/>
          </p:cNvCxnSpPr>
          <p:nvPr/>
        </p:nvCxnSpPr>
        <p:spPr bwMode="auto">
          <a:xfrm>
            <a:off x="1965325" y="4283075"/>
            <a:ext cx="0" cy="767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4B63AC1-6B4F-A65B-4666-6DD854E47308}"/>
              </a:ext>
            </a:extLst>
          </p:cNvPr>
          <p:cNvCxnSpPr>
            <a:cxnSpLocks/>
          </p:cNvCxnSpPr>
          <p:nvPr/>
        </p:nvCxnSpPr>
        <p:spPr bwMode="auto">
          <a:xfrm>
            <a:off x="2012950" y="4283075"/>
            <a:ext cx="0" cy="76782"/>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61D6343-8DE0-39BF-EF07-86C7B1BE27E2}"/>
              </a:ext>
            </a:extLst>
          </p:cNvPr>
          <p:cNvCxnSpPr>
            <a:cxnSpLocks/>
          </p:cNvCxnSpPr>
          <p:nvPr/>
        </p:nvCxnSpPr>
        <p:spPr bwMode="auto">
          <a:xfrm>
            <a:off x="2060575" y="4321175"/>
            <a:ext cx="0" cy="38682"/>
          </a:xfrm>
          <a:prstGeom prst="line">
            <a:avLst/>
          </a:prstGeom>
          <a:noFill/>
          <a:ln w="38100" cap="flat" cmpd="sng" algn="ctr">
            <a:solidFill>
              <a:schemeClr val="accent5"/>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F097C9D-B2AB-4C61-8354-EC278FAC1A28}"/>
              </a:ext>
            </a:extLst>
          </p:cNvPr>
          <p:cNvCxnSpPr>
            <a:cxnSpLocks/>
          </p:cNvCxnSpPr>
          <p:nvPr/>
        </p:nvCxnSpPr>
        <p:spPr bwMode="auto">
          <a:xfrm>
            <a:off x="2146300" y="4378196"/>
            <a:ext cx="0" cy="73154"/>
          </a:xfrm>
          <a:prstGeom prst="line">
            <a:avLst/>
          </a:prstGeom>
          <a:noFill/>
          <a:ln w="38100" cap="flat" cmpd="sng" algn="ctr">
            <a:solidFill>
              <a:schemeClr val="accent5"/>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6180BB3-9C41-D68A-4F87-04EC18063457}"/>
              </a:ext>
            </a:extLst>
          </p:cNvPr>
          <p:cNvCxnSpPr>
            <a:cxnSpLocks/>
          </p:cNvCxnSpPr>
          <p:nvPr/>
        </p:nvCxnSpPr>
        <p:spPr bwMode="auto">
          <a:xfrm>
            <a:off x="2435694" y="4378196"/>
            <a:ext cx="0" cy="244604"/>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87A1513-DAD4-E77B-A0AC-078C2B255155}"/>
              </a:ext>
            </a:extLst>
          </p:cNvPr>
          <p:cNvCxnSpPr>
            <a:cxnSpLocks/>
          </p:cNvCxnSpPr>
          <p:nvPr/>
        </p:nvCxnSpPr>
        <p:spPr bwMode="auto">
          <a:xfrm>
            <a:off x="2203450" y="4378196"/>
            <a:ext cx="0" cy="98554"/>
          </a:xfrm>
          <a:prstGeom prst="line">
            <a:avLst/>
          </a:prstGeom>
          <a:noFill/>
          <a:ln w="38100" cap="flat" cmpd="sng" algn="ctr">
            <a:solidFill>
              <a:schemeClr val="accent5"/>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A52F557-A502-0B94-AD7F-09BAB43CBAD7}"/>
              </a:ext>
            </a:extLst>
          </p:cNvPr>
          <p:cNvCxnSpPr>
            <a:cxnSpLocks/>
          </p:cNvCxnSpPr>
          <p:nvPr/>
        </p:nvCxnSpPr>
        <p:spPr bwMode="auto">
          <a:xfrm>
            <a:off x="2260600" y="4378196"/>
            <a:ext cx="0" cy="123954"/>
          </a:xfrm>
          <a:prstGeom prst="line">
            <a:avLst/>
          </a:prstGeom>
          <a:noFill/>
          <a:ln w="38100" cap="flat" cmpd="sng" algn="ctr">
            <a:solidFill>
              <a:schemeClr val="accent5"/>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CFA081E-751C-3319-7983-7AA1E03F3DA7}"/>
              </a:ext>
            </a:extLst>
          </p:cNvPr>
          <p:cNvCxnSpPr>
            <a:cxnSpLocks/>
          </p:cNvCxnSpPr>
          <p:nvPr/>
        </p:nvCxnSpPr>
        <p:spPr bwMode="auto">
          <a:xfrm>
            <a:off x="2305050" y="4378196"/>
            <a:ext cx="0" cy="155704"/>
          </a:xfrm>
          <a:prstGeom prst="line">
            <a:avLst/>
          </a:prstGeom>
          <a:noFill/>
          <a:ln w="38100" cap="flat" cmpd="sng" algn="ctr">
            <a:solidFill>
              <a:schemeClr val="accent5"/>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77718D0-A426-3E8F-887B-2C074CD705BB}"/>
              </a:ext>
            </a:extLst>
          </p:cNvPr>
          <p:cNvCxnSpPr>
            <a:cxnSpLocks/>
          </p:cNvCxnSpPr>
          <p:nvPr/>
        </p:nvCxnSpPr>
        <p:spPr bwMode="auto">
          <a:xfrm>
            <a:off x="2346325" y="4378196"/>
            <a:ext cx="0" cy="155704"/>
          </a:xfrm>
          <a:prstGeom prst="line">
            <a:avLst/>
          </a:prstGeom>
          <a:noFill/>
          <a:ln w="38100" cap="flat" cmpd="sng" algn="ctr">
            <a:solidFill>
              <a:schemeClr val="accent5"/>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EFF3822-A21C-3E20-7473-6CB0DEF85954}"/>
              </a:ext>
            </a:extLst>
          </p:cNvPr>
          <p:cNvCxnSpPr>
            <a:cxnSpLocks/>
          </p:cNvCxnSpPr>
          <p:nvPr/>
        </p:nvCxnSpPr>
        <p:spPr bwMode="auto">
          <a:xfrm>
            <a:off x="2387600" y="4378196"/>
            <a:ext cx="0" cy="193804"/>
          </a:xfrm>
          <a:prstGeom prst="line">
            <a:avLst/>
          </a:prstGeom>
          <a:noFill/>
          <a:ln w="38100" cap="flat" cmpd="sng" algn="ctr">
            <a:solidFill>
              <a:schemeClr val="accent5"/>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53232BC-21DE-5A75-7D5C-A0D213DFD8EC}"/>
              </a:ext>
            </a:extLst>
          </p:cNvPr>
          <p:cNvCxnSpPr>
            <a:cxnSpLocks/>
          </p:cNvCxnSpPr>
          <p:nvPr/>
        </p:nvCxnSpPr>
        <p:spPr bwMode="auto">
          <a:xfrm>
            <a:off x="2482850" y="4378196"/>
            <a:ext cx="0" cy="263654"/>
          </a:xfrm>
          <a:prstGeom prst="line">
            <a:avLst/>
          </a:prstGeom>
          <a:noFill/>
          <a:ln w="38100" cap="flat" cmpd="sng" algn="ctr">
            <a:solidFill>
              <a:schemeClr val="accent5"/>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EF374049-8020-4EDA-E16C-6BF58EB7AD68}"/>
              </a:ext>
            </a:extLst>
          </p:cNvPr>
          <p:cNvCxnSpPr>
            <a:cxnSpLocks/>
          </p:cNvCxnSpPr>
          <p:nvPr/>
        </p:nvCxnSpPr>
        <p:spPr bwMode="auto">
          <a:xfrm>
            <a:off x="2530475" y="4378196"/>
            <a:ext cx="0" cy="323979"/>
          </a:xfrm>
          <a:prstGeom prst="line">
            <a:avLst/>
          </a:prstGeom>
          <a:noFill/>
          <a:ln w="38100" cap="flat" cmpd="sng" algn="ctr">
            <a:solidFill>
              <a:schemeClr val="accent5"/>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E4F9899-D9E1-08F2-8F8F-FB11B1A03A8F}"/>
              </a:ext>
            </a:extLst>
          </p:cNvPr>
          <p:cNvCxnSpPr>
            <a:cxnSpLocks/>
          </p:cNvCxnSpPr>
          <p:nvPr/>
        </p:nvCxnSpPr>
        <p:spPr bwMode="auto">
          <a:xfrm>
            <a:off x="2588094" y="4378196"/>
            <a:ext cx="0" cy="323979"/>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ED439F4-9703-1D72-D6E2-FFFE6D04BD94}"/>
              </a:ext>
            </a:extLst>
          </p:cNvPr>
          <p:cNvCxnSpPr>
            <a:cxnSpLocks/>
          </p:cNvCxnSpPr>
          <p:nvPr/>
        </p:nvCxnSpPr>
        <p:spPr bwMode="auto">
          <a:xfrm>
            <a:off x="2638425" y="4378196"/>
            <a:ext cx="0" cy="323979"/>
          </a:xfrm>
          <a:prstGeom prst="line">
            <a:avLst/>
          </a:prstGeom>
          <a:noFill/>
          <a:ln w="38100" cap="flat" cmpd="sng" algn="ctr">
            <a:solidFill>
              <a:schemeClr val="accent5"/>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30F3669C-25D2-C4B1-DCE3-9347973E3914}"/>
              </a:ext>
            </a:extLst>
          </p:cNvPr>
          <p:cNvCxnSpPr>
            <a:cxnSpLocks/>
          </p:cNvCxnSpPr>
          <p:nvPr/>
        </p:nvCxnSpPr>
        <p:spPr bwMode="auto">
          <a:xfrm>
            <a:off x="2682875" y="4378196"/>
            <a:ext cx="0" cy="339854"/>
          </a:xfrm>
          <a:prstGeom prst="line">
            <a:avLst/>
          </a:prstGeom>
          <a:noFill/>
          <a:ln w="38100" cap="flat" cmpd="sng" algn="ctr">
            <a:solidFill>
              <a:schemeClr val="accent5"/>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4F30744-4EF7-90E6-4DDE-F85000C5F3CC}"/>
              </a:ext>
            </a:extLst>
          </p:cNvPr>
          <p:cNvCxnSpPr>
            <a:cxnSpLocks/>
          </p:cNvCxnSpPr>
          <p:nvPr/>
        </p:nvCxnSpPr>
        <p:spPr bwMode="auto">
          <a:xfrm>
            <a:off x="2727325" y="4378196"/>
            <a:ext cx="0" cy="365254"/>
          </a:xfrm>
          <a:prstGeom prst="line">
            <a:avLst/>
          </a:prstGeom>
          <a:noFill/>
          <a:ln w="38100" cap="flat" cmpd="sng" algn="ctr">
            <a:solidFill>
              <a:schemeClr val="accent5"/>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70690A4-E302-B4F5-569E-91047BA76ECE}"/>
              </a:ext>
            </a:extLst>
          </p:cNvPr>
          <p:cNvCxnSpPr>
            <a:cxnSpLocks/>
          </p:cNvCxnSpPr>
          <p:nvPr/>
        </p:nvCxnSpPr>
        <p:spPr bwMode="auto">
          <a:xfrm>
            <a:off x="2774950" y="4378196"/>
            <a:ext cx="0" cy="365254"/>
          </a:xfrm>
          <a:prstGeom prst="line">
            <a:avLst/>
          </a:prstGeom>
          <a:noFill/>
          <a:ln w="38100" cap="flat" cmpd="sng" algn="ctr">
            <a:solidFill>
              <a:schemeClr val="accent5"/>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BB6C6DC-A8C4-68F2-FE87-3E6DDD27A0A2}"/>
              </a:ext>
            </a:extLst>
          </p:cNvPr>
          <p:cNvCxnSpPr>
            <a:cxnSpLocks/>
          </p:cNvCxnSpPr>
          <p:nvPr/>
        </p:nvCxnSpPr>
        <p:spPr bwMode="auto">
          <a:xfrm>
            <a:off x="2822575" y="4378196"/>
            <a:ext cx="0" cy="365254"/>
          </a:xfrm>
          <a:prstGeom prst="line">
            <a:avLst/>
          </a:prstGeom>
          <a:noFill/>
          <a:ln w="38100" cap="flat" cmpd="sng" algn="ctr">
            <a:solidFill>
              <a:schemeClr val="accent5"/>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B3339E4-18D4-A0C7-B370-46E5F4D2F877}"/>
              </a:ext>
            </a:extLst>
          </p:cNvPr>
          <p:cNvCxnSpPr>
            <a:cxnSpLocks/>
          </p:cNvCxnSpPr>
          <p:nvPr/>
        </p:nvCxnSpPr>
        <p:spPr bwMode="auto">
          <a:xfrm>
            <a:off x="2876550" y="4378196"/>
            <a:ext cx="0" cy="409704"/>
          </a:xfrm>
          <a:prstGeom prst="line">
            <a:avLst/>
          </a:prstGeom>
          <a:noFill/>
          <a:ln w="38100" cap="flat" cmpd="sng" algn="ctr">
            <a:solidFill>
              <a:schemeClr val="accent5"/>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2B19A16-6D17-F642-E982-01B47FB7C40F}"/>
              </a:ext>
            </a:extLst>
          </p:cNvPr>
          <p:cNvCxnSpPr>
            <a:cxnSpLocks/>
          </p:cNvCxnSpPr>
          <p:nvPr/>
        </p:nvCxnSpPr>
        <p:spPr bwMode="auto">
          <a:xfrm>
            <a:off x="2924175" y="4378325"/>
            <a:ext cx="0" cy="428625"/>
          </a:xfrm>
          <a:prstGeom prst="line">
            <a:avLst/>
          </a:prstGeom>
          <a:noFill/>
          <a:ln w="38100"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2EC7182-92B6-A66E-51C9-7DE12C641500}"/>
              </a:ext>
            </a:extLst>
          </p:cNvPr>
          <p:cNvCxnSpPr>
            <a:cxnSpLocks/>
          </p:cNvCxnSpPr>
          <p:nvPr/>
        </p:nvCxnSpPr>
        <p:spPr bwMode="auto">
          <a:xfrm>
            <a:off x="2975444" y="4378196"/>
            <a:ext cx="0" cy="428754"/>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51BFE22-B03A-FC57-7112-5A77814E67DB}"/>
              </a:ext>
            </a:extLst>
          </p:cNvPr>
          <p:cNvCxnSpPr>
            <a:cxnSpLocks/>
          </p:cNvCxnSpPr>
          <p:nvPr/>
        </p:nvCxnSpPr>
        <p:spPr bwMode="auto">
          <a:xfrm>
            <a:off x="3019894" y="4378196"/>
            <a:ext cx="0" cy="428754"/>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629E1E8-6DD7-1B68-6DE2-AF9EF58DA262}"/>
              </a:ext>
            </a:extLst>
          </p:cNvPr>
          <p:cNvCxnSpPr>
            <a:cxnSpLocks/>
          </p:cNvCxnSpPr>
          <p:nvPr/>
        </p:nvCxnSpPr>
        <p:spPr bwMode="auto">
          <a:xfrm>
            <a:off x="3067050" y="4378196"/>
            <a:ext cx="0" cy="444629"/>
          </a:xfrm>
          <a:prstGeom prst="line">
            <a:avLst/>
          </a:prstGeom>
          <a:noFill/>
          <a:ln w="38100" cap="flat" cmpd="sng" algn="ctr">
            <a:solidFill>
              <a:schemeClr val="accent5"/>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9C14C2E-BB39-322D-89E8-B936301C60B1}"/>
              </a:ext>
            </a:extLst>
          </p:cNvPr>
          <p:cNvCxnSpPr>
            <a:cxnSpLocks/>
          </p:cNvCxnSpPr>
          <p:nvPr/>
        </p:nvCxnSpPr>
        <p:spPr bwMode="auto">
          <a:xfrm>
            <a:off x="3117850" y="4378196"/>
            <a:ext cx="0" cy="476379"/>
          </a:xfrm>
          <a:prstGeom prst="line">
            <a:avLst/>
          </a:prstGeom>
          <a:noFill/>
          <a:ln w="38100" cap="flat" cmpd="sng" algn="ctr">
            <a:solidFill>
              <a:schemeClr val="accent5"/>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4FA4F46-97C8-B39A-2F22-B4A2A35EFE81}"/>
              </a:ext>
            </a:extLst>
          </p:cNvPr>
          <p:cNvCxnSpPr>
            <a:cxnSpLocks/>
          </p:cNvCxnSpPr>
          <p:nvPr/>
        </p:nvCxnSpPr>
        <p:spPr bwMode="auto">
          <a:xfrm>
            <a:off x="3165475" y="4378196"/>
            <a:ext cx="0" cy="476379"/>
          </a:xfrm>
          <a:prstGeom prst="line">
            <a:avLst/>
          </a:prstGeom>
          <a:noFill/>
          <a:ln w="38100" cap="flat" cmpd="sng" algn="ctr">
            <a:solidFill>
              <a:schemeClr val="accent5"/>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011C921-AA7D-034D-B3CE-B6320C522950}"/>
              </a:ext>
            </a:extLst>
          </p:cNvPr>
          <p:cNvCxnSpPr>
            <a:cxnSpLocks/>
          </p:cNvCxnSpPr>
          <p:nvPr/>
        </p:nvCxnSpPr>
        <p:spPr bwMode="auto">
          <a:xfrm>
            <a:off x="3207219" y="4378196"/>
            <a:ext cx="0" cy="482729"/>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E24C900-CE84-63E1-C8D3-276AB5CC0D1B}"/>
              </a:ext>
            </a:extLst>
          </p:cNvPr>
          <p:cNvCxnSpPr>
            <a:cxnSpLocks/>
          </p:cNvCxnSpPr>
          <p:nvPr/>
        </p:nvCxnSpPr>
        <p:spPr bwMode="auto">
          <a:xfrm>
            <a:off x="3251200" y="4378196"/>
            <a:ext cx="0" cy="479554"/>
          </a:xfrm>
          <a:prstGeom prst="line">
            <a:avLst/>
          </a:prstGeom>
          <a:noFill/>
          <a:ln w="38100" cap="flat" cmpd="sng" algn="ctr">
            <a:solidFill>
              <a:schemeClr val="accent5"/>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F7416F4-8BC3-BB88-3F81-747B22944B35}"/>
              </a:ext>
            </a:extLst>
          </p:cNvPr>
          <p:cNvCxnSpPr>
            <a:cxnSpLocks/>
          </p:cNvCxnSpPr>
          <p:nvPr/>
        </p:nvCxnSpPr>
        <p:spPr bwMode="auto">
          <a:xfrm>
            <a:off x="3305175" y="4378196"/>
            <a:ext cx="0" cy="479554"/>
          </a:xfrm>
          <a:prstGeom prst="line">
            <a:avLst/>
          </a:prstGeom>
          <a:noFill/>
          <a:ln w="38100" cap="flat" cmpd="sng" algn="ctr">
            <a:solidFill>
              <a:schemeClr val="accent5"/>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35E5CCE-5E21-C3DD-D21C-9773E85EDACC}"/>
              </a:ext>
            </a:extLst>
          </p:cNvPr>
          <p:cNvCxnSpPr>
            <a:cxnSpLocks/>
          </p:cNvCxnSpPr>
          <p:nvPr/>
        </p:nvCxnSpPr>
        <p:spPr bwMode="auto">
          <a:xfrm>
            <a:off x="3355975" y="4378196"/>
            <a:ext cx="0" cy="524004"/>
          </a:xfrm>
          <a:prstGeom prst="line">
            <a:avLst/>
          </a:prstGeom>
          <a:noFill/>
          <a:ln w="38100" cap="flat" cmpd="sng" algn="ctr">
            <a:solidFill>
              <a:schemeClr val="accent5"/>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FAE2AF7-4CE5-DA0C-A845-82588082F851}"/>
              </a:ext>
            </a:extLst>
          </p:cNvPr>
          <p:cNvCxnSpPr>
            <a:cxnSpLocks/>
          </p:cNvCxnSpPr>
          <p:nvPr/>
        </p:nvCxnSpPr>
        <p:spPr bwMode="auto">
          <a:xfrm>
            <a:off x="3400425" y="4378196"/>
            <a:ext cx="0" cy="571629"/>
          </a:xfrm>
          <a:prstGeom prst="line">
            <a:avLst/>
          </a:prstGeom>
          <a:noFill/>
          <a:ln w="38100" cap="flat" cmpd="sng" algn="ctr">
            <a:solidFill>
              <a:schemeClr val="accent5"/>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F9CDC3A-CF2C-46D9-162F-D5FE1EE94E63}"/>
              </a:ext>
            </a:extLst>
          </p:cNvPr>
          <p:cNvCxnSpPr>
            <a:cxnSpLocks/>
          </p:cNvCxnSpPr>
          <p:nvPr/>
        </p:nvCxnSpPr>
        <p:spPr bwMode="auto">
          <a:xfrm>
            <a:off x="3454400" y="4378196"/>
            <a:ext cx="0" cy="571629"/>
          </a:xfrm>
          <a:prstGeom prst="line">
            <a:avLst/>
          </a:prstGeom>
          <a:noFill/>
          <a:ln w="38100" cap="flat" cmpd="sng" algn="ctr">
            <a:solidFill>
              <a:schemeClr val="accent5"/>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AADE2B46-0395-1AC4-8651-BB1AE1814F15}"/>
              </a:ext>
            </a:extLst>
          </p:cNvPr>
          <p:cNvCxnSpPr>
            <a:cxnSpLocks/>
          </p:cNvCxnSpPr>
          <p:nvPr/>
        </p:nvCxnSpPr>
        <p:spPr bwMode="auto">
          <a:xfrm>
            <a:off x="3508375" y="4378196"/>
            <a:ext cx="0" cy="644654"/>
          </a:xfrm>
          <a:prstGeom prst="line">
            <a:avLst/>
          </a:prstGeom>
          <a:noFill/>
          <a:ln w="38100" cap="flat" cmpd="sng" algn="ctr">
            <a:solidFill>
              <a:schemeClr val="accent4"/>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1462D3C-1716-76E0-D492-44812E11E761}"/>
              </a:ext>
            </a:extLst>
          </p:cNvPr>
          <p:cNvCxnSpPr>
            <a:cxnSpLocks/>
          </p:cNvCxnSpPr>
          <p:nvPr/>
        </p:nvCxnSpPr>
        <p:spPr bwMode="auto">
          <a:xfrm>
            <a:off x="3549650" y="4378196"/>
            <a:ext cx="0" cy="651004"/>
          </a:xfrm>
          <a:prstGeom prst="line">
            <a:avLst/>
          </a:prstGeom>
          <a:noFill/>
          <a:ln w="38100" cap="flat" cmpd="sng" algn="ctr">
            <a:solidFill>
              <a:schemeClr val="accent4"/>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8929394-D411-84CE-270A-0F4AE3A99183}"/>
              </a:ext>
            </a:extLst>
          </p:cNvPr>
          <p:cNvCxnSpPr>
            <a:cxnSpLocks/>
          </p:cNvCxnSpPr>
          <p:nvPr/>
        </p:nvCxnSpPr>
        <p:spPr bwMode="auto">
          <a:xfrm>
            <a:off x="3597275" y="4378196"/>
            <a:ext cx="0" cy="698629"/>
          </a:xfrm>
          <a:prstGeom prst="line">
            <a:avLst/>
          </a:prstGeom>
          <a:noFill/>
          <a:ln w="38100"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3402C87-3863-8DCC-C1AC-68067F41AA80}"/>
              </a:ext>
            </a:extLst>
          </p:cNvPr>
          <p:cNvCxnSpPr>
            <a:cxnSpLocks/>
          </p:cNvCxnSpPr>
          <p:nvPr/>
        </p:nvCxnSpPr>
        <p:spPr bwMode="auto">
          <a:xfrm>
            <a:off x="3644900" y="4378196"/>
            <a:ext cx="0" cy="717679"/>
          </a:xfrm>
          <a:prstGeom prst="line">
            <a:avLst/>
          </a:prstGeom>
          <a:noFill/>
          <a:ln w="38100"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B57A477-A321-0CA2-BEDF-80083D45C32B}"/>
              </a:ext>
            </a:extLst>
          </p:cNvPr>
          <p:cNvCxnSpPr>
            <a:cxnSpLocks/>
          </p:cNvCxnSpPr>
          <p:nvPr/>
        </p:nvCxnSpPr>
        <p:spPr bwMode="auto">
          <a:xfrm>
            <a:off x="3692525" y="4378196"/>
            <a:ext cx="0" cy="730379"/>
          </a:xfrm>
          <a:prstGeom prst="line">
            <a:avLst/>
          </a:prstGeom>
          <a:noFill/>
          <a:ln w="38100"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4013552-BD77-46CE-7E49-669BB279D138}"/>
              </a:ext>
            </a:extLst>
          </p:cNvPr>
          <p:cNvCxnSpPr>
            <a:cxnSpLocks/>
          </p:cNvCxnSpPr>
          <p:nvPr/>
        </p:nvCxnSpPr>
        <p:spPr bwMode="auto">
          <a:xfrm>
            <a:off x="3736975" y="4378196"/>
            <a:ext cx="0" cy="762129"/>
          </a:xfrm>
          <a:prstGeom prst="line">
            <a:avLst/>
          </a:prstGeom>
          <a:noFill/>
          <a:ln w="38100"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2AEAA11-9184-9B20-906D-6B800B1C7DD7}"/>
              </a:ext>
            </a:extLst>
          </p:cNvPr>
          <p:cNvCxnSpPr>
            <a:cxnSpLocks/>
          </p:cNvCxnSpPr>
          <p:nvPr/>
        </p:nvCxnSpPr>
        <p:spPr bwMode="auto">
          <a:xfrm>
            <a:off x="3838575" y="4378196"/>
            <a:ext cx="0" cy="790704"/>
          </a:xfrm>
          <a:prstGeom prst="line">
            <a:avLst/>
          </a:prstGeom>
          <a:noFill/>
          <a:ln w="38100"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0DB200D-AC4B-F61D-8C12-789B415AAF59}"/>
              </a:ext>
            </a:extLst>
          </p:cNvPr>
          <p:cNvCxnSpPr>
            <a:cxnSpLocks/>
          </p:cNvCxnSpPr>
          <p:nvPr/>
        </p:nvCxnSpPr>
        <p:spPr bwMode="auto">
          <a:xfrm>
            <a:off x="3787775" y="4378196"/>
            <a:ext cx="0" cy="762129"/>
          </a:xfrm>
          <a:prstGeom prst="line">
            <a:avLst/>
          </a:prstGeom>
          <a:noFill/>
          <a:ln w="38100" cap="flat" cmpd="sng" algn="ctr">
            <a:solidFill>
              <a:schemeClr val="bg1">
                <a:lumMod val="50000"/>
                <a:lumOff val="50000"/>
              </a:schemeClr>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C5DBD37-63E2-33BE-1F43-9BB65A090339}"/>
              </a:ext>
            </a:extLst>
          </p:cNvPr>
          <p:cNvCxnSpPr>
            <a:cxnSpLocks/>
          </p:cNvCxnSpPr>
          <p:nvPr/>
        </p:nvCxnSpPr>
        <p:spPr bwMode="auto">
          <a:xfrm>
            <a:off x="3883025" y="4378196"/>
            <a:ext cx="0" cy="790704"/>
          </a:xfrm>
          <a:prstGeom prst="line">
            <a:avLst/>
          </a:prstGeom>
          <a:noFill/>
          <a:ln w="38100"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9CCEF8B-EFA6-8F81-BB71-BC1F848D411C}"/>
              </a:ext>
            </a:extLst>
          </p:cNvPr>
          <p:cNvCxnSpPr>
            <a:cxnSpLocks/>
          </p:cNvCxnSpPr>
          <p:nvPr/>
        </p:nvCxnSpPr>
        <p:spPr bwMode="auto">
          <a:xfrm>
            <a:off x="3933825" y="4378196"/>
            <a:ext cx="0" cy="828804"/>
          </a:xfrm>
          <a:prstGeom prst="line">
            <a:avLst/>
          </a:prstGeom>
          <a:noFill/>
          <a:ln w="3810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D56C733-F90B-E37B-D867-C3F6FD91437A}"/>
              </a:ext>
            </a:extLst>
          </p:cNvPr>
          <p:cNvCxnSpPr>
            <a:cxnSpLocks/>
          </p:cNvCxnSpPr>
          <p:nvPr/>
        </p:nvCxnSpPr>
        <p:spPr bwMode="auto">
          <a:xfrm>
            <a:off x="3978275" y="4378196"/>
            <a:ext cx="0" cy="844679"/>
          </a:xfrm>
          <a:prstGeom prst="line">
            <a:avLst/>
          </a:prstGeom>
          <a:noFill/>
          <a:ln w="38100" cap="flat" cmpd="sng" algn="ctr">
            <a:solidFill>
              <a:schemeClr val="accent4"/>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C77425A-B919-494E-79CB-34DF84EAE030}"/>
              </a:ext>
            </a:extLst>
          </p:cNvPr>
          <p:cNvCxnSpPr>
            <a:cxnSpLocks/>
          </p:cNvCxnSpPr>
          <p:nvPr/>
        </p:nvCxnSpPr>
        <p:spPr bwMode="auto">
          <a:xfrm>
            <a:off x="4032250" y="4378196"/>
            <a:ext cx="0" cy="930404"/>
          </a:xfrm>
          <a:prstGeom prst="line">
            <a:avLst/>
          </a:prstGeom>
          <a:noFill/>
          <a:ln w="38100" cap="flat" cmpd="sng" algn="ctr">
            <a:solidFill>
              <a:schemeClr val="accent4"/>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126E36D-D516-E239-B88B-AF9A9511296D}"/>
              </a:ext>
            </a:extLst>
          </p:cNvPr>
          <p:cNvCxnSpPr>
            <a:cxnSpLocks/>
          </p:cNvCxnSpPr>
          <p:nvPr/>
        </p:nvCxnSpPr>
        <p:spPr bwMode="auto">
          <a:xfrm>
            <a:off x="4073525" y="4378196"/>
            <a:ext cx="0" cy="936754"/>
          </a:xfrm>
          <a:prstGeom prst="line">
            <a:avLst/>
          </a:prstGeom>
          <a:noFill/>
          <a:ln w="38100" cap="flat" cmpd="sng" algn="ctr">
            <a:solidFill>
              <a:schemeClr val="accent4"/>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07B092E-E272-FD92-B15A-0AA00E3E6007}"/>
              </a:ext>
            </a:extLst>
          </p:cNvPr>
          <p:cNvCxnSpPr>
            <a:cxnSpLocks/>
          </p:cNvCxnSpPr>
          <p:nvPr/>
        </p:nvCxnSpPr>
        <p:spPr bwMode="auto">
          <a:xfrm>
            <a:off x="4121150" y="4378196"/>
            <a:ext cx="0" cy="962154"/>
          </a:xfrm>
          <a:prstGeom prst="line">
            <a:avLst/>
          </a:prstGeom>
          <a:noFill/>
          <a:ln w="38100" cap="flat" cmpd="sng" algn="ctr">
            <a:solidFill>
              <a:schemeClr val="accent5"/>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7A34C18-060C-433D-27FE-DFBF69AE68D8}"/>
              </a:ext>
            </a:extLst>
          </p:cNvPr>
          <p:cNvCxnSpPr>
            <a:cxnSpLocks/>
          </p:cNvCxnSpPr>
          <p:nvPr/>
        </p:nvCxnSpPr>
        <p:spPr bwMode="auto">
          <a:xfrm>
            <a:off x="4168775" y="4378196"/>
            <a:ext cx="0" cy="990729"/>
          </a:xfrm>
          <a:prstGeom prst="line">
            <a:avLst/>
          </a:prstGeom>
          <a:noFill/>
          <a:ln w="38100"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F023A5DB-66C3-9101-7FD6-2C90F8E37ADF}"/>
              </a:ext>
            </a:extLst>
          </p:cNvPr>
          <p:cNvCxnSpPr>
            <a:cxnSpLocks/>
          </p:cNvCxnSpPr>
          <p:nvPr/>
        </p:nvCxnSpPr>
        <p:spPr bwMode="auto">
          <a:xfrm>
            <a:off x="4222750" y="4378196"/>
            <a:ext cx="0" cy="990729"/>
          </a:xfrm>
          <a:prstGeom prst="line">
            <a:avLst/>
          </a:prstGeom>
          <a:noFill/>
          <a:ln w="38100"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8C780E0-0E6E-7075-D841-7333DEB37037}"/>
              </a:ext>
            </a:extLst>
          </p:cNvPr>
          <p:cNvCxnSpPr>
            <a:cxnSpLocks/>
          </p:cNvCxnSpPr>
          <p:nvPr/>
        </p:nvCxnSpPr>
        <p:spPr bwMode="auto">
          <a:xfrm>
            <a:off x="4267200" y="4378196"/>
            <a:ext cx="0" cy="1006604"/>
          </a:xfrm>
          <a:prstGeom prst="line">
            <a:avLst/>
          </a:prstGeom>
          <a:noFill/>
          <a:ln w="38100" cap="flat" cmpd="sng" algn="ctr">
            <a:solidFill>
              <a:schemeClr val="accent4"/>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797F6A0-A8F8-049A-857C-84D18F246F00}"/>
              </a:ext>
            </a:extLst>
          </p:cNvPr>
          <p:cNvCxnSpPr>
            <a:cxnSpLocks/>
          </p:cNvCxnSpPr>
          <p:nvPr/>
        </p:nvCxnSpPr>
        <p:spPr bwMode="auto">
          <a:xfrm>
            <a:off x="4318000" y="4378196"/>
            <a:ext cx="0" cy="1006604"/>
          </a:xfrm>
          <a:prstGeom prst="line">
            <a:avLst/>
          </a:prstGeom>
          <a:noFill/>
          <a:ln w="38100"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A1EF94C-E171-5B2D-2AA4-704B09F7B1C4}"/>
              </a:ext>
            </a:extLst>
          </p:cNvPr>
          <p:cNvCxnSpPr>
            <a:cxnSpLocks/>
          </p:cNvCxnSpPr>
          <p:nvPr/>
        </p:nvCxnSpPr>
        <p:spPr bwMode="auto">
          <a:xfrm>
            <a:off x="4368800" y="4378196"/>
            <a:ext cx="0" cy="1051054"/>
          </a:xfrm>
          <a:prstGeom prst="line">
            <a:avLst/>
          </a:prstGeom>
          <a:noFill/>
          <a:ln w="38100" cap="flat" cmpd="sng" algn="ctr">
            <a:solidFill>
              <a:schemeClr val="accent5"/>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4C8DB3E-E3B0-D926-4E0E-704A67ADD0F5}"/>
              </a:ext>
            </a:extLst>
          </p:cNvPr>
          <p:cNvCxnSpPr>
            <a:cxnSpLocks/>
          </p:cNvCxnSpPr>
          <p:nvPr/>
        </p:nvCxnSpPr>
        <p:spPr bwMode="auto">
          <a:xfrm>
            <a:off x="4410075" y="4378196"/>
            <a:ext cx="0" cy="1051054"/>
          </a:xfrm>
          <a:prstGeom prst="line">
            <a:avLst/>
          </a:prstGeom>
          <a:noFill/>
          <a:ln w="38100" cap="flat" cmpd="sng" algn="ctr">
            <a:solidFill>
              <a:schemeClr val="accent4"/>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6327C6F-28BF-366F-AC9D-FC8FEAB361CF}"/>
              </a:ext>
            </a:extLst>
          </p:cNvPr>
          <p:cNvCxnSpPr>
            <a:cxnSpLocks/>
          </p:cNvCxnSpPr>
          <p:nvPr/>
        </p:nvCxnSpPr>
        <p:spPr bwMode="auto">
          <a:xfrm>
            <a:off x="4454525" y="4378196"/>
            <a:ext cx="0" cy="1051054"/>
          </a:xfrm>
          <a:prstGeom prst="line">
            <a:avLst/>
          </a:prstGeom>
          <a:noFill/>
          <a:ln w="38100"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EB17309F-DEA8-7236-0D77-D855860E33EE}"/>
              </a:ext>
            </a:extLst>
          </p:cNvPr>
          <p:cNvCxnSpPr>
            <a:cxnSpLocks/>
          </p:cNvCxnSpPr>
          <p:nvPr/>
        </p:nvCxnSpPr>
        <p:spPr bwMode="auto">
          <a:xfrm>
            <a:off x="4511675" y="4378196"/>
            <a:ext cx="0" cy="1082804"/>
          </a:xfrm>
          <a:prstGeom prst="line">
            <a:avLst/>
          </a:prstGeom>
          <a:noFill/>
          <a:ln w="38100"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20B6040-C441-8981-4334-EA32EFCD7852}"/>
              </a:ext>
            </a:extLst>
          </p:cNvPr>
          <p:cNvCxnSpPr>
            <a:cxnSpLocks/>
          </p:cNvCxnSpPr>
          <p:nvPr/>
        </p:nvCxnSpPr>
        <p:spPr bwMode="auto">
          <a:xfrm>
            <a:off x="4565650" y="4378196"/>
            <a:ext cx="0" cy="1117729"/>
          </a:xfrm>
          <a:prstGeom prst="line">
            <a:avLst/>
          </a:prstGeom>
          <a:noFill/>
          <a:ln w="38100" cap="flat" cmpd="sng" algn="ctr">
            <a:solidFill>
              <a:schemeClr val="accent4"/>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FA45304-4CDC-6902-6A73-0240B9BAEC22}"/>
              </a:ext>
            </a:extLst>
          </p:cNvPr>
          <p:cNvCxnSpPr>
            <a:cxnSpLocks/>
          </p:cNvCxnSpPr>
          <p:nvPr/>
        </p:nvCxnSpPr>
        <p:spPr bwMode="auto">
          <a:xfrm>
            <a:off x="4613275" y="4378196"/>
            <a:ext cx="0" cy="1117729"/>
          </a:xfrm>
          <a:prstGeom prst="line">
            <a:avLst/>
          </a:prstGeom>
          <a:noFill/>
          <a:ln w="38100" cap="flat" cmpd="sng" algn="ctr">
            <a:solidFill>
              <a:schemeClr val="accent4"/>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0E40B2E-2885-B3CE-E619-E667A2679DDD}"/>
              </a:ext>
            </a:extLst>
          </p:cNvPr>
          <p:cNvCxnSpPr>
            <a:cxnSpLocks/>
          </p:cNvCxnSpPr>
          <p:nvPr/>
        </p:nvCxnSpPr>
        <p:spPr bwMode="auto">
          <a:xfrm>
            <a:off x="4654550" y="4378196"/>
            <a:ext cx="0" cy="1124079"/>
          </a:xfrm>
          <a:prstGeom prst="line">
            <a:avLst/>
          </a:prstGeom>
          <a:noFill/>
          <a:ln w="38100" cap="flat" cmpd="sng" algn="ctr">
            <a:solidFill>
              <a:schemeClr val="accent4"/>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849CCBA7-AC0F-D9AA-C893-62246ECC3AA6}"/>
              </a:ext>
            </a:extLst>
          </p:cNvPr>
          <p:cNvCxnSpPr>
            <a:cxnSpLocks/>
          </p:cNvCxnSpPr>
          <p:nvPr/>
        </p:nvCxnSpPr>
        <p:spPr bwMode="auto">
          <a:xfrm>
            <a:off x="4702175" y="4378196"/>
            <a:ext cx="0" cy="1149479"/>
          </a:xfrm>
          <a:prstGeom prst="line">
            <a:avLst/>
          </a:prstGeom>
          <a:noFill/>
          <a:ln w="38100" cap="flat" cmpd="sng" algn="ctr">
            <a:solidFill>
              <a:schemeClr val="accent5"/>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E956E96-FD2B-534F-BEB8-5F63E0E4010F}"/>
              </a:ext>
            </a:extLst>
          </p:cNvPr>
          <p:cNvCxnSpPr>
            <a:cxnSpLocks/>
          </p:cNvCxnSpPr>
          <p:nvPr/>
        </p:nvCxnSpPr>
        <p:spPr bwMode="auto">
          <a:xfrm>
            <a:off x="4756150" y="4378196"/>
            <a:ext cx="0" cy="1174879"/>
          </a:xfrm>
          <a:prstGeom prst="line">
            <a:avLst/>
          </a:prstGeom>
          <a:noFill/>
          <a:ln w="38100" cap="flat" cmpd="sng" algn="ctr">
            <a:solidFill>
              <a:schemeClr val="accent4"/>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F2368537-675F-B4FB-C5A1-9ED7B139E60B}"/>
              </a:ext>
            </a:extLst>
          </p:cNvPr>
          <p:cNvCxnSpPr>
            <a:cxnSpLocks/>
          </p:cNvCxnSpPr>
          <p:nvPr/>
        </p:nvCxnSpPr>
        <p:spPr bwMode="auto">
          <a:xfrm>
            <a:off x="4794250" y="4378196"/>
            <a:ext cx="0" cy="1200279"/>
          </a:xfrm>
          <a:prstGeom prst="line">
            <a:avLst/>
          </a:prstGeom>
          <a:noFill/>
          <a:ln w="38100"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A653660-4831-9FEA-19C3-C4A80BD783D0}"/>
              </a:ext>
            </a:extLst>
          </p:cNvPr>
          <p:cNvCxnSpPr>
            <a:cxnSpLocks/>
          </p:cNvCxnSpPr>
          <p:nvPr/>
        </p:nvCxnSpPr>
        <p:spPr bwMode="auto">
          <a:xfrm>
            <a:off x="4841875" y="4378196"/>
            <a:ext cx="0" cy="1216154"/>
          </a:xfrm>
          <a:prstGeom prst="line">
            <a:avLst/>
          </a:prstGeom>
          <a:noFill/>
          <a:ln w="38100" cap="flat" cmpd="sng" algn="ctr">
            <a:solidFill>
              <a:schemeClr val="accent4"/>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CFC61D7-6532-1B4B-436D-10981957C1B6}"/>
              </a:ext>
            </a:extLst>
          </p:cNvPr>
          <p:cNvCxnSpPr>
            <a:cxnSpLocks/>
          </p:cNvCxnSpPr>
          <p:nvPr/>
        </p:nvCxnSpPr>
        <p:spPr bwMode="auto">
          <a:xfrm>
            <a:off x="4895850" y="4378196"/>
            <a:ext cx="0" cy="1216154"/>
          </a:xfrm>
          <a:prstGeom prst="line">
            <a:avLst/>
          </a:prstGeom>
          <a:noFill/>
          <a:ln w="38100" cap="flat" cmpd="sng" algn="ctr">
            <a:solidFill>
              <a:schemeClr val="accent4"/>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A9B5D676-4444-614F-5B21-3EE82F569DD8}"/>
              </a:ext>
            </a:extLst>
          </p:cNvPr>
          <p:cNvCxnSpPr>
            <a:cxnSpLocks/>
          </p:cNvCxnSpPr>
          <p:nvPr/>
        </p:nvCxnSpPr>
        <p:spPr bwMode="auto">
          <a:xfrm>
            <a:off x="4946650" y="4378196"/>
            <a:ext cx="0" cy="1235204"/>
          </a:xfrm>
          <a:prstGeom prst="line">
            <a:avLst/>
          </a:prstGeom>
          <a:noFill/>
          <a:ln w="38100" cap="flat" cmpd="sng" algn="ctr">
            <a:solidFill>
              <a:schemeClr val="accent4"/>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D8F6A65-2650-229A-CF45-15544F37F6D0}"/>
              </a:ext>
            </a:extLst>
          </p:cNvPr>
          <p:cNvCxnSpPr>
            <a:cxnSpLocks/>
          </p:cNvCxnSpPr>
          <p:nvPr/>
        </p:nvCxnSpPr>
        <p:spPr bwMode="auto">
          <a:xfrm>
            <a:off x="4997450" y="4378196"/>
            <a:ext cx="0" cy="1235204"/>
          </a:xfrm>
          <a:prstGeom prst="line">
            <a:avLst/>
          </a:prstGeom>
          <a:noFill/>
          <a:ln w="38100"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56FEA464-ADE3-EACF-6404-4E92E54FEC14}"/>
              </a:ext>
            </a:extLst>
          </p:cNvPr>
          <p:cNvCxnSpPr>
            <a:cxnSpLocks/>
          </p:cNvCxnSpPr>
          <p:nvPr/>
        </p:nvCxnSpPr>
        <p:spPr bwMode="auto">
          <a:xfrm>
            <a:off x="5041900" y="4378196"/>
            <a:ext cx="0" cy="1286004"/>
          </a:xfrm>
          <a:prstGeom prst="line">
            <a:avLst/>
          </a:prstGeom>
          <a:noFill/>
          <a:ln w="38100" cap="flat" cmpd="sng" algn="ctr">
            <a:solidFill>
              <a:schemeClr val="accent4"/>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4070EBF3-7838-57FF-B166-42080734FB8D}"/>
              </a:ext>
            </a:extLst>
          </p:cNvPr>
          <p:cNvCxnSpPr>
            <a:cxnSpLocks/>
          </p:cNvCxnSpPr>
          <p:nvPr/>
        </p:nvCxnSpPr>
        <p:spPr bwMode="auto">
          <a:xfrm>
            <a:off x="5086350" y="4378196"/>
            <a:ext cx="0" cy="1362204"/>
          </a:xfrm>
          <a:prstGeom prst="line">
            <a:avLst/>
          </a:prstGeom>
          <a:noFill/>
          <a:ln w="38100"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55EFCC1F-6672-D3E2-0938-D1B3C5C20EF7}"/>
              </a:ext>
            </a:extLst>
          </p:cNvPr>
          <p:cNvCxnSpPr>
            <a:cxnSpLocks/>
          </p:cNvCxnSpPr>
          <p:nvPr/>
        </p:nvCxnSpPr>
        <p:spPr bwMode="auto">
          <a:xfrm>
            <a:off x="5133975" y="4378196"/>
            <a:ext cx="0" cy="1447929"/>
          </a:xfrm>
          <a:prstGeom prst="line">
            <a:avLst/>
          </a:prstGeom>
          <a:noFill/>
          <a:ln w="38100" cap="flat" cmpd="sng" algn="ctr">
            <a:solidFill>
              <a:schemeClr val="accent4"/>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7D160FDA-C0A7-9AC7-C6C1-2F1F30EFC615}"/>
              </a:ext>
            </a:extLst>
          </p:cNvPr>
          <p:cNvCxnSpPr>
            <a:cxnSpLocks/>
          </p:cNvCxnSpPr>
          <p:nvPr/>
        </p:nvCxnSpPr>
        <p:spPr bwMode="auto">
          <a:xfrm>
            <a:off x="5178425" y="4378196"/>
            <a:ext cx="0" cy="1508254"/>
          </a:xfrm>
          <a:prstGeom prst="line">
            <a:avLst/>
          </a:prstGeom>
          <a:noFill/>
          <a:ln w="38100"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692D27DE-0A70-DC15-B440-CDBD11638427}"/>
              </a:ext>
            </a:extLst>
          </p:cNvPr>
          <p:cNvCxnSpPr>
            <a:cxnSpLocks/>
          </p:cNvCxnSpPr>
          <p:nvPr/>
        </p:nvCxnSpPr>
        <p:spPr bwMode="auto">
          <a:xfrm>
            <a:off x="5235575" y="4378196"/>
            <a:ext cx="0" cy="1530479"/>
          </a:xfrm>
          <a:prstGeom prst="line">
            <a:avLst/>
          </a:prstGeom>
          <a:noFill/>
          <a:ln w="38100" cap="flat" cmpd="sng" algn="ctr">
            <a:solidFill>
              <a:schemeClr val="accent4"/>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F2E2B83-5926-A3E5-D4D2-006F7B49130F}"/>
              </a:ext>
            </a:extLst>
          </p:cNvPr>
          <p:cNvCxnSpPr>
            <a:cxnSpLocks/>
          </p:cNvCxnSpPr>
          <p:nvPr/>
        </p:nvCxnSpPr>
        <p:spPr bwMode="auto">
          <a:xfrm>
            <a:off x="5283200" y="4378196"/>
            <a:ext cx="0" cy="1530479"/>
          </a:xfrm>
          <a:prstGeom prst="line">
            <a:avLst/>
          </a:prstGeom>
          <a:noFill/>
          <a:ln w="38100" cap="flat" cmpd="sng" algn="ctr">
            <a:solidFill>
              <a:schemeClr val="accent4"/>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5C04C08-F47D-E77C-9308-6706521036FA}"/>
              </a:ext>
            </a:extLst>
          </p:cNvPr>
          <p:cNvCxnSpPr>
            <a:cxnSpLocks/>
          </p:cNvCxnSpPr>
          <p:nvPr/>
        </p:nvCxnSpPr>
        <p:spPr bwMode="auto">
          <a:xfrm>
            <a:off x="5330825" y="4378196"/>
            <a:ext cx="0" cy="1530479"/>
          </a:xfrm>
          <a:prstGeom prst="line">
            <a:avLst/>
          </a:prstGeom>
          <a:noFill/>
          <a:ln w="38100" cap="flat" cmpd="sng" algn="ctr">
            <a:solidFill>
              <a:schemeClr val="accent4"/>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523C8B4-4A85-34BD-8E6A-200085303A62}"/>
              </a:ext>
            </a:extLst>
          </p:cNvPr>
          <p:cNvCxnSpPr>
            <a:cxnSpLocks/>
          </p:cNvCxnSpPr>
          <p:nvPr/>
        </p:nvCxnSpPr>
        <p:spPr bwMode="auto">
          <a:xfrm>
            <a:off x="5372100" y="4378196"/>
            <a:ext cx="0" cy="1552704"/>
          </a:xfrm>
          <a:prstGeom prst="line">
            <a:avLst/>
          </a:prstGeom>
          <a:noFill/>
          <a:ln w="38100" cap="flat" cmpd="sng" algn="ctr">
            <a:solidFill>
              <a:schemeClr val="accent4"/>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3D7B8E0-68CD-2A32-CC8B-8E627BEDAFE0}"/>
              </a:ext>
            </a:extLst>
          </p:cNvPr>
          <p:cNvCxnSpPr>
            <a:cxnSpLocks/>
          </p:cNvCxnSpPr>
          <p:nvPr/>
        </p:nvCxnSpPr>
        <p:spPr bwMode="auto">
          <a:xfrm>
            <a:off x="5419725" y="4378196"/>
            <a:ext cx="0" cy="1552704"/>
          </a:xfrm>
          <a:prstGeom prst="line">
            <a:avLst/>
          </a:prstGeom>
          <a:noFill/>
          <a:ln w="38100" cap="flat" cmpd="sng" algn="ctr">
            <a:solidFill>
              <a:schemeClr val="accent4"/>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148DCD0-F9E5-0C3E-6088-460F9EC8D836}"/>
              </a:ext>
            </a:extLst>
          </p:cNvPr>
          <p:cNvCxnSpPr>
            <a:cxnSpLocks/>
          </p:cNvCxnSpPr>
          <p:nvPr/>
        </p:nvCxnSpPr>
        <p:spPr bwMode="auto">
          <a:xfrm>
            <a:off x="5470525" y="4378196"/>
            <a:ext cx="0" cy="1597154"/>
          </a:xfrm>
          <a:prstGeom prst="line">
            <a:avLst/>
          </a:prstGeom>
          <a:noFill/>
          <a:ln w="38100" cap="flat" cmpd="sng" algn="ctr">
            <a:solidFill>
              <a:schemeClr val="accent4"/>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3C9A5D4C-7CAC-EA46-F7EB-09C7782AF0F0}"/>
              </a:ext>
            </a:extLst>
          </p:cNvPr>
          <p:cNvCxnSpPr>
            <a:cxnSpLocks/>
          </p:cNvCxnSpPr>
          <p:nvPr/>
        </p:nvCxnSpPr>
        <p:spPr bwMode="auto">
          <a:xfrm>
            <a:off x="5511800" y="4378196"/>
            <a:ext cx="0" cy="1597154"/>
          </a:xfrm>
          <a:prstGeom prst="line">
            <a:avLst/>
          </a:prstGeom>
          <a:noFill/>
          <a:ln w="38100" cap="flat" cmpd="sng" algn="ctr">
            <a:solidFill>
              <a:schemeClr val="accent4"/>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26A243D8-776D-F140-B94D-6A65F9604161}"/>
              </a:ext>
            </a:extLst>
          </p:cNvPr>
          <p:cNvCxnSpPr>
            <a:cxnSpLocks/>
          </p:cNvCxnSpPr>
          <p:nvPr/>
        </p:nvCxnSpPr>
        <p:spPr bwMode="auto">
          <a:xfrm>
            <a:off x="5572125" y="4378196"/>
            <a:ext cx="0" cy="1711454"/>
          </a:xfrm>
          <a:prstGeom prst="line">
            <a:avLst/>
          </a:prstGeom>
          <a:noFill/>
          <a:ln w="38100" cap="flat" cmpd="sng" algn="ctr">
            <a:solidFill>
              <a:schemeClr val="accent4"/>
            </a:solidFill>
            <a:prstDash val="solid"/>
            <a:round/>
            <a:headEnd type="none" w="med" len="med"/>
            <a:tailEnd type="none" w="med" len="med"/>
          </a:ln>
          <a:effectLst/>
        </p:spPr>
      </p:cxnSp>
      <p:sp>
        <p:nvSpPr>
          <p:cNvPr id="218" name="Diamond 217">
            <a:extLst>
              <a:ext uri="{FF2B5EF4-FFF2-40B4-BE49-F238E27FC236}">
                <a16:creationId xmlns:a16="http://schemas.microsoft.com/office/drawing/2014/main" id="{941C45DC-5B94-C702-F25F-8A7D02370889}"/>
              </a:ext>
            </a:extLst>
          </p:cNvPr>
          <p:cNvSpPr/>
          <p:nvPr/>
        </p:nvSpPr>
        <p:spPr bwMode="auto">
          <a:xfrm>
            <a:off x="1683392" y="3873569"/>
            <a:ext cx="76926" cy="150016"/>
          </a:xfrm>
          <a:prstGeom prst="diamond">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0" name="Diamond 219">
            <a:extLst>
              <a:ext uri="{FF2B5EF4-FFF2-40B4-BE49-F238E27FC236}">
                <a16:creationId xmlns:a16="http://schemas.microsoft.com/office/drawing/2014/main" id="{DE7DA749-2097-0DE9-C69D-6995B203ACEB}"/>
              </a:ext>
            </a:extLst>
          </p:cNvPr>
          <p:cNvSpPr/>
          <p:nvPr/>
        </p:nvSpPr>
        <p:spPr bwMode="auto">
          <a:xfrm>
            <a:off x="3797571" y="5189776"/>
            <a:ext cx="76926" cy="150016"/>
          </a:xfrm>
          <a:prstGeom prst="diamond">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1" name="Star: 5 Points 220">
            <a:extLst>
              <a:ext uri="{FF2B5EF4-FFF2-40B4-BE49-F238E27FC236}">
                <a16:creationId xmlns:a16="http://schemas.microsoft.com/office/drawing/2014/main" id="{7A288ED3-A8F2-5756-441F-F4F4ED290FBD}"/>
              </a:ext>
            </a:extLst>
          </p:cNvPr>
          <p:cNvSpPr/>
          <p:nvPr/>
        </p:nvSpPr>
        <p:spPr bwMode="auto">
          <a:xfrm>
            <a:off x="1448489" y="3712877"/>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2" name="Star: 5 Points 221">
            <a:extLst>
              <a:ext uri="{FF2B5EF4-FFF2-40B4-BE49-F238E27FC236}">
                <a16:creationId xmlns:a16="http://schemas.microsoft.com/office/drawing/2014/main" id="{F89AE34B-D582-9194-EEA0-B972957AD782}"/>
              </a:ext>
            </a:extLst>
          </p:cNvPr>
          <p:cNvSpPr/>
          <p:nvPr/>
        </p:nvSpPr>
        <p:spPr bwMode="auto">
          <a:xfrm>
            <a:off x="1545103" y="3766497"/>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3" name="Star: 5 Points 222">
            <a:extLst>
              <a:ext uri="{FF2B5EF4-FFF2-40B4-BE49-F238E27FC236}">
                <a16:creationId xmlns:a16="http://schemas.microsoft.com/office/drawing/2014/main" id="{A94575A3-08D8-2849-17E3-6DA82F0BF4B3}"/>
              </a:ext>
            </a:extLst>
          </p:cNvPr>
          <p:cNvSpPr/>
          <p:nvPr/>
        </p:nvSpPr>
        <p:spPr bwMode="auto">
          <a:xfrm>
            <a:off x="2107452" y="4456128"/>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4" name="Star: 5 Points 223">
            <a:extLst>
              <a:ext uri="{FF2B5EF4-FFF2-40B4-BE49-F238E27FC236}">
                <a16:creationId xmlns:a16="http://schemas.microsoft.com/office/drawing/2014/main" id="{7BBCA1A1-28E4-8750-58C3-7270CFD904E9}"/>
              </a:ext>
            </a:extLst>
          </p:cNvPr>
          <p:cNvSpPr/>
          <p:nvPr/>
        </p:nvSpPr>
        <p:spPr bwMode="auto">
          <a:xfrm>
            <a:off x="2293364" y="4548230"/>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5" name="Star: 5 Points 224">
            <a:extLst>
              <a:ext uri="{FF2B5EF4-FFF2-40B4-BE49-F238E27FC236}">
                <a16:creationId xmlns:a16="http://schemas.microsoft.com/office/drawing/2014/main" id="{09F3DB02-395D-7BE7-B8E4-655030E0909E}"/>
              </a:ext>
            </a:extLst>
          </p:cNvPr>
          <p:cNvSpPr/>
          <p:nvPr/>
        </p:nvSpPr>
        <p:spPr bwMode="auto">
          <a:xfrm>
            <a:off x="2442392" y="463642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6" name="Star: 5 Points 225">
            <a:extLst>
              <a:ext uri="{FF2B5EF4-FFF2-40B4-BE49-F238E27FC236}">
                <a16:creationId xmlns:a16="http://schemas.microsoft.com/office/drawing/2014/main" id="{DC02C50F-9816-CCFD-7C4C-23DE569DB0E5}"/>
              </a:ext>
            </a:extLst>
          </p:cNvPr>
          <p:cNvSpPr/>
          <p:nvPr/>
        </p:nvSpPr>
        <p:spPr bwMode="auto">
          <a:xfrm>
            <a:off x="2543991" y="470616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7" name="Star: 5 Points 226">
            <a:extLst>
              <a:ext uri="{FF2B5EF4-FFF2-40B4-BE49-F238E27FC236}">
                <a16:creationId xmlns:a16="http://schemas.microsoft.com/office/drawing/2014/main" id="{9B3796EC-2452-6492-9141-3505F1F9B025}"/>
              </a:ext>
            </a:extLst>
          </p:cNvPr>
          <p:cNvSpPr/>
          <p:nvPr/>
        </p:nvSpPr>
        <p:spPr bwMode="auto">
          <a:xfrm>
            <a:off x="3355975" y="4948280"/>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8" name="Star: 5 Points 227">
            <a:extLst>
              <a:ext uri="{FF2B5EF4-FFF2-40B4-BE49-F238E27FC236}">
                <a16:creationId xmlns:a16="http://schemas.microsoft.com/office/drawing/2014/main" id="{FE4FDB44-C70A-4E92-E410-931649ECB3FB}"/>
              </a:ext>
            </a:extLst>
          </p:cNvPr>
          <p:cNvSpPr/>
          <p:nvPr/>
        </p:nvSpPr>
        <p:spPr bwMode="auto">
          <a:xfrm>
            <a:off x="3606072" y="509587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9" name="Star: 5 Points 228">
            <a:extLst>
              <a:ext uri="{FF2B5EF4-FFF2-40B4-BE49-F238E27FC236}">
                <a16:creationId xmlns:a16="http://schemas.microsoft.com/office/drawing/2014/main" id="{35455806-62C8-185E-FAC9-DD7D51A55528}"/>
              </a:ext>
            </a:extLst>
          </p:cNvPr>
          <p:cNvSpPr/>
          <p:nvPr/>
        </p:nvSpPr>
        <p:spPr bwMode="auto">
          <a:xfrm>
            <a:off x="3650023" y="5123807"/>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0" name="Star: 5 Points 229">
            <a:extLst>
              <a:ext uri="{FF2B5EF4-FFF2-40B4-BE49-F238E27FC236}">
                <a16:creationId xmlns:a16="http://schemas.microsoft.com/office/drawing/2014/main" id="{04B037E4-40FE-A0D8-6F00-DBF399C33ADE}"/>
              </a:ext>
            </a:extLst>
          </p:cNvPr>
          <p:cNvSpPr/>
          <p:nvPr/>
        </p:nvSpPr>
        <p:spPr bwMode="auto">
          <a:xfrm>
            <a:off x="3745272" y="514830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1" name="Star: 5 Points 230">
            <a:extLst>
              <a:ext uri="{FF2B5EF4-FFF2-40B4-BE49-F238E27FC236}">
                <a16:creationId xmlns:a16="http://schemas.microsoft.com/office/drawing/2014/main" id="{5D21C71C-EA93-F33C-60E7-B7E836769CB8}"/>
              </a:ext>
            </a:extLst>
          </p:cNvPr>
          <p:cNvSpPr/>
          <p:nvPr/>
        </p:nvSpPr>
        <p:spPr bwMode="auto">
          <a:xfrm>
            <a:off x="4027531" y="5322844"/>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2" name="Star: 5 Points 231">
            <a:extLst>
              <a:ext uri="{FF2B5EF4-FFF2-40B4-BE49-F238E27FC236}">
                <a16:creationId xmlns:a16="http://schemas.microsoft.com/office/drawing/2014/main" id="{93FCD430-53E4-72EE-0679-34456834D558}"/>
              </a:ext>
            </a:extLst>
          </p:cNvPr>
          <p:cNvSpPr/>
          <p:nvPr/>
        </p:nvSpPr>
        <p:spPr bwMode="auto">
          <a:xfrm>
            <a:off x="4465681" y="5463421"/>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3" name="Star: 5 Points 232">
            <a:extLst>
              <a:ext uri="{FF2B5EF4-FFF2-40B4-BE49-F238E27FC236}">
                <a16:creationId xmlns:a16="http://schemas.microsoft.com/office/drawing/2014/main" id="{92333F32-FA0F-EA92-8642-B26AA8032BCF}"/>
              </a:ext>
            </a:extLst>
          </p:cNvPr>
          <p:cNvSpPr/>
          <p:nvPr/>
        </p:nvSpPr>
        <p:spPr bwMode="auto">
          <a:xfrm>
            <a:off x="4532258" y="5489630"/>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4" name="Star: 5 Points 233">
            <a:extLst>
              <a:ext uri="{FF2B5EF4-FFF2-40B4-BE49-F238E27FC236}">
                <a16:creationId xmlns:a16="http://schemas.microsoft.com/office/drawing/2014/main" id="{27F542F0-BD3E-629D-84ED-0201B3372AF3}"/>
              </a:ext>
            </a:extLst>
          </p:cNvPr>
          <p:cNvSpPr/>
          <p:nvPr/>
        </p:nvSpPr>
        <p:spPr bwMode="auto">
          <a:xfrm>
            <a:off x="4612503" y="5516943"/>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5" name="Star: 5 Points 234">
            <a:extLst>
              <a:ext uri="{FF2B5EF4-FFF2-40B4-BE49-F238E27FC236}">
                <a16:creationId xmlns:a16="http://schemas.microsoft.com/office/drawing/2014/main" id="{247DE07B-EA63-DFD3-C5F0-B904CBB53ACC}"/>
              </a:ext>
            </a:extLst>
          </p:cNvPr>
          <p:cNvSpPr/>
          <p:nvPr/>
        </p:nvSpPr>
        <p:spPr bwMode="auto">
          <a:xfrm>
            <a:off x="4951499" y="5616245"/>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39" name="Group 238">
            <a:extLst>
              <a:ext uri="{FF2B5EF4-FFF2-40B4-BE49-F238E27FC236}">
                <a16:creationId xmlns:a16="http://schemas.microsoft.com/office/drawing/2014/main" id="{3C39F391-BDBF-DABA-7E26-4CBB266561E1}"/>
              </a:ext>
            </a:extLst>
          </p:cNvPr>
          <p:cNvGrpSpPr/>
          <p:nvPr/>
        </p:nvGrpSpPr>
        <p:grpSpPr>
          <a:xfrm>
            <a:off x="1160964" y="4028609"/>
            <a:ext cx="4490313" cy="852580"/>
            <a:chOff x="1160964" y="4023585"/>
            <a:chExt cx="6498222" cy="852580"/>
          </a:xfrm>
        </p:grpSpPr>
        <p:cxnSp>
          <p:nvCxnSpPr>
            <p:cNvPr id="236" name="Straight Connector 235">
              <a:extLst>
                <a:ext uri="{FF2B5EF4-FFF2-40B4-BE49-F238E27FC236}">
                  <a16:creationId xmlns:a16="http://schemas.microsoft.com/office/drawing/2014/main" id="{3A54F9C0-46FF-BDC5-B781-7A7579D60CAF}"/>
                </a:ext>
              </a:extLst>
            </p:cNvPr>
            <p:cNvCxnSpPr>
              <a:cxnSpLocks/>
            </p:cNvCxnSpPr>
            <p:nvPr/>
          </p:nvCxnSpPr>
          <p:spPr bwMode="auto">
            <a:xfrm>
              <a:off x="1160964" y="4023585"/>
              <a:ext cx="6498222" cy="0"/>
            </a:xfrm>
            <a:prstGeom prst="line">
              <a:avLst/>
            </a:prstGeom>
            <a:noFill/>
            <a:ln w="28575" cap="flat" cmpd="sng" algn="ctr">
              <a:solidFill>
                <a:schemeClr val="tx2"/>
              </a:solidFill>
              <a:prstDash val="sysDash"/>
              <a:round/>
              <a:headEnd type="none" w="med" len="med"/>
              <a:tailEnd type="none" w="med" len="med"/>
            </a:ln>
            <a:effectLst/>
          </p:spPr>
        </p:cxnSp>
        <p:cxnSp>
          <p:nvCxnSpPr>
            <p:cNvPr id="237" name="Straight Connector 236">
              <a:extLst>
                <a:ext uri="{FF2B5EF4-FFF2-40B4-BE49-F238E27FC236}">
                  <a16:creationId xmlns:a16="http://schemas.microsoft.com/office/drawing/2014/main" id="{15A6FD45-689F-2838-DF39-F596D96367CA}"/>
                </a:ext>
              </a:extLst>
            </p:cNvPr>
            <p:cNvCxnSpPr>
              <a:cxnSpLocks/>
            </p:cNvCxnSpPr>
            <p:nvPr/>
          </p:nvCxnSpPr>
          <p:spPr bwMode="auto">
            <a:xfrm>
              <a:off x="1160964" y="4876165"/>
              <a:ext cx="6498222" cy="0"/>
            </a:xfrm>
            <a:prstGeom prst="line">
              <a:avLst/>
            </a:prstGeom>
            <a:noFill/>
            <a:ln w="28575" cap="flat" cmpd="sng" algn="ctr">
              <a:solidFill>
                <a:schemeClr val="tx2"/>
              </a:solidFill>
              <a:prstDash val="sysDash"/>
              <a:round/>
              <a:headEnd type="none" w="med" len="med"/>
              <a:tailEnd type="none" w="med" len="med"/>
            </a:ln>
            <a:effectLst/>
          </p:spPr>
        </p:cxnSp>
        <p:cxnSp>
          <p:nvCxnSpPr>
            <p:cNvPr id="238" name="Straight Connector 237">
              <a:extLst>
                <a:ext uri="{FF2B5EF4-FFF2-40B4-BE49-F238E27FC236}">
                  <a16:creationId xmlns:a16="http://schemas.microsoft.com/office/drawing/2014/main" id="{4ED4789E-E21B-EBB6-1E63-0A90AFF030F5}"/>
                </a:ext>
              </a:extLst>
            </p:cNvPr>
            <p:cNvCxnSpPr>
              <a:cxnSpLocks/>
            </p:cNvCxnSpPr>
            <p:nvPr/>
          </p:nvCxnSpPr>
          <p:spPr bwMode="auto">
            <a:xfrm>
              <a:off x="1160964" y="4357828"/>
              <a:ext cx="6498222" cy="0"/>
            </a:xfrm>
            <a:prstGeom prst="line">
              <a:avLst/>
            </a:prstGeom>
            <a:noFill/>
            <a:ln w="28575" cap="flat" cmpd="sng" algn="ctr">
              <a:solidFill>
                <a:schemeClr val="bg1"/>
              </a:solidFill>
              <a:prstDash val="solid"/>
              <a:round/>
              <a:headEnd type="none" w="med" len="med"/>
              <a:tailEnd type="none" w="med" len="med"/>
            </a:ln>
            <a:effectLst/>
          </p:spPr>
        </p:cxnSp>
      </p:grpSp>
      <p:sp>
        <p:nvSpPr>
          <p:cNvPr id="7" name="Star: 5 Points 6">
            <a:extLst>
              <a:ext uri="{FF2B5EF4-FFF2-40B4-BE49-F238E27FC236}">
                <a16:creationId xmlns:a16="http://schemas.microsoft.com/office/drawing/2014/main" id="{6985399D-8AF4-53D8-56D7-AC4F5BD08071}"/>
              </a:ext>
            </a:extLst>
          </p:cNvPr>
          <p:cNvSpPr/>
          <p:nvPr/>
        </p:nvSpPr>
        <p:spPr bwMode="auto">
          <a:xfrm>
            <a:off x="1247386" y="2726691"/>
            <a:ext cx="74570" cy="74570"/>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ACA40E2F-D0ED-C213-E63B-2FD9EAC63BE1}"/>
              </a:ext>
            </a:extLst>
          </p:cNvPr>
          <p:cNvSpPr txBox="1"/>
          <p:nvPr/>
        </p:nvSpPr>
        <p:spPr bwMode="auto">
          <a:xfrm>
            <a:off x="2136563" y="1958461"/>
            <a:ext cx="1124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600" b="1">
                <a:solidFill>
                  <a:schemeClr val="bg1"/>
                </a:solidFill>
                <a:latin typeface="Calibri" panose="020F0502020204030204" pitchFamily="34" charset="0"/>
              </a:rPr>
              <a:t>Response</a:t>
            </a:r>
            <a:endParaRPr lang="en-US" sz="1600" b="0" i="1">
              <a:solidFill>
                <a:schemeClr val="bg1"/>
              </a:solidFill>
              <a:latin typeface="Calibri" panose="020F0502020204030204" pitchFamily="34" charset="0"/>
            </a:endParaRPr>
          </a:p>
        </p:txBody>
      </p:sp>
    </p:spTree>
    <p:extLst>
      <p:ext uri="{BB962C8B-B14F-4D97-AF65-F5344CB8AC3E}">
        <p14:creationId xmlns:p14="http://schemas.microsoft.com/office/powerpoint/2010/main" val="4209395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A graph of disease control&#10;&#10;Description automatically generated">
            <a:extLst>
              <a:ext uri="{FF2B5EF4-FFF2-40B4-BE49-F238E27FC236}">
                <a16:creationId xmlns:a16="http://schemas.microsoft.com/office/drawing/2014/main" id="{DB151EF6-6557-8F48-D7A4-D1767844CFB3}"/>
              </a:ext>
            </a:extLst>
          </p:cNvPr>
          <p:cNvPicPr>
            <a:picLocks noChangeAspect="1"/>
          </p:cNvPicPr>
          <p:nvPr/>
        </p:nvPicPr>
        <p:blipFill>
          <a:blip r:embed="rId3">
            <a:extLst>
              <a:ext uri="{28A0092B-C50C-407E-A947-70E740481C1C}">
                <a14:useLocalDpi xmlns:a14="http://schemas.microsoft.com/office/drawing/2010/main" val="0"/>
              </a:ext>
            </a:extLst>
          </a:blip>
          <a:srcRect l="11216" t="21831" r="44894" b="20712"/>
          <a:stretch/>
        </p:blipFill>
        <p:spPr>
          <a:xfrm>
            <a:off x="1367481" y="1656139"/>
            <a:ext cx="5350945" cy="3940382"/>
          </a:xfrm>
          <a:prstGeom prst="rect">
            <a:avLst/>
          </a:prstGeom>
        </p:spPr>
      </p:pic>
      <p:pic>
        <p:nvPicPr>
          <p:cNvPr id="6" name="Picture 5">
            <a:extLst>
              <a:ext uri="{FF2B5EF4-FFF2-40B4-BE49-F238E27FC236}">
                <a16:creationId xmlns:a16="http://schemas.microsoft.com/office/drawing/2014/main" id="{62049960-7E1F-7B42-F7D1-8395BB4DB12C}"/>
              </a:ext>
            </a:extLst>
          </p:cNvPr>
          <p:cNvPicPr>
            <a:picLocks noChangeAspect="1"/>
          </p:cNvPicPr>
          <p:nvPr/>
        </p:nvPicPr>
        <p:blipFill>
          <a:blip r:embed="rId4"/>
          <a:srcRect l="7322" t="4429" r="44706" b="10288"/>
          <a:stretch/>
        </p:blipFill>
        <p:spPr>
          <a:xfrm>
            <a:off x="1335605" y="1705042"/>
            <a:ext cx="5350945" cy="3940382"/>
          </a:xfrm>
          <a:prstGeom prst="rect">
            <a:avLst/>
          </a:prstGeom>
        </p:spPr>
      </p:pic>
      <p:sp>
        <p:nvSpPr>
          <p:cNvPr id="49" name="Rectangle 48">
            <a:extLst>
              <a:ext uri="{FF2B5EF4-FFF2-40B4-BE49-F238E27FC236}">
                <a16:creationId xmlns:a16="http://schemas.microsoft.com/office/drawing/2014/main" id="{24BB374A-0383-2F35-F1DA-F936361C16FB}"/>
              </a:ext>
            </a:extLst>
          </p:cNvPr>
          <p:cNvSpPr/>
          <p:nvPr/>
        </p:nvSpPr>
        <p:spPr bwMode="auto">
          <a:xfrm>
            <a:off x="6256294" y="1948941"/>
            <a:ext cx="349306" cy="1058289"/>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 name="Title 2">
            <a:extLst>
              <a:ext uri="{FF2B5EF4-FFF2-40B4-BE49-F238E27FC236}">
                <a16:creationId xmlns:a16="http://schemas.microsoft.com/office/drawing/2014/main" id="{A91F886B-8711-9EB5-A858-AC16E518BF13}"/>
              </a:ext>
            </a:extLst>
          </p:cNvPr>
          <p:cNvSpPr>
            <a:spLocks noGrp="1"/>
          </p:cNvSpPr>
          <p:nvPr>
            <p:ph type="title"/>
          </p:nvPr>
        </p:nvSpPr>
        <p:spPr/>
        <p:txBody>
          <a:bodyPr/>
          <a:lstStyle/>
          <a:p>
            <a:r>
              <a:rPr lang="en-US"/>
              <a:t>DeLLphi-301: Sustained Disease Control</a:t>
            </a:r>
          </a:p>
        </p:txBody>
      </p:sp>
      <p:sp>
        <p:nvSpPr>
          <p:cNvPr id="5" name="Content Placeholder 4">
            <a:extLst>
              <a:ext uri="{FF2B5EF4-FFF2-40B4-BE49-F238E27FC236}">
                <a16:creationId xmlns:a16="http://schemas.microsoft.com/office/drawing/2014/main" id="{5D9E364F-5311-1875-3A1F-B84C9B923E2B}"/>
              </a:ext>
            </a:extLst>
          </p:cNvPr>
          <p:cNvSpPr>
            <a:spLocks noGrp="1"/>
          </p:cNvSpPr>
          <p:nvPr>
            <p:ph sz="half" idx="2"/>
          </p:nvPr>
        </p:nvSpPr>
        <p:spPr>
          <a:xfrm>
            <a:off x="7321224" y="1510730"/>
            <a:ext cx="4160980" cy="4679462"/>
          </a:xfrm>
        </p:spPr>
        <p:txBody>
          <a:bodyPr/>
          <a:lstStyle/>
          <a:p>
            <a:r>
              <a:rPr lang="en-US"/>
              <a:t>72% of patients had tumor shrinkage</a:t>
            </a:r>
          </a:p>
          <a:p>
            <a:r>
              <a:rPr lang="en-US"/>
              <a:t>Median duration of disease control (95% CI): 6.9 </a:t>
            </a:r>
            <a:r>
              <a:rPr lang="en-US" err="1"/>
              <a:t>mo</a:t>
            </a:r>
            <a:r>
              <a:rPr lang="en-US"/>
              <a:t> (5.4-8.6)</a:t>
            </a:r>
          </a:p>
          <a:p>
            <a:pPr lvl="1"/>
            <a:r>
              <a:rPr lang="en-US"/>
              <a:t>26% of patients for ≥52 </a:t>
            </a:r>
            <a:r>
              <a:rPr lang="en-US" err="1"/>
              <a:t>wk</a:t>
            </a:r>
            <a:r>
              <a:rPr lang="en-US"/>
              <a:t> (CR-3, PR-20, SD-3)</a:t>
            </a:r>
          </a:p>
        </p:txBody>
      </p:sp>
      <p:sp>
        <p:nvSpPr>
          <p:cNvPr id="7" name="Text Box 11">
            <a:extLst>
              <a:ext uri="{FF2B5EF4-FFF2-40B4-BE49-F238E27FC236}">
                <a16:creationId xmlns:a16="http://schemas.microsoft.com/office/drawing/2014/main" id="{39D7E0E6-9B66-B56F-848A-4C6DAE405701}"/>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Sands. WCLC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OA10.03.</a:t>
            </a:r>
          </a:p>
        </p:txBody>
      </p:sp>
      <p:cxnSp>
        <p:nvCxnSpPr>
          <p:cNvPr id="4" name="Straight Connector 3">
            <a:extLst>
              <a:ext uri="{FF2B5EF4-FFF2-40B4-BE49-F238E27FC236}">
                <a16:creationId xmlns:a16="http://schemas.microsoft.com/office/drawing/2014/main" id="{39DBDE8F-98B3-8FA1-C6D6-416072F878B2}"/>
              </a:ext>
            </a:extLst>
          </p:cNvPr>
          <p:cNvCxnSpPr>
            <a:cxnSpLocks/>
          </p:cNvCxnSpPr>
          <p:nvPr/>
        </p:nvCxnSpPr>
        <p:spPr bwMode="auto">
          <a:xfrm>
            <a:off x="1327759" y="1649621"/>
            <a:ext cx="0" cy="3995803"/>
          </a:xfrm>
          <a:prstGeom prst="line">
            <a:avLst/>
          </a:prstGeom>
          <a:noFill/>
          <a:ln w="28575" cap="flat" cmpd="sng" algn="ctr">
            <a:solidFill>
              <a:schemeClr val="bg1"/>
            </a:solidFill>
            <a:prstDash val="solid"/>
            <a:round/>
            <a:headEnd type="none" w="med" len="med"/>
            <a:tailEnd type="none" w="med" len="med"/>
          </a:ln>
          <a:effectLst/>
        </p:spPr>
      </p:cxnSp>
      <p:grpSp>
        <p:nvGrpSpPr>
          <p:cNvPr id="2" name="Group 1">
            <a:extLst>
              <a:ext uri="{FF2B5EF4-FFF2-40B4-BE49-F238E27FC236}">
                <a16:creationId xmlns:a16="http://schemas.microsoft.com/office/drawing/2014/main" id="{A1822E88-6A00-F2C8-C7AD-2B70AE112A74}"/>
              </a:ext>
            </a:extLst>
          </p:cNvPr>
          <p:cNvGrpSpPr/>
          <p:nvPr/>
        </p:nvGrpSpPr>
        <p:grpSpPr>
          <a:xfrm>
            <a:off x="1242391" y="1664284"/>
            <a:ext cx="79314" cy="3801034"/>
            <a:chOff x="1230265" y="1664284"/>
            <a:chExt cx="91440" cy="3801034"/>
          </a:xfrm>
        </p:grpSpPr>
        <p:cxnSp>
          <p:nvCxnSpPr>
            <p:cNvPr id="8" name="Straight Connector 7">
              <a:extLst>
                <a:ext uri="{FF2B5EF4-FFF2-40B4-BE49-F238E27FC236}">
                  <a16:creationId xmlns:a16="http://schemas.microsoft.com/office/drawing/2014/main" id="{C016E2FB-96FB-44CD-AC84-F7F5AC66AF11}"/>
                </a:ext>
              </a:extLst>
            </p:cNvPr>
            <p:cNvCxnSpPr/>
            <p:nvPr/>
          </p:nvCxnSpPr>
          <p:spPr bwMode="auto">
            <a:xfrm>
              <a:off x="1230265" y="16642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17A1E29-502F-D359-0EC2-4A15A2ECE60E}"/>
                </a:ext>
              </a:extLst>
            </p:cNvPr>
            <p:cNvCxnSpPr/>
            <p:nvPr/>
          </p:nvCxnSpPr>
          <p:spPr bwMode="auto">
            <a:xfrm>
              <a:off x="1230265" y="241731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4F392B9-C001-64C7-627E-7084BEA0FBDA}"/>
                </a:ext>
              </a:extLst>
            </p:cNvPr>
            <p:cNvCxnSpPr/>
            <p:nvPr/>
          </p:nvCxnSpPr>
          <p:spPr bwMode="auto">
            <a:xfrm>
              <a:off x="1230265" y="31763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E673BFED-D792-7799-5773-6AD8466935DE}"/>
                </a:ext>
              </a:extLst>
            </p:cNvPr>
            <p:cNvCxnSpPr/>
            <p:nvPr/>
          </p:nvCxnSpPr>
          <p:spPr bwMode="auto">
            <a:xfrm>
              <a:off x="1230265" y="393534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B3A6901-7234-5332-E814-755A195CFD9F}"/>
                </a:ext>
              </a:extLst>
            </p:cNvPr>
            <p:cNvCxnSpPr/>
            <p:nvPr/>
          </p:nvCxnSpPr>
          <p:spPr bwMode="auto">
            <a:xfrm>
              <a:off x="1230265" y="468837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ADA5BCC-AEAD-E6DB-707E-C4FA3EC43E71}"/>
                </a:ext>
              </a:extLst>
            </p:cNvPr>
            <p:cNvCxnSpPr/>
            <p:nvPr/>
          </p:nvCxnSpPr>
          <p:spPr bwMode="auto">
            <a:xfrm>
              <a:off x="1230265" y="5465318"/>
              <a:ext cx="9144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5" name="Straight Connector 14">
            <a:extLst>
              <a:ext uri="{FF2B5EF4-FFF2-40B4-BE49-F238E27FC236}">
                <a16:creationId xmlns:a16="http://schemas.microsoft.com/office/drawing/2014/main" id="{4CAA1CFD-5D9E-3ECE-3A59-5D78791386CC}"/>
              </a:ext>
            </a:extLst>
          </p:cNvPr>
          <p:cNvCxnSpPr>
            <a:cxnSpLocks/>
          </p:cNvCxnSpPr>
          <p:nvPr/>
        </p:nvCxnSpPr>
        <p:spPr bwMode="auto">
          <a:xfrm>
            <a:off x="1319915" y="5638636"/>
            <a:ext cx="5403614" cy="0"/>
          </a:xfrm>
          <a:prstGeom prst="line">
            <a:avLst/>
          </a:prstGeom>
          <a:noFill/>
          <a:ln w="28575" cap="flat" cmpd="sng" algn="ctr">
            <a:solidFill>
              <a:schemeClr val="bg1"/>
            </a:solidFill>
            <a:prstDash val="solid"/>
            <a:round/>
            <a:headEnd type="none" w="med" len="med"/>
            <a:tailEnd type="none" w="med" len="med"/>
          </a:ln>
          <a:effectLst/>
        </p:spPr>
      </p:cxnSp>
      <p:grpSp>
        <p:nvGrpSpPr>
          <p:cNvPr id="14" name="Group 13">
            <a:extLst>
              <a:ext uri="{FF2B5EF4-FFF2-40B4-BE49-F238E27FC236}">
                <a16:creationId xmlns:a16="http://schemas.microsoft.com/office/drawing/2014/main" id="{F6C818A3-120D-9C2D-DB73-BA73143AD571}"/>
              </a:ext>
            </a:extLst>
          </p:cNvPr>
          <p:cNvGrpSpPr/>
          <p:nvPr/>
        </p:nvGrpSpPr>
        <p:grpSpPr>
          <a:xfrm>
            <a:off x="1601743" y="5645502"/>
            <a:ext cx="4679576" cy="79437"/>
            <a:chOff x="1601743" y="5645502"/>
            <a:chExt cx="4679576" cy="91440"/>
          </a:xfrm>
        </p:grpSpPr>
        <p:cxnSp>
          <p:nvCxnSpPr>
            <p:cNvPr id="17" name="Straight Connector 16">
              <a:extLst>
                <a:ext uri="{FF2B5EF4-FFF2-40B4-BE49-F238E27FC236}">
                  <a16:creationId xmlns:a16="http://schemas.microsoft.com/office/drawing/2014/main" id="{2677E305-C0AC-005D-790D-7E4BCE11DA12}"/>
                </a:ext>
              </a:extLst>
            </p:cNvPr>
            <p:cNvCxnSpPr>
              <a:cxnSpLocks/>
            </p:cNvCxnSpPr>
            <p:nvPr/>
          </p:nvCxnSpPr>
          <p:spPr bwMode="auto">
            <a:xfrm rot="16200000">
              <a:off x="1556023"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720C2AE-CDEA-FD2D-2C3B-7F1C0F044FC9}"/>
                </a:ext>
              </a:extLst>
            </p:cNvPr>
            <p:cNvCxnSpPr>
              <a:cxnSpLocks/>
            </p:cNvCxnSpPr>
            <p:nvPr/>
          </p:nvCxnSpPr>
          <p:spPr bwMode="auto">
            <a:xfrm rot="16200000">
              <a:off x="2069999"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E37D9F4-5C09-98FF-6C41-2A630853134F}"/>
                </a:ext>
              </a:extLst>
            </p:cNvPr>
            <p:cNvCxnSpPr>
              <a:cxnSpLocks/>
            </p:cNvCxnSpPr>
            <p:nvPr/>
          </p:nvCxnSpPr>
          <p:spPr bwMode="auto">
            <a:xfrm rot="16200000">
              <a:off x="2607881"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BA03359-D96D-AF0F-3789-B2A609DA49B6}"/>
                </a:ext>
              </a:extLst>
            </p:cNvPr>
            <p:cNvCxnSpPr>
              <a:cxnSpLocks/>
            </p:cNvCxnSpPr>
            <p:nvPr/>
          </p:nvCxnSpPr>
          <p:spPr bwMode="auto">
            <a:xfrm rot="16200000">
              <a:off x="3109905"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F101DD1-6836-0575-9C7C-BFE3C27A683B}"/>
                </a:ext>
              </a:extLst>
            </p:cNvPr>
            <p:cNvCxnSpPr>
              <a:cxnSpLocks/>
            </p:cNvCxnSpPr>
            <p:nvPr/>
          </p:nvCxnSpPr>
          <p:spPr bwMode="auto">
            <a:xfrm rot="16200000">
              <a:off x="3629858"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070E512-49A7-4542-BA8A-330C23670E9F}"/>
                </a:ext>
              </a:extLst>
            </p:cNvPr>
            <p:cNvCxnSpPr>
              <a:cxnSpLocks/>
            </p:cNvCxnSpPr>
            <p:nvPr/>
          </p:nvCxnSpPr>
          <p:spPr bwMode="auto">
            <a:xfrm rot="16200000">
              <a:off x="4155788"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F16B3F9-3D42-12D6-E0F5-2DBCE9EF665B}"/>
                </a:ext>
              </a:extLst>
            </p:cNvPr>
            <p:cNvCxnSpPr>
              <a:cxnSpLocks/>
            </p:cNvCxnSpPr>
            <p:nvPr/>
          </p:nvCxnSpPr>
          <p:spPr bwMode="auto">
            <a:xfrm rot="16200000">
              <a:off x="4681717"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DAE8834-E452-DCDA-31C7-12A8E9D7590B}"/>
                </a:ext>
              </a:extLst>
            </p:cNvPr>
            <p:cNvCxnSpPr>
              <a:cxnSpLocks/>
            </p:cNvCxnSpPr>
            <p:nvPr/>
          </p:nvCxnSpPr>
          <p:spPr bwMode="auto">
            <a:xfrm rot="16200000">
              <a:off x="5195693"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B9F4EF7-4DE8-02CA-3012-3794067BADAA}"/>
                </a:ext>
              </a:extLst>
            </p:cNvPr>
            <p:cNvCxnSpPr>
              <a:cxnSpLocks/>
            </p:cNvCxnSpPr>
            <p:nvPr/>
          </p:nvCxnSpPr>
          <p:spPr bwMode="auto">
            <a:xfrm rot="16200000">
              <a:off x="5715646" y="56912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70AD1C3-F810-B8D1-7B28-FCD6F4907CB4}"/>
                </a:ext>
              </a:extLst>
            </p:cNvPr>
            <p:cNvCxnSpPr>
              <a:cxnSpLocks/>
            </p:cNvCxnSpPr>
            <p:nvPr/>
          </p:nvCxnSpPr>
          <p:spPr bwMode="auto">
            <a:xfrm rot="16200000">
              <a:off x="6235599" y="5691222"/>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491E819E-1E2F-CA7D-5367-62634437BF6B}"/>
              </a:ext>
            </a:extLst>
          </p:cNvPr>
          <p:cNvSpPr txBox="1"/>
          <p:nvPr/>
        </p:nvSpPr>
        <p:spPr bwMode="auto">
          <a:xfrm>
            <a:off x="842216" y="155656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150</a:t>
            </a:r>
          </a:p>
        </p:txBody>
      </p:sp>
      <p:sp>
        <p:nvSpPr>
          <p:cNvPr id="28" name="TextBox 27">
            <a:extLst>
              <a:ext uri="{FF2B5EF4-FFF2-40B4-BE49-F238E27FC236}">
                <a16:creationId xmlns:a16="http://schemas.microsoft.com/office/drawing/2014/main" id="{6A2DC63F-CE36-AE77-313C-A9B8395EA6E9}"/>
              </a:ext>
            </a:extLst>
          </p:cNvPr>
          <p:cNvSpPr txBox="1"/>
          <p:nvPr/>
        </p:nvSpPr>
        <p:spPr bwMode="auto">
          <a:xfrm>
            <a:off x="842216" y="2303621"/>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29" name="TextBox 28">
            <a:extLst>
              <a:ext uri="{FF2B5EF4-FFF2-40B4-BE49-F238E27FC236}">
                <a16:creationId xmlns:a16="http://schemas.microsoft.com/office/drawing/2014/main" id="{CA4A7B9B-1C8D-14FA-5141-5AA2DE894A9E}"/>
              </a:ext>
            </a:extLst>
          </p:cNvPr>
          <p:cNvSpPr txBox="1"/>
          <p:nvPr/>
        </p:nvSpPr>
        <p:spPr bwMode="auto">
          <a:xfrm>
            <a:off x="842216" y="3074586"/>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30" name="TextBox 29">
            <a:extLst>
              <a:ext uri="{FF2B5EF4-FFF2-40B4-BE49-F238E27FC236}">
                <a16:creationId xmlns:a16="http://schemas.microsoft.com/office/drawing/2014/main" id="{72430850-742F-9B73-57F0-AE0AB70CF575}"/>
              </a:ext>
            </a:extLst>
          </p:cNvPr>
          <p:cNvSpPr txBox="1"/>
          <p:nvPr/>
        </p:nvSpPr>
        <p:spPr bwMode="auto">
          <a:xfrm>
            <a:off x="842216" y="3827621"/>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7AFACCC1-0705-3BC4-1E1C-D182B9B715A0}"/>
              </a:ext>
            </a:extLst>
          </p:cNvPr>
          <p:cNvSpPr txBox="1"/>
          <p:nvPr/>
        </p:nvSpPr>
        <p:spPr bwMode="auto">
          <a:xfrm>
            <a:off x="842216" y="4586633"/>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32" name="TextBox 31">
            <a:extLst>
              <a:ext uri="{FF2B5EF4-FFF2-40B4-BE49-F238E27FC236}">
                <a16:creationId xmlns:a16="http://schemas.microsoft.com/office/drawing/2014/main" id="{38E23992-CFDD-D716-0597-854D89A21092}"/>
              </a:ext>
            </a:extLst>
          </p:cNvPr>
          <p:cNvSpPr txBox="1"/>
          <p:nvPr/>
        </p:nvSpPr>
        <p:spPr bwMode="auto">
          <a:xfrm>
            <a:off x="842216" y="5357598"/>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3" name="TextBox 32">
            <a:extLst>
              <a:ext uri="{FF2B5EF4-FFF2-40B4-BE49-F238E27FC236}">
                <a16:creationId xmlns:a16="http://schemas.microsoft.com/office/drawing/2014/main" id="{1015380C-36F2-923B-0301-0CCC9C2712DC}"/>
              </a:ext>
            </a:extLst>
          </p:cNvPr>
          <p:cNvSpPr txBox="1"/>
          <p:nvPr/>
        </p:nvSpPr>
        <p:spPr bwMode="auto">
          <a:xfrm>
            <a:off x="1427468"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4" name="TextBox 33">
            <a:extLst>
              <a:ext uri="{FF2B5EF4-FFF2-40B4-BE49-F238E27FC236}">
                <a16:creationId xmlns:a16="http://schemas.microsoft.com/office/drawing/2014/main" id="{44D5D1E6-B417-0B28-F561-121BD415996B}"/>
              </a:ext>
            </a:extLst>
          </p:cNvPr>
          <p:cNvSpPr txBox="1"/>
          <p:nvPr/>
        </p:nvSpPr>
        <p:spPr bwMode="auto">
          <a:xfrm>
            <a:off x="1953397"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35" name="TextBox 34">
            <a:extLst>
              <a:ext uri="{FF2B5EF4-FFF2-40B4-BE49-F238E27FC236}">
                <a16:creationId xmlns:a16="http://schemas.microsoft.com/office/drawing/2014/main" id="{5AAF454C-B25C-C528-B76B-2496D01CCF89}"/>
              </a:ext>
            </a:extLst>
          </p:cNvPr>
          <p:cNvSpPr txBox="1"/>
          <p:nvPr/>
        </p:nvSpPr>
        <p:spPr bwMode="auto">
          <a:xfrm>
            <a:off x="2467374"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6" name="TextBox 35">
            <a:extLst>
              <a:ext uri="{FF2B5EF4-FFF2-40B4-BE49-F238E27FC236}">
                <a16:creationId xmlns:a16="http://schemas.microsoft.com/office/drawing/2014/main" id="{EFA79991-27D0-6910-4014-82891D016817}"/>
              </a:ext>
            </a:extLst>
          </p:cNvPr>
          <p:cNvSpPr txBox="1"/>
          <p:nvPr/>
        </p:nvSpPr>
        <p:spPr bwMode="auto">
          <a:xfrm>
            <a:off x="2975374"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37" name="TextBox 36">
            <a:extLst>
              <a:ext uri="{FF2B5EF4-FFF2-40B4-BE49-F238E27FC236}">
                <a16:creationId xmlns:a16="http://schemas.microsoft.com/office/drawing/2014/main" id="{DDEEA2FE-5640-26C3-5B25-50CB8122CE5D}"/>
              </a:ext>
            </a:extLst>
          </p:cNvPr>
          <p:cNvSpPr txBox="1"/>
          <p:nvPr/>
        </p:nvSpPr>
        <p:spPr bwMode="auto">
          <a:xfrm>
            <a:off x="3519233"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38" name="TextBox 37">
            <a:extLst>
              <a:ext uri="{FF2B5EF4-FFF2-40B4-BE49-F238E27FC236}">
                <a16:creationId xmlns:a16="http://schemas.microsoft.com/office/drawing/2014/main" id="{52481585-4BAC-FF16-9748-AC0EFC46A4CF}"/>
              </a:ext>
            </a:extLst>
          </p:cNvPr>
          <p:cNvSpPr txBox="1"/>
          <p:nvPr/>
        </p:nvSpPr>
        <p:spPr bwMode="auto">
          <a:xfrm>
            <a:off x="4021257"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39" name="TextBox 38">
            <a:extLst>
              <a:ext uri="{FF2B5EF4-FFF2-40B4-BE49-F238E27FC236}">
                <a16:creationId xmlns:a16="http://schemas.microsoft.com/office/drawing/2014/main" id="{5BE4411F-0553-FC36-1F2C-B96652ABE9E3}"/>
              </a:ext>
            </a:extLst>
          </p:cNvPr>
          <p:cNvSpPr txBox="1"/>
          <p:nvPr/>
        </p:nvSpPr>
        <p:spPr bwMode="auto">
          <a:xfrm>
            <a:off x="4553163"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40" name="TextBox 39">
            <a:extLst>
              <a:ext uri="{FF2B5EF4-FFF2-40B4-BE49-F238E27FC236}">
                <a16:creationId xmlns:a16="http://schemas.microsoft.com/office/drawing/2014/main" id="{66F2464F-F7C0-2803-067F-806CDCEF56BC}"/>
              </a:ext>
            </a:extLst>
          </p:cNvPr>
          <p:cNvSpPr txBox="1"/>
          <p:nvPr/>
        </p:nvSpPr>
        <p:spPr bwMode="auto">
          <a:xfrm>
            <a:off x="5079092"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70</a:t>
            </a:r>
          </a:p>
        </p:txBody>
      </p:sp>
      <p:sp>
        <p:nvSpPr>
          <p:cNvPr id="41" name="TextBox 40">
            <a:extLst>
              <a:ext uri="{FF2B5EF4-FFF2-40B4-BE49-F238E27FC236}">
                <a16:creationId xmlns:a16="http://schemas.microsoft.com/office/drawing/2014/main" id="{B4672C4F-8B77-C1BD-2531-3C4C0C1DAB9D}"/>
              </a:ext>
            </a:extLst>
          </p:cNvPr>
          <p:cNvSpPr txBox="1"/>
          <p:nvPr/>
        </p:nvSpPr>
        <p:spPr bwMode="auto">
          <a:xfrm>
            <a:off x="5581116"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42" name="TextBox 41">
            <a:extLst>
              <a:ext uri="{FF2B5EF4-FFF2-40B4-BE49-F238E27FC236}">
                <a16:creationId xmlns:a16="http://schemas.microsoft.com/office/drawing/2014/main" id="{1ACA0ABB-A8C6-FEBC-CF90-B57F7A920F2E}"/>
              </a:ext>
            </a:extLst>
          </p:cNvPr>
          <p:cNvSpPr txBox="1"/>
          <p:nvPr/>
        </p:nvSpPr>
        <p:spPr bwMode="auto">
          <a:xfrm>
            <a:off x="6118998" y="5713412"/>
            <a:ext cx="3485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90</a:t>
            </a:r>
          </a:p>
        </p:txBody>
      </p:sp>
      <p:sp>
        <p:nvSpPr>
          <p:cNvPr id="43" name="TextBox 42">
            <a:extLst>
              <a:ext uri="{FF2B5EF4-FFF2-40B4-BE49-F238E27FC236}">
                <a16:creationId xmlns:a16="http://schemas.microsoft.com/office/drawing/2014/main" id="{C46E8D40-B616-8DDF-AD25-69AE7D9AEC2F}"/>
              </a:ext>
            </a:extLst>
          </p:cNvPr>
          <p:cNvSpPr txBox="1"/>
          <p:nvPr/>
        </p:nvSpPr>
        <p:spPr bwMode="auto">
          <a:xfrm>
            <a:off x="1547906" y="5940295"/>
            <a:ext cx="473341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Wk</a:t>
            </a:r>
            <a:endParaRPr kumimoji="0" lang="en-US" sz="140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44" name="TextBox 43">
            <a:extLst>
              <a:ext uri="{FF2B5EF4-FFF2-40B4-BE49-F238E27FC236}">
                <a16:creationId xmlns:a16="http://schemas.microsoft.com/office/drawing/2014/main" id="{BE9A3EB2-FE4F-4955-855F-B3C72DDCAA3C}"/>
              </a:ext>
            </a:extLst>
          </p:cNvPr>
          <p:cNvSpPr txBox="1"/>
          <p:nvPr/>
        </p:nvSpPr>
        <p:spPr bwMode="auto">
          <a:xfrm rot="16200000">
            <a:off x="-1200234" y="3487369"/>
            <a:ext cx="386161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ea typeface="+mn-ea"/>
                <a:cs typeface="+mn-cs"/>
              </a:rPr>
              <a:t>% Change From Baseline in Sum of Diameters</a:t>
            </a:r>
          </a:p>
        </p:txBody>
      </p:sp>
      <p:sp>
        <p:nvSpPr>
          <p:cNvPr id="45" name="TextBox 44">
            <a:extLst>
              <a:ext uri="{FF2B5EF4-FFF2-40B4-BE49-F238E27FC236}">
                <a16:creationId xmlns:a16="http://schemas.microsoft.com/office/drawing/2014/main" id="{9E960AF9-BD9D-C930-5051-AD8F8BDE4971}"/>
              </a:ext>
            </a:extLst>
          </p:cNvPr>
          <p:cNvSpPr txBox="1"/>
          <p:nvPr/>
        </p:nvSpPr>
        <p:spPr bwMode="auto">
          <a:xfrm>
            <a:off x="6293273" y="1986328"/>
            <a:ext cx="348550" cy="96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5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PD</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NE</a:t>
            </a:r>
          </a:p>
        </p:txBody>
      </p:sp>
      <p:sp>
        <p:nvSpPr>
          <p:cNvPr id="46" name="TextBox 45">
            <a:extLst>
              <a:ext uri="{FF2B5EF4-FFF2-40B4-BE49-F238E27FC236}">
                <a16:creationId xmlns:a16="http://schemas.microsoft.com/office/drawing/2014/main" id="{AFA24956-616B-C1C7-81A4-116BCA199E56}"/>
              </a:ext>
            </a:extLst>
          </p:cNvPr>
          <p:cNvSpPr txBox="1"/>
          <p:nvPr/>
        </p:nvSpPr>
        <p:spPr bwMode="auto">
          <a:xfrm>
            <a:off x="6017372" y="1760345"/>
            <a:ext cx="477843" cy="192360"/>
          </a:xfrm>
          <a:prstGeom prst="rect">
            <a:avLst/>
          </a:prstGeom>
          <a:solidFill>
            <a:schemeClr val="tx1"/>
          </a:solidFill>
          <a:ln>
            <a:noFill/>
          </a:ln>
        </p:spPr>
        <p:txBody>
          <a:bodyPr wrap="square" lIns="0" tIns="0" rIns="0" bIns="0" rtlCol="0">
            <a:spAutoFit/>
          </a:bodyPr>
          <a:lstStyle/>
          <a:p>
            <a:pPr marL="0" marR="0" lvl="0" indent="0" algn="ctr" defTabSz="914400" rtl="0" eaLnBrk="1" fontAlgn="auto" latinLnBrk="0" hangingPunct="1">
              <a:lnSpc>
                <a:spcPts val="15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BOR</a:t>
            </a:r>
          </a:p>
        </p:txBody>
      </p:sp>
      <p:sp>
        <p:nvSpPr>
          <p:cNvPr id="47" name="TextBox 46">
            <a:extLst>
              <a:ext uri="{FF2B5EF4-FFF2-40B4-BE49-F238E27FC236}">
                <a16:creationId xmlns:a16="http://schemas.microsoft.com/office/drawing/2014/main" id="{4D4652F1-CF29-9650-EA67-E7A5CC5429EE}"/>
              </a:ext>
            </a:extLst>
          </p:cNvPr>
          <p:cNvSpPr txBox="1"/>
          <p:nvPr/>
        </p:nvSpPr>
        <p:spPr bwMode="auto">
          <a:xfrm>
            <a:off x="5522953" y="4454902"/>
            <a:ext cx="1171441" cy="192360"/>
          </a:xfrm>
          <a:prstGeom prst="rect">
            <a:avLst/>
          </a:prstGeom>
          <a:solidFill>
            <a:schemeClr val="tx1"/>
          </a:solidFill>
          <a:ln>
            <a:noFill/>
          </a:ln>
        </p:spPr>
        <p:txBody>
          <a:bodyPr wrap="square" lIns="0" tIns="0" rIns="0" bIns="0" rtlCol="0">
            <a:spAutoFit/>
          </a:bodyPr>
          <a:lstStyle/>
          <a:p>
            <a:pPr marL="0" marR="0" lvl="0" indent="0" algn="l" defTabSz="914400" rtl="0" eaLnBrk="1" fontAlgn="auto" latinLnBrk="0" hangingPunct="1">
              <a:lnSpc>
                <a:spcPts val="15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 Reduction</a:t>
            </a:r>
          </a:p>
        </p:txBody>
      </p:sp>
      <p:sp>
        <p:nvSpPr>
          <p:cNvPr id="48" name="TextBox 47">
            <a:extLst>
              <a:ext uri="{FF2B5EF4-FFF2-40B4-BE49-F238E27FC236}">
                <a16:creationId xmlns:a16="http://schemas.microsoft.com/office/drawing/2014/main" id="{F0FFDA9E-53A2-7166-4DDB-D226501AA337}"/>
              </a:ext>
            </a:extLst>
          </p:cNvPr>
          <p:cNvSpPr txBox="1"/>
          <p:nvPr/>
        </p:nvSpPr>
        <p:spPr bwMode="auto">
          <a:xfrm>
            <a:off x="2975374" y="1802847"/>
            <a:ext cx="2611022" cy="244739"/>
          </a:xfrm>
          <a:prstGeom prst="rect">
            <a:avLst/>
          </a:prstGeom>
          <a:solidFill>
            <a:schemeClr val="tx1"/>
          </a:solidFill>
          <a:ln>
            <a:noFill/>
          </a:ln>
        </p:spPr>
        <p:txBody>
          <a:bodyPr wrap="square" lIns="0" tIns="0" rIns="0" bIns="0" rtlCol="0">
            <a:noAutofit/>
          </a:bodyPr>
          <a:lstStyle/>
          <a:p>
            <a:pPr marL="0" marR="0" lvl="0" indent="0" algn="ctr" defTabSz="914400" rtl="0" eaLnBrk="1" fontAlgn="auto" latinLnBrk="0" hangingPunct="1">
              <a:lnSpc>
                <a:spcPts val="1500"/>
              </a:lnSpc>
              <a:spcBef>
                <a:spcPct val="50000"/>
              </a:spcBef>
              <a:spcAft>
                <a:spcPct val="0"/>
              </a:spcAft>
              <a:buClrTx/>
              <a:buSzTx/>
              <a:buFontTx/>
              <a:buNone/>
              <a:tabLst/>
              <a:defRPr/>
            </a:pPr>
            <a:r>
              <a:rPr kumimoji="0" lang="en-US" sz="16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Tarlatamab</a:t>
            </a: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10 mg (N = 100)</a:t>
            </a:r>
          </a:p>
        </p:txBody>
      </p:sp>
    </p:spTree>
    <p:extLst>
      <p:ext uri="{BB962C8B-B14F-4D97-AF65-F5344CB8AC3E}">
        <p14:creationId xmlns:p14="http://schemas.microsoft.com/office/powerpoint/2010/main" val="6722691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09312-1B26-CD3A-E34E-53DE09A8A10E}"/>
              </a:ext>
            </a:extLst>
          </p:cNvPr>
          <p:cNvSpPr>
            <a:spLocks noGrp="1"/>
          </p:cNvSpPr>
          <p:nvPr>
            <p:ph type="title"/>
          </p:nvPr>
        </p:nvSpPr>
        <p:spPr/>
        <p:txBody>
          <a:bodyPr/>
          <a:lstStyle/>
          <a:p>
            <a:r>
              <a:rPr lang="en-US"/>
              <a:t>DeLLphi-301: Onset and Duration of Response</a:t>
            </a:r>
          </a:p>
        </p:txBody>
      </p:sp>
      <p:sp>
        <p:nvSpPr>
          <p:cNvPr id="221" name="TextBox 220">
            <a:extLst>
              <a:ext uri="{FF2B5EF4-FFF2-40B4-BE49-F238E27FC236}">
                <a16:creationId xmlns:a16="http://schemas.microsoft.com/office/drawing/2014/main" id="{2A58E54E-2425-30EB-1A87-5A2DB77D2BCD}"/>
              </a:ext>
            </a:extLst>
          </p:cNvPr>
          <p:cNvSpPr txBox="1"/>
          <p:nvPr/>
        </p:nvSpPr>
        <p:spPr bwMode="auto">
          <a:xfrm>
            <a:off x="9765065" y="2969079"/>
            <a:ext cx="222885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First response (PR or CR)</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with a BOR or CR</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Patients with a BOR or PR</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Disease progression</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Ongoing treatment</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Death</a:t>
            </a:r>
          </a:p>
        </p:txBody>
      </p:sp>
      <p:sp>
        <p:nvSpPr>
          <p:cNvPr id="6" name="TextBox 5">
            <a:extLst>
              <a:ext uri="{FF2B5EF4-FFF2-40B4-BE49-F238E27FC236}">
                <a16:creationId xmlns:a16="http://schemas.microsoft.com/office/drawing/2014/main" id="{ECB238BF-B3AD-71D9-2C70-0F62CD3AB13C}"/>
              </a:ext>
            </a:extLst>
          </p:cNvPr>
          <p:cNvSpPr txBox="1"/>
          <p:nvPr/>
        </p:nvSpPr>
        <p:spPr bwMode="auto">
          <a:xfrm>
            <a:off x="3849705" y="1321410"/>
            <a:ext cx="41977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Tarlatamab</a:t>
            </a: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10 mg (n = 40)</a:t>
            </a:r>
            <a:endParaRPr kumimoji="0" lang="en-US" sz="20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
        <p:nvSpPr>
          <p:cNvPr id="8" name="Text Box 11">
            <a:extLst>
              <a:ext uri="{FF2B5EF4-FFF2-40B4-BE49-F238E27FC236}">
                <a16:creationId xmlns:a16="http://schemas.microsoft.com/office/drawing/2014/main" id="{B41F3ABB-523D-9DBD-1E27-6DDDF0B497DD}"/>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Sands. WCLC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OA10.03.</a:t>
            </a:r>
          </a:p>
        </p:txBody>
      </p:sp>
      <p:sp>
        <p:nvSpPr>
          <p:cNvPr id="9" name="TextBox 8">
            <a:extLst>
              <a:ext uri="{FF2B5EF4-FFF2-40B4-BE49-F238E27FC236}">
                <a16:creationId xmlns:a16="http://schemas.microsoft.com/office/drawing/2014/main" id="{6FBE4197-8B63-1716-D607-071B04BD61C9}"/>
              </a:ext>
            </a:extLst>
          </p:cNvPr>
          <p:cNvSpPr txBox="1"/>
          <p:nvPr/>
        </p:nvSpPr>
        <p:spPr bwMode="auto">
          <a:xfrm>
            <a:off x="604838" y="5256398"/>
            <a:ext cx="52725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Median TTR: 1.4 </a:t>
            </a:r>
            <a:r>
              <a:rPr kumimoji="0" lang="en-US" sz="24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Median </a:t>
            </a:r>
            <a:r>
              <a:rPr kumimoji="0" lang="en-US" sz="24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DoR</a:t>
            </a: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(95% CI): 9.7 </a:t>
            </a:r>
            <a:r>
              <a:rPr kumimoji="0" lang="en-US" sz="24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mo</a:t>
            </a: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(6.9-NE)</a:t>
            </a:r>
          </a:p>
        </p:txBody>
      </p:sp>
      <p:cxnSp>
        <p:nvCxnSpPr>
          <p:cNvPr id="122" name="Straight Connector 121">
            <a:extLst>
              <a:ext uri="{FF2B5EF4-FFF2-40B4-BE49-F238E27FC236}">
                <a16:creationId xmlns:a16="http://schemas.microsoft.com/office/drawing/2014/main" id="{09865010-557B-9096-7DA2-B0598AC3EB1D}"/>
              </a:ext>
            </a:extLst>
          </p:cNvPr>
          <p:cNvCxnSpPr/>
          <p:nvPr/>
        </p:nvCxnSpPr>
        <p:spPr bwMode="auto">
          <a:xfrm>
            <a:off x="9570958" y="3508305"/>
            <a:ext cx="174812" cy="0"/>
          </a:xfrm>
          <a:prstGeom prst="line">
            <a:avLst/>
          </a:prstGeom>
          <a:noFill/>
          <a:ln w="4762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0EAD838-6A3B-123B-8BEA-211093EA3545}"/>
              </a:ext>
            </a:extLst>
          </p:cNvPr>
          <p:cNvCxnSpPr/>
          <p:nvPr/>
        </p:nvCxnSpPr>
        <p:spPr bwMode="auto">
          <a:xfrm>
            <a:off x="9571182" y="3293931"/>
            <a:ext cx="174812" cy="0"/>
          </a:xfrm>
          <a:prstGeom prst="line">
            <a:avLst/>
          </a:prstGeom>
          <a:noFill/>
          <a:ln w="38100" cap="flat" cmpd="sng" algn="ctr">
            <a:solidFill>
              <a:schemeClr val="accent3"/>
            </a:solidFill>
            <a:prstDash val="solid"/>
            <a:round/>
            <a:headEnd type="none" w="med" len="med"/>
            <a:tailEnd type="none" w="med" len="med"/>
          </a:ln>
          <a:effectLst/>
        </p:spPr>
      </p:cxnSp>
      <p:sp>
        <p:nvSpPr>
          <p:cNvPr id="164" name="Isosceles Triangle 163">
            <a:extLst>
              <a:ext uri="{FF2B5EF4-FFF2-40B4-BE49-F238E27FC236}">
                <a16:creationId xmlns:a16="http://schemas.microsoft.com/office/drawing/2014/main" id="{806EED1D-F90D-9514-FC3A-9BCE9C6E3F4B}"/>
              </a:ext>
            </a:extLst>
          </p:cNvPr>
          <p:cNvSpPr/>
          <p:nvPr/>
        </p:nvSpPr>
        <p:spPr bwMode="auto">
          <a:xfrm>
            <a:off x="9609059" y="3024173"/>
            <a:ext cx="99059" cy="85396"/>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2" name="Rectangle 221">
            <a:extLst>
              <a:ext uri="{FF2B5EF4-FFF2-40B4-BE49-F238E27FC236}">
                <a16:creationId xmlns:a16="http://schemas.microsoft.com/office/drawing/2014/main" id="{D4F8035A-9BB2-4A63-ABF9-2CEF09A2A567}"/>
              </a:ext>
            </a:extLst>
          </p:cNvPr>
          <p:cNvSpPr/>
          <p:nvPr/>
        </p:nvSpPr>
        <p:spPr bwMode="auto">
          <a:xfrm>
            <a:off x="9638722" y="4109806"/>
            <a:ext cx="72805" cy="7280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223" name="Straight Connector 222">
            <a:extLst>
              <a:ext uri="{FF2B5EF4-FFF2-40B4-BE49-F238E27FC236}">
                <a16:creationId xmlns:a16="http://schemas.microsoft.com/office/drawing/2014/main" id="{27287780-757D-730E-9C5F-7BEB6B2D7CF6}"/>
              </a:ext>
            </a:extLst>
          </p:cNvPr>
          <p:cNvCxnSpPr>
            <a:cxnSpLocks/>
          </p:cNvCxnSpPr>
          <p:nvPr/>
        </p:nvCxnSpPr>
        <p:spPr bwMode="auto">
          <a:xfrm>
            <a:off x="9568879" y="3933450"/>
            <a:ext cx="155749" cy="0"/>
          </a:xfrm>
          <a:prstGeom prst="line">
            <a:avLst/>
          </a:prstGeom>
          <a:noFill/>
          <a:ln w="28575" cap="flat" cmpd="sng" algn="ctr">
            <a:solidFill>
              <a:schemeClr val="bg1"/>
            </a:solidFill>
            <a:prstDash val="solid"/>
            <a:round/>
            <a:headEnd type="none" w="med" len="med"/>
            <a:tailEnd type="triangle" w="med" len="med"/>
          </a:ln>
          <a:effectLst/>
        </p:spPr>
      </p:cxnSp>
      <p:sp>
        <p:nvSpPr>
          <p:cNvPr id="224" name="Rectangle 223">
            <a:extLst>
              <a:ext uri="{FF2B5EF4-FFF2-40B4-BE49-F238E27FC236}">
                <a16:creationId xmlns:a16="http://schemas.microsoft.com/office/drawing/2014/main" id="{4722FAE1-53E7-8B7A-E4FA-B5D72BFD09EE}"/>
              </a:ext>
            </a:extLst>
          </p:cNvPr>
          <p:cNvSpPr/>
          <p:nvPr/>
        </p:nvSpPr>
        <p:spPr bwMode="auto">
          <a:xfrm>
            <a:off x="9635313" y="3692417"/>
            <a:ext cx="72805" cy="72805"/>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4ED7E1D9-822E-FF62-8CD9-F127AAB4F8D5}"/>
              </a:ext>
            </a:extLst>
          </p:cNvPr>
          <p:cNvSpPr txBox="1"/>
          <p:nvPr/>
        </p:nvSpPr>
        <p:spPr bwMode="auto">
          <a:xfrm>
            <a:off x="4119802" y="4990363"/>
            <a:ext cx="3657601" cy="408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Duration of Treatment (Mo)</a:t>
            </a: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8959873B-1DFE-F763-3386-4914413ABE78}"/>
              </a:ext>
            </a:extLst>
          </p:cNvPr>
          <p:cNvCxnSpPr>
            <a:cxnSpLocks/>
          </p:cNvCxnSpPr>
          <p:nvPr/>
        </p:nvCxnSpPr>
        <p:spPr bwMode="auto">
          <a:xfrm>
            <a:off x="780753" y="4675589"/>
            <a:ext cx="1063049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34B9ACE-05A3-5A6D-A0BD-1814DCD635B8}"/>
              </a:ext>
            </a:extLst>
          </p:cNvPr>
          <p:cNvCxnSpPr>
            <a:cxnSpLocks/>
          </p:cNvCxnSpPr>
          <p:nvPr/>
        </p:nvCxnSpPr>
        <p:spPr bwMode="auto">
          <a:xfrm>
            <a:off x="879858" y="4675589"/>
            <a:ext cx="0" cy="110164"/>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6993FEA-9EDD-383E-20A6-7D6EE6332D80}"/>
              </a:ext>
            </a:extLst>
          </p:cNvPr>
          <p:cNvCxnSpPr>
            <a:cxnSpLocks/>
          </p:cNvCxnSpPr>
          <p:nvPr/>
        </p:nvCxnSpPr>
        <p:spPr bwMode="auto">
          <a:xfrm>
            <a:off x="3455833" y="4675589"/>
            <a:ext cx="0" cy="110164"/>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1BBAFF0-D6FB-CC8C-60BF-808AF2D9B550}"/>
              </a:ext>
            </a:extLst>
          </p:cNvPr>
          <p:cNvCxnSpPr>
            <a:cxnSpLocks/>
          </p:cNvCxnSpPr>
          <p:nvPr/>
        </p:nvCxnSpPr>
        <p:spPr bwMode="auto">
          <a:xfrm>
            <a:off x="6021135" y="4675589"/>
            <a:ext cx="0" cy="110164"/>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F2B2EEF-9D2E-6DDF-254E-F3DF44C9A849}"/>
              </a:ext>
            </a:extLst>
          </p:cNvPr>
          <p:cNvCxnSpPr>
            <a:cxnSpLocks/>
          </p:cNvCxnSpPr>
          <p:nvPr/>
        </p:nvCxnSpPr>
        <p:spPr bwMode="auto">
          <a:xfrm>
            <a:off x="8586437" y="4675589"/>
            <a:ext cx="0" cy="110164"/>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3BF4564-3B18-48ED-5C25-9FCC717634DD}"/>
              </a:ext>
            </a:extLst>
          </p:cNvPr>
          <p:cNvCxnSpPr>
            <a:cxnSpLocks/>
          </p:cNvCxnSpPr>
          <p:nvPr/>
        </p:nvCxnSpPr>
        <p:spPr bwMode="auto">
          <a:xfrm>
            <a:off x="11151738" y="4675589"/>
            <a:ext cx="0" cy="110164"/>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DAE50E57-A71E-C15A-A38B-DD9872660A2D}"/>
              </a:ext>
            </a:extLst>
          </p:cNvPr>
          <p:cNvSpPr txBox="1"/>
          <p:nvPr/>
        </p:nvSpPr>
        <p:spPr bwMode="auto">
          <a:xfrm>
            <a:off x="709612" y="4788001"/>
            <a:ext cx="348550" cy="27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1" name="TextBox 20">
            <a:extLst>
              <a:ext uri="{FF2B5EF4-FFF2-40B4-BE49-F238E27FC236}">
                <a16:creationId xmlns:a16="http://schemas.microsoft.com/office/drawing/2014/main" id="{D0F020DA-4AD9-05D0-23BC-AA8DEC655812}"/>
              </a:ext>
            </a:extLst>
          </p:cNvPr>
          <p:cNvSpPr txBox="1"/>
          <p:nvPr/>
        </p:nvSpPr>
        <p:spPr bwMode="auto">
          <a:xfrm>
            <a:off x="3274913" y="4788001"/>
            <a:ext cx="348550" cy="27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22" name="TextBox 21">
            <a:extLst>
              <a:ext uri="{FF2B5EF4-FFF2-40B4-BE49-F238E27FC236}">
                <a16:creationId xmlns:a16="http://schemas.microsoft.com/office/drawing/2014/main" id="{D6A19840-9CA9-9A77-27A6-1824E4A5F3EA}"/>
              </a:ext>
            </a:extLst>
          </p:cNvPr>
          <p:cNvSpPr txBox="1"/>
          <p:nvPr/>
        </p:nvSpPr>
        <p:spPr bwMode="auto">
          <a:xfrm>
            <a:off x="5850888" y="4788001"/>
            <a:ext cx="348550" cy="27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23" name="TextBox 22">
            <a:extLst>
              <a:ext uri="{FF2B5EF4-FFF2-40B4-BE49-F238E27FC236}">
                <a16:creationId xmlns:a16="http://schemas.microsoft.com/office/drawing/2014/main" id="{29155F29-315E-7C81-E338-40656425946F}"/>
              </a:ext>
            </a:extLst>
          </p:cNvPr>
          <p:cNvSpPr txBox="1"/>
          <p:nvPr/>
        </p:nvSpPr>
        <p:spPr bwMode="auto">
          <a:xfrm>
            <a:off x="8412631" y="4788001"/>
            <a:ext cx="348550" cy="27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24" name="TextBox 23">
            <a:extLst>
              <a:ext uri="{FF2B5EF4-FFF2-40B4-BE49-F238E27FC236}">
                <a16:creationId xmlns:a16="http://schemas.microsoft.com/office/drawing/2014/main" id="{A73ECA93-4EF3-0C63-9B49-C2AFFE54CDAC}"/>
              </a:ext>
            </a:extLst>
          </p:cNvPr>
          <p:cNvSpPr txBox="1"/>
          <p:nvPr/>
        </p:nvSpPr>
        <p:spPr bwMode="auto">
          <a:xfrm>
            <a:off x="10988606" y="4788001"/>
            <a:ext cx="348550" cy="306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a:ea typeface="+mn-ea"/>
                <a:cs typeface="+mn-cs"/>
              </a:rPr>
              <a:t>24</a:t>
            </a:r>
          </a:p>
        </p:txBody>
      </p:sp>
      <p:cxnSp>
        <p:nvCxnSpPr>
          <p:cNvPr id="26" name="Straight Connector 25">
            <a:extLst>
              <a:ext uri="{FF2B5EF4-FFF2-40B4-BE49-F238E27FC236}">
                <a16:creationId xmlns:a16="http://schemas.microsoft.com/office/drawing/2014/main" id="{1741C24F-CDF6-30AE-A030-F8F7A9806A50}"/>
              </a:ext>
            </a:extLst>
          </p:cNvPr>
          <p:cNvCxnSpPr>
            <a:cxnSpLocks/>
          </p:cNvCxnSpPr>
          <p:nvPr/>
        </p:nvCxnSpPr>
        <p:spPr bwMode="auto">
          <a:xfrm>
            <a:off x="879858" y="4543089"/>
            <a:ext cx="872002" cy="0"/>
          </a:xfrm>
          <a:prstGeom prst="line">
            <a:avLst/>
          </a:prstGeom>
          <a:noFill/>
          <a:ln w="4762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EB2C265-D124-5668-2362-E5E60307737E}"/>
              </a:ext>
            </a:extLst>
          </p:cNvPr>
          <p:cNvCxnSpPr>
            <a:cxnSpLocks/>
          </p:cNvCxnSpPr>
          <p:nvPr/>
        </p:nvCxnSpPr>
        <p:spPr bwMode="auto">
          <a:xfrm>
            <a:off x="879858" y="4471097"/>
            <a:ext cx="1392825" cy="0"/>
          </a:xfrm>
          <a:prstGeom prst="line">
            <a:avLst/>
          </a:prstGeom>
          <a:noFill/>
          <a:ln w="4762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70A0D3B-C74A-95C5-8E69-E1F8A234B929}"/>
              </a:ext>
            </a:extLst>
          </p:cNvPr>
          <p:cNvCxnSpPr>
            <a:cxnSpLocks/>
          </p:cNvCxnSpPr>
          <p:nvPr/>
        </p:nvCxnSpPr>
        <p:spPr bwMode="auto">
          <a:xfrm>
            <a:off x="879858" y="4399106"/>
            <a:ext cx="1558542" cy="0"/>
          </a:xfrm>
          <a:prstGeom prst="line">
            <a:avLst/>
          </a:prstGeom>
          <a:noFill/>
          <a:ln w="4762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849EB0D-51EA-DEF7-06CF-0383DE750EF9}"/>
              </a:ext>
            </a:extLst>
          </p:cNvPr>
          <p:cNvCxnSpPr>
            <a:cxnSpLocks/>
          </p:cNvCxnSpPr>
          <p:nvPr/>
        </p:nvCxnSpPr>
        <p:spPr bwMode="auto">
          <a:xfrm>
            <a:off x="879858" y="4333659"/>
            <a:ext cx="1582215" cy="0"/>
          </a:xfrm>
          <a:prstGeom prst="line">
            <a:avLst/>
          </a:prstGeom>
          <a:noFill/>
          <a:ln w="47625"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E403BD2-B18F-4F78-693F-A39E734951D4}"/>
              </a:ext>
            </a:extLst>
          </p:cNvPr>
          <p:cNvCxnSpPr>
            <a:cxnSpLocks/>
          </p:cNvCxnSpPr>
          <p:nvPr/>
        </p:nvCxnSpPr>
        <p:spPr bwMode="auto">
          <a:xfrm>
            <a:off x="879858" y="4258395"/>
            <a:ext cx="1629563" cy="0"/>
          </a:xfrm>
          <a:prstGeom prst="line">
            <a:avLst/>
          </a:prstGeom>
          <a:noFill/>
          <a:ln w="4762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F3B5DDA-54A9-E677-35AF-D53B8A91F70C}"/>
              </a:ext>
            </a:extLst>
          </p:cNvPr>
          <p:cNvCxnSpPr>
            <a:cxnSpLocks/>
          </p:cNvCxnSpPr>
          <p:nvPr/>
        </p:nvCxnSpPr>
        <p:spPr bwMode="auto">
          <a:xfrm>
            <a:off x="879858" y="4186404"/>
            <a:ext cx="2177020" cy="0"/>
          </a:xfrm>
          <a:prstGeom prst="line">
            <a:avLst/>
          </a:prstGeom>
          <a:noFill/>
          <a:ln w="47625"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BDFE26F-BCB7-A520-940B-0953202D08E9}"/>
              </a:ext>
            </a:extLst>
          </p:cNvPr>
          <p:cNvCxnSpPr>
            <a:cxnSpLocks/>
          </p:cNvCxnSpPr>
          <p:nvPr/>
        </p:nvCxnSpPr>
        <p:spPr bwMode="auto">
          <a:xfrm>
            <a:off x="879858" y="4117685"/>
            <a:ext cx="2177020" cy="0"/>
          </a:xfrm>
          <a:prstGeom prst="line">
            <a:avLst/>
          </a:prstGeom>
          <a:noFill/>
          <a:ln w="4762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99959F4-24A7-AB76-5AC5-B7118207445E}"/>
              </a:ext>
            </a:extLst>
          </p:cNvPr>
          <p:cNvCxnSpPr>
            <a:cxnSpLocks/>
          </p:cNvCxnSpPr>
          <p:nvPr/>
        </p:nvCxnSpPr>
        <p:spPr bwMode="auto">
          <a:xfrm>
            <a:off x="879858" y="4045693"/>
            <a:ext cx="2313145" cy="0"/>
          </a:xfrm>
          <a:prstGeom prst="line">
            <a:avLst/>
          </a:prstGeom>
          <a:noFill/>
          <a:ln w="47625"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4DB038D-29EE-7DD0-5462-6290CC6A8342}"/>
              </a:ext>
            </a:extLst>
          </p:cNvPr>
          <p:cNvCxnSpPr>
            <a:cxnSpLocks/>
          </p:cNvCxnSpPr>
          <p:nvPr/>
        </p:nvCxnSpPr>
        <p:spPr bwMode="auto">
          <a:xfrm>
            <a:off x="879858" y="3973702"/>
            <a:ext cx="2313145" cy="0"/>
          </a:xfrm>
          <a:prstGeom prst="line">
            <a:avLst/>
          </a:prstGeom>
          <a:noFill/>
          <a:ln w="4762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AC36742-B4E9-A1B7-4836-146F4481C454}"/>
              </a:ext>
            </a:extLst>
          </p:cNvPr>
          <p:cNvCxnSpPr>
            <a:cxnSpLocks/>
          </p:cNvCxnSpPr>
          <p:nvPr/>
        </p:nvCxnSpPr>
        <p:spPr bwMode="auto">
          <a:xfrm>
            <a:off x="879858" y="3901711"/>
            <a:ext cx="2907949" cy="0"/>
          </a:xfrm>
          <a:prstGeom prst="line">
            <a:avLst/>
          </a:prstGeom>
          <a:noFill/>
          <a:ln w="4762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92DC0BA-DB86-3276-B0F2-ECD7320980EC}"/>
              </a:ext>
            </a:extLst>
          </p:cNvPr>
          <p:cNvCxnSpPr>
            <a:cxnSpLocks/>
          </p:cNvCxnSpPr>
          <p:nvPr/>
        </p:nvCxnSpPr>
        <p:spPr bwMode="auto">
          <a:xfrm>
            <a:off x="879858" y="3832992"/>
            <a:ext cx="3322240" cy="0"/>
          </a:xfrm>
          <a:prstGeom prst="line">
            <a:avLst/>
          </a:prstGeom>
          <a:noFill/>
          <a:ln w="4762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9ABEB8B-4C75-978A-F4E8-E905C42810D8}"/>
              </a:ext>
            </a:extLst>
          </p:cNvPr>
          <p:cNvCxnSpPr>
            <a:cxnSpLocks/>
          </p:cNvCxnSpPr>
          <p:nvPr/>
        </p:nvCxnSpPr>
        <p:spPr bwMode="auto">
          <a:xfrm>
            <a:off x="879858" y="3761001"/>
            <a:ext cx="3437650" cy="0"/>
          </a:xfrm>
          <a:prstGeom prst="line">
            <a:avLst/>
          </a:prstGeom>
          <a:noFill/>
          <a:ln w="4762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EF5F621-E63D-A53F-F57C-0595E568D33A}"/>
              </a:ext>
            </a:extLst>
          </p:cNvPr>
          <p:cNvCxnSpPr>
            <a:cxnSpLocks/>
          </p:cNvCxnSpPr>
          <p:nvPr/>
        </p:nvCxnSpPr>
        <p:spPr bwMode="auto">
          <a:xfrm>
            <a:off x="879858" y="3689010"/>
            <a:ext cx="3973269" cy="0"/>
          </a:xfrm>
          <a:prstGeom prst="line">
            <a:avLst/>
          </a:prstGeom>
          <a:noFill/>
          <a:ln w="4762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2FB9263-C68B-895F-CA69-CD107D01C3D2}"/>
              </a:ext>
            </a:extLst>
          </p:cNvPr>
          <p:cNvCxnSpPr>
            <a:cxnSpLocks/>
          </p:cNvCxnSpPr>
          <p:nvPr/>
        </p:nvCxnSpPr>
        <p:spPr bwMode="auto">
          <a:xfrm>
            <a:off x="879858" y="3613746"/>
            <a:ext cx="4112353" cy="0"/>
          </a:xfrm>
          <a:prstGeom prst="line">
            <a:avLst/>
          </a:prstGeom>
          <a:noFill/>
          <a:ln w="4762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4CA76AB-F55C-73AE-022A-2549C000E5ED}"/>
              </a:ext>
            </a:extLst>
          </p:cNvPr>
          <p:cNvCxnSpPr>
            <a:cxnSpLocks/>
          </p:cNvCxnSpPr>
          <p:nvPr/>
        </p:nvCxnSpPr>
        <p:spPr bwMode="auto">
          <a:xfrm>
            <a:off x="879858" y="3548300"/>
            <a:ext cx="4263274" cy="0"/>
          </a:xfrm>
          <a:prstGeom prst="line">
            <a:avLst/>
          </a:prstGeom>
          <a:noFill/>
          <a:ln w="4762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8F603E0-8E21-8631-807A-AD57A1369762}"/>
              </a:ext>
            </a:extLst>
          </p:cNvPr>
          <p:cNvCxnSpPr>
            <a:cxnSpLocks/>
          </p:cNvCxnSpPr>
          <p:nvPr/>
        </p:nvCxnSpPr>
        <p:spPr bwMode="auto">
          <a:xfrm>
            <a:off x="879858" y="3479581"/>
            <a:ext cx="4535523" cy="0"/>
          </a:xfrm>
          <a:prstGeom prst="line">
            <a:avLst/>
          </a:prstGeom>
          <a:noFill/>
          <a:ln w="4762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BCE5255-BDDF-22A4-787C-5624C9018F99}"/>
              </a:ext>
            </a:extLst>
          </p:cNvPr>
          <p:cNvCxnSpPr>
            <a:cxnSpLocks/>
          </p:cNvCxnSpPr>
          <p:nvPr/>
        </p:nvCxnSpPr>
        <p:spPr bwMode="auto">
          <a:xfrm>
            <a:off x="879858" y="3407590"/>
            <a:ext cx="4949815" cy="0"/>
          </a:xfrm>
          <a:prstGeom prst="line">
            <a:avLst/>
          </a:prstGeom>
          <a:noFill/>
          <a:ln w="4762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D77934E-7409-591A-9B9C-E7AEFA1F6BDA}"/>
              </a:ext>
            </a:extLst>
          </p:cNvPr>
          <p:cNvCxnSpPr>
            <a:cxnSpLocks/>
          </p:cNvCxnSpPr>
          <p:nvPr/>
        </p:nvCxnSpPr>
        <p:spPr bwMode="auto">
          <a:xfrm>
            <a:off x="879858" y="3332325"/>
            <a:ext cx="5316759" cy="0"/>
          </a:xfrm>
          <a:prstGeom prst="line">
            <a:avLst/>
          </a:prstGeom>
          <a:noFill/>
          <a:ln w="4762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2620409-B4F5-86D6-C4E8-FADE9F17B481}"/>
              </a:ext>
            </a:extLst>
          </p:cNvPr>
          <p:cNvCxnSpPr>
            <a:cxnSpLocks/>
          </p:cNvCxnSpPr>
          <p:nvPr/>
        </p:nvCxnSpPr>
        <p:spPr bwMode="auto">
          <a:xfrm>
            <a:off x="879858" y="3260334"/>
            <a:ext cx="5837582" cy="0"/>
          </a:xfrm>
          <a:prstGeom prst="line">
            <a:avLst/>
          </a:prstGeom>
          <a:noFill/>
          <a:ln w="4762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2FF9E99-C2B1-9BF2-741A-0A4C718423C6}"/>
              </a:ext>
            </a:extLst>
          </p:cNvPr>
          <p:cNvCxnSpPr>
            <a:cxnSpLocks/>
          </p:cNvCxnSpPr>
          <p:nvPr/>
        </p:nvCxnSpPr>
        <p:spPr bwMode="auto">
          <a:xfrm>
            <a:off x="879858" y="3119623"/>
            <a:ext cx="5911562" cy="0"/>
          </a:xfrm>
          <a:prstGeom prst="line">
            <a:avLst/>
          </a:prstGeom>
          <a:noFill/>
          <a:ln w="4762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E5BBC29-CBAC-44B7-4560-4B5050B43C20}"/>
              </a:ext>
            </a:extLst>
          </p:cNvPr>
          <p:cNvCxnSpPr>
            <a:cxnSpLocks/>
          </p:cNvCxnSpPr>
          <p:nvPr/>
        </p:nvCxnSpPr>
        <p:spPr bwMode="auto">
          <a:xfrm>
            <a:off x="879858" y="3188342"/>
            <a:ext cx="5911562" cy="0"/>
          </a:xfrm>
          <a:prstGeom prst="line">
            <a:avLst/>
          </a:prstGeom>
          <a:noFill/>
          <a:ln w="4762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A4C3B53-F5CF-5039-E8FE-1FF4B9320724}"/>
              </a:ext>
            </a:extLst>
          </p:cNvPr>
          <p:cNvCxnSpPr>
            <a:cxnSpLocks/>
          </p:cNvCxnSpPr>
          <p:nvPr/>
        </p:nvCxnSpPr>
        <p:spPr bwMode="auto">
          <a:xfrm>
            <a:off x="879858" y="3050904"/>
            <a:ext cx="5911562" cy="0"/>
          </a:xfrm>
          <a:prstGeom prst="line">
            <a:avLst/>
          </a:prstGeom>
          <a:noFill/>
          <a:ln w="4762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B9E1198-CA8E-AAC2-1721-1040E7F23A8F}"/>
              </a:ext>
            </a:extLst>
          </p:cNvPr>
          <p:cNvCxnSpPr>
            <a:cxnSpLocks/>
          </p:cNvCxnSpPr>
          <p:nvPr/>
        </p:nvCxnSpPr>
        <p:spPr bwMode="auto">
          <a:xfrm>
            <a:off x="879858" y="2972368"/>
            <a:ext cx="5997380" cy="0"/>
          </a:xfrm>
          <a:prstGeom prst="line">
            <a:avLst/>
          </a:prstGeom>
          <a:noFill/>
          <a:ln w="4762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83735C9-4B3E-EBC6-DC5D-F292085E72CD}"/>
              </a:ext>
            </a:extLst>
          </p:cNvPr>
          <p:cNvCxnSpPr>
            <a:cxnSpLocks/>
          </p:cNvCxnSpPr>
          <p:nvPr/>
        </p:nvCxnSpPr>
        <p:spPr bwMode="auto">
          <a:xfrm>
            <a:off x="879858" y="2906921"/>
            <a:ext cx="6115749" cy="0"/>
          </a:xfrm>
          <a:prstGeom prst="line">
            <a:avLst/>
          </a:prstGeom>
          <a:noFill/>
          <a:ln w="4762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08CE7C2-1B3E-674C-61B3-CCD52E89625A}"/>
              </a:ext>
            </a:extLst>
          </p:cNvPr>
          <p:cNvCxnSpPr>
            <a:cxnSpLocks/>
          </p:cNvCxnSpPr>
          <p:nvPr/>
        </p:nvCxnSpPr>
        <p:spPr bwMode="auto">
          <a:xfrm>
            <a:off x="879858" y="2834930"/>
            <a:ext cx="6533000" cy="0"/>
          </a:xfrm>
          <a:prstGeom prst="line">
            <a:avLst/>
          </a:prstGeom>
          <a:noFill/>
          <a:ln w="4762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03F5896-87C0-FED9-A2D8-0DC601227C85}"/>
              </a:ext>
            </a:extLst>
          </p:cNvPr>
          <p:cNvCxnSpPr>
            <a:cxnSpLocks/>
          </p:cNvCxnSpPr>
          <p:nvPr/>
        </p:nvCxnSpPr>
        <p:spPr bwMode="auto">
          <a:xfrm>
            <a:off x="879858" y="2762938"/>
            <a:ext cx="6731268" cy="0"/>
          </a:xfrm>
          <a:prstGeom prst="line">
            <a:avLst/>
          </a:prstGeom>
          <a:noFill/>
          <a:ln w="4762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6173086-E817-B97D-8996-A68F41F2E169}"/>
              </a:ext>
            </a:extLst>
          </p:cNvPr>
          <p:cNvCxnSpPr>
            <a:cxnSpLocks/>
          </p:cNvCxnSpPr>
          <p:nvPr/>
        </p:nvCxnSpPr>
        <p:spPr bwMode="auto">
          <a:xfrm>
            <a:off x="879858" y="2694220"/>
            <a:ext cx="6991679" cy="0"/>
          </a:xfrm>
          <a:prstGeom prst="line">
            <a:avLst/>
          </a:prstGeom>
          <a:noFill/>
          <a:ln w="4762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9BD8756-8C6E-9BDE-B92B-62ED19B60F9A}"/>
              </a:ext>
            </a:extLst>
          </p:cNvPr>
          <p:cNvCxnSpPr>
            <a:cxnSpLocks/>
          </p:cNvCxnSpPr>
          <p:nvPr/>
        </p:nvCxnSpPr>
        <p:spPr bwMode="auto">
          <a:xfrm>
            <a:off x="879858" y="2625502"/>
            <a:ext cx="7080456" cy="0"/>
          </a:xfrm>
          <a:prstGeom prst="line">
            <a:avLst/>
          </a:prstGeom>
          <a:noFill/>
          <a:ln w="4762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A2C99E2-96B1-3F35-684F-A6AC074B1539}"/>
              </a:ext>
            </a:extLst>
          </p:cNvPr>
          <p:cNvCxnSpPr>
            <a:cxnSpLocks/>
          </p:cNvCxnSpPr>
          <p:nvPr/>
        </p:nvCxnSpPr>
        <p:spPr bwMode="auto">
          <a:xfrm>
            <a:off x="879858" y="2553511"/>
            <a:ext cx="7092293" cy="0"/>
          </a:xfrm>
          <a:prstGeom prst="line">
            <a:avLst/>
          </a:prstGeom>
          <a:noFill/>
          <a:ln w="4762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D86C372-832D-9D22-6C8B-903E0CF1FA47}"/>
              </a:ext>
            </a:extLst>
          </p:cNvPr>
          <p:cNvCxnSpPr>
            <a:cxnSpLocks/>
          </p:cNvCxnSpPr>
          <p:nvPr/>
        </p:nvCxnSpPr>
        <p:spPr bwMode="auto">
          <a:xfrm>
            <a:off x="879858" y="2474975"/>
            <a:ext cx="7305357" cy="0"/>
          </a:xfrm>
          <a:prstGeom prst="line">
            <a:avLst/>
          </a:prstGeom>
          <a:noFill/>
          <a:ln w="4762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B11B434-580A-3B56-C4AD-BBA673251A55}"/>
              </a:ext>
            </a:extLst>
          </p:cNvPr>
          <p:cNvCxnSpPr>
            <a:cxnSpLocks/>
          </p:cNvCxnSpPr>
          <p:nvPr/>
        </p:nvCxnSpPr>
        <p:spPr bwMode="auto">
          <a:xfrm>
            <a:off x="879858" y="2412801"/>
            <a:ext cx="7379339" cy="0"/>
          </a:xfrm>
          <a:prstGeom prst="line">
            <a:avLst/>
          </a:prstGeom>
          <a:noFill/>
          <a:ln w="4762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E763B5A-D9F2-6789-7373-9DA57043C533}"/>
              </a:ext>
            </a:extLst>
          </p:cNvPr>
          <p:cNvCxnSpPr>
            <a:cxnSpLocks/>
          </p:cNvCxnSpPr>
          <p:nvPr/>
        </p:nvCxnSpPr>
        <p:spPr bwMode="auto">
          <a:xfrm>
            <a:off x="879858" y="2334264"/>
            <a:ext cx="7479952" cy="0"/>
          </a:xfrm>
          <a:prstGeom prst="line">
            <a:avLst/>
          </a:prstGeom>
          <a:noFill/>
          <a:ln w="4762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AC4B119-4A96-B7BF-2198-D36F6D49D249}"/>
              </a:ext>
            </a:extLst>
          </p:cNvPr>
          <p:cNvCxnSpPr>
            <a:cxnSpLocks/>
          </p:cNvCxnSpPr>
          <p:nvPr/>
        </p:nvCxnSpPr>
        <p:spPr bwMode="auto">
          <a:xfrm>
            <a:off x="879858" y="2259001"/>
            <a:ext cx="7698935" cy="0"/>
          </a:xfrm>
          <a:prstGeom prst="line">
            <a:avLst/>
          </a:prstGeom>
          <a:noFill/>
          <a:ln w="4762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06E089B-9D3B-DE3B-5D19-477248ED5931}"/>
              </a:ext>
            </a:extLst>
          </p:cNvPr>
          <p:cNvCxnSpPr>
            <a:cxnSpLocks/>
          </p:cNvCxnSpPr>
          <p:nvPr/>
        </p:nvCxnSpPr>
        <p:spPr bwMode="auto">
          <a:xfrm>
            <a:off x="879858" y="2190282"/>
            <a:ext cx="7911999" cy="0"/>
          </a:xfrm>
          <a:prstGeom prst="line">
            <a:avLst/>
          </a:prstGeom>
          <a:noFill/>
          <a:ln w="4762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FC018C0-8BE7-65A9-1E12-C959EB6B0C77}"/>
              </a:ext>
            </a:extLst>
          </p:cNvPr>
          <p:cNvCxnSpPr>
            <a:cxnSpLocks/>
          </p:cNvCxnSpPr>
          <p:nvPr/>
        </p:nvCxnSpPr>
        <p:spPr bwMode="auto">
          <a:xfrm>
            <a:off x="879858" y="2121564"/>
            <a:ext cx="7962306" cy="0"/>
          </a:xfrm>
          <a:prstGeom prst="line">
            <a:avLst/>
          </a:prstGeom>
          <a:noFill/>
          <a:ln w="4762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85E8C5B-9B52-4659-5670-A32BB9FA7BF1}"/>
              </a:ext>
            </a:extLst>
          </p:cNvPr>
          <p:cNvCxnSpPr>
            <a:cxnSpLocks/>
          </p:cNvCxnSpPr>
          <p:nvPr/>
        </p:nvCxnSpPr>
        <p:spPr bwMode="auto">
          <a:xfrm>
            <a:off x="879858" y="2049572"/>
            <a:ext cx="8071797" cy="0"/>
          </a:xfrm>
          <a:prstGeom prst="line">
            <a:avLst/>
          </a:prstGeom>
          <a:noFill/>
          <a:ln w="4762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601E7D3-8B3F-26B2-D6D7-845AF988B3CB}"/>
              </a:ext>
            </a:extLst>
          </p:cNvPr>
          <p:cNvCxnSpPr>
            <a:cxnSpLocks/>
          </p:cNvCxnSpPr>
          <p:nvPr/>
        </p:nvCxnSpPr>
        <p:spPr bwMode="auto">
          <a:xfrm>
            <a:off x="879858" y="1974309"/>
            <a:ext cx="8092512" cy="0"/>
          </a:xfrm>
          <a:prstGeom prst="line">
            <a:avLst/>
          </a:prstGeom>
          <a:noFill/>
          <a:ln w="4762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4EFCDAE-FAE7-05B4-05B3-DA9F026E532B}"/>
              </a:ext>
            </a:extLst>
          </p:cNvPr>
          <p:cNvCxnSpPr>
            <a:cxnSpLocks/>
          </p:cNvCxnSpPr>
          <p:nvPr/>
        </p:nvCxnSpPr>
        <p:spPr bwMode="auto">
          <a:xfrm>
            <a:off x="879858" y="1905591"/>
            <a:ext cx="8500884" cy="0"/>
          </a:xfrm>
          <a:prstGeom prst="line">
            <a:avLst/>
          </a:prstGeom>
          <a:noFill/>
          <a:ln w="4762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5655824-1C2F-F31D-E8E0-11FAC4A8BEAA}"/>
              </a:ext>
            </a:extLst>
          </p:cNvPr>
          <p:cNvCxnSpPr>
            <a:cxnSpLocks/>
          </p:cNvCxnSpPr>
          <p:nvPr/>
        </p:nvCxnSpPr>
        <p:spPr bwMode="auto">
          <a:xfrm>
            <a:off x="879858" y="1830327"/>
            <a:ext cx="9255486" cy="0"/>
          </a:xfrm>
          <a:prstGeom prst="line">
            <a:avLst/>
          </a:prstGeom>
          <a:noFill/>
          <a:ln w="4762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6870EDB-5D5F-F548-BCF7-E277CC0D13CC}"/>
              </a:ext>
            </a:extLst>
          </p:cNvPr>
          <p:cNvCxnSpPr>
            <a:cxnSpLocks/>
          </p:cNvCxnSpPr>
          <p:nvPr/>
        </p:nvCxnSpPr>
        <p:spPr bwMode="auto">
          <a:xfrm>
            <a:off x="879858" y="1764881"/>
            <a:ext cx="9447836" cy="0"/>
          </a:xfrm>
          <a:prstGeom prst="line">
            <a:avLst/>
          </a:prstGeom>
          <a:noFill/>
          <a:ln w="47625" cap="flat" cmpd="sng" algn="ctr">
            <a:solidFill>
              <a:schemeClr val="accent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32E73EA0-B1A9-D26D-6BAC-3CB74D00D64A}"/>
              </a:ext>
            </a:extLst>
          </p:cNvPr>
          <p:cNvCxnSpPr/>
          <p:nvPr/>
        </p:nvCxnSpPr>
        <p:spPr bwMode="auto">
          <a:xfrm>
            <a:off x="879858" y="1676401"/>
            <a:ext cx="0" cy="2991319"/>
          </a:xfrm>
          <a:prstGeom prst="line">
            <a:avLst/>
          </a:prstGeom>
          <a:noFill/>
          <a:ln w="28575" cap="flat" cmpd="sng" algn="ctr">
            <a:solidFill>
              <a:schemeClr val="bg1"/>
            </a:solidFill>
            <a:prstDash val="solid"/>
            <a:round/>
            <a:headEnd type="none" w="med" len="med"/>
            <a:tailEnd type="none" w="med" len="med"/>
          </a:ln>
          <a:effectLst/>
        </p:spPr>
      </p:cxnSp>
      <p:sp>
        <p:nvSpPr>
          <p:cNvPr id="124" name="Isosceles Triangle 123">
            <a:extLst>
              <a:ext uri="{FF2B5EF4-FFF2-40B4-BE49-F238E27FC236}">
                <a16:creationId xmlns:a16="http://schemas.microsoft.com/office/drawing/2014/main" id="{8729F1D8-4F39-4300-BDF9-A3949A7028AF}"/>
              </a:ext>
            </a:extLst>
          </p:cNvPr>
          <p:cNvSpPr/>
          <p:nvPr/>
        </p:nvSpPr>
        <p:spPr bwMode="auto">
          <a:xfrm>
            <a:off x="1445458" y="1697972"/>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5" name="Isosceles Triangle 124">
            <a:extLst>
              <a:ext uri="{FF2B5EF4-FFF2-40B4-BE49-F238E27FC236}">
                <a16:creationId xmlns:a16="http://schemas.microsoft.com/office/drawing/2014/main" id="{23336073-6070-B75E-E0A1-9DBA9B6807AC}"/>
              </a:ext>
            </a:extLst>
          </p:cNvPr>
          <p:cNvSpPr/>
          <p:nvPr/>
        </p:nvSpPr>
        <p:spPr bwMode="auto">
          <a:xfrm>
            <a:off x="1385497" y="1775328"/>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 name="Isosceles Triangle 125">
            <a:extLst>
              <a:ext uri="{FF2B5EF4-FFF2-40B4-BE49-F238E27FC236}">
                <a16:creationId xmlns:a16="http://schemas.microsoft.com/office/drawing/2014/main" id="{FF6D129E-1D20-DF0A-75CF-B83693EB9F88}"/>
              </a:ext>
            </a:extLst>
          </p:cNvPr>
          <p:cNvSpPr/>
          <p:nvPr/>
        </p:nvSpPr>
        <p:spPr bwMode="auto">
          <a:xfrm>
            <a:off x="1447956" y="1844395"/>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7" name="Isosceles Triangle 126">
            <a:extLst>
              <a:ext uri="{FF2B5EF4-FFF2-40B4-BE49-F238E27FC236}">
                <a16:creationId xmlns:a16="http://schemas.microsoft.com/office/drawing/2014/main" id="{64F116D4-97A6-FF3B-4813-C76B16DBD8E8}"/>
              </a:ext>
            </a:extLst>
          </p:cNvPr>
          <p:cNvSpPr/>
          <p:nvPr/>
        </p:nvSpPr>
        <p:spPr bwMode="auto">
          <a:xfrm>
            <a:off x="1447956" y="1930039"/>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8" name="Isosceles Triangle 127">
            <a:extLst>
              <a:ext uri="{FF2B5EF4-FFF2-40B4-BE49-F238E27FC236}">
                <a16:creationId xmlns:a16="http://schemas.microsoft.com/office/drawing/2014/main" id="{A7929AA9-8694-E93D-7179-7EBB703A5CD6}"/>
              </a:ext>
            </a:extLst>
          </p:cNvPr>
          <p:cNvSpPr/>
          <p:nvPr/>
        </p:nvSpPr>
        <p:spPr bwMode="auto">
          <a:xfrm>
            <a:off x="1447956" y="1993581"/>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9" name="Isosceles Triangle 128">
            <a:extLst>
              <a:ext uri="{FF2B5EF4-FFF2-40B4-BE49-F238E27FC236}">
                <a16:creationId xmlns:a16="http://schemas.microsoft.com/office/drawing/2014/main" id="{1F0EB177-7D26-CC2F-8EB8-23B25FA56746}"/>
              </a:ext>
            </a:extLst>
          </p:cNvPr>
          <p:cNvSpPr/>
          <p:nvPr/>
        </p:nvSpPr>
        <p:spPr bwMode="auto">
          <a:xfrm>
            <a:off x="1447956" y="2076461"/>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0" name="Isosceles Triangle 129">
            <a:extLst>
              <a:ext uri="{FF2B5EF4-FFF2-40B4-BE49-F238E27FC236}">
                <a16:creationId xmlns:a16="http://schemas.microsoft.com/office/drawing/2014/main" id="{BE0AFE50-36D9-A402-2D9F-85B9E5503DA5}"/>
              </a:ext>
            </a:extLst>
          </p:cNvPr>
          <p:cNvSpPr/>
          <p:nvPr/>
        </p:nvSpPr>
        <p:spPr bwMode="auto">
          <a:xfrm>
            <a:off x="1355517" y="2142766"/>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1" name="Isosceles Triangle 130">
            <a:extLst>
              <a:ext uri="{FF2B5EF4-FFF2-40B4-BE49-F238E27FC236}">
                <a16:creationId xmlns:a16="http://schemas.microsoft.com/office/drawing/2014/main" id="{6B11AD04-51EB-5B3A-2C48-E9305C5E5C0A}"/>
              </a:ext>
            </a:extLst>
          </p:cNvPr>
          <p:cNvSpPr/>
          <p:nvPr/>
        </p:nvSpPr>
        <p:spPr bwMode="auto">
          <a:xfrm>
            <a:off x="1400487" y="2206308"/>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2" name="Isosceles Triangle 131">
            <a:extLst>
              <a:ext uri="{FF2B5EF4-FFF2-40B4-BE49-F238E27FC236}">
                <a16:creationId xmlns:a16="http://schemas.microsoft.com/office/drawing/2014/main" id="{FD4E577A-6BC9-06E8-B8FC-BF1532F0011B}"/>
              </a:ext>
            </a:extLst>
          </p:cNvPr>
          <p:cNvSpPr/>
          <p:nvPr/>
        </p:nvSpPr>
        <p:spPr bwMode="auto">
          <a:xfrm>
            <a:off x="1435465" y="2289190"/>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3" name="Isosceles Triangle 132">
            <a:extLst>
              <a:ext uri="{FF2B5EF4-FFF2-40B4-BE49-F238E27FC236}">
                <a16:creationId xmlns:a16="http://schemas.microsoft.com/office/drawing/2014/main" id="{A82407E3-9DAC-4A1E-E105-994516F218C3}"/>
              </a:ext>
            </a:extLst>
          </p:cNvPr>
          <p:cNvSpPr/>
          <p:nvPr/>
        </p:nvSpPr>
        <p:spPr bwMode="auto">
          <a:xfrm>
            <a:off x="1353019" y="2352731"/>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 name="Isosceles Triangle 133">
            <a:extLst>
              <a:ext uri="{FF2B5EF4-FFF2-40B4-BE49-F238E27FC236}">
                <a16:creationId xmlns:a16="http://schemas.microsoft.com/office/drawing/2014/main" id="{9691E3DA-0F04-48E2-8C63-2AB65CA14F13}"/>
              </a:ext>
            </a:extLst>
          </p:cNvPr>
          <p:cNvSpPr/>
          <p:nvPr/>
        </p:nvSpPr>
        <p:spPr bwMode="auto">
          <a:xfrm>
            <a:off x="2032573" y="2430087"/>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5" name="Isosceles Triangle 134">
            <a:extLst>
              <a:ext uri="{FF2B5EF4-FFF2-40B4-BE49-F238E27FC236}">
                <a16:creationId xmlns:a16="http://schemas.microsoft.com/office/drawing/2014/main" id="{64F85E2A-BBC7-740B-BEED-DE8065B8F29D}"/>
              </a:ext>
            </a:extLst>
          </p:cNvPr>
          <p:cNvSpPr/>
          <p:nvPr/>
        </p:nvSpPr>
        <p:spPr bwMode="auto">
          <a:xfrm>
            <a:off x="1430469" y="2488104"/>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6" name="Isosceles Triangle 135">
            <a:extLst>
              <a:ext uri="{FF2B5EF4-FFF2-40B4-BE49-F238E27FC236}">
                <a16:creationId xmlns:a16="http://schemas.microsoft.com/office/drawing/2014/main" id="{CA9A8E0A-D72C-22D6-C4BE-FD631367D225}"/>
              </a:ext>
            </a:extLst>
          </p:cNvPr>
          <p:cNvSpPr/>
          <p:nvPr/>
        </p:nvSpPr>
        <p:spPr bwMode="auto">
          <a:xfrm>
            <a:off x="1387996" y="2573748"/>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7" name="Isosceles Triangle 136">
            <a:extLst>
              <a:ext uri="{FF2B5EF4-FFF2-40B4-BE49-F238E27FC236}">
                <a16:creationId xmlns:a16="http://schemas.microsoft.com/office/drawing/2014/main" id="{8B7001B2-44DD-725B-2F9D-C80A06415D91}"/>
              </a:ext>
            </a:extLst>
          </p:cNvPr>
          <p:cNvSpPr/>
          <p:nvPr/>
        </p:nvSpPr>
        <p:spPr bwMode="auto">
          <a:xfrm>
            <a:off x="1472940" y="2637290"/>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8" name="Isosceles Triangle 137">
            <a:extLst>
              <a:ext uri="{FF2B5EF4-FFF2-40B4-BE49-F238E27FC236}">
                <a16:creationId xmlns:a16="http://schemas.microsoft.com/office/drawing/2014/main" id="{5AD4A4C2-4591-CDF1-730F-15A9AE54364F}"/>
              </a:ext>
            </a:extLst>
          </p:cNvPr>
          <p:cNvSpPr/>
          <p:nvPr/>
        </p:nvSpPr>
        <p:spPr bwMode="auto">
          <a:xfrm>
            <a:off x="1422973" y="2711883"/>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9" name="Isosceles Triangle 138">
            <a:extLst>
              <a:ext uri="{FF2B5EF4-FFF2-40B4-BE49-F238E27FC236}">
                <a16:creationId xmlns:a16="http://schemas.microsoft.com/office/drawing/2014/main" id="{4ABFB3F8-973C-5063-E281-4D232EEFA1E4}"/>
              </a:ext>
            </a:extLst>
          </p:cNvPr>
          <p:cNvSpPr/>
          <p:nvPr/>
        </p:nvSpPr>
        <p:spPr bwMode="auto">
          <a:xfrm>
            <a:off x="1315544" y="2780951"/>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 name="Isosceles Triangle 139">
            <a:extLst>
              <a:ext uri="{FF2B5EF4-FFF2-40B4-BE49-F238E27FC236}">
                <a16:creationId xmlns:a16="http://schemas.microsoft.com/office/drawing/2014/main" id="{622C5BED-239B-637B-F4CD-454277F43783}"/>
              </a:ext>
            </a:extLst>
          </p:cNvPr>
          <p:cNvSpPr/>
          <p:nvPr/>
        </p:nvSpPr>
        <p:spPr bwMode="auto">
          <a:xfrm>
            <a:off x="1500423" y="2850018"/>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1" name="Isosceles Triangle 140">
            <a:extLst>
              <a:ext uri="{FF2B5EF4-FFF2-40B4-BE49-F238E27FC236}">
                <a16:creationId xmlns:a16="http://schemas.microsoft.com/office/drawing/2014/main" id="{80852142-A44D-EDCF-0C39-4897F5CF2C16}"/>
              </a:ext>
            </a:extLst>
          </p:cNvPr>
          <p:cNvSpPr/>
          <p:nvPr/>
        </p:nvSpPr>
        <p:spPr bwMode="auto">
          <a:xfrm>
            <a:off x="1997596" y="2924612"/>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 name="Isosceles Triangle 141">
            <a:extLst>
              <a:ext uri="{FF2B5EF4-FFF2-40B4-BE49-F238E27FC236}">
                <a16:creationId xmlns:a16="http://schemas.microsoft.com/office/drawing/2014/main" id="{55C6FDD6-50FF-5B0C-1164-98EBF0E91F9B}"/>
              </a:ext>
            </a:extLst>
          </p:cNvPr>
          <p:cNvSpPr/>
          <p:nvPr/>
        </p:nvSpPr>
        <p:spPr bwMode="auto">
          <a:xfrm>
            <a:off x="2017583" y="2999205"/>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3" name="Isosceles Triangle 142">
            <a:extLst>
              <a:ext uri="{FF2B5EF4-FFF2-40B4-BE49-F238E27FC236}">
                <a16:creationId xmlns:a16="http://schemas.microsoft.com/office/drawing/2014/main" id="{8C820459-561F-F6BF-05E0-44B28421D614}"/>
              </a:ext>
            </a:extLst>
          </p:cNvPr>
          <p:cNvSpPr/>
          <p:nvPr/>
        </p:nvSpPr>
        <p:spPr bwMode="auto">
          <a:xfrm>
            <a:off x="1455452" y="3068273"/>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4" name="Isosceles Triangle 143">
            <a:extLst>
              <a:ext uri="{FF2B5EF4-FFF2-40B4-BE49-F238E27FC236}">
                <a16:creationId xmlns:a16="http://schemas.microsoft.com/office/drawing/2014/main" id="{95DB91F1-A578-33BB-92E4-8FC09E5186EA}"/>
              </a:ext>
            </a:extLst>
          </p:cNvPr>
          <p:cNvSpPr/>
          <p:nvPr/>
        </p:nvSpPr>
        <p:spPr bwMode="auto">
          <a:xfrm>
            <a:off x="1358016" y="3131815"/>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5" name="Isosceles Triangle 144">
            <a:extLst>
              <a:ext uri="{FF2B5EF4-FFF2-40B4-BE49-F238E27FC236}">
                <a16:creationId xmlns:a16="http://schemas.microsoft.com/office/drawing/2014/main" id="{C8346200-F85E-6C66-5EA0-7807FF8FE59E}"/>
              </a:ext>
            </a:extLst>
          </p:cNvPr>
          <p:cNvSpPr/>
          <p:nvPr/>
        </p:nvSpPr>
        <p:spPr bwMode="auto">
          <a:xfrm>
            <a:off x="1458918" y="3206804"/>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6" name="Isosceles Triangle 145">
            <a:extLst>
              <a:ext uri="{FF2B5EF4-FFF2-40B4-BE49-F238E27FC236}">
                <a16:creationId xmlns:a16="http://schemas.microsoft.com/office/drawing/2014/main" id="{C025404F-7947-1B88-9C08-F538551467D8}"/>
              </a:ext>
            </a:extLst>
          </p:cNvPr>
          <p:cNvSpPr/>
          <p:nvPr/>
        </p:nvSpPr>
        <p:spPr bwMode="auto">
          <a:xfrm>
            <a:off x="1373974" y="3281397"/>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7" name="Isosceles Triangle 146">
            <a:extLst>
              <a:ext uri="{FF2B5EF4-FFF2-40B4-BE49-F238E27FC236}">
                <a16:creationId xmlns:a16="http://schemas.microsoft.com/office/drawing/2014/main" id="{B45E6FFC-0BBB-83C1-40DB-FF98387A47EE}"/>
              </a:ext>
            </a:extLst>
          </p:cNvPr>
          <p:cNvSpPr/>
          <p:nvPr/>
        </p:nvSpPr>
        <p:spPr bwMode="auto">
          <a:xfrm>
            <a:off x="1431437" y="3347702"/>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8" name="Isosceles Triangle 147">
            <a:extLst>
              <a:ext uri="{FF2B5EF4-FFF2-40B4-BE49-F238E27FC236}">
                <a16:creationId xmlns:a16="http://schemas.microsoft.com/office/drawing/2014/main" id="{46AF81A9-B540-D386-0A33-D0C0BB41F5FE}"/>
              </a:ext>
            </a:extLst>
          </p:cNvPr>
          <p:cNvSpPr/>
          <p:nvPr/>
        </p:nvSpPr>
        <p:spPr bwMode="auto">
          <a:xfrm>
            <a:off x="1356486" y="3422296"/>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9" name="Isosceles Triangle 148">
            <a:extLst>
              <a:ext uri="{FF2B5EF4-FFF2-40B4-BE49-F238E27FC236}">
                <a16:creationId xmlns:a16="http://schemas.microsoft.com/office/drawing/2014/main" id="{2A1DA809-7C2E-6B02-AC49-14DDFCC47325}"/>
              </a:ext>
            </a:extLst>
          </p:cNvPr>
          <p:cNvSpPr/>
          <p:nvPr/>
        </p:nvSpPr>
        <p:spPr bwMode="auto">
          <a:xfrm>
            <a:off x="1341496" y="3494127"/>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0" name="Isosceles Triangle 149">
            <a:extLst>
              <a:ext uri="{FF2B5EF4-FFF2-40B4-BE49-F238E27FC236}">
                <a16:creationId xmlns:a16="http://schemas.microsoft.com/office/drawing/2014/main" id="{F932CDB5-0BB8-3530-A201-43F48AC64254}"/>
              </a:ext>
            </a:extLst>
          </p:cNvPr>
          <p:cNvSpPr/>
          <p:nvPr/>
        </p:nvSpPr>
        <p:spPr bwMode="auto">
          <a:xfrm>
            <a:off x="1428939" y="3565957"/>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1" name="Isosceles Triangle 150">
            <a:extLst>
              <a:ext uri="{FF2B5EF4-FFF2-40B4-BE49-F238E27FC236}">
                <a16:creationId xmlns:a16="http://schemas.microsoft.com/office/drawing/2014/main" id="{76783A6B-9065-9938-53A2-BD9D554DCA0F}"/>
              </a:ext>
            </a:extLst>
          </p:cNvPr>
          <p:cNvSpPr/>
          <p:nvPr/>
        </p:nvSpPr>
        <p:spPr bwMode="auto">
          <a:xfrm>
            <a:off x="1428939" y="3629498"/>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2" name="Isosceles Triangle 151">
            <a:extLst>
              <a:ext uri="{FF2B5EF4-FFF2-40B4-BE49-F238E27FC236}">
                <a16:creationId xmlns:a16="http://schemas.microsoft.com/office/drawing/2014/main" id="{1B5D5197-07D2-4BCB-81CA-9B80994C66E6}"/>
              </a:ext>
            </a:extLst>
          </p:cNvPr>
          <p:cNvSpPr/>
          <p:nvPr/>
        </p:nvSpPr>
        <p:spPr bwMode="auto">
          <a:xfrm>
            <a:off x="1421444" y="3712380"/>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3" name="Isosceles Triangle 152">
            <a:extLst>
              <a:ext uri="{FF2B5EF4-FFF2-40B4-BE49-F238E27FC236}">
                <a16:creationId xmlns:a16="http://schemas.microsoft.com/office/drawing/2014/main" id="{FF26A128-3E07-C217-C9A5-B4A012431910}"/>
              </a:ext>
            </a:extLst>
          </p:cNvPr>
          <p:cNvSpPr/>
          <p:nvPr/>
        </p:nvSpPr>
        <p:spPr bwMode="auto">
          <a:xfrm>
            <a:off x="1356486" y="3778685"/>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4" name="Isosceles Triangle 153">
            <a:extLst>
              <a:ext uri="{FF2B5EF4-FFF2-40B4-BE49-F238E27FC236}">
                <a16:creationId xmlns:a16="http://schemas.microsoft.com/office/drawing/2014/main" id="{E04B0F11-2944-23A7-E0E3-0E6C577E3A92}"/>
              </a:ext>
            </a:extLst>
          </p:cNvPr>
          <p:cNvSpPr/>
          <p:nvPr/>
        </p:nvSpPr>
        <p:spPr bwMode="auto">
          <a:xfrm>
            <a:off x="1428939" y="3853278"/>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5" name="Isosceles Triangle 154">
            <a:extLst>
              <a:ext uri="{FF2B5EF4-FFF2-40B4-BE49-F238E27FC236}">
                <a16:creationId xmlns:a16="http://schemas.microsoft.com/office/drawing/2014/main" id="{0DBC5154-1015-DA63-EFB4-C0E40C230140}"/>
              </a:ext>
            </a:extLst>
          </p:cNvPr>
          <p:cNvSpPr/>
          <p:nvPr/>
        </p:nvSpPr>
        <p:spPr bwMode="auto">
          <a:xfrm>
            <a:off x="1428939" y="3922346"/>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6" name="Isosceles Triangle 155">
            <a:extLst>
              <a:ext uri="{FF2B5EF4-FFF2-40B4-BE49-F238E27FC236}">
                <a16:creationId xmlns:a16="http://schemas.microsoft.com/office/drawing/2014/main" id="{F97EFC0A-B4D8-4AC7-B52E-9514DE6B0F8B}"/>
              </a:ext>
            </a:extLst>
          </p:cNvPr>
          <p:cNvSpPr/>
          <p:nvPr/>
        </p:nvSpPr>
        <p:spPr bwMode="auto">
          <a:xfrm>
            <a:off x="1368978" y="4057718"/>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7" name="Isosceles Triangle 156">
            <a:extLst>
              <a:ext uri="{FF2B5EF4-FFF2-40B4-BE49-F238E27FC236}">
                <a16:creationId xmlns:a16="http://schemas.microsoft.com/office/drawing/2014/main" id="{277616AC-1F03-F7EF-1BE1-1DA560C86535}"/>
              </a:ext>
            </a:extLst>
          </p:cNvPr>
          <p:cNvSpPr/>
          <p:nvPr/>
        </p:nvSpPr>
        <p:spPr bwMode="auto">
          <a:xfrm>
            <a:off x="1356487" y="4135073"/>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8" name="Isosceles Triangle 157">
            <a:extLst>
              <a:ext uri="{FF2B5EF4-FFF2-40B4-BE49-F238E27FC236}">
                <a16:creationId xmlns:a16="http://schemas.microsoft.com/office/drawing/2014/main" id="{E483F7C3-C328-899E-2C66-1FF75CCC5250}"/>
              </a:ext>
            </a:extLst>
          </p:cNvPr>
          <p:cNvSpPr/>
          <p:nvPr/>
        </p:nvSpPr>
        <p:spPr bwMode="auto">
          <a:xfrm>
            <a:off x="1356487" y="4215191"/>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9" name="Isosceles Triangle 158">
            <a:extLst>
              <a:ext uri="{FF2B5EF4-FFF2-40B4-BE49-F238E27FC236}">
                <a16:creationId xmlns:a16="http://schemas.microsoft.com/office/drawing/2014/main" id="{09FFA6C3-1B18-0F76-C33E-14F8F9316344}"/>
              </a:ext>
            </a:extLst>
          </p:cNvPr>
          <p:cNvSpPr/>
          <p:nvPr/>
        </p:nvSpPr>
        <p:spPr bwMode="auto">
          <a:xfrm>
            <a:off x="2013556" y="3994175"/>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0" name="Isosceles Triangle 159">
            <a:extLst>
              <a:ext uri="{FF2B5EF4-FFF2-40B4-BE49-F238E27FC236}">
                <a16:creationId xmlns:a16="http://schemas.microsoft.com/office/drawing/2014/main" id="{F4D92A1C-1524-367A-EEEB-2EA9B8A5939A}"/>
              </a:ext>
            </a:extLst>
          </p:cNvPr>
          <p:cNvSpPr/>
          <p:nvPr/>
        </p:nvSpPr>
        <p:spPr bwMode="auto">
          <a:xfrm>
            <a:off x="1356487" y="4276583"/>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1" name="Isosceles Triangle 160">
            <a:extLst>
              <a:ext uri="{FF2B5EF4-FFF2-40B4-BE49-F238E27FC236}">
                <a16:creationId xmlns:a16="http://schemas.microsoft.com/office/drawing/2014/main" id="{F69DFA90-DE83-4C55-928E-F454D8F43192}"/>
              </a:ext>
            </a:extLst>
          </p:cNvPr>
          <p:cNvSpPr/>
          <p:nvPr/>
        </p:nvSpPr>
        <p:spPr bwMode="auto">
          <a:xfrm>
            <a:off x="1405472" y="4356030"/>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2" name="Isosceles Triangle 161">
            <a:extLst>
              <a:ext uri="{FF2B5EF4-FFF2-40B4-BE49-F238E27FC236}">
                <a16:creationId xmlns:a16="http://schemas.microsoft.com/office/drawing/2014/main" id="{A0D3E1EF-9FF7-F46D-A6EB-295F41A8858A}"/>
              </a:ext>
            </a:extLst>
          </p:cNvPr>
          <p:cNvSpPr/>
          <p:nvPr/>
        </p:nvSpPr>
        <p:spPr bwMode="auto">
          <a:xfrm>
            <a:off x="1363018" y="4417421"/>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3" name="Isosceles Triangle 162">
            <a:extLst>
              <a:ext uri="{FF2B5EF4-FFF2-40B4-BE49-F238E27FC236}">
                <a16:creationId xmlns:a16="http://schemas.microsoft.com/office/drawing/2014/main" id="{36EBC5A3-3B6C-828F-AB89-A1089F58F08B}"/>
              </a:ext>
            </a:extLst>
          </p:cNvPr>
          <p:cNvSpPr/>
          <p:nvPr/>
        </p:nvSpPr>
        <p:spPr bwMode="auto">
          <a:xfrm>
            <a:off x="1441395" y="4493258"/>
            <a:ext cx="99059" cy="94432"/>
          </a:xfrm>
          <a:prstGeom prst="triangle">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A08132CE-04EA-F8DC-6834-EDEF92267114}"/>
              </a:ext>
            </a:extLst>
          </p:cNvPr>
          <p:cNvSpPr/>
          <p:nvPr/>
        </p:nvSpPr>
        <p:spPr bwMode="auto">
          <a:xfrm>
            <a:off x="5550694" y="2575430"/>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7" name="Rectangle 166">
            <a:extLst>
              <a:ext uri="{FF2B5EF4-FFF2-40B4-BE49-F238E27FC236}">
                <a16:creationId xmlns:a16="http://schemas.microsoft.com/office/drawing/2014/main" id="{953AE620-AF71-1B6A-2207-E8DABC7E1F12}"/>
              </a:ext>
            </a:extLst>
          </p:cNvPr>
          <p:cNvSpPr/>
          <p:nvPr/>
        </p:nvSpPr>
        <p:spPr bwMode="auto">
          <a:xfrm>
            <a:off x="5531644" y="3007275"/>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2645B2E3-2662-C079-CF01-47EB12EA37CD}"/>
              </a:ext>
            </a:extLst>
          </p:cNvPr>
          <p:cNvSpPr/>
          <p:nvPr/>
        </p:nvSpPr>
        <p:spPr bwMode="auto">
          <a:xfrm>
            <a:off x="4493419" y="3081005"/>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9" name="Rectangle 168">
            <a:extLst>
              <a:ext uri="{FF2B5EF4-FFF2-40B4-BE49-F238E27FC236}">
                <a16:creationId xmlns:a16="http://schemas.microsoft.com/office/drawing/2014/main" id="{A2F0DECC-1150-512D-03F4-FB106E07CEC4}"/>
              </a:ext>
            </a:extLst>
          </p:cNvPr>
          <p:cNvSpPr/>
          <p:nvPr/>
        </p:nvSpPr>
        <p:spPr bwMode="auto">
          <a:xfrm>
            <a:off x="4969669" y="3652411"/>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F682603D-B6E8-227C-F175-038F034C305D}"/>
              </a:ext>
            </a:extLst>
          </p:cNvPr>
          <p:cNvSpPr/>
          <p:nvPr/>
        </p:nvSpPr>
        <p:spPr bwMode="auto">
          <a:xfrm>
            <a:off x="4407694" y="3504951"/>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1" name="Rectangle 170">
            <a:extLst>
              <a:ext uri="{FF2B5EF4-FFF2-40B4-BE49-F238E27FC236}">
                <a16:creationId xmlns:a16="http://schemas.microsoft.com/office/drawing/2014/main" id="{CDC21CA6-B65A-E164-D087-368E356A2A88}"/>
              </a:ext>
            </a:extLst>
          </p:cNvPr>
          <p:cNvSpPr/>
          <p:nvPr/>
        </p:nvSpPr>
        <p:spPr bwMode="auto">
          <a:xfrm>
            <a:off x="4312444" y="3441755"/>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A463FF9D-F837-ECB9-6612-ABD07A1D7232}"/>
              </a:ext>
            </a:extLst>
          </p:cNvPr>
          <p:cNvSpPr/>
          <p:nvPr/>
        </p:nvSpPr>
        <p:spPr bwMode="auto">
          <a:xfrm>
            <a:off x="4329112" y="3291662"/>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3" name="Rectangle 172">
            <a:extLst>
              <a:ext uri="{FF2B5EF4-FFF2-40B4-BE49-F238E27FC236}">
                <a16:creationId xmlns:a16="http://schemas.microsoft.com/office/drawing/2014/main" id="{FD6954CF-C5E4-4A14-BB02-2C64C7C6C88D}"/>
              </a:ext>
            </a:extLst>
          </p:cNvPr>
          <p:cNvSpPr/>
          <p:nvPr/>
        </p:nvSpPr>
        <p:spPr bwMode="auto">
          <a:xfrm>
            <a:off x="3117056" y="3225832"/>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4" name="Rectangle 173">
            <a:extLst>
              <a:ext uri="{FF2B5EF4-FFF2-40B4-BE49-F238E27FC236}">
                <a16:creationId xmlns:a16="http://schemas.microsoft.com/office/drawing/2014/main" id="{D68D063E-A9F8-5937-40E9-F644A311648F}"/>
              </a:ext>
            </a:extLst>
          </p:cNvPr>
          <p:cNvSpPr/>
          <p:nvPr/>
        </p:nvSpPr>
        <p:spPr bwMode="auto">
          <a:xfrm>
            <a:off x="3790949" y="3581315"/>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5" name="Rectangle 174">
            <a:extLst>
              <a:ext uri="{FF2B5EF4-FFF2-40B4-BE49-F238E27FC236}">
                <a16:creationId xmlns:a16="http://schemas.microsoft.com/office/drawing/2014/main" id="{0B00A37A-7DCF-B264-80A6-FC1F4C4C5B21}"/>
              </a:ext>
            </a:extLst>
          </p:cNvPr>
          <p:cNvSpPr/>
          <p:nvPr/>
        </p:nvSpPr>
        <p:spPr bwMode="auto">
          <a:xfrm>
            <a:off x="3862386" y="3794604"/>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1906429B-C8C6-63E9-07BC-60C2C21453F6}"/>
              </a:ext>
            </a:extLst>
          </p:cNvPr>
          <p:cNvSpPr/>
          <p:nvPr/>
        </p:nvSpPr>
        <p:spPr bwMode="auto">
          <a:xfrm>
            <a:off x="3788568" y="3865701"/>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7" name="Rectangle 176">
            <a:extLst>
              <a:ext uri="{FF2B5EF4-FFF2-40B4-BE49-F238E27FC236}">
                <a16:creationId xmlns:a16="http://schemas.microsoft.com/office/drawing/2014/main" id="{F7519629-2CA7-331B-3919-2290ABA0AA31}"/>
              </a:ext>
            </a:extLst>
          </p:cNvPr>
          <p:cNvSpPr/>
          <p:nvPr/>
        </p:nvSpPr>
        <p:spPr bwMode="auto">
          <a:xfrm>
            <a:off x="3193255" y="3934164"/>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13FE7AC2-2252-78D5-B802-469613E095A0}"/>
              </a:ext>
            </a:extLst>
          </p:cNvPr>
          <p:cNvSpPr/>
          <p:nvPr/>
        </p:nvSpPr>
        <p:spPr bwMode="auto">
          <a:xfrm>
            <a:off x="3193255" y="4013160"/>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9" name="Rectangle 178">
            <a:extLst>
              <a:ext uri="{FF2B5EF4-FFF2-40B4-BE49-F238E27FC236}">
                <a16:creationId xmlns:a16="http://schemas.microsoft.com/office/drawing/2014/main" id="{72EF857E-4FCD-DDE1-7F6C-63A6532B5E59}"/>
              </a:ext>
            </a:extLst>
          </p:cNvPr>
          <p:cNvSpPr/>
          <p:nvPr/>
        </p:nvSpPr>
        <p:spPr bwMode="auto">
          <a:xfrm>
            <a:off x="2555080" y="4068457"/>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0" name="Rectangle 179">
            <a:extLst>
              <a:ext uri="{FF2B5EF4-FFF2-40B4-BE49-F238E27FC236}">
                <a16:creationId xmlns:a16="http://schemas.microsoft.com/office/drawing/2014/main" id="{CBC8E347-C798-D922-1831-3F4883220A18}"/>
              </a:ext>
            </a:extLst>
          </p:cNvPr>
          <p:cNvSpPr/>
          <p:nvPr/>
        </p:nvSpPr>
        <p:spPr bwMode="auto">
          <a:xfrm>
            <a:off x="2533648" y="4155353"/>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1" name="Rectangle 180">
            <a:extLst>
              <a:ext uri="{FF2B5EF4-FFF2-40B4-BE49-F238E27FC236}">
                <a16:creationId xmlns:a16="http://schemas.microsoft.com/office/drawing/2014/main" id="{5968D963-848E-C571-2507-ED3CBC1B6E32}"/>
              </a:ext>
            </a:extLst>
          </p:cNvPr>
          <p:cNvSpPr/>
          <p:nvPr/>
        </p:nvSpPr>
        <p:spPr bwMode="auto">
          <a:xfrm>
            <a:off x="2514598" y="4289647"/>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4456B5A2-9F2B-6FD2-2C32-F350149AE1F2}"/>
              </a:ext>
            </a:extLst>
          </p:cNvPr>
          <p:cNvSpPr/>
          <p:nvPr/>
        </p:nvSpPr>
        <p:spPr bwMode="auto">
          <a:xfrm>
            <a:off x="2583654" y="4358110"/>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3" name="Rectangle 182">
            <a:extLst>
              <a:ext uri="{FF2B5EF4-FFF2-40B4-BE49-F238E27FC236}">
                <a16:creationId xmlns:a16="http://schemas.microsoft.com/office/drawing/2014/main" id="{09A5D05D-5308-FE49-67B5-E825BCA16827}"/>
              </a:ext>
            </a:extLst>
          </p:cNvPr>
          <p:cNvSpPr/>
          <p:nvPr/>
        </p:nvSpPr>
        <p:spPr bwMode="auto">
          <a:xfrm>
            <a:off x="2669379" y="4431840"/>
            <a:ext cx="72805" cy="80508"/>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4" name="Rectangle 183">
            <a:extLst>
              <a:ext uri="{FF2B5EF4-FFF2-40B4-BE49-F238E27FC236}">
                <a16:creationId xmlns:a16="http://schemas.microsoft.com/office/drawing/2014/main" id="{4B788573-66B2-7E4E-F2C3-045830554306}"/>
              </a:ext>
            </a:extLst>
          </p:cNvPr>
          <p:cNvSpPr/>
          <p:nvPr/>
        </p:nvSpPr>
        <p:spPr bwMode="auto">
          <a:xfrm>
            <a:off x="2931316" y="4497670"/>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5" name="Rectangle 184">
            <a:extLst>
              <a:ext uri="{FF2B5EF4-FFF2-40B4-BE49-F238E27FC236}">
                <a16:creationId xmlns:a16="http://schemas.microsoft.com/office/drawing/2014/main" id="{026AC632-4926-733F-2AB8-BDF4833F3030}"/>
              </a:ext>
            </a:extLst>
          </p:cNvPr>
          <p:cNvSpPr/>
          <p:nvPr/>
        </p:nvSpPr>
        <p:spPr bwMode="auto">
          <a:xfrm>
            <a:off x="3064666" y="4431839"/>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6" name="Rectangle 185">
            <a:extLst>
              <a:ext uri="{FF2B5EF4-FFF2-40B4-BE49-F238E27FC236}">
                <a16:creationId xmlns:a16="http://schemas.microsoft.com/office/drawing/2014/main" id="{DAF2A3B6-72AC-9FC4-8793-49DC7B8351AA}"/>
              </a:ext>
            </a:extLst>
          </p:cNvPr>
          <p:cNvSpPr/>
          <p:nvPr/>
        </p:nvSpPr>
        <p:spPr bwMode="auto">
          <a:xfrm>
            <a:off x="3212304" y="4221183"/>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7" name="Rectangle 186">
            <a:extLst>
              <a:ext uri="{FF2B5EF4-FFF2-40B4-BE49-F238E27FC236}">
                <a16:creationId xmlns:a16="http://schemas.microsoft.com/office/drawing/2014/main" id="{A92512E8-D534-0EBE-CE03-5A3A1AF84EEF}"/>
              </a:ext>
            </a:extLst>
          </p:cNvPr>
          <p:cNvSpPr/>
          <p:nvPr/>
        </p:nvSpPr>
        <p:spPr bwMode="auto">
          <a:xfrm>
            <a:off x="4348160" y="4355476"/>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93E9C8B7-36D1-2DC1-273E-431450DAAB75}"/>
              </a:ext>
            </a:extLst>
          </p:cNvPr>
          <p:cNvSpPr/>
          <p:nvPr/>
        </p:nvSpPr>
        <p:spPr bwMode="auto">
          <a:xfrm>
            <a:off x="5443535" y="3926264"/>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EAAA0D5C-8E73-505C-E1AE-C6F50B733212}"/>
              </a:ext>
            </a:extLst>
          </p:cNvPr>
          <p:cNvSpPr/>
          <p:nvPr/>
        </p:nvSpPr>
        <p:spPr bwMode="auto">
          <a:xfrm>
            <a:off x="6155529" y="3857801"/>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0" name="Rectangle 189">
            <a:extLst>
              <a:ext uri="{FF2B5EF4-FFF2-40B4-BE49-F238E27FC236}">
                <a16:creationId xmlns:a16="http://schemas.microsoft.com/office/drawing/2014/main" id="{0DC41272-4E10-339C-45B5-AABCF9E44634}"/>
              </a:ext>
            </a:extLst>
          </p:cNvPr>
          <p:cNvSpPr/>
          <p:nvPr/>
        </p:nvSpPr>
        <p:spPr bwMode="auto">
          <a:xfrm>
            <a:off x="6600823" y="4065823"/>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2" name="Rectangle 191">
            <a:extLst>
              <a:ext uri="{FF2B5EF4-FFF2-40B4-BE49-F238E27FC236}">
                <a16:creationId xmlns:a16="http://schemas.microsoft.com/office/drawing/2014/main" id="{1F88EF22-2593-95FA-5C2D-0C8C60BDA7C2}"/>
              </a:ext>
            </a:extLst>
          </p:cNvPr>
          <p:cNvSpPr/>
          <p:nvPr/>
        </p:nvSpPr>
        <p:spPr bwMode="auto">
          <a:xfrm>
            <a:off x="8938581" y="3564762"/>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94" name="Rectangle 193">
            <a:extLst>
              <a:ext uri="{FF2B5EF4-FFF2-40B4-BE49-F238E27FC236}">
                <a16:creationId xmlns:a16="http://schemas.microsoft.com/office/drawing/2014/main" id="{6AEF9122-D952-B028-C36B-A1222FF559EE}"/>
              </a:ext>
            </a:extLst>
          </p:cNvPr>
          <p:cNvSpPr/>
          <p:nvPr/>
        </p:nvSpPr>
        <p:spPr bwMode="auto">
          <a:xfrm>
            <a:off x="6947491" y="4288054"/>
            <a:ext cx="72805" cy="805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201" name="Straight Connector 200">
            <a:extLst>
              <a:ext uri="{FF2B5EF4-FFF2-40B4-BE49-F238E27FC236}">
                <a16:creationId xmlns:a16="http://schemas.microsoft.com/office/drawing/2014/main" id="{F04E6F1E-925D-056B-9A41-CBAF413A342D}"/>
              </a:ext>
            </a:extLst>
          </p:cNvPr>
          <p:cNvCxnSpPr>
            <a:cxnSpLocks/>
          </p:cNvCxnSpPr>
          <p:nvPr/>
        </p:nvCxnSpPr>
        <p:spPr bwMode="auto">
          <a:xfrm>
            <a:off x="10348729" y="1764881"/>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04" name="Straight Connector 203">
            <a:extLst>
              <a:ext uri="{FF2B5EF4-FFF2-40B4-BE49-F238E27FC236}">
                <a16:creationId xmlns:a16="http://schemas.microsoft.com/office/drawing/2014/main" id="{BC026406-0430-E3D0-9ACF-F87EA84FFC38}"/>
              </a:ext>
            </a:extLst>
          </p:cNvPr>
          <p:cNvCxnSpPr>
            <a:cxnSpLocks/>
          </p:cNvCxnSpPr>
          <p:nvPr/>
        </p:nvCxnSpPr>
        <p:spPr bwMode="auto">
          <a:xfrm>
            <a:off x="10153467" y="1833344"/>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05" name="Straight Connector 204">
            <a:extLst>
              <a:ext uri="{FF2B5EF4-FFF2-40B4-BE49-F238E27FC236}">
                <a16:creationId xmlns:a16="http://schemas.microsoft.com/office/drawing/2014/main" id="{EB24FF6B-9DD8-3476-2470-0735ED39422C}"/>
              </a:ext>
            </a:extLst>
          </p:cNvPr>
          <p:cNvCxnSpPr>
            <a:cxnSpLocks/>
          </p:cNvCxnSpPr>
          <p:nvPr/>
        </p:nvCxnSpPr>
        <p:spPr bwMode="auto">
          <a:xfrm>
            <a:off x="9398611" y="1912339"/>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06" name="Straight Connector 205">
            <a:extLst>
              <a:ext uri="{FF2B5EF4-FFF2-40B4-BE49-F238E27FC236}">
                <a16:creationId xmlns:a16="http://schemas.microsoft.com/office/drawing/2014/main" id="{A92E8A51-33D7-65C6-0992-00A9A8F85C32}"/>
              </a:ext>
            </a:extLst>
          </p:cNvPr>
          <p:cNvCxnSpPr>
            <a:cxnSpLocks/>
          </p:cNvCxnSpPr>
          <p:nvPr/>
        </p:nvCxnSpPr>
        <p:spPr bwMode="auto">
          <a:xfrm>
            <a:off x="8996179" y="1975536"/>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07" name="Straight Connector 206">
            <a:extLst>
              <a:ext uri="{FF2B5EF4-FFF2-40B4-BE49-F238E27FC236}">
                <a16:creationId xmlns:a16="http://schemas.microsoft.com/office/drawing/2014/main" id="{9473FA80-2D36-B917-3B07-389282FF4F2D}"/>
              </a:ext>
            </a:extLst>
          </p:cNvPr>
          <p:cNvCxnSpPr>
            <a:cxnSpLocks/>
          </p:cNvCxnSpPr>
          <p:nvPr/>
        </p:nvCxnSpPr>
        <p:spPr bwMode="auto">
          <a:xfrm>
            <a:off x="8996179" y="2046633"/>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08" name="Straight Connector 207">
            <a:extLst>
              <a:ext uri="{FF2B5EF4-FFF2-40B4-BE49-F238E27FC236}">
                <a16:creationId xmlns:a16="http://schemas.microsoft.com/office/drawing/2014/main" id="{0D816A7D-83E2-4E8D-9FF6-A3A08269253A}"/>
              </a:ext>
            </a:extLst>
          </p:cNvPr>
          <p:cNvCxnSpPr>
            <a:cxnSpLocks/>
          </p:cNvCxnSpPr>
          <p:nvPr/>
        </p:nvCxnSpPr>
        <p:spPr bwMode="auto">
          <a:xfrm>
            <a:off x="8862829" y="2117730"/>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09" name="Straight Connector 208">
            <a:extLst>
              <a:ext uri="{FF2B5EF4-FFF2-40B4-BE49-F238E27FC236}">
                <a16:creationId xmlns:a16="http://schemas.microsoft.com/office/drawing/2014/main" id="{BEF5FA6D-F9D5-6A15-D77F-60790BE2ED6E}"/>
              </a:ext>
            </a:extLst>
          </p:cNvPr>
          <p:cNvCxnSpPr>
            <a:cxnSpLocks/>
          </p:cNvCxnSpPr>
          <p:nvPr/>
        </p:nvCxnSpPr>
        <p:spPr bwMode="auto">
          <a:xfrm>
            <a:off x="8812823" y="2191459"/>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0" name="Straight Connector 209">
            <a:extLst>
              <a:ext uri="{FF2B5EF4-FFF2-40B4-BE49-F238E27FC236}">
                <a16:creationId xmlns:a16="http://schemas.microsoft.com/office/drawing/2014/main" id="{26CF862E-4B48-C778-6D2F-97E528D84BEC}"/>
              </a:ext>
            </a:extLst>
          </p:cNvPr>
          <p:cNvCxnSpPr>
            <a:cxnSpLocks/>
          </p:cNvCxnSpPr>
          <p:nvPr/>
        </p:nvCxnSpPr>
        <p:spPr bwMode="auto">
          <a:xfrm>
            <a:off x="8598511" y="2262556"/>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1" name="Straight Connector 210">
            <a:extLst>
              <a:ext uri="{FF2B5EF4-FFF2-40B4-BE49-F238E27FC236}">
                <a16:creationId xmlns:a16="http://schemas.microsoft.com/office/drawing/2014/main" id="{3F40808C-94D5-7CC9-5220-F0D2AE49518D}"/>
              </a:ext>
            </a:extLst>
          </p:cNvPr>
          <p:cNvCxnSpPr>
            <a:cxnSpLocks/>
          </p:cNvCxnSpPr>
          <p:nvPr/>
        </p:nvCxnSpPr>
        <p:spPr bwMode="auto">
          <a:xfrm>
            <a:off x="8400868" y="2333653"/>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2" name="Straight Connector 211">
            <a:extLst>
              <a:ext uri="{FF2B5EF4-FFF2-40B4-BE49-F238E27FC236}">
                <a16:creationId xmlns:a16="http://schemas.microsoft.com/office/drawing/2014/main" id="{8F40BEF1-B0DB-42FE-4A4C-4A15957CB568}"/>
              </a:ext>
            </a:extLst>
          </p:cNvPr>
          <p:cNvCxnSpPr>
            <a:cxnSpLocks/>
          </p:cNvCxnSpPr>
          <p:nvPr/>
        </p:nvCxnSpPr>
        <p:spPr bwMode="auto">
          <a:xfrm>
            <a:off x="8300855" y="2410016"/>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3" name="Straight Connector 212">
            <a:extLst>
              <a:ext uri="{FF2B5EF4-FFF2-40B4-BE49-F238E27FC236}">
                <a16:creationId xmlns:a16="http://schemas.microsoft.com/office/drawing/2014/main" id="{0636682C-1CA3-4A20-F7CF-5A7813985178}"/>
              </a:ext>
            </a:extLst>
          </p:cNvPr>
          <p:cNvCxnSpPr>
            <a:cxnSpLocks/>
          </p:cNvCxnSpPr>
          <p:nvPr/>
        </p:nvCxnSpPr>
        <p:spPr bwMode="auto">
          <a:xfrm>
            <a:off x="8205605" y="2475846"/>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4" name="Straight Connector 213">
            <a:extLst>
              <a:ext uri="{FF2B5EF4-FFF2-40B4-BE49-F238E27FC236}">
                <a16:creationId xmlns:a16="http://schemas.microsoft.com/office/drawing/2014/main" id="{43E1F674-3DAF-CE99-9334-755CF8D4D85F}"/>
              </a:ext>
            </a:extLst>
          </p:cNvPr>
          <p:cNvCxnSpPr>
            <a:cxnSpLocks/>
          </p:cNvCxnSpPr>
          <p:nvPr/>
        </p:nvCxnSpPr>
        <p:spPr bwMode="auto">
          <a:xfrm>
            <a:off x="7998437" y="2546943"/>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5" name="Straight Connector 214">
            <a:extLst>
              <a:ext uri="{FF2B5EF4-FFF2-40B4-BE49-F238E27FC236}">
                <a16:creationId xmlns:a16="http://schemas.microsoft.com/office/drawing/2014/main" id="{E165199A-14C2-4AE6-5B57-7F894892AB9B}"/>
              </a:ext>
            </a:extLst>
          </p:cNvPr>
          <p:cNvCxnSpPr>
            <a:cxnSpLocks/>
          </p:cNvCxnSpPr>
          <p:nvPr/>
        </p:nvCxnSpPr>
        <p:spPr bwMode="auto">
          <a:xfrm>
            <a:off x="7984149" y="2625940"/>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6" name="Straight Connector 215">
            <a:extLst>
              <a:ext uri="{FF2B5EF4-FFF2-40B4-BE49-F238E27FC236}">
                <a16:creationId xmlns:a16="http://schemas.microsoft.com/office/drawing/2014/main" id="{B6D2FD7E-5B4A-9A63-ABAF-A443F312DE9C}"/>
              </a:ext>
            </a:extLst>
          </p:cNvPr>
          <p:cNvCxnSpPr>
            <a:cxnSpLocks/>
          </p:cNvCxnSpPr>
          <p:nvPr/>
        </p:nvCxnSpPr>
        <p:spPr bwMode="auto">
          <a:xfrm>
            <a:off x="7629342" y="2762866"/>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7" name="Straight Connector 216">
            <a:extLst>
              <a:ext uri="{FF2B5EF4-FFF2-40B4-BE49-F238E27FC236}">
                <a16:creationId xmlns:a16="http://schemas.microsoft.com/office/drawing/2014/main" id="{AF9DDE6E-69A2-A2AC-D647-3061FA72BE85}"/>
              </a:ext>
            </a:extLst>
          </p:cNvPr>
          <p:cNvCxnSpPr>
            <a:cxnSpLocks/>
          </p:cNvCxnSpPr>
          <p:nvPr/>
        </p:nvCxnSpPr>
        <p:spPr bwMode="auto">
          <a:xfrm>
            <a:off x="7445986" y="2839229"/>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8" name="Straight Connector 217">
            <a:extLst>
              <a:ext uri="{FF2B5EF4-FFF2-40B4-BE49-F238E27FC236}">
                <a16:creationId xmlns:a16="http://schemas.microsoft.com/office/drawing/2014/main" id="{4B95BDFC-35B7-DFF3-015A-F87F25192A56}"/>
              </a:ext>
            </a:extLst>
          </p:cNvPr>
          <p:cNvCxnSpPr>
            <a:cxnSpLocks/>
          </p:cNvCxnSpPr>
          <p:nvPr/>
        </p:nvCxnSpPr>
        <p:spPr bwMode="auto">
          <a:xfrm>
            <a:off x="7024505" y="2910326"/>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19" name="Straight Connector 218">
            <a:extLst>
              <a:ext uri="{FF2B5EF4-FFF2-40B4-BE49-F238E27FC236}">
                <a16:creationId xmlns:a16="http://schemas.microsoft.com/office/drawing/2014/main" id="{9C921AB9-30D8-9CC9-4DA2-8E501B908DED}"/>
              </a:ext>
            </a:extLst>
          </p:cNvPr>
          <p:cNvCxnSpPr>
            <a:cxnSpLocks/>
          </p:cNvCxnSpPr>
          <p:nvPr/>
        </p:nvCxnSpPr>
        <p:spPr bwMode="auto">
          <a:xfrm>
            <a:off x="6814955" y="3052518"/>
            <a:ext cx="155749" cy="0"/>
          </a:xfrm>
          <a:prstGeom prst="line">
            <a:avLst/>
          </a:prstGeom>
          <a:noFill/>
          <a:ln w="28575" cap="flat" cmpd="sng" algn="ctr">
            <a:solidFill>
              <a:schemeClr val="bg1"/>
            </a:solidFill>
            <a:prstDash val="solid"/>
            <a:round/>
            <a:headEnd type="none" w="med" len="med"/>
            <a:tailEnd type="triangle" w="med" len="med"/>
          </a:ln>
          <a:effectLst/>
        </p:spPr>
      </p:cxnSp>
      <p:cxnSp>
        <p:nvCxnSpPr>
          <p:cNvPr id="220" name="Straight Connector 219">
            <a:extLst>
              <a:ext uri="{FF2B5EF4-FFF2-40B4-BE49-F238E27FC236}">
                <a16:creationId xmlns:a16="http://schemas.microsoft.com/office/drawing/2014/main" id="{0DC40FB1-8B6D-F288-A41A-AFD2EA7B63EB}"/>
              </a:ext>
            </a:extLst>
          </p:cNvPr>
          <p:cNvCxnSpPr>
            <a:cxnSpLocks/>
          </p:cNvCxnSpPr>
          <p:nvPr/>
        </p:nvCxnSpPr>
        <p:spPr bwMode="auto">
          <a:xfrm>
            <a:off x="6814955" y="3189445"/>
            <a:ext cx="155749" cy="0"/>
          </a:xfrm>
          <a:prstGeom prst="line">
            <a:avLst/>
          </a:prstGeom>
          <a:noFill/>
          <a:ln w="28575" cap="flat" cmpd="sng" algn="ctr">
            <a:solidFill>
              <a:schemeClr val="bg1"/>
            </a:solidFill>
            <a:prstDash val="solid"/>
            <a:round/>
            <a:headEnd type="none" w="med" len="med"/>
            <a:tailEnd type="triangle" w="med" len="med"/>
          </a:ln>
          <a:effectLst/>
        </p:spPr>
      </p:cxnSp>
      <p:sp>
        <p:nvSpPr>
          <p:cNvPr id="225" name="TextBox 224">
            <a:extLst>
              <a:ext uri="{FF2B5EF4-FFF2-40B4-BE49-F238E27FC236}">
                <a16:creationId xmlns:a16="http://schemas.microsoft.com/office/drawing/2014/main" id="{B752FD8E-0668-AEB3-B306-5C8624692FF7}"/>
              </a:ext>
            </a:extLst>
          </p:cNvPr>
          <p:cNvSpPr txBox="1"/>
          <p:nvPr/>
        </p:nvSpPr>
        <p:spPr bwMode="auto">
          <a:xfrm>
            <a:off x="11003431" y="4788001"/>
            <a:ext cx="348550" cy="27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Tree>
    <p:extLst>
      <p:ext uri="{BB962C8B-B14F-4D97-AF65-F5344CB8AC3E}">
        <p14:creationId xmlns:p14="http://schemas.microsoft.com/office/powerpoint/2010/main" val="4024296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6" name="Straight Connector 75">
            <a:extLst>
              <a:ext uri="{FF2B5EF4-FFF2-40B4-BE49-F238E27FC236}">
                <a16:creationId xmlns:a16="http://schemas.microsoft.com/office/drawing/2014/main" id="{6BC2770C-38CC-B659-88AF-C9883781313B}"/>
              </a:ext>
            </a:extLst>
          </p:cNvPr>
          <p:cNvCxnSpPr>
            <a:cxnSpLocks/>
          </p:cNvCxnSpPr>
          <p:nvPr/>
        </p:nvCxnSpPr>
        <p:spPr bwMode="auto">
          <a:xfrm flipV="1">
            <a:off x="3274781" y="2572822"/>
            <a:ext cx="0" cy="522892"/>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cxnSp>
        <p:nvCxnSpPr>
          <p:cNvPr id="78" name="Straight Connector 77">
            <a:extLst>
              <a:ext uri="{FF2B5EF4-FFF2-40B4-BE49-F238E27FC236}">
                <a16:creationId xmlns:a16="http://schemas.microsoft.com/office/drawing/2014/main" id="{8342F149-201D-8D21-F292-AF0FD3382414}"/>
              </a:ext>
            </a:extLst>
          </p:cNvPr>
          <p:cNvCxnSpPr>
            <a:cxnSpLocks/>
          </p:cNvCxnSpPr>
          <p:nvPr/>
        </p:nvCxnSpPr>
        <p:spPr bwMode="auto">
          <a:xfrm flipV="1">
            <a:off x="5043878" y="2783357"/>
            <a:ext cx="0" cy="312357"/>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7931E0A5-A493-E3FA-A7EB-1E95A1792D4B}"/>
              </a:ext>
            </a:extLst>
          </p:cNvPr>
          <p:cNvSpPr>
            <a:spLocks noGrp="1"/>
          </p:cNvSpPr>
          <p:nvPr>
            <p:ph type="title"/>
          </p:nvPr>
        </p:nvSpPr>
        <p:spPr/>
        <p:txBody>
          <a:bodyPr/>
          <a:lstStyle/>
          <a:p>
            <a:r>
              <a:rPr lang="en-US"/>
              <a:t>DeLLphi-301: Survival</a:t>
            </a:r>
          </a:p>
        </p:txBody>
      </p:sp>
      <p:sp>
        <p:nvSpPr>
          <p:cNvPr id="8" name="Text Box 11">
            <a:extLst>
              <a:ext uri="{FF2B5EF4-FFF2-40B4-BE49-F238E27FC236}">
                <a16:creationId xmlns:a16="http://schemas.microsoft.com/office/drawing/2014/main" id="{CAAC9B68-1B03-A2E1-8943-FF703526C705}"/>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Sands. WCLC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OA10.03.</a:t>
            </a:r>
          </a:p>
        </p:txBody>
      </p:sp>
      <p:sp>
        <p:nvSpPr>
          <p:cNvPr id="9" name="TextBox 8">
            <a:extLst>
              <a:ext uri="{FF2B5EF4-FFF2-40B4-BE49-F238E27FC236}">
                <a16:creationId xmlns:a16="http://schemas.microsoft.com/office/drawing/2014/main" id="{6311BBBF-E921-F7DA-D759-C75367B388EC}"/>
              </a:ext>
            </a:extLst>
          </p:cNvPr>
          <p:cNvSpPr txBox="1"/>
          <p:nvPr/>
        </p:nvSpPr>
        <p:spPr bwMode="auto">
          <a:xfrm rot="16200000">
            <a:off x="458129" y="2172817"/>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PFS (%)</a:t>
            </a:r>
          </a:p>
        </p:txBody>
      </p:sp>
      <p:sp>
        <p:nvSpPr>
          <p:cNvPr id="10" name="TextBox 9">
            <a:extLst>
              <a:ext uri="{FF2B5EF4-FFF2-40B4-BE49-F238E27FC236}">
                <a16:creationId xmlns:a16="http://schemas.microsoft.com/office/drawing/2014/main" id="{4056C45F-4F6F-70F1-E0B1-7CD1BF8DA487}"/>
              </a:ext>
            </a:extLst>
          </p:cNvPr>
          <p:cNvSpPr txBox="1"/>
          <p:nvPr/>
        </p:nvSpPr>
        <p:spPr bwMode="auto">
          <a:xfrm rot="16200000">
            <a:off x="492622" y="4513580"/>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11" name="TextBox 10">
            <a:extLst>
              <a:ext uri="{FF2B5EF4-FFF2-40B4-BE49-F238E27FC236}">
                <a16:creationId xmlns:a16="http://schemas.microsoft.com/office/drawing/2014/main" id="{CDF428C8-2E0E-F614-8954-57E39150332F}"/>
              </a:ext>
            </a:extLst>
          </p:cNvPr>
          <p:cNvSpPr txBox="1"/>
          <p:nvPr/>
        </p:nvSpPr>
        <p:spPr bwMode="auto">
          <a:xfrm>
            <a:off x="9654656" y="2477870"/>
            <a:ext cx="18810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mPFS</a:t>
            </a: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4.3 </a:t>
            </a:r>
            <a:r>
              <a:rPr kumimoji="0" lang="en-US" sz="24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12AFEE61-1696-2686-37ED-61863D636BD2}"/>
              </a:ext>
            </a:extLst>
          </p:cNvPr>
          <p:cNvSpPr txBox="1"/>
          <p:nvPr/>
        </p:nvSpPr>
        <p:spPr bwMode="auto">
          <a:xfrm>
            <a:off x="9656841" y="4164400"/>
            <a:ext cx="1944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mOS</a:t>
            </a: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15.2 </a:t>
            </a:r>
            <a:r>
              <a:rPr kumimoji="0" lang="en-US" sz="2400" b="0" i="0" u="none" strike="noStrike" kern="1200" cap="none" spc="0" normalizeH="0" baseline="0" noProof="0" err="1">
                <a:ln>
                  <a:noFill/>
                </a:ln>
                <a:solidFill>
                  <a:srgbClr val="000000"/>
                </a:solidFill>
                <a:effectLst/>
                <a:uLnTx/>
                <a:uFillTx/>
                <a:latin typeface="Calibri" panose="020F0502020204030204" pitchFamily="34" charset="0"/>
                <a:ea typeface="+mn-ea"/>
                <a:cs typeface="Arial" panose="020B0604020202020204" pitchFamily="34" charset="0"/>
              </a:rPr>
              <a:t>mo</a:t>
            </a:r>
            <a:endPar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2263519F-9FFC-F825-B419-35A2AB6D79AF}"/>
              </a:ext>
            </a:extLst>
          </p:cNvPr>
          <p:cNvCxnSpPr>
            <a:cxnSpLocks/>
          </p:cNvCxnSpPr>
          <p:nvPr/>
        </p:nvCxnSpPr>
        <p:spPr bwMode="auto">
          <a:xfrm>
            <a:off x="1492574" y="1645478"/>
            <a:ext cx="0" cy="1461329"/>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DACDA30-56B0-7EA8-7D68-19D3859A30CF}"/>
              </a:ext>
            </a:extLst>
          </p:cNvPr>
          <p:cNvCxnSpPr/>
          <p:nvPr/>
        </p:nvCxnSpPr>
        <p:spPr bwMode="auto">
          <a:xfrm>
            <a:off x="1428508" y="165421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6C79FD8-D7EF-581F-22B0-A56153EDF4E6}"/>
              </a:ext>
            </a:extLst>
          </p:cNvPr>
          <p:cNvCxnSpPr/>
          <p:nvPr/>
        </p:nvCxnSpPr>
        <p:spPr bwMode="auto">
          <a:xfrm>
            <a:off x="1428508" y="194251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FEF9303-036E-2E30-3066-32F25A81E82F}"/>
              </a:ext>
            </a:extLst>
          </p:cNvPr>
          <p:cNvCxnSpPr/>
          <p:nvPr/>
        </p:nvCxnSpPr>
        <p:spPr bwMode="auto">
          <a:xfrm>
            <a:off x="1428508" y="223954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5235F87-AE61-70E4-7E0B-80911B290E81}"/>
              </a:ext>
            </a:extLst>
          </p:cNvPr>
          <p:cNvCxnSpPr/>
          <p:nvPr/>
        </p:nvCxnSpPr>
        <p:spPr bwMode="auto">
          <a:xfrm>
            <a:off x="1428508" y="2522021"/>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1658230-1352-EF6C-E65C-807ECE5C4F15}"/>
              </a:ext>
            </a:extLst>
          </p:cNvPr>
          <p:cNvCxnSpPr/>
          <p:nvPr/>
        </p:nvCxnSpPr>
        <p:spPr bwMode="auto">
          <a:xfrm>
            <a:off x="1428508" y="2816143"/>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EFC10E3-9354-5A73-3340-FE02E010BAC1}"/>
              </a:ext>
            </a:extLst>
          </p:cNvPr>
          <p:cNvCxnSpPr/>
          <p:nvPr/>
        </p:nvCxnSpPr>
        <p:spPr bwMode="auto">
          <a:xfrm>
            <a:off x="1428508" y="3107353"/>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FA21CA3-D4F9-46C5-D967-54FBDFC3E9A8}"/>
              </a:ext>
            </a:extLst>
          </p:cNvPr>
          <p:cNvCxnSpPr>
            <a:cxnSpLocks/>
          </p:cNvCxnSpPr>
          <p:nvPr/>
        </p:nvCxnSpPr>
        <p:spPr bwMode="auto">
          <a:xfrm>
            <a:off x="1499717" y="3107353"/>
            <a:ext cx="711268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0BC803C-081E-15E4-B56E-5F45DFD3C41E}"/>
              </a:ext>
            </a:extLst>
          </p:cNvPr>
          <p:cNvCxnSpPr>
            <a:cxnSpLocks/>
          </p:cNvCxnSpPr>
          <p:nvPr/>
        </p:nvCxnSpPr>
        <p:spPr bwMode="auto">
          <a:xfrm rot="16200000">
            <a:off x="1460541" y="314223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6F82DCA-CC93-6C20-1BDD-8912B0C4E9ED}"/>
              </a:ext>
            </a:extLst>
          </p:cNvPr>
          <p:cNvCxnSpPr>
            <a:cxnSpLocks/>
          </p:cNvCxnSpPr>
          <p:nvPr/>
        </p:nvCxnSpPr>
        <p:spPr bwMode="auto">
          <a:xfrm rot="16200000">
            <a:off x="2345820" y="314223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2D1B869-62AA-F1B2-9133-8B397D57902F}"/>
              </a:ext>
            </a:extLst>
          </p:cNvPr>
          <p:cNvCxnSpPr>
            <a:cxnSpLocks/>
          </p:cNvCxnSpPr>
          <p:nvPr/>
        </p:nvCxnSpPr>
        <p:spPr bwMode="auto">
          <a:xfrm rot="16200000">
            <a:off x="3242748" y="314223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5013771-0B27-DD85-0BF8-2151CF511558}"/>
              </a:ext>
            </a:extLst>
          </p:cNvPr>
          <p:cNvCxnSpPr>
            <a:cxnSpLocks/>
          </p:cNvCxnSpPr>
          <p:nvPr/>
        </p:nvCxnSpPr>
        <p:spPr bwMode="auto">
          <a:xfrm rot="16200000">
            <a:off x="4122202" y="314223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D262416-BEF9-CD3D-1A3D-33DEE6008376}"/>
              </a:ext>
            </a:extLst>
          </p:cNvPr>
          <p:cNvCxnSpPr>
            <a:cxnSpLocks/>
          </p:cNvCxnSpPr>
          <p:nvPr/>
        </p:nvCxnSpPr>
        <p:spPr bwMode="auto">
          <a:xfrm rot="16200000">
            <a:off x="5016218" y="314223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0A5D139-8C45-D498-5C53-7A496D4E7701}"/>
              </a:ext>
            </a:extLst>
          </p:cNvPr>
          <p:cNvCxnSpPr>
            <a:cxnSpLocks/>
          </p:cNvCxnSpPr>
          <p:nvPr/>
        </p:nvCxnSpPr>
        <p:spPr bwMode="auto">
          <a:xfrm rot="16200000">
            <a:off x="5901497" y="314223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6F627EE-5FE1-4521-FDE8-EFE1CED16557}"/>
              </a:ext>
            </a:extLst>
          </p:cNvPr>
          <p:cNvCxnSpPr>
            <a:cxnSpLocks/>
          </p:cNvCxnSpPr>
          <p:nvPr/>
        </p:nvCxnSpPr>
        <p:spPr bwMode="auto">
          <a:xfrm rot="16200000">
            <a:off x="6789688" y="314223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4D6C0F1-3295-C417-1E72-11029C329CD1}"/>
              </a:ext>
            </a:extLst>
          </p:cNvPr>
          <p:cNvCxnSpPr>
            <a:cxnSpLocks/>
          </p:cNvCxnSpPr>
          <p:nvPr/>
        </p:nvCxnSpPr>
        <p:spPr bwMode="auto">
          <a:xfrm rot="16200000">
            <a:off x="7680791" y="314223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9FCE694-6EBD-A534-6C92-FC699D541989}"/>
              </a:ext>
            </a:extLst>
          </p:cNvPr>
          <p:cNvCxnSpPr>
            <a:cxnSpLocks/>
          </p:cNvCxnSpPr>
          <p:nvPr/>
        </p:nvCxnSpPr>
        <p:spPr bwMode="auto">
          <a:xfrm rot="16200000">
            <a:off x="8568982" y="3142237"/>
            <a:ext cx="64066"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E0D55977-5381-F378-C2E2-C07631B4F457}"/>
              </a:ext>
            </a:extLst>
          </p:cNvPr>
          <p:cNvSpPr txBox="1"/>
          <p:nvPr/>
        </p:nvSpPr>
        <p:spPr bwMode="auto">
          <a:xfrm>
            <a:off x="1103312" y="1538321"/>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6" name="TextBox 35">
            <a:extLst>
              <a:ext uri="{FF2B5EF4-FFF2-40B4-BE49-F238E27FC236}">
                <a16:creationId xmlns:a16="http://schemas.microsoft.com/office/drawing/2014/main" id="{82CB5BD0-0602-8C96-9FD3-7993CA5D7372}"/>
              </a:ext>
            </a:extLst>
          </p:cNvPr>
          <p:cNvSpPr txBox="1"/>
          <p:nvPr/>
        </p:nvSpPr>
        <p:spPr bwMode="auto">
          <a:xfrm>
            <a:off x="1103312" y="1843121"/>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7" name="TextBox 36">
            <a:extLst>
              <a:ext uri="{FF2B5EF4-FFF2-40B4-BE49-F238E27FC236}">
                <a16:creationId xmlns:a16="http://schemas.microsoft.com/office/drawing/2014/main" id="{E8142312-62CF-8582-2A6B-162F7613211A}"/>
              </a:ext>
            </a:extLst>
          </p:cNvPr>
          <p:cNvSpPr txBox="1"/>
          <p:nvPr/>
        </p:nvSpPr>
        <p:spPr bwMode="auto">
          <a:xfrm>
            <a:off x="1103312" y="2126490"/>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8" name="TextBox 37">
            <a:extLst>
              <a:ext uri="{FF2B5EF4-FFF2-40B4-BE49-F238E27FC236}">
                <a16:creationId xmlns:a16="http://schemas.microsoft.com/office/drawing/2014/main" id="{659C10A2-9DE5-5C32-7BE3-6140F0C3E9C1}"/>
              </a:ext>
            </a:extLst>
          </p:cNvPr>
          <p:cNvSpPr txBox="1"/>
          <p:nvPr/>
        </p:nvSpPr>
        <p:spPr bwMode="auto">
          <a:xfrm>
            <a:off x="1103312" y="2412240"/>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39" name="TextBox 38">
            <a:extLst>
              <a:ext uri="{FF2B5EF4-FFF2-40B4-BE49-F238E27FC236}">
                <a16:creationId xmlns:a16="http://schemas.microsoft.com/office/drawing/2014/main" id="{BCEE1B82-4B89-2FFD-CD9A-BE430FC77EFC}"/>
              </a:ext>
            </a:extLst>
          </p:cNvPr>
          <p:cNvSpPr txBox="1"/>
          <p:nvPr/>
        </p:nvSpPr>
        <p:spPr bwMode="auto">
          <a:xfrm>
            <a:off x="1103312" y="2705133"/>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40" name="TextBox 39">
            <a:extLst>
              <a:ext uri="{FF2B5EF4-FFF2-40B4-BE49-F238E27FC236}">
                <a16:creationId xmlns:a16="http://schemas.microsoft.com/office/drawing/2014/main" id="{DD0B7147-77DE-5ED7-AC72-B2E6246A7AFA}"/>
              </a:ext>
            </a:extLst>
          </p:cNvPr>
          <p:cNvSpPr txBox="1"/>
          <p:nvPr/>
        </p:nvSpPr>
        <p:spPr bwMode="auto">
          <a:xfrm>
            <a:off x="1103312" y="2993265"/>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41" name="TextBox 40">
            <a:extLst>
              <a:ext uri="{FF2B5EF4-FFF2-40B4-BE49-F238E27FC236}">
                <a16:creationId xmlns:a16="http://schemas.microsoft.com/office/drawing/2014/main" id="{048BE983-48EC-4557-73F0-D3C025E9E1E1}"/>
              </a:ext>
            </a:extLst>
          </p:cNvPr>
          <p:cNvSpPr txBox="1"/>
          <p:nvPr/>
        </p:nvSpPr>
        <p:spPr bwMode="auto">
          <a:xfrm>
            <a:off x="1354187"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42" name="TextBox 41">
            <a:extLst>
              <a:ext uri="{FF2B5EF4-FFF2-40B4-BE49-F238E27FC236}">
                <a16:creationId xmlns:a16="http://schemas.microsoft.com/office/drawing/2014/main" id="{F06505EC-9CF6-AC41-239B-3EA71E736BB7}"/>
              </a:ext>
            </a:extLst>
          </p:cNvPr>
          <p:cNvSpPr txBox="1"/>
          <p:nvPr/>
        </p:nvSpPr>
        <p:spPr bwMode="auto">
          <a:xfrm>
            <a:off x="2242393"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43" name="TextBox 42">
            <a:extLst>
              <a:ext uri="{FF2B5EF4-FFF2-40B4-BE49-F238E27FC236}">
                <a16:creationId xmlns:a16="http://schemas.microsoft.com/office/drawing/2014/main" id="{7F876697-8BFE-8BEC-DD66-99E3CD29ED79}"/>
              </a:ext>
            </a:extLst>
          </p:cNvPr>
          <p:cNvSpPr txBox="1"/>
          <p:nvPr/>
        </p:nvSpPr>
        <p:spPr bwMode="auto">
          <a:xfrm>
            <a:off x="3123456"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44" name="TextBox 43">
            <a:extLst>
              <a:ext uri="{FF2B5EF4-FFF2-40B4-BE49-F238E27FC236}">
                <a16:creationId xmlns:a16="http://schemas.microsoft.com/office/drawing/2014/main" id="{C199D0BE-9531-1642-AD2C-9ADB5C23BD8E}"/>
              </a:ext>
            </a:extLst>
          </p:cNvPr>
          <p:cNvSpPr txBox="1"/>
          <p:nvPr/>
        </p:nvSpPr>
        <p:spPr bwMode="auto">
          <a:xfrm>
            <a:off x="4011663"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p>
        </p:txBody>
      </p:sp>
      <p:sp>
        <p:nvSpPr>
          <p:cNvPr id="45" name="TextBox 44">
            <a:extLst>
              <a:ext uri="{FF2B5EF4-FFF2-40B4-BE49-F238E27FC236}">
                <a16:creationId xmlns:a16="http://schemas.microsoft.com/office/drawing/2014/main" id="{73FF703E-DEAE-7A1E-9847-C4EF1FEB21B0}"/>
              </a:ext>
            </a:extLst>
          </p:cNvPr>
          <p:cNvSpPr txBox="1"/>
          <p:nvPr/>
        </p:nvSpPr>
        <p:spPr bwMode="auto">
          <a:xfrm>
            <a:off x="4907013"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46" name="TextBox 45">
            <a:extLst>
              <a:ext uri="{FF2B5EF4-FFF2-40B4-BE49-F238E27FC236}">
                <a16:creationId xmlns:a16="http://schemas.microsoft.com/office/drawing/2014/main" id="{B6D5B661-C7DF-9ABF-2DDB-CDBB3DEF2D59}"/>
              </a:ext>
            </a:extLst>
          </p:cNvPr>
          <p:cNvSpPr txBox="1"/>
          <p:nvPr/>
        </p:nvSpPr>
        <p:spPr bwMode="auto">
          <a:xfrm>
            <a:off x="5792838"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47" name="TextBox 46">
            <a:extLst>
              <a:ext uri="{FF2B5EF4-FFF2-40B4-BE49-F238E27FC236}">
                <a16:creationId xmlns:a16="http://schemas.microsoft.com/office/drawing/2014/main" id="{C29BE698-4B10-7039-D039-7636ACD880B8}"/>
              </a:ext>
            </a:extLst>
          </p:cNvPr>
          <p:cNvSpPr txBox="1"/>
          <p:nvPr/>
        </p:nvSpPr>
        <p:spPr bwMode="auto">
          <a:xfrm>
            <a:off x="6681044"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48" name="TextBox 47">
            <a:extLst>
              <a:ext uri="{FF2B5EF4-FFF2-40B4-BE49-F238E27FC236}">
                <a16:creationId xmlns:a16="http://schemas.microsoft.com/office/drawing/2014/main" id="{BE1FE605-D324-4448-4BB0-E70149DF356D}"/>
              </a:ext>
            </a:extLst>
          </p:cNvPr>
          <p:cNvSpPr txBox="1"/>
          <p:nvPr/>
        </p:nvSpPr>
        <p:spPr bwMode="auto">
          <a:xfrm>
            <a:off x="7576394"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p>
        </p:txBody>
      </p:sp>
      <p:sp>
        <p:nvSpPr>
          <p:cNvPr id="49" name="TextBox 48">
            <a:extLst>
              <a:ext uri="{FF2B5EF4-FFF2-40B4-BE49-F238E27FC236}">
                <a16:creationId xmlns:a16="http://schemas.microsoft.com/office/drawing/2014/main" id="{515AD5E4-4DE8-D676-5733-E0D3ED754588}"/>
              </a:ext>
            </a:extLst>
          </p:cNvPr>
          <p:cNvSpPr txBox="1"/>
          <p:nvPr/>
        </p:nvSpPr>
        <p:spPr bwMode="auto">
          <a:xfrm>
            <a:off x="8445551" y="3147739"/>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50" name="TextBox 49">
            <a:extLst>
              <a:ext uri="{FF2B5EF4-FFF2-40B4-BE49-F238E27FC236}">
                <a16:creationId xmlns:a16="http://schemas.microsoft.com/office/drawing/2014/main" id="{F36DC720-56E1-D78A-9671-9018BEC31F0F}"/>
              </a:ext>
            </a:extLst>
          </p:cNvPr>
          <p:cNvSpPr txBox="1"/>
          <p:nvPr/>
        </p:nvSpPr>
        <p:spPr bwMode="auto">
          <a:xfrm>
            <a:off x="1499717" y="3374901"/>
            <a:ext cx="71012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cxnSp>
        <p:nvCxnSpPr>
          <p:cNvPr id="52" name="Straight Connector 51">
            <a:extLst>
              <a:ext uri="{FF2B5EF4-FFF2-40B4-BE49-F238E27FC236}">
                <a16:creationId xmlns:a16="http://schemas.microsoft.com/office/drawing/2014/main" id="{05B29D5F-3D66-9D71-6801-AB1E1EED5155}"/>
              </a:ext>
            </a:extLst>
          </p:cNvPr>
          <p:cNvCxnSpPr/>
          <p:nvPr/>
        </p:nvCxnSpPr>
        <p:spPr bwMode="auto">
          <a:xfrm>
            <a:off x="1499717" y="1607933"/>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F3C0806-604A-2D6A-3245-F367E8704610}"/>
              </a:ext>
            </a:extLst>
          </p:cNvPr>
          <p:cNvCxnSpPr/>
          <p:nvPr/>
        </p:nvCxnSpPr>
        <p:spPr bwMode="auto">
          <a:xfrm>
            <a:off x="1696060" y="166964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73E6C8A-17D1-D9CA-C078-C8DAB1B6AA3D}"/>
              </a:ext>
            </a:extLst>
          </p:cNvPr>
          <p:cNvCxnSpPr/>
          <p:nvPr/>
        </p:nvCxnSpPr>
        <p:spPr bwMode="auto">
          <a:xfrm>
            <a:off x="1839110" y="173415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FE53AAB-DB27-BC9C-8FAB-544600E2F9B2}"/>
              </a:ext>
            </a:extLst>
          </p:cNvPr>
          <p:cNvCxnSpPr/>
          <p:nvPr/>
        </p:nvCxnSpPr>
        <p:spPr bwMode="auto">
          <a:xfrm>
            <a:off x="1853134" y="182391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550E4CC-45B5-4BA7-F561-E9F19D37C41C}"/>
              </a:ext>
            </a:extLst>
          </p:cNvPr>
          <p:cNvCxnSpPr/>
          <p:nvPr/>
        </p:nvCxnSpPr>
        <p:spPr bwMode="auto">
          <a:xfrm>
            <a:off x="2259846" y="201464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A633EBB-66C4-4473-54E5-F800541F8802}"/>
              </a:ext>
            </a:extLst>
          </p:cNvPr>
          <p:cNvCxnSpPr/>
          <p:nvPr/>
        </p:nvCxnSpPr>
        <p:spPr bwMode="auto">
          <a:xfrm>
            <a:off x="2276675" y="2073548"/>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7AF7AC8-6885-327F-C8AF-A3A1470D0BC5}"/>
              </a:ext>
            </a:extLst>
          </p:cNvPr>
          <p:cNvCxnSpPr/>
          <p:nvPr/>
        </p:nvCxnSpPr>
        <p:spPr bwMode="auto">
          <a:xfrm>
            <a:off x="2719851" y="2317575"/>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D5B61D0-1332-B347-30FF-A51BFC2E991A}"/>
              </a:ext>
            </a:extLst>
          </p:cNvPr>
          <p:cNvCxnSpPr/>
          <p:nvPr/>
        </p:nvCxnSpPr>
        <p:spPr bwMode="auto">
          <a:xfrm>
            <a:off x="3140587" y="2480260"/>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DA86ECA-20DA-9AA5-FB93-7DEF27F12CF4}"/>
              </a:ext>
            </a:extLst>
          </p:cNvPr>
          <p:cNvCxnSpPr/>
          <p:nvPr/>
        </p:nvCxnSpPr>
        <p:spPr bwMode="auto">
          <a:xfrm>
            <a:off x="3951205" y="2626115"/>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E5F4168-0B46-8337-CE4B-FC1F570E65CB}"/>
              </a:ext>
            </a:extLst>
          </p:cNvPr>
          <p:cNvCxnSpPr/>
          <p:nvPr/>
        </p:nvCxnSpPr>
        <p:spPr bwMode="auto">
          <a:xfrm>
            <a:off x="4795483" y="2707458"/>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C56255B-512A-A668-2C11-46C7F845E546}"/>
              </a:ext>
            </a:extLst>
          </p:cNvPr>
          <p:cNvCxnSpPr/>
          <p:nvPr/>
        </p:nvCxnSpPr>
        <p:spPr bwMode="auto">
          <a:xfrm>
            <a:off x="5550003"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6C913CB-2D20-BBA4-241E-8F9FE08DBBB6}"/>
              </a:ext>
            </a:extLst>
          </p:cNvPr>
          <p:cNvCxnSpPr/>
          <p:nvPr/>
        </p:nvCxnSpPr>
        <p:spPr bwMode="auto">
          <a:xfrm>
            <a:off x="5572442"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1D6F112-F996-054D-63D5-100D073CFA84}"/>
              </a:ext>
            </a:extLst>
          </p:cNvPr>
          <p:cNvCxnSpPr/>
          <p:nvPr/>
        </p:nvCxnSpPr>
        <p:spPr bwMode="auto">
          <a:xfrm>
            <a:off x="5606101"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4F59992-7805-0A1B-C41A-52F0A2CEF347}"/>
              </a:ext>
            </a:extLst>
          </p:cNvPr>
          <p:cNvCxnSpPr/>
          <p:nvPr/>
        </p:nvCxnSpPr>
        <p:spPr bwMode="auto">
          <a:xfrm>
            <a:off x="6178303"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CCE9F29-0BCF-894B-EF6E-9913282F446D}"/>
              </a:ext>
            </a:extLst>
          </p:cNvPr>
          <p:cNvCxnSpPr/>
          <p:nvPr/>
        </p:nvCxnSpPr>
        <p:spPr bwMode="auto">
          <a:xfrm>
            <a:off x="6343793"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89644F1-997A-F8B7-6C7E-0794E1B8D712}"/>
              </a:ext>
            </a:extLst>
          </p:cNvPr>
          <p:cNvCxnSpPr/>
          <p:nvPr/>
        </p:nvCxnSpPr>
        <p:spPr bwMode="auto">
          <a:xfrm>
            <a:off x="6408306"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0DEE1FC-7B4A-CA95-2640-A0AB80E3BCB0}"/>
              </a:ext>
            </a:extLst>
          </p:cNvPr>
          <p:cNvCxnSpPr/>
          <p:nvPr/>
        </p:nvCxnSpPr>
        <p:spPr bwMode="auto">
          <a:xfrm>
            <a:off x="7154411"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92AF83B-0D14-6EB8-0F37-BD917771A186}"/>
              </a:ext>
            </a:extLst>
          </p:cNvPr>
          <p:cNvCxnSpPr/>
          <p:nvPr/>
        </p:nvCxnSpPr>
        <p:spPr bwMode="auto">
          <a:xfrm>
            <a:off x="7174046"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7BDFA53-7B4E-C01F-509A-3421BE7786DF}"/>
              </a:ext>
            </a:extLst>
          </p:cNvPr>
          <p:cNvCxnSpPr/>
          <p:nvPr/>
        </p:nvCxnSpPr>
        <p:spPr bwMode="auto">
          <a:xfrm>
            <a:off x="7207705" y="273279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C77A11D-DA49-A4BC-244C-F65175D3733B}"/>
              </a:ext>
            </a:extLst>
          </p:cNvPr>
          <p:cNvCxnSpPr/>
          <p:nvPr/>
        </p:nvCxnSpPr>
        <p:spPr bwMode="auto">
          <a:xfrm>
            <a:off x="8037958" y="2732791"/>
            <a:ext cx="0" cy="92562"/>
          </a:xfrm>
          <a:prstGeom prst="line">
            <a:avLst/>
          </a:prstGeom>
          <a:noFill/>
          <a:ln w="19050" cap="flat" cmpd="sng" algn="ctr">
            <a:solidFill>
              <a:schemeClr val="accent1"/>
            </a:solidFill>
            <a:prstDash val="solid"/>
            <a:round/>
            <a:headEnd type="none" w="med" len="med"/>
            <a:tailEnd type="none" w="med" len="med"/>
          </a:ln>
          <a:effectLst/>
        </p:spPr>
      </p:cxnSp>
      <p:sp>
        <p:nvSpPr>
          <p:cNvPr id="75" name="Graphic 73">
            <a:extLst>
              <a:ext uri="{FF2B5EF4-FFF2-40B4-BE49-F238E27FC236}">
                <a16:creationId xmlns:a16="http://schemas.microsoft.com/office/drawing/2014/main" id="{4198A522-DBB6-EEC9-C625-90F434B666A6}"/>
              </a:ext>
            </a:extLst>
          </p:cNvPr>
          <p:cNvSpPr/>
          <p:nvPr/>
        </p:nvSpPr>
        <p:spPr>
          <a:xfrm>
            <a:off x="1492574" y="1659002"/>
            <a:ext cx="6558633" cy="1124355"/>
          </a:xfrm>
          <a:custGeom>
            <a:avLst/>
            <a:gdLst>
              <a:gd name="connsiteX0" fmla="*/ 0 w 6558633"/>
              <a:gd name="connsiteY0" fmla="*/ 0 h 1124355"/>
              <a:gd name="connsiteX1" fmla="*/ 118970 w 6558633"/>
              <a:gd name="connsiteY1" fmla="*/ 0 h 1124355"/>
              <a:gd name="connsiteX2" fmla="*/ 118970 w 6558633"/>
              <a:gd name="connsiteY2" fmla="*/ 12610 h 1124355"/>
              <a:gd name="connsiteX3" fmla="*/ 137057 w 6558633"/>
              <a:gd name="connsiteY3" fmla="*/ 12610 h 1124355"/>
              <a:gd name="connsiteX4" fmla="*/ 137057 w 6558633"/>
              <a:gd name="connsiteY4" fmla="*/ 28787 h 1124355"/>
              <a:gd name="connsiteX5" fmla="*/ 155145 w 6558633"/>
              <a:gd name="connsiteY5" fmla="*/ 28787 h 1124355"/>
              <a:gd name="connsiteX6" fmla="*/ 155145 w 6558633"/>
              <a:gd name="connsiteY6" fmla="*/ 57702 h 1124355"/>
              <a:gd name="connsiteX7" fmla="*/ 202020 w 6558633"/>
              <a:gd name="connsiteY7" fmla="*/ 57702 h 1124355"/>
              <a:gd name="connsiteX8" fmla="*/ 202020 w 6558633"/>
              <a:gd name="connsiteY8" fmla="*/ 75789 h 1124355"/>
              <a:gd name="connsiteX9" fmla="*/ 282904 w 6558633"/>
              <a:gd name="connsiteY9" fmla="*/ 75789 h 1124355"/>
              <a:gd name="connsiteX10" fmla="*/ 282904 w 6558633"/>
              <a:gd name="connsiteY10" fmla="*/ 105468 h 1124355"/>
              <a:gd name="connsiteX11" fmla="*/ 296661 w 6558633"/>
              <a:gd name="connsiteY11" fmla="*/ 105468 h 1124355"/>
              <a:gd name="connsiteX12" fmla="*/ 296661 w 6558633"/>
              <a:gd name="connsiteY12" fmla="*/ 122027 h 1124355"/>
              <a:gd name="connsiteX13" fmla="*/ 337931 w 6558633"/>
              <a:gd name="connsiteY13" fmla="*/ 122027 h 1124355"/>
              <a:gd name="connsiteX14" fmla="*/ 337931 w 6558633"/>
              <a:gd name="connsiteY14" fmla="*/ 201128 h 1124355"/>
              <a:gd name="connsiteX15" fmla="*/ 380602 w 6558633"/>
              <a:gd name="connsiteY15" fmla="*/ 201128 h 1124355"/>
              <a:gd name="connsiteX16" fmla="*/ 380602 w 6558633"/>
              <a:gd name="connsiteY16" fmla="*/ 211446 h 1124355"/>
              <a:gd name="connsiteX17" fmla="*/ 391556 w 6558633"/>
              <a:gd name="connsiteY17" fmla="*/ 211446 h 1124355"/>
              <a:gd name="connsiteX18" fmla="*/ 391556 w 6558633"/>
              <a:gd name="connsiteY18" fmla="*/ 229278 h 1124355"/>
              <a:gd name="connsiteX19" fmla="*/ 402511 w 6558633"/>
              <a:gd name="connsiteY19" fmla="*/ 229278 h 1124355"/>
              <a:gd name="connsiteX20" fmla="*/ 402511 w 6558633"/>
              <a:gd name="connsiteY20" fmla="*/ 304940 h 1124355"/>
              <a:gd name="connsiteX21" fmla="*/ 431425 w 6558633"/>
              <a:gd name="connsiteY21" fmla="*/ 304940 h 1124355"/>
              <a:gd name="connsiteX22" fmla="*/ 431425 w 6558633"/>
              <a:gd name="connsiteY22" fmla="*/ 320098 h 1124355"/>
              <a:gd name="connsiteX23" fmla="*/ 458302 w 6558633"/>
              <a:gd name="connsiteY23" fmla="*/ 320098 h 1124355"/>
              <a:gd name="connsiteX24" fmla="*/ 458302 w 6558633"/>
              <a:gd name="connsiteY24" fmla="*/ 335893 h 1124355"/>
              <a:gd name="connsiteX25" fmla="*/ 478937 w 6558633"/>
              <a:gd name="connsiteY25" fmla="*/ 335893 h 1124355"/>
              <a:gd name="connsiteX26" fmla="*/ 478937 w 6558633"/>
              <a:gd name="connsiteY26" fmla="*/ 367482 h 1124355"/>
              <a:gd name="connsiteX27" fmla="*/ 713565 w 6558633"/>
              <a:gd name="connsiteY27" fmla="*/ 367482 h 1124355"/>
              <a:gd name="connsiteX28" fmla="*/ 713565 w 6558633"/>
              <a:gd name="connsiteY28" fmla="*/ 384041 h 1124355"/>
              <a:gd name="connsiteX29" fmla="*/ 743116 w 6558633"/>
              <a:gd name="connsiteY29" fmla="*/ 384041 h 1124355"/>
              <a:gd name="connsiteX30" fmla="*/ 743116 w 6558633"/>
              <a:gd name="connsiteY30" fmla="*/ 397798 h 1124355"/>
              <a:gd name="connsiteX31" fmla="*/ 754835 w 6558633"/>
              <a:gd name="connsiteY31" fmla="*/ 397798 h 1124355"/>
              <a:gd name="connsiteX32" fmla="*/ 754835 w 6558633"/>
              <a:gd name="connsiteY32" fmla="*/ 414357 h 1124355"/>
              <a:gd name="connsiteX33" fmla="*/ 763115 w 6558633"/>
              <a:gd name="connsiteY33" fmla="*/ 414357 h 1124355"/>
              <a:gd name="connsiteX34" fmla="*/ 763115 w 6558633"/>
              <a:gd name="connsiteY34" fmla="*/ 432954 h 1124355"/>
              <a:gd name="connsiteX35" fmla="*/ 772795 w 6558633"/>
              <a:gd name="connsiteY35" fmla="*/ 432954 h 1124355"/>
              <a:gd name="connsiteX36" fmla="*/ 772795 w 6558633"/>
              <a:gd name="connsiteY36" fmla="*/ 478427 h 1124355"/>
              <a:gd name="connsiteX37" fmla="*/ 800309 w 6558633"/>
              <a:gd name="connsiteY37" fmla="*/ 478427 h 1124355"/>
              <a:gd name="connsiteX38" fmla="*/ 800309 w 6558633"/>
              <a:gd name="connsiteY38" fmla="*/ 493585 h 1124355"/>
              <a:gd name="connsiteX39" fmla="*/ 821581 w 6558633"/>
              <a:gd name="connsiteY39" fmla="*/ 493585 h 1124355"/>
              <a:gd name="connsiteX40" fmla="*/ 821581 w 6558633"/>
              <a:gd name="connsiteY40" fmla="*/ 528614 h 1124355"/>
              <a:gd name="connsiteX41" fmla="*/ 831898 w 6558633"/>
              <a:gd name="connsiteY41" fmla="*/ 528614 h 1124355"/>
              <a:gd name="connsiteX42" fmla="*/ 831898 w 6558633"/>
              <a:gd name="connsiteY42" fmla="*/ 559567 h 1124355"/>
              <a:gd name="connsiteX43" fmla="*/ 841579 w 6558633"/>
              <a:gd name="connsiteY43" fmla="*/ 559567 h 1124355"/>
              <a:gd name="connsiteX44" fmla="*/ 841579 w 6558633"/>
              <a:gd name="connsiteY44" fmla="*/ 573323 h 1124355"/>
              <a:gd name="connsiteX45" fmla="*/ 869092 w 6558633"/>
              <a:gd name="connsiteY45" fmla="*/ 573323 h 1124355"/>
              <a:gd name="connsiteX46" fmla="*/ 869092 w 6558633"/>
              <a:gd name="connsiteY46" fmla="*/ 589882 h 1124355"/>
              <a:gd name="connsiteX47" fmla="*/ 879410 w 6558633"/>
              <a:gd name="connsiteY47" fmla="*/ 589882 h 1124355"/>
              <a:gd name="connsiteX48" fmla="*/ 879410 w 6558633"/>
              <a:gd name="connsiteY48" fmla="*/ 609880 h 1124355"/>
              <a:gd name="connsiteX49" fmla="*/ 1115439 w 6558633"/>
              <a:gd name="connsiteY49" fmla="*/ 609880 h 1124355"/>
              <a:gd name="connsiteX50" fmla="*/ 1115439 w 6558633"/>
              <a:gd name="connsiteY50" fmla="*/ 625038 h 1124355"/>
              <a:gd name="connsiteX51" fmla="*/ 1162186 w 6558633"/>
              <a:gd name="connsiteY51" fmla="*/ 625038 h 1124355"/>
              <a:gd name="connsiteX52" fmla="*/ 1162186 w 6558633"/>
              <a:gd name="connsiteY52" fmla="*/ 639432 h 1124355"/>
              <a:gd name="connsiteX53" fmla="*/ 1173141 w 6558633"/>
              <a:gd name="connsiteY53" fmla="*/ 639432 h 1124355"/>
              <a:gd name="connsiteX54" fmla="*/ 1173141 w 6558633"/>
              <a:gd name="connsiteY54" fmla="*/ 653825 h 1124355"/>
              <a:gd name="connsiteX55" fmla="*/ 1181420 w 6558633"/>
              <a:gd name="connsiteY55" fmla="*/ 653825 h 1124355"/>
              <a:gd name="connsiteX56" fmla="*/ 1181420 w 6558633"/>
              <a:gd name="connsiteY56" fmla="*/ 672422 h 1124355"/>
              <a:gd name="connsiteX57" fmla="*/ 1192375 w 6558633"/>
              <a:gd name="connsiteY57" fmla="*/ 672422 h 1124355"/>
              <a:gd name="connsiteX58" fmla="*/ 1192375 w 6558633"/>
              <a:gd name="connsiteY58" fmla="*/ 686816 h 1124355"/>
              <a:gd name="connsiteX59" fmla="*/ 1208934 w 6558633"/>
              <a:gd name="connsiteY59" fmla="*/ 686816 h 1124355"/>
              <a:gd name="connsiteX60" fmla="*/ 1208934 w 6558633"/>
              <a:gd name="connsiteY60" fmla="*/ 703375 h 1124355"/>
              <a:gd name="connsiteX61" fmla="*/ 1231607 w 6558633"/>
              <a:gd name="connsiteY61" fmla="*/ 703375 h 1124355"/>
              <a:gd name="connsiteX62" fmla="*/ 1231607 w 6558633"/>
              <a:gd name="connsiteY62" fmla="*/ 717769 h 1124355"/>
              <a:gd name="connsiteX63" fmla="*/ 1271476 w 6558633"/>
              <a:gd name="connsiteY63" fmla="*/ 717769 h 1124355"/>
              <a:gd name="connsiteX64" fmla="*/ 1271476 w 6558633"/>
              <a:gd name="connsiteY64" fmla="*/ 734964 h 1124355"/>
              <a:gd name="connsiteX65" fmla="*/ 1457955 w 6558633"/>
              <a:gd name="connsiteY65" fmla="*/ 734964 h 1124355"/>
              <a:gd name="connsiteX66" fmla="*/ 1457955 w 6558633"/>
              <a:gd name="connsiteY66" fmla="*/ 751523 h 1124355"/>
              <a:gd name="connsiteX67" fmla="*/ 1570811 w 6558633"/>
              <a:gd name="connsiteY67" fmla="*/ 751523 h 1124355"/>
              <a:gd name="connsiteX68" fmla="*/ 1570811 w 6558633"/>
              <a:gd name="connsiteY68" fmla="*/ 768719 h 1124355"/>
              <a:gd name="connsiteX69" fmla="*/ 1583167 w 6558633"/>
              <a:gd name="connsiteY69" fmla="*/ 768719 h 1124355"/>
              <a:gd name="connsiteX70" fmla="*/ 1583167 w 6558633"/>
              <a:gd name="connsiteY70" fmla="*/ 818269 h 1124355"/>
              <a:gd name="connsiteX71" fmla="*/ 1643671 w 6558633"/>
              <a:gd name="connsiteY71" fmla="*/ 818269 h 1124355"/>
              <a:gd name="connsiteX72" fmla="*/ 1643671 w 6558633"/>
              <a:gd name="connsiteY72" fmla="*/ 885651 h 1124355"/>
              <a:gd name="connsiteX73" fmla="*/ 1991155 w 6558633"/>
              <a:gd name="connsiteY73" fmla="*/ 885651 h 1124355"/>
              <a:gd name="connsiteX74" fmla="*/ 1991155 w 6558633"/>
              <a:gd name="connsiteY74" fmla="*/ 899408 h 1124355"/>
              <a:gd name="connsiteX75" fmla="*/ 2039303 w 6558633"/>
              <a:gd name="connsiteY75" fmla="*/ 899408 h 1124355"/>
              <a:gd name="connsiteX76" fmla="*/ 2039303 w 6558633"/>
              <a:gd name="connsiteY76" fmla="*/ 917241 h 1124355"/>
              <a:gd name="connsiteX77" fmla="*/ 2053060 w 6558633"/>
              <a:gd name="connsiteY77" fmla="*/ 917241 h 1124355"/>
              <a:gd name="connsiteX78" fmla="*/ 2053060 w 6558633"/>
              <a:gd name="connsiteY78" fmla="*/ 952397 h 1124355"/>
              <a:gd name="connsiteX79" fmla="*/ 2099807 w 6558633"/>
              <a:gd name="connsiteY79" fmla="*/ 952397 h 1124355"/>
              <a:gd name="connsiteX80" fmla="*/ 2099807 w 6558633"/>
              <a:gd name="connsiteY80" fmla="*/ 966790 h 1124355"/>
              <a:gd name="connsiteX81" fmla="*/ 2393666 w 6558633"/>
              <a:gd name="connsiteY81" fmla="*/ 966790 h 1124355"/>
              <a:gd name="connsiteX82" fmla="*/ 2393666 w 6558633"/>
              <a:gd name="connsiteY82" fmla="*/ 983986 h 1124355"/>
              <a:gd name="connsiteX83" fmla="*/ 2410225 w 6558633"/>
              <a:gd name="connsiteY83" fmla="*/ 983986 h 1124355"/>
              <a:gd name="connsiteX84" fmla="*/ 2410225 w 6558633"/>
              <a:gd name="connsiteY84" fmla="*/ 1000545 h 1124355"/>
              <a:gd name="connsiteX85" fmla="*/ 2421943 w 6558633"/>
              <a:gd name="connsiteY85" fmla="*/ 1000545 h 1124355"/>
              <a:gd name="connsiteX86" fmla="*/ 2421943 w 6558633"/>
              <a:gd name="connsiteY86" fmla="*/ 1017741 h 1124355"/>
              <a:gd name="connsiteX87" fmla="*/ 2479772 w 6558633"/>
              <a:gd name="connsiteY87" fmla="*/ 1017741 h 1124355"/>
              <a:gd name="connsiteX88" fmla="*/ 2479772 w 6558633"/>
              <a:gd name="connsiteY88" fmla="*/ 1034937 h 1124355"/>
              <a:gd name="connsiteX89" fmla="*/ 2539640 w 6558633"/>
              <a:gd name="connsiteY89" fmla="*/ 1034937 h 1124355"/>
              <a:gd name="connsiteX90" fmla="*/ 2539640 w 6558633"/>
              <a:gd name="connsiteY90" fmla="*/ 1054935 h 1124355"/>
              <a:gd name="connsiteX91" fmla="*/ 2871966 w 6558633"/>
              <a:gd name="connsiteY91" fmla="*/ 1054935 h 1124355"/>
              <a:gd name="connsiteX92" fmla="*/ 2871966 w 6558633"/>
              <a:gd name="connsiteY92" fmla="*/ 1070093 h 1124355"/>
              <a:gd name="connsiteX93" fmla="*/ 3262758 w 6558633"/>
              <a:gd name="connsiteY93" fmla="*/ 1070093 h 1124355"/>
              <a:gd name="connsiteX94" fmla="*/ 3262758 w 6558633"/>
              <a:gd name="connsiteY94" fmla="*/ 1085888 h 1124355"/>
              <a:gd name="connsiteX95" fmla="*/ 3271037 w 6558633"/>
              <a:gd name="connsiteY95" fmla="*/ 1085888 h 1124355"/>
              <a:gd name="connsiteX96" fmla="*/ 3271037 w 6558633"/>
              <a:gd name="connsiteY96" fmla="*/ 1106523 h 1124355"/>
              <a:gd name="connsiteX97" fmla="*/ 4050583 w 6558633"/>
              <a:gd name="connsiteY97" fmla="*/ 1106523 h 1124355"/>
              <a:gd name="connsiteX98" fmla="*/ 4050583 w 6558633"/>
              <a:gd name="connsiteY98" fmla="*/ 1124356 h 1124355"/>
              <a:gd name="connsiteX99" fmla="*/ 6558634 w 6558633"/>
              <a:gd name="connsiteY99" fmla="*/ 1124356 h 112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558633" h="1124355">
                <a:moveTo>
                  <a:pt x="0" y="0"/>
                </a:moveTo>
                <a:lnTo>
                  <a:pt x="118970" y="0"/>
                </a:lnTo>
                <a:lnTo>
                  <a:pt x="118970" y="12610"/>
                </a:lnTo>
                <a:lnTo>
                  <a:pt x="137057" y="12610"/>
                </a:lnTo>
                <a:lnTo>
                  <a:pt x="137057" y="28787"/>
                </a:lnTo>
                <a:lnTo>
                  <a:pt x="155145" y="28787"/>
                </a:lnTo>
                <a:lnTo>
                  <a:pt x="155145" y="57702"/>
                </a:lnTo>
                <a:lnTo>
                  <a:pt x="202020" y="57702"/>
                </a:lnTo>
                <a:lnTo>
                  <a:pt x="202020" y="75789"/>
                </a:lnTo>
                <a:lnTo>
                  <a:pt x="282904" y="75789"/>
                </a:lnTo>
                <a:lnTo>
                  <a:pt x="282904" y="105468"/>
                </a:lnTo>
                <a:lnTo>
                  <a:pt x="296661" y="105468"/>
                </a:lnTo>
                <a:lnTo>
                  <a:pt x="296661" y="122027"/>
                </a:lnTo>
                <a:lnTo>
                  <a:pt x="337931" y="122027"/>
                </a:lnTo>
                <a:lnTo>
                  <a:pt x="337931" y="201128"/>
                </a:lnTo>
                <a:lnTo>
                  <a:pt x="380602" y="201128"/>
                </a:lnTo>
                <a:lnTo>
                  <a:pt x="380602" y="211446"/>
                </a:lnTo>
                <a:lnTo>
                  <a:pt x="391556" y="211446"/>
                </a:lnTo>
                <a:lnTo>
                  <a:pt x="391556" y="229278"/>
                </a:lnTo>
                <a:lnTo>
                  <a:pt x="402511" y="229278"/>
                </a:lnTo>
                <a:lnTo>
                  <a:pt x="402511" y="304940"/>
                </a:lnTo>
                <a:lnTo>
                  <a:pt x="431425" y="304940"/>
                </a:lnTo>
                <a:lnTo>
                  <a:pt x="431425" y="320098"/>
                </a:lnTo>
                <a:lnTo>
                  <a:pt x="458302" y="320098"/>
                </a:lnTo>
                <a:lnTo>
                  <a:pt x="458302" y="335893"/>
                </a:lnTo>
                <a:lnTo>
                  <a:pt x="478937" y="335893"/>
                </a:lnTo>
                <a:lnTo>
                  <a:pt x="478937" y="367482"/>
                </a:lnTo>
                <a:lnTo>
                  <a:pt x="713565" y="367482"/>
                </a:lnTo>
                <a:lnTo>
                  <a:pt x="713565" y="384041"/>
                </a:lnTo>
                <a:lnTo>
                  <a:pt x="743116" y="384041"/>
                </a:lnTo>
                <a:lnTo>
                  <a:pt x="743116" y="397798"/>
                </a:lnTo>
                <a:lnTo>
                  <a:pt x="754835" y="397798"/>
                </a:lnTo>
                <a:lnTo>
                  <a:pt x="754835" y="414357"/>
                </a:lnTo>
                <a:lnTo>
                  <a:pt x="763115" y="414357"/>
                </a:lnTo>
                <a:lnTo>
                  <a:pt x="763115" y="432954"/>
                </a:lnTo>
                <a:lnTo>
                  <a:pt x="772795" y="432954"/>
                </a:lnTo>
                <a:lnTo>
                  <a:pt x="772795" y="478427"/>
                </a:lnTo>
                <a:lnTo>
                  <a:pt x="800309" y="478427"/>
                </a:lnTo>
                <a:lnTo>
                  <a:pt x="800309" y="493585"/>
                </a:lnTo>
                <a:lnTo>
                  <a:pt x="821581" y="493585"/>
                </a:lnTo>
                <a:lnTo>
                  <a:pt x="821581" y="528614"/>
                </a:lnTo>
                <a:lnTo>
                  <a:pt x="831898" y="528614"/>
                </a:lnTo>
                <a:lnTo>
                  <a:pt x="831898" y="559567"/>
                </a:lnTo>
                <a:lnTo>
                  <a:pt x="841579" y="559567"/>
                </a:lnTo>
                <a:lnTo>
                  <a:pt x="841579" y="573323"/>
                </a:lnTo>
                <a:lnTo>
                  <a:pt x="869092" y="573323"/>
                </a:lnTo>
                <a:lnTo>
                  <a:pt x="869092" y="589882"/>
                </a:lnTo>
                <a:lnTo>
                  <a:pt x="879410" y="589882"/>
                </a:lnTo>
                <a:cubicBezTo>
                  <a:pt x="879410" y="589882"/>
                  <a:pt x="875334" y="609880"/>
                  <a:pt x="879410" y="609880"/>
                </a:cubicBezTo>
                <a:cubicBezTo>
                  <a:pt x="883486" y="609880"/>
                  <a:pt x="1115439" y="609880"/>
                  <a:pt x="1115439" y="609880"/>
                </a:cubicBezTo>
                <a:lnTo>
                  <a:pt x="1115439" y="625038"/>
                </a:lnTo>
                <a:lnTo>
                  <a:pt x="1162186" y="625038"/>
                </a:lnTo>
                <a:lnTo>
                  <a:pt x="1162186" y="639432"/>
                </a:lnTo>
                <a:lnTo>
                  <a:pt x="1173141" y="639432"/>
                </a:lnTo>
                <a:lnTo>
                  <a:pt x="1173141" y="653825"/>
                </a:lnTo>
                <a:lnTo>
                  <a:pt x="1181420" y="653825"/>
                </a:lnTo>
                <a:lnTo>
                  <a:pt x="1181420" y="672422"/>
                </a:lnTo>
                <a:lnTo>
                  <a:pt x="1192375" y="672422"/>
                </a:lnTo>
                <a:lnTo>
                  <a:pt x="1192375" y="686816"/>
                </a:lnTo>
                <a:lnTo>
                  <a:pt x="1208934" y="686816"/>
                </a:lnTo>
                <a:lnTo>
                  <a:pt x="1208934" y="703375"/>
                </a:lnTo>
                <a:lnTo>
                  <a:pt x="1231607" y="703375"/>
                </a:lnTo>
                <a:lnTo>
                  <a:pt x="1231607" y="717769"/>
                </a:lnTo>
                <a:lnTo>
                  <a:pt x="1271476" y="717769"/>
                </a:lnTo>
                <a:lnTo>
                  <a:pt x="1271476" y="734964"/>
                </a:lnTo>
                <a:lnTo>
                  <a:pt x="1457955" y="734964"/>
                </a:lnTo>
                <a:lnTo>
                  <a:pt x="1457955" y="751523"/>
                </a:lnTo>
                <a:lnTo>
                  <a:pt x="1570811" y="751523"/>
                </a:lnTo>
                <a:lnTo>
                  <a:pt x="1570811" y="768719"/>
                </a:lnTo>
                <a:lnTo>
                  <a:pt x="1583167" y="768719"/>
                </a:lnTo>
                <a:lnTo>
                  <a:pt x="1583167" y="818269"/>
                </a:lnTo>
                <a:lnTo>
                  <a:pt x="1643671" y="818269"/>
                </a:lnTo>
                <a:lnTo>
                  <a:pt x="1643671" y="885651"/>
                </a:lnTo>
                <a:lnTo>
                  <a:pt x="1991155" y="885651"/>
                </a:lnTo>
                <a:lnTo>
                  <a:pt x="1991155" y="899408"/>
                </a:lnTo>
                <a:lnTo>
                  <a:pt x="2039303" y="899408"/>
                </a:lnTo>
                <a:lnTo>
                  <a:pt x="2039303" y="917241"/>
                </a:lnTo>
                <a:lnTo>
                  <a:pt x="2053060" y="917241"/>
                </a:lnTo>
                <a:lnTo>
                  <a:pt x="2053060" y="952397"/>
                </a:lnTo>
                <a:lnTo>
                  <a:pt x="2099807" y="952397"/>
                </a:lnTo>
                <a:lnTo>
                  <a:pt x="2099807" y="966790"/>
                </a:lnTo>
                <a:lnTo>
                  <a:pt x="2393666" y="966790"/>
                </a:lnTo>
                <a:lnTo>
                  <a:pt x="2393666" y="983986"/>
                </a:lnTo>
                <a:lnTo>
                  <a:pt x="2410225" y="983986"/>
                </a:lnTo>
                <a:lnTo>
                  <a:pt x="2410225" y="1000545"/>
                </a:lnTo>
                <a:lnTo>
                  <a:pt x="2421943" y="1000545"/>
                </a:lnTo>
                <a:lnTo>
                  <a:pt x="2421943" y="1017741"/>
                </a:lnTo>
                <a:lnTo>
                  <a:pt x="2479772" y="1017741"/>
                </a:lnTo>
                <a:lnTo>
                  <a:pt x="2479772" y="1034937"/>
                </a:lnTo>
                <a:lnTo>
                  <a:pt x="2539640" y="1034937"/>
                </a:lnTo>
                <a:lnTo>
                  <a:pt x="2539640" y="1054935"/>
                </a:lnTo>
                <a:lnTo>
                  <a:pt x="2871966" y="1054935"/>
                </a:lnTo>
                <a:lnTo>
                  <a:pt x="2871966" y="1070093"/>
                </a:lnTo>
                <a:lnTo>
                  <a:pt x="3262758" y="1070093"/>
                </a:lnTo>
                <a:lnTo>
                  <a:pt x="3262758" y="1085888"/>
                </a:lnTo>
                <a:lnTo>
                  <a:pt x="3271037" y="1085888"/>
                </a:lnTo>
                <a:lnTo>
                  <a:pt x="3271037" y="1106523"/>
                </a:lnTo>
                <a:lnTo>
                  <a:pt x="4050583" y="1106523"/>
                </a:lnTo>
                <a:lnTo>
                  <a:pt x="4050583" y="1124356"/>
                </a:lnTo>
                <a:lnTo>
                  <a:pt x="6558634" y="1124356"/>
                </a:lnTo>
              </a:path>
            </a:pathLst>
          </a:custGeom>
          <a:noFill/>
          <a:ln w="28575"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0" name="TextBox 79">
            <a:extLst>
              <a:ext uri="{FF2B5EF4-FFF2-40B4-BE49-F238E27FC236}">
                <a16:creationId xmlns:a16="http://schemas.microsoft.com/office/drawing/2014/main" id="{A2E35DC5-22A6-A4F8-AB92-FCCAD9FC2379}"/>
              </a:ext>
            </a:extLst>
          </p:cNvPr>
          <p:cNvSpPr txBox="1"/>
          <p:nvPr/>
        </p:nvSpPr>
        <p:spPr bwMode="auto">
          <a:xfrm>
            <a:off x="3274781" y="2247263"/>
            <a:ext cx="16904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6-mo PFS: 39.2%</a:t>
            </a:r>
          </a:p>
        </p:txBody>
      </p:sp>
      <p:sp>
        <p:nvSpPr>
          <p:cNvPr id="81" name="TextBox 80">
            <a:extLst>
              <a:ext uri="{FF2B5EF4-FFF2-40B4-BE49-F238E27FC236}">
                <a16:creationId xmlns:a16="http://schemas.microsoft.com/office/drawing/2014/main" id="{513DAC60-3241-BCBE-1266-716BD1013154}"/>
              </a:ext>
            </a:extLst>
          </p:cNvPr>
          <p:cNvSpPr txBox="1"/>
          <p:nvPr/>
        </p:nvSpPr>
        <p:spPr bwMode="auto">
          <a:xfrm>
            <a:off x="5056516" y="2455692"/>
            <a:ext cx="16904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12-mo PFS: 24.0%</a:t>
            </a:r>
          </a:p>
        </p:txBody>
      </p:sp>
      <p:sp>
        <p:nvSpPr>
          <p:cNvPr id="82" name="TextBox 81">
            <a:extLst>
              <a:ext uri="{FF2B5EF4-FFF2-40B4-BE49-F238E27FC236}">
                <a16:creationId xmlns:a16="http://schemas.microsoft.com/office/drawing/2014/main" id="{A9489AFE-C983-9909-086F-DDA57B285F88}"/>
              </a:ext>
            </a:extLst>
          </p:cNvPr>
          <p:cNvSpPr txBox="1"/>
          <p:nvPr/>
        </p:nvSpPr>
        <p:spPr bwMode="auto">
          <a:xfrm>
            <a:off x="6612516" y="1691403"/>
            <a:ext cx="203008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Tarlatamab</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10 mg (N = 100)</a:t>
            </a:r>
          </a:p>
        </p:txBody>
      </p:sp>
      <p:cxnSp>
        <p:nvCxnSpPr>
          <p:cNvPr id="84" name="Straight Connector 83">
            <a:extLst>
              <a:ext uri="{FF2B5EF4-FFF2-40B4-BE49-F238E27FC236}">
                <a16:creationId xmlns:a16="http://schemas.microsoft.com/office/drawing/2014/main" id="{E294FB26-2FB3-F8AF-9986-6A992EA971FD}"/>
              </a:ext>
            </a:extLst>
          </p:cNvPr>
          <p:cNvCxnSpPr/>
          <p:nvPr/>
        </p:nvCxnSpPr>
        <p:spPr bwMode="auto">
          <a:xfrm>
            <a:off x="6239720" y="1813029"/>
            <a:ext cx="275665" cy="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E040BBC-0DFF-F429-3D33-93284D2756A2}"/>
              </a:ext>
            </a:extLst>
          </p:cNvPr>
          <p:cNvCxnSpPr>
            <a:cxnSpLocks/>
          </p:cNvCxnSpPr>
          <p:nvPr/>
        </p:nvCxnSpPr>
        <p:spPr bwMode="auto">
          <a:xfrm flipV="1">
            <a:off x="3274781" y="4483110"/>
            <a:ext cx="0" cy="1037149"/>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cxnSp>
        <p:nvCxnSpPr>
          <p:cNvPr id="86" name="Straight Connector 85">
            <a:extLst>
              <a:ext uri="{FF2B5EF4-FFF2-40B4-BE49-F238E27FC236}">
                <a16:creationId xmlns:a16="http://schemas.microsoft.com/office/drawing/2014/main" id="{C9F58D1A-6970-E3FE-60DD-6454621F7999}"/>
              </a:ext>
            </a:extLst>
          </p:cNvPr>
          <p:cNvCxnSpPr>
            <a:cxnSpLocks/>
          </p:cNvCxnSpPr>
          <p:nvPr/>
        </p:nvCxnSpPr>
        <p:spPr bwMode="auto">
          <a:xfrm flipH="1" flipV="1">
            <a:off x="5018146" y="4716465"/>
            <a:ext cx="25732" cy="803794"/>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cxnSp>
        <p:nvCxnSpPr>
          <p:cNvPr id="87" name="Straight Connector 86">
            <a:extLst>
              <a:ext uri="{FF2B5EF4-FFF2-40B4-BE49-F238E27FC236}">
                <a16:creationId xmlns:a16="http://schemas.microsoft.com/office/drawing/2014/main" id="{161FDF6C-83B2-6D6F-A252-2E0BA8712766}"/>
              </a:ext>
            </a:extLst>
          </p:cNvPr>
          <p:cNvCxnSpPr>
            <a:cxnSpLocks/>
          </p:cNvCxnSpPr>
          <p:nvPr/>
        </p:nvCxnSpPr>
        <p:spPr bwMode="auto">
          <a:xfrm>
            <a:off x="1492574" y="4070023"/>
            <a:ext cx="0" cy="1461329"/>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482369E-6CB4-4E64-640C-5B93E5737142}"/>
              </a:ext>
            </a:extLst>
          </p:cNvPr>
          <p:cNvCxnSpPr/>
          <p:nvPr/>
        </p:nvCxnSpPr>
        <p:spPr bwMode="auto">
          <a:xfrm>
            <a:off x="1428508" y="4078759"/>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364A914-5886-7E75-DEE3-229C11559BDF}"/>
              </a:ext>
            </a:extLst>
          </p:cNvPr>
          <p:cNvCxnSpPr/>
          <p:nvPr/>
        </p:nvCxnSpPr>
        <p:spPr bwMode="auto">
          <a:xfrm>
            <a:off x="1428508" y="4367057"/>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59063ED-405C-BF96-063B-6C5B1A708717}"/>
              </a:ext>
            </a:extLst>
          </p:cNvPr>
          <p:cNvCxnSpPr/>
          <p:nvPr/>
        </p:nvCxnSpPr>
        <p:spPr bwMode="auto">
          <a:xfrm>
            <a:off x="1428508" y="466409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8588264-9ED8-91C3-AD43-31361A0C2DFB}"/>
              </a:ext>
            </a:extLst>
          </p:cNvPr>
          <p:cNvCxnSpPr/>
          <p:nvPr/>
        </p:nvCxnSpPr>
        <p:spPr bwMode="auto">
          <a:xfrm>
            <a:off x="1428508" y="4946566"/>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AA4C596-CA3C-B10F-9806-A8F2BE8D8A8D}"/>
              </a:ext>
            </a:extLst>
          </p:cNvPr>
          <p:cNvCxnSpPr/>
          <p:nvPr/>
        </p:nvCxnSpPr>
        <p:spPr bwMode="auto">
          <a:xfrm>
            <a:off x="1428508" y="5240688"/>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5A2845A-74BA-9626-3572-B7EE7ADCE815}"/>
              </a:ext>
            </a:extLst>
          </p:cNvPr>
          <p:cNvCxnSpPr/>
          <p:nvPr/>
        </p:nvCxnSpPr>
        <p:spPr bwMode="auto">
          <a:xfrm>
            <a:off x="1428508" y="5531898"/>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9A47B4A-1874-A5AB-AB26-7F08616E751E}"/>
              </a:ext>
            </a:extLst>
          </p:cNvPr>
          <p:cNvCxnSpPr>
            <a:cxnSpLocks/>
          </p:cNvCxnSpPr>
          <p:nvPr/>
        </p:nvCxnSpPr>
        <p:spPr bwMode="auto">
          <a:xfrm>
            <a:off x="1499717" y="5531898"/>
            <a:ext cx="798521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36AD7CB-97E7-4585-D94E-1C2E868FB4D3}"/>
              </a:ext>
            </a:extLst>
          </p:cNvPr>
          <p:cNvCxnSpPr>
            <a:cxnSpLocks/>
          </p:cNvCxnSpPr>
          <p:nvPr/>
        </p:nvCxnSpPr>
        <p:spPr bwMode="auto">
          <a:xfrm rot="16200000">
            <a:off x="1460541" y="556678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7A54EC3-A2A1-B33F-80DD-F48D94D7814B}"/>
              </a:ext>
            </a:extLst>
          </p:cNvPr>
          <p:cNvCxnSpPr>
            <a:cxnSpLocks/>
          </p:cNvCxnSpPr>
          <p:nvPr/>
        </p:nvCxnSpPr>
        <p:spPr bwMode="auto">
          <a:xfrm rot="16200000">
            <a:off x="2345820" y="556678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B53A83C-446D-B0E4-02F9-8008EAE60AF3}"/>
              </a:ext>
            </a:extLst>
          </p:cNvPr>
          <p:cNvCxnSpPr>
            <a:cxnSpLocks/>
          </p:cNvCxnSpPr>
          <p:nvPr/>
        </p:nvCxnSpPr>
        <p:spPr bwMode="auto">
          <a:xfrm rot="16200000">
            <a:off x="3242748" y="556678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C357E31-6181-3C70-F663-9293E75670E5}"/>
              </a:ext>
            </a:extLst>
          </p:cNvPr>
          <p:cNvCxnSpPr>
            <a:cxnSpLocks/>
          </p:cNvCxnSpPr>
          <p:nvPr/>
        </p:nvCxnSpPr>
        <p:spPr bwMode="auto">
          <a:xfrm rot="16200000">
            <a:off x="4122202" y="556678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FFFED5A-0FCF-CEFA-5231-2AB07888735B}"/>
              </a:ext>
            </a:extLst>
          </p:cNvPr>
          <p:cNvCxnSpPr>
            <a:cxnSpLocks/>
          </p:cNvCxnSpPr>
          <p:nvPr/>
        </p:nvCxnSpPr>
        <p:spPr bwMode="auto">
          <a:xfrm rot="16200000">
            <a:off x="5016218" y="556678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9BA5BFF-8CA9-D839-6662-C4E7A5DEAC7C}"/>
              </a:ext>
            </a:extLst>
          </p:cNvPr>
          <p:cNvCxnSpPr>
            <a:cxnSpLocks/>
          </p:cNvCxnSpPr>
          <p:nvPr/>
        </p:nvCxnSpPr>
        <p:spPr bwMode="auto">
          <a:xfrm rot="16200000">
            <a:off x="5901497" y="556678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F38AC4A-8F43-E652-2FE9-E01A7338F94B}"/>
              </a:ext>
            </a:extLst>
          </p:cNvPr>
          <p:cNvCxnSpPr>
            <a:cxnSpLocks/>
          </p:cNvCxnSpPr>
          <p:nvPr/>
        </p:nvCxnSpPr>
        <p:spPr bwMode="auto">
          <a:xfrm rot="16200000">
            <a:off x="6789688" y="556678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53A29E1-1BDB-1192-D69A-935612C10EDC}"/>
              </a:ext>
            </a:extLst>
          </p:cNvPr>
          <p:cNvCxnSpPr>
            <a:cxnSpLocks/>
          </p:cNvCxnSpPr>
          <p:nvPr/>
        </p:nvCxnSpPr>
        <p:spPr bwMode="auto">
          <a:xfrm rot="16200000">
            <a:off x="7680791" y="5566782"/>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C8C72E4-5232-BFF5-D849-F7AC3A669522}"/>
              </a:ext>
            </a:extLst>
          </p:cNvPr>
          <p:cNvCxnSpPr>
            <a:cxnSpLocks/>
          </p:cNvCxnSpPr>
          <p:nvPr/>
        </p:nvCxnSpPr>
        <p:spPr bwMode="auto">
          <a:xfrm rot="16200000">
            <a:off x="8568982" y="5566782"/>
            <a:ext cx="64066" cy="0"/>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17AF7950-9B0A-7F9C-B8D5-F6B511D7089E}"/>
              </a:ext>
            </a:extLst>
          </p:cNvPr>
          <p:cNvSpPr txBox="1"/>
          <p:nvPr/>
        </p:nvSpPr>
        <p:spPr bwMode="auto">
          <a:xfrm>
            <a:off x="1103312" y="3962866"/>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05" name="TextBox 104">
            <a:extLst>
              <a:ext uri="{FF2B5EF4-FFF2-40B4-BE49-F238E27FC236}">
                <a16:creationId xmlns:a16="http://schemas.microsoft.com/office/drawing/2014/main" id="{BF0BF53D-59B4-8B51-BB23-D76BA5A4D150}"/>
              </a:ext>
            </a:extLst>
          </p:cNvPr>
          <p:cNvSpPr txBox="1"/>
          <p:nvPr/>
        </p:nvSpPr>
        <p:spPr bwMode="auto">
          <a:xfrm>
            <a:off x="1103312" y="4267666"/>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106" name="TextBox 105">
            <a:extLst>
              <a:ext uri="{FF2B5EF4-FFF2-40B4-BE49-F238E27FC236}">
                <a16:creationId xmlns:a16="http://schemas.microsoft.com/office/drawing/2014/main" id="{56DD0235-850D-ACAD-00E2-3E0D37DADC29}"/>
              </a:ext>
            </a:extLst>
          </p:cNvPr>
          <p:cNvSpPr txBox="1"/>
          <p:nvPr/>
        </p:nvSpPr>
        <p:spPr bwMode="auto">
          <a:xfrm>
            <a:off x="1103312" y="4551035"/>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07" name="TextBox 106">
            <a:extLst>
              <a:ext uri="{FF2B5EF4-FFF2-40B4-BE49-F238E27FC236}">
                <a16:creationId xmlns:a16="http://schemas.microsoft.com/office/drawing/2014/main" id="{48A84643-5D00-A4D9-9A88-BC1FB58C77BE}"/>
              </a:ext>
            </a:extLst>
          </p:cNvPr>
          <p:cNvSpPr txBox="1"/>
          <p:nvPr/>
        </p:nvSpPr>
        <p:spPr bwMode="auto">
          <a:xfrm>
            <a:off x="1103312" y="4836785"/>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08" name="TextBox 107">
            <a:extLst>
              <a:ext uri="{FF2B5EF4-FFF2-40B4-BE49-F238E27FC236}">
                <a16:creationId xmlns:a16="http://schemas.microsoft.com/office/drawing/2014/main" id="{ED9F4097-57E4-6C6B-E240-ADDD405131F3}"/>
              </a:ext>
            </a:extLst>
          </p:cNvPr>
          <p:cNvSpPr txBox="1"/>
          <p:nvPr/>
        </p:nvSpPr>
        <p:spPr bwMode="auto">
          <a:xfrm>
            <a:off x="1103312" y="5129678"/>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09" name="TextBox 108">
            <a:extLst>
              <a:ext uri="{FF2B5EF4-FFF2-40B4-BE49-F238E27FC236}">
                <a16:creationId xmlns:a16="http://schemas.microsoft.com/office/drawing/2014/main" id="{08390736-8AA2-B57E-9DCD-3975D6A7A1D8}"/>
              </a:ext>
            </a:extLst>
          </p:cNvPr>
          <p:cNvSpPr txBox="1"/>
          <p:nvPr/>
        </p:nvSpPr>
        <p:spPr bwMode="auto">
          <a:xfrm>
            <a:off x="1103312" y="5417810"/>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10" name="TextBox 109">
            <a:extLst>
              <a:ext uri="{FF2B5EF4-FFF2-40B4-BE49-F238E27FC236}">
                <a16:creationId xmlns:a16="http://schemas.microsoft.com/office/drawing/2014/main" id="{03791B87-B7FF-7EA8-F0A9-ED6E5614AACC}"/>
              </a:ext>
            </a:extLst>
          </p:cNvPr>
          <p:cNvSpPr txBox="1"/>
          <p:nvPr/>
        </p:nvSpPr>
        <p:spPr bwMode="auto">
          <a:xfrm>
            <a:off x="1354187"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11" name="TextBox 110">
            <a:extLst>
              <a:ext uri="{FF2B5EF4-FFF2-40B4-BE49-F238E27FC236}">
                <a16:creationId xmlns:a16="http://schemas.microsoft.com/office/drawing/2014/main" id="{2604240A-1095-C8CC-4448-D20829855EDA}"/>
              </a:ext>
            </a:extLst>
          </p:cNvPr>
          <p:cNvSpPr txBox="1"/>
          <p:nvPr/>
        </p:nvSpPr>
        <p:spPr bwMode="auto">
          <a:xfrm>
            <a:off x="2242393"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112" name="TextBox 111">
            <a:extLst>
              <a:ext uri="{FF2B5EF4-FFF2-40B4-BE49-F238E27FC236}">
                <a16:creationId xmlns:a16="http://schemas.microsoft.com/office/drawing/2014/main" id="{F17FD44B-FAE4-DE30-AB78-2D23030354E3}"/>
              </a:ext>
            </a:extLst>
          </p:cNvPr>
          <p:cNvSpPr txBox="1"/>
          <p:nvPr/>
        </p:nvSpPr>
        <p:spPr bwMode="auto">
          <a:xfrm>
            <a:off x="3123456"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113" name="TextBox 112">
            <a:extLst>
              <a:ext uri="{FF2B5EF4-FFF2-40B4-BE49-F238E27FC236}">
                <a16:creationId xmlns:a16="http://schemas.microsoft.com/office/drawing/2014/main" id="{5BB9945D-5F6E-D16D-7B7E-8D3F21F9E09B}"/>
              </a:ext>
            </a:extLst>
          </p:cNvPr>
          <p:cNvSpPr txBox="1"/>
          <p:nvPr/>
        </p:nvSpPr>
        <p:spPr bwMode="auto">
          <a:xfrm>
            <a:off x="4011663"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p>
        </p:txBody>
      </p:sp>
      <p:sp>
        <p:nvSpPr>
          <p:cNvPr id="114" name="TextBox 113">
            <a:extLst>
              <a:ext uri="{FF2B5EF4-FFF2-40B4-BE49-F238E27FC236}">
                <a16:creationId xmlns:a16="http://schemas.microsoft.com/office/drawing/2014/main" id="{19783000-E204-56D4-E931-D9E3E8D3ADE4}"/>
              </a:ext>
            </a:extLst>
          </p:cNvPr>
          <p:cNvSpPr txBox="1"/>
          <p:nvPr/>
        </p:nvSpPr>
        <p:spPr bwMode="auto">
          <a:xfrm>
            <a:off x="4907013"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115" name="TextBox 114">
            <a:extLst>
              <a:ext uri="{FF2B5EF4-FFF2-40B4-BE49-F238E27FC236}">
                <a16:creationId xmlns:a16="http://schemas.microsoft.com/office/drawing/2014/main" id="{69103B71-10A0-7319-670E-71C968F0D678}"/>
              </a:ext>
            </a:extLst>
          </p:cNvPr>
          <p:cNvSpPr txBox="1"/>
          <p:nvPr/>
        </p:nvSpPr>
        <p:spPr bwMode="auto">
          <a:xfrm>
            <a:off x="5792838"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116" name="TextBox 115">
            <a:extLst>
              <a:ext uri="{FF2B5EF4-FFF2-40B4-BE49-F238E27FC236}">
                <a16:creationId xmlns:a16="http://schemas.microsoft.com/office/drawing/2014/main" id="{D4D1C526-93E0-CF2E-78C4-8AB972D4EE63}"/>
              </a:ext>
            </a:extLst>
          </p:cNvPr>
          <p:cNvSpPr txBox="1"/>
          <p:nvPr/>
        </p:nvSpPr>
        <p:spPr bwMode="auto">
          <a:xfrm>
            <a:off x="6681044"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117" name="TextBox 116">
            <a:extLst>
              <a:ext uri="{FF2B5EF4-FFF2-40B4-BE49-F238E27FC236}">
                <a16:creationId xmlns:a16="http://schemas.microsoft.com/office/drawing/2014/main" id="{48FBE764-5179-E2F1-B67D-8440E3A3D0E9}"/>
              </a:ext>
            </a:extLst>
          </p:cNvPr>
          <p:cNvSpPr txBox="1"/>
          <p:nvPr/>
        </p:nvSpPr>
        <p:spPr bwMode="auto">
          <a:xfrm>
            <a:off x="7576394"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p>
        </p:txBody>
      </p:sp>
      <p:sp>
        <p:nvSpPr>
          <p:cNvPr id="118" name="TextBox 117">
            <a:extLst>
              <a:ext uri="{FF2B5EF4-FFF2-40B4-BE49-F238E27FC236}">
                <a16:creationId xmlns:a16="http://schemas.microsoft.com/office/drawing/2014/main" id="{8A1172EC-A075-F027-3E23-70996DC1E550}"/>
              </a:ext>
            </a:extLst>
          </p:cNvPr>
          <p:cNvSpPr txBox="1"/>
          <p:nvPr/>
        </p:nvSpPr>
        <p:spPr bwMode="auto">
          <a:xfrm>
            <a:off x="8445551"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19" name="TextBox 118">
            <a:extLst>
              <a:ext uri="{FF2B5EF4-FFF2-40B4-BE49-F238E27FC236}">
                <a16:creationId xmlns:a16="http://schemas.microsoft.com/office/drawing/2014/main" id="{55D6A6A0-26FB-44AE-4802-672D2FE2603D}"/>
              </a:ext>
            </a:extLst>
          </p:cNvPr>
          <p:cNvSpPr txBox="1"/>
          <p:nvPr/>
        </p:nvSpPr>
        <p:spPr bwMode="auto">
          <a:xfrm>
            <a:off x="1499717" y="5799446"/>
            <a:ext cx="710129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p>
        </p:txBody>
      </p:sp>
      <p:cxnSp>
        <p:nvCxnSpPr>
          <p:cNvPr id="120" name="Straight Connector 119">
            <a:extLst>
              <a:ext uri="{FF2B5EF4-FFF2-40B4-BE49-F238E27FC236}">
                <a16:creationId xmlns:a16="http://schemas.microsoft.com/office/drawing/2014/main" id="{EEF009D8-E1EA-61E0-BB56-4637C2670B31}"/>
              </a:ext>
            </a:extLst>
          </p:cNvPr>
          <p:cNvCxnSpPr/>
          <p:nvPr/>
        </p:nvCxnSpPr>
        <p:spPr bwMode="auto">
          <a:xfrm>
            <a:off x="1560194" y="4032478"/>
            <a:ext cx="0" cy="92562"/>
          </a:xfrm>
          <a:prstGeom prst="line">
            <a:avLst/>
          </a:prstGeom>
          <a:noFill/>
          <a:ln w="19050" cap="flat" cmpd="sng" algn="ctr">
            <a:solidFill>
              <a:schemeClr val="accent1"/>
            </a:solidFill>
            <a:prstDash val="solid"/>
            <a:round/>
            <a:headEnd type="none" w="med" len="med"/>
            <a:tailEnd type="none" w="med" len="med"/>
          </a:ln>
          <a:effectLst/>
        </p:spPr>
      </p:cxnSp>
      <p:sp>
        <p:nvSpPr>
          <p:cNvPr id="141" name="TextBox 140">
            <a:extLst>
              <a:ext uri="{FF2B5EF4-FFF2-40B4-BE49-F238E27FC236}">
                <a16:creationId xmlns:a16="http://schemas.microsoft.com/office/drawing/2014/main" id="{78F730A1-9BC4-8BCA-D4E6-AAF4D9B7D3B2}"/>
              </a:ext>
            </a:extLst>
          </p:cNvPr>
          <p:cNvSpPr txBox="1"/>
          <p:nvPr/>
        </p:nvSpPr>
        <p:spPr bwMode="auto">
          <a:xfrm>
            <a:off x="3327695" y="4231291"/>
            <a:ext cx="16904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6-mo OS: 73.4%</a:t>
            </a:r>
          </a:p>
        </p:txBody>
      </p:sp>
      <p:sp>
        <p:nvSpPr>
          <p:cNvPr id="142" name="TextBox 141">
            <a:extLst>
              <a:ext uri="{FF2B5EF4-FFF2-40B4-BE49-F238E27FC236}">
                <a16:creationId xmlns:a16="http://schemas.microsoft.com/office/drawing/2014/main" id="{3159F7A5-2161-94AF-4442-78294DFC9B0B}"/>
              </a:ext>
            </a:extLst>
          </p:cNvPr>
          <p:cNvSpPr txBox="1"/>
          <p:nvPr/>
        </p:nvSpPr>
        <p:spPr bwMode="auto">
          <a:xfrm>
            <a:off x="5056516" y="4425046"/>
            <a:ext cx="16904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12-mo OS: 57.0%</a:t>
            </a:r>
          </a:p>
        </p:txBody>
      </p:sp>
      <p:cxnSp>
        <p:nvCxnSpPr>
          <p:cNvPr id="145" name="Straight Connector 144">
            <a:extLst>
              <a:ext uri="{FF2B5EF4-FFF2-40B4-BE49-F238E27FC236}">
                <a16:creationId xmlns:a16="http://schemas.microsoft.com/office/drawing/2014/main" id="{D4AD8AE9-2990-37AE-B6A2-9F726E19443A}"/>
              </a:ext>
            </a:extLst>
          </p:cNvPr>
          <p:cNvCxnSpPr>
            <a:cxnSpLocks/>
          </p:cNvCxnSpPr>
          <p:nvPr/>
        </p:nvCxnSpPr>
        <p:spPr bwMode="auto">
          <a:xfrm rot="16200000">
            <a:off x="9452902" y="5566782"/>
            <a:ext cx="64066" cy="0"/>
          </a:xfrm>
          <a:prstGeom prst="line">
            <a:avLst/>
          </a:prstGeom>
          <a:noFill/>
          <a:ln w="28575" cap="flat" cmpd="sng" algn="ctr">
            <a:solidFill>
              <a:schemeClr val="bg1"/>
            </a:solidFill>
            <a:prstDash val="solid"/>
            <a:round/>
            <a:headEnd type="none" w="med" len="med"/>
            <a:tailEnd type="none" w="med" len="med"/>
          </a:ln>
          <a:effectLst/>
        </p:spPr>
      </p:cxnSp>
      <p:sp>
        <p:nvSpPr>
          <p:cNvPr id="146" name="TextBox 145">
            <a:extLst>
              <a:ext uri="{FF2B5EF4-FFF2-40B4-BE49-F238E27FC236}">
                <a16:creationId xmlns:a16="http://schemas.microsoft.com/office/drawing/2014/main" id="{99E4F3A7-CD7C-0A25-954C-0BB21927BFDC}"/>
              </a:ext>
            </a:extLst>
          </p:cNvPr>
          <p:cNvSpPr txBox="1"/>
          <p:nvPr/>
        </p:nvSpPr>
        <p:spPr bwMode="auto">
          <a:xfrm>
            <a:off x="9329471" y="5572284"/>
            <a:ext cx="2877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27</a:t>
            </a:r>
          </a:p>
        </p:txBody>
      </p:sp>
      <p:cxnSp>
        <p:nvCxnSpPr>
          <p:cNvPr id="148" name="Straight Connector 147">
            <a:extLst>
              <a:ext uri="{FF2B5EF4-FFF2-40B4-BE49-F238E27FC236}">
                <a16:creationId xmlns:a16="http://schemas.microsoft.com/office/drawing/2014/main" id="{4EF7C9F7-9712-4EC7-EE32-C82C702BFA44}"/>
              </a:ext>
            </a:extLst>
          </p:cNvPr>
          <p:cNvCxnSpPr/>
          <p:nvPr/>
        </p:nvCxnSpPr>
        <p:spPr bwMode="auto">
          <a:xfrm>
            <a:off x="1872251" y="408811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852650B-C9E1-C0AC-4AD7-7D351B164717}"/>
              </a:ext>
            </a:extLst>
          </p:cNvPr>
          <p:cNvCxnSpPr/>
          <p:nvPr/>
        </p:nvCxnSpPr>
        <p:spPr bwMode="auto">
          <a:xfrm>
            <a:off x="2046422" y="410988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A6A22F8-DCF8-C17E-9683-176B843A494E}"/>
              </a:ext>
            </a:extLst>
          </p:cNvPr>
          <p:cNvCxnSpPr/>
          <p:nvPr/>
        </p:nvCxnSpPr>
        <p:spPr bwMode="auto">
          <a:xfrm>
            <a:off x="2310098" y="4175203"/>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70B7300F-297A-6650-2171-AB81431CEBE1}"/>
              </a:ext>
            </a:extLst>
          </p:cNvPr>
          <p:cNvCxnSpPr/>
          <p:nvPr/>
        </p:nvCxnSpPr>
        <p:spPr bwMode="auto">
          <a:xfrm>
            <a:off x="2406860" y="4192136"/>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C924E65-43B5-7964-2EC1-06CD516DBAA1}"/>
              </a:ext>
            </a:extLst>
          </p:cNvPr>
          <p:cNvCxnSpPr/>
          <p:nvPr/>
        </p:nvCxnSpPr>
        <p:spPr bwMode="auto">
          <a:xfrm>
            <a:off x="2493946" y="4192136"/>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429498D6-BD7A-3EE7-9E7F-438C46E802FF}"/>
              </a:ext>
            </a:extLst>
          </p:cNvPr>
          <p:cNvCxnSpPr/>
          <p:nvPr/>
        </p:nvCxnSpPr>
        <p:spPr bwMode="auto">
          <a:xfrm>
            <a:off x="2854384" y="4255032"/>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A7387362-F2ED-76DE-C699-9E1D80705AA4}"/>
              </a:ext>
            </a:extLst>
          </p:cNvPr>
          <p:cNvCxnSpPr/>
          <p:nvPr/>
        </p:nvCxnSpPr>
        <p:spPr bwMode="auto">
          <a:xfrm>
            <a:off x="6270473" y="4794690"/>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C57B3F7-5777-719E-E376-289DB9ED4F5B}"/>
              </a:ext>
            </a:extLst>
          </p:cNvPr>
          <p:cNvCxnSpPr/>
          <p:nvPr/>
        </p:nvCxnSpPr>
        <p:spPr bwMode="auto">
          <a:xfrm>
            <a:off x="6478511" y="4816462"/>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697E2E1-D35F-A4E4-70B5-54C6AB2CEF82}"/>
              </a:ext>
            </a:extLst>
          </p:cNvPr>
          <p:cNvCxnSpPr/>
          <p:nvPr/>
        </p:nvCxnSpPr>
        <p:spPr bwMode="auto">
          <a:xfrm>
            <a:off x="6507539" y="4816462"/>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CAA92E5-6D69-AF2F-05A1-6DEFF86B615D}"/>
              </a:ext>
            </a:extLst>
          </p:cNvPr>
          <p:cNvCxnSpPr/>
          <p:nvPr/>
        </p:nvCxnSpPr>
        <p:spPr bwMode="auto">
          <a:xfrm>
            <a:off x="6597044" y="4816462"/>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A682E9C-A641-25AB-A568-E2F04B92505C}"/>
              </a:ext>
            </a:extLst>
          </p:cNvPr>
          <p:cNvCxnSpPr/>
          <p:nvPr/>
        </p:nvCxnSpPr>
        <p:spPr bwMode="auto">
          <a:xfrm>
            <a:off x="6684130" y="4816462"/>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A3CEC64-5142-8E71-B821-9F0717E9C61D}"/>
              </a:ext>
            </a:extLst>
          </p:cNvPr>
          <p:cNvCxnSpPr/>
          <p:nvPr/>
        </p:nvCxnSpPr>
        <p:spPr bwMode="auto">
          <a:xfrm>
            <a:off x="6809920" y="4816462"/>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202C725-4BAB-0F7F-B66A-0A9848FDFA67}"/>
              </a:ext>
            </a:extLst>
          </p:cNvPr>
          <p:cNvCxnSpPr/>
          <p:nvPr/>
        </p:nvCxnSpPr>
        <p:spPr bwMode="auto">
          <a:xfrm>
            <a:off x="7088111" y="485516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207F2E17-1701-D91E-F665-DE84EC00C48F}"/>
              </a:ext>
            </a:extLst>
          </p:cNvPr>
          <p:cNvCxnSpPr/>
          <p:nvPr/>
        </p:nvCxnSpPr>
        <p:spPr bwMode="auto">
          <a:xfrm>
            <a:off x="7221159" y="487539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7382572B-1BA1-22DD-C30C-5D32AF3FBB09}"/>
              </a:ext>
            </a:extLst>
          </p:cNvPr>
          <p:cNvCxnSpPr/>
          <p:nvPr/>
        </p:nvCxnSpPr>
        <p:spPr bwMode="auto">
          <a:xfrm>
            <a:off x="7291312" y="487539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0232C366-E047-26D0-6DC1-8D84E51612BF}"/>
              </a:ext>
            </a:extLst>
          </p:cNvPr>
          <p:cNvCxnSpPr/>
          <p:nvPr/>
        </p:nvCxnSpPr>
        <p:spPr bwMode="auto">
          <a:xfrm>
            <a:off x="7479997" y="487539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BAC6CF7-C0B5-1DED-F438-C59BE70D57D9}"/>
              </a:ext>
            </a:extLst>
          </p:cNvPr>
          <p:cNvCxnSpPr/>
          <p:nvPr/>
        </p:nvCxnSpPr>
        <p:spPr bwMode="auto">
          <a:xfrm>
            <a:off x="7550149" y="487539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CE611E6-9075-C581-038B-7102C3713C06}"/>
              </a:ext>
            </a:extLst>
          </p:cNvPr>
          <p:cNvCxnSpPr/>
          <p:nvPr/>
        </p:nvCxnSpPr>
        <p:spPr bwMode="auto">
          <a:xfrm>
            <a:off x="7605787" y="487539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AD0851FD-7ED9-DB1F-435C-64332686AB72}"/>
              </a:ext>
            </a:extLst>
          </p:cNvPr>
          <p:cNvCxnSpPr/>
          <p:nvPr/>
        </p:nvCxnSpPr>
        <p:spPr bwMode="auto">
          <a:xfrm>
            <a:off x="7627558" y="487539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F958EFD4-8886-A445-E2BE-5C2410ED6AB6}"/>
              </a:ext>
            </a:extLst>
          </p:cNvPr>
          <p:cNvCxnSpPr/>
          <p:nvPr/>
        </p:nvCxnSpPr>
        <p:spPr bwMode="auto">
          <a:xfrm>
            <a:off x="7673520" y="487539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34AB57EC-FBCC-87CF-C408-F95FB628EDE4}"/>
              </a:ext>
            </a:extLst>
          </p:cNvPr>
          <p:cNvCxnSpPr/>
          <p:nvPr/>
        </p:nvCxnSpPr>
        <p:spPr bwMode="auto">
          <a:xfrm>
            <a:off x="7704968"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9238C49-B157-8FCD-0B51-44589BD5BC64}"/>
              </a:ext>
            </a:extLst>
          </p:cNvPr>
          <p:cNvCxnSpPr/>
          <p:nvPr/>
        </p:nvCxnSpPr>
        <p:spPr bwMode="auto">
          <a:xfrm>
            <a:off x="7741254"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7DC6844C-EB08-0A1E-EDEB-57D2C313611A}"/>
              </a:ext>
            </a:extLst>
          </p:cNvPr>
          <p:cNvCxnSpPr/>
          <p:nvPr/>
        </p:nvCxnSpPr>
        <p:spPr bwMode="auto">
          <a:xfrm>
            <a:off x="7811407"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F3F952B-B030-199A-E976-1776A73254DF}"/>
              </a:ext>
            </a:extLst>
          </p:cNvPr>
          <p:cNvCxnSpPr/>
          <p:nvPr/>
        </p:nvCxnSpPr>
        <p:spPr bwMode="auto">
          <a:xfrm>
            <a:off x="7888816"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ABA47F6-F98B-8380-AF7D-AC982B9DC013}"/>
              </a:ext>
            </a:extLst>
          </p:cNvPr>
          <p:cNvCxnSpPr/>
          <p:nvPr/>
        </p:nvCxnSpPr>
        <p:spPr bwMode="auto">
          <a:xfrm>
            <a:off x="7956550"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5878B14-D31D-4B44-4461-AEE2595FD010}"/>
              </a:ext>
            </a:extLst>
          </p:cNvPr>
          <p:cNvCxnSpPr/>
          <p:nvPr/>
        </p:nvCxnSpPr>
        <p:spPr bwMode="auto">
          <a:xfrm>
            <a:off x="8012188"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DB3DD410-58FB-CAA5-A542-96306216A812}"/>
              </a:ext>
            </a:extLst>
          </p:cNvPr>
          <p:cNvCxnSpPr/>
          <p:nvPr/>
        </p:nvCxnSpPr>
        <p:spPr bwMode="auto">
          <a:xfrm>
            <a:off x="8043635"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DF59C1D-53F4-9FA9-E032-EDE9C3FBB90A}"/>
              </a:ext>
            </a:extLst>
          </p:cNvPr>
          <p:cNvCxnSpPr/>
          <p:nvPr/>
        </p:nvCxnSpPr>
        <p:spPr bwMode="auto">
          <a:xfrm>
            <a:off x="8222645"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9BB040D-437F-A061-DD36-D2F0B75AF8E3}"/>
              </a:ext>
            </a:extLst>
          </p:cNvPr>
          <p:cNvCxnSpPr/>
          <p:nvPr/>
        </p:nvCxnSpPr>
        <p:spPr bwMode="auto">
          <a:xfrm>
            <a:off x="8300054"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472CA3F-50EE-6094-6494-D06464566572}"/>
              </a:ext>
            </a:extLst>
          </p:cNvPr>
          <p:cNvCxnSpPr/>
          <p:nvPr/>
        </p:nvCxnSpPr>
        <p:spPr bwMode="auto">
          <a:xfrm>
            <a:off x="8367788"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ECAA170-3D56-41FE-F1BB-3234C4572CF8}"/>
              </a:ext>
            </a:extLst>
          </p:cNvPr>
          <p:cNvCxnSpPr/>
          <p:nvPr/>
        </p:nvCxnSpPr>
        <p:spPr bwMode="auto">
          <a:xfrm>
            <a:off x="8590340"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707F875F-F370-189C-6BBC-5D97A1BDE800}"/>
              </a:ext>
            </a:extLst>
          </p:cNvPr>
          <p:cNvCxnSpPr/>
          <p:nvPr/>
        </p:nvCxnSpPr>
        <p:spPr bwMode="auto">
          <a:xfrm>
            <a:off x="8844340" y="491168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08F5E17-6A7E-DF20-6032-0C5C6FC9A669}"/>
              </a:ext>
            </a:extLst>
          </p:cNvPr>
          <p:cNvCxnSpPr/>
          <p:nvPr/>
        </p:nvCxnSpPr>
        <p:spPr bwMode="auto">
          <a:xfrm>
            <a:off x="9124950" y="4911684"/>
            <a:ext cx="0" cy="92562"/>
          </a:xfrm>
          <a:prstGeom prst="line">
            <a:avLst/>
          </a:prstGeom>
          <a:noFill/>
          <a:ln w="19050" cap="flat" cmpd="sng" algn="ctr">
            <a:solidFill>
              <a:schemeClr val="accent1"/>
            </a:solidFill>
            <a:prstDash val="solid"/>
            <a:round/>
            <a:headEnd type="none" w="med" len="med"/>
            <a:tailEnd type="none" w="med" len="med"/>
          </a:ln>
          <a:effectLst/>
        </p:spPr>
      </p:cxnSp>
      <p:sp>
        <p:nvSpPr>
          <p:cNvPr id="183" name="Graphic 181">
            <a:extLst>
              <a:ext uri="{FF2B5EF4-FFF2-40B4-BE49-F238E27FC236}">
                <a16:creationId xmlns:a16="http://schemas.microsoft.com/office/drawing/2014/main" id="{8F9FFECB-A3BF-A168-9D02-4785A868EFCA}"/>
              </a:ext>
            </a:extLst>
          </p:cNvPr>
          <p:cNvSpPr/>
          <p:nvPr/>
        </p:nvSpPr>
        <p:spPr>
          <a:xfrm>
            <a:off x="1492704" y="4078244"/>
            <a:ext cx="7634050" cy="878597"/>
          </a:xfrm>
          <a:custGeom>
            <a:avLst/>
            <a:gdLst>
              <a:gd name="connsiteX0" fmla="*/ 0 w 7634050"/>
              <a:gd name="connsiteY0" fmla="*/ 0 h 878597"/>
              <a:gd name="connsiteX1" fmla="*/ 124333 w 7634050"/>
              <a:gd name="connsiteY1" fmla="*/ 0 h 878597"/>
              <a:gd name="connsiteX2" fmla="*/ 124333 w 7634050"/>
              <a:gd name="connsiteY2" fmla="*/ 16781 h 878597"/>
              <a:gd name="connsiteX3" fmla="*/ 164888 w 7634050"/>
              <a:gd name="connsiteY3" fmla="*/ 16781 h 878597"/>
              <a:gd name="connsiteX4" fmla="*/ 164888 w 7634050"/>
              <a:gd name="connsiteY4" fmla="*/ 30766 h 878597"/>
              <a:gd name="connsiteX5" fmla="*/ 318462 w 7634050"/>
              <a:gd name="connsiteY5" fmla="*/ 30766 h 878597"/>
              <a:gd name="connsiteX6" fmla="*/ 318462 w 7634050"/>
              <a:gd name="connsiteY6" fmla="*/ 41953 h 878597"/>
              <a:gd name="connsiteX7" fmla="*/ 339438 w 7634050"/>
              <a:gd name="connsiteY7" fmla="*/ 41953 h 878597"/>
              <a:gd name="connsiteX8" fmla="*/ 339438 w 7634050"/>
              <a:gd name="connsiteY8" fmla="*/ 55937 h 878597"/>
              <a:gd name="connsiteX9" fmla="*/ 484748 w 7634050"/>
              <a:gd name="connsiteY9" fmla="*/ 55937 h 878597"/>
              <a:gd name="connsiteX10" fmla="*/ 484748 w 7634050"/>
              <a:gd name="connsiteY10" fmla="*/ 72591 h 878597"/>
              <a:gd name="connsiteX11" fmla="*/ 579714 w 7634050"/>
              <a:gd name="connsiteY11" fmla="*/ 72591 h 878597"/>
              <a:gd name="connsiteX12" fmla="*/ 579714 w 7634050"/>
              <a:gd name="connsiteY12" fmla="*/ 86576 h 878597"/>
              <a:gd name="connsiteX13" fmla="*/ 702649 w 7634050"/>
              <a:gd name="connsiteY13" fmla="*/ 86576 h 878597"/>
              <a:gd name="connsiteX14" fmla="*/ 702649 w 7634050"/>
              <a:gd name="connsiteY14" fmla="*/ 101958 h 878597"/>
              <a:gd name="connsiteX15" fmla="*/ 718032 w 7634050"/>
              <a:gd name="connsiteY15" fmla="*/ 101958 h 878597"/>
              <a:gd name="connsiteX16" fmla="*/ 718032 w 7634050"/>
              <a:gd name="connsiteY16" fmla="*/ 118740 h 878597"/>
              <a:gd name="connsiteX17" fmla="*/ 748798 w 7634050"/>
              <a:gd name="connsiteY17" fmla="*/ 118740 h 878597"/>
              <a:gd name="connsiteX18" fmla="*/ 748798 w 7634050"/>
              <a:gd name="connsiteY18" fmla="*/ 132724 h 878597"/>
              <a:gd name="connsiteX19" fmla="*/ 762655 w 7634050"/>
              <a:gd name="connsiteY19" fmla="*/ 132724 h 878597"/>
              <a:gd name="connsiteX20" fmla="*/ 762655 w 7634050"/>
              <a:gd name="connsiteY20" fmla="*/ 148107 h 878597"/>
              <a:gd name="connsiteX21" fmla="*/ 871606 w 7634050"/>
              <a:gd name="connsiteY21" fmla="*/ 148107 h 878597"/>
              <a:gd name="connsiteX22" fmla="*/ 871606 w 7634050"/>
              <a:gd name="connsiteY22" fmla="*/ 160693 h 878597"/>
              <a:gd name="connsiteX23" fmla="*/ 1138452 w 7634050"/>
              <a:gd name="connsiteY23" fmla="*/ 160693 h 878597"/>
              <a:gd name="connsiteX24" fmla="*/ 1138452 w 7634050"/>
              <a:gd name="connsiteY24" fmla="*/ 180144 h 878597"/>
              <a:gd name="connsiteX25" fmla="*/ 1234817 w 7634050"/>
              <a:gd name="connsiteY25" fmla="*/ 180144 h 878597"/>
              <a:gd name="connsiteX26" fmla="*/ 1234817 w 7634050"/>
              <a:gd name="connsiteY26" fmla="*/ 224893 h 878597"/>
              <a:gd name="connsiteX27" fmla="*/ 1388518 w 7634050"/>
              <a:gd name="connsiteY27" fmla="*/ 224893 h 878597"/>
              <a:gd name="connsiteX28" fmla="*/ 1388518 w 7634050"/>
              <a:gd name="connsiteY28" fmla="*/ 238878 h 878597"/>
              <a:gd name="connsiteX29" fmla="*/ 1456914 w 7634050"/>
              <a:gd name="connsiteY29" fmla="*/ 238878 h 878597"/>
              <a:gd name="connsiteX30" fmla="*/ 1456914 w 7634050"/>
              <a:gd name="connsiteY30" fmla="*/ 255659 h 878597"/>
              <a:gd name="connsiteX31" fmla="*/ 1536625 w 7634050"/>
              <a:gd name="connsiteY31" fmla="*/ 255659 h 878597"/>
              <a:gd name="connsiteX32" fmla="*/ 1536625 w 7634050"/>
              <a:gd name="connsiteY32" fmla="*/ 273839 h 878597"/>
              <a:gd name="connsiteX33" fmla="*/ 1549211 w 7634050"/>
              <a:gd name="connsiteY33" fmla="*/ 273839 h 878597"/>
              <a:gd name="connsiteX34" fmla="*/ 1549211 w 7634050"/>
              <a:gd name="connsiteY34" fmla="*/ 290493 h 878597"/>
              <a:gd name="connsiteX35" fmla="*/ 1572857 w 7634050"/>
              <a:gd name="connsiteY35" fmla="*/ 290493 h 878597"/>
              <a:gd name="connsiteX36" fmla="*/ 1572857 w 7634050"/>
              <a:gd name="connsiteY36" fmla="*/ 303079 h 878597"/>
              <a:gd name="connsiteX37" fmla="*/ 1655364 w 7634050"/>
              <a:gd name="connsiteY37" fmla="*/ 303079 h 878597"/>
              <a:gd name="connsiteX38" fmla="*/ 1655364 w 7634050"/>
              <a:gd name="connsiteY38" fmla="*/ 321258 h 878597"/>
              <a:gd name="connsiteX39" fmla="*/ 1670747 w 7634050"/>
              <a:gd name="connsiteY39" fmla="*/ 321258 h 878597"/>
              <a:gd name="connsiteX40" fmla="*/ 1670747 w 7634050"/>
              <a:gd name="connsiteY40" fmla="*/ 333844 h 878597"/>
              <a:gd name="connsiteX41" fmla="*/ 1684604 w 7634050"/>
              <a:gd name="connsiteY41" fmla="*/ 333844 h 878597"/>
              <a:gd name="connsiteX42" fmla="*/ 1684604 w 7634050"/>
              <a:gd name="connsiteY42" fmla="*/ 367407 h 878597"/>
              <a:gd name="connsiteX43" fmla="*/ 1727956 w 7634050"/>
              <a:gd name="connsiteY43" fmla="*/ 367407 h 878597"/>
              <a:gd name="connsiteX44" fmla="*/ 1727956 w 7634050"/>
              <a:gd name="connsiteY44" fmla="*/ 385586 h 878597"/>
              <a:gd name="connsiteX45" fmla="*/ 2132993 w 7634050"/>
              <a:gd name="connsiteY45" fmla="*/ 385586 h 878597"/>
              <a:gd name="connsiteX46" fmla="*/ 2132993 w 7634050"/>
              <a:gd name="connsiteY46" fmla="*/ 398172 h 878597"/>
              <a:gd name="connsiteX47" fmla="*/ 2395644 w 7634050"/>
              <a:gd name="connsiteY47" fmla="*/ 398172 h 878597"/>
              <a:gd name="connsiteX48" fmla="*/ 2395644 w 7634050"/>
              <a:gd name="connsiteY48" fmla="*/ 417623 h 878597"/>
              <a:gd name="connsiteX49" fmla="*/ 2418019 w 7634050"/>
              <a:gd name="connsiteY49" fmla="*/ 417623 h 878597"/>
              <a:gd name="connsiteX50" fmla="*/ 2418019 w 7634050"/>
              <a:gd name="connsiteY50" fmla="*/ 434404 h 878597"/>
              <a:gd name="connsiteX51" fmla="*/ 2443191 w 7634050"/>
              <a:gd name="connsiteY51" fmla="*/ 434404 h 878597"/>
              <a:gd name="connsiteX52" fmla="*/ 2443191 w 7634050"/>
              <a:gd name="connsiteY52" fmla="*/ 451185 h 878597"/>
              <a:gd name="connsiteX53" fmla="*/ 2645710 w 7634050"/>
              <a:gd name="connsiteY53" fmla="*/ 451185 h 878597"/>
              <a:gd name="connsiteX54" fmla="*/ 2645710 w 7634050"/>
              <a:gd name="connsiteY54" fmla="*/ 465170 h 878597"/>
              <a:gd name="connsiteX55" fmla="*/ 2750465 w 7634050"/>
              <a:gd name="connsiteY55" fmla="*/ 465170 h 878597"/>
              <a:gd name="connsiteX56" fmla="*/ 2750465 w 7634050"/>
              <a:gd name="connsiteY56" fmla="*/ 479154 h 878597"/>
              <a:gd name="connsiteX57" fmla="*/ 2945992 w 7634050"/>
              <a:gd name="connsiteY57" fmla="*/ 479154 h 878597"/>
              <a:gd name="connsiteX58" fmla="*/ 2945992 w 7634050"/>
              <a:gd name="connsiteY58" fmla="*/ 497334 h 878597"/>
              <a:gd name="connsiteX59" fmla="*/ 3112278 w 7634050"/>
              <a:gd name="connsiteY59" fmla="*/ 497334 h 878597"/>
              <a:gd name="connsiteX60" fmla="*/ 3112278 w 7634050"/>
              <a:gd name="connsiteY60" fmla="*/ 511318 h 878597"/>
              <a:gd name="connsiteX61" fmla="*/ 3166817 w 7634050"/>
              <a:gd name="connsiteY61" fmla="*/ 511318 h 878597"/>
              <a:gd name="connsiteX62" fmla="*/ 3166817 w 7634050"/>
              <a:gd name="connsiteY62" fmla="*/ 529371 h 878597"/>
              <a:gd name="connsiteX63" fmla="*/ 3180674 w 7634050"/>
              <a:gd name="connsiteY63" fmla="*/ 529371 h 878597"/>
              <a:gd name="connsiteX64" fmla="*/ 3180674 w 7634050"/>
              <a:gd name="connsiteY64" fmla="*/ 546152 h 878597"/>
              <a:gd name="connsiteX65" fmla="*/ 3200252 w 7634050"/>
              <a:gd name="connsiteY65" fmla="*/ 546152 h 878597"/>
              <a:gd name="connsiteX66" fmla="*/ 3200252 w 7634050"/>
              <a:gd name="connsiteY66" fmla="*/ 572722 h 878597"/>
              <a:gd name="connsiteX67" fmla="*/ 3224026 w 7634050"/>
              <a:gd name="connsiteY67" fmla="*/ 572722 h 878597"/>
              <a:gd name="connsiteX68" fmla="*/ 3224026 w 7634050"/>
              <a:gd name="connsiteY68" fmla="*/ 592300 h 878597"/>
              <a:gd name="connsiteX69" fmla="*/ 3383320 w 7634050"/>
              <a:gd name="connsiteY69" fmla="*/ 592300 h 878597"/>
              <a:gd name="connsiteX70" fmla="*/ 3383320 w 7634050"/>
              <a:gd name="connsiteY70" fmla="*/ 610480 h 878597"/>
              <a:gd name="connsiteX71" fmla="*/ 3394508 w 7634050"/>
              <a:gd name="connsiteY71" fmla="*/ 610480 h 878597"/>
              <a:gd name="connsiteX72" fmla="*/ 3394508 w 7634050"/>
              <a:gd name="connsiteY72" fmla="*/ 624464 h 878597"/>
              <a:gd name="connsiteX73" fmla="*/ 3618003 w 7634050"/>
              <a:gd name="connsiteY73" fmla="*/ 624464 h 878597"/>
              <a:gd name="connsiteX74" fmla="*/ 3618003 w 7634050"/>
              <a:gd name="connsiteY74" fmla="*/ 641118 h 878597"/>
              <a:gd name="connsiteX75" fmla="*/ 3648641 w 7634050"/>
              <a:gd name="connsiteY75" fmla="*/ 641118 h 878597"/>
              <a:gd name="connsiteX76" fmla="*/ 3648641 w 7634050"/>
              <a:gd name="connsiteY76" fmla="*/ 657899 h 878597"/>
              <a:gd name="connsiteX77" fmla="*/ 3698985 w 7634050"/>
              <a:gd name="connsiteY77" fmla="*/ 657899 h 878597"/>
              <a:gd name="connsiteX78" fmla="*/ 3698985 w 7634050"/>
              <a:gd name="connsiteY78" fmla="*/ 674680 h 878597"/>
              <a:gd name="connsiteX79" fmla="*/ 3940660 w 7634050"/>
              <a:gd name="connsiteY79" fmla="*/ 674680 h 878597"/>
              <a:gd name="connsiteX80" fmla="*/ 3940660 w 7634050"/>
              <a:gd name="connsiteY80" fmla="*/ 690063 h 878597"/>
              <a:gd name="connsiteX81" fmla="*/ 4000665 w 7634050"/>
              <a:gd name="connsiteY81" fmla="*/ 690063 h 878597"/>
              <a:gd name="connsiteX82" fmla="*/ 4000665 w 7634050"/>
              <a:gd name="connsiteY82" fmla="*/ 705446 h 878597"/>
              <a:gd name="connsiteX83" fmla="*/ 4228356 w 7634050"/>
              <a:gd name="connsiteY83" fmla="*/ 705446 h 878597"/>
              <a:gd name="connsiteX84" fmla="*/ 4228356 w 7634050"/>
              <a:gd name="connsiteY84" fmla="*/ 723626 h 878597"/>
              <a:gd name="connsiteX85" fmla="*/ 4502195 w 7634050"/>
              <a:gd name="connsiteY85" fmla="*/ 723626 h 878597"/>
              <a:gd name="connsiteX86" fmla="*/ 4502195 w 7634050"/>
              <a:gd name="connsiteY86" fmla="*/ 736212 h 878597"/>
              <a:gd name="connsiteX87" fmla="*/ 4585974 w 7634050"/>
              <a:gd name="connsiteY87" fmla="*/ 736212 h 878597"/>
              <a:gd name="connsiteX88" fmla="*/ 4585974 w 7634050"/>
              <a:gd name="connsiteY88" fmla="*/ 752866 h 878597"/>
              <a:gd name="connsiteX89" fmla="*/ 4630723 w 7634050"/>
              <a:gd name="connsiteY89" fmla="*/ 752866 h 878597"/>
              <a:gd name="connsiteX90" fmla="*/ 4630723 w 7634050"/>
              <a:gd name="connsiteY90" fmla="*/ 768248 h 878597"/>
              <a:gd name="connsiteX91" fmla="*/ 4816461 w 7634050"/>
              <a:gd name="connsiteY91" fmla="*/ 768248 h 878597"/>
              <a:gd name="connsiteX92" fmla="*/ 4816461 w 7634050"/>
              <a:gd name="connsiteY92" fmla="*/ 787826 h 878597"/>
              <a:gd name="connsiteX93" fmla="*/ 5538688 w 7634050"/>
              <a:gd name="connsiteY93" fmla="*/ 787826 h 878597"/>
              <a:gd name="connsiteX94" fmla="*/ 5538688 w 7634050"/>
              <a:gd name="connsiteY94" fmla="*/ 804608 h 878597"/>
              <a:gd name="connsiteX95" fmla="*/ 5554071 w 7634050"/>
              <a:gd name="connsiteY95" fmla="*/ 804608 h 878597"/>
              <a:gd name="connsiteX96" fmla="*/ 5554071 w 7634050"/>
              <a:gd name="connsiteY96" fmla="*/ 829017 h 878597"/>
              <a:gd name="connsiteX97" fmla="*/ 5615475 w 7634050"/>
              <a:gd name="connsiteY97" fmla="*/ 829017 h 878597"/>
              <a:gd name="connsiteX98" fmla="*/ 5615475 w 7634050"/>
              <a:gd name="connsiteY98" fmla="*/ 843764 h 878597"/>
              <a:gd name="connsiteX99" fmla="*/ 6225955 w 7634050"/>
              <a:gd name="connsiteY99" fmla="*/ 843764 h 878597"/>
              <a:gd name="connsiteX100" fmla="*/ 6225955 w 7634050"/>
              <a:gd name="connsiteY100" fmla="*/ 878597 h 878597"/>
              <a:gd name="connsiteX101" fmla="*/ 7634051 w 7634050"/>
              <a:gd name="connsiteY101" fmla="*/ 878597 h 87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7634050" h="878597">
                <a:moveTo>
                  <a:pt x="0" y="0"/>
                </a:moveTo>
                <a:lnTo>
                  <a:pt x="124333" y="0"/>
                </a:lnTo>
                <a:lnTo>
                  <a:pt x="124333" y="16781"/>
                </a:lnTo>
                <a:lnTo>
                  <a:pt x="164888" y="16781"/>
                </a:lnTo>
                <a:lnTo>
                  <a:pt x="164888" y="30766"/>
                </a:lnTo>
                <a:lnTo>
                  <a:pt x="318462" y="30766"/>
                </a:lnTo>
                <a:lnTo>
                  <a:pt x="318462" y="41953"/>
                </a:lnTo>
                <a:lnTo>
                  <a:pt x="339438" y="41953"/>
                </a:lnTo>
                <a:lnTo>
                  <a:pt x="339438" y="55937"/>
                </a:lnTo>
                <a:lnTo>
                  <a:pt x="484748" y="55937"/>
                </a:lnTo>
                <a:lnTo>
                  <a:pt x="484748" y="72591"/>
                </a:lnTo>
                <a:lnTo>
                  <a:pt x="579714" y="72591"/>
                </a:lnTo>
                <a:lnTo>
                  <a:pt x="579714" y="86576"/>
                </a:lnTo>
                <a:lnTo>
                  <a:pt x="702649" y="86576"/>
                </a:lnTo>
                <a:lnTo>
                  <a:pt x="702649" y="101958"/>
                </a:lnTo>
                <a:lnTo>
                  <a:pt x="718032" y="101958"/>
                </a:lnTo>
                <a:lnTo>
                  <a:pt x="718032" y="118740"/>
                </a:lnTo>
                <a:lnTo>
                  <a:pt x="748798" y="118740"/>
                </a:lnTo>
                <a:lnTo>
                  <a:pt x="748798" y="132724"/>
                </a:lnTo>
                <a:lnTo>
                  <a:pt x="762655" y="132724"/>
                </a:lnTo>
                <a:lnTo>
                  <a:pt x="762655" y="148107"/>
                </a:lnTo>
                <a:lnTo>
                  <a:pt x="871606" y="148107"/>
                </a:lnTo>
                <a:lnTo>
                  <a:pt x="871606" y="160693"/>
                </a:lnTo>
                <a:lnTo>
                  <a:pt x="1138452" y="160693"/>
                </a:lnTo>
                <a:lnTo>
                  <a:pt x="1138452" y="180144"/>
                </a:lnTo>
                <a:lnTo>
                  <a:pt x="1234817" y="180144"/>
                </a:lnTo>
                <a:lnTo>
                  <a:pt x="1234817" y="224893"/>
                </a:lnTo>
                <a:lnTo>
                  <a:pt x="1388518" y="224893"/>
                </a:lnTo>
                <a:lnTo>
                  <a:pt x="1388518" y="238878"/>
                </a:lnTo>
                <a:lnTo>
                  <a:pt x="1456914" y="238878"/>
                </a:lnTo>
                <a:lnTo>
                  <a:pt x="1456914" y="255659"/>
                </a:lnTo>
                <a:lnTo>
                  <a:pt x="1536625" y="255659"/>
                </a:lnTo>
                <a:lnTo>
                  <a:pt x="1536625" y="273839"/>
                </a:lnTo>
                <a:lnTo>
                  <a:pt x="1549211" y="273839"/>
                </a:lnTo>
                <a:lnTo>
                  <a:pt x="1549211" y="290493"/>
                </a:lnTo>
                <a:lnTo>
                  <a:pt x="1572857" y="290493"/>
                </a:lnTo>
                <a:lnTo>
                  <a:pt x="1572857" y="303079"/>
                </a:lnTo>
                <a:lnTo>
                  <a:pt x="1655364" y="303079"/>
                </a:lnTo>
                <a:lnTo>
                  <a:pt x="1655364" y="321258"/>
                </a:lnTo>
                <a:lnTo>
                  <a:pt x="1670747" y="321258"/>
                </a:lnTo>
                <a:lnTo>
                  <a:pt x="1670747" y="333844"/>
                </a:lnTo>
                <a:lnTo>
                  <a:pt x="1684604" y="333844"/>
                </a:lnTo>
                <a:lnTo>
                  <a:pt x="1684604" y="367407"/>
                </a:lnTo>
                <a:lnTo>
                  <a:pt x="1727956" y="367407"/>
                </a:lnTo>
                <a:lnTo>
                  <a:pt x="1727956" y="385586"/>
                </a:lnTo>
                <a:lnTo>
                  <a:pt x="2132993" y="385586"/>
                </a:lnTo>
                <a:lnTo>
                  <a:pt x="2132993" y="398172"/>
                </a:lnTo>
                <a:lnTo>
                  <a:pt x="2395644" y="398172"/>
                </a:lnTo>
                <a:lnTo>
                  <a:pt x="2395644" y="417623"/>
                </a:lnTo>
                <a:lnTo>
                  <a:pt x="2418019" y="417623"/>
                </a:lnTo>
                <a:lnTo>
                  <a:pt x="2418019" y="434404"/>
                </a:lnTo>
                <a:lnTo>
                  <a:pt x="2443191" y="434404"/>
                </a:lnTo>
                <a:lnTo>
                  <a:pt x="2443191" y="451185"/>
                </a:lnTo>
                <a:lnTo>
                  <a:pt x="2645710" y="451185"/>
                </a:lnTo>
                <a:lnTo>
                  <a:pt x="2645710" y="465170"/>
                </a:lnTo>
                <a:lnTo>
                  <a:pt x="2750465" y="465170"/>
                </a:lnTo>
                <a:lnTo>
                  <a:pt x="2750465" y="479154"/>
                </a:lnTo>
                <a:lnTo>
                  <a:pt x="2945992" y="479154"/>
                </a:lnTo>
                <a:lnTo>
                  <a:pt x="2945992" y="497334"/>
                </a:lnTo>
                <a:lnTo>
                  <a:pt x="3112278" y="497334"/>
                </a:lnTo>
                <a:lnTo>
                  <a:pt x="3112278" y="511318"/>
                </a:lnTo>
                <a:lnTo>
                  <a:pt x="3166817" y="511318"/>
                </a:lnTo>
                <a:lnTo>
                  <a:pt x="3166817" y="529371"/>
                </a:lnTo>
                <a:lnTo>
                  <a:pt x="3180674" y="529371"/>
                </a:lnTo>
                <a:lnTo>
                  <a:pt x="3180674" y="546152"/>
                </a:lnTo>
                <a:lnTo>
                  <a:pt x="3200252" y="546152"/>
                </a:lnTo>
                <a:lnTo>
                  <a:pt x="3200252" y="572722"/>
                </a:lnTo>
                <a:lnTo>
                  <a:pt x="3224026" y="572722"/>
                </a:lnTo>
                <a:lnTo>
                  <a:pt x="3224026" y="592300"/>
                </a:lnTo>
                <a:lnTo>
                  <a:pt x="3383320" y="592300"/>
                </a:lnTo>
                <a:lnTo>
                  <a:pt x="3383320" y="610480"/>
                </a:lnTo>
                <a:lnTo>
                  <a:pt x="3394508" y="610480"/>
                </a:lnTo>
                <a:lnTo>
                  <a:pt x="3394508" y="624464"/>
                </a:lnTo>
                <a:lnTo>
                  <a:pt x="3618003" y="624464"/>
                </a:lnTo>
                <a:lnTo>
                  <a:pt x="3618003" y="641118"/>
                </a:lnTo>
                <a:lnTo>
                  <a:pt x="3648641" y="641118"/>
                </a:lnTo>
                <a:lnTo>
                  <a:pt x="3648641" y="657899"/>
                </a:lnTo>
                <a:lnTo>
                  <a:pt x="3698985" y="657899"/>
                </a:lnTo>
                <a:lnTo>
                  <a:pt x="3698985" y="674680"/>
                </a:lnTo>
                <a:lnTo>
                  <a:pt x="3940660" y="674680"/>
                </a:lnTo>
                <a:lnTo>
                  <a:pt x="3940660" y="690063"/>
                </a:lnTo>
                <a:lnTo>
                  <a:pt x="4000665" y="690063"/>
                </a:lnTo>
                <a:lnTo>
                  <a:pt x="4000665" y="705446"/>
                </a:lnTo>
                <a:lnTo>
                  <a:pt x="4228356" y="705446"/>
                </a:lnTo>
                <a:lnTo>
                  <a:pt x="4228356" y="723626"/>
                </a:lnTo>
                <a:lnTo>
                  <a:pt x="4502195" y="723626"/>
                </a:lnTo>
                <a:lnTo>
                  <a:pt x="4502195" y="736212"/>
                </a:lnTo>
                <a:lnTo>
                  <a:pt x="4585974" y="736212"/>
                </a:lnTo>
                <a:lnTo>
                  <a:pt x="4585974" y="752866"/>
                </a:lnTo>
                <a:lnTo>
                  <a:pt x="4630723" y="752866"/>
                </a:lnTo>
                <a:lnTo>
                  <a:pt x="4630723" y="768248"/>
                </a:lnTo>
                <a:lnTo>
                  <a:pt x="4816461" y="768248"/>
                </a:lnTo>
                <a:lnTo>
                  <a:pt x="4816461" y="787826"/>
                </a:lnTo>
                <a:lnTo>
                  <a:pt x="5538688" y="787826"/>
                </a:lnTo>
                <a:lnTo>
                  <a:pt x="5538688" y="804608"/>
                </a:lnTo>
                <a:lnTo>
                  <a:pt x="5554071" y="804608"/>
                </a:lnTo>
                <a:lnTo>
                  <a:pt x="5554071" y="829017"/>
                </a:lnTo>
                <a:lnTo>
                  <a:pt x="5615475" y="829017"/>
                </a:lnTo>
                <a:lnTo>
                  <a:pt x="5615475" y="843764"/>
                </a:lnTo>
                <a:lnTo>
                  <a:pt x="6225955" y="843764"/>
                </a:lnTo>
                <a:lnTo>
                  <a:pt x="6225955" y="878597"/>
                </a:lnTo>
                <a:lnTo>
                  <a:pt x="7634051" y="878597"/>
                </a:lnTo>
              </a:path>
            </a:pathLst>
          </a:custGeom>
          <a:noFill/>
          <a:ln w="28575"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186" name="Straight Connector 185">
            <a:extLst>
              <a:ext uri="{FF2B5EF4-FFF2-40B4-BE49-F238E27FC236}">
                <a16:creationId xmlns:a16="http://schemas.microsoft.com/office/drawing/2014/main" id="{97D3473C-9129-4AE1-30C5-415388222ED8}"/>
              </a:ext>
            </a:extLst>
          </p:cNvPr>
          <p:cNvCxnSpPr>
            <a:cxnSpLocks/>
          </p:cNvCxnSpPr>
          <p:nvPr/>
        </p:nvCxnSpPr>
        <p:spPr bwMode="auto">
          <a:xfrm flipH="1" flipV="1">
            <a:off x="6817178" y="4900381"/>
            <a:ext cx="5736" cy="619878"/>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sp>
        <p:nvSpPr>
          <p:cNvPr id="189" name="TextBox 188">
            <a:extLst>
              <a:ext uri="{FF2B5EF4-FFF2-40B4-BE49-F238E27FC236}">
                <a16:creationId xmlns:a16="http://schemas.microsoft.com/office/drawing/2014/main" id="{5689075B-5EAA-1E60-E9AB-2D866D881D87}"/>
              </a:ext>
            </a:extLst>
          </p:cNvPr>
          <p:cNvSpPr txBox="1"/>
          <p:nvPr/>
        </p:nvSpPr>
        <p:spPr bwMode="auto">
          <a:xfrm>
            <a:off x="6854214" y="4518352"/>
            <a:ext cx="16904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18-mo OS: 46.0%</a:t>
            </a:r>
          </a:p>
        </p:txBody>
      </p:sp>
    </p:spTree>
    <p:extLst>
      <p:ext uri="{BB962C8B-B14F-4D97-AF65-F5344CB8AC3E}">
        <p14:creationId xmlns:p14="http://schemas.microsoft.com/office/powerpoint/2010/main" val="4132943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1F886B-8711-9EB5-A858-AC16E518BF13}"/>
              </a:ext>
            </a:extLst>
          </p:cNvPr>
          <p:cNvSpPr>
            <a:spLocks noGrp="1"/>
          </p:cNvSpPr>
          <p:nvPr>
            <p:ph type="title"/>
          </p:nvPr>
        </p:nvSpPr>
        <p:spPr/>
        <p:txBody>
          <a:bodyPr/>
          <a:lstStyle/>
          <a:p>
            <a:r>
              <a:rPr lang="en-US"/>
              <a:t>DeLLphi-301: OS by Disease Control With Frontline Platinum-based Chemotherapy</a:t>
            </a:r>
          </a:p>
        </p:txBody>
      </p:sp>
      <p:sp>
        <p:nvSpPr>
          <p:cNvPr id="7" name="Text Box 11">
            <a:extLst>
              <a:ext uri="{FF2B5EF4-FFF2-40B4-BE49-F238E27FC236}">
                <a16:creationId xmlns:a16="http://schemas.microsoft.com/office/drawing/2014/main" id="{39D7E0E6-9B66-B56F-848A-4C6DAE405701}"/>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Sands. WCLC 2024.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OA10.03.</a:t>
            </a:r>
          </a:p>
        </p:txBody>
      </p:sp>
      <p:sp>
        <p:nvSpPr>
          <p:cNvPr id="2" name="TextBox 1">
            <a:extLst>
              <a:ext uri="{FF2B5EF4-FFF2-40B4-BE49-F238E27FC236}">
                <a16:creationId xmlns:a16="http://schemas.microsoft.com/office/drawing/2014/main" id="{3A2156F9-CE9C-2924-7CC3-B472091B40D9}"/>
              </a:ext>
            </a:extLst>
          </p:cNvPr>
          <p:cNvSpPr txBox="1"/>
          <p:nvPr/>
        </p:nvSpPr>
        <p:spPr bwMode="auto">
          <a:xfrm rot="16200000">
            <a:off x="264614" y="3154883"/>
            <a:ext cx="1987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65" name="Graphic 63">
            <a:extLst>
              <a:ext uri="{FF2B5EF4-FFF2-40B4-BE49-F238E27FC236}">
                <a16:creationId xmlns:a16="http://schemas.microsoft.com/office/drawing/2014/main" id="{1C8FF958-99C5-4AF1-8BC7-4032399CA0F2}"/>
              </a:ext>
            </a:extLst>
          </p:cNvPr>
          <p:cNvSpPr/>
          <p:nvPr/>
        </p:nvSpPr>
        <p:spPr>
          <a:xfrm>
            <a:off x="1950453" y="2354979"/>
            <a:ext cx="7790557" cy="1170769"/>
          </a:xfrm>
          <a:custGeom>
            <a:avLst/>
            <a:gdLst>
              <a:gd name="connsiteX0" fmla="*/ 0 w 7790557"/>
              <a:gd name="connsiteY0" fmla="*/ 0 h 1170769"/>
              <a:gd name="connsiteX1" fmla="*/ 302766 w 7790557"/>
              <a:gd name="connsiteY1" fmla="*/ 0 h 1170769"/>
              <a:gd name="connsiteX2" fmla="*/ 302766 w 7790557"/>
              <a:gd name="connsiteY2" fmla="*/ 59104 h 1170769"/>
              <a:gd name="connsiteX3" fmla="*/ 740263 w 7790557"/>
              <a:gd name="connsiteY3" fmla="*/ 59104 h 1170769"/>
              <a:gd name="connsiteX4" fmla="*/ 740263 w 7790557"/>
              <a:gd name="connsiteY4" fmla="*/ 118208 h 1170769"/>
              <a:gd name="connsiteX5" fmla="*/ 778141 w 7790557"/>
              <a:gd name="connsiteY5" fmla="*/ 118208 h 1170769"/>
              <a:gd name="connsiteX6" fmla="*/ 778141 w 7790557"/>
              <a:gd name="connsiteY6" fmla="*/ 175024 h 1170769"/>
              <a:gd name="connsiteX7" fmla="*/ 919991 w 7790557"/>
              <a:gd name="connsiteY7" fmla="*/ 175024 h 1170769"/>
              <a:gd name="connsiteX8" fmla="*/ 919991 w 7790557"/>
              <a:gd name="connsiteY8" fmla="*/ 231841 h 1170769"/>
              <a:gd name="connsiteX9" fmla="*/ 1222756 w 7790557"/>
              <a:gd name="connsiteY9" fmla="*/ 231841 h 1170769"/>
              <a:gd name="connsiteX10" fmla="*/ 1222756 w 7790557"/>
              <a:gd name="connsiteY10" fmla="*/ 276709 h 1170769"/>
              <a:gd name="connsiteX11" fmla="*/ 1324441 w 7790557"/>
              <a:gd name="connsiteY11" fmla="*/ 276709 h 1170769"/>
              <a:gd name="connsiteX12" fmla="*/ 1324441 w 7790557"/>
              <a:gd name="connsiteY12" fmla="*/ 342931 h 1170769"/>
              <a:gd name="connsiteX13" fmla="*/ 1584626 w 7790557"/>
              <a:gd name="connsiteY13" fmla="*/ 342931 h 1170769"/>
              <a:gd name="connsiteX14" fmla="*/ 1584626 w 7790557"/>
              <a:gd name="connsiteY14" fmla="*/ 364285 h 1170769"/>
              <a:gd name="connsiteX15" fmla="*/ 1676777 w 7790557"/>
              <a:gd name="connsiteY15" fmla="*/ 364285 h 1170769"/>
              <a:gd name="connsiteX16" fmla="*/ 1676777 w 7790557"/>
              <a:gd name="connsiteY16" fmla="*/ 451733 h 1170769"/>
              <a:gd name="connsiteX17" fmla="*/ 1825872 w 7790557"/>
              <a:gd name="connsiteY17" fmla="*/ 451733 h 1170769"/>
              <a:gd name="connsiteX18" fmla="*/ 1825872 w 7790557"/>
              <a:gd name="connsiteY18" fmla="*/ 513252 h 1170769"/>
              <a:gd name="connsiteX19" fmla="*/ 2360352 w 7790557"/>
              <a:gd name="connsiteY19" fmla="*/ 513252 h 1170769"/>
              <a:gd name="connsiteX20" fmla="*/ 2360352 w 7790557"/>
              <a:gd name="connsiteY20" fmla="*/ 584177 h 1170769"/>
              <a:gd name="connsiteX21" fmla="*/ 3074558 w 7790557"/>
              <a:gd name="connsiteY21" fmla="*/ 584177 h 1170769"/>
              <a:gd name="connsiteX22" fmla="*/ 3074558 w 7790557"/>
              <a:gd name="connsiteY22" fmla="*/ 633876 h 1170769"/>
              <a:gd name="connsiteX23" fmla="*/ 3481423 w 7790557"/>
              <a:gd name="connsiteY23" fmla="*/ 633876 h 1170769"/>
              <a:gd name="connsiteX24" fmla="*/ 3481423 w 7790557"/>
              <a:gd name="connsiteY24" fmla="*/ 690565 h 1170769"/>
              <a:gd name="connsiteX25" fmla="*/ 3583108 w 7790557"/>
              <a:gd name="connsiteY25" fmla="*/ 690565 h 1170769"/>
              <a:gd name="connsiteX26" fmla="*/ 3583108 w 7790557"/>
              <a:gd name="connsiteY26" fmla="*/ 749669 h 1170769"/>
              <a:gd name="connsiteX27" fmla="*/ 3611452 w 7790557"/>
              <a:gd name="connsiteY27" fmla="*/ 749669 h 1170769"/>
              <a:gd name="connsiteX28" fmla="*/ 3611452 w 7790557"/>
              <a:gd name="connsiteY28" fmla="*/ 789961 h 1170769"/>
              <a:gd name="connsiteX29" fmla="*/ 3777071 w 7790557"/>
              <a:gd name="connsiteY29" fmla="*/ 789961 h 1170769"/>
              <a:gd name="connsiteX30" fmla="*/ 3777071 w 7790557"/>
              <a:gd name="connsiteY30" fmla="*/ 811188 h 1170769"/>
              <a:gd name="connsiteX31" fmla="*/ 4060898 w 7790557"/>
              <a:gd name="connsiteY31" fmla="*/ 811188 h 1170769"/>
              <a:gd name="connsiteX32" fmla="*/ 4060898 w 7790557"/>
              <a:gd name="connsiteY32" fmla="*/ 872707 h 1170769"/>
              <a:gd name="connsiteX33" fmla="*/ 4487719 w 7790557"/>
              <a:gd name="connsiteY33" fmla="*/ 872707 h 1170769"/>
              <a:gd name="connsiteX34" fmla="*/ 4487719 w 7790557"/>
              <a:gd name="connsiteY34" fmla="*/ 929523 h 1170769"/>
              <a:gd name="connsiteX35" fmla="*/ 4749048 w 7790557"/>
              <a:gd name="connsiteY35" fmla="*/ 929523 h 1170769"/>
              <a:gd name="connsiteX36" fmla="*/ 4749048 w 7790557"/>
              <a:gd name="connsiteY36" fmla="*/ 983924 h 1170769"/>
              <a:gd name="connsiteX37" fmla="*/ 5155913 w 7790557"/>
              <a:gd name="connsiteY37" fmla="*/ 983924 h 1170769"/>
              <a:gd name="connsiteX38" fmla="*/ 5155913 w 7790557"/>
              <a:gd name="connsiteY38" fmla="*/ 1052434 h 1170769"/>
              <a:gd name="connsiteX39" fmla="*/ 5212602 w 7790557"/>
              <a:gd name="connsiteY39" fmla="*/ 1052434 h 1170769"/>
              <a:gd name="connsiteX40" fmla="*/ 5212602 w 7790557"/>
              <a:gd name="connsiteY40" fmla="*/ 1106836 h 1170769"/>
              <a:gd name="connsiteX41" fmla="*/ 6328971 w 7790557"/>
              <a:gd name="connsiteY41" fmla="*/ 1106836 h 1170769"/>
              <a:gd name="connsiteX42" fmla="*/ 6328971 w 7790557"/>
              <a:gd name="connsiteY42" fmla="*/ 1170770 h 1170769"/>
              <a:gd name="connsiteX43" fmla="*/ 7790558 w 7790557"/>
              <a:gd name="connsiteY43" fmla="*/ 1170770 h 117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790557" h="1170769">
                <a:moveTo>
                  <a:pt x="0" y="0"/>
                </a:moveTo>
                <a:lnTo>
                  <a:pt x="302766" y="0"/>
                </a:lnTo>
                <a:lnTo>
                  <a:pt x="302766" y="59104"/>
                </a:lnTo>
                <a:lnTo>
                  <a:pt x="740263" y="59104"/>
                </a:lnTo>
                <a:lnTo>
                  <a:pt x="740263" y="118208"/>
                </a:lnTo>
                <a:lnTo>
                  <a:pt x="778141" y="118208"/>
                </a:lnTo>
                <a:lnTo>
                  <a:pt x="778141" y="175024"/>
                </a:lnTo>
                <a:lnTo>
                  <a:pt x="919991" y="175024"/>
                </a:lnTo>
                <a:lnTo>
                  <a:pt x="919991" y="231841"/>
                </a:lnTo>
                <a:lnTo>
                  <a:pt x="1222756" y="231841"/>
                </a:lnTo>
                <a:lnTo>
                  <a:pt x="1222756" y="276709"/>
                </a:lnTo>
                <a:lnTo>
                  <a:pt x="1324441" y="276709"/>
                </a:lnTo>
                <a:lnTo>
                  <a:pt x="1324441" y="342931"/>
                </a:lnTo>
                <a:lnTo>
                  <a:pt x="1584626" y="342931"/>
                </a:lnTo>
                <a:lnTo>
                  <a:pt x="1584626" y="364285"/>
                </a:lnTo>
                <a:lnTo>
                  <a:pt x="1676777" y="364285"/>
                </a:lnTo>
                <a:lnTo>
                  <a:pt x="1676777" y="451733"/>
                </a:lnTo>
                <a:lnTo>
                  <a:pt x="1825872" y="451733"/>
                </a:lnTo>
                <a:lnTo>
                  <a:pt x="1825872" y="513252"/>
                </a:lnTo>
                <a:lnTo>
                  <a:pt x="2360352" y="513252"/>
                </a:lnTo>
                <a:lnTo>
                  <a:pt x="2360352" y="584177"/>
                </a:lnTo>
                <a:lnTo>
                  <a:pt x="3074558" y="584177"/>
                </a:lnTo>
                <a:lnTo>
                  <a:pt x="3074558" y="633876"/>
                </a:lnTo>
                <a:lnTo>
                  <a:pt x="3481423" y="633876"/>
                </a:lnTo>
                <a:lnTo>
                  <a:pt x="3481423" y="690565"/>
                </a:lnTo>
                <a:lnTo>
                  <a:pt x="3583108" y="690565"/>
                </a:lnTo>
                <a:lnTo>
                  <a:pt x="3583108" y="749669"/>
                </a:lnTo>
                <a:lnTo>
                  <a:pt x="3611452" y="749669"/>
                </a:lnTo>
                <a:lnTo>
                  <a:pt x="3611452" y="789961"/>
                </a:lnTo>
                <a:lnTo>
                  <a:pt x="3777071" y="789961"/>
                </a:lnTo>
                <a:lnTo>
                  <a:pt x="3777071" y="811188"/>
                </a:lnTo>
                <a:lnTo>
                  <a:pt x="4060898" y="811188"/>
                </a:lnTo>
                <a:lnTo>
                  <a:pt x="4060898" y="872707"/>
                </a:lnTo>
                <a:lnTo>
                  <a:pt x="4487719" y="872707"/>
                </a:lnTo>
                <a:lnTo>
                  <a:pt x="4487719" y="929523"/>
                </a:lnTo>
                <a:lnTo>
                  <a:pt x="4749048" y="929523"/>
                </a:lnTo>
                <a:lnTo>
                  <a:pt x="4749048" y="983924"/>
                </a:lnTo>
                <a:lnTo>
                  <a:pt x="5155913" y="983924"/>
                </a:lnTo>
                <a:lnTo>
                  <a:pt x="5155913" y="1052434"/>
                </a:lnTo>
                <a:lnTo>
                  <a:pt x="5212602" y="1052434"/>
                </a:lnTo>
                <a:lnTo>
                  <a:pt x="5212602" y="1106836"/>
                </a:lnTo>
                <a:lnTo>
                  <a:pt x="6328971" y="1106836"/>
                </a:lnTo>
                <a:lnTo>
                  <a:pt x="6328971" y="1170770"/>
                </a:lnTo>
                <a:lnTo>
                  <a:pt x="7790558" y="1170770"/>
                </a:lnTo>
              </a:path>
            </a:pathLst>
          </a:custGeom>
          <a:noFill/>
          <a:ln w="28575" cap="flat">
            <a:solidFill>
              <a:srgbClr val="E1471D"/>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43" name="Graphic 141">
            <a:extLst>
              <a:ext uri="{FF2B5EF4-FFF2-40B4-BE49-F238E27FC236}">
                <a16:creationId xmlns:a16="http://schemas.microsoft.com/office/drawing/2014/main" id="{5A56F4EC-88C9-3C43-13A8-F75362A40CD9}"/>
              </a:ext>
            </a:extLst>
          </p:cNvPr>
          <p:cNvSpPr/>
          <p:nvPr/>
        </p:nvSpPr>
        <p:spPr>
          <a:xfrm>
            <a:off x="1914373" y="2356844"/>
            <a:ext cx="8363400" cy="1257515"/>
          </a:xfrm>
          <a:custGeom>
            <a:avLst/>
            <a:gdLst>
              <a:gd name="connsiteX0" fmla="*/ 0 w 8363400"/>
              <a:gd name="connsiteY0" fmla="*/ 0 h 1257515"/>
              <a:gd name="connsiteX1" fmla="*/ 108533 w 8363400"/>
              <a:gd name="connsiteY1" fmla="*/ 0 h 1257515"/>
              <a:gd name="connsiteX2" fmla="*/ 108533 w 8363400"/>
              <a:gd name="connsiteY2" fmla="*/ 40066 h 1257515"/>
              <a:gd name="connsiteX3" fmla="*/ 151008 w 8363400"/>
              <a:gd name="connsiteY3" fmla="*/ 40066 h 1257515"/>
              <a:gd name="connsiteX4" fmla="*/ 151008 w 8363400"/>
              <a:gd name="connsiteY4" fmla="*/ 66058 h 1257515"/>
              <a:gd name="connsiteX5" fmla="*/ 526057 w 8363400"/>
              <a:gd name="connsiteY5" fmla="*/ 66058 h 1257515"/>
              <a:gd name="connsiteX6" fmla="*/ 526057 w 8363400"/>
              <a:gd name="connsiteY6" fmla="*/ 117916 h 1257515"/>
              <a:gd name="connsiteX7" fmla="*/ 629899 w 8363400"/>
              <a:gd name="connsiteY7" fmla="*/ 117916 h 1257515"/>
              <a:gd name="connsiteX8" fmla="*/ 629899 w 8363400"/>
              <a:gd name="connsiteY8" fmla="*/ 146317 h 1257515"/>
              <a:gd name="connsiteX9" fmla="*/ 769115 w 8363400"/>
              <a:gd name="connsiteY9" fmla="*/ 146317 h 1257515"/>
              <a:gd name="connsiteX10" fmla="*/ 769115 w 8363400"/>
              <a:gd name="connsiteY10" fmla="*/ 183974 h 1257515"/>
              <a:gd name="connsiteX11" fmla="*/ 818691 w 8363400"/>
              <a:gd name="connsiteY11" fmla="*/ 183974 h 1257515"/>
              <a:gd name="connsiteX12" fmla="*/ 818691 w 8363400"/>
              <a:gd name="connsiteY12" fmla="*/ 221758 h 1257515"/>
              <a:gd name="connsiteX13" fmla="*/ 1373022 w 8363400"/>
              <a:gd name="connsiteY13" fmla="*/ 221758 h 1257515"/>
              <a:gd name="connsiteX14" fmla="*/ 1373022 w 8363400"/>
              <a:gd name="connsiteY14" fmla="*/ 297325 h 1257515"/>
              <a:gd name="connsiteX15" fmla="*/ 1623181 w 8363400"/>
              <a:gd name="connsiteY15" fmla="*/ 297325 h 1257515"/>
              <a:gd name="connsiteX16" fmla="*/ 1623181 w 8363400"/>
              <a:gd name="connsiteY16" fmla="*/ 342083 h 1257515"/>
              <a:gd name="connsiteX17" fmla="*/ 1759989 w 8363400"/>
              <a:gd name="connsiteY17" fmla="*/ 342083 h 1257515"/>
              <a:gd name="connsiteX18" fmla="*/ 1759989 w 8363400"/>
              <a:gd name="connsiteY18" fmla="*/ 379866 h 1257515"/>
              <a:gd name="connsiteX19" fmla="*/ 1877904 w 8363400"/>
              <a:gd name="connsiteY19" fmla="*/ 379866 h 1257515"/>
              <a:gd name="connsiteX20" fmla="*/ 1877904 w 8363400"/>
              <a:gd name="connsiteY20" fmla="*/ 419932 h 1257515"/>
              <a:gd name="connsiteX21" fmla="*/ 1934580 w 8363400"/>
              <a:gd name="connsiteY21" fmla="*/ 419932 h 1257515"/>
              <a:gd name="connsiteX22" fmla="*/ 1934580 w 8363400"/>
              <a:gd name="connsiteY22" fmla="*/ 459998 h 1257515"/>
              <a:gd name="connsiteX23" fmla="*/ 2691904 w 8363400"/>
              <a:gd name="connsiteY23" fmla="*/ 459998 h 1257515"/>
              <a:gd name="connsiteX24" fmla="*/ 2691904 w 8363400"/>
              <a:gd name="connsiteY24" fmla="*/ 504883 h 1257515"/>
              <a:gd name="connsiteX25" fmla="*/ 2727279 w 8363400"/>
              <a:gd name="connsiteY25" fmla="*/ 504883 h 1257515"/>
              <a:gd name="connsiteX26" fmla="*/ 2727279 w 8363400"/>
              <a:gd name="connsiteY26" fmla="*/ 537848 h 1257515"/>
              <a:gd name="connsiteX27" fmla="*/ 2748453 w 8363400"/>
              <a:gd name="connsiteY27" fmla="*/ 537848 h 1257515"/>
              <a:gd name="connsiteX28" fmla="*/ 2748453 w 8363400"/>
              <a:gd name="connsiteY28" fmla="*/ 578041 h 1257515"/>
              <a:gd name="connsiteX29" fmla="*/ 2781545 w 8363400"/>
              <a:gd name="connsiteY29" fmla="*/ 578041 h 1257515"/>
              <a:gd name="connsiteX30" fmla="*/ 2781545 w 8363400"/>
              <a:gd name="connsiteY30" fmla="*/ 589833 h 1257515"/>
              <a:gd name="connsiteX31" fmla="*/ 2989103 w 8363400"/>
              <a:gd name="connsiteY31" fmla="*/ 589833 h 1257515"/>
              <a:gd name="connsiteX32" fmla="*/ 2989103 w 8363400"/>
              <a:gd name="connsiteY32" fmla="*/ 622798 h 1257515"/>
              <a:gd name="connsiteX33" fmla="*/ 3319394 w 8363400"/>
              <a:gd name="connsiteY33" fmla="*/ 622798 h 1257515"/>
              <a:gd name="connsiteX34" fmla="*/ 3319394 w 8363400"/>
              <a:gd name="connsiteY34" fmla="*/ 658173 h 1257515"/>
              <a:gd name="connsiteX35" fmla="*/ 3574244 w 8363400"/>
              <a:gd name="connsiteY35" fmla="*/ 658173 h 1257515"/>
              <a:gd name="connsiteX36" fmla="*/ 3574244 w 8363400"/>
              <a:gd name="connsiteY36" fmla="*/ 705466 h 1257515"/>
              <a:gd name="connsiteX37" fmla="*/ 3600236 w 8363400"/>
              <a:gd name="connsiteY37" fmla="*/ 705466 h 1257515"/>
              <a:gd name="connsiteX38" fmla="*/ 3600236 w 8363400"/>
              <a:gd name="connsiteY38" fmla="*/ 740841 h 1257515"/>
              <a:gd name="connsiteX39" fmla="*/ 3644994 w 8363400"/>
              <a:gd name="connsiteY39" fmla="*/ 740841 h 1257515"/>
              <a:gd name="connsiteX40" fmla="*/ 3644994 w 8363400"/>
              <a:gd name="connsiteY40" fmla="*/ 780907 h 1257515"/>
              <a:gd name="connsiteX41" fmla="*/ 3824276 w 8363400"/>
              <a:gd name="connsiteY41" fmla="*/ 780907 h 1257515"/>
              <a:gd name="connsiteX42" fmla="*/ 3824276 w 8363400"/>
              <a:gd name="connsiteY42" fmla="*/ 830482 h 1257515"/>
              <a:gd name="connsiteX43" fmla="*/ 3845577 w 8363400"/>
              <a:gd name="connsiteY43" fmla="*/ 830482 h 1257515"/>
              <a:gd name="connsiteX44" fmla="*/ 3845577 w 8363400"/>
              <a:gd name="connsiteY44" fmla="*/ 861166 h 1257515"/>
              <a:gd name="connsiteX45" fmla="*/ 4140493 w 8363400"/>
              <a:gd name="connsiteY45" fmla="*/ 861166 h 1257515"/>
              <a:gd name="connsiteX46" fmla="*/ 4140493 w 8363400"/>
              <a:gd name="connsiteY46" fmla="*/ 898823 h 1257515"/>
              <a:gd name="connsiteX47" fmla="*/ 4182969 w 8363400"/>
              <a:gd name="connsiteY47" fmla="*/ 898823 h 1257515"/>
              <a:gd name="connsiteX48" fmla="*/ 4182969 w 8363400"/>
              <a:gd name="connsiteY48" fmla="*/ 948398 h 1257515"/>
              <a:gd name="connsiteX49" fmla="*/ 4456584 w 8363400"/>
              <a:gd name="connsiteY49" fmla="*/ 948398 h 1257515"/>
              <a:gd name="connsiteX50" fmla="*/ 4456584 w 8363400"/>
              <a:gd name="connsiteY50" fmla="*/ 981491 h 1257515"/>
              <a:gd name="connsiteX51" fmla="*/ 5105375 w 8363400"/>
              <a:gd name="connsiteY51" fmla="*/ 981491 h 1257515"/>
              <a:gd name="connsiteX52" fmla="*/ 5105375 w 8363400"/>
              <a:gd name="connsiteY52" fmla="*/ 1021557 h 1257515"/>
              <a:gd name="connsiteX53" fmla="*/ 5456840 w 8363400"/>
              <a:gd name="connsiteY53" fmla="*/ 1021557 h 1257515"/>
              <a:gd name="connsiteX54" fmla="*/ 5456840 w 8363400"/>
              <a:gd name="connsiteY54" fmla="*/ 1066314 h 1257515"/>
              <a:gd name="connsiteX55" fmla="*/ 6280222 w 8363400"/>
              <a:gd name="connsiteY55" fmla="*/ 1066314 h 1257515"/>
              <a:gd name="connsiteX56" fmla="*/ 6280222 w 8363400"/>
              <a:gd name="connsiteY56" fmla="*/ 1163056 h 1257515"/>
              <a:gd name="connsiteX57" fmla="*/ 7068229 w 8363400"/>
              <a:gd name="connsiteY57" fmla="*/ 1163056 h 1257515"/>
              <a:gd name="connsiteX58" fmla="*/ 7068229 w 8363400"/>
              <a:gd name="connsiteY58" fmla="*/ 1257515 h 1257515"/>
              <a:gd name="connsiteX59" fmla="*/ 8363401 w 8363400"/>
              <a:gd name="connsiteY59" fmla="*/ 1257515 h 1257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8363400" h="1257515">
                <a:moveTo>
                  <a:pt x="0" y="0"/>
                </a:moveTo>
                <a:lnTo>
                  <a:pt x="108533" y="0"/>
                </a:lnTo>
                <a:lnTo>
                  <a:pt x="108533" y="40066"/>
                </a:lnTo>
                <a:lnTo>
                  <a:pt x="151008" y="40066"/>
                </a:lnTo>
                <a:lnTo>
                  <a:pt x="151008" y="66058"/>
                </a:lnTo>
                <a:lnTo>
                  <a:pt x="526057" y="66058"/>
                </a:lnTo>
                <a:lnTo>
                  <a:pt x="526057" y="117916"/>
                </a:lnTo>
                <a:lnTo>
                  <a:pt x="629899" y="117916"/>
                </a:lnTo>
                <a:lnTo>
                  <a:pt x="629899" y="146317"/>
                </a:lnTo>
                <a:lnTo>
                  <a:pt x="769115" y="146317"/>
                </a:lnTo>
                <a:lnTo>
                  <a:pt x="769115" y="183974"/>
                </a:lnTo>
                <a:lnTo>
                  <a:pt x="818691" y="183974"/>
                </a:lnTo>
                <a:lnTo>
                  <a:pt x="818691" y="221758"/>
                </a:lnTo>
                <a:lnTo>
                  <a:pt x="1373022" y="221758"/>
                </a:lnTo>
                <a:lnTo>
                  <a:pt x="1373022" y="297325"/>
                </a:lnTo>
                <a:lnTo>
                  <a:pt x="1623181" y="297325"/>
                </a:lnTo>
                <a:lnTo>
                  <a:pt x="1623181" y="342083"/>
                </a:lnTo>
                <a:lnTo>
                  <a:pt x="1759989" y="342083"/>
                </a:lnTo>
                <a:lnTo>
                  <a:pt x="1759989" y="379866"/>
                </a:lnTo>
                <a:lnTo>
                  <a:pt x="1877904" y="379866"/>
                </a:lnTo>
                <a:lnTo>
                  <a:pt x="1877904" y="419932"/>
                </a:lnTo>
                <a:lnTo>
                  <a:pt x="1934580" y="419932"/>
                </a:lnTo>
                <a:lnTo>
                  <a:pt x="1934580" y="459998"/>
                </a:lnTo>
                <a:lnTo>
                  <a:pt x="2691904" y="459998"/>
                </a:lnTo>
                <a:lnTo>
                  <a:pt x="2691904" y="504883"/>
                </a:lnTo>
                <a:lnTo>
                  <a:pt x="2727279" y="504883"/>
                </a:lnTo>
                <a:lnTo>
                  <a:pt x="2727279" y="537848"/>
                </a:lnTo>
                <a:lnTo>
                  <a:pt x="2748453" y="537848"/>
                </a:lnTo>
                <a:lnTo>
                  <a:pt x="2748453" y="578041"/>
                </a:lnTo>
                <a:lnTo>
                  <a:pt x="2781545" y="578041"/>
                </a:lnTo>
                <a:lnTo>
                  <a:pt x="2781545" y="589833"/>
                </a:lnTo>
                <a:lnTo>
                  <a:pt x="2989103" y="589833"/>
                </a:lnTo>
                <a:lnTo>
                  <a:pt x="2989103" y="622798"/>
                </a:lnTo>
                <a:lnTo>
                  <a:pt x="3319394" y="622798"/>
                </a:lnTo>
                <a:lnTo>
                  <a:pt x="3319394" y="658173"/>
                </a:lnTo>
                <a:lnTo>
                  <a:pt x="3574244" y="658173"/>
                </a:lnTo>
                <a:lnTo>
                  <a:pt x="3574244" y="705466"/>
                </a:lnTo>
                <a:lnTo>
                  <a:pt x="3600236" y="705466"/>
                </a:lnTo>
                <a:lnTo>
                  <a:pt x="3600236" y="740841"/>
                </a:lnTo>
                <a:lnTo>
                  <a:pt x="3644994" y="740841"/>
                </a:lnTo>
                <a:lnTo>
                  <a:pt x="3644994" y="780907"/>
                </a:lnTo>
                <a:lnTo>
                  <a:pt x="3824276" y="780907"/>
                </a:lnTo>
                <a:lnTo>
                  <a:pt x="3824276" y="830482"/>
                </a:lnTo>
                <a:lnTo>
                  <a:pt x="3845577" y="830482"/>
                </a:lnTo>
                <a:lnTo>
                  <a:pt x="3845577" y="861166"/>
                </a:lnTo>
                <a:lnTo>
                  <a:pt x="4140493" y="861166"/>
                </a:lnTo>
                <a:lnTo>
                  <a:pt x="4140493" y="898823"/>
                </a:lnTo>
                <a:lnTo>
                  <a:pt x="4182969" y="898823"/>
                </a:lnTo>
                <a:lnTo>
                  <a:pt x="4182969" y="948398"/>
                </a:lnTo>
                <a:lnTo>
                  <a:pt x="4456584" y="948398"/>
                </a:lnTo>
                <a:lnTo>
                  <a:pt x="4456584" y="981491"/>
                </a:lnTo>
                <a:lnTo>
                  <a:pt x="5105375" y="981491"/>
                </a:lnTo>
                <a:lnTo>
                  <a:pt x="5105375" y="1021557"/>
                </a:lnTo>
                <a:lnTo>
                  <a:pt x="5456840" y="1021557"/>
                </a:lnTo>
                <a:lnTo>
                  <a:pt x="5456840" y="1066314"/>
                </a:lnTo>
                <a:lnTo>
                  <a:pt x="6280222" y="1066314"/>
                </a:lnTo>
                <a:lnTo>
                  <a:pt x="6280222" y="1163056"/>
                </a:lnTo>
                <a:lnTo>
                  <a:pt x="7068229" y="1163056"/>
                </a:lnTo>
                <a:lnTo>
                  <a:pt x="7068229" y="1257515"/>
                </a:lnTo>
                <a:lnTo>
                  <a:pt x="8363401" y="1257515"/>
                </a:lnTo>
              </a:path>
            </a:pathLst>
          </a:custGeom>
          <a:noFill/>
          <a:ln w="28575" cap="flat">
            <a:solidFill>
              <a:schemeClr val="accent2"/>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81" name="Graphic 179">
            <a:extLst>
              <a:ext uri="{FF2B5EF4-FFF2-40B4-BE49-F238E27FC236}">
                <a16:creationId xmlns:a16="http://schemas.microsoft.com/office/drawing/2014/main" id="{188C09F9-AA52-14A6-B547-BD59D1E8C374}"/>
              </a:ext>
            </a:extLst>
          </p:cNvPr>
          <p:cNvSpPr/>
          <p:nvPr/>
        </p:nvSpPr>
        <p:spPr>
          <a:xfrm>
            <a:off x="1886806" y="2362530"/>
            <a:ext cx="8702656" cy="1228375"/>
          </a:xfrm>
          <a:custGeom>
            <a:avLst/>
            <a:gdLst>
              <a:gd name="connsiteX0" fmla="*/ 0 w 8702656"/>
              <a:gd name="connsiteY0" fmla="*/ 0 h 1228375"/>
              <a:gd name="connsiteX1" fmla="*/ 139133 w 8702656"/>
              <a:gd name="connsiteY1" fmla="*/ 0 h 1228375"/>
              <a:gd name="connsiteX2" fmla="*/ 139133 w 8702656"/>
              <a:gd name="connsiteY2" fmla="*/ 28257 h 1228375"/>
              <a:gd name="connsiteX3" fmla="*/ 188679 w 8702656"/>
              <a:gd name="connsiteY3" fmla="*/ 28257 h 1228375"/>
              <a:gd name="connsiteX4" fmla="*/ 188679 w 8702656"/>
              <a:gd name="connsiteY4" fmla="*/ 47138 h 1228375"/>
              <a:gd name="connsiteX5" fmla="*/ 358350 w 8702656"/>
              <a:gd name="connsiteY5" fmla="*/ 47138 h 1228375"/>
              <a:gd name="connsiteX6" fmla="*/ 358350 w 8702656"/>
              <a:gd name="connsiteY6" fmla="*/ 66019 h 1228375"/>
              <a:gd name="connsiteX7" fmla="*/ 381919 w 8702656"/>
              <a:gd name="connsiteY7" fmla="*/ 66019 h 1228375"/>
              <a:gd name="connsiteX8" fmla="*/ 381919 w 8702656"/>
              <a:gd name="connsiteY8" fmla="*/ 77803 h 1228375"/>
              <a:gd name="connsiteX9" fmla="*/ 549309 w 8702656"/>
              <a:gd name="connsiteY9" fmla="*/ 77803 h 1228375"/>
              <a:gd name="connsiteX10" fmla="*/ 549309 w 8702656"/>
              <a:gd name="connsiteY10" fmla="*/ 103780 h 1228375"/>
              <a:gd name="connsiteX11" fmla="*/ 657777 w 8702656"/>
              <a:gd name="connsiteY11" fmla="*/ 103780 h 1228375"/>
              <a:gd name="connsiteX12" fmla="*/ 657777 w 8702656"/>
              <a:gd name="connsiteY12" fmla="*/ 124941 h 1228375"/>
              <a:gd name="connsiteX13" fmla="*/ 804006 w 8702656"/>
              <a:gd name="connsiteY13" fmla="*/ 124941 h 1228375"/>
              <a:gd name="connsiteX14" fmla="*/ 804006 w 8702656"/>
              <a:gd name="connsiteY14" fmla="*/ 165110 h 1228375"/>
              <a:gd name="connsiteX15" fmla="*/ 855833 w 8702656"/>
              <a:gd name="connsiteY15" fmla="*/ 165110 h 1228375"/>
              <a:gd name="connsiteX16" fmla="*/ 855833 w 8702656"/>
              <a:gd name="connsiteY16" fmla="*/ 205152 h 1228375"/>
              <a:gd name="connsiteX17" fmla="*/ 994966 w 8702656"/>
              <a:gd name="connsiteY17" fmla="*/ 205152 h 1228375"/>
              <a:gd name="connsiteX18" fmla="*/ 994966 w 8702656"/>
              <a:gd name="connsiteY18" fmla="*/ 233409 h 1228375"/>
              <a:gd name="connsiteX19" fmla="*/ 1289705 w 8702656"/>
              <a:gd name="connsiteY19" fmla="*/ 233409 h 1228375"/>
              <a:gd name="connsiteX20" fmla="*/ 1289705 w 8702656"/>
              <a:gd name="connsiteY20" fmla="*/ 254697 h 1228375"/>
              <a:gd name="connsiteX21" fmla="*/ 1407550 w 8702656"/>
              <a:gd name="connsiteY21" fmla="*/ 254697 h 1228375"/>
              <a:gd name="connsiteX22" fmla="*/ 1407550 w 8702656"/>
              <a:gd name="connsiteY22" fmla="*/ 315901 h 1228375"/>
              <a:gd name="connsiteX23" fmla="*/ 1591540 w 8702656"/>
              <a:gd name="connsiteY23" fmla="*/ 315901 h 1228375"/>
              <a:gd name="connsiteX24" fmla="*/ 1591540 w 8702656"/>
              <a:gd name="connsiteY24" fmla="*/ 339470 h 1228375"/>
              <a:gd name="connsiteX25" fmla="*/ 1662247 w 8702656"/>
              <a:gd name="connsiteY25" fmla="*/ 339470 h 1228375"/>
              <a:gd name="connsiteX26" fmla="*/ 1662247 w 8702656"/>
              <a:gd name="connsiteY26" fmla="*/ 360758 h 1228375"/>
              <a:gd name="connsiteX27" fmla="*/ 1742457 w 8702656"/>
              <a:gd name="connsiteY27" fmla="*/ 360758 h 1228375"/>
              <a:gd name="connsiteX28" fmla="*/ 1742457 w 8702656"/>
              <a:gd name="connsiteY28" fmla="*/ 398519 h 1228375"/>
              <a:gd name="connsiteX29" fmla="*/ 1770715 w 8702656"/>
              <a:gd name="connsiteY29" fmla="*/ 398519 h 1228375"/>
              <a:gd name="connsiteX30" fmla="*/ 1770715 w 8702656"/>
              <a:gd name="connsiteY30" fmla="*/ 414992 h 1228375"/>
              <a:gd name="connsiteX31" fmla="*/ 1798972 w 8702656"/>
              <a:gd name="connsiteY31" fmla="*/ 414992 h 1228375"/>
              <a:gd name="connsiteX32" fmla="*/ 1798972 w 8702656"/>
              <a:gd name="connsiteY32" fmla="*/ 433872 h 1228375"/>
              <a:gd name="connsiteX33" fmla="*/ 1886279 w 8702656"/>
              <a:gd name="connsiteY33" fmla="*/ 433872 h 1228375"/>
              <a:gd name="connsiteX34" fmla="*/ 1886279 w 8702656"/>
              <a:gd name="connsiteY34" fmla="*/ 450345 h 1228375"/>
              <a:gd name="connsiteX35" fmla="*/ 1916944 w 8702656"/>
              <a:gd name="connsiteY35" fmla="*/ 450345 h 1228375"/>
              <a:gd name="connsiteX36" fmla="*/ 1916944 w 8702656"/>
              <a:gd name="connsiteY36" fmla="*/ 513956 h 1228375"/>
              <a:gd name="connsiteX37" fmla="*/ 1968770 w 8702656"/>
              <a:gd name="connsiteY37" fmla="*/ 513956 h 1228375"/>
              <a:gd name="connsiteX38" fmla="*/ 1968770 w 8702656"/>
              <a:gd name="connsiteY38" fmla="*/ 539933 h 1228375"/>
              <a:gd name="connsiteX39" fmla="*/ 2426212 w 8702656"/>
              <a:gd name="connsiteY39" fmla="*/ 539933 h 1228375"/>
              <a:gd name="connsiteX40" fmla="*/ 2426212 w 8702656"/>
              <a:gd name="connsiteY40" fmla="*/ 563502 h 1228375"/>
              <a:gd name="connsiteX41" fmla="*/ 2720950 w 8702656"/>
              <a:gd name="connsiteY41" fmla="*/ 563502 h 1228375"/>
              <a:gd name="connsiteX42" fmla="*/ 2720950 w 8702656"/>
              <a:gd name="connsiteY42" fmla="*/ 584790 h 1228375"/>
              <a:gd name="connsiteX43" fmla="*/ 2749208 w 8702656"/>
              <a:gd name="connsiteY43" fmla="*/ 584790 h 1228375"/>
              <a:gd name="connsiteX44" fmla="*/ 2749208 w 8702656"/>
              <a:gd name="connsiteY44" fmla="*/ 603544 h 1228375"/>
              <a:gd name="connsiteX45" fmla="*/ 2777465 w 8702656"/>
              <a:gd name="connsiteY45" fmla="*/ 603544 h 1228375"/>
              <a:gd name="connsiteX46" fmla="*/ 2777465 w 8702656"/>
              <a:gd name="connsiteY46" fmla="*/ 624832 h 1228375"/>
              <a:gd name="connsiteX47" fmla="*/ 3010874 w 8702656"/>
              <a:gd name="connsiteY47" fmla="*/ 624832 h 1228375"/>
              <a:gd name="connsiteX48" fmla="*/ 3010874 w 8702656"/>
              <a:gd name="connsiteY48" fmla="*/ 648401 h 1228375"/>
              <a:gd name="connsiteX49" fmla="*/ 3140631 w 8702656"/>
              <a:gd name="connsiteY49" fmla="*/ 648401 h 1228375"/>
              <a:gd name="connsiteX50" fmla="*/ 3140631 w 8702656"/>
              <a:gd name="connsiteY50" fmla="*/ 669562 h 1228375"/>
              <a:gd name="connsiteX51" fmla="*/ 3359847 w 8702656"/>
              <a:gd name="connsiteY51" fmla="*/ 669562 h 1228375"/>
              <a:gd name="connsiteX52" fmla="*/ 3359847 w 8702656"/>
              <a:gd name="connsiteY52" fmla="*/ 693258 h 1228375"/>
              <a:gd name="connsiteX53" fmla="*/ 3546118 w 8702656"/>
              <a:gd name="connsiteY53" fmla="*/ 693258 h 1228375"/>
              <a:gd name="connsiteX54" fmla="*/ 3546118 w 8702656"/>
              <a:gd name="connsiteY54" fmla="*/ 712012 h 1228375"/>
              <a:gd name="connsiteX55" fmla="*/ 3614544 w 8702656"/>
              <a:gd name="connsiteY55" fmla="*/ 712012 h 1228375"/>
              <a:gd name="connsiteX56" fmla="*/ 3614544 w 8702656"/>
              <a:gd name="connsiteY56" fmla="*/ 754461 h 1228375"/>
              <a:gd name="connsiteX57" fmla="*/ 3640394 w 8702656"/>
              <a:gd name="connsiteY57" fmla="*/ 754461 h 1228375"/>
              <a:gd name="connsiteX58" fmla="*/ 3640394 w 8702656"/>
              <a:gd name="connsiteY58" fmla="*/ 801599 h 1228375"/>
              <a:gd name="connsiteX59" fmla="*/ 3678155 w 8702656"/>
              <a:gd name="connsiteY59" fmla="*/ 801599 h 1228375"/>
              <a:gd name="connsiteX60" fmla="*/ 3678155 w 8702656"/>
              <a:gd name="connsiteY60" fmla="*/ 825295 h 1228375"/>
              <a:gd name="connsiteX61" fmla="*/ 3840857 w 8702656"/>
              <a:gd name="connsiteY61" fmla="*/ 825295 h 1228375"/>
              <a:gd name="connsiteX62" fmla="*/ 3840857 w 8702656"/>
              <a:gd name="connsiteY62" fmla="*/ 851145 h 1228375"/>
              <a:gd name="connsiteX63" fmla="*/ 3873930 w 8702656"/>
              <a:gd name="connsiteY63" fmla="*/ 851145 h 1228375"/>
              <a:gd name="connsiteX64" fmla="*/ 3873930 w 8702656"/>
              <a:gd name="connsiteY64" fmla="*/ 877121 h 1228375"/>
              <a:gd name="connsiteX65" fmla="*/ 4128500 w 8702656"/>
              <a:gd name="connsiteY65" fmla="*/ 877121 h 1228375"/>
              <a:gd name="connsiteX66" fmla="*/ 4128500 w 8702656"/>
              <a:gd name="connsiteY66" fmla="*/ 893594 h 1228375"/>
              <a:gd name="connsiteX67" fmla="*/ 4156758 w 8702656"/>
              <a:gd name="connsiteY67" fmla="*/ 893594 h 1228375"/>
              <a:gd name="connsiteX68" fmla="*/ 4156758 w 8702656"/>
              <a:gd name="connsiteY68" fmla="*/ 910067 h 1228375"/>
              <a:gd name="connsiteX69" fmla="*/ 4213400 w 8702656"/>
              <a:gd name="connsiteY69" fmla="*/ 910067 h 1228375"/>
              <a:gd name="connsiteX70" fmla="*/ 4213400 w 8702656"/>
              <a:gd name="connsiteY70" fmla="*/ 933636 h 1228375"/>
              <a:gd name="connsiteX71" fmla="*/ 4484570 w 8702656"/>
              <a:gd name="connsiteY71" fmla="*/ 933636 h 1228375"/>
              <a:gd name="connsiteX72" fmla="*/ 4484570 w 8702656"/>
              <a:gd name="connsiteY72" fmla="*/ 966709 h 1228375"/>
              <a:gd name="connsiteX73" fmla="*/ 4545900 w 8702656"/>
              <a:gd name="connsiteY73" fmla="*/ 966709 h 1228375"/>
              <a:gd name="connsiteX74" fmla="*/ 4545900 w 8702656"/>
              <a:gd name="connsiteY74" fmla="*/ 983182 h 1228375"/>
              <a:gd name="connsiteX75" fmla="*/ 4824039 w 8702656"/>
              <a:gd name="connsiteY75" fmla="*/ 983182 h 1228375"/>
              <a:gd name="connsiteX76" fmla="*/ 4824039 w 8702656"/>
              <a:gd name="connsiteY76" fmla="*/ 1006751 h 1228375"/>
              <a:gd name="connsiteX77" fmla="*/ 5128281 w 8702656"/>
              <a:gd name="connsiteY77" fmla="*/ 1006751 h 1228375"/>
              <a:gd name="connsiteX78" fmla="*/ 5128281 w 8702656"/>
              <a:gd name="connsiteY78" fmla="*/ 1023350 h 1228375"/>
              <a:gd name="connsiteX79" fmla="*/ 5215461 w 8702656"/>
              <a:gd name="connsiteY79" fmla="*/ 1023350 h 1228375"/>
              <a:gd name="connsiteX80" fmla="*/ 5215461 w 8702656"/>
              <a:gd name="connsiteY80" fmla="*/ 1044512 h 1228375"/>
              <a:gd name="connsiteX81" fmla="*/ 5274384 w 8702656"/>
              <a:gd name="connsiteY81" fmla="*/ 1044512 h 1228375"/>
              <a:gd name="connsiteX82" fmla="*/ 5274384 w 8702656"/>
              <a:gd name="connsiteY82" fmla="*/ 1075177 h 1228375"/>
              <a:gd name="connsiteX83" fmla="*/ 5484224 w 8702656"/>
              <a:gd name="connsiteY83" fmla="*/ 1075177 h 1228375"/>
              <a:gd name="connsiteX84" fmla="*/ 5484224 w 8702656"/>
              <a:gd name="connsiteY84" fmla="*/ 1096338 h 1228375"/>
              <a:gd name="connsiteX85" fmla="*/ 6316614 w 8702656"/>
              <a:gd name="connsiteY85" fmla="*/ 1096338 h 1228375"/>
              <a:gd name="connsiteX86" fmla="*/ 6316614 w 8702656"/>
              <a:gd name="connsiteY86" fmla="*/ 1152980 h 1228375"/>
              <a:gd name="connsiteX87" fmla="*/ 6396698 w 8702656"/>
              <a:gd name="connsiteY87" fmla="*/ 1152980 h 1228375"/>
              <a:gd name="connsiteX88" fmla="*/ 6396698 w 8702656"/>
              <a:gd name="connsiteY88" fmla="*/ 1178956 h 1228375"/>
              <a:gd name="connsiteX89" fmla="*/ 7101741 w 8702656"/>
              <a:gd name="connsiteY89" fmla="*/ 1178956 h 1228375"/>
              <a:gd name="connsiteX90" fmla="*/ 7101741 w 8702656"/>
              <a:gd name="connsiteY90" fmla="*/ 1228375 h 1228375"/>
              <a:gd name="connsiteX91" fmla="*/ 8702657 w 8702656"/>
              <a:gd name="connsiteY91" fmla="*/ 1228375 h 122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702656" h="1228375">
                <a:moveTo>
                  <a:pt x="0" y="0"/>
                </a:moveTo>
                <a:lnTo>
                  <a:pt x="139133" y="0"/>
                </a:lnTo>
                <a:lnTo>
                  <a:pt x="139133" y="28257"/>
                </a:lnTo>
                <a:lnTo>
                  <a:pt x="188679" y="28257"/>
                </a:lnTo>
                <a:lnTo>
                  <a:pt x="188679" y="47138"/>
                </a:lnTo>
                <a:lnTo>
                  <a:pt x="358350" y="47138"/>
                </a:lnTo>
                <a:lnTo>
                  <a:pt x="358350" y="66019"/>
                </a:lnTo>
                <a:lnTo>
                  <a:pt x="381919" y="66019"/>
                </a:lnTo>
                <a:lnTo>
                  <a:pt x="381919" y="77803"/>
                </a:lnTo>
                <a:lnTo>
                  <a:pt x="549309" y="77803"/>
                </a:lnTo>
                <a:lnTo>
                  <a:pt x="549309" y="103780"/>
                </a:lnTo>
                <a:lnTo>
                  <a:pt x="657777" y="103780"/>
                </a:lnTo>
                <a:lnTo>
                  <a:pt x="657777" y="124941"/>
                </a:lnTo>
                <a:lnTo>
                  <a:pt x="804006" y="124941"/>
                </a:lnTo>
                <a:lnTo>
                  <a:pt x="804006" y="165110"/>
                </a:lnTo>
                <a:lnTo>
                  <a:pt x="855833" y="165110"/>
                </a:lnTo>
                <a:lnTo>
                  <a:pt x="855833" y="205152"/>
                </a:lnTo>
                <a:lnTo>
                  <a:pt x="994966" y="205152"/>
                </a:lnTo>
                <a:lnTo>
                  <a:pt x="994966" y="233409"/>
                </a:lnTo>
                <a:lnTo>
                  <a:pt x="1289705" y="233409"/>
                </a:lnTo>
                <a:lnTo>
                  <a:pt x="1289705" y="254697"/>
                </a:lnTo>
                <a:lnTo>
                  <a:pt x="1407550" y="254697"/>
                </a:lnTo>
                <a:lnTo>
                  <a:pt x="1407550" y="315901"/>
                </a:lnTo>
                <a:lnTo>
                  <a:pt x="1591540" y="315901"/>
                </a:lnTo>
                <a:lnTo>
                  <a:pt x="1591540" y="339470"/>
                </a:lnTo>
                <a:lnTo>
                  <a:pt x="1662247" y="339470"/>
                </a:lnTo>
                <a:lnTo>
                  <a:pt x="1662247" y="360758"/>
                </a:lnTo>
                <a:lnTo>
                  <a:pt x="1742457" y="360758"/>
                </a:lnTo>
                <a:lnTo>
                  <a:pt x="1742457" y="398519"/>
                </a:lnTo>
                <a:lnTo>
                  <a:pt x="1770715" y="398519"/>
                </a:lnTo>
                <a:lnTo>
                  <a:pt x="1770715" y="414992"/>
                </a:lnTo>
                <a:lnTo>
                  <a:pt x="1798972" y="414992"/>
                </a:lnTo>
                <a:lnTo>
                  <a:pt x="1798972" y="433872"/>
                </a:lnTo>
                <a:lnTo>
                  <a:pt x="1886279" y="433872"/>
                </a:lnTo>
                <a:lnTo>
                  <a:pt x="1886279" y="450345"/>
                </a:lnTo>
                <a:lnTo>
                  <a:pt x="1916944" y="450345"/>
                </a:lnTo>
                <a:lnTo>
                  <a:pt x="1916944" y="513956"/>
                </a:lnTo>
                <a:lnTo>
                  <a:pt x="1968770" y="513956"/>
                </a:lnTo>
                <a:lnTo>
                  <a:pt x="1968770" y="539933"/>
                </a:lnTo>
                <a:lnTo>
                  <a:pt x="2426212" y="539933"/>
                </a:lnTo>
                <a:lnTo>
                  <a:pt x="2426212" y="563502"/>
                </a:lnTo>
                <a:lnTo>
                  <a:pt x="2720950" y="563502"/>
                </a:lnTo>
                <a:lnTo>
                  <a:pt x="2720950" y="584790"/>
                </a:lnTo>
                <a:lnTo>
                  <a:pt x="2749208" y="584790"/>
                </a:lnTo>
                <a:lnTo>
                  <a:pt x="2749208" y="603544"/>
                </a:lnTo>
                <a:lnTo>
                  <a:pt x="2777465" y="603544"/>
                </a:lnTo>
                <a:lnTo>
                  <a:pt x="2777465" y="624832"/>
                </a:lnTo>
                <a:lnTo>
                  <a:pt x="3010874" y="624832"/>
                </a:lnTo>
                <a:lnTo>
                  <a:pt x="3010874" y="648401"/>
                </a:lnTo>
                <a:lnTo>
                  <a:pt x="3140631" y="648401"/>
                </a:lnTo>
                <a:lnTo>
                  <a:pt x="3140631" y="669562"/>
                </a:lnTo>
                <a:lnTo>
                  <a:pt x="3359847" y="669562"/>
                </a:lnTo>
                <a:lnTo>
                  <a:pt x="3359847" y="693258"/>
                </a:lnTo>
                <a:lnTo>
                  <a:pt x="3546118" y="693258"/>
                </a:lnTo>
                <a:lnTo>
                  <a:pt x="3546118" y="712012"/>
                </a:lnTo>
                <a:lnTo>
                  <a:pt x="3614544" y="712012"/>
                </a:lnTo>
                <a:lnTo>
                  <a:pt x="3614544" y="754461"/>
                </a:lnTo>
                <a:lnTo>
                  <a:pt x="3640394" y="754461"/>
                </a:lnTo>
                <a:lnTo>
                  <a:pt x="3640394" y="801599"/>
                </a:lnTo>
                <a:lnTo>
                  <a:pt x="3678155" y="801599"/>
                </a:lnTo>
                <a:lnTo>
                  <a:pt x="3678155" y="825295"/>
                </a:lnTo>
                <a:lnTo>
                  <a:pt x="3840857" y="825295"/>
                </a:lnTo>
                <a:lnTo>
                  <a:pt x="3840857" y="851145"/>
                </a:lnTo>
                <a:lnTo>
                  <a:pt x="3873930" y="851145"/>
                </a:lnTo>
                <a:lnTo>
                  <a:pt x="3873930" y="877121"/>
                </a:lnTo>
                <a:lnTo>
                  <a:pt x="4128500" y="877121"/>
                </a:lnTo>
                <a:lnTo>
                  <a:pt x="4128500" y="893594"/>
                </a:lnTo>
                <a:lnTo>
                  <a:pt x="4156758" y="893594"/>
                </a:lnTo>
                <a:lnTo>
                  <a:pt x="4156758" y="910067"/>
                </a:lnTo>
                <a:lnTo>
                  <a:pt x="4213400" y="910067"/>
                </a:lnTo>
                <a:lnTo>
                  <a:pt x="4213400" y="933636"/>
                </a:lnTo>
                <a:lnTo>
                  <a:pt x="4484570" y="933636"/>
                </a:lnTo>
                <a:lnTo>
                  <a:pt x="4484570" y="966709"/>
                </a:lnTo>
                <a:lnTo>
                  <a:pt x="4545900" y="966709"/>
                </a:lnTo>
                <a:lnTo>
                  <a:pt x="4545900" y="983182"/>
                </a:lnTo>
                <a:lnTo>
                  <a:pt x="4824039" y="983182"/>
                </a:lnTo>
                <a:lnTo>
                  <a:pt x="4824039" y="1006751"/>
                </a:lnTo>
                <a:lnTo>
                  <a:pt x="5128281" y="1006751"/>
                </a:lnTo>
                <a:lnTo>
                  <a:pt x="5128281" y="1023350"/>
                </a:lnTo>
                <a:lnTo>
                  <a:pt x="5215461" y="1023350"/>
                </a:lnTo>
                <a:lnTo>
                  <a:pt x="5215461" y="1044512"/>
                </a:lnTo>
                <a:lnTo>
                  <a:pt x="5274384" y="1044512"/>
                </a:lnTo>
                <a:lnTo>
                  <a:pt x="5274384" y="1075177"/>
                </a:lnTo>
                <a:lnTo>
                  <a:pt x="5484224" y="1075177"/>
                </a:lnTo>
                <a:lnTo>
                  <a:pt x="5484224" y="1096338"/>
                </a:lnTo>
                <a:lnTo>
                  <a:pt x="6316614" y="1096338"/>
                </a:lnTo>
                <a:lnTo>
                  <a:pt x="6316614" y="1152980"/>
                </a:lnTo>
                <a:lnTo>
                  <a:pt x="6396698" y="1152980"/>
                </a:lnTo>
                <a:lnTo>
                  <a:pt x="6396698" y="1178956"/>
                </a:lnTo>
                <a:lnTo>
                  <a:pt x="7101741" y="1178956"/>
                </a:lnTo>
                <a:lnTo>
                  <a:pt x="7101741" y="1228375"/>
                </a:lnTo>
                <a:lnTo>
                  <a:pt x="8702657" y="1228375"/>
                </a:lnTo>
              </a:path>
            </a:pathLst>
          </a:custGeom>
          <a:noFill/>
          <a:ln w="28575" cap="flat">
            <a:solidFill>
              <a:srgbClr val="015873"/>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82" name="TextBox 181">
            <a:extLst>
              <a:ext uri="{FF2B5EF4-FFF2-40B4-BE49-F238E27FC236}">
                <a16:creationId xmlns:a16="http://schemas.microsoft.com/office/drawing/2014/main" id="{25F82AF2-DD56-A600-F286-B1C61A8FEFFE}"/>
              </a:ext>
            </a:extLst>
          </p:cNvPr>
          <p:cNvSpPr txBox="1"/>
          <p:nvPr/>
        </p:nvSpPr>
        <p:spPr bwMode="auto">
          <a:xfrm>
            <a:off x="3954791" y="2514197"/>
            <a:ext cx="16904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6-mo OS: 73.4%</a:t>
            </a:r>
          </a:p>
        </p:txBody>
      </p:sp>
      <p:sp>
        <p:nvSpPr>
          <p:cNvPr id="183" name="TextBox 182">
            <a:extLst>
              <a:ext uri="{FF2B5EF4-FFF2-40B4-BE49-F238E27FC236}">
                <a16:creationId xmlns:a16="http://schemas.microsoft.com/office/drawing/2014/main" id="{A9C1CB17-220A-6A30-7600-57A9F50FB707}"/>
              </a:ext>
            </a:extLst>
          </p:cNvPr>
          <p:cNvSpPr txBox="1"/>
          <p:nvPr/>
        </p:nvSpPr>
        <p:spPr bwMode="auto">
          <a:xfrm>
            <a:off x="5994607" y="2901059"/>
            <a:ext cx="16904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12-mo OS: 57.0%</a:t>
            </a:r>
          </a:p>
        </p:txBody>
      </p:sp>
      <p:sp>
        <p:nvSpPr>
          <p:cNvPr id="184" name="TextBox 183">
            <a:extLst>
              <a:ext uri="{FF2B5EF4-FFF2-40B4-BE49-F238E27FC236}">
                <a16:creationId xmlns:a16="http://schemas.microsoft.com/office/drawing/2014/main" id="{04B69720-425B-9BA2-936A-AC86551B8AA1}"/>
              </a:ext>
            </a:extLst>
          </p:cNvPr>
          <p:cNvSpPr txBox="1"/>
          <p:nvPr/>
        </p:nvSpPr>
        <p:spPr bwMode="auto">
          <a:xfrm>
            <a:off x="7992219" y="3062837"/>
            <a:ext cx="169045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18-mo OS: 46.0%</a:t>
            </a:r>
          </a:p>
        </p:txBody>
      </p:sp>
      <p:sp>
        <p:nvSpPr>
          <p:cNvPr id="185" name="TextBox 184">
            <a:extLst>
              <a:ext uri="{FF2B5EF4-FFF2-40B4-BE49-F238E27FC236}">
                <a16:creationId xmlns:a16="http://schemas.microsoft.com/office/drawing/2014/main" id="{C760FE2A-D551-7348-E205-C6AF32E4E68F}"/>
              </a:ext>
            </a:extLst>
          </p:cNvPr>
          <p:cNvSpPr txBox="1"/>
          <p:nvPr/>
        </p:nvSpPr>
        <p:spPr bwMode="auto">
          <a:xfrm>
            <a:off x="7410194" y="1886414"/>
            <a:ext cx="39461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Tarlatamab</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10 mg (N = 100)</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Progression-free Interval after 1L Platinum &lt;90 days</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Progression-free Interval after 1L Platinum ≥90 days</a:t>
            </a:r>
          </a:p>
        </p:txBody>
      </p:sp>
      <p:cxnSp>
        <p:nvCxnSpPr>
          <p:cNvPr id="186" name="Straight Connector 185">
            <a:extLst>
              <a:ext uri="{FF2B5EF4-FFF2-40B4-BE49-F238E27FC236}">
                <a16:creationId xmlns:a16="http://schemas.microsoft.com/office/drawing/2014/main" id="{2FA62578-2B6A-3331-E8F1-3D78AD7D1E38}"/>
              </a:ext>
            </a:extLst>
          </p:cNvPr>
          <p:cNvCxnSpPr/>
          <p:nvPr/>
        </p:nvCxnSpPr>
        <p:spPr bwMode="auto">
          <a:xfrm>
            <a:off x="7037398" y="2008040"/>
            <a:ext cx="275665" cy="0"/>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FD399023-3F5B-BD34-EED6-E11FB897DA08}"/>
              </a:ext>
            </a:extLst>
          </p:cNvPr>
          <p:cNvCxnSpPr/>
          <p:nvPr/>
        </p:nvCxnSpPr>
        <p:spPr bwMode="auto">
          <a:xfrm>
            <a:off x="7037398" y="2226089"/>
            <a:ext cx="275665" cy="0"/>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65AC9D56-C87F-B07E-C0A7-2A1E0F612756}"/>
              </a:ext>
            </a:extLst>
          </p:cNvPr>
          <p:cNvCxnSpPr/>
          <p:nvPr/>
        </p:nvCxnSpPr>
        <p:spPr bwMode="auto">
          <a:xfrm>
            <a:off x="7037398" y="2430070"/>
            <a:ext cx="275665" cy="0"/>
          </a:xfrm>
          <a:prstGeom prst="line">
            <a:avLst/>
          </a:prstGeom>
          <a:noFill/>
          <a:ln w="28575" cap="flat" cmpd="sng" algn="ctr">
            <a:solidFill>
              <a:schemeClr val="accent2"/>
            </a:solidFill>
            <a:prstDash val="solid"/>
            <a:round/>
            <a:headEnd type="none" w="med" len="med"/>
            <a:tailEnd type="none" w="med" len="med"/>
          </a:ln>
          <a:effectLst/>
        </p:spPr>
      </p:cxnSp>
      <p:graphicFrame>
        <p:nvGraphicFramePr>
          <p:cNvPr id="189" name="Table 188">
            <a:extLst>
              <a:ext uri="{FF2B5EF4-FFF2-40B4-BE49-F238E27FC236}">
                <a16:creationId xmlns:a16="http://schemas.microsoft.com/office/drawing/2014/main" id="{79E5A999-FE65-323B-8813-72EDA05B22FF}"/>
              </a:ext>
            </a:extLst>
          </p:cNvPr>
          <p:cNvGraphicFramePr>
            <a:graphicFrameLocks noGrp="1"/>
          </p:cNvGraphicFramePr>
          <p:nvPr>
            <p:extLst>
              <p:ext uri="{D42A27DB-BD31-4B8C-83A1-F6EECF244321}">
                <p14:modId xmlns:p14="http://schemas.microsoft.com/office/powerpoint/2010/main" val="4258203522"/>
              </p:ext>
            </p:extLst>
          </p:nvPr>
        </p:nvGraphicFramePr>
        <p:xfrm>
          <a:off x="1104900" y="4834334"/>
          <a:ext cx="10377309" cy="984660"/>
        </p:xfrm>
        <a:graphic>
          <a:graphicData uri="http://schemas.openxmlformats.org/drawingml/2006/table">
            <a:tbl>
              <a:tblPr firstRow="1" bandRow="1">
                <a:tableStyleId>{5C22544A-7EE6-4342-B048-85BDC9FD1C3A}</a:tableStyleId>
              </a:tblPr>
              <a:tblGrid>
                <a:gridCol w="315609">
                  <a:extLst>
                    <a:ext uri="{9D8B030D-6E8A-4147-A177-3AD203B41FA5}">
                      <a16:colId xmlns:a16="http://schemas.microsoft.com/office/drawing/2014/main" val="373503327"/>
                    </a:ext>
                  </a:extLst>
                </a:gridCol>
                <a:gridCol w="1006170">
                  <a:extLst>
                    <a:ext uri="{9D8B030D-6E8A-4147-A177-3AD203B41FA5}">
                      <a16:colId xmlns:a16="http://schemas.microsoft.com/office/drawing/2014/main" val="2815673712"/>
                    </a:ext>
                  </a:extLst>
                </a:gridCol>
                <a:gridCol w="1006170">
                  <a:extLst>
                    <a:ext uri="{9D8B030D-6E8A-4147-A177-3AD203B41FA5}">
                      <a16:colId xmlns:a16="http://schemas.microsoft.com/office/drawing/2014/main" val="2790581522"/>
                    </a:ext>
                  </a:extLst>
                </a:gridCol>
                <a:gridCol w="1006170">
                  <a:extLst>
                    <a:ext uri="{9D8B030D-6E8A-4147-A177-3AD203B41FA5}">
                      <a16:colId xmlns:a16="http://schemas.microsoft.com/office/drawing/2014/main" val="2831323595"/>
                    </a:ext>
                  </a:extLst>
                </a:gridCol>
                <a:gridCol w="1006170">
                  <a:extLst>
                    <a:ext uri="{9D8B030D-6E8A-4147-A177-3AD203B41FA5}">
                      <a16:colId xmlns:a16="http://schemas.microsoft.com/office/drawing/2014/main" val="1963771365"/>
                    </a:ext>
                  </a:extLst>
                </a:gridCol>
                <a:gridCol w="1006170">
                  <a:extLst>
                    <a:ext uri="{9D8B030D-6E8A-4147-A177-3AD203B41FA5}">
                      <a16:colId xmlns:a16="http://schemas.microsoft.com/office/drawing/2014/main" val="1759335730"/>
                    </a:ext>
                  </a:extLst>
                </a:gridCol>
                <a:gridCol w="1006170">
                  <a:extLst>
                    <a:ext uri="{9D8B030D-6E8A-4147-A177-3AD203B41FA5}">
                      <a16:colId xmlns:a16="http://schemas.microsoft.com/office/drawing/2014/main" val="353395655"/>
                    </a:ext>
                  </a:extLst>
                </a:gridCol>
                <a:gridCol w="1006170">
                  <a:extLst>
                    <a:ext uri="{9D8B030D-6E8A-4147-A177-3AD203B41FA5}">
                      <a16:colId xmlns:a16="http://schemas.microsoft.com/office/drawing/2014/main" val="942102792"/>
                    </a:ext>
                  </a:extLst>
                </a:gridCol>
                <a:gridCol w="1006170">
                  <a:extLst>
                    <a:ext uri="{9D8B030D-6E8A-4147-A177-3AD203B41FA5}">
                      <a16:colId xmlns:a16="http://schemas.microsoft.com/office/drawing/2014/main" val="1782309315"/>
                    </a:ext>
                  </a:extLst>
                </a:gridCol>
                <a:gridCol w="1006170">
                  <a:extLst>
                    <a:ext uri="{9D8B030D-6E8A-4147-A177-3AD203B41FA5}">
                      <a16:colId xmlns:a16="http://schemas.microsoft.com/office/drawing/2014/main" val="1629663143"/>
                    </a:ext>
                  </a:extLst>
                </a:gridCol>
                <a:gridCol w="1006170">
                  <a:extLst>
                    <a:ext uri="{9D8B030D-6E8A-4147-A177-3AD203B41FA5}">
                      <a16:colId xmlns:a16="http://schemas.microsoft.com/office/drawing/2014/main" val="2194173582"/>
                    </a:ext>
                  </a:extLst>
                </a:gridCol>
              </a:tblGrid>
              <a:tr h="246165">
                <a:tc gridSpan="11">
                  <a:txBody>
                    <a:bodyPr/>
                    <a:lstStyle/>
                    <a:p>
                      <a:pPr algn="l"/>
                      <a:r>
                        <a:rPr lang="en-US" sz="1400" b="1">
                          <a:solidFill>
                            <a:schemeClr val="bg1"/>
                          </a:solidFill>
                        </a:rPr>
                        <a:t>Patients at risk</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100" b="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802038354"/>
                  </a:ext>
                </a:extLst>
              </a:tr>
              <a:tr h="246165">
                <a:tc>
                  <a:txBody>
                    <a:bodyPr/>
                    <a:lstStyle/>
                    <a:p>
                      <a:pPr algn="r"/>
                      <a:endParaRPr lang="en-US" sz="1400" b="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a:solidFill>
                            <a:schemeClr val="accent1"/>
                          </a:solidFill>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1532037"/>
                  </a:ext>
                </a:extLst>
              </a:tr>
              <a:tr h="246165">
                <a:tc>
                  <a:txBody>
                    <a:bodyPr/>
                    <a:lstStyle/>
                    <a:p>
                      <a:pPr algn="ctr"/>
                      <a:endParaRPr lang="en-US" sz="1400" b="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a:solidFill>
                            <a:schemeClr val="accent3"/>
                          </a:solidFill>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3"/>
                          </a:solidFill>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3"/>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3"/>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3"/>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3"/>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3"/>
                          </a:solidFill>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3"/>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3"/>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400" b="0">
                        <a:solidFill>
                          <a:schemeClr val="accent3"/>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95551924"/>
                  </a:ext>
                </a:extLst>
              </a:tr>
              <a:tr h="246165">
                <a:tc>
                  <a:txBody>
                    <a:bodyPr/>
                    <a:lstStyle/>
                    <a:p>
                      <a:pPr algn="ctr"/>
                      <a:endParaRPr lang="en-US" sz="1400" b="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b="0">
                          <a:solidFill>
                            <a:schemeClr val="accent2"/>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a:solidFill>
                            <a:schemeClr val="accent2"/>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5492156"/>
                  </a:ext>
                </a:extLst>
              </a:tr>
            </a:tbl>
          </a:graphicData>
        </a:graphic>
      </p:graphicFrame>
      <p:grpSp>
        <p:nvGrpSpPr>
          <p:cNvPr id="22" name="Group 21">
            <a:extLst>
              <a:ext uri="{FF2B5EF4-FFF2-40B4-BE49-F238E27FC236}">
                <a16:creationId xmlns:a16="http://schemas.microsoft.com/office/drawing/2014/main" id="{31561AC8-E5BE-0D5A-7E77-43DC56A4B809}"/>
              </a:ext>
            </a:extLst>
          </p:cNvPr>
          <p:cNvGrpSpPr/>
          <p:nvPr/>
        </p:nvGrpSpPr>
        <p:grpSpPr>
          <a:xfrm>
            <a:off x="1413375" y="2222369"/>
            <a:ext cx="9727300" cy="2800254"/>
            <a:chOff x="1028978" y="1717608"/>
            <a:chExt cx="9727300" cy="2014113"/>
          </a:xfrm>
        </p:grpSpPr>
        <p:cxnSp>
          <p:nvCxnSpPr>
            <p:cNvPr id="4" name="Straight Connector 3">
              <a:extLst>
                <a:ext uri="{FF2B5EF4-FFF2-40B4-BE49-F238E27FC236}">
                  <a16:creationId xmlns:a16="http://schemas.microsoft.com/office/drawing/2014/main" id="{054D0FD3-C7D6-F710-9714-EC583DC69BB5}"/>
                </a:ext>
              </a:extLst>
            </p:cNvPr>
            <p:cNvCxnSpPr>
              <a:cxnSpLocks/>
            </p:cNvCxnSpPr>
            <p:nvPr/>
          </p:nvCxnSpPr>
          <p:spPr bwMode="auto">
            <a:xfrm>
              <a:off x="1492574" y="1800225"/>
              <a:ext cx="0" cy="1461329"/>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E4CFF4B1-D36C-1080-F056-F65BE75E7137}"/>
                </a:ext>
              </a:extLst>
            </p:cNvPr>
            <p:cNvCxnSpPr/>
            <p:nvPr/>
          </p:nvCxnSpPr>
          <p:spPr bwMode="auto">
            <a:xfrm>
              <a:off x="1428508" y="1808961"/>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F815BDE-3081-320E-55A7-B242D628B7CD}"/>
                </a:ext>
              </a:extLst>
            </p:cNvPr>
            <p:cNvCxnSpPr/>
            <p:nvPr/>
          </p:nvCxnSpPr>
          <p:spPr bwMode="auto">
            <a:xfrm>
              <a:off x="1428508" y="2097259"/>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97A8CBC3-10CF-63BD-DEFC-3308A77F5F47}"/>
                </a:ext>
              </a:extLst>
            </p:cNvPr>
            <p:cNvCxnSpPr/>
            <p:nvPr/>
          </p:nvCxnSpPr>
          <p:spPr bwMode="auto">
            <a:xfrm>
              <a:off x="1428508" y="239429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DA5DC5D-39C5-EBD9-6DC0-F33E130C7B9D}"/>
                </a:ext>
              </a:extLst>
            </p:cNvPr>
            <p:cNvCxnSpPr/>
            <p:nvPr/>
          </p:nvCxnSpPr>
          <p:spPr bwMode="auto">
            <a:xfrm>
              <a:off x="1428508" y="2676768"/>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E4D43CF4-262C-D5B7-39CA-7C468D842970}"/>
                </a:ext>
              </a:extLst>
            </p:cNvPr>
            <p:cNvCxnSpPr/>
            <p:nvPr/>
          </p:nvCxnSpPr>
          <p:spPr bwMode="auto">
            <a:xfrm>
              <a:off x="1428508" y="2970890"/>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F5E5777-9898-5080-F6D0-F18F2451330B}"/>
                </a:ext>
              </a:extLst>
            </p:cNvPr>
            <p:cNvCxnSpPr/>
            <p:nvPr/>
          </p:nvCxnSpPr>
          <p:spPr bwMode="auto">
            <a:xfrm>
              <a:off x="1428508" y="3262100"/>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B8A71C2-C1DD-6270-A8F4-C941FC612102}"/>
                </a:ext>
              </a:extLst>
            </p:cNvPr>
            <p:cNvCxnSpPr>
              <a:cxnSpLocks/>
            </p:cNvCxnSpPr>
            <p:nvPr/>
          </p:nvCxnSpPr>
          <p:spPr bwMode="auto">
            <a:xfrm>
              <a:off x="1499717" y="3262100"/>
              <a:ext cx="912119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6D596B6-BF5F-53B9-09F0-C55FF087DF25}"/>
                </a:ext>
              </a:extLst>
            </p:cNvPr>
            <p:cNvCxnSpPr>
              <a:cxnSpLocks/>
            </p:cNvCxnSpPr>
            <p:nvPr/>
          </p:nvCxnSpPr>
          <p:spPr bwMode="auto">
            <a:xfrm rot="16200000">
              <a:off x="1460541" y="3296984"/>
              <a:ext cx="64066"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10A29F60-03FF-133D-D572-B4A924F58C99}"/>
                </a:ext>
              </a:extLst>
            </p:cNvPr>
            <p:cNvSpPr txBox="1"/>
            <p:nvPr/>
          </p:nvSpPr>
          <p:spPr bwMode="auto">
            <a:xfrm>
              <a:off x="1028978" y="1717608"/>
              <a:ext cx="362127"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16" name="TextBox 15">
              <a:extLst>
                <a:ext uri="{FF2B5EF4-FFF2-40B4-BE49-F238E27FC236}">
                  <a16:creationId xmlns:a16="http://schemas.microsoft.com/office/drawing/2014/main" id="{372B8E2B-8E2A-2801-CE43-2F6D546AA4C5}"/>
                </a:ext>
              </a:extLst>
            </p:cNvPr>
            <p:cNvSpPr txBox="1"/>
            <p:nvPr/>
          </p:nvSpPr>
          <p:spPr bwMode="auto">
            <a:xfrm>
              <a:off x="1103312" y="2022408"/>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17" name="TextBox 16">
              <a:extLst>
                <a:ext uri="{FF2B5EF4-FFF2-40B4-BE49-F238E27FC236}">
                  <a16:creationId xmlns:a16="http://schemas.microsoft.com/office/drawing/2014/main" id="{81236662-BA1E-BD02-F460-BE21B79317FE}"/>
                </a:ext>
              </a:extLst>
            </p:cNvPr>
            <p:cNvSpPr txBox="1"/>
            <p:nvPr/>
          </p:nvSpPr>
          <p:spPr bwMode="auto">
            <a:xfrm>
              <a:off x="1103312" y="2305777"/>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8" name="TextBox 17">
              <a:extLst>
                <a:ext uri="{FF2B5EF4-FFF2-40B4-BE49-F238E27FC236}">
                  <a16:creationId xmlns:a16="http://schemas.microsoft.com/office/drawing/2014/main" id="{E2C4A40B-2FA9-E699-DBBB-5E8BE9705EC4}"/>
                </a:ext>
              </a:extLst>
            </p:cNvPr>
            <p:cNvSpPr txBox="1"/>
            <p:nvPr/>
          </p:nvSpPr>
          <p:spPr bwMode="auto">
            <a:xfrm>
              <a:off x="1103312" y="2591527"/>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9" name="TextBox 18">
              <a:extLst>
                <a:ext uri="{FF2B5EF4-FFF2-40B4-BE49-F238E27FC236}">
                  <a16:creationId xmlns:a16="http://schemas.microsoft.com/office/drawing/2014/main" id="{3B257AC5-A5EF-D413-9761-5E8925CCD587}"/>
                </a:ext>
              </a:extLst>
            </p:cNvPr>
            <p:cNvSpPr txBox="1"/>
            <p:nvPr/>
          </p:nvSpPr>
          <p:spPr bwMode="auto">
            <a:xfrm>
              <a:off x="1103312" y="2884420"/>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0" name="TextBox 19">
              <a:extLst>
                <a:ext uri="{FF2B5EF4-FFF2-40B4-BE49-F238E27FC236}">
                  <a16:creationId xmlns:a16="http://schemas.microsoft.com/office/drawing/2014/main" id="{90694A7D-17AE-5D41-B3BE-197047AA0A10}"/>
                </a:ext>
              </a:extLst>
            </p:cNvPr>
            <p:cNvSpPr txBox="1"/>
            <p:nvPr/>
          </p:nvSpPr>
          <p:spPr bwMode="auto">
            <a:xfrm>
              <a:off x="1103312" y="3172552"/>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cxnSp>
          <p:nvCxnSpPr>
            <p:cNvPr id="21" name="Straight Connector 20">
              <a:extLst>
                <a:ext uri="{FF2B5EF4-FFF2-40B4-BE49-F238E27FC236}">
                  <a16:creationId xmlns:a16="http://schemas.microsoft.com/office/drawing/2014/main" id="{C15F5D03-4B8A-6093-D741-B6B0DC2D36D4}"/>
                </a:ext>
              </a:extLst>
            </p:cNvPr>
            <p:cNvCxnSpPr/>
            <p:nvPr/>
          </p:nvCxnSpPr>
          <p:spPr bwMode="auto">
            <a:xfrm>
              <a:off x="1916436" y="1800225"/>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A09CA52-F06A-CBA8-5AD8-05734C8E3A69}"/>
                </a:ext>
              </a:extLst>
            </p:cNvPr>
            <p:cNvCxnSpPr>
              <a:cxnSpLocks/>
            </p:cNvCxnSpPr>
            <p:nvPr/>
          </p:nvCxnSpPr>
          <p:spPr bwMode="auto">
            <a:xfrm rot="16200000">
              <a:off x="2468459" y="329698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36B6AE1-9DEB-EF99-BF34-7E0E6C753458}"/>
                </a:ext>
              </a:extLst>
            </p:cNvPr>
            <p:cNvCxnSpPr>
              <a:cxnSpLocks/>
            </p:cNvCxnSpPr>
            <p:nvPr/>
          </p:nvCxnSpPr>
          <p:spPr bwMode="auto">
            <a:xfrm rot="16200000">
              <a:off x="3485218" y="329698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8B0C736-606B-36DB-A5C2-5F51305A654D}"/>
                </a:ext>
              </a:extLst>
            </p:cNvPr>
            <p:cNvCxnSpPr>
              <a:cxnSpLocks/>
            </p:cNvCxnSpPr>
            <p:nvPr/>
          </p:nvCxnSpPr>
          <p:spPr bwMode="auto">
            <a:xfrm rot="16200000">
              <a:off x="4498564" y="329698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506ECFD-7C2A-1C48-6E07-A737506CD3AB}"/>
                </a:ext>
              </a:extLst>
            </p:cNvPr>
            <p:cNvCxnSpPr>
              <a:cxnSpLocks/>
            </p:cNvCxnSpPr>
            <p:nvPr/>
          </p:nvCxnSpPr>
          <p:spPr bwMode="auto">
            <a:xfrm rot="16200000">
              <a:off x="5522146" y="329698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9C82A36-82B8-0699-9FED-1D86FE3570D2}"/>
                </a:ext>
              </a:extLst>
            </p:cNvPr>
            <p:cNvCxnSpPr>
              <a:cxnSpLocks/>
            </p:cNvCxnSpPr>
            <p:nvPr/>
          </p:nvCxnSpPr>
          <p:spPr bwMode="auto">
            <a:xfrm rot="16200000">
              <a:off x="6535493" y="329698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F0D2CDF-E2C3-8C01-E1EF-D0B48C897F64}"/>
                </a:ext>
              </a:extLst>
            </p:cNvPr>
            <p:cNvCxnSpPr>
              <a:cxnSpLocks/>
            </p:cNvCxnSpPr>
            <p:nvPr/>
          </p:nvCxnSpPr>
          <p:spPr bwMode="auto">
            <a:xfrm rot="16200000">
              <a:off x="7555664" y="329698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BB2A46B-70F8-0A1A-044C-9A74B2EE1526}"/>
                </a:ext>
              </a:extLst>
            </p:cNvPr>
            <p:cNvCxnSpPr>
              <a:cxnSpLocks/>
            </p:cNvCxnSpPr>
            <p:nvPr/>
          </p:nvCxnSpPr>
          <p:spPr bwMode="auto">
            <a:xfrm rot="16200000">
              <a:off x="8562186" y="329698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DEB17DE-96F8-54B6-9270-2ECA956D9B1B}"/>
                </a:ext>
              </a:extLst>
            </p:cNvPr>
            <p:cNvCxnSpPr>
              <a:cxnSpLocks/>
            </p:cNvCxnSpPr>
            <p:nvPr/>
          </p:nvCxnSpPr>
          <p:spPr bwMode="auto">
            <a:xfrm rot="16200000">
              <a:off x="9582356" y="3296984"/>
              <a:ext cx="6406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E6AF015-E806-3A09-0913-166DC513E702}"/>
                </a:ext>
              </a:extLst>
            </p:cNvPr>
            <p:cNvCxnSpPr>
              <a:cxnSpLocks/>
            </p:cNvCxnSpPr>
            <p:nvPr/>
          </p:nvCxnSpPr>
          <p:spPr bwMode="auto">
            <a:xfrm rot="16200000">
              <a:off x="10588879" y="3296984"/>
              <a:ext cx="64066"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580308FC-0FF7-7467-735F-711A11F430BE}"/>
                </a:ext>
              </a:extLst>
            </p:cNvPr>
            <p:cNvSpPr txBox="1"/>
            <p:nvPr/>
          </p:nvSpPr>
          <p:spPr bwMode="auto">
            <a:xfrm>
              <a:off x="1341544"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4" name="TextBox 33">
              <a:extLst>
                <a:ext uri="{FF2B5EF4-FFF2-40B4-BE49-F238E27FC236}">
                  <a16:creationId xmlns:a16="http://schemas.microsoft.com/office/drawing/2014/main" id="{4572A0F1-94AC-8C83-F334-B7F7B92AD510}"/>
                </a:ext>
              </a:extLst>
            </p:cNvPr>
            <p:cNvSpPr txBox="1"/>
            <p:nvPr/>
          </p:nvSpPr>
          <p:spPr bwMode="auto">
            <a:xfrm>
              <a:off x="2358302"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35" name="TextBox 34">
              <a:extLst>
                <a:ext uri="{FF2B5EF4-FFF2-40B4-BE49-F238E27FC236}">
                  <a16:creationId xmlns:a16="http://schemas.microsoft.com/office/drawing/2014/main" id="{C292AEDE-BAE7-1ED2-ED89-7DFA612EA575}"/>
                </a:ext>
              </a:extLst>
            </p:cNvPr>
            <p:cNvSpPr txBox="1"/>
            <p:nvPr/>
          </p:nvSpPr>
          <p:spPr bwMode="auto">
            <a:xfrm>
              <a:off x="3381884"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36" name="TextBox 35">
              <a:extLst>
                <a:ext uri="{FF2B5EF4-FFF2-40B4-BE49-F238E27FC236}">
                  <a16:creationId xmlns:a16="http://schemas.microsoft.com/office/drawing/2014/main" id="{EA95A4DE-B8F9-5D83-F045-8800E97110E2}"/>
                </a:ext>
              </a:extLst>
            </p:cNvPr>
            <p:cNvSpPr txBox="1"/>
            <p:nvPr/>
          </p:nvSpPr>
          <p:spPr bwMode="auto">
            <a:xfrm>
              <a:off x="4388407"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p>
          </p:txBody>
        </p:sp>
        <p:sp>
          <p:nvSpPr>
            <p:cNvPr id="37" name="TextBox 36">
              <a:extLst>
                <a:ext uri="{FF2B5EF4-FFF2-40B4-BE49-F238E27FC236}">
                  <a16:creationId xmlns:a16="http://schemas.microsoft.com/office/drawing/2014/main" id="{D31F0F8E-FF67-0B63-F260-3063CED6FFE6}"/>
                </a:ext>
              </a:extLst>
            </p:cNvPr>
            <p:cNvSpPr txBox="1"/>
            <p:nvPr/>
          </p:nvSpPr>
          <p:spPr bwMode="auto">
            <a:xfrm>
              <a:off x="5408577"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38" name="TextBox 37">
              <a:extLst>
                <a:ext uri="{FF2B5EF4-FFF2-40B4-BE49-F238E27FC236}">
                  <a16:creationId xmlns:a16="http://schemas.microsoft.com/office/drawing/2014/main" id="{7E530E67-2F86-9A22-52CF-C70F428A3582}"/>
                </a:ext>
              </a:extLst>
            </p:cNvPr>
            <p:cNvSpPr txBox="1"/>
            <p:nvPr/>
          </p:nvSpPr>
          <p:spPr bwMode="auto">
            <a:xfrm>
              <a:off x="6421923"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39" name="TextBox 38">
              <a:extLst>
                <a:ext uri="{FF2B5EF4-FFF2-40B4-BE49-F238E27FC236}">
                  <a16:creationId xmlns:a16="http://schemas.microsoft.com/office/drawing/2014/main" id="{3C796906-DE99-0D11-E878-D50FAFA2CDE4}"/>
                </a:ext>
              </a:extLst>
            </p:cNvPr>
            <p:cNvSpPr txBox="1"/>
            <p:nvPr/>
          </p:nvSpPr>
          <p:spPr bwMode="auto">
            <a:xfrm>
              <a:off x="7438682"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40" name="TextBox 39">
              <a:extLst>
                <a:ext uri="{FF2B5EF4-FFF2-40B4-BE49-F238E27FC236}">
                  <a16:creationId xmlns:a16="http://schemas.microsoft.com/office/drawing/2014/main" id="{6F94357F-227F-FF7A-03D9-15B23609D0A2}"/>
                </a:ext>
              </a:extLst>
            </p:cNvPr>
            <p:cNvSpPr txBox="1"/>
            <p:nvPr/>
          </p:nvSpPr>
          <p:spPr bwMode="auto">
            <a:xfrm>
              <a:off x="8448617"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p>
          </p:txBody>
        </p:sp>
        <p:sp>
          <p:nvSpPr>
            <p:cNvPr id="41" name="TextBox 40">
              <a:extLst>
                <a:ext uri="{FF2B5EF4-FFF2-40B4-BE49-F238E27FC236}">
                  <a16:creationId xmlns:a16="http://schemas.microsoft.com/office/drawing/2014/main" id="{D1AE58AC-FBE2-ACA3-F82F-875DF51C8EFA}"/>
                </a:ext>
              </a:extLst>
            </p:cNvPr>
            <p:cNvSpPr txBox="1"/>
            <p:nvPr/>
          </p:nvSpPr>
          <p:spPr bwMode="auto">
            <a:xfrm>
              <a:off x="9458551"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42" name="TextBox 41">
              <a:extLst>
                <a:ext uri="{FF2B5EF4-FFF2-40B4-BE49-F238E27FC236}">
                  <a16:creationId xmlns:a16="http://schemas.microsoft.com/office/drawing/2014/main" id="{D9C941CB-D090-BF55-692A-26D86D7ACB50}"/>
                </a:ext>
              </a:extLst>
            </p:cNvPr>
            <p:cNvSpPr txBox="1"/>
            <p:nvPr/>
          </p:nvSpPr>
          <p:spPr bwMode="auto">
            <a:xfrm>
              <a:off x="10468485" y="3322435"/>
              <a:ext cx="287793" cy="177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27</a:t>
              </a:r>
            </a:p>
          </p:txBody>
        </p:sp>
        <p:sp>
          <p:nvSpPr>
            <p:cNvPr id="44" name="TextBox 43">
              <a:extLst>
                <a:ext uri="{FF2B5EF4-FFF2-40B4-BE49-F238E27FC236}">
                  <a16:creationId xmlns:a16="http://schemas.microsoft.com/office/drawing/2014/main" id="{51B14650-9820-F66B-3A05-84BEF52ADF95}"/>
                </a:ext>
              </a:extLst>
            </p:cNvPr>
            <p:cNvSpPr txBox="1"/>
            <p:nvPr/>
          </p:nvSpPr>
          <p:spPr bwMode="auto">
            <a:xfrm>
              <a:off x="1499717" y="3532486"/>
              <a:ext cx="9121195" cy="19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Mo</a:t>
              </a: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cxnSp>
          <p:nvCxnSpPr>
            <p:cNvPr id="45" name="Straight Connector 44">
              <a:extLst>
                <a:ext uri="{FF2B5EF4-FFF2-40B4-BE49-F238E27FC236}">
                  <a16:creationId xmlns:a16="http://schemas.microsoft.com/office/drawing/2014/main" id="{5DD99DB1-C1E5-BEC1-7C2A-33022B8D63F2}"/>
                </a:ext>
              </a:extLst>
            </p:cNvPr>
            <p:cNvCxnSpPr>
              <a:cxnSpLocks/>
            </p:cNvCxnSpPr>
            <p:nvPr/>
          </p:nvCxnSpPr>
          <p:spPr bwMode="auto">
            <a:xfrm flipV="1">
              <a:off x="3517251" y="2218099"/>
              <a:ext cx="0" cy="1030418"/>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cxnSp>
          <p:nvCxnSpPr>
            <p:cNvPr id="47" name="Straight Connector 46">
              <a:extLst>
                <a:ext uri="{FF2B5EF4-FFF2-40B4-BE49-F238E27FC236}">
                  <a16:creationId xmlns:a16="http://schemas.microsoft.com/office/drawing/2014/main" id="{2B977F6D-67C0-EC77-0D9B-B5B01C40A688}"/>
                </a:ext>
              </a:extLst>
            </p:cNvPr>
            <p:cNvCxnSpPr>
              <a:cxnSpLocks/>
            </p:cNvCxnSpPr>
            <p:nvPr/>
          </p:nvCxnSpPr>
          <p:spPr bwMode="auto">
            <a:xfrm flipV="1">
              <a:off x="5546076" y="2451032"/>
              <a:ext cx="0" cy="794060"/>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cxnSp>
          <p:nvCxnSpPr>
            <p:cNvPr id="49" name="Straight Connector 48">
              <a:extLst>
                <a:ext uri="{FF2B5EF4-FFF2-40B4-BE49-F238E27FC236}">
                  <a16:creationId xmlns:a16="http://schemas.microsoft.com/office/drawing/2014/main" id="{3C9BEED8-D152-F6A4-8A69-9E66F9892EF7}"/>
                </a:ext>
              </a:extLst>
            </p:cNvPr>
            <p:cNvCxnSpPr>
              <a:cxnSpLocks/>
            </p:cNvCxnSpPr>
            <p:nvPr/>
          </p:nvCxnSpPr>
          <p:spPr bwMode="auto">
            <a:xfrm flipV="1">
              <a:off x="7586807" y="2620594"/>
              <a:ext cx="0" cy="624498"/>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cxnSp>
          <p:nvCxnSpPr>
            <p:cNvPr id="51" name="Straight Connector 50">
              <a:extLst>
                <a:ext uri="{FF2B5EF4-FFF2-40B4-BE49-F238E27FC236}">
                  <a16:creationId xmlns:a16="http://schemas.microsoft.com/office/drawing/2014/main" id="{1F49936A-B975-7D9F-DD02-7A5C535FF2C2}"/>
                </a:ext>
              </a:extLst>
            </p:cNvPr>
            <p:cNvCxnSpPr/>
            <p:nvPr/>
          </p:nvCxnSpPr>
          <p:spPr bwMode="auto">
            <a:xfrm>
              <a:off x="2123605" y="1800225"/>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5A70123-4B68-9E55-1FF7-45106ED4E265}"/>
                </a:ext>
              </a:extLst>
            </p:cNvPr>
            <p:cNvCxnSpPr/>
            <p:nvPr/>
          </p:nvCxnSpPr>
          <p:spPr bwMode="auto">
            <a:xfrm>
              <a:off x="2418880" y="1875586"/>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535B232-C7AC-9E1B-7C16-653210DE7150}"/>
                </a:ext>
              </a:extLst>
            </p:cNvPr>
            <p:cNvCxnSpPr/>
            <p:nvPr/>
          </p:nvCxnSpPr>
          <p:spPr bwMode="auto">
            <a:xfrm>
              <a:off x="6947198" y="2562323"/>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FE9212C-184A-A918-7691-55130006506C}"/>
                </a:ext>
              </a:extLst>
            </p:cNvPr>
            <p:cNvCxnSpPr/>
            <p:nvPr/>
          </p:nvCxnSpPr>
          <p:spPr bwMode="auto">
            <a:xfrm>
              <a:off x="8589623" y="2597931"/>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1B3426D-AD45-207A-C4F5-27F7C3757EBE}"/>
                </a:ext>
              </a:extLst>
            </p:cNvPr>
            <p:cNvCxnSpPr/>
            <p:nvPr/>
          </p:nvCxnSpPr>
          <p:spPr bwMode="auto">
            <a:xfrm>
              <a:off x="8630392" y="2597931"/>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3F128D8-C43E-202D-84C8-429C44BB3704}"/>
                </a:ext>
              </a:extLst>
            </p:cNvPr>
            <p:cNvCxnSpPr/>
            <p:nvPr/>
          </p:nvCxnSpPr>
          <p:spPr bwMode="auto">
            <a:xfrm>
              <a:off x="8706107" y="2597931"/>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F99108B-90F1-1E2F-C001-32579025E325}"/>
                </a:ext>
              </a:extLst>
            </p:cNvPr>
            <p:cNvCxnSpPr/>
            <p:nvPr/>
          </p:nvCxnSpPr>
          <p:spPr bwMode="auto">
            <a:xfrm>
              <a:off x="8808030" y="2597931"/>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0143236-9054-3A5E-1B4B-B83C363F5C0E}"/>
                </a:ext>
              </a:extLst>
            </p:cNvPr>
            <p:cNvCxnSpPr/>
            <p:nvPr/>
          </p:nvCxnSpPr>
          <p:spPr bwMode="auto">
            <a:xfrm>
              <a:off x="8974020" y="2597931"/>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B839969-F1DE-8EB2-5F1A-DC16678D07FD}"/>
                </a:ext>
              </a:extLst>
            </p:cNvPr>
            <p:cNvCxnSpPr/>
            <p:nvPr/>
          </p:nvCxnSpPr>
          <p:spPr bwMode="auto">
            <a:xfrm>
              <a:off x="9271054" y="2597931"/>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E72B4BE-901B-F469-811D-D26BEDCA7792}"/>
                </a:ext>
              </a:extLst>
            </p:cNvPr>
            <p:cNvCxnSpPr/>
            <p:nvPr/>
          </p:nvCxnSpPr>
          <p:spPr bwMode="auto">
            <a:xfrm>
              <a:off x="9343857" y="2597931"/>
              <a:ext cx="0" cy="92562"/>
            </a:xfrm>
            <a:prstGeom prst="line">
              <a:avLst/>
            </a:prstGeom>
            <a:noFill/>
            <a:ln w="1905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882A620-90A7-79EE-E041-4DFE5CBF98FC}"/>
                </a:ext>
              </a:extLst>
            </p:cNvPr>
            <p:cNvCxnSpPr/>
            <p:nvPr/>
          </p:nvCxnSpPr>
          <p:spPr bwMode="auto">
            <a:xfrm>
              <a:off x="2434677" y="1959508"/>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645945E-190D-C57F-726F-08F4C1652FD4}"/>
                </a:ext>
              </a:extLst>
            </p:cNvPr>
            <p:cNvCxnSpPr/>
            <p:nvPr/>
          </p:nvCxnSpPr>
          <p:spPr bwMode="auto">
            <a:xfrm>
              <a:off x="3052437" y="1976127"/>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64E6B72-3414-E107-6827-21B2BA14BAF1}"/>
                </a:ext>
              </a:extLst>
            </p:cNvPr>
            <p:cNvCxnSpPr/>
            <p:nvPr/>
          </p:nvCxnSpPr>
          <p:spPr bwMode="auto">
            <a:xfrm>
              <a:off x="7230110" y="2525684"/>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3289B5F-0E70-E1FF-BA36-2EB4F3D8DB20}"/>
                </a:ext>
              </a:extLst>
            </p:cNvPr>
            <p:cNvCxnSpPr/>
            <p:nvPr/>
          </p:nvCxnSpPr>
          <p:spPr bwMode="auto">
            <a:xfrm>
              <a:off x="7331347" y="2525684"/>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3A095C4-B452-35AD-24AC-01541AA654BA}"/>
                </a:ext>
              </a:extLst>
            </p:cNvPr>
            <p:cNvCxnSpPr/>
            <p:nvPr/>
          </p:nvCxnSpPr>
          <p:spPr bwMode="auto">
            <a:xfrm>
              <a:off x="7573010" y="2525684"/>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F2DBD3EA-E96D-7424-8CE4-FFB08D811180}"/>
                </a:ext>
              </a:extLst>
            </p:cNvPr>
            <p:cNvCxnSpPr/>
            <p:nvPr/>
          </p:nvCxnSpPr>
          <p:spPr bwMode="auto">
            <a:xfrm>
              <a:off x="8040007" y="2593802"/>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4FCF4A0-D6EB-27FF-B035-D96D7A554DFC}"/>
                </a:ext>
              </a:extLst>
            </p:cNvPr>
            <p:cNvCxnSpPr/>
            <p:nvPr/>
          </p:nvCxnSpPr>
          <p:spPr bwMode="auto">
            <a:xfrm>
              <a:off x="8330655" y="2593802"/>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B5E0D41-8F5E-004B-D2AA-431BA5623E5D}"/>
                </a:ext>
              </a:extLst>
            </p:cNvPr>
            <p:cNvCxnSpPr/>
            <p:nvPr/>
          </p:nvCxnSpPr>
          <p:spPr bwMode="auto">
            <a:xfrm>
              <a:off x="8422095" y="2593802"/>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DB2DF8C-A9A7-850D-5006-514CC21FEF51}"/>
                </a:ext>
              </a:extLst>
            </p:cNvPr>
            <p:cNvCxnSpPr/>
            <p:nvPr/>
          </p:nvCxnSpPr>
          <p:spPr bwMode="auto">
            <a:xfrm>
              <a:off x="8480878" y="2593802"/>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3CEF58A-DDA6-49BB-F3A4-60F8B0F2BBD3}"/>
                </a:ext>
              </a:extLst>
            </p:cNvPr>
            <p:cNvCxnSpPr/>
            <p:nvPr/>
          </p:nvCxnSpPr>
          <p:spPr bwMode="auto">
            <a:xfrm>
              <a:off x="8503738" y="2593802"/>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45AC287-F245-F5C6-5237-180FE383A553}"/>
                </a:ext>
              </a:extLst>
            </p:cNvPr>
            <p:cNvCxnSpPr/>
            <p:nvPr/>
          </p:nvCxnSpPr>
          <p:spPr bwMode="auto">
            <a:xfrm>
              <a:off x="8565786" y="2593802"/>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60EEA1D-DFEA-CE6D-1B22-E5911ADDE271}"/>
                </a:ext>
              </a:extLst>
            </p:cNvPr>
            <p:cNvCxnSpPr/>
            <p:nvPr/>
          </p:nvCxnSpPr>
          <p:spPr bwMode="auto">
            <a:xfrm>
              <a:off x="8807449" y="2685408"/>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42C0956-2544-5945-7F94-708AE5BD43E8}"/>
                </a:ext>
              </a:extLst>
            </p:cNvPr>
            <p:cNvCxnSpPr/>
            <p:nvPr/>
          </p:nvCxnSpPr>
          <p:spPr bwMode="auto">
            <a:xfrm>
              <a:off x="8882560" y="2685408"/>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BCD7452-AC4B-100E-F5F4-4BF584BA3778}"/>
                </a:ext>
              </a:extLst>
            </p:cNvPr>
            <p:cNvCxnSpPr/>
            <p:nvPr/>
          </p:nvCxnSpPr>
          <p:spPr bwMode="auto">
            <a:xfrm>
              <a:off x="8947874" y="2685408"/>
              <a:ext cx="0" cy="92562"/>
            </a:xfrm>
            <a:prstGeom prst="line">
              <a:avLst/>
            </a:prstGeom>
            <a:noFill/>
            <a:ln w="19050" cap="flat" cmpd="sng" algn="ctr">
              <a:solidFill>
                <a:schemeClr val="accent2"/>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97C1A6C-03F6-0E7A-CA74-0CBAF58C0FE7}"/>
                </a:ext>
              </a:extLst>
            </p:cNvPr>
            <p:cNvCxnSpPr>
              <a:cxnSpLocks/>
            </p:cNvCxnSpPr>
            <p:nvPr/>
          </p:nvCxnSpPr>
          <p:spPr bwMode="auto">
            <a:xfrm>
              <a:off x="9186271" y="2695736"/>
              <a:ext cx="0" cy="82233"/>
            </a:xfrm>
            <a:prstGeom prst="line">
              <a:avLst/>
            </a:prstGeom>
            <a:noFill/>
            <a:ln w="19050" cap="flat" cmpd="sng" algn="ctr">
              <a:solidFill>
                <a:schemeClr val="accent2"/>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2B81B65-5881-98A5-0252-707274C5048F}"/>
                </a:ext>
              </a:extLst>
            </p:cNvPr>
            <p:cNvCxnSpPr>
              <a:cxnSpLocks/>
            </p:cNvCxnSpPr>
            <p:nvPr/>
          </p:nvCxnSpPr>
          <p:spPr bwMode="auto">
            <a:xfrm>
              <a:off x="9274446" y="2695736"/>
              <a:ext cx="0" cy="82233"/>
            </a:xfrm>
            <a:prstGeom prst="line">
              <a:avLst/>
            </a:prstGeom>
            <a:noFill/>
            <a:ln w="19050" cap="flat" cmpd="sng" algn="ctr">
              <a:solidFill>
                <a:schemeClr val="accent2"/>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D828F467-7A56-A235-292B-2C1AE8C2D150}"/>
                </a:ext>
              </a:extLst>
            </p:cNvPr>
            <p:cNvCxnSpPr>
              <a:cxnSpLocks/>
            </p:cNvCxnSpPr>
            <p:nvPr/>
          </p:nvCxnSpPr>
          <p:spPr bwMode="auto">
            <a:xfrm>
              <a:off x="9610814" y="2695736"/>
              <a:ext cx="0" cy="82233"/>
            </a:xfrm>
            <a:prstGeom prst="line">
              <a:avLst/>
            </a:prstGeom>
            <a:noFill/>
            <a:ln w="19050" cap="flat" cmpd="sng" algn="ctr">
              <a:solidFill>
                <a:schemeClr val="accent2"/>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E0D2837-5503-5D98-346C-3303CFE51F96}"/>
                </a:ext>
              </a:extLst>
            </p:cNvPr>
            <p:cNvCxnSpPr>
              <a:cxnSpLocks/>
            </p:cNvCxnSpPr>
            <p:nvPr/>
          </p:nvCxnSpPr>
          <p:spPr bwMode="auto">
            <a:xfrm>
              <a:off x="9898196" y="2695736"/>
              <a:ext cx="0" cy="82233"/>
            </a:xfrm>
            <a:prstGeom prst="line">
              <a:avLst/>
            </a:prstGeom>
            <a:noFill/>
            <a:ln w="19050" cap="flat" cmpd="sng" algn="ctr">
              <a:solidFill>
                <a:schemeClr val="accent2"/>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364CC52-68C7-F86D-FB73-033F634AC06D}"/>
                </a:ext>
              </a:extLst>
            </p:cNvPr>
            <p:cNvCxnSpPr/>
            <p:nvPr/>
          </p:nvCxnSpPr>
          <p:spPr bwMode="auto">
            <a:xfrm>
              <a:off x="1570505" y="176792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AF1C2EF-CE35-E732-3EA1-9BB1A7620501}"/>
                </a:ext>
              </a:extLst>
            </p:cNvPr>
            <p:cNvCxnSpPr/>
            <p:nvPr/>
          </p:nvCxnSpPr>
          <p:spPr bwMode="auto">
            <a:xfrm>
              <a:off x="1928553" y="1841218"/>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1C86DD0-221D-36E2-D28C-848A906300B5}"/>
                </a:ext>
              </a:extLst>
            </p:cNvPr>
            <p:cNvCxnSpPr/>
            <p:nvPr/>
          </p:nvCxnSpPr>
          <p:spPr bwMode="auto">
            <a:xfrm>
              <a:off x="2126857" y="1843199"/>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2C5A54F-146D-25FF-22D7-09CEBC3F688A}"/>
                </a:ext>
              </a:extLst>
            </p:cNvPr>
            <p:cNvCxnSpPr/>
            <p:nvPr/>
          </p:nvCxnSpPr>
          <p:spPr bwMode="auto">
            <a:xfrm>
              <a:off x="2424312" y="1922438"/>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5DAE6440-D570-1D02-CC28-CAD5F87347BF}"/>
                </a:ext>
              </a:extLst>
            </p:cNvPr>
            <p:cNvCxnSpPr/>
            <p:nvPr/>
          </p:nvCxnSpPr>
          <p:spPr bwMode="auto">
            <a:xfrm>
              <a:off x="2534480" y="193432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6C0E540-09DA-4543-F1F6-3D934BE5F9F0}"/>
                </a:ext>
              </a:extLst>
            </p:cNvPr>
            <p:cNvCxnSpPr/>
            <p:nvPr/>
          </p:nvCxnSpPr>
          <p:spPr bwMode="auto">
            <a:xfrm>
              <a:off x="2636386" y="1934324"/>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9B917B3-FD4A-D7D3-0F86-D43F1F7A8025}"/>
                </a:ext>
              </a:extLst>
            </p:cNvPr>
            <p:cNvCxnSpPr/>
            <p:nvPr/>
          </p:nvCxnSpPr>
          <p:spPr bwMode="auto">
            <a:xfrm>
              <a:off x="3055027" y="1997716"/>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E3B0B0D-520B-E6B9-554B-E0E3F76CEC2F}"/>
                </a:ext>
              </a:extLst>
            </p:cNvPr>
            <p:cNvCxnSpPr/>
            <p:nvPr/>
          </p:nvCxnSpPr>
          <p:spPr bwMode="auto">
            <a:xfrm>
              <a:off x="6960506" y="2544472"/>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4E3AAE4-F18C-6261-9761-133DCD4513F2}"/>
                </a:ext>
              </a:extLst>
            </p:cNvPr>
            <p:cNvCxnSpPr/>
            <p:nvPr/>
          </p:nvCxnSpPr>
          <p:spPr bwMode="auto">
            <a:xfrm>
              <a:off x="7191860" y="2562300"/>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FA6EB7E-9BE7-7366-4A4B-214867ABE447}"/>
                </a:ext>
              </a:extLst>
            </p:cNvPr>
            <p:cNvCxnSpPr/>
            <p:nvPr/>
          </p:nvCxnSpPr>
          <p:spPr bwMode="auto">
            <a:xfrm>
              <a:off x="7230419" y="2562300"/>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FC83DFB-6AAF-7C41-1970-771661D7B001}"/>
                </a:ext>
              </a:extLst>
            </p:cNvPr>
            <p:cNvCxnSpPr/>
            <p:nvPr/>
          </p:nvCxnSpPr>
          <p:spPr bwMode="auto">
            <a:xfrm>
              <a:off x="7326817" y="2562300"/>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652BB10-DF99-EA68-4223-5A27025B0B08}"/>
                </a:ext>
              </a:extLst>
            </p:cNvPr>
            <p:cNvCxnSpPr/>
            <p:nvPr/>
          </p:nvCxnSpPr>
          <p:spPr bwMode="auto">
            <a:xfrm>
              <a:off x="7431477" y="2562300"/>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741E4BD-E547-DEAA-8C26-E5C1E519D13E}"/>
                </a:ext>
              </a:extLst>
            </p:cNvPr>
            <p:cNvCxnSpPr/>
            <p:nvPr/>
          </p:nvCxnSpPr>
          <p:spPr bwMode="auto">
            <a:xfrm>
              <a:off x="7582959" y="2562300"/>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5A57156-A057-E595-6042-80F6229E29E8}"/>
                </a:ext>
              </a:extLst>
            </p:cNvPr>
            <p:cNvCxnSpPr/>
            <p:nvPr/>
          </p:nvCxnSpPr>
          <p:spPr bwMode="auto">
            <a:xfrm>
              <a:off x="7563680" y="2562300"/>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CEC15A1-4C5A-CD72-A621-D6477093DC62}"/>
                </a:ext>
              </a:extLst>
            </p:cNvPr>
            <p:cNvCxnSpPr/>
            <p:nvPr/>
          </p:nvCxnSpPr>
          <p:spPr bwMode="auto">
            <a:xfrm>
              <a:off x="7896940" y="260858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396D0DB7-AB86-982B-561B-10A114EA1943}"/>
                </a:ext>
              </a:extLst>
            </p:cNvPr>
            <p:cNvCxnSpPr/>
            <p:nvPr/>
          </p:nvCxnSpPr>
          <p:spPr bwMode="auto">
            <a:xfrm>
              <a:off x="8040159" y="260858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CCC2E8B-43B6-836A-882D-EC437FDD5AA7}"/>
                </a:ext>
              </a:extLst>
            </p:cNvPr>
            <p:cNvCxnSpPr/>
            <p:nvPr/>
          </p:nvCxnSpPr>
          <p:spPr bwMode="auto">
            <a:xfrm>
              <a:off x="8117277" y="260858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DC304B9-832B-6880-BBE5-26935F7352B3}"/>
                </a:ext>
              </a:extLst>
            </p:cNvPr>
            <p:cNvCxnSpPr/>
            <p:nvPr/>
          </p:nvCxnSpPr>
          <p:spPr bwMode="auto">
            <a:xfrm>
              <a:off x="8337614" y="260858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ECAED6F-B4EB-CF2C-691D-404B36768B3A}"/>
                </a:ext>
              </a:extLst>
            </p:cNvPr>
            <p:cNvCxnSpPr/>
            <p:nvPr/>
          </p:nvCxnSpPr>
          <p:spPr bwMode="auto">
            <a:xfrm>
              <a:off x="8417487" y="260858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BF50E79A-983D-9AA9-C11C-50C15177FDFA}"/>
                </a:ext>
              </a:extLst>
            </p:cNvPr>
            <p:cNvCxnSpPr/>
            <p:nvPr/>
          </p:nvCxnSpPr>
          <p:spPr bwMode="auto">
            <a:xfrm>
              <a:off x="8483588" y="260858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AAB9992-299E-EC49-071C-160D1BD7375C}"/>
                </a:ext>
              </a:extLst>
            </p:cNvPr>
            <p:cNvCxnSpPr/>
            <p:nvPr/>
          </p:nvCxnSpPr>
          <p:spPr bwMode="auto">
            <a:xfrm>
              <a:off x="8502867" y="260858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5998CB7-45B6-BE39-DC05-B954D9914F8B}"/>
                </a:ext>
              </a:extLst>
            </p:cNvPr>
            <p:cNvCxnSpPr/>
            <p:nvPr/>
          </p:nvCxnSpPr>
          <p:spPr bwMode="auto">
            <a:xfrm>
              <a:off x="8555197" y="2608581"/>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E027BDC-57EE-BEE3-C6AA-3D85672C64F5}"/>
                </a:ext>
              </a:extLst>
            </p:cNvPr>
            <p:cNvCxnSpPr/>
            <p:nvPr/>
          </p:nvCxnSpPr>
          <p:spPr bwMode="auto">
            <a:xfrm>
              <a:off x="8593756"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F1DA1D0-332F-F4E9-2D79-03DAEAB621E6}"/>
                </a:ext>
              </a:extLst>
            </p:cNvPr>
            <p:cNvCxnSpPr/>
            <p:nvPr/>
          </p:nvCxnSpPr>
          <p:spPr bwMode="auto">
            <a:xfrm>
              <a:off x="8626806"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9EDC7DAC-5E0D-0950-4338-A24D6B4E9D24}"/>
                </a:ext>
              </a:extLst>
            </p:cNvPr>
            <p:cNvCxnSpPr/>
            <p:nvPr/>
          </p:nvCxnSpPr>
          <p:spPr bwMode="auto">
            <a:xfrm>
              <a:off x="8712187"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0FF297FE-945C-6165-5D73-E481E64D74AA}"/>
                </a:ext>
              </a:extLst>
            </p:cNvPr>
            <p:cNvCxnSpPr/>
            <p:nvPr/>
          </p:nvCxnSpPr>
          <p:spPr bwMode="auto">
            <a:xfrm>
              <a:off x="8805830"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7B0036C-3951-8CC3-2D8F-B57AD88BA582}"/>
                </a:ext>
              </a:extLst>
            </p:cNvPr>
            <p:cNvCxnSpPr/>
            <p:nvPr/>
          </p:nvCxnSpPr>
          <p:spPr bwMode="auto">
            <a:xfrm>
              <a:off x="8880194"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DB25148-CEF9-20D1-4112-2F37E4B6604D}"/>
                </a:ext>
              </a:extLst>
            </p:cNvPr>
            <p:cNvCxnSpPr/>
            <p:nvPr/>
          </p:nvCxnSpPr>
          <p:spPr bwMode="auto">
            <a:xfrm>
              <a:off x="8943541"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E1056854-5EF6-B4F1-03BE-3386A86846B7}"/>
                </a:ext>
              </a:extLst>
            </p:cNvPr>
            <p:cNvCxnSpPr/>
            <p:nvPr/>
          </p:nvCxnSpPr>
          <p:spPr bwMode="auto">
            <a:xfrm>
              <a:off x="8990362"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7D8C6E9-B059-31AE-9E18-68BBCC1539CC}"/>
                </a:ext>
              </a:extLst>
            </p:cNvPr>
            <p:cNvCxnSpPr/>
            <p:nvPr/>
          </p:nvCxnSpPr>
          <p:spPr bwMode="auto">
            <a:xfrm>
              <a:off x="9174895"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8F9110F-B5B9-4BCE-C859-72630986CA54}"/>
                </a:ext>
              </a:extLst>
            </p:cNvPr>
            <p:cNvCxnSpPr/>
            <p:nvPr/>
          </p:nvCxnSpPr>
          <p:spPr bwMode="auto">
            <a:xfrm>
              <a:off x="9276801"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DA496217-4BE9-89C0-4084-0A5FA532604C}"/>
                </a:ext>
              </a:extLst>
            </p:cNvPr>
            <p:cNvCxnSpPr/>
            <p:nvPr/>
          </p:nvCxnSpPr>
          <p:spPr bwMode="auto">
            <a:xfrm>
              <a:off x="9601799"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47A1865-6CAF-8FFD-BFA5-DAA67F678F68}"/>
                </a:ext>
              </a:extLst>
            </p:cNvPr>
            <p:cNvCxnSpPr/>
            <p:nvPr/>
          </p:nvCxnSpPr>
          <p:spPr bwMode="auto">
            <a:xfrm>
              <a:off x="9893746" y="2660087"/>
              <a:ext cx="0" cy="92562"/>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51AE073-85FD-F9F6-62EC-66169ECFC34E}"/>
                </a:ext>
              </a:extLst>
            </p:cNvPr>
            <p:cNvCxnSpPr/>
            <p:nvPr/>
          </p:nvCxnSpPr>
          <p:spPr bwMode="auto">
            <a:xfrm>
              <a:off x="10207727" y="2660087"/>
              <a:ext cx="0" cy="92562"/>
            </a:xfrm>
            <a:prstGeom prst="line">
              <a:avLst/>
            </a:prstGeom>
            <a:noFill/>
            <a:ln w="1905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514493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1F886B-8711-9EB5-A858-AC16E518BF13}"/>
              </a:ext>
            </a:extLst>
          </p:cNvPr>
          <p:cNvSpPr>
            <a:spLocks noGrp="1"/>
          </p:cNvSpPr>
          <p:nvPr>
            <p:ph type="title"/>
          </p:nvPr>
        </p:nvSpPr>
        <p:spPr/>
        <p:txBody>
          <a:bodyPr/>
          <a:lstStyle/>
          <a:p>
            <a:r>
              <a:rPr lang="en-US"/>
              <a:t>DeLLphi-301: CRS and ICANS</a:t>
            </a:r>
          </a:p>
        </p:txBody>
      </p:sp>
      <p:sp>
        <p:nvSpPr>
          <p:cNvPr id="10" name="TextBox 9">
            <a:extLst>
              <a:ext uri="{FF2B5EF4-FFF2-40B4-BE49-F238E27FC236}">
                <a16:creationId xmlns:a16="http://schemas.microsoft.com/office/drawing/2014/main" id="{C9500D5A-324B-5949-7705-B2FCDDA0919B}"/>
              </a:ext>
            </a:extLst>
          </p:cNvPr>
          <p:cNvSpPr txBox="1"/>
          <p:nvPr/>
        </p:nvSpPr>
        <p:spPr bwMode="auto">
          <a:xfrm>
            <a:off x="2808865" y="1486457"/>
            <a:ext cx="72159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CRS and ICANS During Treatment With Tarlatamab 10 mg (n = 133)</a:t>
            </a:r>
          </a:p>
        </p:txBody>
      </p:sp>
      <p:sp>
        <p:nvSpPr>
          <p:cNvPr id="7" name="Text Box 11">
            <a:extLst>
              <a:ext uri="{FF2B5EF4-FFF2-40B4-BE49-F238E27FC236}">
                <a16:creationId xmlns:a16="http://schemas.microsoft.com/office/drawing/2014/main" id="{39D7E0E6-9B66-B56F-848A-4C6DAE405701}"/>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Ahn. NEJM. 2023;389:2063.</a:t>
            </a:r>
          </a:p>
        </p:txBody>
      </p:sp>
      <p:sp>
        <p:nvSpPr>
          <p:cNvPr id="2" name="TextBox 1">
            <a:extLst>
              <a:ext uri="{FF2B5EF4-FFF2-40B4-BE49-F238E27FC236}">
                <a16:creationId xmlns:a16="http://schemas.microsoft.com/office/drawing/2014/main" id="{7AFF8C87-4897-EE1A-32E2-B1652D1BB252}"/>
              </a:ext>
            </a:extLst>
          </p:cNvPr>
          <p:cNvSpPr txBox="1"/>
          <p:nvPr/>
        </p:nvSpPr>
        <p:spPr bwMode="auto">
          <a:xfrm>
            <a:off x="454189" y="2286756"/>
            <a:ext cx="1759021" cy="584775"/>
          </a:xfrm>
          <a:prstGeom prst="rect">
            <a:avLst/>
          </a:prstGeom>
          <a:solidFill>
            <a:schemeClr val="tx1"/>
          </a:solidFill>
          <a:ln>
            <a:noFill/>
          </a:ln>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Tarlatamab Dose</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Timing of AE</a:t>
            </a:r>
            <a:endParaRPr kumimoji="0" lang="en-US" sz="1600" b="0" i="0" u="none" strike="noStrike" kern="1200" cap="none" spc="0" normalizeH="0" baseline="0" noProof="0">
              <a:ln>
                <a:noFill/>
              </a:ln>
              <a:solidFill>
                <a:srgbClr val="000000"/>
              </a:solidFill>
              <a:effectLst/>
              <a:uLnTx/>
              <a:uFillTx/>
              <a:latin typeface="Calibri"/>
              <a:ea typeface="+mn-ea"/>
              <a:cs typeface="+mn-cs"/>
            </a:endParaRPr>
          </a:p>
        </p:txBody>
      </p:sp>
      <p:sp>
        <p:nvSpPr>
          <p:cNvPr id="4" name="TextBox 3">
            <a:extLst>
              <a:ext uri="{FF2B5EF4-FFF2-40B4-BE49-F238E27FC236}">
                <a16:creationId xmlns:a16="http://schemas.microsoft.com/office/drawing/2014/main" id="{DD0F0EFE-9443-BDD4-490E-BDFD4FAE77C9}"/>
              </a:ext>
            </a:extLst>
          </p:cNvPr>
          <p:cNvSpPr txBox="1"/>
          <p:nvPr/>
        </p:nvSpPr>
        <p:spPr bwMode="auto">
          <a:xfrm>
            <a:off x="1388587" y="3061413"/>
            <a:ext cx="430887" cy="2434611"/>
          </a:xfrm>
          <a:prstGeom prst="rect">
            <a:avLst/>
          </a:prstGeom>
          <a:solidFill>
            <a:schemeClr val="tx1"/>
          </a:solidFill>
          <a:ln>
            <a:noFill/>
          </a:ln>
        </p:spPr>
        <p:txBody>
          <a:bodyPr vert="vert270"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endParaRPr kumimoji="0" lang="en-US" sz="1600" b="0" i="0" u="none" strike="noStrike" kern="1200" cap="none" spc="0" normalizeH="0" baseline="0" noProof="0">
              <a:ln>
                <a:noFill/>
              </a:ln>
              <a:solidFill>
                <a:srgbClr val="FFFFFF"/>
              </a:solidFill>
              <a:effectLst/>
              <a:uLnTx/>
              <a:uFillTx/>
              <a:latin typeface="Calibri"/>
              <a:ea typeface="+mn-ea"/>
              <a:cs typeface="+mn-cs"/>
            </a:endParaRPr>
          </a:p>
        </p:txBody>
      </p:sp>
      <p:grpSp>
        <p:nvGrpSpPr>
          <p:cNvPr id="20" name="Group 19">
            <a:extLst>
              <a:ext uri="{FF2B5EF4-FFF2-40B4-BE49-F238E27FC236}">
                <a16:creationId xmlns:a16="http://schemas.microsoft.com/office/drawing/2014/main" id="{0C3B6B46-3299-5574-4E65-BE9B3092FCCD}"/>
              </a:ext>
            </a:extLst>
          </p:cNvPr>
          <p:cNvGrpSpPr/>
          <p:nvPr/>
        </p:nvGrpSpPr>
        <p:grpSpPr>
          <a:xfrm>
            <a:off x="2120576" y="3036293"/>
            <a:ext cx="8744801" cy="2461682"/>
            <a:chOff x="1799736" y="3036293"/>
            <a:chExt cx="8744801" cy="2461682"/>
          </a:xfrm>
        </p:grpSpPr>
        <p:sp>
          <p:nvSpPr>
            <p:cNvPr id="13" name="Freeform 12">
              <a:extLst>
                <a:ext uri="{FF2B5EF4-FFF2-40B4-BE49-F238E27FC236}">
                  <a16:creationId xmlns:a16="http://schemas.microsoft.com/office/drawing/2014/main" id="{3F00F786-EF49-21D9-EEC9-F6FCF001D695}"/>
                </a:ext>
              </a:extLst>
            </p:cNvPr>
            <p:cNvSpPr/>
            <p:nvPr/>
          </p:nvSpPr>
          <p:spPr bwMode="auto">
            <a:xfrm>
              <a:off x="1875099" y="3264061"/>
              <a:ext cx="8669438" cy="2233914"/>
            </a:xfrm>
            <a:custGeom>
              <a:avLst/>
              <a:gdLst>
                <a:gd name="connsiteX0" fmla="*/ 0 w 8669438"/>
                <a:gd name="connsiteY0" fmla="*/ 0 h 2233914"/>
                <a:gd name="connsiteX1" fmla="*/ 0 w 8669438"/>
                <a:gd name="connsiteY1" fmla="*/ 2233914 h 2233914"/>
                <a:gd name="connsiteX2" fmla="*/ 8669438 w 8669438"/>
                <a:gd name="connsiteY2" fmla="*/ 2233914 h 2233914"/>
              </a:gdLst>
              <a:ahLst/>
              <a:cxnLst>
                <a:cxn ang="0">
                  <a:pos x="connsiteX0" y="connsiteY0"/>
                </a:cxn>
                <a:cxn ang="0">
                  <a:pos x="connsiteX1" y="connsiteY1"/>
                </a:cxn>
                <a:cxn ang="0">
                  <a:pos x="connsiteX2" y="connsiteY2"/>
                </a:cxn>
              </a:cxnLst>
              <a:rect l="l" t="t" r="r" b="b"/>
              <a:pathLst>
                <a:path w="8669438" h="2233914">
                  <a:moveTo>
                    <a:pt x="0" y="0"/>
                  </a:moveTo>
                  <a:lnTo>
                    <a:pt x="0" y="2233914"/>
                  </a:lnTo>
                  <a:lnTo>
                    <a:pt x="8669438" y="2233914"/>
                  </a:lnTo>
                </a:path>
              </a:pathLst>
            </a:custGeom>
            <a:noFill/>
            <a:ln w="28575">
              <a:solidFill>
                <a:schemeClr val="bg1"/>
              </a:solidFill>
              <a:miter lim="800000"/>
              <a:headEnd/>
              <a:tailEnd/>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15" name="Straight Connector 14">
              <a:extLst>
                <a:ext uri="{FF2B5EF4-FFF2-40B4-BE49-F238E27FC236}">
                  <a16:creationId xmlns:a16="http://schemas.microsoft.com/office/drawing/2014/main" id="{43B2A0C6-2CDB-D07E-64E1-01FDE06213F6}"/>
                </a:ext>
              </a:extLst>
            </p:cNvPr>
            <p:cNvCxnSpPr/>
            <p:nvPr/>
          </p:nvCxnSpPr>
          <p:spPr bwMode="auto">
            <a:xfrm>
              <a:off x="1875099" y="3036293"/>
              <a:ext cx="0" cy="155749"/>
            </a:xfrm>
            <a:prstGeom prst="line">
              <a:avLst/>
            </a:prstGeom>
            <a:noFill/>
            <a:ln w="28575" cap="flat" cmpd="sng" algn="ctr">
              <a:solidFill>
                <a:schemeClr val="bg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96100387-BB38-A83E-A018-12324F730C92}"/>
                </a:ext>
              </a:extLst>
            </p:cNvPr>
            <p:cNvGrpSpPr/>
            <p:nvPr/>
          </p:nvGrpSpPr>
          <p:grpSpPr>
            <a:xfrm>
              <a:off x="1799736" y="3139287"/>
              <a:ext cx="150725" cy="171860"/>
              <a:chOff x="2346290" y="3326004"/>
              <a:chExt cx="150725" cy="171860"/>
            </a:xfrm>
          </p:grpSpPr>
          <p:cxnSp>
            <p:nvCxnSpPr>
              <p:cNvPr id="17" name="Straight Connector 16">
                <a:extLst>
                  <a:ext uri="{FF2B5EF4-FFF2-40B4-BE49-F238E27FC236}">
                    <a16:creationId xmlns:a16="http://schemas.microsoft.com/office/drawing/2014/main" id="{C060B6F2-571B-E24A-953F-55A8D087616D}"/>
                  </a:ext>
                </a:extLst>
              </p:cNvPr>
              <p:cNvCxnSpPr>
                <a:cxnSpLocks/>
              </p:cNvCxnSpPr>
              <p:nvPr/>
            </p:nvCxnSpPr>
            <p:spPr bwMode="auto">
              <a:xfrm flipV="1">
                <a:off x="2346290" y="3326004"/>
                <a:ext cx="150725" cy="102996"/>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5B57C34-DD3F-0419-6301-267E026D185D}"/>
                  </a:ext>
                </a:extLst>
              </p:cNvPr>
              <p:cNvCxnSpPr>
                <a:cxnSpLocks/>
              </p:cNvCxnSpPr>
              <p:nvPr/>
            </p:nvCxnSpPr>
            <p:spPr bwMode="auto">
              <a:xfrm flipV="1">
                <a:off x="2346290" y="3394868"/>
                <a:ext cx="150725" cy="102996"/>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37" name="Group 36">
            <a:extLst>
              <a:ext uri="{FF2B5EF4-FFF2-40B4-BE49-F238E27FC236}">
                <a16:creationId xmlns:a16="http://schemas.microsoft.com/office/drawing/2014/main" id="{9A8CE99B-0B93-4FD5-FE93-34AA4DEDCCDC}"/>
              </a:ext>
            </a:extLst>
          </p:cNvPr>
          <p:cNvGrpSpPr/>
          <p:nvPr/>
        </p:nvGrpSpPr>
        <p:grpSpPr>
          <a:xfrm>
            <a:off x="2108259" y="3061413"/>
            <a:ext cx="91440" cy="2439120"/>
            <a:chOff x="1757275" y="3061413"/>
            <a:chExt cx="91440" cy="2439120"/>
          </a:xfrm>
        </p:grpSpPr>
        <p:cxnSp>
          <p:nvCxnSpPr>
            <p:cNvPr id="24" name="Straight Connector 23">
              <a:extLst>
                <a:ext uri="{FF2B5EF4-FFF2-40B4-BE49-F238E27FC236}">
                  <a16:creationId xmlns:a16="http://schemas.microsoft.com/office/drawing/2014/main" id="{B99E39D4-1619-F49D-9F11-928474E8E899}"/>
                </a:ext>
              </a:extLst>
            </p:cNvPr>
            <p:cNvCxnSpPr>
              <a:cxnSpLocks/>
            </p:cNvCxnSpPr>
            <p:nvPr/>
          </p:nvCxnSpPr>
          <p:spPr bwMode="auto">
            <a:xfrm>
              <a:off x="1757275" y="306141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72A9D94-7380-6C1C-C835-FB945DAC59EF}"/>
                </a:ext>
              </a:extLst>
            </p:cNvPr>
            <p:cNvCxnSpPr>
              <a:cxnSpLocks/>
            </p:cNvCxnSpPr>
            <p:nvPr/>
          </p:nvCxnSpPr>
          <p:spPr bwMode="auto">
            <a:xfrm>
              <a:off x="1757275" y="339468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857C108-FD3C-783C-BFF1-8E2C390CD346}"/>
                </a:ext>
              </a:extLst>
            </p:cNvPr>
            <p:cNvCxnSpPr>
              <a:cxnSpLocks/>
            </p:cNvCxnSpPr>
            <p:nvPr/>
          </p:nvCxnSpPr>
          <p:spPr bwMode="auto">
            <a:xfrm>
              <a:off x="1757275" y="360526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0CB4420-A546-AB91-11C9-C32424059CEB}"/>
                </a:ext>
              </a:extLst>
            </p:cNvPr>
            <p:cNvCxnSpPr>
              <a:cxnSpLocks/>
            </p:cNvCxnSpPr>
            <p:nvPr/>
          </p:nvCxnSpPr>
          <p:spPr bwMode="auto">
            <a:xfrm>
              <a:off x="1757275" y="381585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287143B-F232-3C40-9BBD-BCF62F3C8884}"/>
                </a:ext>
              </a:extLst>
            </p:cNvPr>
            <p:cNvCxnSpPr>
              <a:cxnSpLocks/>
            </p:cNvCxnSpPr>
            <p:nvPr/>
          </p:nvCxnSpPr>
          <p:spPr bwMode="auto">
            <a:xfrm>
              <a:off x="1757275" y="40264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72C6F2F-B07E-8B38-8B3C-6C40CE999E41}"/>
                </a:ext>
              </a:extLst>
            </p:cNvPr>
            <p:cNvCxnSpPr>
              <a:cxnSpLocks/>
            </p:cNvCxnSpPr>
            <p:nvPr/>
          </p:nvCxnSpPr>
          <p:spPr bwMode="auto">
            <a:xfrm>
              <a:off x="1757275" y="423702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07DEB713-9E40-305B-AF46-59430D88B3F8}"/>
                </a:ext>
              </a:extLst>
            </p:cNvPr>
            <p:cNvCxnSpPr>
              <a:cxnSpLocks/>
            </p:cNvCxnSpPr>
            <p:nvPr/>
          </p:nvCxnSpPr>
          <p:spPr bwMode="auto">
            <a:xfrm>
              <a:off x="1757275" y="444760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52D52CD-A575-107D-3445-664D28CD6A58}"/>
                </a:ext>
              </a:extLst>
            </p:cNvPr>
            <p:cNvCxnSpPr>
              <a:cxnSpLocks/>
            </p:cNvCxnSpPr>
            <p:nvPr/>
          </p:nvCxnSpPr>
          <p:spPr bwMode="auto">
            <a:xfrm>
              <a:off x="1757275" y="465819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7B73B52-716E-B934-7892-A373C0DD0FD5}"/>
                </a:ext>
              </a:extLst>
            </p:cNvPr>
            <p:cNvCxnSpPr>
              <a:cxnSpLocks/>
            </p:cNvCxnSpPr>
            <p:nvPr/>
          </p:nvCxnSpPr>
          <p:spPr bwMode="auto">
            <a:xfrm>
              <a:off x="1757275" y="50793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7C92B95-F45F-33CD-F124-22997FE8CD75}"/>
                </a:ext>
              </a:extLst>
            </p:cNvPr>
            <p:cNvCxnSpPr>
              <a:cxnSpLocks/>
            </p:cNvCxnSpPr>
            <p:nvPr/>
          </p:nvCxnSpPr>
          <p:spPr bwMode="auto">
            <a:xfrm>
              <a:off x="1757275" y="486877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4A65DCD-29F5-63FE-5633-E0B2F206D2D7}"/>
                </a:ext>
              </a:extLst>
            </p:cNvPr>
            <p:cNvCxnSpPr>
              <a:cxnSpLocks/>
            </p:cNvCxnSpPr>
            <p:nvPr/>
          </p:nvCxnSpPr>
          <p:spPr bwMode="auto">
            <a:xfrm>
              <a:off x="1757275" y="528994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8AE5620-F9B9-69D6-B858-275F0179FE79}"/>
                </a:ext>
              </a:extLst>
            </p:cNvPr>
            <p:cNvCxnSpPr>
              <a:cxnSpLocks/>
            </p:cNvCxnSpPr>
            <p:nvPr/>
          </p:nvCxnSpPr>
          <p:spPr bwMode="auto">
            <a:xfrm>
              <a:off x="1757275" y="5500533"/>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2D4ADEE-E6B5-29B2-FB6C-F1AD45C1C17C}"/>
              </a:ext>
            </a:extLst>
          </p:cNvPr>
          <p:cNvGrpSpPr/>
          <p:nvPr/>
        </p:nvGrpSpPr>
        <p:grpSpPr>
          <a:xfrm>
            <a:off x="1666919" y="2893681"/>
            <a:ext cx="497252" cy="2767202"/>
            <a:chOff x="1868591" y="2893681"/>
            <a:chExt cx="497252" cy="2767202"/>
          </a:xfrm>
        </p:grpSpPr>
        <p:sp>
          <p:nvSpPr>
            <p:cNvPr id="38" name="TextBox 37">
              <a:extLst>
                <a:ext uri="{FF2B5EF4-FFF2-40B4-BE49-F238E27FC236}">
                  <a16:creationId xmlns:a16="http://schemas.microsoft.com/office/drawing/2014/main" id="{6EF70124-81EB-0D8D-D34C-E56BEB51EC25}"/>
                </a:ext>
              </a:extLst>
            </p:cNvPr>
            <p:cNvSpPr txBox="1"/>
            <p:nvPr/>
          </p:nvSpPr>
          <p:spPr bwMode="auto">
            <a:xfrm>
              <a:off x="1868591" y="289368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9" name="TextBox 38">
              <a:extLst>
                <a:ext uri="{FF2B5EF4-FFF2-40B4-BE49-F238E27FC236}">
                  <a16:creationId xmlns:a16="http://schemas.microsoft.com/office/drawing/2014/main" id="{DD2CE16F-B345-1A65-7718-B1582B5CA373}"/>
                </a:ext>
              </a:extLst>
            </p:cNvPr>
            <p:cNvSpPr txBox="1"/>
            <p:nvPr/>
          </p:nvSpPr>
          <p:spPr bwMode="auto">
            <a:xfrm>
              <a:off x="1972787" y="322714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40" name="TextBox 39">
              <a:extLst>
                <a:ext uri="{FF2B5EF4-FFF2-40B4-BE49-F238E27FC236}">
                  <a16:creationId xmlns:a16="http://schemas.microsoft.com/office/drawing/2014/main" id="{724BF786-F885-B6C0-872E-A0B47E1296B2}"/>
                </a:ext>
              </a:extLst>
            </p:cNvPr>
            <p:cNvSpPr txBox="1"/>
            <p:nvPr/>
          </p:nvSpPr>
          <p:spPr bwMode="auto">
            <a:xfrm>
              <a:off x="1972787" y="34366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45</a:t>
              </a:r>
            </a:p>
          </p:txBody>
        </p:sp>
        <p:sp>
          <p:nvSpPr>
            <p:cNvPr id="41" name="TextBox 40">
              <a:extLst>
                <a:ext uri="{FF2B5EF4-FFF2-40B4-BE49-F238E27FC236}">
                  <a16:creationId xmlns:a16="http://schemas.microsoft.com/office/drawing/2014/main" id="{1955DCFA-614D-61D8-5C87-E817F0F050F7}"/>
                </a:ext>
              </a:extLst>
            </p:cNvPr>
            <p:cNvSpPr txBox="1"/>
            <p:nvPr/>
          </p:nvSpPr>
          <p:spPr bwMode="auto">
            <a:xfrm>
              <a:off x="1972787" y="364618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42" name="TextBox 41">
              <a:extLst>
                <a:ext uri="{FF2B5EF4-FFF2-40B4-BE49-F238E27FC236}">
                  <a16:creationId xmlns:a16="http://schemas.microsoft.com/office/drawing/2014/main" id="{4352D470-B3B3-558C-A643-89CBD0B4F222}"/>
                </a:ext>
              </a:extLst>
            </p:cNvPr>
            <p:cNvSpPr txBox="1"/>
            <p:nvPr/>
          </p:nvSpPr>
          <p:spPr bwMode="auto">
            <a:xfrm>
              <a:off x="1972787" y="385570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a:t>
              </a:r>
            </a:p>
          </p:txBody>
        </p:sp>
        <p:sp>
          <p:nvSpPr>
            <p:cNvPr id="43" name="TextBox 42">
              <a:extLst>
                <a:ext uri="{FF2B5EF4-FFF2-40B4-BE49-F238E27FC236}">
                  <a16:creationId xmlns:a16="http://schemas.microsoft.com/office/drawing/2014/main" id="{13C4C11E-CE27-ED73-EE04-A793DE504EC8}"/>
                </a:ext>
              </a:extLst>
            </p:cNvPr>
            <p:cNvSpPr txBox="1"/>
            <p:nvPr/>
          </p:nvSpPr>
          <p:spPr bwMode="auto">
            <a:xfrm>
              <a:off x="1972787" y="406522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44" name="TextBox 43">
              <a:extLst>
                <a:ext uri="{FF2B5EF4-FFF2-40B4-BE49-F238E27FC236}">
                  <a16:creationId xmlns:a16="http://schemas.microsoft.com/office/drawing/2014/main" id="{94225EEE-5551-D9F5-AD31-F50691B0C7D6}"/>
                </a:ext>
              </a:extLst>
            </p:cNvPr>
            <p:cNvSpPr txBox="1"/>
            <p:nvPr/>
          </p:nvSpPr>
          <p:spPr bwMode="auto">
            <a:xfrm>
              <a:off x="1972787" y="427473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p>
          </p:txBody>
        </p:sp>
        <p:sp>
          <p:nvSpPr>
            <p:cNvPr id="45" name="TextBox 44">
              <a:extLst>
                <a:ext uri="{FF2B5EF4-FFF2-40B4-BE49-F238E27FC236}">
                  <a16:creationId xmlns:a16="http://schemas.microsoft.com/office/drawing/2014/main" id="{DC12516F-BBA3-8968-6B6D-CD183A029127}"/>
                </a:ext>
              </a:extLst>
            </p:cNvPr>
            <p:cNvSpPr txBox="1"/>
            <p:nvPr/>
          </p:nvSpPr>
          <p:spPr bwMode="auto">
            <a:xfrm>
              <a:off x="1972787" y="44842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46" name="TextBox 45">
              <a:extLst>
                <a:ext uri="{FF2B5EF4-FFF2-40B4-BE49-F238E27FC236}">
                  <a16:creationId xmlns:a16="http://schemas.microsoft.com/office/drawing/2014/main" id="{960DB32E-221C-68D6-19FF-6D21A9DA96D2}"/>
                </a:ext>
              </a:extLst>
            </p:cNvPr>
            <p:cNvSpPr txBox="1"/>
            <p:nvPr/>
          </p:nvSpPr>
          <p:spPr bwMode="auto">
            <a:xfrm>
              <a:off x="1972787" y="469377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47" name="TextBox 46">
              <a:extLst>
                <a:ext uri="{FF2B5EF4-FFF2-40B4-BE49-F238E27FC236}">
                  <a16:creationId xmlns:a16="http://schemas.microsoft.com/office/drawing/2014/main" id="{C28816D8-1F40-A40D-0D92-F4D3ADBAE57C}"/>
                </a:ext>
              </a:extLst>
            </p:cNvPr>
            <p:cNvSpPr txBox="1"/>
            <p:nvPr/>
          </p:nvSpPr>
          <p:spPr bwMode="auto">
            <a:xfrm>
              <a:off x="1972787" y="490329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48" name="TextBox 47">
              <a:extLst>
                <a:ext uri="{FF2B5EF4-FFF2-40B4-BE49-F238E27FC236}">
                  <a16:creationId xmlns:a16="http://schemas.microsoft.com/office/drawing/2014/main" id="{D5BBEF16-B40F-9D47-5FA9-2D83646AD1A2}"/>
                </a:ext>
              </a:extLst>
            </p:cNvPr>
            <p:cNvSpPr txBox="1"/>
            <p:nvPr/>
          </p:nvSpPr>
          <p:spPr bwMode="auto">
            <a:xfrm>
              <a:off x="2076982" y="511281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p>
          </p:txBody>
        </p:sp>
        <p:sp>
          <p:nvSpPr>
            <p:cNvPr id="49" name="TextBox 48">
              <a:extLst>
                <a:ext uri="{FF2B5EF4-FFF2-40B4-BE49-F238E27FC236}">
                  <a16:creationId xmlns:a16="http://schemas.microsoft.com/office/drawing/2014/main" id="{904439A8-2C9F-4D24-6E00-265211CDD76F}"/>
                </a:ext>
              </a:extLst>
            </p:cNvPr>
            <p:cNvSpPr txBox="1"/>
            <p:nvPr/>
          </p:nvSpPr>
          <p:spPr bwMode="auto">
            <a:xfrm>
              <a:off x="2076982" y="53223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cxnSp>
        <p:nvCxnSpPr>
          <p:cNvPr id="22" name="Straight Connector 21">
            <a:extLst>
              <a:ext uri="{FF2B5EF4-FFF2-40B4-BE49-F238E27FC236}">
                <a16:creationId xmlns:a16="http://schemas.microsoft.com/office/drawing/2014/main" id="{AA4501BD-3C46-D4A8-3F74-9050FFEFBF85}"/>
              </a:ext>
            </a:extLst>
          </p:cNvPr>
          <p:cNvCxnSpPr/>
          <p:nvPr/>
        </p:nvCxnSpPr>
        <p:spPr bwMode="auto">
          <a:xfrm>
            <a:off x="3616699"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1" name="TextBox 50">
            <a:extLst>
              <a:ext uri="{FF2B5EF4-FFF2-40B4-BE49-F238E27FC236}">
                <a16:creationId xmlns:a16="http://schemas.microsoft.com/office/drawing/2014/main" id="{1C9F4096-BA3D-EE88-AD33-F5678F8BAEFB}"/>
              </a:ext>
            </a:extLst>
          </p:cNvPr>
          <p:cNvSpPr txBox="1"/>
          <p:nvPr/>
        </p:nvSpPr>
        <p:spPr bwMode="auto">
          <a:xfrm>
            <a:off x="2310066"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CRS</a:t>
            </a:r>
          </a:p>
        </p:txBody>
      </p:sp>
      <p:sp>
        <p:nvSpPr>
          <p:cNvPr id="52" name="TextBox 51">
            <a:extLst>
              <a:ext uri="{FF2B5EF4-FFF2-40B4-BE49-F238E27FC236}">
                <a16:creationId xmlns:a16="http://schemas.microsoft.com/office/drawing/2014/main" id="{B8F22B8C-8A61-A940-7F6C-896F2CDB3279}"/>
              </a:ext>
            </a:extLst>
          </p:cNvPr>
          <p:cNvSpPr txBox="1"/>
          <p:nvPr/>
        </p:nvSpPr>
        <p:spPr bwMode="auto">
          <a:xfrm>
            <a:off x="2918897"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ICANS</a:t>
            </a:r>
          </a:p>
        </p:txBody>
      </p:sp>
      <p:sp>
        <p:nvSpPr>
          <p:cNvPr id="53" name="Rectangle 52">
            <a:extLst>
              <a:ext uri="{FF2B5EF4-FFF2-40B4-BE49-F238E27FC236}">
                <a16:creationId xmlns:a16="http://schemas.microsoft.com/office/drawing/2014/main" id="{0F5D535E-5641-58C9-8E3F-98667091A6FC}"/>
              </a:ext>
            </a:extLst>
          </p:cNvPr>
          <p:cNvSpPr/>
          <p:nvPr/>
        </p:nvSpPr>
        <p:spPr bwMode="auto">
          <a:xfrm>
            <a:off x="2296271" y="3801618"/>
            <a:ext cx="252441" cy="168760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E82A7235-42A6-DB76-6DC1-0375FB40C387}"/>
              </a:ext>
            </a:extLst>
          </p:cNvPr>
          <p:cNvSpPr/>
          <p:nvPr/>
        </p:nvSpPr>
        <p:spPr bwMode="auto">
          <a:xfrm>
            <a:off x="2576302" y="5443498"/>
            <a:ext cx="252441" cy="45719"/>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93E9B44A-21A2-C17A-9720-77D8B87C6950}"/>
              </a:ext>
            </a:extLst>
          </p:cNvPr>
          <p:cNvSpPr/>
          <p:nvPr/>
        </p:nvSpPr>
        <p:spPr bwMode="auto">
          <a:xfrm>
            <a:off x="2977632" y="5443498"/>
            <a:ext cx="25244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9" name="TextBox 58">
            <a:extLst>
              <a:ext uri="{FF2B5EF4-FFF2-40B4-BE49-F238E27FC236}">
                <a16:creationId xmlns:a16="http://schemas.microsoft.com/office/drawing/2014/main" id="{4E6BE8C8-B8EC-F024-1984-EADD5474B799}"/>
              </a:ext>
            </a:extLst>
          </p:cNvPr>
          <p:cNvSpPr txBox="1"/>
          <p:nvPr/>
        </p:nvSpPr>
        <p:spPr bwMode="auto">
          <a:xfrm>
            <a:off x="2231467" y="35096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60" name="TextBox 59">
            <a:extLst>
              <a:ext uri="{FF2B5EF4-FFF2-40B4-BE49-F238E27FC236}">
                <a16:creationId xmlns:a16="http://schemas.microsoft.com/office/drawing/2014/main" id="{3D8D3BEA-5C01-EF10-F9BC-687662F8783D}"/>
              </a:ext>
            </a:extLst>
          </p:cNvPr>
          <p:cNvSpPr txBox="1"/>
          <p:nvPr/>
        </p:nvSpPr>
        <p:spPr bwMode="auto">
          <a:xfrm>
            <a:off x="2552588" y="51357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63" name="TextBox 62">
            <a:extLst>
              <a:ext uri="{FF2B5EF4-FFF2-40B4-BE49-F238E27FC236}">
                <a16:creationId xmlns:a16="http://schemas.microsoft.com/office/drawing/2014/main" id="{2A3AC769-96AF-FDDB-B62D-3F2F53BE1412}"/>
              </a:ext>
            </a:extLst>
          </p:cNvPr>
          <p:cNvSpPr txBox="1"/>
          <p:nvPr/>
        </p:nvSpPr>
        <p:spPr bwMode="auto">
          <a:xfrm>
            <a:off x="2966164" y="51357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64" name="TextBox 63">
            <a:extLst>
              <a:ext uri="{FF2B5EF4-FFF2-40B4-BE49-F238E27FC236}">
                <a16:creationId xmlns:a16="http://schemas.microsoft.com/office/drawing/2014/main" id="{F78BC2A6-EE8B-51BF-EF3F-7E7EA5BF9E4C}"/>
              </a:ext>
            </a:extLst>
          </p:cNvPr>
          <p:cNvSpPr txBox="1"/>
          <p:nvPr/>
        </p:nvSpPr>
        <p:spPr bwMode="auto">
          <a:xfrm>
            <a:off x="3235188"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cxnSp>
        <p:nvCxnSpPr>
          <p:cNvPr id="67" name="Straight Connector 66">
            <a:extLst>
              <a:ext uri="{FF2B5EF4-FFF2-40B4-BE49-F238E27FC236}">
                <a16:creationId xmlns:a16="http://schemas.microsoft.com/office/drawing/2014/main" id="{4D964FA9-A31A-7AD9-97F4-4533B441D43D}"/>
              </a:ext>
            </a:extLst>
          </p:cNvPr>
          <p:cNvCxnSpPr/>
          <p:nvPr/>
        </p:nvCxnSpPr>
        <p:spPr bwMode="auto">
          <a:xfrm>
            <a:off x="5041539"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68" name="TextBox 67">
            <a:extLst>
              <a:ext uri="{FF2B5EF4-FFF2-40B4-BE49-F238E27FC236}">
                <a16:creationId xmlns:a16="http://schemas.microsoft.com/office/drawing/2014/main" id="{BEA61895-08D5-B8F0-0A39-E1AAE1F16BE3}"/>
              </a:ext>
            </a:extLst>
          </p:cNvPr>
          <p:cNvSpPr txBox="1"/>
          <p:nvPr/>
        </p:nvSpPr>
        <p:spPr bwMode="auto">
          <a:xfrm>
            <a:off x="3734906"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CRS</a:t>
            </a:r>
          </a:p>
        </p:txBody>
      </p:sp>
      <p:sp>
        <p:nvSpPr>
          <p:cNvPr id="69" name="TextBox 68">
            <a:extLst>
              <a:ext uri="{FF2B5EF4-FFF2-40B4-BE49-F238E27FC236}">
                <a16:creationId xmlns:a16="http://schemas.microsoft.com/office/drawing/2014/main" id="{551709F2-52C0-3307-49A3-D1357F5963BD}"/>
              </a:ext>
            </a:extLst>
          </p:cNvPr>
          <p:cNvSpPr txBox="1"/>
          <p:nvPr/>
        </p:nvSpPr>
        <p:spPr bwMode="auto">
          <a:xfrm>
            <a:off x="4343737"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ICANS</a:t>
            </a:r>
          </a:p>
        </p:txBody>
      </p:sp>
      <p:sp>
        <p:nvSpPr>
          <p:cNvPr id="80" name="Rectangle 79">
            <a:extLst>
              <a:ext uri="{FF2B5EF4-FFF2-40B4-BE49-F238E27FC236}">
                <a16:creationId xmlns:a16="http://schemas.microsoft.com/office/drawing/2014/main" id="{44A3DE2F-F6CD-E593-753D-46EB347EFA4A}"/>
              </a:ext>
            </a:extLst>
          </p:cNvPr>
          <p:cNvSpPr/>
          <p:nvPr/>
        </p:nvSpPr>
        <p:spPr bwMode="auto">
          <a:xfrm>
            <a:off x="3721111" y="4317522"/>
            <a:ext cx="252441" cy="1171696"/>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5B11A095-4625-67B4-864F-6DC7816549CE}"/>
              </a:ext>
            </a:extLst>
          </p:cNvPr>
          <p:cNvSpPr/>
          <p:nvPr/>
        </p:nvSpPr>
        <p:spPr bwMode="auto">
          <a:xfrm>
            <a:off x="4402472" y="5384075"/>
            <a:ext cx="252441" cy="1051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6" name="TextBox 75">
            <a:extLst>
              <a:ext uri="{FF2B5EF4-FFF2-40B4-BE49-F238E27FC236}">
                <a16:creationId xmlns:a16="http://schemas.microsoft.com/office/drawing/2014/main" id="{C2C7C1C4-7C19-A65C-4FA2-131890F80C42}"/>
              </a:ext>
            </a:extLst>
          </p:cNvPr>
          <p:cNvSpPr txBox="1"/>
          <p:nvPr/>
        </p:nvSpPr>
        <p:spPr bwMode="auto">
          <a:xfrm>
            <a:off x="3656307" y="40142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28</a:t>
            </a:r>
          </a:p>
        </p:txBody>
      </p:sp>
      <p:sp>
        <p:nvSpPr>
          <p:cNvPr id="77" name="TextBox 76">
            <a:extLst>
              <a:ext uri="{FF2B5EF4-FFF2-40B4-BE49-F238E27FC236}">
                <a16:creationId xmlns:a16="http://schemas.microsoft.com/office/drawing/2014/main" id="{AEECDA5E-A4DA-99E4-E501-DA9BEE02DB59}"/>
              </a:ext>
            </a:extLst>
          </p:cNvPr>
          <p:cNvSpPr txBox="1"/>
          <p:nvPr/>
        </p:nvSpPr>
        <p:spPr bwMode="auto">
          <a:xfrm>
            <a:off x="3977428"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74" name="TextBox 73">
            <a:extLst>
              <a:ext uri="{FF2B5EF4-FFF2-40B4-BE49-F238E27FC236}">
                <a16:creationId xmlns:a16="http://schemas.microsoft.com/office/drawing/2014/main" id="{06BA3420-5050-B95C-47E7-924CC50BB059}"/>
              </a:ext>
            </a:extLst>
          </p:cNvPr>
          <p:cNvSpPr txBox="1"/>
          <p:nvPr/>
        </p:nvSpPr>
        <p:spPr bwMode="auto">
          <a:xfrm>
            <a:off x="4391004" y="507652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75" name="TextBox 74">
            <a:extLst>
              <a:ext uri="{FF2B5EF4-FFF2-40B4-BE49-F238E27FC236}">
                <a16:creationId xmlns:a16="http://schemas.microsoft.com/office/drawing/2014/main" id="{5DAF35FA-17DE-0DC6-DCFD-11595959A136}"/>
              </a:ext>
            </a:extLst>
          </p:cNvPr>
          <p:cNvSpPr txBox="1"/>
          <p:nvPr/>
        </p:nvSpPr>
        <p:spPr bwMode="auto">
          <a:xfrm>
            <a:off x="4660028"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cxnSp>
        <p:nvCxnSpPr>
          <p:cNvPr id="83" name="Straight Connector 82">
            <a:extLst>
              <a:ext uri="{FF2B5EF4-FFF2-40B4-BE49-F238E27FC236}">
                <a16:creationId xmlns:a16="http://schemas.microsoft.com/office/drawing/2014/main" id="{0E5439FD-EF0B-0D49-E4BB-42DACDD078B6}"/>
              </a:ext>
            </a:extLst>
          </p:cNvPr>
          <p:cNvCxnSpPr/>
          <p:nvPr/>
        </p:nvCxnSpPr>
        <p:spPr bwMode="auto">
          <a:xfrm>
            <a:off x="6475163"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84" name="TextBox 83">
            <a:extLst>
              <a:ext uri="{FF2B5EF4-FFF2-40B4-BE49-F238E27FC236}">
                <a16:creationId xmlns:a16="http://schemas.microsoft.com/office/drawing/2014/main" id="{0B1B32E6-0EC7-8934-DC85-B0D3B06557D1}"/>
              </a:ext>
            </a:extLst>
          </p:cNvPr>
          <p:cNvSpPr txBox="1"/>
          <p:nvPr/>
        </p:nvSpPr>
        <p:spPr bwMode="auto">
          <a:xfrm>
            <a:off x="5168530"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CRS</a:t>
            </a:r>
          </a:p>
        </p:txBody>
      </p:sp>
      <p:sp>
        <p:nvSpPr>
          <p:cNvPr id="85" name="TextBox 84">
            <a:extLst>
              <a:ext uri="{FF2B5EF4-FFF2-40B4-BE49-F238E27FC236}">
                <a16:creationId xmlns:a16="http://schemas.microsoft.com/office/drawing/2014/main" id="{194502C0-F51B-E240-9D2C-D6028D3324F6}"/>
              </a:ext>
            </a:extLst>
          </p:cNvPr>
          <p:cNvSpPr txBox="1"/>
          <p:nvPr/>
        </p:nvSpPr>
        <p:spPr bwMode="auto">
          <a:xfrm>
            <a:off x="5777361"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ICANS</a:t>
            </a:r>
          </a:p>
        </p:txBody>
      </p:sp>
      <p:sp>
        <p:nvSpPr>
          <p:cNvPr id="96" name="Rectangle 95">
            <a:extLst>
              <a:ext uri="{FF2B5EF4-FFF2-40B4-BE49-F238E27FC236}">
                <a16:creationId xmlns:a16="http://schemas.microsoft.com/office/drawing/2014/main" id="{7D7472BB-413E-CDC3-4716-DCAFE27A380B}"/>
              </a:ext>
            </a:extLst>
          </p:cNvPr>
          <p:cNvSpPr/>
          <p:nvPr/>
        </p:nvSpPr>
        <p:spPr bwMode="auto">
          <a:xfrm>
            <a:off x="5154735" y="5239734"/>
            <a:ext cx="252441" cy="249483"/>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E93F2DBA-74A4-0CFA-761F-5731492E0D81}"/>
              </a:ext>
            </a:extLst>
          </p:cNvPr>
          <p:cNvSpPr/>
          <p:nvPr/>
        </p:nvSpPr>
        <p:spPr bwMode="auto">
          <a:xfrm>
            <a:off x="5836096" y="5384075"/>
            <a:ext cx="252441" cy="1051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2" name="TextBox 91">
            <a:extLst>
              <a:ext uri="{FF2B5EF4-FFF2-40B4-BE49-F238E27FC236}">
                <a16:creationId xmlns:a16="http://schemas.microsoft.com/office/drawing/2014/main" id="{ED73AA4A-6D7A-9282-505D-84C1BDE5F674}"/>
              </a:ext>
            </a:extLst>
          </p:cNvPr>
          <p:cNvSpPr txBox="1"/>
          <p:nvPr/>
        </p:nvSpPr>
        <p:spPr bwMode="auto">
          <a:xfrm>
            <a:off x="5142028" y="493732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93" name="TextBox 92">
            <a:extLst>
              <a:ext uri="{FF2B5EF4-FFF2-40B4-BE49-F238E27FC236}">
                <a16:creationId xmlns:a16="http://schemas.microsoft.com/office/drawing/2014/main" id="{16D06A2D-CDBB-55A8-0C48-2A02A6F1CC7E}"/>
              </a:ext>
            </a:extLst>
          </p:cNvPr>
          <p:cNvSpPr txBox="1"/>
          <p:nvPr/>
        </p:nvSpPr>
        <p:spPr bwMode="auto">
          <a:xfrm>
            <a:off x="5411052"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90" name="TextBox 89">
            <a:extLst>
              <a:ext uri="{FF2B5EF4-FFF2-40B4-BE49-F238E27FC236}">
                <a16:creationId xmlns:a16="http://schemas.microsoft.com/office/drawing/2014/main" id="{41380661-A1BA-7A18-D93B-D252AF686598}"/>
              </a:ext>
            </a:extLst>
          </p:cNvPr>
          <p:cNvSpPr txBox="1"/>
          <p:nvPr/>
        </p:nvSpPr>
        <p:spPr bwMode="auto">
          <a:xfrm>
            <a:off x="5824628" y="5076528"/>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91" name="TextBox 90">
            <a:extLst>
              <a:ext uri="{FF2B5EF4-FFF2-40B4-BE49-F238E27FC236}">
                <a16:creationId xmlns:a16="http://schemas.microsoft.com/office/drawing/2014/main" id="{1B9E0C76-0A8C-C577-7CD4-93B7D9F23904}"/>
              </a:ext>
            </a:extLst>
          </p:cNvPr>
          <p:cNvSpPr txBox="1"/>
          <p:nvPr/>
        </p:nvSpPr>
        <p:spPr bwMode="auto">
          <a:xfrm>
            <a:off x="6093652"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cxnSp>
        <p:nvCxnSpPr>
          <p:cNvPr id="99" name="Straight Connector 98">
            <a:extLst>
              <a:ext uri="{FF2B5EF4-FFF2-40B4-BE49-F238E27FC236}">
                <a16:creationId xmlns:a16="http://schemas.microsoft.com/office/drawing/2014/main" id="{983ADB12-CB52-6BCA-0FFA-A4B790F0E4A2}"/>
              </a:ext>
            </a:extLst>
          </p:cNvPr>
          <p:cNvCxnSpPr/>
          <p:nvPr/>
        </p:nvCxnSpPr>
        <p:spPr bwMode="auto">
          <a:xfrm>
            <a:off x="7900003"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00" name="TextBox 99">
            <a:extLst>
              <a:ext uri="{FF2B5EF4-FFF2-40B4-BE49-F238E27FC236}">
                <a16:creationId xmlns:a16="http://schemas.microsoft.com/office/drawing/2014/main" id="{735D7E93-E3E6-606C-F08A-3E2C4FE1E3EB}"/>
              </a:ext>
            </a:extLst>
          </p:cNvPr>
          <p:cNvSpPr txBox="1"/>
          <p:nvPr/>
        </p:nvSpPr>
        <p:spPr bwMode="auto">
          <a:xfrm>
            <a:off x="6593370"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CRS</a:t>
            </a:r>
          </a:p>
        </p:txBody>
      </p:sp>
      <p:sp>
        <p:nvSpPr>
          <p:cNvPr id="101" name="TextBox 100">
            <a:extLst>
              <a:ext uri="{FF2B5EF4-FFF2-40B4-BE49-F238E27FC236}">
                <a16:creationId xmlns:a16="http://schemas.microsoft.com/office/drawing/2014/main" id="{F271FC66-72FC-417B-300F-C312AF5AD459}"/>
              </a:ext>
            </a:extLst>
          </p:cNvPr>
          <p:cNvSpPr txBox="1"/>
          <p:nvPr/>
        </p:nvSpPr>
        <p:spPr bwMode="auto">
          <a:xfrm>
            <a:off x="7202201"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ICANS</a:t>
            </a:r>
          </a:p>
        </p:txBody>
      </p:sp>
      <p:sp>
        <p:nvSpPr>
          <p:cNvPr id="112" name="Rectangle 111">
            <a:extLst>
              <a:ext uri="{FF2B5EF4-FFF2-40B4-BE49-F238E27FC236}">
                <a16:creationId xmlns:a16="http://schemas.microsoft.com/office/drawing/2014/main" id="{B90D1895-D574-7F87-5A46-613050EC973F}"/>
              </a:ext>
            </a:extLst>
          </p:cNvPr>
          <p:cNvSpPr/>
          <p:nvPr/>
        </p:nvSpPr>
        <p:spPr bwMode="auto">
          <a:xfrm>
            <a:off x="6579575" y="5384075"/>
            <a:ext cx="252441" cy="1051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AC4BE619-40BF-3576-9FAD-A09555CE148F}"/>
              </a:ext>
            </a:extLst>
          </p:cNvPr>
          <p:cNvSpPr/>
          <p:nvPr/>
        </p:nvSpPr>
        <p:spPr bwMode="auto">
          <a:xfrm>
            <a:off x="7260936" y="5371543"/>
            <a:ext cx="252441" cy="117674"/>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 name="TextBox 107">
            <a:extLst>
              <a:ext uri="{FF2B5EF4-FFF2-40B4-BE49-F238E27FC236}">
                <a16:creationId xmlns:a16="http://schemas.microsoft.com/office/drawing/2014/main" id="{E4043B88-82A4-D4A3-D012-27AF674D93B6}"/>
              </a:ext>
            </a:extLst>
          </p:cNvPr>
          <p:cNvSpPr txBox="1"/>
          <p:nvPr/>
        </p:nvSpPr>
        <p:spPr bwMode="auto">
          <a:xfrm>
            <a:off x="6566868" y="507534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109" name="TextBox 108">
            <a:extLst>
              <a:ext uri="{FF2B5EF4-FFF2-40B4-BE49-F238E27FC236}">
                <a16:creationId xmlns:a16="http://schemas.microsoft.com/office/drawing/2014/main" id="{83138DA5-C49B-66D2-9AE9-A755FF8B8BEE}"/>
              </a:ext>
            </a:extLst>
          </p:cNvPr>
          <p:cNvSpPr txBox="1"/>
          <p:nvPr/>
        </p:nvSpPr>
        <p:spPr bwMode="auto">
          <a:xfrm>
            <a:off x="6835892"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06" name="TextBox 105">
            <a:extLst>
              <a:ext uri="{FF2B5EF4-FFF2-40B4-BE49-F238E27FC236}">
                <a16:creationId xmlns:a16="http://schemas.microsoft.com/office/drawing/2014/main" id="{EDBF4532-8FC0-10DB-1BED-BB5582687CA7}"/>
              </a:ext>
            </a:extLst>
          </p:cNvPr>
          <p:cNvSpPr txBox="1"/>
          <p:nvPr/>
        </p:nvSpPr>
        <p:spPr bwMode="auto">
          <a:xfrm>
            <a:off x="7249468" y="505927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107" name="TextBox 106">
            <a:extLst>
              <a:ext uri="{FF2B5EF4-FFF2-40B4-BE49-F238E27FC236}">
                <a16:creationId xmlns:a16="http://schemas.microsoft.com/office/drawing/2014/main" id="{3959DA03-F3E9-F4D4-2800-92A041F0F3EE}"/>
              </a:ext>
            </a:extLst>
          </p:cNvPr>
          <p:cNvSpPr txBox="1"/>
          <p:nvPr/>
        </p:nvSpPr>
        <p:spPr bwMode="auto">
          <a:xfrm>
            <a:off x="7518492"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cxnSp>
        <p:nvCxnSpPr>
          <p:cNvPr id="115" name="Straight Connector 114">
            <a:extLst>
              <a:ext uri="{FF2B5EF4-FFF2-40B4-BE49-F238E27FC236}">
                <a16:creationId xmlns:a16="http://schemas.microsoft.com/office/drawing/2014/main" id="{FC6257E2-1028-B210-467E-19884751E761}"/>
              </a:ext>
            </a:extLst>
          </p:cNvPr>
          <p:cNvCxnSpPr/>
          <p:nvPr/>
        </p:nvCxnSpPr>
        <p:spPr bwMode="auto">
          <a:xfrm>
            <a:off x="9333626" y="3391319"/>
            <a:ext cx="0" cy="210470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16" name="TextBox 115">
            <a:extLst>
              <a:ext uri="{FF2B5EF4-FFF2-40B4-BE49-F238E27FC236}">
                <a16:creationId xmlns:a16="http://schemas.microsoft.com/office/drawing/2014/main" id="{DC5A60C1-3BA1-71B1-4499-3BC52717916D}"/>
              </a:ext>
            </a:extLst>
          </p:cNvPr>
          <p:cNvSpPr txBox="1"/>
          <p:nvPr/>
        </p:nvSpPr>
        <p:spPr bwMode="auto">
          <a:xfrm>
            <a:off x="8026993"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CRS</a:t>
            </a:r>
          </a:p>
        </p:txBody>
      </p:sp>
      <p:sp>
        <p:nvSpPr>
          <p:cNvPr id="117" name="TextBox 116">
            <a:extLst>
              <a:ext uri="{FF2B5EF4-FFF2-40B4-BE49-F238E27FC236}">
                <a16:creationId xmlns:a16="http://schemas.microsoft.com/office/drawing/2014/main" id="{812FEDEC-C81F-3374-9C11-717EF9E81FDA}"/>
              </a:ext>
            </a:extLst>
          </p:cNvPr>
          <p:cNvSpPr txBox="1"/>
          <p:nvPr/>
        </p:nvSpPr>
        <p:spPr bwMode="auto">
          <a:xfrm>
            <a:off x="8635824"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ICANS</a:t>
            </a:r>
          </a:p>
        </p:txBody>
      </p:sp>
      <p:sp>
        <p:nvSpPr>
          <p:cNvPr id="128" name="Rectangle 127">
            <a:extLst>
              <a:ext uri="{FF2B5EF4-FFF2-40B4-BE49-F238E27FC236}">
                <a16:creationId xmlns:a16="http://schemas.microsoft.com/office/drawing/2014/main" id="{14223580-74F6-51BE-4B3D-4D0499D808DB}"/>
              </a:ext>
            </a:extLst>
          </p:cNvPr>
          <p:cNvSpPr/>
          <p:nvPr/>
        </p:nvSpPr>
        <p:spPr bwMode="auto">
          <a:xfrm>
            <a:off x="8013198" y="5384075"/>
            <a:ext cx="252441" cy="105142"/>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2B8A3DF4-53E5-27D1-5E56-20769890F896}"/>
              </a:ext>
            </a:extLst>
          </p:cNvPr>
          <p:cNvSpPr/>
          <p:nvPr/>
        </p:nvSpPr>
        <p:spPr bwMode="auto">
          <a:xfrm>
            <a:off x="8694559" y="5443498"/>
            <a:ext cx="25244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4" name="TextBox 123">
            <a:extLst>
              <a:ext uri="{FF2B5EF4-FFF2-40B4-BE49-F238E27FC236}">
                <a16:creationId xmlns:a16="http://schemas.microsoft.com/office/drawing/2014/main" id="{524C8680-DE53-9274-32B8-86F7811FE9B3}"/>
              </a:ext>
            </a:extLst>
          </p:cNvPr>
          <p:cNvSpPr txBox="1"/>
          <p:nvPr/>
        </p:nvSpPr>
        <p:spPr bwMode="auto">
          <a:xfrm>
            <a:off x="8000491" y="507103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125" name="TextBox 124">
            <a:extLst>
              <a:ext uri="{FF2B5EF4-FFF2-40B4-BE49-F238E27FC236}">
                <a16:creationId xmlns:a16="http://schemas.microsoft.com/office/drawing/2014/main" id="{5D0DAE7A-461C-7180-8D91-BD59443C4F29}"/>
              </a:ext>
            </a:extLst>
          </p:cNvPr>
          <p:cNvSpPr txBox="1"/>
          <p:nvPr/>
        </p:nvSpPr>
        <p:spPr bwMode="auto">
          <a:xfrm>
            <a:off x="8269515"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22" name="TextBox 121">
            <a:extLst>
              <a:ext uri="{FF2B5EF4-FFF2-40B4-BE49-F238E27FC236}">
                <a16:creationId xmlns:a16="http://schemas.microsoft.com/office/drawing/2014/main" id="{16F2D101-8F36-384B-B5AD-CD5CA5B6B3B9}"/>
              </a:ext>
            </a:extLst>
          </p:cNvPr>
          <p:cNvSpPr txBox="1"/>
          <p:nvPr/>
        </p:nvSpPr>
        <p:spPr bwMode="auto">
          <a:xfrm>
            <a:off x="8683091" y="51357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123" name="TextBox 122">
            <a:extLst>
              <a:ext uri="{FF2B5EF4-FFF2-40B4-BE49-F238E27FC236}">
                <a16:creationId xmlns:a16="http://schemas.microsoft.com/office/drawing/2014/main" id="{64207BEB-28F3-CF3F-C7F2-B532E93C0919}"/>
              </a:ext>
            </a:extLst>
          </p:cNvPr>
          <p:cNvSpPr txBox="1"/>
          <p:nvPr/>
        </p:nvSpPr>
        <p:spPr bwMode="auto">
          <a:xfrm>
            <a:off x="8952115"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32" name="TextBox 131">
            <a:extLst>
              <a:ext uri="{FF2B5EF4-FFF2-40B4-BE49-F238E27FC236}">
                <a16:creationId xmlns:a16="http://schemas.microsoft.com/office/drawing/2014/main" id="{A9E98B40-B005-13E3-982B-620AA0B0D712}"/>
              </a:ext>
            </a:extLst>
          </p:cNvPr>
          <p:cNvSpPr txBox="1"/>
          <p:nvPr/>
        </p:nvSpPr>
        <p:spPr bwMode="auto">
          <a:xfrm>
            <a:off x="9451833" y="5480458"/>
            <a:ext cx="5048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CRS</a:t>
            </a:r>
          </a:p>
        </p:txBody>
      </p:sp>
      <p:sp>
        <p:nvSpPr>
          <p:cNvPr id="133" name="TextBox 132">
            <a:extLst>
              <a:ext uri="{FF2B5EF4-FFF2-40B4-BE49-F238E27FC236}">
                <a16:creationId xmlns:a16="http://schemas.microsoft.com/office/drawing/2014/main" id="{9AEFF594-01C2-2AC5-0A50-90B4B3C86CF0}"/>
              </a:ext>
            </a:extLst>
          </p:cNvPr>
          <p:cNvSpPr txBox="1"/>
          <p:nvPr/>
        </p:nvSpPr>
        <p:spPr bwMode="auto">
          <a:xfrm>
            <a:off x="10060664" y="548045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ICANS</a:t>
            </a:r>
          </a:p>
        </p:txBody>
      </p:sp>
      <p:sp>
        <p:nvSpPr>
          <p:cNvPr id="144" name="Rectangle 143">
            <a:extLst>
              <a:ext uri="{FF2B5EF4-FFF2-40B4-BE49-F238E27FC236}">
                <a16:creationId xmlns:a16="http://schemas.microsoft.com/office/drawing/2014/main" id="{DDAA3F37-6867-6475-6D48-ABA3616E5F06}"/>
              </a:ext>
            </a:extLst>
          </p:cNvPr>
          <p:cNvSpPr/>
          <p:nvPr/>
        </p:nvSpPr>
        <p:spPr bwMode="auto">
          <a:xfrm>
            <a:off x="9438038" y="5443498"/>
            <a:ext cx="25244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0" name="TextBox 139">
            <a:extLst>
              <a:ext uri="{FF2B5EF4-FFF2-40B4-BE49-F238E27FC236}">
                <a16:creationId xmlns:a16="http://schemas.microsoft.com/office/drawing/2014/main" id="{47887E60-50DE-1037-AE78-39E970E67BDE}"/>
              </a:ext>
            </a:extLst>
          </p:cNvPr>
          <p:cNvSpPr txBox="1"/>
          <p:nvPr/>
        </p:nvSpPr>
        <p:spPr bwMode="auto">
          <a:xfrm>
            <a:off x="9425331" y="5135729"/>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141" name="TextBox 140">
            <a:extLst>
              <a:ext uri="{FF2B5EF4-FFF2-40B4-BE49-F238E27FC236}">
                <a16:creationId xmlns:a16="http://schemas.microsoft.com/office/drawing/2014/main" id="{40996C82-C1B4-BFF8-C42A-1080648E8D46}"/>
              </a:ext>
            </a:extLst>
          </p:cNvPr>
          <p:cNvSpPr txBox="1"/>
          <p:nvPr/>
        </p:nvSpPr>
        <p:spPr bwMode="auto">
          <a:xfrm>
            <a:off x="9694355"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38" name="TextBox 137">
            <a:extLst>
              <a:ext uri="{FF2B5EF4-FFF2-40B4-BE49-F238E27FC236}">
                <a16:creationId xmlns:a16="http://schemas.microsoft.com/office/drawing/2014/main" id="{19D2FFC4-FEA6-0F82-562A-2D4475F1F31B}"/>
              </a:ext>
            </a:extLst>
          </p:cNvPr>
          <p:cNvSpPr txBox="1"/>
          <p:nvPr/>
        </p:nvSpPr>
        <p:spPr bwMode="auto">
          <a:xfrm>
            <a:off x="10107931"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39" name="TextBox 138">
            <a:extLst>
              <a:ext uri="{FF2B5EF4-FFF2-40B4-BE49-F238E27FC236}">
                <a16:creationId xmlns:a16="http://schemas.microsoft.com/office/drawing/2014/main" id="{318E1383-FBD6-4FD3-5699-09F126DC45CF}"/>
              </a:ext>
            </a:extLst>
          </p:cNvPr>
          <p:cNvSpPr txBox="1"/>
          <p:nvPr/>
        </p:nvSpPr>
        <p:spPr bwMode="auto">
          <a:xfrm>
            <a:off x="10376955" y="518867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47" name="Rectangle 146">
            <a:extLst>
              <a:ext uri="{FF2B5EF4-FFF2-40B4-BE49-F238E27FC236}">
                <a16:creationId xmlns:a16="http://schemas.microsoft.com/office/drawing/2014/main" id="{7047F94E-97DC-26EE-874B-8ED128C73E08}"/>
              </a:ext>
            </a:extLst>
          </p:cNvPr>
          <p:cNvSpPr/>
          <p:nvPr/>
        </p:nvSpPr>
        <p:spPr bwMode="auto">
          <a:xfrm>
            <a:off x="2264425" y="2285229"/>
            <a:ext cx="1304846" cy="584775"/>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6" name="TextBox 145">
            <a:extLst>
              <a:ext uri="{FF2B5EF4-FFF2-40B4-BE49-F238E27FC236}">
                <a16:creationId xmlns:a16="http://schemas.microsoft.com/office/drawing/2014/main" id="{5912E50C-50E2-8753-8F1D-15D871717CC9}"/>
              </a:ext>
            </a:extLst>
          </p:cNvPr>
          <p:cNvSpPr txBox="1"/>
          <p:nvPr/>
        </p:nvSpPr>
        <p:spPr bwMode="auto">
          <a:xfrm>
            <a:off x="2450637" y="2285229"/>
            <a:ext cx="9268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 1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D1-7</a:t>
            </a:r>
          </a:p>
        </p:txBody>
      </p:sp>
      <p:sp>
        <p:nvSpPr>
          <p:cNvPr id="150" name="Rectangle 149">
            <a:extLst>
              <a:ext uri="{FF2B5EF4-FFF2-40B4-BE49-F238E27FC236}">
                <a16:creationId xmlns:a16="http://schemas.microsoft.com/office/drawing/2014/main" id="{B919B35D-B881-B5D8-5608-42E995CFF10E}"/>
              </a:ext>
            </a:extLst>
          </p:cNvPr>
          <p:cNvSpPr/>
          <p:nvPr/>
        </p:nvSpPr>
        <p:spPr bwMode="auto">
          <a:xfrm>
            <a:off x="3684239" y="2285229"/>
            <a:ext cx="1304846" cy="584775"/>
          </a:xfrm>
          <a:prstGeom prst="rect">
            <a:avLst/>
          </a:prstGeom>
          <a:solidFill>
            <a:schemeClr val="accent5"/>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1" name="TextBox 150">
            <a:extLst>
              <a:ext uri="{FF2B5EF4-FFF2-40B4-BE49-F238E27FC236}">
                <a16:creationId xmlns:a16="http://schemas.microsoft.com/office/drawing/2014/main" id="{C4612508-8707-DD71-EE56-610543470522}"/>
              </a:ext>
            </a:extLst>
          </p:cNvPr>
          <p:cNvSpPr txBox="1"/>
          <p:nvPr/>
        </p:nvSpPr>
        <p:spPr bwMode="auto">
          <a:xfrm>
            <a:off x="3818355" y="2285229"/>
            <a:ext cx="1031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D8: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D8-14</a:t>
            </a:r>
          </a:p>
        </p:txBody>
      </p:sp>
      <p:sp>
        <p:nvSpPr>
          <p:cNvPr id="154" name="TextBox 153">
            <a:extLst>
              <a:ext uri="{FF2B5EF4-FFF2-40B4-BE49-F238E27FC236}">
                <a16:creationId xmlns:a16="http://schemas.microsoft.com/office/drawing/2014/main" id="{B2000749-68E0-35AA-FAFB-D922691666D3}"/>
              </a:ext>
            </a:extLst>
          </p:cNvPr>
          <p:cNvSpPr txBox="1"/>
          <p:nvPr/>
        </p:nvSpPr>
        <p:spPr bwMode="auto">
          <a:xfrm>
            <a:off x="5212898" y="2279938"/>
            <a:ext cx="1135247" cy="584775"/>
          </a:xfrm>
          <a:prstGeom prst="rect">
            <a:avLst/>
          </a:prstGeom>
          <a:solidFill>
            <a:schemeClr val="accent5"/>
          </a:solidFill>
          <a:ln>
            <a:solidFill>
              <a:schemeClr val="bg1"/>
            </a:solidFill>
          </a:ln>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D15: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D15-27</a:t>
            </a:r>
          </a:p>
        </p:txBody>
      </p:sp>
      <p:sp>
        <p:nvSpPr>
          <p:cNvPr id="156" name="Rectangle 155">
            <a:extLst>
              <a:ext uri="{FF2B5EF4-FFF2-40B4-BE49-F238E27FC236}">
                <a16:creationId xmlns:a16="http://schemas.microsoft.com/office/drawing/2014/main" id="{72D1D2E4-10E6-17EA-2D48-06644B16B140}"/>
              </a:ext>
            </a:extLst>
          </p:cNvPr>
          <p:cNvSpPr/>
          <p:nvPr/>
        </p:nvSpPr>
        <p:spPr bwMode="auto">
          <a:xfrm>
            <a:off x="6541242" y="2285229"/>
            <a:ext cx="1304846" cy="584775"/>
          </a:xfrm>
          <a:prstGeom prst="rect">
            <a:avLst/>
          </a:prstGeom>
          <a:solidFill>
            <a:srgbClr val="92D05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7" name="TextBox 156">
            <a:extLst>
              <a:ext uri="{FF2B5EF4-FFF2-40B4-BE49-F238E27FC236}">
                <a16:creationId xmlns:a16="http://schemas.microsoft.com/office/drawing/2014/main" id="{3E459623-E715-2B8A-0169-A6314BAFC35C}"/>
              </a:ext>
            </a:extLst>
          </p:cNvPr>
          <p:cNvSpPr txBox="1"/>
          <p:nvPr/>
        </p:nvSpPr>
        <p:spPr bwMode="auto">
          <a:xfrm>
            <a:off x="6675358" y="2285229"/>
            <a:ext cx="1031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D1-14</a:t>
            </a:r>
          </a:p>
        </p:txBody>
      </p:sp>
      <p:sp>
        <p:nvSpPr>
          <p:cNvPr id="159" name="Rectangle 158">
            <a:extLst>
              <a:ext uri="{FF2B5EF4-FFF2-40B4-BE49-F238E27FC236}">
                <a16:creationId xmlns:a16="http://schemas.microsoft.com/office/drawing/2014/main" id="{5A884AA7-76EF-DD07-D4A5-1550736A9214}"/>
              </a:ext>
            </a:extLst>
          </p:cNvPr>
          <p:cNvSpPr/>
          <p:nvPr/>
        </p:nvSpPr>
        <p:spPr bwMode="auto">
          <a:xfrm>
            <a:off x="7972525" y="2285229"/>
            <a:ext cx="1304846" cy="584775"/>
          </a:xfrm>
          <a:prstGeom prst="rect">
            <a:avLst/>
          </a:prstGeom>
          <a:solidFill>
            <a:srgbClr val="92D05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0" name="TextBox 159">
            <a:extLst>
              <a:ext uri="{FF2B5EF4-FFF2-40B4-BE49-F238E27FC236}">
                <a16:creationId xmlns:a16="http://schemas.microsoft.com/office/drawing/2014/main" id="{31E022D6-70E1-7F6A-CC5B-B2DD9D118055}"/>
              </a:ext>
            </a:extLst>
          </p:cNvPr>
          <p:cNvSpPr txBox="1"/>
          <p:nvPr/>
        </p:nvSpPr>
        <p:spPr bwMode="auto">
          <a:xfrm>
            <a:off x="8059712" y="2285229"/>
            <a:ext cx="1135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D15: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D15-27</a:t>
            </a:r>
          </a:p>
        </p:txBody>
      </p:sp>
      <p:grpSp>
        <p:nvGrpSpPr>
          <p:cNvPr id="161" name="Group 160">
            <a:extLst>
              <a:ext uri="{FF2B5EF4-FFF2-40B4-BE49-F238E27FC236}">
                <a16:creationId xmlns:a16="http://schemas.microsoft.com/office/drawing/2014/main" id="{360B1601-0F74-FA50-D023-B23E412BA383}"/>
              </a:ext>
            </a:extLst>
          </p:cNvPr>
          <p:cNvGrpSpPr/>
          <p:nvPr/>
        </p:nvGrpSpPr>
        <p:grpSpPr>
          <a:xfrm>
            <a:off x="9398244" y="2285229"/>
            <a:ext cx="1304846" cy="584775"/>
            <a:chOff x="1943585" y="2285229"/>
            <a:chExt cx="1304846" cy="584775"/>
          </a:xfrm>
        </p:grpSpPr>
        <p:sp>
          <p:nvSpPr>
            <p:cNvPr id="162" name="Rectangle 161">
              <a:extLst>
                <a:ext uri="{FF2B5EF4-FFF2-40B4-BE49-F238E27FC236}">
                  <a16:creationId xmlns:a16="http://schemas.microsoft.com/office/drawing/2014/main" id="{C9FD521A-29A9-1324-AA33-01DE9EE865D6}"/>
                </a:ext>
              </a:extLst>
            </p:cNvPr>
            <p:cNvSpPr/>
            <p:nvPr/>
          </p:nvSpPr>
          <p:spPr bwMode="auto">
            <a:xfrm>
              <a:off x="1943585" y="2285229"/>
              <a:ext cx="1304846" cy="584775"/>
            </a:xfrm>
            <a:prstGeom prst="rect">
              <a:avLst/>
            </a:prstGeom>
            <a:solidFill>
              <a:srgbClr val="00B050"/>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3" name="TextBox 162">
              <a:extLst>
                <a:ext uri="{FF2B5EF4-FFF2-40B4-BE49-F238E27FC236}">
                  <a16:creationId xmlns:a16="http://schemas.microsoft.com/office/drawing/2014/main" id="{CFDF9E6E-B4D7-B027-A22E-469EDAF5A1F1}"/>
                </a:ext>
              </a:extLst>
            </p:cNvPr>
            <p:cNvSpPr txBox="1"/>
            <p:nvPr/>
          </p:nvSpPr>
          <p:spPr bwMode="auto">
            <a:xfrm>
              <a:off x="2077701" y="2285229"/>
              <a:ext cx="10310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 10 mg</a:t>
              </a:r>
            </a:p>
            <a:p>
              <a:pPr marL="0" marR="0" lvl="0" indent="0" algn="ctr" defTabSz="4572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D1-14</a:t>
              </a:r>
            </a:p>
          </p:txBody>
        </p:sp>
      </p:grpSp>
      <p:cxnSp>
        <p:nvCxnSpPr>
          <p:cNvPr id="165" name="Straight Arrow Connector 164">
            <a:extLst>
              <a:ext uri="{FF2B5EF4-FFF2-40B4-BE49-F238E27FC236}">
                <a16:creationId xmlns:a16="http://schemas.microsoft.com/office/drawing/2014/main" id="{98BBF4D1-1AF2-05B5-0AB3-DEDE9641C82E}"/>
              </a:ext>
            </a:extLst>
          </p:cNvPr>
          <p:cNvCxnSpPr>
            <a:cxnSpLocks/>
          </p:cNvCxnSpPr>
          <p:nvPr/>
        </p:nvCxnSpPr>
        <p:spPr bwMode="auto">
          <a:xfrm flipH="1">
            <a:off x="2271301" y="2169368"/>
            <a:ext cx="1737360" cy="0"/>
          </a:xfrm>
          <a:prstGeom prst="straightConnector1">
            <a:avLst/>
          </a:prstGeom>
          <a:noFill/>
          <a:ln w="28575" cap="flat" cmpd="sng" algn="ctr">
            <a:solidFill>
              <a:schemeClr val="bg1"/>
            </a:solidFill>
            <a:prstDash val="solid"/>
            <a:round/>
            <a:headEnd type="none" w="med" len="med"/>
            <a:tailEnd type="triangle"/>
          </a:ln>
          <a:effectLst/>
        </p:spPr>
      </p:cxnSp>
      <p:cxnSp>
        <p:nvCxnSpPr>
          <p:cNvPr id="166" name="Straight Arrow Connector 165">
            <a:extLst>
              <a:ext uri="{FF2B5EF4-FFF2-40B4-BE49-F238E27FC236}">
                <a16:creationId xmlns:a16="http://schemas.microsoft.com/office/drawing/2014/main" id="{C98CC16A-1322-1C70-9431-6313CCC5845B}"/>
              </a:ext>
            </a:extLst>
          </p:cNvPr>
          <p:cNvCxnSpPr>
            <a:cxnSpLocks/>
          </p:cNvCxnSpPr>
          <p:nvPr/>
        </p:nvCxnSpPr>
        <p:spPr bwMode="auto">
          <a:xfrm flipV="1">
            <a:off x="4679480" y="2167515"/>
            <a:ext cx="1737360" cy="3706"/>
          </a:xfrm>
          <a:prstGeom prst="straightConnector1">
            <a:avLst/>
          </a:prstGeom>
          <a:noFill/>
          <a:ln w="28575" cap="flat" cmpd="sng" algn="ctr">
            <a:solidFill>
              <a:schemeClr val="bg1"/>
            </a:solidFill>
            <a:prstDash val="solid"/>
            <a:round/>
            <a:headEnd type="none" w="med" len="med"/>
            <a:tailEnd type="triangle"/>
          </a:ln>
          <a:effectLst/>
        </p:spPr>
      </p:cxnSp>
      <p:sp>
        <p:nvSpPr>
          <p:cNvPr id="168" name="TextBox 167">
            <a:extLst>
              <a:ext uri="{FF2B5EF4-FFF2-40B4-BE49-F238E27FC236}">
                <a16:creationId xmlns:a16="http://schemas.microsoft.com/office/drawing/2014/main" id="{9A7D6DF1-82C1-10A7-E3AC-94120E942E62}"/>
              </a:ext>
            </a:extLst>
          </p:cNvPr>
          <p:cNvSpPr txBox="1"/>
          <p:nvPr/>
        </p:nvSpPr>
        <p:spPr bwMode="auto">
          <a:xfrm>
            <a:off x="3967289" y="1984836"/>
            <a:ext cx="778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Cycle 1</a:t>
            </a:r>
          </a:p>
        </p:txBody>
      </p:sp>
      <p:cxnSp>
        <p:nvCxnSpPr>
          <p:cNvPr id="169" name="Straight Arrow Connector 168">
            <a:extLst>
              <a:ext uri="{FF2B5EF4-FFF2-40B4-BE49-F238E27FC236}">
                <a16:creationId xmlns:a16="http://schemas.microsoft.com/office/drawing/2014/main" id="{FCB25302-5C37-E9A8-CF29-6986B6B5EE14}"/>
              </a:ext>
            </a:extLst>
          </p:cNvPr>
          <p:cNvCxnSpPr>
            <a:cxnSpLocks/>
          </p:cNvCxnSpPr>
          <p:nvPr/>
        </p:nvCxnSpPr>
        <p:spPr bwMode="auto">
          <a:xfrm flipH="1">
            <a:off x="6541242" y="2171541"/>
            <a:ext cx="1040102" cy="0"/>
          </a:xfrm>
          <a:prstGeom prst="straightConnector1">
            <a:avLst/>
          </a:prstGeom>
          <a:noFill/>
          <a:ln w="28575" cap="flat" cmpd="sng" algn="ctr">
            <a:solidFill>
              <a:schemeClr val="bg1"/>
            </a:solidFill>
            <a:prstDash val="solid"/>
            <a:round/>
            <a:headEnd type="none" w="med" len="med"/>
            <a:tailEnd type="triangle"/>
          </a:ln>
          <a:effectLst/>
        </p:spPr>
      </p:cxnSp>
      <p:cxnSp>
        <p:nvCxnSpPr>
          <p:cNvPr id="170" name="Straight Arrow Connector 169">
            <a:extLst>
              <a:ext uri="{FF2B5EF4-FFF2-40B4-BE49-F238E27FC236}">
                <a16:creationId xmlns:a16="http://schemas.microsoft.com/office/drawing/2014/main" id="{4C663E73-EF1C-28E1-A584-14CCEFF62D6A}"/>
              </a:ext>
            </a:extLst>
          </p:cNvPr>
          <p:cNvCxnSpPr>
            <a:cxnSpLocks/>
          </p:cNvCxnSpPr>
          <p:nvPr/>
        </p:nvCxnSpPr>
        <p:spPr bwMode="auto">
          <a:xfrm>
            <a:off x="8252163" y="2173394"/>
            <a:ext cx="1024266" cy="0"/>
          </a:xfrm>
          <a:prstGeom prst="straightConnector1">
            <a:avLst/>
          </a:prstGeom>
          <a:noFill/>
          <a:ln w="28575" cap="flat" cmpd="sng" algn="ctr">
            <a:solidFill>
              <a:schemeClr val="bg1"/>
            </a:solidFill>
            <a:prstDash val="solid"/>
            <a:round/>
            <a:headEnd type="none" w="med" len="med"/>
            <a:tailEnd type="triangle"/>
          </a:ln>
          <a:effectLst/>
        </p:spPr>
      </p:cxnSp>
      <p:sp>
        <p:nvSpPr>
          <p:cNvPr id="171" name="TextBox 170">
            <a:extLst>
              <a:ext uri="{FF2B5EF4-FFF2-40B4-BE49-F238E27FC236}">
                <a16:creationId xmlns:a16="http://schemas.microsoft.com/office/drawing/2014/main" id="{2804C144-7117-5E30-1F2F-71D03EC95538}"/>
              </a:ext>
            </a:extLst>
          </p:cNvPr>
          <p:cNvSpPr txBox="1"/>
          <p:nvPr/>
        </p:nvSpPr>
        <p:spPr bwMode="auto">
          <a:xfrm>
            <a:off x="7539972" y="1987009"/>
            <a:ext cx="778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Cycle 2</a:t>
            </a:r>
          </a:p>
        </p:txBody>
      </p:sp>
      <p:sp>
        <p:nvSpPr>
          <p:cNvPr id="175" name="TextBox 174">
            <a:extLst>
              <a:ext uri="{FF2B5EF4-FFF2-40B4-BE49-F238E27FC236}">
                <a16:creationId xmlns:a16="http://schemas.microsoft.com/office/drawing/2014/main" id="{A41472BA-BA1E-6E58-374A-9AB948207F62}"/>
              </a:ext>
            </a:extLst>
          </p:cNvPr>
          <p:cNvSpPr txBox="1"/>
          <p:nvPr/>
        </p:nvSpPr>
        <p:spPr bwMode="auto">
          <a:xfrm>
            <a:off x="9644103" y="1990620"/>
            <a:ext cx="7783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Cycle 3</a:t>
            </a:r>
          </a:p>
        </p:txBody>
      </p:sp>
      <p:grpSp>
        <p:nvGrpSpPr>
          <p:cNvPr id="179" name="Group 178">
            <a:extLst>
              <a:ext uri="{FF2B5EF4-FFF2-40B4-BE49-F238E27FC236}">
                <a16:creationId xmlns:a16="http://schemas.microsoft.com/office/drawing/2014/main" id="{BB32D02A-7D45-BB77-ED7A-D5A7157E32A9}"/>
              </a:ext>
            </a:extLst>
          </p:cNvPr>
          <p:cNvGrpSpPr/>
          <p:nvPr/>
        </p:nvGrpSpPr>
        <p:grpSpPr>
          <a:xfrm>
            <a:off x="10173387" y="3516223"/>
            <a:ext cx="1372727" cy="584775"/>
            <a:chOff x="10608949" y="3179502"/>
            <a:chExt cx="1372727" cy="584775"/>
          </a:xfrm>
        </p:grpSpPr>
        <p:sp>
          <p:nvSpPr>
            <p:cNvPr id="176" name="TextBox 175">
              <a:extLst>
                <a:ext uri="{FF2B5EF4-FFF2-40B4-BE49-F238E27FC236}">
                  <a16:creationId xmlns:a16="http://schemas.microsoft.com/office/drawing/2014/main" id="{C1C4211F-91FE-8659-FD60-9DA00BA8738C}"/>
                </a:ext>
              </a:extLst>
            </p:cNvPr>
            <p:cNvSpPr txBox="1"/>
            <p:nvPr/>
          </p:nvSpPr>
          <p:spPr bwMode="auto">
            <a:xfrm>
              <a:off x="10762496" y="3179502"/>
              <a:ext cx="12191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4572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Any grade</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Grade 3 or 4</a:t>
              </a:r>
            </a:p>
          </p:txBody>
        </p:sp>
        <p:sp>
          <p:nvSpPr>
            <p:cNvPr id="177" name="Rectangle 176">
              <a:extLst>
                <a:ext uri="{FF2B5EF4-FFF2-40B4-BE49-F238E27FC236}">
                  <a16:creationId xmlns:a16="http://schemas.microsoft.com/office/drawing/2014/main" id="{B154A838-DECC-131E-6366-886B194F8D9D}"/>
                </a:ext>
              </a:extLst>
            </p:cNvPr>
            <p:cNvSpPr/>
            <p:nvPr/>
          </p:nvSpPr>
          <p:spPr bwMode="auto">
            <a:xfrm>
              <a:off x="10608949" y="3514099"/>
              <a:ext cx="159948" cy="159948"/>
            </a:xfrm>
            <a:prstGeom prst="rect">
              <a:avLst/>
            </a:prstGeom>
            <a:solidFill>
              <a:srgbClr val="E1471D"/>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B9B0B51F-4563-3D51-8522-3FBF3700B3C1}"/>
                </a:ext>
              </a:extLst>
            </p:cNvPr>
            <p:cNvSpPr/>
            <p:nvPr/>
          </p:nvSpPr>
          <p:spPr bwMode="auto">
            <a:xfrm>
              <a:off x="10612947" y="3263927"/>
              <a:ext cx="159948" cy="159948"/>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4572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9" name="TextBox 8">
            <a:extLst>
              <a:ext uri="{FF2B5EF4-FFF2-40B4-BE49-F238E27FC236}">
                <a16:creationId xmlns:a16="http://schemas.microsoft.com/office/drawing/2014/main" id="{0AEDA046-56BE-37AC-FEA4-D53A367972BE}"/>
              </a:ext>
            </a:extLst>
          </p:cNvPr>
          <p:cNvSpPr txBox="1"/>
          <p:nvPr/>
        </p:nvSpPr>
        <p:spPr bwMode="auto">
          <a:xfrm>
            <a:off x="6146964" y="5756082"/>
            <a:ext cx="656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4572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Event</a:t>
            </a:r>
          </a:p>
        </p:txBody>
      </p:sp>
    </p:spTree>
    <p:extLst>
      <p:ext uri="{BB962C8B-B14F-4D97-AF65-F5344CB8AC3E}">
        <p14:creationId xmlns:p14="http://schemas.microsoft.com/office/powerpoint/2010/main" val="143777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68A7C-E025-AB0A-6381-86181FA1426D}"/>
              </a:ext>
            </a:extLst>
          </p:cNvPr>
          <p:cNvSpPr>
            <a:spLocks noGrp="1"/>
          </p:cNvSpPr>
          <p:nvPr>
            <p:ph type="title"/>
          </p:nvPr>
        </p:nvSpPr>
        <p:spPr/>
        <p:txBody>
          <a:bodyPr/>
          <a:lstStyle/>
          <a:p>
            <a:r>
              <a:rPr lang="en-US"/>
              <a:t>Phase I Study of BI 764532 (DLL3/CD3 Bispecific Antibody) in DLL3-Positive Tumors</a:t>
            </a:r>
          </a:p>
        </p:txBody>
      </p:sp>
      <p:sp>
        <p:nvSpPr>
          <p:cNvPr id="3" name="Content Placeholder 2">
            <a:extLst>
              <a:ext uri="{FF2B5EF4-FFF2-40B4-BE49-F238E27FC236}">
                <a16:creationId xmlns:a16="http://schemas.microsoft.com/office/drawing/2014/main" id="{B3AF0881-3104-93DA-DDA3-741A1DADAA6C}"/>
              </a:ext>
            </a:extLst>
          </p:cNvPr>
          <p:cNvSpPr>
            <a:spLocks noGrp="1"/>
          </p:cNvSpPr>
          <p:nvPr>
            <p:ph sz="half" idx="1"/>
          </p:nvPr>
        </p:nvSpPr>
        <p:spPr>
          <a:xfrm>
            <a:off x="601820" y="1510730"/>
            <a:ext cx="4952674" cy="4678738"/>
          </a:xfrm>
        </p:spPr>
        <p:txBody>
          <a:bodyPr/>
          <a:lstStyle/>
          <a:p>
            <a:r>
              <a:rPr lang="en-US" sz="2200"/>
              <a:t>First-in-human phase I dose escalation trial of BI 764532 IV</a:t>
            </a:r>
          </a:p>
          <a:p>
            <a:pPr lvl="1"/>
            <a:r>
              <a:rPr lang="en-US" sz="2000"/>
              <a:t>Initially Q3W switched to QW1 based on emerging PK data, then finally included step-up dosing during first </a:t>
            </a:r>
            <a:br>
              <a:rPr lang="en-US" sz="2000"/>
            </a:br>
            <a:r>
              <a:rPr lang="en-US" sz="2000"/>
              <a:t>3 cycles to reduce risk of CRS and IRR</a:t>
            </a:r>
          </a:p>
          <a:p>
            <a:pPr lvl="1"/>
            <a:r>
              <a:rPr lang="en-US" sz="2000"/>
              <a:t>Given until PD, clinical deterioration, or 36 mo</a:t>
            </a:r>
          </a:p>
          <a:p>
            <a:pPr defTabSz="914400"/>
            <a:r>
              <a:rPr lang="en-US" sz="2200" b="1" kern="0"/>
              <a:t>Primary endpoints: </a:t>
            </a:r>
            <a:r>
              <a:rPr lang="en-US" sz="2200" kern="0"/>
              <a:t>MTD, DLTs in MTD evaluation period</a:t>
            </a:r>
          </a:p>
          <a:p>
            <a:pPr defTabSz="914400"/>
            <a:r>
              <a:rPr lang="en-US" sz="2200" b="1"/>
              <a:t>Key s</a:t>
            </a:r>
            <a:r>
              <a:rPr lang="en-US" sz="2200" b="1" kern="0"/>
              <a:t>econdary endpoints: </a:t>
            </a:r>
            <a:r>
              <a:rPr lang="en-US" sz="2200" kern="0"/>
              <a:t>ORR by RECIST v1.1, PK parameters</a:t>
            </a:r>
          </a:p>
          <a:p>
            <a:pPr lvl="1"/>
            <a:endParaRPr lang="en-US" sz="2200"/>
          </a:p>
        </p:txBody>
      </p:sp>
      <p:sp>
        <p:nvSpPr>
          <p:cNvPr id="10" name="Content Placeholder 9">
            <a:extLst>
              <a:ext uri="{FF2B5EF4-FFF2-40B4-BE49-F238E27FC236}">
                <a16:creationId xmlns:a16="http://schemas.microsoft.com/office/drawing/2014/main" id="{917FD614-8CE2-5BB0-EF1A-F74D38581683}"/>
              </a:ext>
            </a:extLst>
          </p:cNvPr>
          <p:cNvSpPr>
            <a:spLocks noGrp="1"/>
          </p:cNvSpPr>
          <p:nvPr>
            <p:ph sz="half" idx="2"/>
          </p:nvPr>
        </p:nvSpPr>
        <p:spPr>
          <a:xfrm>
            <a:off x="5778230" y="1510730"/>
            <a:ext cx="6157608" cy="4679462"/>
          </a:xfrm>
        </p:spPr>
        <p:txBody>
          <a:bodyPr/>
          <a:lstStyle/>
          <a:p>
            <a:r>
              <a:rPr lang="en-US" sz="2200" b="1"/>
              <a:t>Key inclusion criteria: </a:t>
            </a:r>
            <a:r>
              <a:rPr lang="en-US" sz="2200"/>
              <a:t>patients with adv SCLC, epNEC, or LCNEC ineligible for or with relapse on standard tx (including ≥1 line of platinum CT for SCLC); DLL3 positive on tissue*; stable, asymptomatic brain mets allowed; ECOG PS 0/1 with adequate liver, bone marrow, renal function</a:t>
            </a:r>
          </a:p>
        </p:txBody>
      </p:sp>
      <p:sp>
        <p:nvSpPr>
          <p:cNvPr id="4" name="Text Box 15">
            <a:extLst>
              <a:ext uri="{FF2B5EF4-FFF2-40B4-BE49-F238E27FC236}">
                <a16:creationId xmlns:a16="http://schemas.microsoft.com/office/drawing/2014/main" id="{EF085725-9A1B-E2C5-417F-9A055DADD7F2}"/>
              </a:ext>
            </a:extLst>
          </p:cNvPr>
          <p:cNvSpPr txBox="1">
            <a:spLocks noChangeArrowheads="1"/>
          </p:cNvSpPr>
          <p:nvPr/>
        </p:nvSpPr>
        <p:spPr bwMode="auto">
          <a:xfrm>
            <a:off x="412750" y="6355210"/>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lang="en-US" altLang="de-DE" sz="1200" b="0">
                <a:solidFill>
                  <a:srgbClr val="455560"/>
                </a:solidFill>
                <a:latin typeface="Calibri" panose="020F0502020204030204" pitchFamily="34" charset="0"/>
                <a:ea typeface="ＭＳ Ｐゴシック"/>
                <a:cs typeface="Calibri" panose="020F0502020204030204" pitchFamily="34" charset="0"/>
              </a:rPr>
              <a:t>Wermke. WCLC 2023. Abstr OA01.05. NCT04429087. </a:t>
            </a:r>
            <a:r>
              <a:rPr lang="en-US" altLang="de-DE" sz="1200" b="0" err="1">
                <a:solidFill>
                  <a:srgbClr val="455560"/>
                </a:solidFill>
                <a:latin typeface="Calibri" panose="020F0502020204030204" pitchFamily="34" charset="0"/>
                <a:ea typeface="ＭＳ Ｐゴシック"/>
                <a:cs typeface="Calibri" panose="020F0502020204030204" pitchFamily="34" charset="0"/>
              </a:rPr>
              <a:t>Wermke</a:t>
            </a:r>
            <a:r>
              <a:rPr lang="en-US" altLang="de-DE" sz="1200" b="0">
                <a:solidFill>
                  <a:srgbClr val="455560"/>
                </a:solidFill>
                <a:latin typeface="Calibri" panose="020F0502020204030204" pitchFamily="34" charset="0"/>
                <a:ea typeface="ＭＳ Ｐゴシック"/>
                <a:cs typeface="Calibri" panose="020F0502020204030204" pitchFamily="34" charset="0"/>
              </a:rPr>
              <a:t>. ESMO 2024. </a:t>
            </a:r>
            <a:r>
              <a:rPr lang="en-US" altLang="de-DE" sz="1200" b="0" err="1">
                <a:solidFill>
                  <a:srgbClr val="455560"/>
                </a:solidFill>
                <a:latin typeface="Calibri" panose="020F0502020204030204" pitchFamily="34" charset="0"/>
                <a:ea typeface="ＭＳ Ｐゴシック"/>
                <a:cs typeface="Calibri" panose="020F0502020204030204" pitchFamily="34" charset="0"/>
              </a:rPr>
              <a:t>Abstr</a:t>
            </a:r>
            <a:r>
              <a:rPr lang="en-US" altLang="de-DE" sz="1200" b="0">
                <a:solidFill>
                  <a:srgbClr val="455560"/>
                </a:solidFill>
                <a:latin typeface="Calibri" panose="020F0502020204030204" pitchFamily="34" charset="0"/>
                <a:ea typeface="ＭＳ Ｐゴシック"/>
                <a:cs typeface="Calibri" panose="020F0502020204030204" pitchFamily="34" charset="0"/>
              </a:rPr>
              <a:t> 670P.</a:t>
            </a:r>
            <a:endPar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graphicFrame>
        <p:nvGraphicFramePr>
          <p:cNvPr id="8" name="Group 32">
            <a:extLst>
              <a:ext uri="{FF2B5EF4-FFF2-40B4-BE49-F238E27FC236}">
                <a16:creationId xmlns:a16="http://schemas.microsoft.com/office/drawing/2014/main" id="{3E35796F-7AB6-A580-C58B-1E782FD485A5}"/>
              </a:ext>
            </a:extLst>
          </p:cNvPr>
          <p:cNvGraphicFramePr>
            <a:graphicFrameLocks noGrp="1"/>
          </p:cNvGraphicFramePr>
          <p:nvPr>
            <p:extLst>
              <p:ext uri="{D42A27DB-BD31-4B8C-83A1-F6EECF244321}">
                <p14:modId xmlns:p14="http://schemas.microsoft.com/office/powerpoint/2010/main" val="1862606360"/>
              </p:ext>
            </p:extLst>
          </p:nvPr>
        </p:nvGraphicFramePr>
        <p:xfrm>
          <a:off x="6069126" y="3489832"/>
          <a:ext cx="5703774" cy="2682368"/>
        </p:xfrm>
        <a:graphic>
          <a:graphicData uri="http://schemas.openxmlformats.org/drawingml/2006/table">
            <a:tbl>
              <a:tblPr/>
              <a:tblGrid>
                <a:gridCol w="2953740">
                  <a:extLst>
                    <a:ext uri="{9D8B030D-6E8A-4147-A177-3AD203B41FA5}">
                      <a16:colId xmlns:a16="http://schemas.microsoft.com/office/drawing/2014/main" val="20000"/>
                    </a:ext>
                  </a:extLst>
                </a:gridCol>
                <a:gridCol w="275003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Baseline 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4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All Patients (N = 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61 (32-81)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103 (61)/65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819703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ECOG PS 0/1,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159 (95)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Brain/liver metastases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56 (33)/99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750231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SCLC/epNEC/LCNEC,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49/42/8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903705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Prior lines tx 1-2/</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111 (66)/55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8646577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Prior anti–PD-1/PD-L1,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85 (51)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3855129"/>
                  </a:ext>
                </a:extLst>
              </a:tr>
            </a:tbl>
          </a:graphicData>
        </a:graphic>
      </p:graphicFrame>
      <p:sp>
        <p:nvSpPr>
          <p:cNvPr id="9" name="TextBox 8">
            <a:extLst>
              <a:ext uri="{FF2B5EF4-FFF2-40B4-BE49-F238E27FC236}">
                <a16:creationId xmlns:a16="http://schemas.microsoft.com/office/drawing/2014/main" id="{90DF5C46-00A9-7C76-06E2-A462B5A73283}"/>
              </a:ext>
            </a:extLst>
          </p:cNvPr>
          <p:cNvSpPr txBox="1"/>
          <p:nvPr/>
        </p:nvSpPr>
        <p:spPr bwMode="auto">
          <a:xfrm>
            <a:off x="495300" y="6092387"/>
            <a:ext cx="56337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*Archived or in-study biopsy; Ventana DLL3 SP347 IHC by central review. </a:t>
            </a:r>
          </a:p>
        </p:txBody>
      </p:sp>
    </p:spTree>
    <p:extLst>
      <p:ext uri="{BB962C8B-B14F-4D97-AF65-F5344CB8AC3E}">
        <p14:creationId xmlns:p14="http://schemas.microsoft.com/office/powerpoint/2010/main" val="3552291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A7B5-E242-1382-6401-F98ED03D0FCB}"/>
              </a:ext>
            </a:extLst>
          </p:cNvPr>
          <p:cNvSpPr>
            <a:spLocks noGrp="1"/>
          </p:cNvSpPr>
          <p:nvPr>
            <p:ph type="title"/>
          </p:nvPr>
        </p:nvSpPr>
        <p:spPr/>
        <p:txBody>
          <a:bodyPr/>
          <a:lstStyle/>
          <a:p>
            <a:r>
              <a:rPr lang="en-US"/>
              <a:t>Phase I Study of BI 764532: Overall Efficacy</a:t>
            </a:r>
          </a:p>
        </p:txBody>
      </p:sp>
      <p:graphicFrame>
        <p:nvGraphicFramePr>
          <p:cNvPr id="6" name="Table 5">
            <a:extLst>
              <a:ext uri="{FF2B5EF4-FFF2-40B4-BE49-F238E27FC236}">
                <a16:creationId xmlns:a16="http://schemas.microsoft.com/office/drawing/2014/main" id="{D9326609-4971-5AC8-0594-13887FAA8968}"/>
              </a:ext>
            </a:extLst>
          </p:cNvPr>
          <p:cNvGraphicFramePr>
            <a:graphicFrameLocks noGrp="1"/>
          </p:cNvGraphicFramePr>
          <p:nvPr/>
        </p:nvGraphicFramePr>
        <p:xfrm>
          <a:off x="8636293" y="1598754"/>
          <a:ext cx="3135720" cy="2590800"/>
        </p:xfrm>
        <a:graphic>
          <a:graphicData uri="http://schemas.openxmlformats.org/drawingml/2006/table">
            <a:tbl>
              <a:tblPr firstRow="1" bandRow="1">
                <a:tableStyleId>{EB344D84-9AFB-497E-A393-DC336BA19D2E}</a:tableStyleId>
              </a:tblPr>
              <a:tblGrid>
                <a:gridCol w="1762860">
                  <a:extLst>
                    <a:ext uri="{9D8B030D-6E8A-4147-A177-3AD203B41FA5}">
                      <a16:colId xmlns:a16="http://schemas.microsoft.com/office/drawing/2014/main" val="4200591250"/>
                    </a:ext>
                  </a:extLst>
                </a:gridCol>
                <a:gridCol w="1372860">
                  <a:extLst>
                    <a:ext uri="{9D8B030D-6E8A-4147-A177-3AD203B41FA5}">
                      <a16:colId xmlns:a16="http://schemas.microsoft.com/office/drawing/2014/main" val="2695506472"/>
                    </a:ext>
                  </a:extLst>
                </a:gridCol>
              </a:tblGrid>
              <a:tr h="0">
                <a:tc rowSpan="2">
                  <a:txBody>
                    <a:bodyPr/>
                    <a:lstStyle/>
                    <a:p>
                      <a:r>
                        <a:rPr lang="en-US" sz="1600" b="1">
                          <a:solidFill>
                            <a:schemeClr val="tx1"/>
                          </a:solidFill>
                          <a:latin typeface="+mj-lt"/>
                        </a:rPr>
                        <a:t>Response, n (%)</a:t>
                      </a: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a:txBody>
                    <a:bodyPr/>
                    <a:lstStyle/>
                    <a:p>
                      <a:pPr algn="ctr"/>
                      <a:r>
                        <a:rPr lang="en-US" sz="1600" b="1">
                          <a:solidFill>
                            <a:schemeClr val="tx1"/>
                          </a:solidFill>
                          <a:latin typeface="+mj-lt"/>
                        </a:rPr>
                        <a:t>BI 764532</a:t>
                      </a:r>
                    </a:p>
                  </a:txBody>
                  <a:tcPr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22801852"/>
                  </a:ext>
                </a:extLst>
              </a:tr>
              <a:tr h="179947">
                <a:tc vMerge="1">
                  <a:txBody>
                    <a:bodyPr/>
                    <a:lstStyle/>
                    <a:p>
                      <a:endParaRP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a:txBody>
                    <a:bodyPr/>
                    <a:lstStyle/>
                    <a:p>
                      <a:pPr algn="ctr"/>
                      <a:r>
                        <a:rPr lang="en-US" sz="1600" b="1">
                          <a:solidFill>
                            <a:schemeClr val="tx1"/>
                          </a:solidFill>
                          <a:latin typeface="+mj-lt"/>
                        </a:rPr>
                        <a:t>All</a:t>
                      </a:r>
                    </a:p>
                    <a:p>
                      <a:pPr algn="ctr"/>
                      <a:r>
                        <a:rPr lang="en-US" sz="1600" b="1">
                          <a:solidFill>
                            <a:schemeClr val="tx1"/>
                          </a:solidFill>
                          <a:latin typeface="+mj-lt"/>
                        </a:rPr>
                        <a:t>(N = 154)*</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82837998"/>
                  </a:ext>
                </a:extLst>
              </a:tr>
              <a:tr h="0">
                <a:tc>
                  <a:txBody>
                    <a:bodyPr/>
                    <a:lstStyle/>
                    <a:p>
                      <a:r>
                        <a:rPr lang="en-US" sz="1600">
                          <a:solidFill>
                            <a:schemeClr val="bg1"/>
                          </a:solidFill>
                          <a:latin typeface="+mj-lt"/>
                        </a:rPr>
                        <a:t>ORR</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mj-lt"/>
                        </a:rPr>
                        <a:t>27 (18)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96043058"/>
                  </a:ext>
                </a:extLst>
              </a:tr>
              <a:tr h="0">
                <a:tc>
                  <a:txBody>
                    <a:bodyPr/>
                    <a:lstStyle/>
                    <a:p>
                      <a:r>
                        <a:rPr lang="en-US" sz="1600">
                          <a:solidFill>
                            <a:schemeClr val="bg1"/>
                          </a:solidFill>
                          <a:latin typeface="+mj-lt"/>
                        </a:rPr>
                        <a:t>PR</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latin typeface="+mj-lt"/>
                        </a:rPr>
                        <a:t>27 (18)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81356900"/>
                  </a:ext>
                </a:extLst>
              </a:tr>
              <a:tr h="0">
                <a:tc>
                  <a:txBody>
                    <a:bodyPr/>
                    <a:lstStyle/>
                    <a:p>
                      <a:r>
                        <a:rPr lang="en-US" sz="1600">
                          <a:solidFill>
                            <a:schemeClr val="bg1"/>
                          </a:solidFill>
                          <a:latin typeface="+mj-lt"/>
                        </a:rPr>
                        <a:t>SD</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mj-lt"/>
                        </a:rPr>
                        <a:t>37 (24)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77468951"/>
                  </a:ext>
                </a:extLst>
              </a:tr>
              <a:tr h="0">
                <a:tc>
                  <a:txBody>
                    <a:bodyPr/>
                    <a:lstStyle/>
                    <a:p>
                      <a:r>
                        <a:rPr lang="en-US" sz="1600">
                          <a:solidFill>
                            <a:schemeClr val="bg1"/>
                          </a:solidFill>
                          <a:latin typeface="+mj-lt"/>
                        </a:rPr>
                        <a:t>PD</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latin typeface="+mj-lt"/>
                        </a:rPr>
                        <a:t>60 (39)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3529019"/>
                  </a:ext>
                </a:extLst>
              </a:tr>
              <a:tr h="0">
                <a:tc>
                  <a:txBody>
                    <a:bodyPr/>
                    <a:lstStyle/>
                    <a:p>
                      <a:r>
                        <a:rPr lang="en-US" sz="1600">
                          <a:solidFill>
                            <a:schemeClr val="bg1"/>
                          </a:solidFill>
                          <a:latin typeface="+mj-lt"/>
                        </a:rPr>
                        <a:t>DCR</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latin typeface="+mj-lt"/>
                        </a:rPr>
                        <a:t>64 (42)</a:t>
                      </a: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2740822"/>
                  </a:ext>
                </a:extLst>
              </a:tr>
            </a:tbl>
          </a:graphicData>
        </a:graphic>
      </p:graphicFrame>
      <p:sp>
        <p:nvSpPr>
          <p:cNvPr id="7" name="TextBox 6">
            <a:extLst>
              <a:ext uri="{FF2B5EF4-FFF2-40B4-BE49-F238E27FC236}">
                <a16:creationId xmlns:a16="http://schemas.microsoft.com/office/drawing/2014/main" id="{40C4B763-5B19-DBA5-2686-D0CDE18EE958}"/>
              </a:ext>
            </a:extLst>
          </p:cNvPr>
          <p:cNvSpPr txBox="1"/>
          <p:nvPr/>
        </p:nvSpPr>
        <p:spPr bwMode="auto">
          <a:xfrm>
            <a:off x="8593273" y="4325143"/>
            <a:ext cx="33097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*Efficacy population: </a:t>
            </a:r>
            <a:r>
              <a:rPr kumimoji="0" lang="en-US" sz="1200" b="0" i="0" u="sng"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&gt;</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 postbaseline tumor assessment or permanently discontinued prior to tumor assessment; responses evaluated per RECIST v1.1.</a:t>
            </a:r>
          </a:p>
        </p:txBody>
      </p:sp>
      <p:sp>
        <p:nvSpPr>
          <p:cNvPr id="9" name="TextBox 8">
            <a:extLst>
              <a:ext uri="{FF2B5EF4-FFF2-40B4-BE49-F238E27FC236}">
                <a16:creationId xmlns:a16="http://schemas.microsoft.com/office/drawing/2014/main" id="{62F89D83-814A-1B83-9355-8730CAEA95B6}"/>
              </a:ext>
            </a:extLst>
          </p:cNvPr>
          <p:cNvSpPr txBox="1"/>
          <p:nvPr/>
        </p:nvSpPr>
        <p:spPr bwMode="auto">
          <a:xfrm>
            <a:off x="406688" y="6379949"/>
            <a:ext cx="61007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a:cs typeface="Calibri" panose="020F0502020204030204" pitchFamily="34" charset="0"/>
              </a:rPr>
              <a:t>Wermke</a:t>
            </a: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 ESMO 2024. </a:t>
            </a:r>
            <a:r>
              <a:rPr kumimoji="0" lang="en-US" altLang="de-DE"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a:cs typeface="Calibri" panose="020F0502020204030204" pitchFamily="34" charset="0"/>
              </a:rPr>
              <a:t>Abstr</a:t>
            </a: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 670P.</a:t>
            </a: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FD989767-2122-1BA7-621A-C149176FBA9C}"/>
              </a:ext>
            </a:extLst>
          </p:cNvPr>
          <p:cNvCxnSpPr/>
          <p:nvPr/>
        </p:nvCxnSpPr>
        <p:spPr bwMode="auto">
          <a:xfrm>
            <a:off x="1410571" y="1829176"/>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D52C5D3-14BF-F2AD-9333-00F0D3413779}"/>
              </a:ext>
            </a:extLst>
          </p:cNvPr>
          <p:cNvCxnSpPr/>
          <p:nvPr/>
        </p:nvCxnSpPr>
        <p:spPr bwMode="auto">
          <a:xfrm>
            <a:off x="1410571" y="2163569"/>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8D17C72E-2EBD-D0FE-0071-DF60C833FC75}"/>
              </a:ext>
            </a:extLst>
          </p:cNvPr>
          <p:cNvCxnSpPr/>
          <p:nvPr/>
        </p:nvCxnSpPr>
        <p:spPr bwMode="auto">
          <a:xfrm>
            <a:off x="1410571" y="2497961"/>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5BA4C2B-1688-D986-139F-012FF33CA643}"/>
              </a:ext>
            </a:extLst>
          </p:cNvPr>
          <p:cNvCxnSpPr/>
          <p:nvPr/>
        </p:nvCxnSpPr>
        <p:spPr bwMode="auto">
          <a:xfrm>
            <a:off x="1410571" y="2838272"/>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2E6DB9C-E34D-615B-2CF6-FB8FC97FB740}"/>
              </a:ext>
            </a:extLst>
          </p:cNvPr>
          <p:cNvCxnSpPr/>
          <p:nvPr/>
        </p:nvCxnSpPr>
        <p:spPr bwMode="auto">
          <a:xfrm>
            <a:off x="1410571" y="3175623"/>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336BF08-ED2E-ECF0-8C23-C8BFCA3FAD7E}"/>
              </a:ext>
            </a:extLst>
          </p:cNvPr>
          <p:cNvCxnSpPr/>
          <p:nvPr/>
        </p:nvCxnSpPr>
        <p:spPr bwMode="auto">
          <a:xfrm>
            <a:off x="1410571" y="3512974"/>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D590639-D389-FF06-BA69-5ED984A0B30D}"/>
              </a:ext>
            </a:extLst>
          </p:cNvPr>
          <p:cNvCxnSpPr/>
          <p:nvPr/>
        </p:nvCxnSpPr>
        <p:spPr bwMode="auto">
          <a:xfrm>
            <a:off x="1410571" y="3850325"/>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7CC1F40-2E87-013A-8105-8D5A2B668AA2}"/>
              </a:ext>
            </a:extLst>
          </p:cNvPr>
          <p:cNvCxnSpPr/>
          <p:nvPr/>
        </p:nvCxnSpPr>
        <p:spPr bwMode="auto">
          <a:xfrm>
            <a:off x="1410571" y="4184717"/>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1FCF970-BA61-7EA8-45F1-335A8B55CBFE}"/>
              </a:ext>
            </a:extLst>
          </p:cNvPr>
          <p:cNvCxnSpPr/>
          <p:nvPr/>
        </p:nvCxnSpPr>
        <p:spPr bwMode="auto">
          <a:xfrm>
            <a:off x="1410571" y="4530946"/>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9BBDC29-E986-6487-B598-076F1544F348}"/>
              </a:ext>
            </a:extLst>
          </p:cNvPr>
          <p:cNvCxnSpPr/>
          <p:nvPr/>
        </p:nvCxnSpPr>
        <p:spPr bwMode="auto">
          <a:xfrm>
            <a:off x="1410571" y="4868298"/>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BA6B36E-793A-AAC9-C1EF-4185B96B707E}"/>
              </a:ext>
            </a:extLst>
          </p:cNvPr>
          <p:cNvCxnSpPr/>
          <p:nvPr/>
        </p:nvCxnSpPr>
        <p:spPr bwMode="auto">
          <a:xfrm>
            <a:off x="1410571" y="5205649"/>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0C466CE-2F47-161F-C071-1C290E25BE2E}"/>
              </a:ext>
            </a:extLst>
          </p:cNvPr>
          <p:cNvCxnSpPr/>
          <p:nvPr/>
        </p:nvCxnSpPr>
        <p:spPr bwMode="auto">
          <a:xfrm>
            <a:off x="1410571" y="5537082"/>
            <a:ext cx="62144"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14720F8C-3A4E-C2F3-9CAE-B643EF8161FD}"/>
              </a:ext>
            </a:extLst>
          </p:cNvPr>
          <p:cNvSpPr txBox="1"/>
          <p:nvPr/>
        </p:nvSpPr>
        <p:spPr bwMode="auto">
          <a:xfrm>
            <a:off x="1016362" y="1688444"/>
            <a:ext cx="36313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120</a:t>
            </a:r>
          </a:p>
        </p:txBody>
      </p:sp>
      <p:sp>
        <p:nvSpPr>
          <p:cNvPr id="24" name="TextBox 23">
            <a:extLst>
              <a:ext uri="{FF2B5EF4-FFF2-40B4-BE49-F238E27FC236}">
                <a16:creationId xmlns:a16="http://schemas.microsoft.com/office/drawing/2014/main" id="{212EFE0A-2DD0-803D-B122-9AD7920A42F3}"/>
              </a:ext>
            </a:extLst>
          </p:cNvPr>
          <p:cNvSpPr txBox="1"/>
          <p:nvPr/>
        </p:nvSpPr>
        <p:spPr bwMode="auto">
          <a:xfrm>
            <a:off x="1091706" y="2366106"/>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5" name="TextBox 24">
            <a:extLst>
              <a:ext uri="{FF2B5EF4-FFF2-40B4-BE49-F238E27FC236}">
                <a16:creationId xmlns:a16="http://schemas.microsoft.com/office/drawing/2014/main" id="{8AC4E4DD-3C2F-8956-754A-D44D4131B130}"/>
              </a:ext>
            </a:extLst>
          </p:cNvPr>
          <p:cNvSpPr txBox="1"/>
          <p:nvPr/>
        </p:nvSpPr>
        <p:spPr bwMode="auto">
          <a:xfrm>
            <a:off x="1091706" y="3043768"/>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6" name="TextBox 25">
            <a:extLst>
              <a:ext uri="{FF2B5EF4-FFF2-40B4-BE49-F238E27FC236}">
                <a16:creationId xmlns:a16="http://schemas.microsoft.com/office/drawing/2014/main" id="{245035AF-11E1-D871-D6BC-0B576DF13C91}"/>
              </a:ext>
            </a:extLst>
          </p:cNvPr>
          <p:cNvSpPr txBox="1"/>
          <p:nvPr/>
        </p:nvSpPr>
        <p:spPr bwMode="auto">
          <a:xfrm>
            <a:off x="1091706" y="3724389"/>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7" name="TextBox 26">
            <a:extLst>
              <a:ext uri="{FF2B5EF4-FFF2-40B4-BE49-F238E27FC236}">
                <a16:creationId xmlns:a16="http://schemas.microsoft.com/office/drawing/2014/main" id="{52F36A07-1151-44D0-74DC-9A142F8658EE}"/>
              </a:ext>
            </a:extLst>
          </p:cNvPr>
          <p:cNvSpPr txBox="1"/>
          <p:nvPr/>
        </p:nvSpPr>
        <p:spPr bwMode="auto">
          <a:xfrm>
            <a:off x="1091706" y="4402052"/>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8" name="TextBox 27">
            <a:extLst>
              <a:ext uri="{FF2B5EF4-FFF2-40B4-BE49-F238E27FC236}">
                <a16:creationId xmlns:a16="http://schemas.microsoft.com/office/drawing/2014/main" id="{55A413EF-1CA7-9C6A-2F6E-D6E3AF9C50AF}"/>
              </a:ext>
            </a:extLst>
          </p:cNvPr>
          <p:cNvSpPr txBox="1"/>
          <p:nvPr/>
        </p:nvSpPr>
        <p:spPr bwMode="auto">
          <a:xfrm>
            <a:off x="1091706" y="5079714"/>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9" name="TextBox 28">
            <a:extLst>
              <a:ext uri="{FF2B5EF4-FFF2-40B4-BE49-F238E27FC236}">
                <a16:creationId xmlns:a16="http://schemas.microsoft.com/office/drawing/2014/main" id="{6DC8741D-EAA8-8B79-3DE0-35B624A6538E}"/>
              </a:ext>
            </a:extLst>
          </p:cNvPr>
          <p:cNvSpPr txBox="1"/>
          <p:nvPr/>
        </p:nvSpPr>
        <p:spPr bwMode="auto">
          <a:xfrm rot="16200000">
            <a:off x="-1165917" y="3440721"/>
            <a:ext cx="37138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Best % Change From Baseline </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Sum of Dimensions</a:t>
            </a:r>
          </a:p>
        </p:txBody>
      </p:sp>
      <p:cxnSp>
        <p:nvCxnSpPr>
          <p:cNvPr id="36" name="Straight Connector 35">
            <a:extLst>
              <a:ext uri="{FF2B5EF4-FFF2-40B4-BE49-F238E27FC236}">
                <a16:creationId xmlns:a16="http://schemas.microsoft.com/office/drawing/2014/main" id="{B3FA6EB7-E400-9469-CEEE-B818A76A019D}"/>
              </a:ext>
            </a:extLst>
          </p:cNvPr>
          <p:cNvCxnSpPr>
            <a:cxnSpLocks/>
          </p:cNvCxnSpPr>
          <p:nvPr/>
        </p:nvCxnSpPr>
        <p:spPr bwMode="auto">
          <a:xfrm>
            <a:off x="1545533" y="1898787"/>
            <a:ext cx="0" cy="1949313"/>
          </a:xfrm>
          <a:prstGeom prst="line">
            <a:avLst/>
          </a:prstGeom>
          <a:noFill/>
          <a:ln w="38100"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8F2B5D8-7074-B998-7847-B1AD9039FBAC}"/>
              </a:ext>
            </a:extLst>
          </p:cNvPr>
          <p:cNvCxnSpPr>
            <a:cxnSpLocks/>
          </p:cNvCxnSpPr>
          <p:nvPr/>
        </p:nvCxnSpPr>
        <p:spPr bwMode="auto">
          <a:xfrm>
            <a:off x="1727881" y="2569964"/>
            <a:ext cx="0" cy="1278136"/>
          </a:xfrm>
          <a:prstGeom prst="line">
            <a:avLst/>
          </a:prstGeom>
          <a:noFill/>
          <a:ln w="38100"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075C438-D978-4958-BD31-0C9B4226CCB9}"/>
              </a:ext>
            </a:extLst>
          </p:cNvPr>
          <p:cNvCxnSpPr>
            <a:cxnSpLocks/>
          </p:cNvCxnSpPr>
          <p:nvPr/>
        </p:nvCxnSpPr>
        <p:spPr bwMode="auto">
          <a:xfrm>
            <a:off x="1773468" y="2680801"/>
            <a:ext cx="0" cy="1169524"/>
          </a:xfrm>
          <a:prstGeom prst="line">
            <a:avLst/>
          </a:prstGeom>
          <a:noFill/>
          <a:ln w="38100" cap="flat" cmpd="sng" algn="ctr">
            <a:solidFill>
              <a:schemeClr val="accent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AB6368C-827F-84B5-DB7D-F2D6A0F34ABE}"/>
              </a:ext>
            </a:extLst>
          </p:cNvPr>
          <p:cNvCxnSpPr>
            <a:cxnSpLocks/>
          </p:cNvCxnSpPr>
          <p:nvPr/>
        </p:nvCxnSpPr>
        <p:spPr bwMode="auto">
          <a:xfrm>
            <a:off x="1819055" y="2776244"/>
            <a:ext cx="0" cy="1071856"/>
          </a:xfrm>
          <a:prstGeom prst="line">
            <a:avLst/>
          </a:prstGeom>
          <a:noFill/>
          <a:ln w="38100" cap="flat" cmpd="sng" algn="ctr">
            <a:solidFill>
              <a:schemeClr val="accent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39256C2-A899-6BFB-70E7-14A6F020856B}"/>
              </a:ext>
            </a:extLst>
          </p:cNvPr>
          <p:cNvCxnSpPr>
            <a:cxnSpLocks/>
          </p:cNvCxnSpPr>
          <p:nvPr/>
        </p:nvCxnSpPr>
        <p:spPr bwMode="auto">
          <a:xfrm>
            <a:off x="2046990" y="3013311"/>
            <a:ext cx="0" cy="834789"/>
          </a:xfrm>
          <a:prstGeom prst="line">
            <a:avLst/>
          </a:prstGeom>
          <a:noFill/>
          <a:ln w="38100"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396953C-C5FA-7950-1628-A7DBCC568233}"/>
              </a:ext>
            </a:extLst>
          </p:cNvPr>
          <p:cNvCxnSpPr>
            <a:cxnSpLocks/>
          </p:cNvCxnSpPr>
          <p:nvPr/>
        </p:nvCxnSpPr>
        <p:spPr bwMode="auto">
          <a:xfrm>
            <a:off x="2092577" y="3041020"/>
            <a:ext cx="0" cy="807080"/>
          </a:xfrm>
          <a:prstGeom prst="line">
            <a:avLst/>
          </a:prstGeom>
          <a:noFill/>
          <a:ln w="38100" cap="flat" cmpd="sng" algn="ctr">
            <a:solidFill>
              <a:schemeClr val="accent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ECEDCFF-DFC4-9524-12B2-86C4270B6B03}"/>
              </a:ext>
            </a:extLst>
          </p:cNvPr>
          <p:cNvCxnSpPr>
            <a:cxnSpLocks/>
          </p:cNvCxnSpPr>
          <p:nvPr/>
        </p:nvCxnSpPr>
        <p:spPr bwMode="auto">
          <a:xfrm>
            <a:off x="2457273" y="3158014"/>
            <a:ext cx="0" cy="690086"/>
          </a:xfrm>
          <a:prstGeom prst="line">
            <a:avLst/>
          </a:prstGeom>
          <a:noFill/>
          <a:ln w="38100"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54F01C4-253D-7517-FCB0-DBEB335885F5}"/>
              </a:ext>
            </a:extLst>
          </p:cNvPr>
          <p:cNvCxnSpPr>
            <a:cxnSpLocks/>
          </p:cNvCxnSpPr>
          <p:nvPr/>
        </p:nvCxnSpPr>
        <p:spPr bwMode="auto">
          <a:xfrm>
            <a:off x="2776382" y="3281165"/>
            <a:ext cx="0" cy="566935"/>
          </a:xfrm>
          <a:prstGeom prst="line">
            <a:avLst/>
          </a:prstGeom>
          <a:noFill/>
          <a:ln w="38100"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9425F83-4400-9925-B1E6-3952AF9940B2}"/>
              </a:ext>
            </a:extLst>
          </p:cNvPr>
          <p:cNvCxnSpPr>
            <a:cxnSpLocks/>
          </p:cNvCxnSpPr>
          <p:nvPr/>
        </p:nvCxnSpPr>
        <p:spPr bwMode="auto">
          <a:xfrm>
            <a:off x="2913143" y="3342741"/>
            <a:ext cx="0" cy="505359"/>
          </a:xfrm>
          <a:prstGeom prst="line">
            <a:avLst/>
          </a:prstGeom>
          <a:noFill/>
          <a:ln w="38100" cap="flat" cmpd="sng" algn="ctr">
            <a:solidFill>
              <a:schemeClr val="accent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DDA2EA3-2A48-FCDE-60CD-523B8F726C8E}"/>
              </a:ext>
            </a:extLst>
          </p:cNvPr>
          <p:cNvCxnSpPr>
            <a:cxnSpLocks/>
          </p:cNvCxnSpPr>
          <p:nvPr/>
        </p:nvCxnSpPr>
        <p:spPr bwMode="auto">
          <a:xfrm>
            <a:off x="3141078" y="3392002"/>
            <a:ext cx="0" cy="456098"/>
          </a:xfrm>
          <a:prstGeom prst="line">
            <a:avLst/>
          </a:prstGeom>
          <a:noFill/>
          <a:ln w="38100"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5B45D81-26C8-46DA-ADBD-49A8D9D2CCDD}"/>
              </a:ext>
            </a:extLst>
          </p:cNvPr>
          <p:cNvCxnSpPr>
            <a:cxnSpLocks/>
          </p:cNvCxnSpPr>
          <p:nvPr/>
        </p:nvCxnSpPr>
        <p:spPr bwMode="auto">
          <a:xfrm>
            <a:off x="3186665" y="3407396"/>
            <a:ext cx="0" cy="440704"/>
          </a:xfrm>
          <a:prstGeom prst="line">
            <a:avLst/>
          </a:prstGeom>
          <a:noFill/>
          <a:ln w="38100"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6721466-F815-4209-08A8-896B3F4F8A0D}"/>
              </a:ext>
            </a:extLst>
          </p:cNvPr>
          <p:cNvCxnSpPr>
            <a:cxnSpLocks/>
          </p:cNvCxnSpPr>
          <p:nvPr/>
        </p:nvCxnSpPr>
        <p:spPr bwMode="auto">
          <a:xfrm>
            <a:off x="3232252" y="3432026"/>
            <a:ext cx="0" cy="416074"/>
          </a:xfrm>
          <a:prstGeom prst="line">
            <a:avLst/>
          </a:prstGeom>
          <a:noFill/>
          <a:ln w="38100"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D1B6D72-E84D-45FC-FAEA-F36F4F71AF62}"/>
              </a:ext>
            </a:extLst>
          </p:cNvPr>
          <p:cNvCxnSpPr>
            <a:cxnSpLocks/>
          </p:cNvCxnSpPr>
          <p:nvPr/>
        </p:nvCxnSpPr>
        <p:spPr bwMode="auto">
          <a:xfrm>
            <a:off x="3323426" y="3441262"/>
            <a:ext cx="0" cy="406838"/>
          </a:xfrm>
          <a:prstGeom prst="line">
            <a:avLst/>
          </a:prstGeom>
          <a:noFill/>
          <a:ln w="38100"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A7618E0-FA9F-F291-7C0E-A049DB088FB3}"/>
              </a:ext>
            </a:extLst>
          </p:cNvPr>
          <p:cNvCxnSpPr>
            <a:cxnSpLocks/>
          </p:cNvCxnSpPr>
          <p:nvPr/>
        </p:nvCxnSpPr>
        <p:spPr bwMode="auto">
          <a:xfrm>
            <a:off x="3414600" y="3465893"/>
            <a:ext cx="0" cy="382207"/>
          </a:xfrm>
          <a:prstGeom prst="line">
            <a:avLst/>
          </a:prstGeom>
          <a:noFill/>
          <a:ln w="38100"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72FB8C0-37E9-F7C0-6457-6A6056E802E4}"/>
              </a:ext>
            </a:extLst>
          </p:cNvPr>
          <p:cNvCxnSpPr>
            <a:cxnSpLocks/>
          </p:cNvCxnSpPr>
          <p:nvPr/>
        </p:nvCxnSpPr>
        <p:spPr bwMode="auto">
          <a:xfrm>
            <a:off x="3505774" y="3487445"/>
            <a:ext cx="0" cy="360655"/>
          </a:xfrm>
          <a:prstGeom prst="line">
            <a:avLst/>
          </a:prstGeom>
          <a:noFill/>
          <a:ln w="38100"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F40AEE0-6E2D-27A0-1A57-F9081E92717E}"/>
              </a:ext>
            </a:extLst>
          </p:cNvPr>
          <p:cNvCxnSpPr>
            <a:cxnSpLocks/>
          </p:cNvCxnSpPr>
          <p:nvPr/>
        </p:nvCxnSpPr>
        <p:spPr bwMode="auto">
          <a:xfrm>
            <a:off x="3596948" y="3505917"/>
            <a:ext cx="0" cy="342183"/>
          </a:xfrm>
          <a:prstGeom prst="line">
            <a:avLst/>
          </a:prstGeom>
          <a:noFill/>
          <a:ln w="38100"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D47E30B-91E6-92FD-A7D8-AB0F7C0207FB}"/>
              </a:ext>
            </a:extLst>
          </p:cNvPr>
          <p:cNvCxnSpPr>
            <a:cxnSpLocks/>
          </p:cNvCxnSpPr>
          <p:nvPr/>
        </p:nvCxnSpPr>
        <p:spPr bwMode="auto">
          <a:xfrm>
            <a:off x="3642535" y="3505917"/>
            <a:ext cx="0" cy="342183"/>
          </a:xfrm>
          <a:prstGeom prst="line">
            <a:avLst/>
          </a:prstGeom>
          <a:noFill/>
          <a:ln w="3810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BCC5314F-10B9-F5CD-85CC-6BBAA9A78515}"/>
              </a:ext>
            </a:extLst>
          </p:cNvPr>
          <p:cNvCxnSpPr>
            <a:cxnSpLocks/>
          </p:cNvCxnSpPr>
          <p:nvPr/>
        </p:nvCxnSpPr>
        <p:spPr bwMode="auto">
          <a:xfrm>
            <a:off x="3688122" y="3523406"/>
            <a:ext cx="0" cy="324694"/>
          </a:xfrm>
          <a:prstGeom prst="line">
            <a:avLst/>
          </a:prstGeom>
          <a:noFill/>
          <a:ln w="3810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FBC8974-91EB-141F-2057-EC8F4B7CBA74}"/>
              </a:ext>
            </a:extLst>
          </p:cNvPr>
          <p:cNvCxnSpPr>
            <a:cxnSpLocks/>
          </p:cNvCxnSpPr>
          <p:nvPr/>
        </p:nvCxnSpPr>
        <p:spPr bwMode="auto">
          <a:xfrm>
            <a:off x="3824883" y="3615845"/>
            <a:ext cx="0" cy="232255"/>
          </a:xfrm>
          <a:prstGeom prst="line">
            <a:avLst/>
          </a:prstGeom>
          <a:noFill/>
          <a:ln w="3810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480D13F-1863-7295-9D6A-A0CE791FA8F1}"/>
              </a:ext>
            </a:extLst>
          </p:cNvPr>
          <p:cNvCxnSpPr>
            <a:cxnSpLocks/>
          </p:cNvCxnSpPr>
          <p:nvPr/>
        </p:nvCxnSpPr>
        <p:spPr bwMode="auto">
          <a:xfrm>
            <a:off x="3916057" y="3620842"/>
            <a:ext cx="0" cy="232255"/>
          </a:xfrm>
          <a:prstGeom prst="line">
            <a:avLst/>
          </a:prstGeom>
          <a:noFill/>
          <a:ln w="38100"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D64CEBA-6A45-B990-6714-60809FA1D8F7}"/>
              </a:ext>
            </a:extLst>
          </p:cNvPr>
          <p:cNvCxnSpPr>
            <a:cxnSpLocks/>
          </p:cNvCxnSpPr>
          <p:nvPr/>
        </p:nvCxnSpPr>
        <p:spPr bwMode="auto">
          <a:xfrm>
            <a:off x="3961644" y="3638331"/>
            <a:ext cx="0" cy="209769"/>
          </a:xfrm>
          <a:prstGeom prst="line">
            <a:avLst/>
          </a:prstGeom>
          <a:noFill/>
          <a:ln w="3810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BCC75F7-AA5F-C6A6-C47F-2CF7FF61540C}"/>
              </a:ext>
            </a:extLst>
          </p:cNvPr>
          <p:cNvCxnSpPr>
            <a:cxnSpLocks/>
          </p:cNvCxnSpPr>
          <p:nvPr/>
        </p:nvCxnSpPr>
        <p:spPr bwMode="auto">
          <a:xfrm>
            <a:off x="4098405" y="3673308"/>
            <a:ext cx="0" cy="174792"/>
          </a:xfrm>
          <a:prstGeom prst="line">
            <a:avLst/>
          </a:prstGeom>
          <a:noFill/>
          <a:ln w="3810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C00CD5F-BB92-3C8C-BAB8-85939F9DFB92}"/>
              </a:ext>
            </a:extLst>
          </p:cNvPr>
          <p:cNvCxnSpPr>
            <a:cxnSpLocks/>
          </p:cNvCxnSpPr>
          <p:nvPr/>
        </p:nvCxnSpPr>
        <p:spPr bwMode="auto">
          <a:xfrm>
            <a:off x="4189579" y="3725774"/>
            <a:ext cx="0" cy="122326"/>
          </a:xfrm>
          <a:prstGeom prst="line">
            <a:avLst/>
          </a:prstGeom>
          <a:noFill/>
          <a:ln w="3810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6C5DC84-B4EC-C119-9FDD-C6FBA088A971}"/>
              </a:ext>
            </a:extLst>
          </p:cNvPr>
          <p:cNvCxnSpPr>
            <a:cxnSpLocks/>
          </p:cNvCxnSpPr>
          <p:nvPr/>
        </p:nvCxnSpPr>
        <p:spPr bwMode="auto">
          <a:xfrm>
            <a:off x="4280753" y="3750758"/>
            <a:ext cx="0" cy="97342"/>
          </a:xfrm>
          <a:prstGeom prst="line">
            <a:avLst/>
          </a:prstGeom>
          <a:noFill/>
          <a:ln w="3810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29C747C-3702-32D1-1246-AF317FFF0165}"/>
              </a:ext>
            </a:extLst>
          </p:cNvPr>
          <p:cNvCxnSpPr>
            <a:cxnSpLocks/>
          </p:cNvCxnSpPr>
          <p:nvPr/>
        </p:nvCxnSpPr>
        <p:spPr bwMode="auto">
          <a:xfrm>
            <a:off x="4326340" y="3768247"/>
            <a:ext cx="0" cy="79853"/>
          </a:xfrm>
          <a:prstGeom prst="line">
            <a:avLst/>
          </a:prstGeom>
          <a:noFill/>
          <a:ln w="3810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7C91C8C-9A4B-8FC3-AD6E-3BD75A5DFE70}"/>
              </a:ext>
            </a:extLst>
          </p:cNvPr>
          <p:cNvCxnSpPr>
            <a:cxnSpLocks/>
          </p:cNvCxnSpPr>
          <p:nvPr/>
        </p:nvCxnSpPr>
        <p:spPr bwMode="auto">
          <a:xfrm>
            <a:off x="4371927" y="3773244"/>
            <a:ext cx="0" cy="74856"/>
          </a:xfrm>
          <a:prstGeom prst="line">
            <a:avLst/>
          </a:prstGeom>
          <a:noFill/>
          <a:ln w="3810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991FAB2-F770-8891-4B72-82DCADC419DB}"/>
              </a:ext>
            </a:extLst>
          </p:cNvPr>
          <p:cNvCxnSpPr>
            <a:cxnSpLocks/>
          </p:cNvCxnSpPr>
          <p:nvPr/>
        </p:nvCxnSpPr>
        <p:spPr bwMode="auto">
          <a:xfrm>
            <a:off x="4463101" y="3780739"/>
            <a:ext cx="0" cy="67361"/>
          </a:xfrm>
          <a:prstGeom prst="line">
            <a:avLst/>
          </a:prstGeom>
          <a:noFill/>
          <a:ln w="3810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5B59E84-2C1F-8CF0-FAE1-50634EB60DC9}"/>
              </a:ext>
            </a:extLst>
          </p:cNvPr>
          <p:cNvCxnSpPr>
            <a:cxnSpLocks/>
          </p:cNvCxnSpPr>
          <p:nvPr/>
        </p:nvCxnSpPr>
        <p:spPr bwMode="auto">
          <a:xfrm>
            <a:off x="4645477" y="3828364"/>
            <a:ext cx="0" cy="19736"/>
          </a:xfrm>
          <a:prstGeom prst="line">
            <a:avLst/>
          </a:prstGeom>
          <a:noFill/>
          <a:ln w="3810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72F5A4B-A514-5039-219A-DE2B8CE7D95E}"/>
              </a:ext>
            </a:extLst>
          </p:cNvPr>
          <p:cNvCxnSpPr>
            <a:cxnSpLocks/>
          </p:cNvCxnSpPr>
          <p:nvPr/>
        </p:nvCxnSpPr>
        <p:spPr bwMode="auto">
          <a:xfrm>
            <a:off x="4875012" y="3848100"/>
            <a:ext cx="0" cy="26194"/>
          </a:xfrm>
          <a:prstGeom prst="line">
            <a:avLst/>
          </a:prstGeom>
          <a:noFill/>
          <a:ln w="3810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D2F8ABD-1F50-56F6-D4F5-05BE7235D56A}"/>
              </a:ext>
            </a:extLst>
          </p:cNvPr>
          <p:cNvCxnSpPr>
            <a:cxnSpLocks/>
          </p:cNvCxnSpPr>
          <p:nvPr/>
        </p:nvCxnSpPr>
        <p:spPr bwMode="auto">
          <a:xfrm>
            <a:off x="4920475" y="3848100"/>
            <a:ext cx="0" cy="35719"/>
          </a:xfrm>
          <a:prstGeom prst="line">
            <a:avLst/>
          </a:prstGeom>
          <a:noFill/>
          <a:ln w="3810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7056D0F-56AF-4F84-2461-9B2677110C9D}"/>
              </a:ext>
            </a:extLst>
          </p:cNvPr>
          <p:cNvCxnSpPr>
            <a:cxnSpLocks/>
          </p:cNvCxnSpPr>
          <p:nvPr/>
        </p:nvCxnSpPr>
        <p:spPr bwMode="auto">
          <a:xfrm>
            <a:off x="5011401" y="3848100"/>
            <a:ext cx="0" cy="52388"/>
          </a:xfrm>
          <a:prstGeom prst="line">
            <a:avLst/>
          </a:prstGeom>
          <a:noFill/>
          <a:ln w="3810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C219972-A932-3BBC-6CCE-698449B5802D}"/>
              </a:ext>
            </a:extLst>
          </p:cNvPr>
          <p:cNvCxnSpPr>
            <a:cxnSpLocks/>
          </p:cNvCxnSpPr>
          <p:nvPr/>
        </p:nvCxnSpPr>
        <p:spPr bwMode="auto">
          <a:xfrm>
            <a:off x="5056864" y="3848100"/>
            <a:ext cx="0" cy="88106"/>
          </a:xfrm>
          <a:prstGeom prst="line">
            <a:avLst/>
          </a:prstGeom>
          <a:noFill/>
          <a:ln w="3810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E3AFD42-8F3B-06BD-BBBB-FC78A4D34A85}"/>
              </a:ext>
            </a:extLst>
          </p:cNvPr>
          <p:cNvCxnSpPr>
            <a:cxnSpLocks/>
          </p:cNvCxnSpPr>
          <p:nvPr/>
        </p:nvCxnSpPr>
        <p:spPr bwMode="auto">
          <a:xfrm>
            <a:off x="5102327" y="3848100"/>
            <a:ext cx="0" cy="100012"/>
          </a:xfrm>
          <a:prstGeom prst="line">
            <a:avLst/>
          </a:prstGeom>
          <a:noFill/>
          <a:ln w="38100"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A3AA444-E052-DCF7-18E2-2396ECD52F4A}"/>
              </a:ext>
            </a:extLst>
          </p:cNvPr>
          <p:cNvCxnSpPr>
            <a:cxnSpLocks/>
          </p:cNvCxnSpPr>
          <p:nvPr/>
        </p:nvCxnSpPr>
        <p:spPr bwMode="auto">
          <a:xfrm>
            <a:off x="5193253" y="3848100"/>
            <a:ext cx="0" cy="154781"/>
          </a:xfrm>
          <a:prstGeom prst="line">
            <a:avLst/>
          </a:prstGeom>
          <a:noFill/>
          <a:ln w="3810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05832AF-B3D9-C41F-109F-9F090FAD456D}"/>
              </a:ext>
            </a:extLst>
          </p:cNvPr>
          <p:cNvCxnSpPr>
            <a:cxnSpLocks/>
          </p:cNvCxnSpPr>
          <p:nvPr/>
        </p:nvCxnSpPr>
        <p:spPr bwMode="auto">
          <a:xfrm>
            <a:off x="5329642" y="3848100"/>
            <a:ext cx="0" cy="200025"/>
          </a:xfrm>
          <a:prstGeom prst="line">
            <a:avLst/>
          </a:prstGeom>
          <a:noFill/>
          <a:ln w="38100"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B9774E19-FDE9-C964-DE61-682C3EA329D7}"/>
              </a:ext>
            </a:extLst>
          </p:cNvPr>
          <p:cNvCxnSpPr>
            <a:cxnSpLocks/>
          </p:cNvCxnSpPr>
          <p:nvPr/>
        </p:nvCxnSpPr>
        <p:spPr bwMode="auto">
          <a:xfrm>
            <a:off x="5647883" y="3848100"/>
            <a:ext cx="0" cy="316706"/>
          </a:xfrm>
          <a:prstGeom prst="line">
            <a:avLst/>
          </a:prstGeom>
          <a:noFill/>
          <a:ln w="38100"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8CF9D8C4-9254-4626-AB56-C19228D0FC49}"/>
              </a:ext>
            </a:extLst>
          </p:cNvPr>
          <p:cNvCxnSpPr>
            <a:cxnSpLocks/>
          </p:cNvCxnSpPr>
          <p:nvPr/>
        </p:nvCxnSpPr>
        <p:spPr bwMode="auto">
          <a:xfrm>
            <a:off x="5738809" y="3858315"/>
            <a:ext cx="0" cy="435078"/>
          </a:xfrm>
          <a:prstGeom prst="line">
            <a:avLst/>
          </a:prstGeom>
          <a:noFill/>
          <a:ln w="38100"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117D71F-C890-619E-4A5D-08C8DF4A0DDE}"/>
              </a:ext>
            </a:extLst>
          </p:cNvPr>
          <p:cNvCxnSpPr>
            <a:cxnSpLocks/>
          </p:cNvCxnSpPr>
          <p:nvPr/>
        </p:nvCxnSpPr>
        <p:spPr bwMode="auto">
          <a:xfrm>
            <a:off x="5784272" y="3848100"/>
            <a:ext cx="0" cy="464343"/>
          </a:xfrm>
          <a:prstGeom prst="line">
            <a:avLst/>
          </a:prstGeom>
          <a:noFill/>
          <a:ln w="3810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E1A86F4-7E9E-90AE-6F2B-C27050B41DDC}"/>
              </a:ext>
            </a:extLst>
          </p:cNvPr>
          <p:cNvCxnSpPr>
            <a:cxnSpLocks/>
          </p:cNvCxnSpPr>
          <p:nvPr/>
        </p:nvCxnSpPr>
        <p:spPr bwMode="auto">
          <a:xfrm>
            <a:off x="5829735" y="3848100"/>
            <a:ext cx="0" cy="490537"/>
          </a:xfrm>
          <a:prstGeom prst="line">
            <a:avLst/>
          </a:prstGeom>
          <a:noFill/>
          <a:ln w="3810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704851D-73F2-BACA-669B-3B7962809595}"/>
              </a:ext>
            </a:extLst>
          </p:cNvPr>
          <p:cNvCxnSpPr>
            <a:cxnSpLocks/>
          </p:cNvCxnSpPr>
          <p:nvPr/>
        </p:nvCxnSpPr>
        <p:spPr bwMode="auto">
          <a:xfrm>
            <a:off x="5875198" y="3848100"/>
            <a:ext cx="0" cy="504825"/>
          </a:xfrm>
          <a:prstGeom prst="line">
            <a:avLst/>
          </a:prstGeom>
          <a:noFill/>
          <a:ln w="3810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7114CD82-E821-9CD3-92EF-761B5E9AE5E5}"/>
              </a:ext>
            </a:extLst>
          </p:cNvPr>
          <p:cNvCxnSpPr>
            <a:cxnSpLocks/>
          </p:cNvCxnSpPr>
          <p:nvPr/>
        </p:nvCxnSpPr>
        <p:spPr bwMode="auto">
          <a:xfrm>
            <a:off x="5966124" y="3848100"/>
            <a:ext cx="0" cy="552450"/>
          </a:xfrm>
          <a:prstGeom prst="line">
            <a:avLst/>
          </a:prstGeom>
          <a:noFill/>
          <a:ln w="3810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073A6C2-8D13-AC2A-0106-9B9C6F630238}"/>
              </a:ext>
            </a:extLst>
          </p:cNvPr>
          <p:cNvCxnSpPr>
            <a:cxnSpLocks/>
          </p:cNvCxnSpPr>
          <p:nvPr/>
        </p:nvCxnSpPr>
        <p:spPr bwMode="auto">
          <a:xfrm>
            <a:off x="6011587" y="3848100"/>
            <a:ext cx="0" cy="571500"/>
          </a:xfrm>
          <a:prstGeom prst="line">
            <a:avLst/>
          </a:prstGeom>
          <a:noFill/>
          <a:ln w="38100"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836E1C7-9473-12A8-EFA6-F7924115317A}"/>
              </a:ext>
            </a:extLst>
          </p:cNvPr>
          <p:cNvCxnSpPr>
            <a:cxnSpLocks/>
          </p:cNvCxnSpPr>
          <p:nvPr/>
        </p:nvCxnSpPr>
        <p:spPr bwMode="auto">
          <a:xfrm>
            <a:off x="6102513" y="3848100"/>
            <a:ext cx="0" cy="578643"/>
          </a:xfrm>
          <a:prstGeom prst="line">
            <a:avLst/>
          </a:prstGeom>
          <a:noFill/>
          <a:ln w="3810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2BA2F68-F702-E748-73F9-95F0143961F1}"/>
              </a:ext>
            </a:extLst>
          </p:cNvPr>
          <p:cNvCxnSpPr>
            <a:cxnSpLocks/>
          </p:cNvCxnSpPr>
          <p:nvPr/>
        </p:nvCxnSpPr>
        <p:spPr bwMode="auto">
          <a:xfrm>
            <a:off x="6238902" y="3848100"/>
            <a:ext cx="0" cy="619125"/>
          </a:xfrm>
          <a:prstGeom prst="line">
            <a:avLst/>
          </a:prstGeom>
          <a:noFill/>
          <a:ln w="38100"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579E4767-5411-5FA0-61E7-E8EDB64C949D}"/>
              </a:ext>
            </a:extLst>
          </p:cNvPr>
          <p:cNvCxnSpPr>
            <a:cxnSpLocks/>
          </p:cNvCxnSpPr>
          <p:nvPr/>
        </p:nvCxnSpPr>
        <p:spPr bwMode="auto">
          <a:xfrm>
            <a:off x="6284365" y="3848100"/>
            <a:ext cx="0" cy="654844"/>
          </a:xfrm>
          <a:prstGeom prst="line">
            <a:avLst/>
          </a:prstGeom>
          <a:noFill/>
          <a:ln w="38100"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AC92FB8C-6B38-6EB0-748F-8CAB1F3EAF41}"/>
              </a:ext>
            </a:extLst>
          </p:cNvPr>
          <p:cNvCxnSpPr>
            <a:cxnSpLocks/>
          </p:cNvCxnSpPr>
          <p:nvPr/>
        </p:nvCxnSpPr>
        <p:spPr bwMode="auto">
          <a:xfrm>
            <a:off x="6375291" y="3848100"/>
            <a:ext cx="0" cy="695325"/>
          </a:xfrm>
          <a:prstGeom prst="line">
            <a:avLst/>
          </a:prstGeom>
          <a:noFill/>
          <a:ln w="3810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CB9B696-E389-1146-D041-9F8F3933284F}"/>
              </a:ext>
            </a:extLst>
          </p:cNvPr>
          <p:cNvCxnSpPr>
            <a:cxnSpLocks/>
          </p:cNvCxnSpPr>
          <p:nvPr/>
        </p:nvCxnSpPr>
        <p:spPr bwMode="auto">
          <a:xfrm>
            <a:off x="6511680" y="3848100"/>
            <a:ext cx="0" cy="764381"/>
          </a:xfrm>
          <a:prstGeom prst="line">
            <a:avLst/>
          </a:prstGeom>
          <a:noFill/>
          <a:ln w="3810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7BD1FFE-EB15-5EC4-163C-DC90AA10FDDC}"/>
              </a:ext>
            </a:extLst>
          </p:cNvPr>
          <p:cNvCxnSpPr>
            <a:cxnSpLocks/>
          </p:cNvCxnSpPr>
          <p:nvPr/>
        </p:nvCxnSpPr>
        <p:spPr bwMode="auto">
          <a:xfrm>
            <a:off x="6602606" y="3848100"/>
            <a:ext cx="0" cy="823912"/>
          </a:xfrm>
          <a:prstGeom prst="line">
            <a:avLst/>
          </a:prstGeom>
          <a:noFill/>
          <a:ln w="38100"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E3181C8-598F-8431-2501-57CD447BCDB9}"/>
              </a:ext>
            </a:extLst>
          </p:cNvPr>
          <p:cNvCxnSpPr>
            <a:cxnSpLocks/>
          </p:cNvCxnSpPr>
          <p:nvPr/>
        </p:nvCxnSpPr>
        <p:spPr bwMode="auto">
          <a:xfrm>
            <a:off x="6829921" y="3848100"/>
            <a:ext cx="0" cy="957262"/>
          </a:xfrm>
          <a:prstGeom prst="line">
            <a:avLst/>
          </a:prstGeom>
          <a:noFill/>
          <a:ln w="3810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2C695C2B-CFDF-48B8-0E07-3080DF6119A2}"/>
              </a:ext>
            </a:extLst>
          </p:cNvPr>
          <p:cNvCxnSpPr>
            <a:cxnSpLocks/>
          </p:cNvCxnSpPr>
          <p:nvPr/>
        </p:nvCxnSpPr>
        <p:spPr bwMode="auto">
          <a:xfrm>
            <a:off x="7011773" y="3848100"/>
            <a:ext cx="0" cy="1085850"/>
          </a:xfrm>
          <a:prstGeom prst="line">
            <a:avLst/>
          </a:prstGeom>
          <a:noFill/>
          <a:ln w="3810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EC1D185-9E0A-D368-CEB0-F4003740B517}"/>
              </a:ext>
            </a:extLst>
          </p:cNvPr>
          <p:cNvCxnSpPr>
            <a:cxnSpLocks/>
          </p:cNvCxnSpPr>
          <p:nvPr/>
        </p:nvCxnSpPr>
        <p:spPr bwMode="auto">
          <a:xfrm>
            <a:off x="7057236" y="3848100"/>
            <a:ext cx="0" cy="1100137"/>
          </a:xfrm>
          <a:prstGeom prst="line">
            <a:avLst/>
          </a:prstGeom>
          <a:noFill/>
          <a:ln w="3810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8614D6A-E768-2DD4-E45E-C324389DD3C9}"/>
              </a:ext>
            </a:extLst>
          </p:cNvPr>
          <p:cNvCxnSpPr>
            <a:cxnSpLocks/>
          </p:cNvCxnSpPr>
          <p:nvPr/>
        </p:nvCxnSpPr>
        <p:spPr bwMode="auto">
          <a:xfrm>
            <a:off x="7102699" y="3858315"/>
            <a:ext cx="0" cy="1132785"/>
          </a:xfrm>
          <a:prstGeom prst="line">
            <a:avLst/>
          </a:prstGeom>
          <a:noFill/>
          <a:ln w="3810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A2506773-45A6-B3F8-BC9E-A320132F7422}"/>
              </a:ext>
            </a:extLst>
          </p:cNvPr>
          <p:cNvCxnSpPr>
            <a:cxnSpLocks/>
          </p:cNvCxnSpPr>
          <p:nvPr/>
        </p:nvCxnSpPr>
        <p:spPr bwMode="auto">
          <a:xfrm>
            <a:off x="7193625" y="3848100"/>
            <a:ext cx="0" cy="1209675"/>
          </a:xfrm>
          <a:prstGeom prst="line">
            <a:avLst/>
          </a:prstGeom>
          <a:noFill/>
          <a:ln w="381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24A683A-4000-188D-0B57-E302C3B5D132}"/>
              </a:ext>
            </a:extLst>
          </p:cNvPr>
          <p:cNvCxnSpPr>
            <a:cxnSpLocks/>
          </p:cNvCxnSpPr>
          <p:nvPr/>
        </p:nvCxnSpPr>
        <p:spPr bwMode="auto">
          <a:xfrm>
            <a:off x="7284551" y="3848100"/>
            <a:ext cx="0" cy="1323975"/>
          </a:xfrm>
          <a:prstGeom prst="line">
            <a:avLst/>
          </a:prstGeom>
          <a:noFill/>
          <a:ln w="381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7E8AAB9-177F-C35A-6253-0E1F18F1FFF1}"/>
              </a:ext>
            </a:extLst>
          </p:cNvPr>
          <p:cNvCxnSpPr>
            <a:cxnSpLocks/>
          </p:cNvCxnSpPr>
          <p:nvPr/>
        </p:nvCxnSpPr>
        <p:spPr bwMode="auto">
          <a:xfrm>
            <a:off x="7330014" y="3848100"/>
            <a:ext cx="0" cy="1338263"/>
          </a:xfrm>
          <a:prstGeom prst="line">
            <a:avLst/>
          </a:prstGeom>
          <a:noFill/>
          <a:ln w="3810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8834D7B2-9D81-9454-86DF-2F9D9C459983}"/>
              </a:ext>
            </a:extLst>
          </p:cNvPr>
          <p:cNvCxnSpPr>
            <a:cxnSpLocks/>
          </p:cNvCxnSpPr>
          <p:nvPr/>
        </p:nvCxnSpPr>
        <p:spPr bwMode="auto">
          <a:xfrm>
            <a:off x="7375477" y="3848100"/>
            <a:ext cx="0" cy="1343025"/>
          </a:xfrm>
          <a:prstGeom prst="line">
            <a:avLst/>
          </a:prstGeom>
          <a:noFill/>
          <a:ln w="3810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43F875E-915E-0C12-AF72-9B1DECB6F1E3}"/>
              </a:ext>
            </a:extLst>
          </p:cNvPr>
          <p:cNvCxnSpPr>
            <a:cxnSpLocks/>
          </p:cNvCxnSpPr>
          <p:nvPr/>
        </p:nvCxnSpPr>
        <p:spPr bwMode="auto">
          <a:xfrm>
            <a:off x="7420940" y="3848100"/>
            <a:ext cx="0" cy="1373981"/>
          </a:xfrm>
          <a:prstGeom prst="line">
            <a:avLst/>
          </a:prstGeom>
          <a:noFill/>
          <a:ln w="3810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B73303C-D9A0-C12B-7806-12D4E52E11FE}"/>
              </a:ext>
            </a:extLst>
          </p:cNvPr>
          <p:cNvCxnSpPr>
            <a:cxnSpLocks/>
          </p:cNvCxnSpPr>
          <p:nvPr/>
        </p:nvCxnSpPr>
        <p:spPr bwMode="auto">
          <a:xfrm>
            <a:off x="7466403" y="3848100"/>
            <a:ext cx="0" cy="1373981"/>
          </a:xfrm>
          <a:prstGeom prst="line">
            <a:avLst/>
          </a:prstGeom>
          <a:noFill/>
          <a:ln w="3810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E468660-4686-E810-C801-BA94842BB5A1}"/>
              </a:ext>
            </a:extLst>
          </p:cNvPr>
          <p:cNvCxnSpPr>
            <a:cxnSpLocks/>
          </p:cNvCxnSpPr>
          <p:nvPr/>
        </p:nvCxnSpPr>
        <p:spPr bwMode="auto">
          <a:xfrm>
            <a:off x="7511866" y="3848100"/>
            <a:ext cx="0" cy="1390650"/>
          </a:xfrm>
          <a:prstGeom prst="line">
            <a:avLst/>
          </a:prstGeom>
          <a:noFill/>
          <a:ln w="3810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75B1A0B-5968-E55A-9DD1-F92E970691D2}"/>
              </a:ext>
            </a:extLst>
          </p:cNvPr>
          <p:cNvCxnSpPr>
            <a:cxnSpLocks/>
          </p:cNvCxnSpPr>
          <p:nvPr/>
        </p:nvCxnSpPr>
        <p:spPr bwMode="auto">
          <a:xfrm>
            <a:off x="7602792" y="3848100"/>
            <a:ext cx="0" cy="1576387"/>
          </a:xfrm>
          <a:prstGeom prst="line">
            <a:avLst/>
          </a:prstGeom>
          <a:noFill/>
          <a:ln w="381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C77331A-F9C8-6AB1-A526-5978F76CED0C}"/>
              </a:ext>
            </a:extLst>
          </p:cNvPr>
          <p:cNvCxnSpPr>
            <a:cxnSpLocks/>
          </p:cNvCxnSpPr>
          <p:nvPr/>
        </p:nvCxnSpPr>
        <p:spPr bwMode="auto">
          <a:xfrm>
            <a:off x="7648232" y="3848100"/>
            <a:ext cx="0" cy="1678780"/>
          </a:xfrm>
          <a:prstGeom prst="line">
            <a:avLst/>
          </a:prstGeom>
          <a:noFill/>
          <a:ln w="3810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0B4A01F-BCE5-84F9-939C-3EF05D388FCD}"/>
              </a:ext>
            </a:extLst>
          </p:cNvPr>
          <p:cNvCxnSpPr>
            <a:cxnSpLocks/>
          </p:cNvCxnSpPr>
          <p:nvPr/>
        </p:nvCxnSpPr>
        <p:spPr bwMode="auto">
          <a:xfrm>
            <a:off x="1591120" y="2348131"/>
            <a:ext cx="0" cy="1499969"/>
          </a:xfrm>
          <a:prstGeom prst="line">
            <a:avLst/>
          </a:prstGeom>
          <a:noFill/>
          <a:ln w="381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02D27EE-1E1A-CA3D-40FC-071497F411A2}"/>
              </a:ext>
            </a:extLst>
          </p:cNvPr>
          <p:cNvCxnSpPr>
            <a:cxnSpLocks/>
          </p:cNvCxnSpPr>
          <p:nvPr/>
        </p:nvCxnSpPr>
        <p:spPr bwMode="auto">
          <a:xfrm>
            <a:off x="2001403" y="2976585"/>
            <a:ext cx="0" cy="871515"/>
          </a:xfrm>
          <a:prstGeom prst="line">
            <a:avLst/>
          </a:prstGeom>
          <a:noFill/>
          <a:ln w="381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99197A6-0D6C-B626-F897-F54EE53820FF}"/>
              </a:ext>
            </a:extLst>
          </p:cNvPr>
          <p:cNvCxnSpPr>
            <a:cxnSpLocks/>
          </p:cNvCxnSpPr>
          <p:nvPr/>
        </p:nvCxnSpPr>
        <p:spPr bwMode="auto">
          <a:xfrm>
            <a:off x="2229338" y="3080279"/>
            <a:ext cx="0" cy="767821"/>
          </a:xfrm>
          <a:prstGeom prst="line">
            <a:avLst/>
          </a:prstGeom>
          <a:noFill/>
          <a:ln w="381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94577C2-C6F2-17A5-D626-58FEDAFBBD24}"/>
              </a:ext>
            </a:extLst>
          </p:cNvPr>
          <p:cNvCxnSpPr>
            <a:cxnSpLocks/>
          </p:cNvCxnSpPr>
          <p:nvPr/>
        </p:nvCxnSpPr>
        <p:spPr bwMode="auto">
          <a:xfrm>
            <a:off x="2320512" y="3117987"/>
            <a:ext cx="0" cy="740328"/>
          </a:xfrm>
          <a:prstGeom prst="line">
            <a:avLst/>
          </a:prstGeom>
          <a:noFill/>
          <a:ln w="381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AC559FF-9645-262D-6C1F-C401D58DA915}"/>
              </a:ext>
            </a:extLst>
          </p:cNvPr>
          <p:cNvCxnSpPr>
            <a:cxnSpLocks/>
          </p:cNvCxnSpPr>
          <p:nvPr/>
        </p:nvCxnSpPr>
        <p:spPr bwMode="auto">
          <a:xfrm>
            <a:off x="2502860" y="3171405"/>
            <a:ext cx="0" cy="686910"/>
          </a:xfrm>
          <a:prstGeom prst="line">
            <a:avLst/>
          </a:prstGeom>
          <a:noFill/>
          <a:ln w="381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0042A92-900D-5501-EE77-C17BD3A75D62}"/>
              </a:ext>
            </a:extLst>
          </p:cNvPr>
          <p:cNvCxnSpPr>
            <a:cxnSpLocks/>
          </p:cNvCxnSpPr>
          <p:nvPr/>
        </p:nvCxnSpPr>
        <p:spPr bwMode="auto">
          <a:xfrm>
            <a:off x="2730795" y="3237392"/>
            <a:ext cx="0" cy="610708"/>
          </a:xfrm>
          <a:prstGeom prst="line">
            <a:avLst/>
          </a:prstGeom>
          <a:noFill/>
          <a:ln w="381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CE096082-DDC7-DBA4-80F8-791E31A784A7}"/>
              </a:ext>
            </a:extLst>
          </p:cNvPr>
          <p:cNvCxnSpPr>
            <a:cxnSpLocks/>
          </p:cNvCxnSpPr>
          <p:nvPr/>
        </p:nvCxnSpPr>
        <p:spPr bwMode="auto">
          <a:xfrm>
            <a:off x="2821969" y="3287668"/>
            <a:ext cx="0" cy="570647"/>
          </a:xfrm>
          <a:prstGeom prst="line">
            <a:avLst/>
          </a:prstGeom>
          <a:noFill/>
          <a:ln w="381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79356309-2F2B-9C58-AD20-D5A7859A343E}"/>
              </a:ext>
            </a:extLst>
          </p:cNvPr>
          <p:cNvCxnSpPr>
            <a:cxnSpLocks/>
          </p:cNvCxnSpPr>
          <p:nvPr/>
        </p:nvCxnSpPr>
        <p:spPr bwMode="auto">
          <a:xfrm>
            <a:off x="3004317" y="3385078"/>
            <a:ext cx="0" cy="463022"/>
          </a:xfrm>
          <a:prstGeom prst="line">
            <a:avLst/>
          </a:prstGeom>
          <a:noFill/>
          <a:ln w="381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5000160-E394-052C-E9BD-4D5A992B8F23}"/>
              </a:ext>
            </a:extLst>
          </p:cNvPr>
          <p:cNvCxnSpPr>
            <a:cxnSpLocks/>
          </p:cNvCxnSpPr>
          <p:nvPr/>
        </p:nvCxnSpPr>
        <p:spPr bwMode="auto">
          <a:xfrm>
            <a:off x="3095491" y="3388221"/>
            <a:ext cx="0" cy="459879"/>
          </a:xfrm>
          <a:prstGeom prst="line">
            <a:avLst/>
          </a:prstGeom>
          <a:noFill/>
          <a:ln w="3810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806DD09-7163-FFE4-8D2B-BB45702C545F}"/>
              </a:ext>
            </a:extLst>
          </p:cNvPr>
          <p:cNvCxnSpPr>
            <a:cxnSpLocks/>
          </p:cNvCxnSpPr>
          <p:nvPr/>
        </p:nvCxnSpPr>
        <p:spPr bwMode="auto">
          <a:xfrm>
            <a:off x="3277839" y="3439840"/>
            <a:ext cx="0" cy="408260"/>
          </a:xfrm>
          <a:prstGeom prst="line">
            <a:avLst/>
          </a:prstGeom>
          <a:noFill/>
          <a:ln w="381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D5C9EA5-AA6B-8E68-C3DD-A3429B1F6AE4}"/>
              </a:ext>
            </a:extLst>
          </p:cNvPr>
          <p:cNvCxnSpPr>
            <a:cxnSpLocks/>
          </p:cNvCxnSpPr>
          <p:nvPr/>
        </p:nvCxnSpPr>
        <p:spPr bwMode="auto">
          <a:xfrm>
            <a:off x="3369013" y="3466879"/>
            <a:ext cx="0" cy="381221"/>
          </a:xfrm>
          <a:prstGeom prst="line">
            <a:avLst/>
          </a:prstGeom>
          <a:noFill/>
          <a:ln w="3810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DE04A9C9-5FC1-B562-561A-090D73D9875D}"/>
              </a:ext>
            </a:extLst>
          </p:cNvPr>
          <p:cNvCxnSpPr>
            <a:cxnSpLocks/>
          </p:cNvCxnSpPr>
          <p:nvPr/>
        </p:nvCxnSpPr>
        <p:spPr bwMode="auto">
          <a:xfrm>
            <a:off x="4052818" y="3668440"/>
            <a:ext cx="0" cy="189875"/>
          </a:xfrm>
          <a:prstGeom prst="line">
            <a:avLst/>
          </a:prstGeom>
          <a:noFill/>
          <a:ln w="381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6A34722-5852-CA74-A63F-89072AB0A2DE}"/>
              </a:ext>
            </a:extLst>
          </p:cNvPr>
          <p:cNvCxnSpPr>
            <a:cxnSpLocks/>
          </p:cNvCxnSpPr>
          <p:nvPr/>
        </p:nvCxnSpPr>
        <p:spPr bwMode="auto">
          <a:xfrm>
            <a:off x="4508688" y="3791344"/>
            <a:ext cx="0" cy="66971"/>
          </a:xfrm>
          <a:prstGeom prst="line">
            <a:avLst/>
          </a:prstGeom>
          <a:noFill/>
          <a:ln w="3810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CB131964-C186-02A2-3A1B-F988EEC33BDB}"/>
              </a:ext>
            </a:extLst>
          </p:cNvPr>
          <p:cNvCxnSpPr>
            <a:cxnSpLocks/>
          </p:cNvCxnSpPr>
          <p:nvPr/>
        </p:nvCxnSpPr>
        <p:spPr bwMode="auto">
          <a:xfrm>
            <a:off x="4554275" y="3801176"/>
            <a:ext cx="0" cy="46924"/>
          </a:xfrm>
          <a:prstGeom prst="line">
            <a:avLst/>
          </a:prstGeom>
          <a:noFill/>
          <a:ln w="3810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948F753-A587-241B-2526-DACDA751B026}"/>
              </a:ext>
            </a:extLst>
          </p:cNvPr>
          <p:cNvCxnSpPr>
            <a:cxnSpLocks/>
          </p:cNvCxnSpPr>
          <p:nvPr/>
        </p:nvCxnSpPr>
        <p:spPr bwMode="auto">
          <a:xfrm>
            <a:off x="4599862" y="3813466"/>
            <a:ext cx="0" cy="34634"/>
          </a:xfrm>
          <a:prstGeom prst="line">
            <a:avLst/>
          </a:prstGeom>
          <a:noFill/>
          <a:ln w="3810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CF20338-EC8B-5C37-C4F8-E777F4BE1E01}"/>
              </a:ext>
            </a:extLst>
          </p:cNvPr>
          <p:cNvCxnSpPr>
            <a:cxnSpLocks/>
          </p:cNvCxnSpPr>
          <p:nvPr/>
        </p:nvCxnSpPr>
        <p:spPr bwMode="auto">
          <a:xfrm>
            <a:off x="4965938" y="3848100"/>
            <a:ext cx="0" cy="34795"/>
          </a:xfrm>
          <a:prstGeom prst="line">
            <a:avLst/>
          </a:prstGeom>
          <a:noFill/>
          <a:ln w="3810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BA8FA5FD-7867-8D85-5CC0-0C5FA6C7239A}"/>
              </a:ext>
            </a:extLst>
          </p:cNvPr>
          <p:cNvCxnSpPr>
            <a:cxnSpLocks/>
          </p:cNvCxnSpPr>
          <p:nvPr/>
        </p:nvCxnSpPr>
        <p:spPr bwMode="auto">
          <a:xfrm>
            <a:off x="5147790" y="3848100"/>
            <a:ext cx="0" cy="118370"/>
          </a:xfrm>
          <a:prstGeom prst="line">
            <a:avLst/>
          </a:prstGeom>
          <a:noFill/>
          <a:ln w="3810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F6010B2-2090-4117-48AF-1506846ABDA2}"/>
              </a:ext>
            </a:extLst>
          </p:cNvPr>
          <p:cNvCxnSpPr>
            <a:cxnSpLocks/>
          </p:cNvCxnSpPr>
          <p:nvPr/>
        </p:nvCxnSpPr>
        <p:spPr bwMode="auto">
          <a:xfrm>
            <a:off x="5602420" y="3848100"/>
            <a:ext cx="0" cy="275686"/>
          </a:xfrm>
          <a:prstGeom prst="line">
            <a:avLst/>
          </a:prstGeom>
          <a:noFill/>
          <a:ln w="3810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8070432C-23C8-BE5E-989C-97AC7888ED89}"/>
              </a:ext>
            </a:extLst>
          </p:cNvPr>
          <p:cNvCxnSpPr>
            <a:cxnSpLocks/>
          </p:cNvCxnSpPr>
          <p:nvPr/>
        </p:nvCxnSpPr>
        <p:spPr bwMode="auto">
          <a:xfrm>
            <a:off x="5920661" y="3848100"/>
            <a:ext cx="0" cy="536241"/>
          </a:xfrm>
          <a:prstGeom prst="line">
            <a:avLst/>
          </a:prstGeom>
          <a:noFill/>
          <a:ln w="381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3C54C35-7606-E890-76F0-3F1120ECCB14}"/>
              </a:ext>
            </a:extLst>
          </p:cNvPr>
          <p:cNvCxnSpPr>
            <a:cxnSpLocks/>
          </p:cNvCxnSpPr>
          <p:nvPr/>
        </p:nvCxnSpPr>
        <p:spPr bwMode="auto">
          <a:xfrm>
            <a:off x="6784458" y="3848100"/>
            <a:ext cx="0" cy="936905"/>
          </a:xfrm>
          <a:prstGeom prst="line">
            <a:avLst/>
          </a:prstGeom>
          <a:noFill/>
          <a:ln w="381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3417423-2FA5-435C-2B68-57E0FBDE548D}"/>
              </a:ext>
            </a:extLst>
          </p:cNvPr>
          <p:cNvCxnSpPr>
            <a:cxnSpLocks/>
          </p:cNvCxnSpPr>
          <p:nvPr/>
        </p:nvCxnSpPr>
        <p:spPr bwMode="auto">
          <a:xfrm>
            <a:off x="1682294" y="2526183"/>
            <a:ext cx="0" cy="1321917"/>
          </a:xfrm>
          <a:prstGeom prst="line">
            <a:avLst/>
          </a:prstGeom>
          <a:noFill/>
          <a:ln w="38100" cap="flat" cmpd="sng" algn="ctr">
            <a:solidFill>
              <a:schemeClr val="accent2"/>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968761C-70A3-89F3-524A-0D5FAB988CB4}"/>
              </a:ext>
            </a:extLst>
          </p:cNvPr>
          <p:cNvCxnSpPr>
            <a:cxnSpLocks/>
          </p:cNvCxnSpPr>
          <p:nvPr/>
        </p:nvCxnSpPr>
        <p:spPr bwMode="auto">
          <a:xfrm>
            <a:off x="2366099" y="3117677"/>
            <a:ext cx="0" cy="730423"/>
          </a:xfrm>
          <a:prstGeom prst="line">
            <a:avLst/>
          </a:prstGeom>
          <a:noFill/>
          <a:ln w="38100" cap="flat" cmpd="sng" algn="ctr">
            <a:solidFill>
              <a:schemeClr val="accent2"/>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0D690BE-9289-D0FC-8A13-FF1F89F98E74}"/>
              </a:ext>
            </a:extLst>
          </p:cNvPr>
          <p:cNvCxnSpPr>
            <a:cxnSpLocks/>
          </p:cNvCxnSpPr>
          <p:nvPr/>
        </p:nvCxnSpPr>
        <p:spPr bwMode="auto">
          <a:xfrm>
            <a:off x="2685208" y="3232354"/>
            <a:ext cx="0" cy="615746"/>
          </a:xfrm>
          <a:prstGeom prst="line">
            <a:avLst/>
          </a:prstGeom>
          <a:noFill/>
          <a:ln w="38100" cap="flat" cmpd="sng" algn="ctr">
            <a:solidFill>
              <a:schemeClr val="accent2"/>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E4E123E6-9402-DAD3-0ACA-D65D6118BAE5}"/>
              </a:ext>
            </a:extLst>
          </p:cNvPr>
          <p:cNvCxnSpPr>
            <a:cxnSpLocks/>
          </p:cNvCxnSpPr>
          <p:nvPr/>
        </p:nvCxnSpPr>
        <p:spPr bwMode="auto">
          <a:xfrm>
            <a:off x="2958730" y="3371174"/>
            <a:ext cx="0" cy="476926"/>
          </a:xfrm>
          <a:prstGeom prst="line">
            <a:avLst/>
          </a:prstGeom>
          <a:noFill/>
          <a:ln w="38100" cap="flat" cmpd="sng" algn="ctr">
            <a:solidFill>
              <a:schemeClr val="accent2"/>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D86E1D6-6CD7-A609-2A2D-A5B5C1BB483C}"/>
              </a:ext>
            </a:extLst>
          </p:cNvPr>
          <p:cNvCxnSpPr>
            <a:cxnSpLocks/>
          </p:cNvCxnSpPr>
          <p:nvPr/>
        </p:nvCxnSpPr>
        <p:spPr bwMode="auto">
          <a:xfrm>
            <a:off x="3049904" y="3386263"/>
            <a:ext cx="0" cy="472052"/>
          </a:xfrm>
          <a:prstGeom prst="line">
            <a:avLst/>
          </a:prstGeom>
          <a:noFill/>
          <a:ln w="38100" cap="flat" cmpd="sng" algn="ctr">
            <a:solidFill>
              <a:schemeClr val="accent2"/>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E9E24E79-D563-FED8-1736-42EA9B5F047A}"/>
              </a:ext>
            </a:extLst>
          </p:cNvPr>
          <p:cNvCxnSpPr>
            <a:cxnSpLocks/>
          </p:cNvCxnSpPr>
          <p:nvPr/>
        </p:nvCxnSpPr>
        <p:spPr bwMode="auto">
          <a:xfrm>
            <a:off x="3870470" y="3612600"/>
            <a:ext cx="0" cy="235500"/>
          </a:xfrm>
          <a:prstGeom prst="line">
            <a:avLst/>
          </a:prstGeom>
          <a:noFill/>
          <a:ln w="38100" cap="flat" cmpd="sng" algn="ctr">
            <a:solidFill>
              <a:schemeClr val="accent2"/>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B0E4DB7F-4CDF-C812-BBAA-61087B0E91B8}"/>
              </a:ext>
            </a:extLst>
          </p:cNvPr>
          <p:cNvCxnSpPr>
            <a:cxnSpLocks/>
          </p:cNvCxnSpPr>
          <p:nvPr/>
        </p:nvCxnSpPr>
        <p:spPr bwMode="auto">
          <a:xfrm>
            <a:off x="5556957" y="3848100"/>
            <a:ext cx="0" cy="270295"/>
          </a:xfrm>
          <a:prstGeom prst="line">
            <a:avLst/>
          </a:prstGeom>
          <a:noFill/>
          <a:ln w="38100" cap="flat" cmpd="sng" algn="ctr">
            <a:solidFill>
              <a:schemeClr val="accent2"/>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802576AB-1574-B7A8-A295-2227B7B6B897}"/>
              </a:ext>
            </a:extLst>
          </p:cNvPr>
          <p:cNvCxnSpPr>
            <a:cxnSpLocks/>
          </p:cNvCxnSpPr>
          <p:nvPr/>
        </p:nvCxnSpPr>
        <p:spPr bwMode="auto">
          <a:xfrm>
            <a:off x="1636707" y="2495769"/>
            <a:ext cx="0" cy="1352331"/>
          </a:xfrm>
          <a:prstGeom prst="line">
            <a:avLst/>
          </a:prstGeom>
          <a:noFill/>
          <a:ln w="38100" cap="flat" cmpd="sng" algn="ctr">
            <a:solidFill>
              <a:schemeClr val="accent4"/>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5876F3B-8C12-475E-C2F8-764B3F0A88F0}"/>
              </a:ext>
            </a:extLst>
          </p:cNvPr>
          <p:cNvCxnSpPr>
            <a:cxnSpLocks/>
          </p:cNvCxnSpPr>
          <p:nvPr/>
        </p:nvCxnSpPr>
        <p:spPr bwMode="auto">
          <a:xfrm>
            <a:off x="1864642" y="2869625"/>
            <a:ext cx="0" cy="978475"/>
          </a:xfrm>
          <a:prstGeom prst="line">
            <a:avLst/>
          </a:prstGeom>
          <a:noFill/>
          <a:ln w="38100" cap="flat" cmpd="sng" algn="ctr">
            <a:solidFill>
              <a:schemeClr val="accent4"/>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67A7FA83-F8EF-B798-6469-2B382B4265F6}"/>
              </a:ext>
            </a:extLst>
          </p:cNvPr>
          <p:cNvCxnSpPr>
            <a:cxnSpLocks/>
          </p:cNvCxnSpPr>
          <p:nvPr/>
        </p:nvCxnSpPr>
        <p:spPr bwMode="auto">
          <a:xfrm>
            <a:off x="1910229" y="2876769"/>
            <a:ext cx="0" cy="971331"/>
          </a:xfrm>
          <a:prstGeom prst="line">
            <a:avLst/>
          </a:prstGeom>
          <a:noFill/>
          <a:ln w="38100" cap="flat" cmpd="sng" algn="ctr">
            <a:solidFill>
              <a:schemeClr val="accent4"/>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5253C4A-C862-C410-870C-5627D598ED49}"/>
              </a:ext>
            </a:extLst>
          </p:cNvPr>
          <p:cNvCxnSpPr>
            <a:cxnSpLocks/>
          </p:cNvCxnSpPr>
          <p:nvPr/>
        </p:nvCxnSpPr>
        <p:spPr bwMode="auto">
          <a:xfrm>
            <a:off x="1955816" y="2962494"/>
            <a:ext cx="0" cy="885606"/>
          </a:xfrm>
          <a:prstGeom prst="line">
            <a:avLst/>
          </a:prstGeom>
          <a:noFill/>
          <a:ln w="38100" cap="flat" cmpd="sng" algn="ctr">
            <a:solidFill>
              <a:schemeClr val="accent4"/>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F4E2065-20A2-EE80-7BF9-3C560D6F3854}"/>
              </a:ext>
            </a:extLst>
          </p:cNvPr>
          <p:cNvCxnSpPr>
            <a:cxnSpLocks/>
          </p:cNvCxnSpPr>
          <p:nvPr/>
        </p:nvCxnSpPr>
        <p:spPr bwMode="auto">
          <a:xfrm>
            <a:off x="2138164" y="3045837"/>
            <a:ext cx="0" cy="802263"/>
          </a:xfrm>
          <a:prstGeom prst="line">
            <a:avLst/>
          </a:prstGeom>
          <a:noFill/>
          <a:ln w="38100" cap="flat" cmpd="sng" algn="ctr">
            <a:solidFill>
              <a:schemeClr val="accent4"/>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DDD1480-FE70-2A6C-9F03-6131157D92BC}"/>
              </a:ext>
            </a:extLst>
          </p:cNvPr>
          <p:cNvCxnSpPr>
            <a:cxnSpLocks/>
          </p:cNvCxnSpPr>
          <p:nvPr/>
        </p:nvCxnSpPr>
        <p:spPr bwMode="auto">
          <a:xfrm>
            <a:off x="2183751" y="3062506"/>
            <a:ext cx="0" cy="785594"/>
          </a:xfrm>
          <a:prstGeom prst="line">
            <a:avLst/>
          </a:prstGeom>
          <a:noFill/>
          <a:ln w="38100" cap="flat" cmpd="sng" algn="ctr">
            <a:solidFill>
              <a:schemeClr val="accent4"/>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515D32B2-4BB9-BAC1-F307-63611602DD9F}"/>
              </a:ext>
            </a:extLst>
          </p:cNvPr>
          <p:cNvCxnSpPr>
            <a:cxnSpLocks/>
          </p:cNvCxnSpPr>
          <p:nvPr/>
        </p:nvCxnSpPr>
        <p:spPr bwMode="auto">
          <a:xfrm>
            <a:off x="2274925" y="3110131"/>
            <a:ext cx="0" cy="737969"/>
          </a:xfrm>
          <a:prstGeom prst="line">
            <a:avLst/>
          </a:prstGeom>
          <a:noFill/>
          <a:ln w="38100" cap="flat" cmpd="sng" algn="ctr">
            <a:solidFill>
              <a:schemeClr val="accent4"/>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C020CB5-0BE8-82A1-3042-BE63885BDDA6}"/>
              </a:ext>
            </a:extLst>
          </p:cNvPr>
          <p:cNvCxnSpPr>
            <a:cxnSpLocks/>
          </p:cNvCxnSpPr>
          <p:nvPr/>
        </p:nvCxnSpPr>
        <p:spPr bwMode="auto">
          <a:xfrm>
            <a:off x="2411686" y="3145850"/>
            <a:ext cx="0" cy="702250"/>
          </a:xfrm>
          <a:prstGeom prst="line">
            <a:avLst/>
          </a:prstGeom>
          <a:noFill/>
          <a:ln w="38100" cap="flat" cmpd="sng" algn="ctr">
            <a:solidFill>
              <a:schemeClr val="accent4"/>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E0A3317E-A736-177B-FA00-E6EA724F405D}"/>
              </a:ext>
            </a:extLst>
          </p:cNvPr>
          <p:cNvCxnSpPr>
            <a:cxnSpLocks/>
          </p:cNvCxnSpPr>
          <p:nvPr/>
        </p:nvCxnSpPr>
        <p:spPr bwMode="auto">
          <a:xfrm>
            <a:off x="2548447" y="3169663"/>
            <a:ext cx="0" cy="678437"/>
          </a:xfrm>
          <a:prstGeom prst="line">
            <a:avLst/>
          </a:prstGeom>
          <a:noFill/>
          <a:ln w="38100" cap="flat" cmpd="sng" algn="ctr">
            <a:solidFill>
              <a:schemeClr val="accent4"/>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BADCDCD-831B-9AE3-4B73-40AEDA069C46}"/>
              </a:ext>
            </a:extLst>
          </p:cNvPr>
          <p:cNvCxnSpPr>
            <a:cxnSpLocks/>
          </p:cNvCxnSpPr>
          <p:nvPr/>
        </p:nvCxnSpPr>
        <p:spPr bwMode="auto">
          <a:xfrm>
            <a:off x="2594034" y="3203000"/>
            <a:ext cx="0" cy="645100"/>
          </a:xfrm>
          <a:prstGeom prst="line">
            <a:avLst/>
          </a:prstGeom>
          <a:noFill/>
          <a:ln w="38100" cap="flat" cmpd="sng" algn="ctr">
            <a:solidFill>
              <a:schemeClr val="accent4"/>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0EC47437-AF09-4EB8-9F77-D58C23532832}"/>
              </a:ext>
            </a:extLst>
          </p:cNvPr>
          <p:cNvCxnSpPr>
            <a:cxnSpLocks/>
          </p:cNvCxnSpPr>
          <p:nvPr/>
        </p:nvCxnSpPr>
        <p:spPr bwMode="auto">
          <a:xfrm>
            <a:off x="2639621" y="3217287"/>
            <a:ext cx="0" cy="630813"/>
          </a:xfrm>
          <a:prstGeom prst="line">
            <a:avLst/>
          </a:prstGeom>
          <a:noFill/>
          <a:ln w="38100" cap="flat" cmpd="sng" algn="ctr">
            <a:solidFill>
              <a:schemeClr val="accent4"/>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3FDEDCB4-FAFF-2D6B-D2D9-1B9802D11264}"/>
              </a:ext>
            </a:extLst>
          </p:cNvPr>
          <p:cNvCxnSpPr>
            <a:cxnSpLocks/>
          </p:cNvCxnSpPr>
          <p:nvPr/>
        </p:nvCxnSpPr>
        <p:spPr bwMode="auto">
          <a:xfrm>
            <a:off x="2867556" y="3283962"/>
            <a:ext cx="0" cy="564138"/>
          </a:xfrm>
          <a:prstGeom prst="line">
            <a:avLst/>
          </a:prstGeom>
          <a:noFill/>
          <a:ln w="38100" cap="flat" cmpd="sng" algn="ctr">
            <a:solidFill>
              <a:schemeClr val="accent4"/>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BA5AD2BE-0E85-C3D5-80CD-4D0535838CF5}"/>
              </a:ext>
            </a:extLst>
          </p:cNvPr>
          <p:cNvCxnSpPr>
            <a:cxnSpLocks/>
          </p:cNvCxnSpPr>
          <p:nvPr/>
        </p:nvCxnSpPr>
        <p:spPr bwMode="auto">
          <a:xfrm>
            <a:off x="3460187" y="3474462"/>
            <a:ext cx="0" cy="373638"/>
          </a:xfrm>
          <a:prstGeom prst="line">
            <a:avLst/>
          </a:prstGeom>
          <a:noFill/>
          <a:ln w="38100" cap="flat" cmpd="sng" algn="ctr">
            <a:solidFill>
              <a:schemeClr val="accent4"/>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1462718-74C8-9878-309B-7CB2C8E10113}"/>
              </a:ext>
            </a:extLst>
          </p:cNvPr>
          <p:cNvCxnSpPr>
            <a:cxnSpLocks/>
          </p:cNvCxnSpPr>
          <p:nvPr/>
        </p:nvCxnSpPr>
        <p:spPr bwMode="auto">
          <a:xfrm>
            <a:off x="3551361" y="3510181"/>
            <a:ext cx="0" cy="337919"/>
          </a:xfrm>
          <a:prstGeom prst="line">
            <a:avLst/>
          </a:prstGeom>
          <a:noFill/>
          <a:ln w="38100" cap="flat" cmpd="sng" algn="ctr">
            <a:solidFill>
              <a:schemeClr val="accent4"/>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AD3A0AB7-A0D7-0EB8-7C37-D64BF4CE68FB}"/>
              </a:ext>
            </a:extLst>
          </p:cNvPr>
          <p:cNvCxnSpPr>
            <a:cxnSpLocks/>
          </p:cNvCxnSpPr>
          <p:nvPr/>
        </p:nvCxnSpPr>
        <p:spPr bwMode="auto">
          <a:xfrm>
            <a:off x="3733709" y="3531612"/>
            <a:ext cx="0" cy="316488"/>
          </a:xfrm>
          <a:prstGeom prst="line">
            <a:avLst/>
          </a:prstGeom>
          <a:noFill/>
          <a:ln w="38100" cap="flat" cmpd="sng" algn="ctr">
            <a:solidFill>
              <a:schemeClr val="accent4"/>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554F580-A4F2-A0CB-044B-3628C61AF0AB}"/>
              </a:ext>
            </a:extLst>
          </p:cNvPr>
          <p:cNvCxnSpPr>
            <a:cxnSpLocks/>
          </p:cNvCxnSpPr>
          <p:nvPr/>
        </p:nvCxnSpPr>
        <p:spPr bwMode="auto">
          <a:xfrm>
            <a:off x="3779296" y="3612575"/>
            <a:ext cx="0" cy="235525"/>
          </a:xfrm>
          <a:prstGeom prst="line">
            <a:avLst/>
          </a:prstGeom>
          <a:noFill/>
          <a:ln w="38100"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8A70CEA-6B4D-C5A2-8777-97E4C7B2A21C}"/>
              </a:ext>
            </a:extLst>
          </p:cNvPr>
          <p:cNvCxnSpPr>
            <a:cxnSpLocks/>
          </p:cNvCxnSpPr>
          <p:nvPr/>
        </p:nvCxnSpPr>
        <p:spPr bwMode="auto">
          <a:xfrm>
            <a:off x="4007231" y="3643531"/>
            <a:ext cx="0" cy="204569"/>
          </a:xfrm>
          <a:prstGeom prst="line">
            <a:avLst/>
          </a:prstGeom>
          <a:noFill/>
          <a:ln w="38100" cap="flat" cmpd="sng" algn="ctr">
            <a:solidFill>
              <a:schemeClr val="accent4"/>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39340F98-44FB-2E66-02E7-39B7BE7A2AC3}"/>
              </a:ext>
            </a:extLst>
          </p:cNvPr>
          <p:cNvCxnSpPr>
            <a:cxnSpLocks/>
          </p:cNvCxnSpPr>
          <p:nvPr/>
        </p:nvCxnSpPr>
        <p:spPr bwMode="auto">
          <a:xfrm>
            <a:off x="4143992" y="3693537"/>
            <a:ext cx="0" cy="154563"/>
          </a:xfrm>
          <a:prstGeom prst="line">
            <a:avLst/>
          </a:prstGeom>
          <a:noFill/>
          <a:ln w="38100" cap="flat" cmpd="sng" algn="ctr">
            <a:solidFill>
              <a:schemeClr val="accent4"/>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8BDF6C6F-CD08-5810-66FF-CD025FC77C98}"/>
              </a:ext>
            </a:extLst>
          </p:cNvPr>
          <p:cNvCxnSpPr>
            <a:cxnSpLocks/>
          </p:cNvCxnSpPr>
          <p:nvPr/>
        </p:nvCxnSpPr>
        <p:spPr bwMode="auto">
          <a:xfrm>
            <a:off x="4235166" y="3734018"/>
            <a:ext cx="0" cy="114082"/>
          </a:xfrm>
          <a:prstGeom prst="line">
            <a:avLst/>
          </a:prstGeom>
          <a:noFill/>
          <a:ln w="38100" cap="flat" cmpd="sng" algn="ctr">
            <a:solidFill>
              <a:schemeClr val="accent4"/>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66F20875-81AB-EBE8-8C43-C246D21177CF}"/>
              </a:ext>
            </a:extLst>
          </p:cNvPr>
          <p:cNvCxnSpPr>
            <a:cxnSpLocks/>
          </p:cNvCxnSpPr>
          <p:nvPr/>
        </p:nvCxnSpPr>
        <p:spPr bwMode="auto">
          <a:xfrm>
            <a:off x="4417514" y="3781643"/>
            <a:ext cx="0" cy="66457"/>
          </a:xfrm>
          <a:prstGeom prst="line">
            <a:avLst/>
          </a:prstGeom>
          <a:noFill/>
          <a:ln w="38100" cap="flat" cmpd="sng" algn="ctr">
            <a:solidFill>
              <a:schemeClr val="accent4"/>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59B93F01-5394-C775-5722-B6AD4DEB454D}"/>
              </a:ext>
            </a:extLst>
          </p:cNvPr>
          <p:cNvCxnSpPr>
            <a:cxnSpLocks/>
          </p:cNvCxnSpPr>
          <p:nvPr/>
        </p:nvCxnSpPr>
        <p:spPr bwMode="auto">
          <a:xfrm>
            <a:off x="4829549" y="3848100"/>
            <a:ext cx="0" cy="33337"/>
          </a:xfrm>
          <a:prstGeom prst="line">
            <a:avLst/>
          </a:prstGeom>
          <a:noFill/>
          <a:ln w="38100"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999BB9DA-EDF1-72FA-6449-E341119CE4BC}"/>
              </a:ext>
            </a:extLst>
          </p:cNvPr>
          <p:cNvCxnSpPr>
            <a:cxnSpLocks/>
          </p:cNvCxnSpPr>
          <p:nvPr/>
        </p:nvCxnSpPr>
        <p:spPr bwMode="auto">
          <a:xfrm>
            <a:off x="5238716" y="3848100"/>
            <a:ext cx="0" cy="183356"/>
          </a:xfrm>
          <a:prstGeom prst="line">
            <a:avLst/>
          </a:prstGeom>
          <a:noFill/>
          <a:ln w="38100" cap="flat" cmpd="sng" algn="ctr">
            <a:solidFill>
              <a:schemeClr val="accent4"/>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26C1A1AC-44D4-2656-97E0-4747B43AE1ED}"/>
              </a:ext>
            </a:extLst>
          </p:cNvPr>
          <p:cNvCxnSpPr>
            <a:cxnSpLocks/>
          </p:cNvCxnSpPr>
          <p:nvPr/>
        </p:nvCxnSpPr>
        <p:spPr bwMode="auto">
          <a:xfrm>
            <a:off x="5284179" y="3850481"/>
            <a:ext cx="0" cy="183356"/>
          </a:xfrm>
          <a:prstGeom prst="line">
            <a:avLst/>
          </a:prstGeom>
          <a:noFill/>
          <a:ln w="38100" cap="flat" cmpd="sng" algn="ctr">
            <a:solidFill>
              <a:schemeClr val="accent4"/>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8F7891C2-2F86-8F1C-8034-C0AB2147C90B}"/>
              </a:ext>
            </a:extLst>
          </p:cNvPr>
          <p:cNvCxnSpPr>
            <a:cxnSpLocks/>
          </p:cNvCxnSpPr>
          <p:nvPr/>
        </p:nvCxnSpPr>
        <p:spPr bwMode="auto">
          <a:xfrm>
            <a:off x="5375105" y="3848100"/>
            <a:ext cx="0" cy="219074"/>
          </a:xfrm>
          <a:prstGeom prst="line">
            <a:avLst/>
          </a:prstGeom>
          <a:noFill/>
          <a:ln w="38100" cap="flat" cmpd="sng" algn="ctr">
            <a:solidFill>
              <a:schemeClr val="accent4"/>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4F215BCB-FDA5-D46A-96B8-1D542EEDFB52}"/>
              </a:ext>
            </a:extLst>
          </p:cNvPr>
          <p:cNvCxnSpPr>
            <a:cxnSpLocks/>
          </p:cNvCxnSpPr>
          <p:nvPr/>
        </p:nvCxnSpPr>
        <p:spPr bwMode="auto">
          <a:xfrm>
            <a:off x="5420568" y="3848100"/>
            <a:ext cx="0" cy="219074"/>
          </a:xfrm>
          <a:prstGeom prst="line">
            <a:avLst/>
          </a:prstGeom>
          <a:noFill/>
          <a:ln w="38100" cap="flat" cmpd="sng" algn="ctr">
            <a:solidFill>
              <a:schemeClr val="accent4"/>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83C1CB7-8A27-61A3-FA4C-56DA693E298B}"/>
              </a:ext>
            </a:extLst>
          </p:cNvPr>
          <p:cNvCxnSpPr>
            <a:cxnSpLocks/>
          </p:cNvCxnSpPr>
          <p:nvPr/>
        </p:nvCxnSpPr>
        <p:spPr bwMode="auto">
          <a:xfrm>
            <a:off x="5466031" y="3848100"/>
            <a:ext cx="0" cy="245268"/>
          </a:xfrm>
          <a:prstGeom prst="line">
            <a:avLst/>
          </a:prstGeom>
          <a:noFill/>
          <a:ln w="38100" cap="flat" cmpd="sng" algn="ctr">
            <a:solidFill>
              <a:schemeClr val="accent4"/>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3104F1DD-FB4F-A952-7F67-569DFB54F8EC}"/>
              </a:ext>
            </a:extLst>
          </p:cNvPr>
          <p:cNvCxnSpPr>
            <a:cxnSpLocks/>
          </p:cNvCxnSpPr>
          <p:nvPr/>
        </p:nvCxnSpPr>
        <p:spPr bwMode="auto">
          <a:xfrm>
            <a:off x="5511494" y="3855934"/>
            <a:ext cx="0" cy="242887"/>
          </a:xfrm>
          <a:prstGeom prst="line">
            <a:avLst/>
          </a:prstGeom>
          <a:noFill/>
          <a:ln w="38100" cap="flat" cmpd="sng" algn="ctr">
            <a:solidFill>
              <a:schemeClr val="accent4"/>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FE3477E-72AC-BAD0-54CC-A5CC65E3E48F}"/>
              </a:ext>
            </a:extLst>
          </p:cNvPr>
          <p:cNvCxnSpPr>
            <a:cxnSpLocks/>
          </p:cNvCxnSpPr>
          <p:nvPr/>
        </p:nvCxnSpPr>
        <p:spPr bwMode="auto">
          <a:xfrm>
            <a:off x="5693346" y="3848100"/>
            <a:ext cx="0" cy="426243"/>
          </a:xfrm>
          <a:prstGeom prst="line">
            <a:avLst/>
          </a:prstGeom>
          <a:noFill/>
          <a:ln w="38100" cap="flat" cmpd="sng" algn="ctr">
            <a:solidFill>
              <a:schemeClr val="accent4"/>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AD60AE5-C892-7AEA-CAC2-0B6B5EA1FDBF}"/>
              </a:ext>
            </a:extLst>
          </p:cNvPr>
          <p:cNvCxnSpPr>
            <a:cxnSpLocks/>
          </p:cNvCxnSpPr>
          <p:nvPr/>
        </p:nvCxnSpPr>
        <p:spPr bwMode="auto">
          <a:xfrm>
            <a:off x="6057050" y="3848100"/>
            <a:ext cx="0" cy="571499"/>
          </a:xfrm>
          <a:prstGeom prst="line">
            <a:avLst/>
          </a:prstGeom>
          <a:noFill/>
          <a:ln w="38100" cap="flat" cmpd="sng" algn="ctr">
            <a:solidFill>
              <a:schemeClr val="accent4"/>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4DB35BA-6CF6-525C-B2FD-801E94EE4C2F}"/>
              </a:ext>
            </a:extLst>
          </p:cNvPr>
          <p:cNvCxnSpPr>
            <a:cxnSpLocks/>
          </p:cNvCxnSpPr>
          <p:nvPr/>
        </p:nvCxnSpPr>
        <p:spPr bwMode="auto">
          <a:xfrm>
            <a:off x="6147976" y="3848100"/>
            <a:ext cx="0" cy="600074"/>
          </a:xfrm>
          <a:prstGeom prst="line">
            <a:avLst/>
          </a:prstGeom>
          <a:noFill/>
          <a:ln w="38100" cap="flat" cmpd="sng" algn="ctr">
            <a:solidFill>
              <a:schemeClr val="accent4"/>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2A39F69C-58BB-8984-A9FE-BB25C1CADE9E}"/>
              </a:ext>
            </a:extLst>
          </p:cNvPr>
          <p:cNvCxnSpPr>
            <a:cxnSpLocks/>
          </p:cNvCxnSpPr>
          <p:nvPr/>
        </p:nvCxnSpPr>
        <p:spPr bwMode="auto">
          <a:xfrm>
            <a:off x="6193439" y="3848100"/>
            <a:ext cx="0" cy="609599"/>
          </a:xfrm>
          <a:prstGeom prst="line">
            <a:avLst/>
          </a:prstGeom>
          <a:noFill/>
          <a:ln w="38100" cap="flat" cmpd="sng" algn="ctr">
            <a:solidFill>
              <a:schemeClr val="accent4"/>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45C8110E-3D6B-25A8-ED8D-6891B0AD899A}"/>
              </a:ext>
            </a:extLst>
          </p:cNvPr>
          <p:cNvCxnSpPr>
            <a:cxnSpLocks/>
          </p:cNvCxnSpPr>
          <p:nvPr/>
        </p:nvCxnSpPr>
        <p:spPr bwMode="auto">
          <a:xfrm>
            <a:off x="6329828" y="3848100"/>
            <a:ext cx="0" cy="695324"/>
          </a:xfrm>
          <a:prstGeom prst="line">
            <a:avLst/>
          </a:prstGeom>
          <a:noFill/>
          <a:ln w="38100" cap="flat" cmpd="sng" algn="ctr">
            <a:solidFill>
              <a:schemeClr val="accent4"/>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F90D2E5E-D705-9DB6-C642-97954C6EBD65}"/>
              </a:ext>
            </a:extLst>
          </p:cNvPr>
          <p:cNvCxnSpPr>
            <a:cxnSpLocks/>
          </p:cNvCxnSpPr>
          <p:nvPr/>
        </p:nvCxnSpPr>
        <p:spPr bwMode="auto">
          <a:xfrm>
            <a:off x="6420754" y="3848100"/>
            <a:ext cx="0" cy="700087"/>
          </a:xfrm>
          <a:prstGeom prst="line">
            <a:avLst/>
          </a:prstGeom>
          <a:noFill/>
          <a:ln w="38100" cap="flat" cmpd="sng" algn="ctr">
            <a:solidFill>
              <a:schemeClr val="accent4"/>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FF00EC7-3A73-878E-F343-CB3192375BD4}"/>
              </a:ext>
            </a:extLst>
          </p:cNvPr>
          <p:cNvCxnSpPr>
            <a:cxnSpLocks/>
          </p:cNvCxnSpPr>
          <p:nvPr/>
        </p:nvCxnSpPr>
        <p:spPr bwMode="auto">
          <a:xfrm>
            <a:off x="6466217" y="3848100"/>
            <a:ext cx="0" cy="754856"/>
          </a:xfrm>
          <a:prstGeom prst="line">
            <a:avLst/>
          </a:prstGeom>
          <a:noFill/>
          <a:ln w="38100" cap="flat" cmpd="sng" algn="ctr">
            <a:solidFill>
              <a:schemeClr val="accent4"/>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FDB4C31-432B-5E73-D169-8E32FDB6A783}"/>
              </a:ext>
            </a:extLst>
          </p:cNvPr>
          <p:cNvCxnSpPr>
            <a:cxnSpLocks/>
          </p:cNvCxnSpPr>
          <p:nvPr/>
        </p:nvCxnSpPr>
        <p:spPr bwMode="auto">
          <a:xfrm>
            <a:off x="6557143" y="3848100"/>
            <a:ext cx="0" cy="783430"/>
          </a:xfrm>
          <a:prstGeom prst="line">
            <a:avLst/>
          </a:prstGeom>
          <a:noFill/>
          <a:ln w="38100" cap="flat" cmpd="sng" algn="ctr">
            <a:solidFill>
              <a:schemeClr val="accent4"/>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1E1D218B-F596-D87A-885D-EDBA990F6FA2}"/>
              </a:ext>
            </a:extLst>
          </p:cNvPr>
          <p:cNvCxnSpPr>
            <a:cxnSpLocks/>
          </p:cNvCxnSpPr>
          <p:nvPr/>
        </p:nvCxnSpPr>
        <p:spPr bwMode="auto">
          <a:xfrm>
            <a:off x="6648069" y="3848100"/>
            <a:ext cx="0" cy="866774"/>
          </a:xfrm>
          <a:prstGeom prst="line">
            <a:avLst/>
          </a:prstGeom>
          <a:noFill/>
          <a:ln w="38100" cap="flat" cmpd="sng" algn="ctr">
            <a:solidFill>
              <a:schemeClr val="accent4"/>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09F3160-F5AB-0CDB-B9E0-B41086F84199}"/>
              </a:ext>
            </a:extLst>
          </p:cNvPr>
          <p:cNvCxnSpPr>
            <a:cxnSpLocks/>
          </p:cNvCxnSpPr>
          <p:nvPr/>
        </p:nvCxnSpPr>
        <p:spPr bwMode="auto">
          <a:xfrm>
            <a:off x="6693532" y="3848100"/>
            <a:ext cx="0" cy="900111"/>
          </a:xfrm>
          <a:prstGeom prst="line">
            <a:avLst/>
          </a:prstGeom>
          <a:noFill/>
          <a:ln w="38100" cap="flat" cmpd="sng" algn="ctr">
            <a:solidFill>
              <a:schemeClr val="accent4"/>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4D94E7E-9081-4547-7196-F157A2289468}"/>
              </a:ext>
            </a:extLst>
          </p:cNvPr>
          <p:cNvCxnSpPr>
            <a:cxnSpLocks/>
          </p:cNvCxnSpPr>
          <p:nvPr/>
        </p:nvCxnSpPr>
        <p:spPr bwMode="auto">
          <a:xfrm>
            <a:off x="6738995" y="3848100"/>
            <a:ext cx="0" cy="921543"/>
          </a:xfrm>
          <a:prstGeom prst="line">
            <a:avLst/>
          </a:prstGeom>
          <a:noFill/>
          <a:ln w="38100" cap="flat" cmpd="sng" algn="ctr">
            <a:solidFill>
              <a:schemeClr val="accent4"/>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173D5E11-5BBB-364C-98AD-7C2E2839FB10}"/>
              </a:ext>
            </a:extLst>
          </p:cNvPr>
          <p:cNvCxnSpPr>
            <a:cxnSpLocks/>
          </p:cNvCxnSpPr>
          <p:nvPr/>
        </p:nvCxnSpPr>
        <p:spPr bwMode="auto">
          <a:xfrm>
            <a:off x="6875384" y="3848100"/>
            <a:ext cx="0" cy="1033461"/>
          </a:xfrm>
          <a:prstGeom prst="line">
            <a:avLst/>
          </a:prstGeom>
          <a:noFill/>
          <a:ln w="38100" cap="flat" cmpd="sng" algn="ctr">
            <a:solidFill>
              <a:schemeClr val="accent4"/>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4701121-5FFF-993E-6EBC-077722EEBEF5}"/>
              </a:ext>
            </a:extLst>
          </p:cNvPr>
          <p:cNvCxnSpPr>
            <a:cxnSpLocks/>
          </p:cNvCxnSpPr>
          <p:nvPr/>
        </p:nvCxnSpPr>
        <p:spPr bwMode="auto">
          <a:xfrm>
            <a:off x="6920847" y="3855934"/>
            <a:ext cx="0" cy="1042296"/>
          </a:xfrm>
          <a:prstGeom prst="line">
            <a:avLst/>
          </a:prstGeom>
          <a:noFill/>
          <a:ln w="38100" cap="flat" cmpd="sng" algn="ctr">
            <a:solidFill>
              <a:schemeClr val="accent4"/>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0779F458-82C3-1518-6C46-283B46D23501}"/>
              </a:ext>
            </a:extLst>
          </p:cNvPr>
          <p:cNvCxnSpPr>
            <a:cxnSpLocks/>
          </p:cNvCxnSpPr>
          <p:nvPr/>
        </p:nvCxnSpPr>
        <p:spPr bwMode="auto">
          <a:xfrm>
            <a:off x="6966310" y="3848100"/>
            <a:ext cx="0" cy="1052511"/>
          </a:xfrm>
          <a:prstGeom prst="line">
            <a:avLst/>
          </a:prstGeom>
          <a:noFill/>
          <a:ln w="38100" cap="flat" cmpd="sng" algn="ctr">
            <a:solidFill>
              <a:schemeClr val="accent4"/>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533B293F-6D9B-8223-12AB-4509EE50F2D0}"/>
              </a:ext>
            </a:extLst>
          </p:cNvPr>
          <p:cNvCxnSpPr>
            <a:cxnSpLocks/>
          </p:cNvCxnSpPr>
          <p:nvPr/>
        </p:nvCxnSpPr>
        <p:spPr bwMode="auto">
          <a:xfrm>
            <a:off x="7148162" y="3848100"/>
            <a:ext cx="0" cy="1193004"/>
          </a:xfrm>
          <a:prstGeom prst="line">
            <a:avLst/>
          </a:prstGeom>
          <a:noFill/>
          <a:ln w="38100" cap="flat" cmpd="sng" algn="ctr">
            <a:solidFill>
              <a:schemeClr val="accent4"/>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6B6C4F28-61D6-5A1A-B445-3D92CA864220}"/>
              </a:ext>
            </a:extLst>
          </p:cNvPr>
          <p:cNvCxnSpPr>
            <a:cxnSpLocks/>
          </p:cNvCxnSpPr>
          <p:nvPr/>
        </p:nvCxnSpPr>
        <p:spPr bwMode="auto">
          <a:xfrm>
            <a:off x="7239088" y="3848100"/>
            <a:ext cx="0" cy="1259679"/>
          </a:xfrm>
          <a:prstGeom prst="line">
            <a:avLst/>
          </a:prstGeom>
          <a:noFill/>
          <a:ln w="38100" cap="flat" cmpd="sng" algn="ctr">
            <a:solidFill>
              <a:schemeClr val="accent4"/>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FD501B8-9B6F-9EA6-AAEE-3E4C563885D6}"/>
              </a:ext>
            </a:extLst>
          </p:cNvPr>
          <p:cNvCxnSpPr>
            <a:cxnSpLocks/>
          </p:cNvCxnSpPr>
          <p:nvPr/>
        </p:nvCxnSpPr>
        <p:spPr bwMode="auto">
          <a:xfrm>
            <a:off x="7557329" y="3848100"/>
            <a:ext cx="0" cy="1438273"/>
          </a:xfrm>
          <a:prstGeom prst="line">
            <a:avLst/>
          </a:prstGeom>
          <a:noFill/>
          <a:ln w="38100" cap="flat" cmpd="sng" algn="ctr">
            <a:solidFill>
              <a:schemeClr val="accent4"/>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9DA5C1CB-0484-8565-821A-77D8C7F98B60}"/>
              </a:ext>
            </a:extLst>
          </p:cNvPr>
          <p:cNvCxnSpPr>
            <a:cxnSpLocks/>
          </p:cNvCxnSpPr>
          <p:nvPr/>
        </p:nvCxnSpPr>
        <p:spPr bwMode="auto">
          <a:xfrm>
            <a:off x="1460577" y="3850325"/>
            <a:ext cx="6254515"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6F119F4F-3F33-F282-C2E1-D6064DFEFF98}"/>
              </a:ext>
            </a:extLst>
          </p:cNvPr>
          <p:cNvCxnSpPr>
            <a:cxnSpLocks/>
          </p:cNvCxnSpPr>
          <p:nvPr/>
        </p:nvCxnSpPr>
        <p:spPr bwMode="auto">
          <a:xfrm>
            <a:off x="1460577" y="4354418"/>
            <a:ext cx="6254515" cy="0"/>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cxnSp>
        <p:nvCxnSpPr>
          <p:cNvPr id="316" name="Straight Connector 315">
            <a:extLst>
              <a:ext uri="{FF2B5EF4-FFF2-40B4-BE49-F238E27FC236}">
                <a16:creationId xmlns:a16="http://schemas.microsoft.com/office/drawing/2014/main" id="{C2D9C69D-2742-DF37-B5B2-F3F051171E5A}"/>
              </a:ext>
            </a:extLst>
          </p:cNvPr>
          <p:cNvCxnSpPr>
            <a:cxnSpLocks/>
          </p:cNvCxnSpPr>
          <p:nvPr/>
        </p:nvCxnSpPr>
        <p:spPr bwMode="auto">
          <a:xfrm>
            <a:off x="1460577" y="3510356"/>
            <a:ext cx="6254515" cy="0"/>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grpSp>
        <p:nvGrpSpPr>
          <p:cNvPr id="22" name="Group 21">
            <a:extLst>
              <a:ext uri="{FF2B5EF4-FFF2-40B4-BE49-F238E27FC236}">
                <a16:creationId xmlns:a16="http://schemas.microsoft.com/office/drawing/2014/main" id="{B34862EC-69D4-DD4D-7720-D90F76B1F90B}"/>
              </a:ext>
            </a:extLst>
          </p:cNvPr>
          <p:cNvGrpSpPr/>
          <p:nvPr/>
        </p:nvGrpSpPr>
        <p:grpSpPr>
          <a:xfrm>
            <a:off x="6486771" y="1706880"/>
            <a:ext cx="218038" cy="956753"/>
            <a:chOff x="6486771" y="1949987"/>
            <a:chExt cx="218038" cy="852857"/>
          </a:xfrm>
        </p:grpSpPr>
        <p:cxnSp>
          <p:nvCxnSpPr>
            <p:cNvPr id="31" name="Straight Connector 30">
              <a:extLst>
                <a:ext uri="{FF2B5EF4-FFF2-40B4-BE49-F238E27FC236}">
                  <a16:creationId xmlns:a16="http://schemas.microsoft.com/office/drawing/2014/main" id="{FB7794BA-FFE8-B6E3-3162-2A01C2776C13}"/>
                </a:ext>
              </a:extLst>
            </p:cNvPr>
            <p:cNvCxnSpPr/>
            <p:nvPr/>
          </p:nvCxnSpPr>
          <p:spPr bwMode="auto">
            <a:xfrm>
              <a:off x="6490183" y="1949987"/>
              <a:ext cx="205991" cy="0"/>
            </a:xfrm>
            <a:prstGeom prst="line">
              <a:avLst/>
            </a:prstGeom>
            <a:noFill/>
            <a:ln w="28575"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787353C-8776-492B-93AE-A888543D72BA}"/>
                </a:ext>
              </a:extLst>
            </p:cNvPr>
            <p:cNvCxnSpPr/>
            <p:nvPr/>
          </p:nvCxnSpPr>
          <p:spPr bwMode="auto">
            <a:xfrm>
              <a:off x="6486771" y="2163569"/>
              <a:ext cx="205991" cy="0"/>
            </a:xfrm>
            <a:prstGeom prst="line">
              <a:avLst/>
            </a:prstGeom>
            <a:noFill/>
            <a:ln w="28575" cap="flat" cmpd="sng" algn="ctr">
              <a:solidFill>
                <a:schemeClr val="accent2"/>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58EA04F-7D70-097F-AF6D-339229E6F3AC}"/>
                </a:ext>
              </a:extLst>
            </p:cNvPr>
            <p:cNvCxnSpPr/>
            <p:nvPr/>
          </p:nvCxnSpPr>
          <p:spPr bwMode="auto">
            <a:xfrm>
              <a:off x="6498818" y="2388349"/>
              <a:ext cx="205991" cy="0"/>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EB45788-5E95-E386-A063-5563F259BB5F}"/>
                </a:ext>
              </a:extLst>
            </p:cNvPr>
            <p:cNvCxnSpPr/>
            <p:nvPr/>
          </p:nvCxnSpPr>
          <p:spPr bwMode="auto">
            <a:xfrm>
              <a:off x="6498818" y="2573908"/>
              <a:ext cx="205991" cy="0"/>
            </a:xfrm>
            <a:prstGeom prst="line">
              <a:avLst/>
            </a:prstGeom>
            <a:noFill/>
            <a:ln w="28575" cap="flat" cmpd="sng" algn="ctr">
              <a:solidFill>
                <a:schemeClr val="accent4"/>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9CBD0ADF-AA0E-14F1-2F5D-022952568704}"/>
                </a:ext>
              </a:extLst>
            </p:cNvPr>
            <p:cNvCxnSpPr>
              <a:cxnSpLocks/>
            </p:cNvCxnSpPr>
            <p:nvPr/>
          </p:nvCxnSpPr>
          <p:spPr bwMode="auto">
            <a:xfrm>
              <a:off x="6549060" y="2802844"/>
              <a:ext cx="155749" cy="0"/>
            </a:xfrm>
            <a:prstGeom prst="line">
              <a:avLst/>
            </a:prstGeom>
            <a:noFill/>
            <a:ln w="19050" cap="flat" cmpd="sng" algn="ctr">
              <a:solidFill>
                <a:schemeClr val="bg1"/>
              </a:solidFill>
              <a:prstDash val="solid"/>
              <a:round/>
              <a:headEnd type="none" w="med" len="med"/>
              <a:tailEnd type="triangle" w="med" len="med"/>
            </a:ln>
            <a:effectLst/>
          </p:spPr>
        </p:cxnSp>
      </p:grpSp>
      <p:cxnSp>
        <p:nvCxnSpPr>
          <p:cNvPr id="318" name="Straight Connector 317">
            <a:extLst>
              <a:ext uri="{FF2B5EF4-FFF2-40B4-BE49-F238E27FC236}">
                <a16:creationId xmlns:a16="http://schemas.microsoft.com/office/drawing/2014/main" id="{83F61462-CC5D-2518-073A-E3F8A120BBAD}"/>
              </a:ext>
            </a:extLst>
          </p:cNvPr>
          <p:cNvCxnSpPr>
            <a:cxnSpLocks/>
          </p:cNvCxnSpPr>
          <p:nvPr/>
        </p:nvCxnSpPr>
        <p:spPr bwMode="auto">
          <a:xfrm flipV="1">
            <a:off x="2183751" y="2919046"/>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1" name="Straight Connector 320">
            <a:extLst>
              <a:ext uri="{FF2B5EF4-FFF2-40B4-BE49-F238E27FC236}">
                <a16:creationId xmlns:a16="http://schemas.microsoft.com/office/drawing/2014/main" id="{5D9E804C-3D9F-86CA-E30E-B5151CDCAAC8}"/>
              </a:ext>
            </a:extLst>
          </p:cNvPr>
          <p:cNvCxnSpPr>
            <a:cxnSpLocks/>
          </p:cNvCxnSpPr>
          <p:nvPr/>
        </p:nvCxnSpPr>
        <p:spPr bwMode="auto">
          <a:xfrm flipV="1">
            <a:off x="3781997" y="3458308"/>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2" name="Straight Connector 321">
            <a:extLst>
              <a:ext uri="{FF2B5EF4-FFF2-40B4-BE49-F238E27FC236}">
                <a16:creationId xmlns:a16="http://schemas.microsoft.com/office/drawing/2014/main" id="{5D2E3B32-250A-21B3-4AF2-329C69D52A08}"/>
              </a:ext>
            </a:extLst>
          </p:cNvPr>
          <p:cNvCxnSpPr>
            <a:cxnSpLocks/>
          </p:cNvCxnSpPr>
          <p:nvPr/>
        </p:nvCxnSpPr>
        <p:spPr bwMode="auto">
          <a:xfrm>
            <a:off x="4829549" y="3900488"/>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3" name="Straight Connector 322">
            <a:extLst>
              <a:ext uri="{FF2B5EF4-FFF2-40B4-BE49-F238E27FC236}">
                <a16:creationId xmlns:a16="http://schemas.microsoft.com/office/drawing/2014/main" id="{3E606163-4846-C7B8-9D70-E33CC2A0F627}"/>
              </a:ext>
            </a:extLst>
          </p:cNvPr>
          <p:cNvCxnSpPr>
            <a:cxnSpLocks/>
          </p:cNvCxnSpPr>
          <p:nvPr/>
        </p:nvCxnSpPr>
        <p:spPr bwMode="auto">
          <a:xfrm>
            <a:off x="5237588" y="4045514"/>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4" name="Straight Connector 323">
            <a:extLst>
              <a:ext uri="{FF2B5EF4-FFF2-40B4-BE49-F238E27FC236}">
                <a16:creationId xmlns:a16="http://schemas.microsoft.com/office/drawing/2014/main" id="{30045797-8798-8A8E-32A1-CA223978B41F}"/>
              </a:ext>
            </a:extLst>
          </p:cNvPr>
          <p:cNvCxnSpPr>
            <a:cxnSpLocks/>
          </p:cNvCxnSpPr>
          <p:nvPr/>
        </p:nvCxnSpPr>
        <p:spPr bwMode="auto">
          <a:xfrm>
            <a:off x="5510433" y="4114340"/>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5" name="Straight Connector 324">
            <a:extLst>
              <a:ext uri="{FF2B5EF4-FFF2-40B4-BE49-F238E27FC236}">
                <a16:creationId xmlns:a16="http://schemas.microsoft.com/office/drawing/2014/main" id="{AD67C52F-7C9F-DC56-DAA1-B83E2D771A03}"/>
              </a:ext>
            </a:extLst>
          </p:cNvPr>
          <p:cNvCxnSpPr>
            <a:cxnSpLocks/>
          </p:cNvCxnSpPr>
          <p:nvPr/>
        </p:nvCxnSpPr>
        <p:spPr bwMode="auto">
          <a:xfrm>
            <a:off x="6147072" y="4467225"/>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6" name="Straight Connector 325">
            <a:extLst>
              <a:ext uri="{FF2B5EF4-FFF2-40B4-BE49-F238E27FC236}">
                <a16:creationId xmlns:a16="http://schemas.microsoft.com/office/drawing/2014/main" id="{14E3A0FD-3F48-1155-8915-FD275ACEC298}"/>
              </a:ext>
            </a:extLst>
          </p:cNvPr>
          <p:cNvCxnSpPr>
            <a:cxnSpLocks/>
          </p:cNvCxnSpPr>
          <p:nvPr/>
        </p:nvCxnSpPr>
        <p:spPr bwMode="auto">
          <a:xfrm>
            <a:off x="6324053" y="4560631"/>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7" name="Straight Connector 326">
            <a:extLst>
              <a:ext uri="{FF2B5EF4-FFF2-40B4-BE49-F238E27FC236}">
                <a16:creationId xmlns:a16="http://schemas.microsoft.com/office/drawing/2014/main" id="{0E8011A6-2596-7487-D0D1-6D20C599232A}"/>
              </a:ext>
            </a:extLst>
          </p:cNvPr>
          <p:cNvCxnSpPr>
            <a:cxnSpLocks/>
          </p:cNvCxnSpPr>
          <p:nvPr/>
        </p:nvCxnSpPr>
        <p:spPr bwMode="auto">
          <a:xfrm>
            <a:off x="6368298" y="4560631"/>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8" name="Straight Connector 327">
            <a:extLst>
              <a:ext uri="{FF2B5EF4-FFF2-40B4-BE49-F238E27FC236}">
                <a16:creationId xmlns:a16="http://schemas.microsoft.com/office/drawing/2014/main" id="{82DF0333-AB38-73B8-0F7B-3E031960DC45}"/>
              </a:ext>
            </a:extLst>
          </p:cNvPr>
          <p:cNvCxnSpPr>
            <a:cxnSpLocks/>
          </p:cNvCxnSpPr>
          <p:nvPr/>
        </p:nvCxnSpPr>
        <p:spPr bwMode="auto">
          <a:xfrm>
            <a:off x="6417459" y="4560631"/>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29" name="Straight Connector 328">
            <a:extLst>
              <a:ext uri="{FF2B5EF4-FFF2-40B4-BE49-F238E27FC236}">
                <a16:creationId xmlns:a16="http://schemas.microsoft.com/office/drawing/2014/main" id="{202EEBDD-CC3A-026B-19A4-7A7C85918C0B}"/>
              </a:ext>
            </a:extLst>
          </p:cNvPr>
          <p:cNvCxnSpPr>
            <a:cxnSpLocks/>
          </p:cNvCxnSpPr>
          <p:nvPr/>
        </p:nvCxnSpPr>
        <p:spPr bwMode="auto">
          <a:xfrm>
            <a:off x="6464162" y="4617167"/>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0" name="Straight Connector 329">
            <a:extLst>
              <a:ext uri="{FF2B5EF4-FFF2-40B4-BE49-F238E27FC236}">
                <a16:creationId xmlns:a16="http://schemas.microsoft.com/office/drawing/2014/main" id="{F22FF8CA-777E-33D2-9956-C5FD68DFC13B}"/>
              </a:ext>
            </a:extLst>
          </p:cNvPr>
          <p:cNvCxnSpPr>
            <a:cxnSpLocks/>
          </p:cNvCxnSpPr>
          <p:nvPr/>
        </p:nvCxnSpPr>
        <p:spPr bwMode="auto">
          <a:xfrm>
            <a:off x="6601814" y="4685993"/>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1" name="Straight Connector 330">
            <a:extLst>
              <a:ext uri="{FF2B5EF4-FFF2-40B4-BE49-F238E27FC236}">
                <a16:creationId xmlns:a16="http://schemas.microsoft.com/office/drawing/2014/main" id="{71708156-DDEE-3BC6-2248-453EED8436D8}"/>
              </a:ext>
            </a:extLst>
          </p:cNvPr>
          <p:cNvCxnSpPr>
            <a:cxnSpLocks/>
          </p:cNvCxnSpPr>
          <p:nvPr/>
        </p:nvCxnSpPr>
        <p:spPr bwMode="auto">
          <a:xfrm>
            <a:off x="6646059" y="4732697"/>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2" name="Straight Connector 331">
            <a:extLst>
              <a:ext uri="{FF2B5EF4-FFF2-40B4-BE49-F238E27FC236}">
                <a16:creationId xmlns:a16="http://schemas.microsoft.com/office/drawing/2014/main" id="{E9D0DDBA-360D-3DB9-E5AE-08E0B9D4B0BB}"/>
              </a:ext>
            </a:extLst>
          </p:cNvPr>
          <p:cNvCxnSpPr>
            <a:cxnSpLocks/>
          </p:cNvCxnSpPr>
          <p:nvPr/>
        </p:nvCxnSpPr>
        <p:spPr bwMode="auto">
          <a:xfrm>
            <a:off x="6692762" y="4772027"/>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3" name="Straight Connector 332">
            <a:extLst>
              <a:ext uri="{FF2B5EF4-FFF2-40B4-BE49-F238E27FC236}">
                <a16:creationId xmlns:a16="http://schemas.microsoft.com/office/drawing/2014/main" id="{BBC1319B-510D-C342-B976-50BABAEC0B5F}"/>
              </a:ext>
            </a:extLst>
          </p:cNvPr>
          <p:cNvCxnSpPr>
            <a:cxnSpLocks/>
          </p:cNvCxnSpPr>
          <p:nvPr/>
        </p:nvCxnSpPr>
        <p:spPr bwMode="auto">
          <a:xfrm>
            <a:off x="6741924" y="4803981"/>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4" name="Straight Connector 333">
            <a:extLst>
              <a:ext uri="{FF2B5EF4-FFF2-40B4-BE49-F238E27FC236}">
                <a16:creationId xmlns:a16="http://schemas.microsoft.com/office/drawing/2014/main" id="{F9F92BF1-5306-1AE7-7BD9-CFDDA7C57670}"/>
              </a:ext>
            </a:extLst>
          </p:cNvPr>
          <p:cNvCxnSpPr>
            <a:cxnSpLocks/>
          </p:cNvCxnSpPr>
          <p:nvPr/>
        </p:nvCxnSpPr>
        <p:spPr bwMode="auto">
          <a:xfrm>
            <a:off x="6918904" y="4919511"/>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5" name="Straight Connector 334">
            <a:extLst>
              <a:ext uri="{FF2B5EF4-FFF2-40B4-BE49-F238E27FC236}">
                <a16:creationId xmlns:a16="http://schemas.microsoft.com/office/drawing/2014/main" id="{47A92A41-CDB4-02EC-CCD3-1496CDB8F4D4}"/>
              </a:ext>
            </a:extLst>
          </p:cNvPr>
          <p:cNvCxnSpPr>
            <a:cxnSpLocks/>
          </p:cNvCxnSpPr>
          <p:nvPr/>
        </p:nvCxnSpPr>
        <p:spPr bwMode="auto">
          <a:xfrm>
            <a:off x="6963150" y="4924427"/>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6" name="Straight Connector 335">
            <a:extLst>
              <a:ext uri="{FF2B5EF4-FFF2-40B4-BE49-F238E27FC236}">
                <a16:creationId xmlns:a16="http://schemas.microsoft.com/office/drawing/2014/main" id="{886F7CD2-F70C-F763-9856-FC7A6E748C17}"/>
              </a:ext>
            </a:extLst>
          </p:cNvPr>
          <p:cNvCxnSpPr>
            <a:cxnSpLocks/>
          </p:cNvCxnSpPr>
          <p:nvPr/>
        </p:nvCxnSpPr>
        <p:spPr bwMode="auto">
          <a:xfrm>
            <a:off x="7007395" y="4958840"/>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7" name="Straight Connector 336">
            <a:extLst>
              <a:ext uri="{FF2B5EF4-FFF2-40B4-BE49-F238E27FC236}">
                <a16:creationId xmlns:a16="http://schemas.microsoft.com/office/drawing/2014/main" id="{4661BCC3-0166-37D6-12AD-8B23925552D7}"/>
              </a:ext>
            </a:extLst>
          </p:cNvPr>
          <p:cNvCxnSpPr>
            <a:cxnSpLocks/>
          </p:cNvCxnSpPr>
          <p:nvPr/>
        </p:nvCxnSpPr>
        <p:spPr bwMode="auto">
          <a:xfrm>
            <a:off x="7098343" y="5003085"/>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8" name="Straight Connector 337">
            <a:extLst>
              <a:ext uri="{FF2B5EF4-FFF2-40B4-BE49-F238E27FC236}">
                <a16:creationId xmlns:a16="http://schemas.microsoft.com/office/drawing/2014/main" id="{AE033807-E7D3-CF7D-4795-A81D03DE9329}"/>
              </a:ext>
            </a:extLst>
          </p:cNvPr>
          <p:cNvCxnSpPr>
            <a:cxnSpLocks/>
          </p:cNvCxnSpPr>
          <p:nvPr/>
        </p:nvCxnSpPr>
        <p:spPr bwMode="auto">
          <a:xfrm>
            <a:off x="7148162" y="5048737"/>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39" name="Straight Connector 338">
            <a:extLst>
              <a:ext uri="{FF2B5EF4-FFF2-40B4-BE49-F238E27FC236}">
                <a16:creationId xmlns:a16="http://schemas.microsoft.com/office/drawing/2014/main" id="{65A3D278-6253-3CFA-813A-54760922A56D}"/>
              </a:ext>
            </a:extLst>
          </p:cNvPr>
          <p:cNvCxnSpPr>
            <a:cxnSpLocks/>
          </p:cNvCxnSpPr>
          <p:nvPr/>
        </p:nvCxnSpPr>
        <p:spPr bwMode="auto">
          <a:xfrm>
            <a:off x="7235995" y="5118615"/>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40" name="Straight Connector 339">
            <a:extLst>
              <a:ext uri="{FF2B5EF4-FFF2-40B4-BE49-F238E27FC236}">
                <a16:creationId xmlns:a16="http://schemas.microsoft.com/office/drawing/2014/main" id="{35F687C7-1F7B-BD32-C890-49E07EB3D78A}"/>
              </a:ext>
            </a:extLst>
          </p:cNvPr>
          <p:cNvCxnSpPr>
            <a:cxnSpLocks/>
          </p:cNvCxnSpPr>
          <p:nvPr/>
        </p:nvCxnSpPr>
        <p:spPr bwMode="auto">
          <a:xfrm>
            <a:off x="7277782" y="5184982"/>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41" name="Straight Connector 340">
            <a:extLst>
              <a:ext uri="{FF2B5EF4-FFF2-40B4-BE49-F238E27FC236}">
                <a16:creationId xmlns:a16="http://schemas.microsoft.com/office/drawing/2014/main" id="{66A13274-FCE1-8F30-F133-10C4A1C1F752}"/>
              </a:ext>
            </a:extLst>
          </p:cNvPr>
          <p:cNvCxnSpPr>
            <a:cxnSpLocks/>
          </p:cNvCxnSpPr>
          <p:nvPr/>
        </p:nvCxnSpPr>
        <p:spPr bwMode="auto">
          <a:xfrm>
            <a:off x="7329401" y="5204647"/>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42" name="Straight Connector 341">
            <a:extLst>
              <a:ext uri="{FF2B5EF4-FFF2-40B4-BE49-F238E27FC236}">
                <a16:creationId xmlns:a16="http://schemas.microsoft.com/office/drawing/2014/main" id="{CFE0EA50-59A9-F326-4F8A-556F327EF167}"/>
              </a:ext>
            </a:extLst>
          </p:cNvPr>
          <p:cNvCxnSpPr>
            <a:cxnSpLocks/>
          </p:cNvCxnSpPr>
          <p:nvPr/>
        </p:nvCxnSpPr>
        <p:spPr bwMode="auto">
          <a:xfrm>
            <a:off x="7371188" y="5204647"/>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43" name="Straight Connector 342">
            <a:extLst>
              <a:ext uri="{FF2B5EF4-FFF2-40B4-BE49-F238E27FC236}">
                <a16:creationId xmlns:a16="http://schemas.microsoft.com/office/drawing/2014/main" id="{D68A3DA3-392B-EC05-97DA-8783F4F65437}"/>
              </a:ext>
            </a:extLst>
          </p:cNvPr>
          <p:cNvCxnSpPr>
            <a:cxnSpLocks/>
          </p:cNvCxnSpPr>
          <p:nvPr/>
        </p:nvCxnSpPr>
        <p:spPr bwMode="auto">
          <a:xfrm>
            <a:off x="7417891" y="5243976"/>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44" name="Straight Connector 343">
            <a:extLst>
              <a:ext uri="{FF2B5EF4-FFF2-40B4-BE49-F238E27FC236}">
                <a16:creationId xmlns:a16="http://schemas.microsoft.com/office/drawing/2014/main" id="{F9464E27-1AE1-460E-4492-967E7829AC09}"/>
              </a:ext>
            </a:extLst>
          </p:cNvPr>
          <p:cNvCxnSpPr>
            <a:cxnSpLocks/>
          </p:cNvCxnSpPr>
          <p:nvPr/>
        </p:nvCxnSpPr>
        <p:spPr bwMode="auto">
          <a:xfrm>
            <a:off x="7457221" y="5243976"/>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45" name="Straight Connector 344">
            <a:extLst>
              <a:ext uri="{FF2B5EF4-FFF2-40B4-BE49-F238E27FC236}">
                <a16:creationId xmlns:a16="http://schemas.microsoft.com/office/drawing/2014/main" id="{5BA251F4-877D-DB0F-1560-4E2CCE38747F}"/>
              </a:ext>
            </a:extLst>
          </p:cNvPr>
          <p:cNvCxnSpPr>
            <a:cxnSpLocks/>
          </p:cNvCxnSpPr>
          <p:nvPr/>
        </p:nvCxnSpPr>
        <p:spPr bwMode="auto">
          <a:xfrm>
            <a:off x="7553086" y="5305427"/>
            <a:ext cx="0" cy="114477"/>
          </a:xfrm>
          <a:prstGeom prst="line">
            <a:avLst/>
          </a:prstGeom>
          <a:noFill/>
          <a:ln w="19050" cap="flat" cmpd="sng" algn="ctr">
            <a:solidFill>
              <a:schemeClr val="bg1"/>
            </a:solidFill>
            <a:prstDash val="solid"/>
            <a:round/>
            <a:headEnd type="none" w="med" len="med"/>
            <a:tailEnd type="triangle" w="med" len="med"/>
          </a:ln>
          <a:effectLst/>
        </p:spPr>
      </p:cxnSp>
      <p:cxnSp>
        <p:nvCxnSpPr>
          <p:cNvPr id="346" name="Straight Connector 345">
            <a:extLst>
              <a:ext uri="{FF2B5EF4-FFF2-40B4-BE49-F238E27FC236}">
                <a16:creationId xmlns:a16="http://schemas.microsoft.com/office/drawing/2014/main" id="{9FEB9B79-FDD8-CA20-7540-331B38675DC4}"/>
              </a:ext>
            </a:extLst>
          </p:cNvPr>
          <p:cNvCxnSpPr>
            <a:cxnSpLocks/>
          </p:cNvCxnSpPr>
          <p:nvPr/>
        </p:nvCxnSpPr>
        <p:spPr bwMode="auto">
          <a:xfrm>
            <a:off x="7599789" y="5447995"/>
            <a:ext cx="0" cy="114477"/>
          </a:xfrm>
          <a:prstGeom prst="line">
            <a:avLst/>
          </a:prstGeom>
          <a:noFill/>
          <a:ln w="19050" cap="flat" cmpd="sng" algn="ctr">
            <a:solidFill>
              <a:schemeClr val="bg1"/>
            </a:solidFill>
            <a:prstDash val="solid"/>
            <a:round/>
            <a:headEnd type="none" w="med" len="med"/>
            <a:tailEnd type="triangle" w="med" len="med"/>
          </a:ln>
          <a:effectLst/>
        </p:spPr>
      </p:cxnSp>
      <p:sp>
        <p:nvSpPr>
          <p:cNvPr id="347" name="TextBox 346">
            <a:extLst>
              <a:ext uri="{FF2B5EF4-FFF2-40B4-BE49-F238E27FC236}">
                <a16:creationId xmlns:a16="http://schemas.microsoft.com/office/drawing/2014/main" id="{0C823AE2-65ED-A295-20AC-6B2F156CF71D}"/>
              </a:ext>
            </a:extLst>
          </p:cNvPr>
          <p:cNvSpPr txBox="1"/>
          <p:nvPr/>
        </p:nvSpPr>
        <p:spPr bwMode="auto">
          <a:xfrm>
            <a:off x="6749607" y="1558888"/>
            <a:ext cx="2030083"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Regimen A</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Regimen B1</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Regimen B2</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Regimen B3</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Ongoing</a:t>
            </a:r>
          </a:p>
        </p:txBody>
      </p:sp>
      <p:cxnSp>
        <p:nvCxnSpPr>
          <p:cNvPr id="4" name="Straight Connector 3">
            <a:extLst>
              <a:ext uri="{FF2B5EF4-FFF2-40B4-BE49-F238E27FC236}">
                <a16:creationId xmlns:a16="http://schemas.microsoft.com/office/drawing/2014/main" id="{8559FD70-2051-C219-008F-33D04AC532DF}"/>
              </a:ext>
            </a:extLst>
          </p:cNvPr>
          <p:cNvCxnSpPr>
            <a:cxnSpLocks/>
          </p:cNvCxnSpPr>
          <p:nvPr/>
        </p:nvCxnSpPr>
        <p:spPr bwMode="auto">
          <a:xfrm>
            <a:off x="1472715" y="1823258"/>
            <a:ext cx="0" cy="3713824"/>
          </a:xfrm>
          <a:prstGeom prst="line">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255BA067-68AA-51A3-4619-298B4BF00B29}"/>
              </a:ext>
            </a:extLst>
          </p:cNvPr>
          <p:cNvSpPr txBox="1"/>
          <p:nvPr/>
        </p:nvSpPr>
        <p:spPr bwMode="auto">
          <a:xfrm>
            <a:off x="7753167" y="3372249"/>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8" name="TextBox 7">
            <a:extLst>
              <a:ext uri="{FF2B5EF4-FFF2-40B4-BE49-F238E27FC236}">
                <a16:creationId xmlns:a16="http://schemas.microsoft.com/office/drawing/2014/main" id="{1CC8F245-DB19-F10A-83A5-44499C7E048E}"/>
              </a:ext>
            </a:extLst>
          </p:cNvPr>
          <p:cNvSpPr txBox="1"/>
          <p:nvPr/>
        </p:nvSpPr>
        <p:spPr bwMode="auto">
          <a:xfrm>
            <a:off x="7756789" y="4230720"/>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Tree>
    <p:extLst>
      <p:ext uri="{BB962C8B-B14F-4D97-AF65-F5344CB8AC3E}">
        <p14:creationId xmlns:p14="http://schemas.microsoft.com/office/powerpoint/2010/main" val="4044339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BDF87-C7DF-5D25-555E-C865BF5CA070}"/>
              </a:ext>
            </a:extLst>
          </p:cNvPr>
          <p:cNvSpPr>
            <a:spLocks noGrp="1"/>
          </p:cNvSpPr>
          <p:nvPr>
            <p:ph type="title"/>
          </p:nvPr>
        </p:nvSpPr>
        <p:spPr/>
        <p:txBody>
          <a:bodyPr/>
          <a:lstStyle/>
          <a:p>
            <a:r>
              <a:rPr lang="en-US"/>
              <a:t>Phase I Study of BI 764532: Efficacy by Tumor Type</a:t>
            </a:r>
          </a:p>
        </p:txBody>
      </p:sp>
      <p:graphicFrame>
        <p:nvGraphicFramePr>
          <p:cNvPr id="8" name="Table 7">
            <a:extLst>
              <a:ext uri="{FF2B5EF4-FFF2-40B4-BE49-F238E27FC236}">
                <a16:creationId xmlns:a16="http://schemas.microsoft.com/office/drawing/2014/main" id="{FAD8660A-52A8-790A-145F-2FC5E3452644}"/>
              </a:ext>
            </a:extLst>
          </p:cNvPr>
          <p:cNvGraphicFramePr>
            <a:graphicFrameLocks noGrp="1"/>
          </p:cNvGraphicFramePr>
          <p:nvPr/>
        </p:nvGraphicFramePr>
        <p:xfrm>
          <a:off x="8344102" y="1600200"/>
          <a:ext cx="3447481" cy="2255520"/>
        </p:xfrm>
        <a:graphic>
          <a:graphicData uri="http://schemas.openxmlformats.org/drawingml/2006/table">
            <a:tbl>
              <a:tblPr firstRow="1" bandRow="1">
                <a:tableStyleId>{EB344D84-9AFB-497E-A393-DC336BA19D2E}</a:tableStyleId>
              </a:tblPr>
              <a:tblGrid>
                <a:gridCol w="1057275">
                  <a:extLst>
                    <a:ext uri="{9D8B030D-6E8A-4147-A177-3AD203B41FA5}">
                      <a16:colId xmlns:a16="http://schemas.microsoft.com/office/drawing/2014/main" val="4200591250"/>
                    </a:ext>
                  </a:extLst>
                </a:gridCol>
                <a:gridCol w="755994">
                  <a:extLst>
                    <a:ext uri="{9D8B030D-6E8A-4147-A177-3AD203B41FA5}">
                      <a16:colId xmlns:a16="http://schemas.microsoft.com/office/drawing/2014/main" val="3033208968"/>
                    </a:ext>
                  </a:extLst>
                </a:gridCol>
                <a:gridCol w="817106">
                  <a:extLst>
                    <a:ext uri="{9D8B030D-6E8A-4147-A177-3AD203B41FA5}">
                      <a16:colId xmlns:a16="http://schemas.microsoft.com/office/drawing/2014/main" val="4006543581"/>
                    </a:ext>
                  </a:extLst>
                </a:gridCol>
                <a:gridCol w="817106">
                  <a:extLst>
                    <a:ext uri="{9D8B030D-6E8A-4147-A177-3AD203B41FA5}">
                      <a16:colId xmlns:a16="http://schemas.microsoft.com/office/drawing/2014/main" val="2017003951"/>
                    </a:ext>
                  </a:extLst>
                </a:gridCol>
              </a:tblGrid>
              <a:tr h="0">
                <a:tc rowSpan="2">
                  <a:txBody>
                    <a:bodyPr/>
                    <a:lstStyle/>
                    <a:p>
                      <a:r>
                        <a:rPr lang="en-US" sz="1600" b="1">
                          <a:solidFill>
                            <a:schemeClr val="tx1"/>
                          </a:solidFill>
                          <a:latin typeface="+mj-lt"/>
                        </a:rPr>
                        <a:t>Confirmed BOR, n (%)</a:t>
                      </a:r>
                    </a:p>
                  </a:txBody>
                  <a:tcPr marR="0"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gridSpan="3">
                  <a:txBody>
                    <a:bodyPr/>
                    <a:lstStyle/>
                    <a:p>
                      <a:pPr algn="ctr"/>
                      <a:r>
                        <a:rPr lang="en-US" sz="1600" b="1">
                          <a:solidFill>
                            <a:schemeClr val="tx1"/>
                          </a:solidFill>
                        </a:rPr>
                        <a:t>BI 764532 ≥90 µg/kg</a:t>
                      </a:r>
                    </a:p>
                  </a:txBody>
                  <a:tcPr marL="0" marR="0"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b="1">
                        <a:solidFill>
                          <a:schemeClr val="tx1"/>
                        </a:solidFill>
                      </a:endParaRP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hMerge="1">
                  <a:txBody>
                    <a:bodyPr/>
                    <a:lstStyle/>
                    <a:p>
                      <a:pPr algn="ctr"/>
                      <a:endParaRPr lang="en-US" sz="1600" b="1">
                        <a:solidFill>
                          <a:schemeClr val="tx1"/>
                        </a:solidFill>
                      </a:endParaRPr>
                    </a:p>
                  </a:txBody>
                  <a:tcPr anchor="ctr">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22801852"/>
                  </a:ext>
                </a:extLst>
              </a:tr>
              <a:tr h="0">
                <a:tc vMerge="1">
                  <a:txBody>
                    <a:bodyPr/>
                    <a:lstStyle/>
                    <a:p>
                      <a:endParaRP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a:txBody>
                    <a:bodyPr/>
                    <a:lstStyle/>
                    <a:p>
                      <a:pPr algn="ctr"/>
                      <a:r>
                        <a:rPr lang="en-US" sz="1600" b="1">
                          <a:solidFill>
                            <a:schemeClr val="tx1"/>
                          </a:solidFill>
                          <a:latin typeface="+mj-lt"/>
                        </a:rPr>
                        <a:t>SCLC</a:t>
                      </a:r>
                    </a:p>
                    <a:p>
                      <a:pPr algn="ctr"/>
                      <a:r>
                        <a:rPr lang="en-US" sz="1600" b="1">
                          <a:solidFill>
                            <a:schemeClr val="tx1"/>
                          </a:solidFill>
                          <a:latin typeface="+mj-lt"/>
                        </a:rPr>
                        <a:t>(n = 65)</a:t>
                      </a:r>
                    </a:p>
                  </a:txBody>
                  <a:tcPr marL="0" marR="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algn="ctr"/>
                      <a:r>
                        <a:rPr lang="en-US" sz="1600" b="1" err="1">
                          <a:solidFill>
                            <a:schemeClr val="tx1"/>
                          </a:solidFill>
                          <a:latin typeface="+mj-lt"/>
                        </a:rPr>
                        <a:t>epNEC</a:t>
                      </a:r>
                      <a:endParaRPr lang="en-US" sz="1600" b="1">
                        <a:solidFill>
                          <a:schemeClr val="tx1"/>
                        </a:solidFill>
                        <a:latin typeface="+mj-lt"/>
                      </a:endParaRPr>
                    </a:p>
                    <a:p>
                      <a:pPr algn="ctr"/>
                      <a:r>
                        <a:rPr lang="en-US" sz="1600" b="1">
                          <a:solidFill>
                            <a:schemeClr val="tx1"/>
                          </a:solidFill>
                          <a:latin typeface="+mj-lt"/>
                        </a:rPr>
                        <a:t>(n = 60)</a:t>
                      </a:r>
                    </a:p>
                  </a:txBody>
                  <a:tcPr marL="0" marR="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algn="ctr"/>
                      <a:r>
                        <a:rPr lang="en-US" sz="1600" b="1">
                          <a:solidFill>
                            <a:schemeClr val="tx1"/>
                          </a:solidFill>
                          <a:latin typeface="+mj-lt"/>
                        </a:rPr>
                        <a:t>LCNEC-L</a:t>
                      </a:r>
                    </a:p>
                    <a:p>
                      <a:pPr algn="ctr"/>
                      <a:r>
                        <a:rPr lang="en-US" sz="1600" b="1">
                          <a:solidFill>
                            <a:schemeClr val="tx1"/>
                          </a:solidFill>
                          <a:latin typeface="+mj-lt"/>
                        </a:rPr>
                        <a:t>(n = 10)</a:t>
                      </a:r>
                    </a:p>
                  </a:txBody>
                  <a:tcPr marL="0" marR="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82837998"/>
                  </a:ext>
                </a:extLst>
              </a:tr>
              <a:tr h="0">
                <a:tc>
                  <a:txBody>
                    <a:bodyPr/>
                    <a:lstStyle/>
                    <a:p>
                      <a:r>
                        <a:rPr lang="en-US" sz="1600">
                          <a:solidFill>
                            <a:schemeClr val="bg1"/>
                          </a:solidFill>
                          <a:latin typeface="+mj-lt"/>
                        </a:rPr>
                        <a:t>ORR</a:t>
                      </a:r>
                    </a:p>
                  </a:txBody>
                  <a:tcPr marR="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11 (17)</a:t>
                      </a:r>
                    </a:p>
                  </a:txBody>
                  <a:tcPr marL="0" marR="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12 (20)</a:t>
                      </a:r>
                    </a:p>
                  </a:txBody>
                  <a:tcPr marL="0" marR="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4 (40)</a:t>
                      </a:r>
                    </a:p>
                  </a:txBody>
                  <a:tcPr marL="0" marR="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96043058"/>
                  </a:ext>
                </a:extLst>
              </a:tr>
              <a:tr h="0">
                <a:tc>
                  <a:txBody>
                    <a:bodyPr/>
                    <a:lstStyle/>
                    <a:p>
                      <a:r>
                        <a:rPr lang="en-US" sz="1600">
                          <a:solidFill>
                            <a:schemeClr val="bg1"/>
                          </a:solidFill>
                          <a:latin typeface="+mj-lt"/>
                        </a:rPr>
                        <a:t>PR</a:t>
                      </a:r>
                    </a:p>
                  </a:txBody>
                  <a:tcPr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11 (17)</a:t>
                      </a:r>
                    </a:p>
                  </a:txBody>
                  <a:tcPr marL="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12 (20)</a:t>
                      </a:r>
                    </a:p>
                  </a:txBody>
                  <a:tcPr marL="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4 (40)</a:t>
                      </a:r>
                    </a:p>
                  </a:txBody>
                  <a:tcPr marL="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81356900"/>
                  </a:ext>
                </a:extLst>
              </a:tr>
              <a:tr h="0">
                <a:tc>
                  <a:txBody>
                    <a:bodyPr/>
                    <a:lstStyle/>
                    <a:p>
                      <a:r>
                        <a:rPr lang="en-US" sz="1600">
                          <a:solidFill>
                            <a:schemeClr val="bg1"/>
                          </a:solidFill>
                          <a:latin typeface="+mj-lt"/>
                        </a:rPr>
                        <a:t>SD</a:t>
                      </a:r>
                    </a:p>
                  </a:txBody>
                  <a:tcPr marR="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17 (26)</a:t>
                      </a:r>
                    </a:p>
                  </a:txBody>
                  <a:tcPr marL="0" marR="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15 (25)</a:t>
                      </a:r>
                    </a:p>
                  </a:txBody>
                  <a:tcPr marL="0" marR="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5 (50)</a:t>
                      </a:r>
                    </a:p>
                  </a:txBody>
                  <a:tcPr marL="0" marR="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77468951"/>
                  </a:ext>
                </a:extLst>
              </a:tr>
              <a:tr h="0">
                <a:tc>
                  <a:txBody>
                    <a:bodyPr/>
                    <a:lstStyle/>
                    <a:p>
                      <a:r>
                        <a:rPr lang="en-US" sz="1600">
                          <a:solidFill>
                            <a:schemeClr val="bg1"/>
                          </a:solidFill>
                          <a:latin typeface="+mj-lt"/>
                        </a:rPr>
                        <a:t>DCR</a:t>
                      </a:r>
                    </a:p>
                  </a:txBody>
                  <a:tcPr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28 (43)</a:t>
                      </a:r>
                    </a:p>
                  </a:txBody>
                  <a:tcPr marL="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27 (45)</a:t>
                      </a:r>
                    </a:p>
                  </a:txBody>
                  <a:tcPr marL="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9 (90)</a:t>
                      </a:r>
                    </a:p>
                  </a:txBody>
                  <a:tcPr marL="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3529019"/>
                  </a:ext>
                </a:extLst>
              </a:tr>
            </a:tbl>
          </a:graphicData>
        </a:graphic>
      </p:graphicFrame>
      <p:sp>
        <p:nvSpPr>
          <p:cNvPr id="9" name="TextBox 8">
            <a:extLst>
              <a:ext uri="{FF2B5EF4-FFF2-40B4-BE49-F238E27FC236}">
                <a16:creationId xmlns:a16="http://schemas.microsoft.com/office/drawing/2014/main" id="{EC8E50DF-40B0-5BB0-F466-E38FD5E59B13}"/>
              </a:ext>
            </a:extLst>
          </p:cNvPr>
          <p:cNvSpPr txBox="1"/>
          <p:nvPr/>
        </p:nvSpPr>
        <p:spPr bwMode="auto">
          <a:xfrm>
            <a:off x="399647" y="6369770"/>
            <a:ext cx="61007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a:cs typeface="Calibri" panose="020F0502020204030204" pitchFamily="34" charset="0"/>
              </a:rPr>
              <a:t>Wermke</a:t>
            </a: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 ESMO 2024. </a:t>
            </a:r>
            <a:r>
              <a:rPr kumimoji="0" lang="en-US" altLang="de-DE"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a:cs typeface="Calibri" panose="020F0502020204030204" pitchFamily="34" charset="0"/>
              </a:rPr>
              <a:t>Abstr</a:t>
            </a: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 670P.</a:t>
            </a: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 name="Straight Connector 2">
            <a:extLst>
              <a:ext uri="{FF2B5EF4-FFF2-40B4-BE49-F238E27FC236}">
                <a16:creationId xmlns:a16="http://schemas.microsoft.com/office/drawing/2014/main" id="{4002F142-EB04-2BA9-059A-398AD003F29B}"/>
              </a:ext>
            </a:extLst>
          </p:cNvPr>
          <p:cNvCxnSpPr>
            <a:cxnSpLocks/>
          </p:cNvCxnSpPr>
          <p:nvPr/>
        </p:nvCxnSpPr>
        <p:spPr bwMode="auto">
          <a:xfrm>
            <a:off x="1229189" y="1692002"/>
            <a:ext cx="0" cy="3129658"/>
          </a:xfrm>
          <a:prstGeom prst="line">
            <a:avLst/>
          </a:prstGeom>
          <a:noFill/>
          <a:ln w="28575" cap="flat" cmpd="sng" algn="ctr">
            <a:solidFill>
              <a:schemeClr val="bg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D98910D4-196A-3EEB-C433-55B0E0C28A31}"/>
              </a:ext>
            </a:extLst>
          </p:cNvPr>
          <p:cNvCxnSpPr/>
          <p:nvPr/>
        </p:nvCxnSpPr>
        <p:spPr bwMode="auto">
          <a:xfrm>
            <a:off x="1167045" y="1696989"/>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99C7201C-5F8F-D4BA-7A02-33DCA9AF5F65}"/>
              </a:ext>
            </a:extLst>
          </p:cNvPr>
          <p:cNvCxnSpPr/>
          <p:nvPr/>
        </p:nvCxnSpPr>
        <p:spPr bwMode="auto">
          <a:xfrm>
            <a:off x="1167045" y="1978784"/>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D35B3A11-8356-703A-003E-07830AD0D70B}"/>
              </a:ext>
            </a:extLst>
          </p:cNvPr>
          <p:cNvCxnSpPr/>
          <p:nvPr/>
        </p:nvCxnSpPr>
        <p:spPr bwMode="auto">
          <a:xfrm>
            <a:off x="1167045" y="2260577"/>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A5373610-E596-DFE5-E58A-B8DD98E1BA04}"/>
              </a:ext>
            </a:extLst>
          </p:cNvPr>
          <p:cNvCxnSpPr/>
          <p:nvPr/>
        </p:nvCxnSpPr>
        <p:spPr bwMode="auto">
          <a:xfrm>
            <a:off x="1167045" y="2547359"/>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51DB0BD-247A-9888-24EB-1D33878BA4F6}"/>
              </a:ext>
            </a:extLst>
          </p:cNvPr>
          <p:cNvCxnSpPr/>
          <p:nvPr/>
        </p:nvCxnSpPr>
        <p:spPr bwMode="auto">
          <a:xfrm>
            <a:off x="1167045" y="2831647"/>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306D701-0B38-5AE5-4B86-C4836F1A85E5}"/>
              </a:ext>
            </a:extLst>
          </p:cNvPr>
          <p:cNvCxnSpPr/>
          <p:nvPr/>
        </p:nvCxnSpPr>
        <p:spPr bwMode="auto">
          <a:xfrm>
            <a:off x="1167045" y="3115934"/>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106CFC9-06EF-0445-230A-F34453C9D139}"/>
              </a:ext>
            </a:extLst>
          </p:cNvPr>
          <p:cNvCxnSpPr/>
          <p:nvPr/>
        </p:nvCxnSpPr>
        <p:spPr bwMode="auto">
          <a:xfrm>
            <a:off x="1167045" y="3682015"/>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2DB82C1-E466-13DB-9D44-CDEF611D8CEA}"/>
              </a:ext>
            </a:extLst>
          </p:cNvPr>
          <p:cNvCxnSpPr/>
          <p:nvPr/>
        </p:nvCxnSpPr>
        <p:spPr bwMode="auto">
          <a:xfrm>
            <a:off x="1167045" y="3973784"/>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E84DFC5-2880-5E76-38FB-00613C2D254F}"/>
              </a:ext>
            </a:extLst>
          </p:cNvPr>
          <p:cNvCxnSpPr/>
          <p:nvPr/>
        </p:nvCxnSpPr>
        <p:spPr bwMode="auto">
          <a:xfrm>
            <a:off x="1167045" y="4258072"/>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6287DA2-0FB5-D35B-42B9-7C2B7CC28B16}"/>
              </a:ext>
            </a:extLst>
          </p:cNvPr>
          <p:cNvCxnSpPr/>
          <p:nvPr/>
        </p:nvCxnSpPr>
        <p:spPr bwMode="auto">
          <a:xfrm>
            <a:off x="1167045" y="4542360"/>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1F45AB6-E536-C972-37C0-A26095A6F086}"/>
              </a:ext>
            </a:extLst>
          </p:cNvPr>
          <p:cNvCxnSpPr/>
          <p:nvPr/>
        </p:nvCxnSpPr>
        <p:spPr bwMode="auto">
          <a:xfrm>
            <a:off x="1167045" y="4821660"/>
            <a:ext cx="62144"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E5BF2524-2EF9-F37F-E555-B847B45D43EC}"/>
              </a:ext>
            </a:extLst>
          </p:cNvPr>
          <p:cNvSpPr txBox="1"/>
          <p:nvPr/>
        </p:nvSpPr>
        <p:spPr bwMode="auto">
          <a:xfrm>
            <a:off x="759586" y="1580905"/>
            <a:ext cx="37638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120</a:t>
            </a:r>
          </a:p>
        </p:txBody>
      </p:sp>
      <p:sp>
        <p:nvSpPr>
          <p:cNvPr id="20" name="TextBox 19">
            <a:extLst>
              <a:ext uri="{FF2B5EF4-FFF2-40B4-BE49-F238E27FC236}">
                <a16:creationId xmlns:a16="http://schemas.microsoft.com/office/drawing/2014/main" id="{6771CB26-4E6B-C393-00C5-DD0ECAC90B24}"/>
              </a:ext>
            </a:extLst>
          </p:cNvPr>
          <p:cNvSpPr txBox="1"/>
          <p:nvPr/>
        </p:nvSpPr>
        <p:spPr bwMode="auto">
          <a:xfrm>
            <a:off x="848180" y="2131655"/>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1" name="TextBox 20">
            <a:extLst>
              <a:ext uri="{FF2B5EF4-FFF2-40B4-BE49-F238E27FC236}">
                <a16:creationId xmlns:a16="http://schemas.microsoft.com/office/drawing/2014/main" id="{3336F852-30E3-7D88-8D27-F5598D87F654}"/>
              </a:ext>
            </a:extLst>
          </p:cNvPr>
          <p:cNvSpPr txBox="1"/>
          <p:nvPr/>
        </p:nvSpPr>
        <p:spPr bwMode="auto">
          <a:xfrm>
            <a:off x="848180" y="2702724"/>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2" name="TextBox 21">
            <a:extLst>
              <a:ext uri="{FF2B5EF4-FFF2-40B4-BE49-F238E27FC236}">
                <a16:creationId xmlns:a16="http://schemas.microsoft.com/office/drawing/2014/main" id="{2752DA5F-72B1-5959-7366-B58A4CF2C9DA}"/>
              </a:ext>
            </a:extLst>
          </p:cNvPr>
          <p:cNvSpPr txBox="1"/>
          <p:nvPr/>
        </p:nvSpPr>
        <p:spPr bwMode="auto">
          <a:xfrm>
            <a:off x="848180" y="3276287"/>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3" name="TextBox 22">
            <a:extLst>
              <a:ext uri="{FF2B5EF4-FFF2-40B4-BE49-F238E27FC236}">
                <a16:creationId xmlns:a16="http://schemas.microsoft.com/office/drawing/2014/main" id="{4D52B2D4-377C-707F-8734-B0D12CC5EB41}"/>
              </a:ext>
            </a:extLst>
          </p:cNvPr>
          <p:cNvSpPr txBox="1"/>
          <p:nvPr/>
        </p:nvSpPr>
        <p:spPr bwMode="auto">
          <a:xfrm>
            <a:off x="848180" y="3847357"/>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4" name="TextBox 23">
            <a:extLst>
              <a:ext uri="{FF2B5EF4-FFF2-40B4-BE49-F238E27FC236}">
                <a16:creationId xmlns:a16="http://schemas.microsoft.com/office/drawing/2014/main" id="{9283D5BF-4948-0B5A-DE85-9FF9A30BB75C}"/>
              </a:ext>
            </a:extLst>
          </p:cNvPr>
          <p:cNvSpPr txBox="1"/>
          <p:nvPr/>
        </p:nvSpPr>
        <p:spPr bwMode="auto">
          <a:xfrm>
            <a:off x="848180" y="4418426"/>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5" name="TextBox 24">
            <a:extLst>
              <a:ext uri="{FF2B5EF4-FFF2-40B4-BE49-F238E27FC236}">
                <a16:creationId xmlns:a16="http://schemas.microsoft.com/office/drawing/2014/main" id="{0DEA04E3-A20E-D333-F5FE-34B681E17E12}"/>
              </a:ext>
            </a:extLst>
          </p:cNvPr>
          <p:cNvSpPr txBox="1"/>
          <p:nvPr/>
        </p:nvSpPr>
        <p:spPr bwMode="auto">
          <a:xfrm rot="16200000">
            <a:off x="-1009090" y="2969971"/>
            <a:ext cx="312965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 Change From Baseline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Sum of Dimensions</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p>
        </p:txBody>
      </p:sp>
      <p:cxnSp>
        <p:nvCxnSpPr>
          <p:cNvPr id="28" name="Straight Connector 27">
            <a:extLst>
              <a:ext uri="{FF2B5EF4-FFF2-40B4-BE49-F238E27FC236}">
                <a16:creationId xmlns:a16="http://schemas.microsoft.com/office/drawing/2014/main" id="{45953C89-4DE1-AEF7-3BD7-9A964500690A}"/>
              </a:ext>
            </a:extLst>
          </p:cNvPr>
          <p:cNvCxnSpPr/>
          <p:nvPr/>
        </p:nvCxnSpPr>
        <p:spPr bwMode="auto">
          <a:xfrm>
            <a:off x="1283937" y="2260577"/>
            <a:ext cx="0" cy="1137939"/>
          </a:xfrm>
          <a:prstGeom prst="line">
            <a:avLst/>
          </a:prstGeom>
          <a:noFill/>
          <a:ln w="38100"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452864E-8C3C-A007-7FE8-ADD5BAC83326}"/>
              </a:ext>
            </a:extLst>
          </p:cNvPr>
          <p:cNvCxnSpPr>
            <a:cxnSpLocks/>
          </p:cNvCxnSpPr>
          <p:nvPr/>
        </p:nvCxnSpPr>
        <p:spPr bwMode="auto">
          <a:xfrm>
            <a:off x="1346081" y="2423334"/>
            <a:ext cx="0" cy="975182"/>
          </a:xfrm>
          <a:prstGeom prst="line">
            <a:avLst/>
          </a:prstGeom>
          <a:noFill/>
          <a:ln w="38100"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1DB8DE7-5793-EBB3-FDF5-6527C225EF61}"/>
              </a:ext>
            </a:extLst>
          </p:cNvPr>
          <p:cNvCxnSpPr>
            <a:cxnSpLocks/>
          </p:cNvCxnSpPr>
          <p:nvPr/>
        </p:nvCxnSpPr>
        <p:spPr bwMode="auto">
          <a:xfrm>
            <a:off x="1408225" y="2500273"/>
            <a:ext cx="0" cy="898243"/>
          </a:xfrm>
          <a:prstGeom prst="line">
            <a:avLst/>
          </a:prstGeom>
          <a:noFill/>
          <a:ln w="38100"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4796D9A-F336-9550-DA42-C3D4BB8916AF}"/>
              </a:ext>
            </a:extLst>
          </p:cNvPr>
          <p:cNvCxnSpPr>
            <a:cxnSpLocks/>
          </p:cNvCxnSpPr>
          <p:nvPr/>
        </p:nvCxnSpPr>
        <p:spPr bwMode="auto">
          <a:xfrm>
            <a:off x="1470369" y="2663031"/>
            <a:ext cx="0" cy="735485"/>
          </a:xfrm>
          <a:prstGeom prst="line">
            <a:avLst/>
          </a:prstGeom>
          <a:noFill/>
          <a:ln w="38100"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814ECB7-3A72-BB51-40A0-704E377FFAF5}"/>
              </a:ext>
            </a:extLst>
          </p:cNvPr>
          <p:cNvCxnSpPr>
            <a:cxnSpLocks/>
          </p:cNvCxnSpPr>
          <p:nvPr/>
        </p:nvCxnSpPr>
        <p:spPr bwMode="auto">
          <a:xfrm>
            <a:off x="1532513" y="2745889"/>
            <a:ext cx="0" cy="652627"/>
          </a:xfrm>
          <a:prstGeom prst="line">
            <a:avLst/>
          </a:prstGeom>
          <a:noFill/>
          <a:ln w="38100"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02B7733-F7A2-65BA-1AEE-2FEA7645DBE5}"/>
              </a:ext>
            </a:extLst>
          </p:cNvPr>
          <p:cNvCxnSpPr>
            <a:cxnSpLocks/>
          </p:cNvCxnSpPr>
          <p:nvPr/>
        </p:nvCxnSpPr>
        <p:spPr bwMode="auto">
          <a:xfrm>
            <a:off x="1594657" y="2834665"/>
            <a:ext cx="0" cy="563851"/>
          </a:xfrm>
          <a:prstGeom prst="line">
            <a:avLst/>
          </a:prstGeom>
          <a:noFill/>
          <a:ln w="38100"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2F18C12-3ACE-7A76-A4FB-C316009F22AC}"/>
              </a:ext>
            </a:extLst>
          </p:cNvPr>
          <p:cNvCxnSpPr>
            <a:cxnSpLocks/>
          </p:cNvCxnSpPr>
          <p:nvPr/>
        </p:nvCxnSpPr>
        <p:spPr bwMode="auto">
          <a:xfrm>
            <a:off x="1656801" y="2870176"/>
            <a:ext cx="0" cy="528340"/>
          </a:xfrm>
          <a:prstGeom prst="line">
            <a:avLst/>
          </a:prstGeom>
          <a:noFill/>
          <a:ln w="38100"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44C2339-E37E-4061-0B06-FD63FC46F2C9}"/>
              </a:ext>
            </a:extLst>
          </p:cNvPr>
          <p:cNvCxnSpPr>
            <a:cxnSpLocks/>
          </p:cNvCxnSpPr>
          <p:nvPr/>
        </p:nvCxnSpPr>
        <p:spPr bwMode="auto">
          <a:xfrm>
            <a:off x="1718945" y="2932320"/>
            <a:ext cx="0" cy="466196"/>
          </a:xfrm>
          <a:prstGeom prst="line">
            <a:avLst/>
          </a:prstGeom>
          <a:noFill/>
          <a:ln w="38100"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86CC11F-F762-D37E-1AF0-3CE558EEC09E}"/>
              </a:ext>
            </a:extLst>
          </p:cNvPr>
          <p:cNvCxnSpPr>
            <a:cxnSpLocks/>
          </p:cNvCxnSpPr>
          <p:nvPr/>
        </p:nvCxnSpPr>
        <p:spPr bwMode="auto">
          <a:xfrm>
            <a:off x="1781089" y="2935279"/>
            <a:ext cx="0" cy="463237"/>
          </a:xfrm>
          <a:prstGeom prst="line">
            <a:avLst/>
          </a:prstGeom>
          <a:noFill/>
          <a:ln w="38100"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6340E14-50CD-BF97-98F3-3259B1F12801}"/>
              </a:ext>
            </a:extLst>
          </p:cNvPr>
          <p:cNvCxnSpPr>
            <a:cxnSpLocks/>
          </p:cNvCxnSpPr>
          <p:nvPr/>
        </p:nvCxnSpPr>
        <p:spPr bwMode="auto">
          <a:xfrm>
            <a:off x="1843233" y="3018137"/>
            <a:ext cx="0" cy="380379"/>
          </a:xfrm>
          <a:prstGeom prst="line">
            <a:avLst/>
          </a:prstGeom>
          <a:noFill/>
          <a:ln w="3810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6C4FDBA-4710-05A7-7D61-2899DF30AD95}"/>
              </a:ext>
            </a:extLst>
          </p:cNvPr>
          <p:cNvCxnSpPr>
            <a:cxnSpLocks/>
          </p:cNvCxnSpPr>
          <p:nvPr/>
        </p:nvCxnSpPr>
        <p:spPr bwMode="auto">
          <a:xfrm>
            <a:off x="1905377" y="3056607"/>
            <a:ext cx="0" cy="341909"/>
          </a:xfrm>
          <a:prstGeom prst="line">
            <a:avLst/>
          </a:prstGeom>
          <a:noFill/>
          <a:ln w="3810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E5F1B59-A339-493E-B915-9CDC2A82AF8C}"/>
              </a:ext>
            </a:extLst>
          </p:cNvPr>
          <p:cNvCxnSpPr>
            <a:cxnSpLocks/>
          </p:cNvCxnSpPr>
          <p:nvPr/>
        </p:nvCxnSpPr>
        <p:spPr bwMode="auto">
          <a:xfrm>
            <a:off x="1967521" y="3062525"/>
            <a:ext cx="0" cy="335991"/>
          </a:xfrm>
          <a:prstGeom prst="line">
            <a:avLst/>
          </a:prstGeom>
          <a:noFill/>
          <a:ln w="3810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6D81795-44CF-8FCF-F39F-BED31E0375E0}"/>
              </a:ext>
            </a:extLst>
          </p:cNvPr>
          <p:cNvCxnSpPr>
            <a:cxnSpLocks/>
          </p:cNvCxnSpPr>
          <p:nvPr/>
        </p:nvCxnSpPr>
        <p:spPr bwMode="auto">
          <a:xfrm>
            <a:off x="2029665" y="3086198"/>
            <a:ext cx="0" cy="312318"/>
          </a:xfrm>
          <a:prstGeom prst="line">
            <a:avLst/>
          </a:prstGeom>
          <a:noFill/>
          <a:ln w="3810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585318A-A8A0-343C-FC6B-7E354EDBF748}"/>
              </a:ext>
            </a:extLst>
          </p:cNvPr>
          <p:cNvCxnSpPr>
            <a:cxnSpLocks/>
          </p:cNvCxnSpPr>
          <p:nvPr/>
        </p:nvCxnSpPr>
        <p:spPr bwMode="auto">
          <a:xfrm>
            <a:off x="2091809" y="3118750"/>
            <a:ext cx="0" cy="279766"/>
          </a:xfrm>
          <a:prstGeom prst="line">
            <a:avLst/>
          </a:prstGeom>
          <a:noFill/>
          <a:ln w="3810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EDB0549-3F4A-569B-D761-7C4729127A65}"/>
              </a:ext>
            </a:extLst>
          </p:cNvPr>
          <p:cNvCxnSpPr>
            <a:cxnSpLocks/>
          </p:cNvCxnSpPr>
          <p:nvPr/>
        </p:nvCxnSpPr>
        <p:spPr bwMode="auto">
          <a:xfrm>
            <a:off x="2153953" y="3118750"/>
            <a:ext cx="0" cy="279766"/>
          </a:xfrm>
          <a:prstGeom prst="line">
            <a:avLst/>
          </a:prstGeom>
          <a:noFill/>
          <a:ln w="3810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0ECEF01-2148-AE50-4DCE-64A6B191FFA2}"/>
              </a:ext>
            </a:extLst>
          </p:cNvPr>
          <p:cNvCxnSpPr>
            <a:cxnSpLocks/>
          </p:cNvCxnSpPr>
          <p:nvPr/>
        </p:nvCxnSpPr>
        <p:spPr bwMode="auto">
          <a:xfrm>
            <a:off x="2216097" y="3127628"/>
            <a:ext cx="0" cy="270888"/>
          </a:xfrm>
          <a:prstGeom prst="line">
            <a:avLst/>
          </a:prstGeom>
          <a:noFill/>
          <a:ln w="3810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A43C9A4-E765-1C3A-0C4F-7C8C964E5192}"/>
              </a:ext>
            </a:extLst>
          </p:cNvPr>
          <p:cNvCxnSpPr>
            <a:cxnSpLocks/>
          </p:cNvCxnSpPr>
          <p:nvPr/>
        </p:nvCxnSpPr>
        <p:spPr bwMode="auto">
          <a:xfrm>
            <a:off x="2278241" y="3204568"/>
            <a:ext cx="0" cy="193948"/>
          </a:xfrm>
          <a:prstGeom prst="line">
            <a:avLst/>
          </a:prstGeom>
          <a:noFill/>
          <a:ln w="3810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BB8F554-E5AE-2304-A6B2-FC448144B07B}"/>
              </a:ext>
            </a:extLst>
          </p:cNvPr>
          <p:cNvCxnSpPr>
            <a:cxnSpLocks/>
          </p:cNvCxnSpPr>
          <p:nvPr/>
        </p:nvCxnSpPr>
        <p:spPr bwMode="auto">
          <a:xfrm>
            <a:off x="2340385" y="3210486"/>
            <a:ext cx="0" cy="188030"/>
          </a:xfrm>
          <a:prstGeom prst="line">
            <a:avLst/>
          </a:prstGeom>
          <a:noFill/>
          <a:ln w="3810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F0EB21A-5981-4CC2-B8A7-DE97EB024939}"/>
              </a:ext>
            </a:extLst>
          </p:cNvPr>
          <p:cNvCxnSpPr>
            <a:cxnSpLocks/>
          </p:cNvCxnSpPr>
          <p:nvPr/>
        </p:nvCxnSpPr>
        <p:spPr bwMode="auto">
          <a:xfrm>
            <a:off x="2402529" y="3260793"/>
            <a:ext cx="0" cy="137723"/>
          </a:xfrm>
          <a:prstGeom prst="line">
            <a:avLst/>
          </a:prstGeom>
          <a:noFill/>
          <a:ln w="3810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7C75198-B87D-B5CA-68D9-27254C05501F}"/>
              </a:ext>
            </a:extLst>
          </p:cNvPr>
          <p:cNvCxnSpPr>
            <a:cxnSpLocks/>
          </p:cNvCxnSpPr>
          <p:nvPr/>
        </p:nvCxnSpPr>
        <p:spPr bwMode="auto">
          <a:xfrm>
            <a:off x="2464673" y="3308141"/>
            <a:ext cx="0" cy="90375"/>
          </a:xfrm>
          <a:prstGeom prst="line">
            <a:avLst/>
          </a:prstGeom>
          <a:noFill/>
          <a:ln w="3810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CA5FF1C-2045-E6EE-C952-D1A2EA6EF401}"/>
              </a:ext>
            </a:extLst>
          </p:cNvPr>
          <p:cNvCxnSpPr>
            <a:cxnSpLocks/>
          </p:cNvCxnSpPr>
          <p:nvPr/>
        </p:nvCxnSpPr>
        <p:spPr bwMode="auto">
          <a:xfrm>
            <a:off x="2526817" y="3322938"/>
            <a:ext cx="0" cy="75578"/>
          </a:xfrm>
          <a:prstGeom prst="line">
            <a:avLst/>
          </a:prstGeom>
          <a:noFill/>
          <a:ln w="3810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1039AE3-70A8-3F18-0064-1B1CADDEDBC4}"/>
              </a:ext>
            </a:extLst>
          </p:cNvPr>
          <p:cNvCxnSpPr>
            <a:cxnSpLocks/>
          </p:cNvCxnSpPr>
          <p:nvPr/>
        </p:nvCxnSpPr>
        <p:spPr bwMode="auto">
          <a:xfrm>
            <a:off x="2588961" y="3343652"/>
            <a:ext cx="0" cy="54864"/>
          </a:xfrm>
          <a:prstGeom prst="line">
            <a:avLst/>
          </a:prstGeom>
          <a:noFill/>
          <a:ln w="3810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0CF26B1-3862-D4D7-465F-AB0D21B1202E}"/>
              </a:ext>
            </a:extLst>
          </p:cNvPr>
          <p:cNvCxnSpPr>
            <a:cxnSpLocks/>
          </p:cNvCxnSpPr>
          <p:nvPr/>
        </p:nvCxnSpPr>
        <p:spPr bwMode="auto">
          <a:xfrm>
            <a:off x="2651105" y="3346611"/>
            <a:ext cx="0" cy="51905"/>
          </a:xfrm>
          <a:prstGeom prst="line">
            <a:avLst/>
          </a:prstGeom>
          <a:noFill/>
          <a:ln w="3810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58877FE-B424-5362-1AD2-F3910EA0B7E7}"/>
              </a:ext>
            </a:extLst>
          </p:cNvPr>
          <p:cNvCxnSpPr>
            <a:cxnSpLocks/>
          </p:cNvCxnSpPr>
          <p:nvPr/>
        </p:nvCxnSpPr>
        <p:spPr bwMode="auto">
          <a:xfrm>
            <a:off x="2713249" y="3346611"/>
            <a:ext cx="0" cy="51905"/>
          </a:xfrm>
          <a:prstGeom prst="line">
            <a:avLst/>
          </a:prstGeom>
          <a:noFill/>
          <a:ln w="3810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24796DD-7794-735D-178A-9ADF589FF63C}"/>
              </a:ext>
            </a:extLst>
          </p:cNvPr>
          <p:cNvCxnSpPr>
            <a:cxnSpLocks/>
          </p:cNvCxnSpPr>
          <p:nvPr/>
        </p:nvCxnSpPr>
        <p:spPr bwMode="auto">
          <a:xfrm>
            <a:off x="2775384" y="3373244"/>
            <a:ext cx="0" cy="25272"/>
          </a:xfrm>
          <a:prstGeom prst="line">
            <a:avLst/>
          </a:prstGeom>
          <a:noFill/>
          <a:ln w="381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3DE226F-E4F6-AAE6-BED9-28574CCE773E}"/>
              </a:ext>
            </a:extLst>
          </p:cNvPr>
          <p:cNvCxnSpPr>
            <a:cxnSpLocks/>
          </p:cNvCxnSpPr>
          <p:nvPr/>
        </p:nvCxnSpPr>
        <p:spPr bwMode="auto">
          <a:xfrm>
            <a:off x="2902633" y="3398516"/>
            <a:ext cx="0" cy="29593"/>
          </a:xfrm>
          <a:prstGeom prst="line">
            <a:avLst/>
          </a:prstGeom>
          <a:noFill/>
          <a:ln w="381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F757E6A-EAE2-5C56-E6EF-E7D55B5114FC}"/>
              </a:ext>
            </a:extLst>
          </p:cNvPr>
          <p:cNvCxnSpPr>
            <a:cxnSpLocks/>
          </p:cNvCxnSpPr>
          <p:nvPr/>
        </p:nvCxnSpPr>
        <p:spPr bwMode="auto">
          <a:xfrm>
            <a:off x="2964519" y="3398516"/>
            <a:ext cx="0" cy="73982"/>
          </a:xfrm>
          <a:prstGeom prst="line">
            <a:avLst/>
          </a:prstGeom>
          <a:noFill/>
          <a:ln w="381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0EDCD95-126C-CEAF-5790-B6BAA7117E5D}"/>
              </a:ext>
            </a:extLst>
          </p:cNvPr>
          <p:cNvCxnSpPr>
            <a:cxnSpLocks/>
          </p:cNvCxnSpPr>
          <p:nvPr/>
        </p:nvCxnSpPr>
        <p:spPr bwMode="auto">
          <a:xfrm>
            <a:off x="3026405" y="3398516"/>
            <a:ext cx="0" cy="142044"/>
          </a:xfrm>
          <a:prstGeom prst="line">
            <a:avLst/>
          </a:prstGeom>
          <a:noFill/>
          <a:ln w="381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FAE2310-22F8-F757-F01C-DDA1A4120C52}"/>
              </a:ext>
            </a:extLst>
          </p:cNvPr>
          <p:cNvCxnSpPr>
            <a:cxnSpLocks/>
          </p:cNvCxnSpPr>
          <p:nvPr/>
        </p:nvCxnSpPr>
        <p:spPr bwMode="auto">
          <a:xfrm>
            <a:off x="3088291" y="3398516"/>
            <a:ext cx="0" cy="142044"/>
          </a:xfrm>
          <a:prstGeom prst="line">
            <a:avLst/>
          </a:prstGeom>
          <a:noFill/>
          <a:ln w="381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375654D-46C6-F0A7-F043-15A8CAEA87E9}"/>
              </a:ext>
            </a:extLst>
          </p:cNvPr>
          <p:cNvCxnSpPr>
            <a:cxnSpLocks/>
          </p:cNvCxnSpPr>
          <p:nvPr/>
        </p:nvCxnSpPr>
        <p:spPr bwMode="auto">
          <a:xfrm>
            <a:off x="3150177" y="3398516"/>
            <a:ext cx="0" cy="186432"/>
          </a:xfrm>
          <a:prstGeom prst="line">
            <a:avLst/>
          </a:prstGeom>
          <a:noFill/>
          <a:ln w="381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51F128E-6607-F796-F18E-4C8FCACFFF30}"/>
              </a:ext>
            </a:extLst>
          </p:cNvPr>
          <p:cNvCxnSpPr>
            <a:cxnSpLocks/>
          </p:cNvCxnSpPr>
          <p:nvPr/>
        </p:nvCxnSpPr>
        <p:spPr bwMode="auto">
          <a:xfrm>
            <a:off x="3212063" y="3398516"/>
            <a:ext cx="0" cy="198269"/>
          </a:xfrm>
          <a:prstGeom prst="line">
            <a:avLst/>
          </a:prstGeom>
          <a:noFill/>
          <a:ln w="3810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BC73544-0E95-D8C3-3DB4-24AA17BEE82D}"/>
              </a:ext>
            </a:extLst>
          </p:cNvPr>
          <p:cNvCxnSpPr>
            <a:cxnSpLocks/>
          </p:cNvCxnSpPr>
          <p:nvPr/>
        </p:nvCxnSpPr>
        <p:spPr bwMode="auto">
          <a:xfrm>
            <a:off x="3273949" y="3398516"/>
            <a:ext cx="0" cy="257454"/>
          </a:xfrm>
          <a:prstGeom prst="line">
            <a:avLst/>
          </a:prstGeom>
          <a:noFill/>
          <a:ln w="381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D38B43C-6AD4-0BA9-9457-25C79E8361ED}"/>
              </a:ext>
            </a:extLst>
          </p:cNvPr>
          <p:cNvCxnSpPr>
            <a:cxnSpLocks/>
          </p:cNvCxnSpPr>
          <p:nvPr/>
        </p:nvCxnSpPr>
        <p:spPr bwMode="auto">
          <a:xfrm>
            <a:off x="3335835" y="3398516"/>
            <a:ext cx="0" cy="352149"/>
          </a:xfrm>
          <a:prstGeom prst="line">
            <a:avLst/>
          </a:prstGeom>
          <a:noFill/>
          <a:ln w="3810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487C840-0D68-7D0A-1794-419EAEDBB6AE}"/>
              </a:ext>
            </a:extLst>
          </p:cNvPr>
          <p:cNvCxnSpPr>
            <a:cxnSpLocks/>
          </p:cNvCxnSpPr>
          <p:nvPr/>
        </p:nvCxnSpPr>
        <p:spPr bwMode="auto">
          <a:xfrm>
            <a:off x="3397721" y="3398516"/>
            <a:ext cx="0" cy="369904"/>
          </a:xfrm>
          <a:prstGeom prst="line">
            <a:avLst/>
          </a:prstGeom>
          <a:noFill/>
          <a:ln w="381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A96F805-F4E4-002A-0E71-E1B40F64CFC0}"/>
              </a:ext>
            </a:extLst>
          </p:cNvPr>
          <p:cNvCxnSpPr>
            <a:cxnSpLocks/>
          </p:cNvCxnSpPr>
          <p:nvPr/>
        </p:nvCxnSpPr>
        <p:spPr bwMode="auto">
          <a:xfrm>
            <a:off x="3459607" y="3398516"/>
            <a:ext cx="0" cy="405415"/>
          </a:xfrm>
          <a:prstGeom prst="line">
            <a:avLst/>
          </a:prstGeom>
          <a:noFill/>
          <a:ln w="3810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46F9185-353E-5F5D-64A2-E34D6FCEB316}"/>
              </a:ext>
            </a:extLst>
          </p:cNvPr>
          <p:cNvCxnSpPr>
            <a:cxnSpLocks/>
          </p:cNvCxnSpPr>
          <p:nvPr/>
        </p:nvCxnSpPr>
        <p:spPr bwMode="auto">
          <a:xfrm>
            <a:off x="3521493" y="3398516"/>
            <a:ext cx="0" cy="479396"/>
          </a:xfrm>
          <a:prstGeom prst="line">
            <a:avLst/>
          </a:prstGeom>
          <a:noFill/>
          <a:ln w="3810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20F4122-8C20-02FB-65D2-43C5A7CB94B2}"/>
              </a:ext>
            </a:extLst>
          </p:cNvPr>
          <p:cNvCxnSpPr>
            <a:cxnSpLocks/>
          </p:cNvCxnSpPr>
          <p:nvPr/>
        </p:nvCxnSpPr>
        <p:spPr bwMode="auto">
          <a:xfrm>
            <a:off x="3583379" y="3398516"/>
            <a:ext cx="0" cy="517866"/>
          </a:xfrm>
          <a:prstGeom prst="line">
            <a:avLst/>
          </a:prstGeom>
          <a:noFill/>
          <a:ln w="381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A03DE49-972E-31C2-7591-3580E0294559}"/>
              </a:ext>
            </a:extLst>
          </p:cNvPr>
          <p:cNvCxnSpPr>
            <a:cxnSpLocks/>
          </p:cNvCxnSpPr>
          <p:nvPr/>
        </p:nvCxnSpPr>
        <p:spPr bwMode="auto">
          <a:xfrm>
            <a:off x="3645265" y="3398516"/>
            <a:ext cx="0" cy="585928"/>
          </a:xfrm>
          <a:prstGeom prst="line">
            <a:avLst/>
          </a:prstGeom>
          <a:noFill/>
          <a:ln w="3810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EB90AE2-8924-CF2D-CD3D-14C172BB837D}"/>
              </a:ext>
            </a:extLst>
          </p:cNvPr>
          <p:cNvCxnSpPr>
            <a:cxnSpLocks/>
          </p:cNvCxnSpPr>
          <p:nvPr/>
        </p:nvCxnSpPr>
        <p:spPr bwMode="auto">
          <a:xfrm>
            <a:off x="3707151" y="3398516"/>
            <a:ext cx="0" cy="585928"/>
          </a:xfrm>
          <a:prstGeom prst="line">
            <a:avLst/>
          </a:prstGeom>
          <a:noFill/>
          <a:ln w="3810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426D2F6-767B-12D7-4DEB-394E72B90D5D}"/>
              </a:ext>
            </a:extLst>
          </p:cNvPr>
          <p:cNvCxnSpPr>
            <a:cxnSpLocks/>
          </p:cNvCxnSpPr>
          <p:nvPr/>
        </p:nvCxnSpPr>
        <p:spPr bwMode="auto">
          <a:xfrm>
            <a:off x="3769037" y="3398516"/>
            <a:ext cx="0" cy="630316"/>
          </a:xfrm>
          <a:prstGeom prst="line">
            <a:avLst/>
          </a:prstGeom>
          <a:noFill/>
          <a:ln w="381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DC24AB1-C974-7357-B2B9-A2E14078E4C4}"/>
              </a:ext>
            </a:extLst>
          </p:cNvPr>
          <p:cNvCxnSpPr>
            <a:cxnSpLocks/>
          </p:cNvCxnSpPr>
          <p:nvPr/>
        </p:nvCxnSpPr>
        <p:spPr bwMode="auto">
          <a:xfrm>
            <a:off x="3830923" y="3398516"/>
            <a:ext cx="0" cy="630316"/>
          </a:xfrm>
          <a:prstGeom prst="line">
            <a:avLst/>
          </a:prstGeom>
          <a:noFill/>
          <a:ln w="381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E45FE98-0464-B9F8-05C0-6AC2D310E40B}"/>
              </a:ext>
            </a:extLst>
          </p:cNvPr>
          <p:cNvCxnSpPr>
            <a:cxnSpLocks/>
          </p:cNvCxnSpPr>
          <p:nvPr/>
        </p:nvCxnSpPr>
        <p:spPr bwMode="auto">
          <a:xfrm>
            <a:off x="3892809" y="3398516"/>
            <a:ext cx="0" cy="890728"/>
          </a:xfrm>
          <a:prstGeom prst="line">
            <a:avLst/>
          </a:prstGeom>
          <a:noFill/>
          <a:ln w="381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6483D08-4A00-4F13-C7D9-D87EFE3223DF}"/>
              </a:ext>
            </a:extLst>
          </p:cNvPr>
          <p:cNvCxnSpPr>
            <a:cxnSpLocks/>
          </p:cNvCxnSpPr>
          <p:nvPr/>
        </p:nvCxnSpPr>
        <p:spPr bwMode="auto">
          <a:xfrm>
            <a:off x="3954695" y="3398516"/>
            <a:ext cx="0" cy="908484"/>
          </a:xfrm>
          <a:prstGeom prst="line">
            <a:avLst/>
          </a:prstGeom>
          <a:noFill/>
          <a:ln w="381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1807D56-2BCA-0914-5E54-C16A113A2DFF}"/>
              </a:ext>
            </a:extLst>
          </p:cNvPr>
          <p:cNvCxnSpPr>
            <a:cxnSpLocks/>
          </p:cNvCxnSpPr>
          <p:nvPr/>
        </p:nvCxnSpPr>
        <p:spPr bwMode="auto">
          <a:xfrm>
            <a:off x="4016581" y="3398516"/>
            <a:ext cx="0" cy="920321"/>
          </a:xfrm>
          <a:prstGeom prst="line">
            <a:avLst/>
          </a:prstGeom>
          <a:noFill/>
          <a:ln w="381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EF552BA-159F-64DA-AA5F-CFA8114B8EB2}"/>
              </a:ext>
            </a:extLst>
          </p:cNvPr>
          <p:cNvCxnSpPr>
            <a:cxnSpLocks/>
          </p:cNvCxnSpPr>
          <p:nvPr/>
        </p:nvCxnSpPr>
        <p:spPr bwMode="auto">
          <a:xfrm>
            <a:off x="4078467" y="3398516"/>
            <a:ext cx="0" cy="1115630"/>
          </a:xfrm>
          <a:prstGeom prst="line">
            <a:avLst/>
          </a:prstGeom>
          <a:noFill/>
          <a:ln w="381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948F702-4C24-08B7-FB0E-226579BB72BA}"/>
              </a:ext>
            </a:extLst>
          </p:cNvPr>
          <p:cNvCxnSpPr>
            <a:cxnSpLocks/>
          </p:cNvCxnSpPr>
          <p:nvPr/>
        </p:nvCxnSpPr>
        <p:spPr bwMode="auto">
          <a:xfrm>
            <a:off x="4140353" y="3398516"/>
            <a:ext cx="0" cy="1115630"/>
          </a:xfrm>
          <a:prstGeom prst="line">
            <a:avLst/>
          </a:prstGeom>
          <a:noFill/>
          <a:ln w="381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0177B57-DCCD-E011-CF48-9751C3A109C9}"/>
              </a:ext>
            </a:extLst>
          </p:cNvPr>
          <p:cNvCxnSpPr>
            <a:cxnSpLocks/>
          </p:cNvCxnSpPr>
          <p:nvPr/>
        </p:nvCxnSpPr>
        <p:spPr bwMode="auto">
          <a:xfrm>
            <a:off x="4202239" y="3398516"/>
            <a:ext cx="0" cy="1157059"/>
          </a:xfrm>
          <a:prstGeom prst="line">
            <a:avLst/>
          </a:prstGeom>
          <a:noFill/>
          <a:ln w="381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40B148A-CA7E-945D-EA9B-4D39EC63AD3D}"/>
              </a:ext>
            </a:extLst>
          </p:cNvPr>
          <p:cNvCxnSpPr>
            <a:cxnSpLocks/>
          </p:cNvCxnSpPr>
          <p:nvPr/>
        </p:nvCxnSpPr>
        <p:spPr bwMode="auto">
          <a:xfrm>
            <a:off x="4264125" y="3398516"/>
            <a:ext cx="0" cy="1207366"/>
          </a:xfrm>
          <a:prstGeom prst="line">
            <a:avLst/>
          </a:prstGeom>
          <a:noFill/>
          <a:ln w="381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AF9E806-C6F6-1033-B3B3-D25F56587283}"/>
              </a:ext>
            </a:extLst>
          </p:cNvPr>
          <p:cNvCxnSpPr>
            <a:cxnSpLocks/>
          </p:cNvCxnSpPr>
          <p:nvPr/>
        </p:nvCxnSpPr>
        <p:spPr bwMode="auto">
          <a:xfrm>
            <a:off x="4326019" y="3398516"/>
            <a:ext cx="0" cy="1408594"/>
          </a:xfrm>
          <a:prstGeom prst="line">
            <a:avLst/>
          </a:prstGeom>
          <a:noFill/>
          <a:ln w="381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420A87A-C35C-44A0-520E-7EA6CA221F94}"/>
              </a:ext>
            </a:extLst>
          </p:cNvPr>
          <p:cNvCxnSpPr>
            <a:cxnSpLocks/>
          </p:cNvCxnSpPr>
          <p:nvPr/>
        </p:nvCxnSpPr>
        <p:spPr bwMode="auto">
          <a:xfrm>
            <a:off x="4397178" y="1765405"/>
            <a:ext cx="0" cy="1633111"/>
          </a:xfrm>
          <a:prstGeom prst="line">
            <a:avLst/>
          </a:prstGeom>
          <a:noFill/>
          <a:ln w="3810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E59C584-2DDE-6FF1-4E81-CBAB0D608EEC}"/>
              </a:ext>
            </a:extLst>
          </p:cNvPr>
          <p:cNvCxnSpPr>
            <a:cxnSpLocks/>
          </p:cNvCxnSpPr>
          <p:nvPr/>
        </p:nvCxnSpPr>
        <p:spPr bwMode="auto">
          <a:xfrm>
            <a:off x="4458738" y="2331996"/>
            <a:ext cx="0" cy="1066520"/>
          </a:xfrm>
          <a:prstGeom prst="line">
            <a:avLst/>
          </a:prstGeom>
          <a:noFill/>
          <a:ln w="3810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A29CA32-782D-0DE3-B01A-42CBB5AE7CF7}"/>
              </a:ext>
            </a:extLst>
          </p:cNvPr>
          <p:cNvCxnSpPr>
            <a:cxnSpLocks/>
          </p:cNvCxnSpPr>
          <p:nvPr/>
        </p:nvCxnSpPr>
        <p:spPr bwMode="auto">
          <a:xfrm>
            <a:off x="4520298" y="2592853"/>
            <a:ext cx="0" cy="805663"/>
          </a:xfrm>
          <a:prstGeom prst="line">
            <a:avLst/>
          </a:prstGeom>
          <a:noFill/>
          <a:ln w="3810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A0E9892-7D4E-7D88-F923-23E3A7A087CF}"/>
              </a:ext>
            </a:extLst>
          </p:cNvPr>
          <p:cNvCxnSpPr>
            <a:cxnSpLocks/>
          </p:cNvCxnSpPr>
          <p:nvPr/>
        </p:nvCxnSpPr>
        <p:spPr bwMode="auto">
          <a:xfrm>
            <a:off x="4581858" y="2592853"/>
            <a:ext cx="0" cy="805663"/>
          </a:xfrm>
          <a:prstGeom prst="line">
            <a:avLst/>
          </a:prstGeom>
          <a:noFill/>
          <a:ln w="3810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2B3E6D0-F874-E9BF-53E9-2CC611F155C2}"/>
              </a:ext>
            </a:extLst>
          </p:cNvPr>
          <p:cNvCxnSpPr>
            <a:cxnSpLocks/>
          </p:cNvCxnSpPr>
          <p:nvPr/>
        </p:nvCxnSpPr>
        <p:spPr bwMode="auto">
          <a:xfrm>
            <a:off x="4643418" y="2702244"/>
            <a:ext cx="0" cy="696272"/>
          </a:xfrm>
          <a:prstGeom prst="line">
            <a:avLst/>
          </a:prstGeom>
          <a:noFill/>
          <a:ln w="38100"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A4BD7C5-E7E4-D956-1C5C-553AD0B0E918}"/>
              </a:ext>
            </a:extLst>
          </p:cNvPr>
          <p:cNvCxnSpPr>
            <a:cxnSpLocks/>
          </p:cNvCxnSpPr>
          <p:nvPr/>
        </p:nvCxnSpPr>
        <p:spPr bwMode="auto">
          <a:xfrm>
            <a:off x="4704978" y="2727488"/>
            <a:ext cx="0" cy="671028"/>
          </a:xfrm>
          <a:prstGeom prst="line">
            <a:avLst/>
          </a:prstGeom>
          <a:noFill/>
          <a:ln w="38100"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6F35F33-E59E-2398-7631-B84909738FBD}"/>
              </a:ext>
            </a:extLst>
          </p:cNvPr>
          <p:cNvCxnSpPr>
            <a:cxnSpLocks/>
          </p:cNvCxnSpPr>
          <p:nvPr/>
        </p:nvCxnSpPr>
        <p:spPr bwMode="auto">
          <a:xfrm>
            <a:off x="4766538" y="2733098"/>
            <a:ext cx="0" cy="665418"/>
          </a:xfrm>
          <a:prstGeom prst="line">
            <a:avLst/>
          </a:prstGeom>
          <a:noFill/>
          <a:ln w="38100"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F4E9393-FCDE-1D06-A97A-912EB9DAB69C}"/>
              </a:ext>
            </a:extLst>
          </p:cNvPr>
          <p:cNvCxnSpPr>
            <a:cxnSpLocks/>
          </p:cNvCxnSpPr>
          <p:nvPr/>
        </p:nvCxnSpPr>
        <p:spPr bwMode="auto">
          <a:xfrm>
            <a:off x="4828098" y="2786392"/>
            <a:ext cx="0" cy="612124"/>
          </a:xfrm>
          <a:prstGeom prst="line">
            <a:avLst/>
          </a:prstGeom>
          <a:noFill/>
          <a:ln w="38100"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14316775-20DE-9EBF-C8CB-416090F830EA}"/>
              </a:ext>
            </a:extLst>
          </p:cNvPr>
          <p:cNvCxnSpPr>
            <a:cxnSpLocks/>
          </p:cNvCxnSpPr>
          <p:nvPr/>
        </p:nvCxnSpPr>
        <p:spPr bwMode="auto">
          <a:xfrm>
            <a:off x="4889658" y="2831270"/>
            <a:ext cx="0" cy="567246"/>
          </a:xfrm>
          <a:prstGeom prst="line">
            <a:avLst/>
          </a:prstGeom>
          <a:noFill/>
          <a:ln w="3810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0099E1D-7631-806C-D46D-68CEA534A025}"/>
              </a:ext>
            </a:extLst>
          </p:cNvPr>
          <p:cNvCxnSpPr>
            <a:cxnSpLocks/>
          </p:cNvCxnSpPr>
          <p:nvPr/>
        </p:nvCxnSpPr>
        <p:spPr bwMode="auto">
          <a:xfrm>
            <a:off x="4951218" y="2878954"/>
            <a:ext cx="0" cy="519562"/>
          </a:xfrm>
          <a:prstGeom prst="line">
            <a:avLst/>
          </a:prstGeom>
          <a:noFill/>
          <a:ln w="3810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14ACAF6-68B7-BE25-4D14-9170853C6774}"/>
              </a:ext>
            </a:extLst>
          </p:cNvPr>
          <p:cNvCxnSpPr>
            <a:cxnSpLocks/>
          </p:cNvCxnSpPr>
          <p:nvPr/>
        </p:nvCxnSpPr>
        <p:spPr bwMode="auto">
          <a:xfrm>
            <a:off x="5012778" y="2979930"/>
            <a:ext cx="0" cy="418586"/>
          </a:xfrm>
          <a:prstGeom prst="line">
            <a:avLst/>
          </a:prstGeom>
          <a:noFill/>
          <a:ln w="3810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F882BE2-CDB0-CE8C-A528-7359BDD3968E}"/>
              </a:ext>
            </a:extLst>
          </p:cNvPr>
          <p:cNvCxnSpPr>
            <a:cxnSpLocks/>
          </p:cNvCxnSpPr>
          <p:nvPr/>
        </p:nvCxnSpPr>
        <p:spPr bwMode="auto">
          <a:xfrm>
            <a:off x="5074338" y="3036028"/>
            <a:ext cx="0" cy="362488"/>
          </a:xfrm>
          <a:prstGeom prst="line">
            <a:avLst/>
          </a:prstGeom>
          <a:noFill/>
          <a:ln w="381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5855E92C-9F12-965E-B6A5-64A481E2AB4E}"/>
              </a:ext>
            </a:extLst>
          </p:cNvPr>
          <p:cNvCxnSpPr>
            <a:cxnSpLocks/>
          </p:cNvCxnSpPr>
          <p:nvPr/>
        </p:nvCxnSpPr>
        <p:spPr bwMode="auto">
          <a:xfrm>
            <a:off x="5135898" y="3083712"/>
            <a:ext cx="0" cy="314804"/>
          </a:xfrm>
          <a:prstGeom prst="line">
            <a:avLst/>
          </a:prstGeom>
          <a:noFill/>
          <a:ln w="381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B703154E-822B-F3A0-2CA4-7F6D940AE3B5}"/>
              </a:ext>
            </a:extLst>
          </p:cNvPr>
          <p:cNvCxnSpPr>
            <a:cxnSpLocks/>
          </p:cNvCxnSpPr>
          <p:nvPr/>
        </p:nvCxnSpPr>
        <p:spPr bwMode="auto">
          <a:xfrm>
            <a:off x="5197458" y="3103346"/>
            <a:ext cx="0" cy="295170"/>
          </a:xfrm>
          <a:prstGeom prst="line">
            <a:avLst/>
          </a:prstGeom>
          <a:noFill/>
          <a:ln w="3810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1C84A490-C45C-4ED8-C5AB-85BE2BAF72C3}"/>
              </a:ext>
            </a:extLst>
          </p:cNvPr>
          <p:cNvCxnSpPr>
            <a:cxnSpLocks/>
          </p:cNvCxnSpPr>
          <p:nvPr/>
        </p:nvCxnSpPr>
        <p:spPr bwMode="auto">
          <a:xfrm>
            <a:off x="5259018" y="3117371"/>
            <a:ext cx="0" cy="281145"/>
          </a:xfrm>
          <a:prstGeom prst="line">
            <a:avLst/>
          </a:prstGeom>
          <a:noFill/>
          <a:ln w="3810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5D7D52D-726B-EC89-7B8A-625498F87D52}"/>
              </a:ext>
            </a:extLst>
          </p:cNvPr>
          <p:cNvCxnSpPr>
            <a:cxnSpLocks/>
          </p:cNvCxnSpPr>
          <p:nvPr/>
        </p:nvCxnSpPr>
        <p:spPr bwMode="auto">
          <a:xfrm>
            <a:off x="5320578" y="3142615"/>
            <a:ext cx="0" cy="255901"/>
          </a:xfrm>
          <a:prstGeom prst="line">
            <a:avLst/>
          </a:prstGeom>
          <a:noFill/>
          <a:ln w="3810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50D394C-4F63-3FA5-652F-C6EAA451CFD1}"/>
              </a:ext>
            </a:extLst>
          </p:cNvPr>
          <p:cNvCxnSpPr>
            <a:cxnSpLocks/>
          </p:cNvCxnSpPr>
          <p:nvPr/>
        </p:nvCxnSpPr>
        <p:spPr bwMode="auto">
          <a:xfrm>
            <a:off x="5382138" y="3198713"/>
            <a:ext cx="0" cy="199803"/>
          </a:xfrm>
          <a:prstGeom prst="line">
            <a:avLst/>
          </a:prstGeom>
          <a:noFill/>
          <a:ln w="3810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2C2613C-DD0F-BD45-E8EA-7CC3073C2236}"/>
              </a:ext>
            </a:extLst>
          </p:cNvPr>
          <p:cNvCxnSpPr>
            <a:cxnSpLocks/>
          </p:cNvCxnSpPr>
          <p:nvPr/>
        </p:nvCxnSpPr>
        <p:spPr bwMode="auto">
          <a:xfrm>
            <a:off x="5443698" y="3229567"/>
            <a:ext cx="0" cy="168949"/>
          </a:xfrm>
          <a:prstGeom prst="line">
            <a:avLst/>
          </a:prstGeom>
          <a:noFill/>
          <a:ln w="3810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7C6C0AE-11C8-0B31-7013-49354E88CBE3}"/>
              </a:ext>
            </a:extLst>
          </p:cNvPr>
          <p:cNvCxnSpPr>
            <a:cxnSpLocks/>
          </p:cNvCxnSpPr>
          <p:nvPr/>
        </p:nvCxnSpPr>
        <p:spPr bwMode="auto">
          <a:xfrm>
            <a:off x="5505258" y="3229567"/>
            <a:ext cx="0" cy="168949"/>
          </a:xfrm>
          <a:prstGeom prst="line">
            <a:avLst/>
          </a:prstGeom>
          <a:noFill/>
          <a:ln w="381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7C70809-77E0-1E96-351D-A22A840DA654}"/>
              </a:ext>
            </a:extLst>
          </p:cNvPr>
          <p:cNvCxnSpPr>
            <a:cxnSpLocks/>
          </p:cNvCxnSpPr>
          <p:nvPr/>
        </p:nvCxnSpPr>
        <p:spPr bwMode="auto">
          <a:xfrm>
            <a:off x="5566825" y="3305299"/>
            <a:ext cx="0" cy="93217"/>
          </a:xfrm>
          <a:prstGeom prst="line">
            <a:avLst/>
          </a:prstGeom>
          <a:noFill/>
          <a:ln w="38100"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D41857DB-EB31-6041-4F0A-EA7022409A25}"/>
              </a:ext>
            </a:extLst>
          </p:cNvPr>
          <p:cNvCxnSpPr>
            <a:cxnSpLocks/>
          </p:cNvCxnSpPr>
          <p:nvPr/>
        </p:nvCxnSpPr>
        <p:spPr bwMode="auto">
          <a:xfrm>
            <a:off x="5698655" y="3398516"/>
            <a:ext cx="0" cy="28049"/>
          </a:xfrm>
          <a:prstGeom prst="line">
            <a:avLst/>
          </a:prstGeom>
          <a:noFill/>
          <a:ln w="3810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F5729A3A-A169-34DB-9027-5B2092470082}"/>
              </a:ext>
            </a:extLst>
          </p:cNvPr>
          <p:cNvCxnSpPr>
            <a:cxnSpLocks/>
          </p:cNvCxnSpPr>
          <p:nvPr/>
        </p:nvCxnSpPr>
        <p:spPr bwMode="auto">
          <a:xfrm>
            <a:off x="5760475" y="3398516"/>
            <a:ext cx="0" cy="36464"/>
          </a:xfrm>
          <a:prstGeom prst="line">
            <a:avLst/>
          </a:prstGeom>
          <a:noFill/>
          <a:ln w="3810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A420BEA-A6C8-B2A2-AFA9-F4B9296A7659}"/>
              </a:ext>
            </a:extLst>
          </p:cNvPr>
          <p:cNvCxnSpPr>
            <a:cxnSpLocks/>
          </p:cNvCxnSpPr>
          <p:nvPr/>
        </p:nvCxnSpPr>
        <p:spPr bwMode="auto">
          <a:xfrm>
            <a:off x="5822295" y="3398516"/>
            <a:ext cx="0" cy="47683"/>
          </a:xfrm>
          <a:prstGeom prst="line">
            <a:avLst/>
          </a:prstGeom>
          <a:noFill/>
          <a:ln w="3810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2A3ED19-7771-8DCB-F833-4BD9D57113A8}"/>
              </a:ext>
            </a:extLst>
          </p:cNvPr>
          <p:cNvCxnSpPr>
            <a:cxnSpLocks/>
          </p:cNvCxnSpPr>
          <p:nvPr/>
        </p:nvCxnSpPr>
        <p:spPr bwMode="auto">
          <a:xfrm>
            <a:off x="5884115" y="3398516"/>
            <a:ext cx="0" cy="88634"/>
          </a:xfrm>
          <a:prstGeom prst="line">
            <a:avLst/>
          </a:prstGeom>
          <a:noFill/>
          <a:ln w="3810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20CC516E-3C8B-4AA8-D1BB-71457F8BE458}"/>
              </a:ext>
            </a:extLst>
          </p:cNvPr>
          <p:cNvCxnSpPr>
            <a:cxnSpLocks/>
          </p:cNvCxnSpPr>
          <p:nvPr/>
        </p:nvCxnSpPr>
        <p:spPr bwMode="auto">
          <a:xfrm>
            <a:off x="5945935" y="3398516"/>
            <a:ext cx="0" cy="122293"/>
          </a:xfrm>
          <a:prstGeom prst="line">
            <a:avLst/>
          </a:prstGeom>
          <a:noFill/>
          <a:ln w="3810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303D8C3-BF05-35EF-BDF5-FC8CEDCFA273}"/>
              </a:ext>
            </a:extLst>
          </p:cNvPr>
          <p:cNvCxnSpPr>
            <a:cxnSpLocks/>
          </p:cNvCxnSpPr>
          <p:nvPr/>
        </p:nvCxnSpPr>
        <p:spPr bwMode="auto">
          <a:xfrm>
            <a:off x="6007755" y="3398516"/>
            <a:ext cx="0" cy="164366"/>
          </a:xfrm>
          <a:prstGeom prst="line">
            <a:avLst/>
          </a:prstGeom>
          <a:noFill/>
          <a:ln w="3810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4646080-A791-6177-F74F-3D87A5544D40}"/>
              </a:ext>
            </a:extLst>
          </p:cNvPr>
          <p:cNvCxnSpPr>
            <a:cxnSpLocks/>
          </p:cNvCxnSpPr>
          <p:nvPr/>
        </p:nvCxnSpPr>
        <p:spPr bwMode="auto">
          <a:xfrm>
            <a:off x="6069575" y="3398516"/>
            <a:ext cx="0" cy="184001"/>
          </a:xfrm>
          <a:prstGeom prst="line">
            <a:avLst/>
          </a:prstGeom>
          <a:noFill/>
          <a:ln w="3810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9D80CAA6-A55C-4C02-0F87-EF81A7C55912}"/>
              </a:ext>
            </a:extLst>
          </p:cNvPr>
          <p:cNvCxnSpPr>
            <a:cxnSpLocks/>
          </p:cNvCxnSpPr>
          <p:nvPr/>
        </p:nvCxnSpPr>
        <p:spPr bwMode="auto">
          <a:xfrm>
            <a:off x="6131395" y="3398516"/>
            <a:ext cx="0" cy="203635"/>
          </a:xfrm>
          <a:prstGeom prst="line">
            <a:avLst/>
          </a:prstGeom>
          <a:noFill/>
          <a:ln w="3810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2F3F6EC2-CBB8-6610-DBD0-88019B9C1006}"/>
              </a:ext>
            </a:extLst>
          </p:cNvPr>
          <p:cNvCxnSpPr>
            <a:cxnSpLocks/>
          </p:cNvCxnSpPr>
          <p:nvPr/>
        </p:nvCxnSpPr>
        <p:spPr bwMode="auto">
          <a:xfrm>
            <a:off x="6193215" y="3398516"/>
            <a:ext cx="0" cy="391564"/>
          </a:xfrm>
          <a:prstGeom prst="line">
            <a:avLst/>
          </a:prstGeom>
          <a:noFill/>
          <a:ln w="3810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08AFFE4-F863-173A-4DB6-835BF0C2485E}"/>
              </a:ext>
            </a:extLst>
          </p:cNvPr>
          <p:cNvCxnSpPr>
            <a:cxnSpLocks/>
          </p:cNvCxnSpPr>
          <p:nvPr/>
        </p:nvCxnSpPr>
        <p:spPr bwMode="auto">
          <a:xfrm>
            <a:off x="6255035" y="3398516"/>
            <a:ext cx="0" cy="422418"/>
          </a:xfrm>
          <a:prstGeom prst="line">
            <a:avLst/>
          </a:prstGeom>
          <a:noFill/>
          <a:ln w="3810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12FDFAEF-578C-BC0E-4EAC-2091B83F6F01}"/>
              </a:ext>
            </a:extLst>
          </p:cNvPr>
          <p:cNvCxnSpPr>
            <a:cxnSpLocks/>
          </p:cNvCxnSpPr>
          <p:nvPr/>
        </p:nvCxnSpPr>
        <p:spPr bwMode="auto">
          <a:xfrm>
            <a:off x="6316855" y="3398516"/>
            <a:ext cx="0" cy="481321"/>
          </a:xfrm>
          <a:prstGeom prst="line">
            <a:avLst/>
          </a:prstGeom>
          <a:noFill/>
          <a:ln w="3810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7905D5B-ABA9-2BCA-B0E4-A5837E131358}"/>
              </a:ext>
            </a:extLst>
          </p:cNvPr>
          <p:cNvCxnSpPr>
            <a:cxnSpLocks/>
          </p:cNvCxnSpPr>
          <p:nvPr/>
        </p:nvCxnSpPr>
        <p:spPr bwMode="auto">
          <a:xfrm>
            <a:off x="6378675" y="3398516"/>
            <a:ext cx="0" cy="503761"/>
          </a:xfrm>
          <a:prstGeom prst="line">
            <a:avLst/>
          </a:prstGeom>
          <a:noFill/>
          <a:ln w="3810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EFE5F10-AD3F-542A-9E70-845F66D15A28}"/>
              </a:ext>
            </a:extLst>
          </p:cNvPr>
          <p:cNvCxnSpPr>
            <a:cxnSpLocks/>
          </p:cNvCxnSpPr>
          <p:nvPr/>
        </p:nvCxnSpPr>
        <p:spPr bwMode="auto">
          <a:xfrm>
            <a:off x="6440495" y="3398516"/>
            <a:ext cx="0" cy="514981"/>
          </a:xfrm>
          <a:prstGeom prst="line">
            <a:avLst/>
          </a:prstGeom>
          <a:noFill/>
          <a:ln w="3810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C6DA17DA-B935-D396-4EC3-3910D13E7393}"/>
              </a:ext>
            </a:extLst>
          </p:cNvPr>
          <p:cNvCxnSpPr>
            <a:cxnSpLocks/>
          </p:cNvCxnSpPr>
          <p:nvPr/>
        </p:nvCxnSpPr>
        <p:spPr bwMode="auto">
          <a:xfrm>
            <a:off x="6502315" y="3398516"/>
            <a:ext cx="0" cy="543030"/>
          </a:xfrm>
          <a:prstGeom prst="line">
            <a:avLst/>
          </a:prstGeom>
          <a:noFill/>
          <a:ln w="3810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50E65FD-57B3-8D83-5D1C-A30D1AC328EC}"/>
              </a:ext>
            </a:extLst>
          </p:cNvPr>
          <p:cNvCxnSpPr>
            <a:cxnSpLocks/>
          </p:cNvCxnSpPr>
          <p:nvPr/>
        </p:nvCxnSpPr>
        <p:spPr bwMode="auto">
          <a:xfrm>
            <a:off x="6564135" y="3398516"/>
            <a:ext cx="0" cy="596323"/>
          </a:xfrm>
          <a:prstGeom prst="line">
            <a:avLst/>
          </a:prstGeom>
          <a:noFill/>
          <a:ln w="3810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1A07777F-112B-F7C7-98D2-FFE9CAE375CF}"/>
              </a:ext>
            </a:extLst>
          </p:cNvPr>
          <p:cNvCxnSpPr>
            <a:cxnSpLocks/>
          </p:cNvCxnSpPr>
          <p:nvPr/>
        </p:nvCxnSpPr>
        <p:spPr bwMode="auto">
          <a:xfrm>
            <a:off x="6625955" y="3398516"/>
            <a:ext cx="0" cy="656442"/>
          </a:xfrm>
          <a:prstGeom prst="line">
            <a:avLst/>
          </a:prstGeom>
          <a:noFill/>
          <a:ln w="3810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8D5B27E-DD2A-7061-78A6-1FE53848312C}"/>
              </a:ext>
            </a:extLst>
          </p:cNvPr>
          <p:cNvCxnSpPr>
            <a:cxnSpLocks/>
          </p:cNvCxnSpPr>
          <p:nvPr/>
        </p:nvCxnSpPr>
        <p:spPr bwMode="auto">
          <a:xfrm>
            <a:off x="6687775" y="3398516"/>
            <a:ext cx="0" cy="690101"/>
          </a:xfrm>
          <a:prstGeom prst="line">
            <a:avLst/>
          </a:prstGeom>
          <a:noFill/>
          <a:ln w="3810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15599024-EAB6-C132-F302-F24AC6804E73}"/>
              </a:ext>
            </a:extLst>
          </p:cNvPr>
          <p:cNvCxnSpPr>
            <a:cxnSpLocks/>
          </p:cNvCxnSpPr>
          <p:nvPr/>
        </p:nvCxnSpPr>
        <p:spPr bwMode="auto">
          <a:xfrm>
            <a:off x="6749595" y="3398516"/>
            <a:ext cx="0" cy="726565"/>
          </a:xfrm>
          <a:prstGeom prst="line">
            <a:avLst/>
          </a:prstGeom>
          <a:noFill/>
          <a:ln w="3810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63BE1132-DD4A-D344-813A-0845319E7BEE}"/>
              </a:ext>
            </a:extLst>
          </p:cNvPr>
          <p:cNvCxnSpPr>
            <a:cxnSpLocks/>
          </p:cNvCxnSpPr>
          <p:nvPr/>
        </p:nvCxnSpPr>
        <p:spPr bwMode="auto">
          <a:xfrm>
            <a:off x="6811415" y="3398516"/>
            <a:ext cx="0" cy="768638"/>
          </a:xfrm>
          <a:prstGeom prst="line">
            <a:avLst/>
          </a:prstGeom>
          <a:noFill/>
          <a:ln w="3810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3E72F8B-712C-9E21-3A50-692EA9A183E8}"/>
              </a:ext>
            </a:extLst>
          </p:cNvPr>
          <p:cNvCxnSpPr>
            <a:cxnSpLocks/>
          </p:cNvCxnSpPr>
          <p:nvPr/>
        </p:nvCxnSpPr>
        <p:spPr bwMode="auto">
          <a:xfrm>
            <a:off x="6873235" y="3398516"/>
            <a:ext cx="0" cy="796687"/>
          </a:xfrm>
          <a:prstGeom prst="line">
            <a:avLst/>
          </a:prstGeom>
          <a:noFill/>
          <a:ln w="3810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975B52F-A8E0-5D35-F1DC-906EA679D289}"/>
              </a:ext>
            </a:extLst>
          </p:cNvPr>
          <p:cNvCxnSpPr>
            <a:cxnSpLocks/>
          </p:cNvCxnSpPr>
          <p:nvPr/>
        </p:nvCxnSpPr>
        <p:spPr bwMode="auto">
          <a:xfrm>
            <a:off x="6935055" y="3398516"/>
            <a:ext cx="0" cy="864004"/>
          </a:xfrm>
          <a:prstGeom prst="line">
            <a:avLst/>
          </a:prstGeom>
          <a:noFill/>
          <a:ln w="3810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59410C9E-BC55-ECFC-2C50-2CFD982DECFC}"/>
              </a:ext>
            </a:extLst>
          </p:cNvPr>
          <p:cNvCxnSpPr>
            <a:cxnSpLocks/>
          </p:cNvCxnSpPr>
          <p:nvPr/>
        </p:nvCxnSpPr>
        <p:spPr bwMode="auto">
          <a:xfrm>
            <a:off x="6996875" y="3398516"/>
            <a:ext cx="0" cy="883638"/>
          </a:xfrm>
          <a:prstGeom prst="line">
            <a:avLst/>
          </a:prstGeom>
          <a:noFill/>
          <a:ln w="3810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D40E8F1-767C-EAAC-F415-93C2F12A2242}"/>
              </a:ext>
            </a:extLst>
          </p:cNvPr>
          <p:cNvCxnSpPr>
            <a:cxnSpLocks/>
          </p:cNvCxnSpPr>
          <p:nvPr/>
        </p:nvCxnSpPr>
        <p:spPr bwMode="auto">
          <a:xfrm>
            <a:off x="7058695" y="3398516"/>
            <a:ext cx="0" cy="1009859"/>
          </a:xfrm>
          <a:prstGeom prst="line">
            <a:avLst/>
          </a:prstGeom>
          <a:noFill/>
          <a:ln w="3810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12AECB9B-7A30-7EDA-8416-0D4CA02A32A0}"/>
              </a:ext>
            </a:extLst>
          </p:cNvPr>
          <p:cNvCxnSpPr>
            <a:cxnSpLocks/>
          </p:cNvCxnSpPr>
          <p:nvPr/>
        </p:nvCxnSpPr>
        <p:spPr bwMode="auto">
          <a:xfrm>
            <a:off x="7120515" y="3398516"/>
            <a:ext cx="0" cy="1063153"/>
          </a:xfrm>
          <a:prstGeom prst="line">
            <a:avLst/>
          </a:prstGeom>
          <a:noFill/>
          <a:ln w="3810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86CA3CD-0CC7-7695-F319-782CA33C9C69}"/>
              </a:ext>
            </a:extLst>
          </p:cNvPr>
          <p:cNvCxnSpPr>
            <a:cxnSpLocks/>
          </p:cNvCxnSpPr>
          <p:nvPr/>
        </p:nvCxnSpPr>
        <p:spPr bwMode="auto">
          <a:xfrm>
            <a:off x="7182335" y="3398516"/>
            <a:ext cx="0" cy="1110836"/>
          </a:xfrm>
          <a:prstGeom prst="line">
            <a:avLst/>
          </a:prstGeom>
          <a:noFill/>
          <a:ln w="3810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B096FF5-C342-6AEE-1A39-808AAFA3902A}"/>
              </a:ext>
            </a:extLst>
          </p:cNvPr>
          <p:cNvCxnSpPr>
            <a:cxnSpLocks/>
          </p:cNvCxnSpPr>
          <p:nvPr/>
        </p:nvCxnSpPr>
        <p:spPr bwMode="auto">
          <a:xfrm>
            <a:off x="7244160" y="3398516"/>
            <a:ext cx="0" cy="1169739"/>
          </a:xfrm>
          <a:prstGeom prst="line">
            <a:avLst/>
          </a:prstGeom>
          <a:noFill/>
          <a:ln w="3810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6261A22C-1726-F091-A620-B1DB20752E7F}"/>
              </a:ext>
            </a:extLst>
          </p:cNvPr>
          <p:cNvCxnSpPr>
            <a:cxnSpLocks/>
          </p:cNvCxnSpPr>
          <p:nvPr/>
        </p:nvCxnSpPr>
        <p:spPr bwMode="auto">
          <a:xfrm>
            <a:off x="7317784" y="2831270"/>
            <a:ext cx="0" cy="573205"/>
          </a:xfrm>
          <a:prstGeom prst="line">
            <a:avLst/>
          </a:prstGeom>
          <a:noFill/>
          <a:ln w="38100" cap="flat" cmpd="sng" algn="ctr">
            <a:solidFill>
              <a:schemeClr val="accent2"/>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9AF42701-D1C9-F249-6DF0-3BFFA4FA3812}"/>
              </a:ext>
            </a:extLst>
          </p:cNvPr>
          <p:cNvCxnSpPr>
            <a:cxnSpLocks/>
          </p:cNvCxnSpPr>
          <p:nvPr/>
        </p:nvCxnSpPr>
        <p:spPr bwMode="auto">
          <a:xfrm>
            <a:off x="7378721" y="3269190"/>
            <a:ext cx="0" cy="129326"/>
          </a:xfrm>
          <a:prstGeom prst="line">
            <a:avLst/>
          </a:prstGeom>
          <a:noFill/>
          <a:ln w="38100" cap="flat" cmpd="sng" algn="ctr">
            <a:solidFill>
              <a:schemeClr val="accent2"/>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CF590469-F1EC-4CEE-122B-0F6651CE3520}"/>
              </a:ext>
            </a:extLst>
          </p:cNvPr>
          <p:cNvCxnSpPr>
            <a:cxnSpLocks/>
          </p:cNvCxnSpPr>
          <p:nvPr/>
        </p:nvCxnSpPr>
        <p:spPr bwMode="auto">
          <a:xfrm>
            <a:off x="7439658" y="3335292"/>
            <a:ext cx="0" cy="63224"/>
          </a:xfrm>
          <a:prstGeom prst="line">
            <a:avLst/>
          </a:prstGeom>
          <a:noFill/>
          <a:ln w="38100" cap="flat" cmpd="sng" algn="ctr">
            <a:solidFill>
              <a:schemeClr val="accent2"/>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CD65FD3F-FF78-8E9C-7A58-9A0525F7E49C}"/>
              </a:ext>
            </a:extLst>
          </p:cNvPr>
          <p:cNvCxnSpPr>
            <a:cxnSpLocks/>
          </p:cNvCxnSpPr>
          <p:nvPr/>
        </p:nvCxnSpPr>
        <p:spPr bwMode="auto">
          <a:xfrm>
            <a:off x="7500595" y="3398516"/>
            <a:ext cx="0" cy="457650"/>
          </a:xfrm>
          <a:prstGeom prst="line">
            <a:avLst/>
          </a:prstGeom>
          <a:noFill/>
          <a:ln w="38100" cap="flat" cmpd="sng" algn="ctr">
            <a:solidFill>
              <a:schemeClr val="accent2"/>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EEEA595A-250B-1897-B503-60FF4A2EC418}"/>
              </a:ext>
            </a:extLst>
          </p:cNvPr>
          <p:cNvCxnSpPr>
            <a:cxnSpLocks/>
          </p:cNvCxnSpPr>
          <p:nvPr/>
        </p:nvCxnSpPr>
        <p:spPr bwMode="auto">
          <a:xfrm>
            <a:off x="7561532" y="3398516"/>
            <a:ext cx="0" cy="482437"/>
          </a:xfrm>
          <a:prstGeom prst="line">
            <a:avLst/>
          </a:prstGeom>
          <a:noFill/>
          <a:ln w="38100" cap="flat" cmpd="sng" algn="ctr">
            <a:solidFill>
              <a:schemeClr val="accent2"/>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75A0885B-E72D-3FE4-4E97-CDC7F0F9F2FA}"/>
              </a:ext>
            </a:extLst>
          </p:cNvPr>
          <p:cNvCxnSpPr>
            <a:cxnSpLocks/>
          </p:cNvCxnSpPr>
          <p:nvPr/>
        </p:nvCxnSpPr>
        <p:spPr bwMode="auto">
          <a:xfrm>
            <a:off x="7622469" y="3398516"/>
            <a:ext cx="0" cy="958917"/>
          </a:xfrm>
          <a:prstGeom prst="line">
            <a:avLst/>
          </a:prstGeom>
          <a:noFill/>
          <a:ln w="38100" cap="flat" cmpd="sng" algn="ctr">
            <a:solidFill>
              <a:schemeClr val="accent2"/>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9C52D868-0D25-003C-51F3-E0974603C0BF}"/>
              </a:ext>
            </a:extLst>
          </p:cNvPr>
          <p:cNvCxnSpPr>
            <a:cxnSpLocks/>
          </p:cNvCxnSpPr>
          <p:nvPr/>
        </p:nvCxnSpPr>
        <p:spPr bwMode="auto">
          <a:xfrm>
            <a:off x="7683406" y="3398516"/>
            <a:ext cx="0" cy="1000230"/>
          </a:xfrm>
          <a:prstGeom prst="line">
            <a:avLst/>
          </a:prstGeom>
          <a:noFill/>
          <a:ln w="38100" cap="flat" cmpd="sng" algn="ctr">
            <a:solidFill>
              <a:schemeClr val="accent2"/>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7A9AD2C1-1FFA-4C17-64F9-7FE23877D71C}"/>
              </a:ext>
            </a:extLst>
          </p:cNvPr>
          <p:cNvCxnSpPr>
            <a:cxnSpLocks/>
          </p:cNvCxnSpPr>
          <p:nvPr/>
        </p:nvCxnSpPr>
        <p:spPr bwMode="auto">
          <a:xfrm>
            <a:off x="7744343" y="3398516"/>
            <a:ext cx="0" cy="1151711"/>
          </a:xfrm>
          <a:prstGeom prst="line">
            <a:avLst/>
          </a:prstGeom>
          <a:noFill/>
          <a:ln w="38100" cap="flat" cmpd="sng" algn="ctr">
            <a:solidFill>
              <a:schemeClr val="accent2"/>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84911A72-0449-3B95-BF4D-443CFD7FF221}"/>
              </a:ext>
            </a:extLst>
          </p:cNvPr>
          <p:cNvCxnSpPr>
            <a:cxnSpLocks/>
          </p:cNvCxnSpPr>
          <p:nvPr/>
        </p:nvCxnSpPr>
        <p:spPr bwMode="auto">
          <a:xfrm>
            <a:off x="7805281" y="3398516"/>
            <a:ext cx="0" cy="1325226"/>
          </a:xfrm>
          <a:prstGeom prst="line">
            <a:avLst/>
          </a:prstGeom>
          <a:noFill/>
          <a:ln w="38100" cap="flat" cmpd="sng" algn="ctr">
            <a:solidFill>
              <a:schemeClr val="accent2"/>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83E007D-00C1-4E83-038B-F27AB1C99A51}"/>
              </a:ext>
            </a:extLst>
          </p:cNvPr>
          <p:cNvCxnSpPr>
            <a:cxnSpLocks/>
          </p:cNvCxnSpPr>
          <p:nvPr/>
        </p:nvCxnSpPr>
        <p:spPr bwMode="auto">
          <a:xfrm>
            <a:off x="1167045" y="3400221"/>
            <a:ext cx="6674053"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7231E3ED-D02B-61B7-F372-9357F0E36CBF}"/>
              </a:ext>
            </a:extLst>
          </p:cNvPr>
          <p:cNvCxnSpPr>
            <a:cxnSpLocks/>
          </p:cNvCxnSpPr>
          <p:nvPr/>
        </p:nvCxnSpPr>
        <p:spPr bwMode="auto">
          <a:xfrm>
            <a:off x="1269920" y="3830768"/>
            <a:ext cx="6571178" cy="0"/>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cxnSp>
        <p:nvCxnSpPr>
          <p:cNvPr id="239" name="Straight Connector 238">
            <a:extLst>
              <a:ext uri="{FF2B5EF4-FFF2-40B4-BE49-F238E27FC236}">
                <a16:creationId xmlns:a16="http://schemas.microsoft.com/office/drawing/2014/main" id="{A30DA92F-3E27-2A74-7F7B-FAACB9FD84CC}"/>
              </a:ext>
            </a:extLst>
          </p:cNvPr>
          <p:cNvCxnSpPr>
            <a:cxnSpLocks/>
          </p:cNvCxnSpPr>
          <p:nvPr/>
        </p:nvCxnSpPr>
        <p:spPr bwMode="auto">
          <a:xfrm>
            <a:off x="1269920" y="3120094"/>
            <a:ext cx="6571178" cy="0"/>
          </a:xfrm>
          <a:prstGeom prst="line">
            <a:avLst/>
          </a:prstGeom>
          <a:noFill/>
          <a:ln w="19050" cap="flat" cmpd="sng" algn="ctr">
            <a:solidFill>
              <a:schemeClr val="bg1">
                <a:lumMod val="65000"/>
                <a:lumOff val="35000"/>
              </a:schemeClr>
            </a:solidFill>
            <a:prstDash val="sysDash"/>
            <a:round/>
            <a:headEnd type="none" w="med" len="med"/>
            <a:tailEnd type="none" w="med" len="med"/>
          </a:ln>
          <a:effectLst/>
        </p:spPr>
      </p:cxnSp>
      <p:sp>
        <p:nvSpPr>
          <p:cNvPr id="240" name="TextBox 239">
            <a:extLst>
              <a:ext uri="{FF2B5EF4-FFF2-40B4-BE49-F238E27FC236}">
                <a16:creationId xmlns:a16="http://schemas.microsoft.com/office/drawing/2014/main" id="{1060617A-2A16-B18C-59E6-4886971A355A}"/>
              </a:ext>
            </a:extLst>
          </p:cNvPr>
          <p:cNvSpPr txBox="1"/>
          <p:nvPr/>
        </p:nvSpPr>
        <p:spPr bwMode="auto">
          <a:xfrm>
            <a:off x="7869298" y="2985619"/>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41" name="TextBox 240">
            <a:extLst>
              <a:ext uri="{FF2B5EF4-FFF2-40B4-BE49-F238E27FC236}">
                <a16:creationId xmlns:a16="http://schemas.microsoft.com/office/drawing/2014/main" id="{483EF725-DB4F-1B74-6C07-DF426788523D}"/>
              </a:ext>
            </a:extLst>
          </p:cNvPr>
          <p:cNvSpPr txBox="1"/>
          <p:nvPr/>
        </p:nvSpPr>
        <p:spPr bwMode="auto">
          <a:xfrm>
            <a:off x="7869298" y="3691555"/>
            <a:ext cx="28779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cxnSp>
        <p:nvCxnSpPr>
          <p:cNvPr id="242" name="Straight Connector 241">
            <a:extLst>
              <a:ext uri="{FF2B5EF4-FFF2-40B4-BE49-F238E27FC236}">
                <a16:creationId xmlns:a16="http://schemas.microsoft.com/office/drawing/2014/main" id="{01C32209-1E80-0931-7F4A-30CB56E7959E}"/>
              </a:ext>
            </a:extLst>
          </p:cNvPr>
          <p:cNvCxnSpPr>
            <a:cxnSpLocks/>
          </p:cNvCxnSpPr>
          <p:nvPr/>
        </p:nvCxnSpPr>
        <p:spPr bwMode="auto">
          <a:xfrm>
            <a:off x="3026405" y="3580937"/>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44" name="Straight Connector 243">
            <a:extLst>
              <a:ext uri="{FF2B5EF4-FFF2-40B4-BE49-F238E27FC236}">
                <a16:creationId xmlns:a16="http://schemas.microsoft.com/office/drawing/2014/main" id="{58E7A1BB-2F04-2D28-8136-AE0878CAEDA3}"/>
              </a:ext>
            </a:extLst>
          </p:cNvPr>
          <p:cNvCxnSpPr>
            <a:cxnSpLocks/>
          </p:cNvCxnSpPr>
          <p:nvPr/>
        </p:nvCxnSpPr>
        <p:spPr bwMode="auto">
          <a:xfrm>
            <a:off x="3209285" y="3626657"/>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45" name="Straight Connector 244">
            <a:extLst>
              <a:ext uri="{FF2B5EF4-FFF2-40B4-BE49-F238E27FC236}">
                <a16:creationId xmlns:a16="http://schemas.microsoft.com/office/drawing/2014/main" id="{83395160-F8C3-7C59-13E0-DEE13E3A1832}"/>
              </a:ext>
            </a:extLst>
          </p:cNvPr>
          <p:cNvCxnSpPr>
            <a:cxnSpLocks/>
          </p:cNvCxnSpPr>
          <p:nvPr/>
        </p:nvCxnSpPr>
        <p:spPr bwMode="auto">
          <a:xfrm>
            <a:off x="3646891" y="4018542"/>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46" name="Straight Connector 245">
            <a:extLst>
              <a:ext uri="{FF2B5EF4-FFF2-40B4-BE49-F238E27FC236}">
                <a16:creationId xmlns:a16="http://schemas.microsoft.com/office/drawing/2014/main" id="{6B8D3515-6A5C-8C82-664F-8BCCC9016132}"/>
              </a:ext>
            </a:extLst>
          </p:cNvPr>
          <p:cNvCxnSpPr>
            <a:cxnSpLocks/>
          </p:cNvCxnSpPr>
          <p:nvPr/>
        </p:nvCxnSpPr>
        <p:spPr bwMode="auto">
          <a:xfrm>
            <a:off x="3705674" y="4018542"/>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47" name="Straight Connector 246">
            <a:extLst>
              <a:ext uri="{FF2B5EF4-FFF2-40B4-BE49-F238E27FC236}">
                <a16:creationId xmlns:a16="http://schemas.microsoft.com/office/drawing/2014/main" id="{7B415609-BF45-4F01-5301-7070ECDBEA08}"/>
              </a:ext>
            </a:extLst>
          </p:cNvPr>
          <p:cNvCxnSpPr>
            <a:cxnSpLocks/>
          </p:cNvCxnSpPr>
          <p:nvPr/>
        </p:nvCxnSpPr>
        <p:spPr bwMode="auto">
          <a:xfrm>
            <a:off x="3774254" y="4070793"/>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48" name="Straight Connector 247">
            <a:extLst>
              <a:ext uri="{FF2B5EF4-FFF2-40B4-BE49-F238E27FC236}">
                <a16:creationId xmlns:a16="http://schemas.microsoft.com/office/drawing/2014/main" id="{CC1DCE7A-7450-F14F-B82D-21A3F95D8392}"/>
              </a:ext>
            </a:extLst>
          </p:cNvPr>
          <p:cNvCxnSpPr>
            <a:cxnSpLocks/>
          </p:cNvCxnSpPr>
          <p:nvPr/>
        </p:nvCxnSpPr>
        <p:spPr bwMode="auto">
          <a:xfrm>
            <a:off x="3891820" y="4305925"/>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49" name="Straight Connector 248">
            <a:extLst>
              <a:ext uri="{FF2B5EF4-FFF2-40B4-BE49-F238E27FC236}">
                <a16:creationId xmlns:a16="http://schemas.microsoft.com/office/drawing/2014/main" id="{6C2686F5-B9AD-F9CE-EA35-01905A78D0C0}"/>
              </a:ext>
            </a:extLst>
          </p:cNvPr>
          <p:cNvCxnSpPr>
            <a:cxnSpLocks/>
          </p:cNvCxnSpPr>
          <p:nvPr/>
        </p:nvCxnSpPr>
        <p:spPr bwMode="auto">
          <a:xfrm>
            <a:off x="3960400" y="4345113"/>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0" name="Straight Connector 249">
            <a:extLst>
              <a:ext uri="{FF2B5EF4-FFF2-40B4-BE49-F238E27FC236}">
                <a16:creationId xmlns:a16="http://schemas.microsoft.com/office/drawing/2014/main" id="{C3F8F238-7FA5-A069-174A-8DDFE7ED3FFF}"/>
              </a:ext>
            </a:extLst>
          </p:cNvPr>
          <p:cNvCxnSpPr>
            <a:cxnSpLocks/>
          </p:cNvCxnSpPr>
          <p:nvPr/>
        </p:nvCxnSpPr>
        <p:spPr bwMode="auto">
          <a:xfrm>
            <a:off x="4081232" y="4534525"/>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1" name="Straight Connector 250">
            <a:extLst>
              <a:ext uri="{FF2B5EF4-FFF2-40B4-BE49-F238E27FC236}">
                <a16:creationId xmlns:a16="http://schemas.microsoft.com/office/drawing/2014/main" id="{F57AA5BD-DFA8-C94E-66CE-2DA8662DB711}"/>
              </a:ext>
            </a:extLst>
          </p:cNvPr>
          <p:cNvCxnSpPr>
            <a:cxnSpLocks/>
          </p:cNvCxnSpPr>
          <p:nvPr/>
        </p:nvCxnSpPr>
        <p:spPr bwMode="auto">
          <a:xfrm>
            <a:off x="4143281" y="4560650"/>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2" name="Straight Connector 251">
            <a:extLst>
              <a:ext uri="{FF2B5EF4-FFF2-40B4-BE49-F238E27FC236}">
                <a16:creationId xmlns:a16="http://schemas.microsoft.com/office/drawing/2014/main" id="{98B46E66-242B-DF7B-C5B8-E82DB19057CE}"/>
              </a:ext>
            </a:extLst>
          </p:cNvPr>
          <p:cNvCxnSpPr>
            <a:cxnSpLocks/>
          </p:cNvCxnSpPr>
          <p:nvPr/>
        </p:nvCxnSpPr>
        <p:spPr bwMode="auto">
          <a:xfrm>
            <a:off x="4205329" y="4583510"/>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3" name="Straight Connector 252">
            <a:extLst>
              <a:ext uri="{FF2B5EF4-FFF2-40B4-BE49-F238E27FC236}">
                <a16:creationId xmlns:a16="http://schemas.microsoft.com/office/drawing/2014/main" id="{318AF408-02A9-C950-6520-9DB04B68558B}"/>
              </a:ext>
            </a:extLst>
          </p:cNvPr>
          <p:cNvCxnSpPr>
            <a:cxnSpLocks/>
          </p:cNvCxnSpPr>
          <p:nvPr/>
        </p:nvCxnSpPr>
        <p:spPr bwMode="auto">
          <a:xfrm>
            <a:off x="4264112" y="4635761"/>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4" name="Straight Connector 253">
            <a:extLst>
              <a:ext uri="{FF2B5EF4-FFF2-40B4-BE49-F238E27FC236}">
                <a16:creationId xmlns:a16="http://schemas.microsoft.com/office/drawing/2014/main" id="{4D726C0F-EC00-3EA9-3F6A-9E60D57917FF}"/>
              </a:ext>
            </a:extLst>
          </p:cNvPr>
          <p:cNvCxnSpPr>
            <a:cxnSpLocks/>
          </p:cNvCxnSpPr>
          <p:nvPr/>
        </p:nvCxnSpPr>
        <p:spPr bwMode="auto">
          <a:xfrm>
            <a:off x="5698655" y="3446719"/>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5" name="Straight Connector 254">
            <a:extLst>
              <a:ext uri="{FF2B5EF4-FFF2-40B4-BE49-F238E27FC236}">
                <a16:creationId xmlns:a16="http://schemas.microsoft.com/office/drawing/2014/main" id="{F927D0FA-FB30-1E42-CC4F-9C1D2725E0A3}"/>
              </a:ext>
            </a:extLst>
          </p:cNvPr>
          <p:cNvCxnSpPr>
            <a:cxnSpLocks/>
          </p:cNvCxnSpPr>
          <p:nvPr/>
        </p:nvCxnSpPr>
        <p:spPr bwMode="auto">
          <a:xfrm flipV="1">
            <a:off x="5390784" y="3019233"/>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6" name="Straight Connector 255">
            <a:extLst>
              <a:ext uri="{FF2B5EF4-FFF2-40B4-BE49-F238E27FC236}">
                <a16:creationId xmlns:a16="http://schemas.microsoft.com/office/drawing/2014/main" id="{30EFD933-8EE1-F302-A924-BACDC9EE2451}"/>
              </a:ext>
            </a:extLst>
          </p:cNvPr>
          <p:cNvCxnSpPr>
            <a:cxnSpLocks/>
          </p:cNvCxnSpPr>
          <p:nvPr/>
        </p:nvCxnSpPr>
        <p:spPr bwMode="auto">
          <a:xfrm>
            <a:off x="6384455" y="3926779"/>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7" name="Straight Connector 256">
            <a:extLst>
              <a:ext uri="{FF2B5EF4-FFF2-40B4-BE49-F238E27FC236}">
                <a16:creationId xmlns:a16="http://schemas.microsoft.com/office/drawing/2014/main" id="{90AF2BCB-9EA2-2704-7EC7-0BE2AF23022F}"/>
              </a:ext>
            </a:extLst>
          </p:cNvPr>
          <p:cNvCxnSpPr>
            <a:cxnSpLocks/>
          </p:cNvCxnSpPr>
          <p:nvPr/>
        </p:nvCxnSpPr>
        <p:spPr bwMode="auto">
          <a:xfrm>
            <a:off x="6577132" y="4028016"/>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8" name="Straight Connector 257">
            <a:extLst>
              <a:ext uri="{FF2B5EF4-FFF2-40B4-BE49-F238E27FC236}">
                <a16:creationId xmlns:a16="http://schemas.microsoft.com/office/drawing/2014/main" id="{E3D4D08E-3DEF-3F69-E74A-184000F1BBA9}"/>
              </a:ext>
            </a:extLst>
          </p:cNvPr>
          <p:cNvCxnSpPr>
            <a:cxnSpLocks/>
          </p:cNvCxnSpPr>
          <p:nvPr/>
        </p:nvCxnSpPr>
        <p:spPr bwMode="auto">
          <a:xfrm>
            <a:off x="6701229" y="4116191"/>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59" name="Straight Connector 258">
            <a:extLst>
              <a:ext uri="{FF2B5EF4-FFF2-40B4-BE49-F238E27FC236}">
                <a16:creationId xmlns:a16="http://schemas.microsoft.com/office/drawing/2014/main" id="{6B0C3BB4-4D37-1ABE-A931-0655ACF0DD0E}"/>
              </a:ext>
            </a:extLst>
          </p:cNvPr>
          <p:cNvCxnSpPr>
            <a:cxnSpLocks/>
          </p:cNvCxnSpPr>
          <p:nvPr/>
        </p:nvCxnSpPr>
        <p:spPr bwMode="auto">
          <a:xfrm>
            <a:off x="6763278" y="4161911"/>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60" name="Straight Connector 259">
            <a:extLst>
              <a:ext uri="{FF2B5EF4-FFF2-40B4-BE49-F238E27FC236}">
                <a16:creationId xmlns:a16="http://schemas.microsoft.com/office/drawing/2014/main" id="{38DA0FEA-75C3-1170-7254-DB03FE1BC074}"/>
              </a:ext>
            </a:extLst>
          </p:cNvPr>
          <p:cNvCxnSpPr>
            <a:cxnSpLocks/>
          </p:cNvCxnSpPr>
          <p:nvPr/>
        </p:nvCxnSpPr>
        <p:spPr bwMode="auto">
          <a:xfrm>
            <a:off x="6818795" y="4194568"/>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61" name="Straight Connector 260">
            <a:extLst>
              <a:ext uri="{FF2B5EF4-FFF2-40B4-BE49-F238E27FC236}">
                <a16:creationId xmlns:a16="http://schemas.microsoft.com/office/drawing/2014/main" id="{AC774BD9-C81F-A2DD-AD6F-9A02F406CCDB}"/>
              </a:ext>
            </a:extLst>
          </p:cNvPr>
          <p:cNvCxnSpPr>
            <a:cxnSpLocks/>
          </p:cNvCxnSpPr>
          <p:nvPr/>
        </p:nvCxnSpPr>
        <p:spPr bwMode="auto">
          <a:xfrm>
            <a:off x="7001675" y="4308868"/>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62" name="Straight Connector 261">
            <a:extLst>
              <a:ext uri="{FF2B5EF4-FFF2-40B4-BE49-F238E27FC236}">
                <a16:creationId xmlns:a16="http://schemas.microsoft.com/office/drawing/2014/main" id="{700FFCE0-3A00-65D2-8063-03143ABEF9BA}"/>
              </a:ext>
            </a:extLst>
          </p:cNvPr>
          <p:cNvCxnSpPr>
            <a:cxnSpLocks/>
          </p:cNvCxnSpPr>
          <p:nvPr/>
        </p:nvCxnSpPr>
        <p:spPr bwMode="auto">
          <a:xfrm>
            <a:off x="7135569" y="4485217"/>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63" name="Straight Connector 262">
            <a:extLst>
              <a:ext uri="{FF2B5EF4-FFF2-40B4-BE49-F238E27FC236}">
                <a16:creationId xmlns:a16="http://schemas.microsoft.com/office/drawing/2014/main" id="{0480CD07-78A6-6D46-A807-9ED741B94653}"/>
              </a:ext>
            </a:extLst>
          </p:cNvPr>
          <p:cNvCxnSpPr>
            <a:cxnSpLocks/>
          </p:cNvCxnSpPr>
          <p:nvPr/>
        </p:nvCxnSpPr>
        <p:spPr bwMode="auto">
          <a:xfrm>
            <a:off x="7194352" y="4544000"/>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64" name="Straight Connector 263">
            <a:extLst>
              <a:ext uri="{FF2B5EF4-FFF2-40B4-BE49-F238E27FC236}">
                <a16:creationId xmlns:a16="http://schemas.microsoft.com/office/drawing/2014/main" id="{2F2BC88A-8DC4-11E1-8B74-E71F36A76D41}"/>
              </a:ext>
            </a:extLst>
          </p:cNvPr>
          <p:cNvCxnSpPr>
            <a:cxnSpLocks/>
          </p:cNvCxnSpPr>
          <p:nvPr/>
        </p:nvCxnSpPr>
        <p:spPr bwMode="auto">
          <a:xfrm>
            <a:off x="7622160" y="4374183"/>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65" name="Straight Connector 264">
            <a:extLst>
              <a:ext uri="{FF2B5EF4-FFF2-40B4-BE49-F238E27FC236}">
                <a16:creationId xmlns:a16="http://schemas.microsoft.com/office/drawing/2014/main" id="{86B15B2D-1352-C2E9-4A00-C279CC3662F1}"/>
              </a:ext>
            </a:extLst>
          </p:cNvPr>
          <p:cNvCxnSpPr>
            <a:cxnSpLocks/>
          </p:cNvCxnSpPr>
          <p:nvPr/>
        </p:nvCxnSpPr>
        <p:spPr bwMode="auto">
          <a:xfrm>
            <a:off x="7680942" y="4413372"/>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66" name="Straight Connector 265">
            <a:extLst>
              <a:ext uri="{FF2B5EF4-FFF2-40B4-BE49-F238E27FC236}">
                <a16:creationId xmlns:a16="http://schemas.microsoft.com/office/drawing/2014/main" id="{2643A8DD-A53A-949D-1396-6691D267C090}"/>
              </a:ext>
            </a:extLst>
          </p:cNvPr>
          <p:cNvCxnSpPr>
            <a:cxnSpLocks/>
          </p:cNvCxnSpPr>
          <p:nvPr/>
        </p:nvCxnSpPr>
        <p:spPr bwMode="auto">
          <a:xfrm>
            <a:off x="7742991" y="4570126"/>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267" name="Straight Connector 266">
            <a:extLst>
              <a:ext uri="{FF2B5EF4-FFF2-40B4-BE49-F238E27FC236}">
                <a16:creationId xmlns:a16="http://schemas.microsoft.com/office/drawing/2014/main" id="{19105915-2CDB-6587-2C4F-88F4F73C02ED}"/>
              </a:ext>
            </a:extLst>
          </p:cNvPr>
          <p:cNvCxnSpPr>
            <a:cxnSpLocks/>
          </p:cNvCxnSpPr>
          <p:nvPr/>
        </p:nvCxnSpPr>
        <p:spPr bwMode="auto">
          <a:xfrm>
            <a:off x="7811571" y="4739943"/>
            <a:ext cx="0" cy="150066"/>
          </a:xfrm>
          <a:prstGeom prst="line">
            <a:avLst/>
          </a:prstGeom>
          <a:noFill/>
          <a:ln w="19050" cap="flat" cmpd="sng" algn="ctr">
            <a:solidFill>
              <a:schemeClr val="bg1"/>
            </a:solidFill>
            <a:prstDash val="solid"/>
            <a:round/>
            <a:headEnd type="none" w="med" len="med"/>
            <a:tailEnd type="triangle" w="med" len="med"/>
          </a:ln>
          <a:effectLst/>
        </p:spPr>
      </p:cxnSp>
      <p:sp>
        <p:nvSpPr>
          <p:cNvPr id="268" name="TextBox 267">
            <a:extLst>
              <a:ext uri="{FF2B5EF4-FFF2-40B4-BE49-F238E27FC236}">
                <a16:creationId xmlns:a16="http://schemas.microsoft.com/office/drawing/2014/main" id="{B1D30959-0292-7352-F698-878BAA43A31C}"/>
              </a:ext>
            </a:extLst>
          </p:cNvPr>
          <p:cNvSpPr txBox="1"/>
          <p:nvPr/>
        </p:nvSpPr>
        <p:spPr bwMode="auto">
          <a:xfrm>
            <a:off x="7736458" y="4860775"/>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69" name="TextBox 268">
            <a:extLst>
              <a:ext uri="{FF2B5EF4-FFF2-40B4-BE49-F238E27FC236}">
                <a16:creationId xmlns:a16="http://schemas.microsoft.com/office/drawing/2014/main" id="{57C45B56-6F00-65D2-7C30-1B42B0FC1EA7}"/>
              </a:ext>
            </a:extLst>
          </p:cNvPr>
          <p:cNvSpPr txBox="1"/>
          <p:nvPr/>
        </p:nvSpPr>
        <p:spPr bwMode="auto">
          <a:xfrm>
            <a:off x="7605829" y="4547266"/>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0" name="TextBox 269">
            <a:extLst>
              <a:ext uri="{FF2B5EF4-FFF2-40B4-BE49-F238E27FC236}">
                <a16:creationId xmlns:a16="http://schemas.microsoft.com/office/drawing/2014/main" id="{0EC2604F-7326-891F-FC58-AE4D7F56D918}"/>
              </a:ext>
            </a:extLst>
          </p:cNvPr>
          <p:cNvSpPr txBox="1"/>
          <p:nvPr/>
        </p:nvSpPr>
        <p:spPr bwMode="auto">
          <a:xfrm>
            <a:off x="7540514" y="4508077"/>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2" name="TextBox 271">
            <a:extLst>
              <a:ext uri="{FF2B5EF4-FFF2-40B4-BE49-F238E27FC236}">
                <a16:creationId xmlns:a16="http://schemas.microsoft.com/office/drawing/2014/main" id="{28678A3F-50EF-9A94-E68B-83F39F401C39}"/>
              </a:ext>
            </a:extLst>
          </p:cNvPr>
          <p:cNvSpPr txBox="1"/>
          <p:nvPr/>
        </p:nvSpPr>
        <p:spPr bwMode="auto">
          <a:xfrm>
            <a:off x="7429479" y="3854935"/>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3" name="TextBox 272">
            <a:extLst>
              <a:ext uri="{FF2B5EF4-FFF2-40B4-BE49-F238E27FC236}">
                <a16:creationId xmlns:a16="http://schemas.microsoft.com/office/drawing/2014/main" id="{9932B195-B2E9-428E-3AF9-9F29B1C4C17A}"/>
              </a:ext>
            </a:extLst>
          </p:cNvPr>
          <p:cNvSpPr txBox="1"/>
          <p:nvPr/>
        </p:nvSpPr>
        <p:spPr bwMode="auto">
          <a:xfrm>
            <a:off x="7178019" y="4576658"/>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4" name="TextBox 273">
            <a:extLst>
              <a:ext uri="{FF2B5EF4-FFF2-40B4-BE49-F238E27FC236}">
                <a16:creationId xmlns:a16="http://schemas.microsoft.com/office/drawing/2014/main" id="{5994691C-48C5-D58C-AE4D-5292F5FCCE9B}"/>
              </a:ext>
            </a:extLst>
          </p:cNvPr>
          <p:cNvSpPr txBox="1"/>
          <p:nvPr/>
        </p:nvSpPr>
        <p:spPr bwMode="auto">
          <a:xfrm>
            <a:off x="7129034" y="4694224"/>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5" name="TextBox 274">
            <a:extLst>
              <a:ext uri="{FF2B5EF4-FFF2-40B4-BE49-F238E27FC236}">
                <a16:creationId xmlns:a16="http://schemas.microsoft.com/office/drawing/2014/main" id="{41246385-E913-8E3D-442B-600ECD11BABF}"/>
              </a:ext>
            </a:extLst>
          </p:cNvPr>
          <p:cNvSpPr txBox="1"/>
          <p:nvPr/>
        </p:nvSpPr>
        <p:spPr bwMode="auto">
          <a:xfrm>
            <a:off x="7044125" y="4619113"/>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6" name="TextBox 275">
            <a:extLst>
              <a:ext uri="{FF2B5EF4-FFF2-40B4-BE49-F238E27FC236}">
                <a16:creationId xmlns:a16="http://schemas.microsoft.com/office/drawing/2014/main" id="{2CEEB7E4-7154-C74B-8771-B47663074A85}"/>
              </a:ext>
            </a:extLst>
          </p:cNvPr>
          <p:cNvSpPr txBox="1"/>
          <p:nvPr/>
        </p:nvSpPr>
        <p:spPr bwMode="auto">
          <a:xfrm>
            <a:off x="6985342" y="4426436"/>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7" name="TextBox 276">
            <a:extLst>
              <a:ext uri="{FF2B5EF4-FFF2-40B4-BE49-F238E27FC236}">
                <a16:creationId xmlns:a16="http://schemas.microsoft.com/office/drawing/2014/main" id="{02C74686-3288-C3A2-58C5-0A6CA1BEE12B}"/>
              </a:ext>
            </a:extLst>
          </p:cNvPr>
          <p:cNvSpPr txBox="1"/>
          <p:nvPr/>
        </p:nvSpPr>
        <p:spPr bwMode="auto">
          <a:xfrm>
            <a:off x="6923293" y="4449296"/>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8" name="TextBox 277">
            <a:extLst>
              <a:ext uri="{FF2B5EF4-FFF2-40B4-BE49-F238E27FC236}">
                <a16:creationId xmlns:a16="http://schemas.microsoft.com/office/drawing/2014/main" id="{0A654009-724D-6E4E-2700-C414CE1C4DB5}"/>
              </a:ext>
            </a:extLst>
          </p:cNvPr>
          <p:cNvSpPr txBox="1"/>
          <p:nvPr/>
        </p:nvSpPr>
        <p:spPr bwMode="auto">
          <a:xfrm>
            <a:off x="6812259" y="4207633"/>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79" name="TextBox 278">
            <a:extLst>
              <a:ext uri="{FF2B5EF4-FFF2-40B4-BE49-F238E27FC236}">
                <a16:creationId xmlns:a16="http://schemas.microsoft.com/office/drawing/2014/main" id="{7A8F4A35-2B3F-FF16-1266-8820868930B3}"/>
              </a:ext>
            </a:extLst>
          </p:cNvPr>
          <p:cNvSpPr txBox="1"/>
          <p:nvPr/>
        </p:nvSpPr>
        <p:spPr bwMode="auto">
          <a:xfrm>
            <a:off x="6760007" y="4344793"/>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0" name="TextBox 279">
            <a:extLst>
              <a:ext uri="{FF2B5EF4-FFF2-40B4-BE49-F238E27FC236}">
                <a16:creationId xmlns:a16="http://schemas.microsoft.com/office/drawing/2014/main" id="{CCCBC6CA-68F5-9516-D840-7E69355104B4}"/>
              </a:ext>
            </a:extLst>
          </p:cNvPr>
          <p:cNvSpPr txBox="1"/>
          <p:nvPr/>
        </p:nvSpPr>
        <p:spPr bwMode="auto">
          <a:xfrm>
            <a:off x="6688161" y="4302339"/>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1" name="TextBox 280">
            <a:extLst>
              <a:ext uri="{FF2B5EF4-FFF2-40B4-BE49-F238E27FC236}">
                <a16:creationId xmlns:a16="http://schemas.microsoft.com/office/drawing/2014/main" id="{A5CE4741-AABD-3CFA-2847-231C887AF64F}"/>
              </a:ext>
            </a:extLst>
          </p:cNvPr>
          <p:cNvSpPr txBox="1"/>
          <p:nvPr/>
        </p:nvSpPr>
        <p:spPr bwMode="auto">
          <a:xfrm>
            <a:off x="6609784" y="4253353"/>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2" name="TextBox 281">
            <a:extLst>
              <a:ext uri="{FF2B5EF4-FFF2-40B4-BE49-F238E27FC236}">
                <a16:creationId xmlns:a16="http://schemas.microsoft.com/office/drawing/2014/main" id="{00316EE1-AB56-79F0-AC38-2D9659187D36}"/>
              </a:ext>
            </a:extLst>
          </p:cNvPr>
          <p:cNvSpPr txBox="1"/>
          <p:nvPr/>
        </p:nvSpPr>
        <p:spPr bwMode="auto">
          <a:xfrm>
            <a:off x="6505281" y="4158647"/>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3" name="TextBox 282">
            <a:extLst>
              <a:ext uri="{FF2B5EF4-FFF2-40B4-BE49-F238E27FC236}">
                <a16:creationId xmlns:a16="http://schemas.microsoft.com/office/drawing/2014/main" id="{1EE217A9-1B77-92DA-DAFC-5AC02DBCC1DA}"/>
              </a:ext>
            </a:extLst>
          </p:cNvPr>
          <p:cNvSpPr txBox="1"/>
          <p:nvPr/>
        </p:nvSpPr>
        <p:spPr bwMode="auto">
          <a:xfrm>
            <a:off x="6426904" y="3952907"/>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4" name="TextBox 283">
            <a:extLst>
              <a:ext uri="{FF2B5EF4-FFF2-40B4-BE49-F238E27FC236}">
                <a16:creationId xmlns:a16="http://schemas.microsoft.com/office/drawing/2014/main" id="{0DD519A3-75D5-D7C9-B778-DE6CDFB7F2EE}"/>
              </a:ext>
            </a:extLst>
          </p:cNvPr>
          <p:cNvSpPr txBox="1"/>
          <p:nvPr/>
        </p:nvSpPr>
        <p:spPr bwMode="auto">
          <a:xfrm>
            <a:off x="4245407" y="4824852"/>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5" name="TextBox 284">
            <a:extLst>
              <a:ext uri="{FF2B5EF4-FFF2-40B4-BE49-F238E27FC236}">
                <a16:creationId xmlns:a16="http://schemas.microsoft.com/office/drawing/2014/main" id="{602ABDBA-E348-4538-4778-E82CCF3F4672}"/>
              </a:ext>
            </a:extLst>
          </p:cNvPr>
          <p:cNvSpPr txBox="1"/>
          <p:nvPr/>
        </p:nvSpPr>
        <p:spPr bwMode="auto">
          <a:xfrm>
            <a:off x="4183358" y="4772601"/>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6" name="TextBox 285">
            <a:extLst>
              <a:ext uri="{FF2B5EF4-FFF2-40B4-BE49-F238E27FC236}">
                <a16:creationId xmlns:a16="http://schemas.microsoft.com/office/drawing/2014/main" id="{354D9847-1ACA-96D3-5EDD-893767983415}"/>
              </a:ext>
            </a:extLst>
          </p:cNvPr>
          <p:cNvSpPr txBox="1"/>
          <p:nvPr/>
        </p:nvSpPr>
        <p:spPr bwMode="auto">
          <a:xfrm>
            <a:off x="4131107" y="4717084"/>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7" name="TextBox 286">
            <a:extLst>
              <a:ext uri="{FF2B5EF4-FFF2-40B4-BE49-F238E27FC236}">
                <a16:creationId xmlns:a16="http://schemas.microsoft.com/office/drawing/2014/main" id="{2AD00E90-82FD-76E0-D621-8DE053CBAEA1}"/>
              </a:ext>
            </a:extLst>
          </p:cNvPr>
          <p:cNvSpPr txBox="1"/>
          <p:nvPr/>
        </p:nvSpPr>
        <p:spPr bwMode="auto">
          <a:xfrm>
            <a:off x="4065889" y="4694224"/>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8" name="TextBox 287">
            <a:extLst>
              <a:ext uri="{FF2B5EF4-FFF2-40B4-BE49-F238E27FC236}">
                <a16:creationId xmlns:a16="http://schemas.microsoft.com/office/drawing/2014/main" id="{D4051179-32F9-FB76-2E28-2CBA6299EBC6}"/>
              </a:ext>
            </a:extLst>
          </p:cNvPr>
          <p:cNvSpPr txBox="1"/>
          <p:nvPr/>
        </p:nvSpPr>
        <p:spPr bwMode="auto">
          <a:xfrm>
            <a:off x="3997309" y="4694224"/>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89" name="TextBox 288">
            <a:extLst>
              <a:ext uri="{FF2B5EF4-FFF2-40B4-BE49-F238E27FC236}">
                <a16:creationId xmlns:a16="http://schemas.microsoft.com/office/drawing/2014/main" id="{BBACE3E8-3D83-DFD1-5D2F-3EE125C5FB23}"/>
              </a:ext>
            </a:extLst>
          </p:cNvPr>
          <p:cNvSpPr txBox="1"/>
          <p:nvPr/>
        </p:nvSpPr>
        <p:spPr bwMode="auto">
          <a:xfrm>
            <a:off x="3938526" y="4318667"/>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90" name="TextBox 289">
            <a:extLst>
              <a:ext uri="{FF2B5EF4-FFF2-40B4-BE49-F238E27FC236}">
                <a16:creationId xmlns:a16="http://schemas.microsoft.com/office/drawing/2014/main" id="{E8CCF7FE-9826-D116-EB88-2922C5326091}"/>
              </a:ext>
            </a:extLst>
          </p:cNvPr>
          <p:cNvSpPr txBox="1"/>
          <p:nvPr/>
        </p:nvSpPr>
        <p:spPr bwMode="auto">
          <a:xfrm>
            <a:off x="3883009" y="4472156"/>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91" name="TextBox 290">
            <a:extLst>
              <a:ext uri="{FF2B5EF4-FFF2-40B4-BE49-F238E27FC236}">
                <a16:creationId xmlns:a16="http://schemas.microsoft.com/office/drawing/2014/main" id="{6A06742E-EEDC-3C38-3665-4CDD1FCD853D}"/>
              </a:ext>
            </a:extLst>
          </p:cNvPr>
          <p:cNvSpPr txBox="1"/>
          <p:nvPr/>
        </p:nvSpPr>
        <p:spPr bwMode="auto">
          <a:xfrm>
            <a:off x="3814429" y="4429702"/>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92" name="TextBox 291">
            <a:extLst>
              <a:ext uri="{FF2B5EF4-FFF2-40B4-BE49-F238E27FC236}">
                <a16:creationId xmlns:a16="http://schemas.microsoft.com/office/drawing/2014/main" id="{A6C09BB0-CC99-615F-F03B-72DBB1639569}"/>
              </a:ext>
            </a:extLst>
          </p:cNvPr>
          <p:cNvSpPr txBox="1"/>
          <p:nvPr/>
        </p:nvSpPr>
        <p:spPr bwMode="auto">
          <a:xfrm>
            <a:off x="3762177" y="4047613"/>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93" name="TextBox 292">
            <a:extLst>
              <a:ext uri="{FF2B5EF4-FFF2-40B4-BE49-F238E27FC236}">
                <a16:creationId xmlns:a16="http://schemas.microsoft.com/office/drawing/2014/main" id="{B845C47A-0ABA-0E07-D76A-BD2F92A6F60E}"/>
              </a:ext>
            </a:extLst>
          </p:cNvPr>
          <p:cNvSpPr txBox="1"/>
          <p:nvPr/>
        </p:nvSpPr>
        <p:spPr bwMode="auto">
          <a:xfrm>
            <a:off x="3641346" y="4174976"/>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294" name="TextBox 293">
            <a:extLst>
              <a:ext uri="{FF2B5EF4-FFF2-40B4-BE49-F238E27FC236}">
                <a16:creationId xmlns:a16="http://schemas.microsoft.com/office/drawing/2014/main" id="{45476F6B-3D00-9037-5F93-312C129C5674}"/>
              </a:ext>
            </a:extLst>
          </p:cNvPr>
          <p:cNvSpPr txBox="1"/>
          <p:nvPr/>
        </p:nvSpPr>
        <p:spPr bwMode="auto">
          <a:xfrm>
            <a:off x="3513983" y="3939844"/>
            <a:ext cx="1643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cxnSp>
        <p:nvCxnSpPr>
          <p:cNvPr id="295" name="Straight Connector 294">
            <a:extLst>
              <a:ext uri="{FF2B5EF4-FFF2-40B4-BE49-F238E27FC236}">
                <a16:creationId xmlns:a16="http://schemas.microsoft.com/office/drawing/2014/main" id="{81B7E199-518E-B16F-0656-5FE2D5AD6C9A}"/>
              </a:ext>
            </a:extLst>
          </p:cNvPr>
          <p:cNvCxnSpPr>
            <a:cxnSpLocks/>
          </p:cNvCxnSpPr>
          <p:nvPr/>
        </p:nvCxnSpPr>
        <p:spPr bwMode="auto">
          <a:xfrm flipV="1">
            <a:off x="1529984" y="2570998"/>
            <a:ext cx="0" cy="150066"/>
          </a:xfrm>
          <a:prstGeom prst="line">
            <a:avLst/>
          </a:prstGeom>
          <a:noFill/>
          <a:ln w="19050" cap="flat" cmpd="sng" algn="ctr">
            <a:solidFill>
              <a:schemeClr val="bg1"/>
            </a:solidFill>
            <a:prstDash val="solid"/>
            <a:round/>
            <a:headEnd type="none" w="med" len="med"/>
            <a:tailEnd type="triangle" w="med" len="med"/>
          </a:ln>
          <a:effectLst/>
        </p:spPr>
      </p:cxnSp>
      <p:sp>
        <p:nvSpPr>
          <p:cNvPr id="296" name="TextBox 295">
            <a:extLst>
              <a:ext uri="{FF2B5EF4-FFF2-40B4-BE49-F238E27FC236}">
                <a16:creationId xmlns:a16="http://schemas.microsoft.com/office/drawing/2014/main" id="{D80BE1F9-BAD4-0899-7A85-ABB4F43D6893}"/>
              </a:ext>
            </a:extLst>
          </p:cNvPr>
          <p:cNvSpPr txBox="1"/>
          <p:nvPr/>
        </p:nvSpPr>
        <p:spPr bwMode="auto">
          <a:xfrm>
            <a:off x="1378180" y="4102681"/>
            <a:ext cx="203008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Confirmed PR</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    Ongoing treatment</a:t>
            </a:r>
          </a:p>
        </p:txBody>
      </p:sp>
      <p:cxnSp>
        <p:nvCxnSpPr>
          <p:cNvPr id="297" name="Straight Connector 296">
            <a:extLst>
              <a:ext uri="{FF2B5EF4-FFF2-40B4-BE49-F238E27FC236}">
                <a16:creationId xmlns:a16="http://schemas.microsoft.com/office/drawing/2014/main" id="{2F65E8C6-347B-32E1-FBD6-47E6CDB44E5A}"/>
              </a:ext>
            </a:extLst>
          </p:cNvPr>
          <p:cNvCxnSpPr>
            <a:cxnSpLocks/>
          </p:cNvCxnSpPr>
          <p:nvPr/>
        </p:nvCxnSpPr>
        <p:spPr bwMode="auto">
          <a:xfrm rot="16200000">
            <a:off x="1409075" y="4352751"/>
            <a:ext cx="0" cy="150066"/>
          </a:xfrm>
          <a:prstGeom prst="line">
            <a:avLst/>
          </a:prstGeom>
          <a:noFill/>
          <a:ln w="19050" cap="flat" cmpd="sng" algn="ctr">
            <a:solidFill>
              <a:schemeClr val="bg1"/>
            </a:solidFill>
            <a:prstDash val="solid"/>
            <a:round/>
            <a:headEnd type="none" w="med" len="med"/>
            <a:tailEnd type="triangle" w="med" len="med"/>
          </a:ln>
          <a:effectLst/>
        </p:spPr>
      </p:cxnSp>
      <p:sp>
        <p:nvSpPr>
          <p:cNvPr id="298" name="TextBox 297">
            <a:extLst>
              <a:ext uri="{FF2B5EF4-FFF2-40B4-BE49-F238E27FC236}">
                <a16:creationId xmlns:a16="http://schemas.microsoft.com/office/drawing/2014/main" id="{F59A8146-CDAC-8567-3233-6C17698FF857}"/>
              </a:ext>
            </a:extLst>
          </p:cNvPr>
          <p:cNvSpPr txBox="1"/>
          <p:nvPr/>
        </p:nvSpPr>
        <p:spPr bwMode="auto">
          <a:xfrm>
            <a:off x="1905377" y="5285293"/>
            <a:ext cx="48152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in regimens B2 and B3 only.</a:t>
            </a:r>
          </a:p>
        </p:txBody>
      </p:sp>
      <p:sp>
        <p:nvSpPr>
          <p:cNvPr id="299" name="TextBox 298">
            <a:extLst>
              <a:ext uri="{FF2B5EF4-FFF2-40B4-BE49-F238E27FC236}">
                <a16:creationId xmlns:a16="http://schemas.microsoft.com/office/drawing/2014/main" id="{FB881E37-848F-A377-F181-A2480DD3E0C9}"/>
              </a:ext>
            </a:extLst>
          </p:cNvPr>
          <p:cNvSpPr txBox="1"/>
          <p:nvPr/>
        </p:nvSpPr>
        <p:spPr bwMode="auto">
          <a:xfrm>
            <a:off x="1451549" y="1537210"/>
            <a:ext cx="2673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SCLC</a:t>
            </a:r>
          </a:p>
        </p:txBody>
      </p:sp>
      <p:sp>
        <p:nvSpPr>
          <p:cNvPr id="300" name="TextBox 299">
            <a:extLst>
              <a:ext uri="{FF2B5EF4-FFF2-40B4-BE49-F238E27FC236}">
                <a16:creationId xmlns:a16="http://schemas.microsoft.com/office/drawing/2014/main" id="{EC15FE38-4E23-1D9F-7306-74616548740B}"/>
              </a:ext>
            </a:extLst>
          </p:cNvPr>
          <p:cNvSpPr txBox="1"/>
          <p:nvPr/>
        </p:nvSpPr>
        <p:spPr bwMode="auto">
          <a:xfrm>
            <a:off x="4528124" y="1537210"/>
            <a:ext cx="2673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epNEC</a:t>
            </a: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301" name="TextBox 300">
            <a:extLst>
              <a:ext uri="{FF2B5EF4-FFF2-40B4-BE49-F238E27FC236}">
                <a16:creationId xmlns:a16="http://schemas.microsoft.com/office/drawing/2014/main" id="{4324B354-C60D-0EA8-BB2E-0CEC0928EF72}"/>
              </a:ext>
            </a:extLst>
          </p:cNvPr>
          <p:cNvSpPr txBox="1"/>
          <p:nvPr/>
        </p:nvSpPr>
        <p:spPr bwMode="auto">
          <a:xfrm>
            <a:off x="6396266" y="1537210"/>
            <a:ext cx="2673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LCNEC-L</a:t>
            </a:r>
          </a:p>
        </p:txBody>
      </p:sp>
      <p:cxnSp>
        <p:nvCxnSpPr>
          <p:cNvPr id="302" name="Straight Connector 301">
            <a:extLst>
              <a:ext uri="{FF2B5EF4-FFF2-40B4-BE49-F238E27FC236}">
                <a16:creationId xmlns:a16="http://schemas.microsoft.com/office/drawing/2014/main" id="{B7EE8B11-F6C1-0ECA-D848-819DF989A474}"/>
              </a:ext>
            </a:extLst>
          </p:cNvPr>
          <p:cNvCxnSpPr>
            <a:cxnSpLocks/>
          </p:cNvCxnSpPr>
          <p:nvPr/>
        </p:nvCxnSpPr>
        <p:spPr bwMode="auto">
          <a:xfrm>
            <a:off x="4359078" y="1601224"/>
            <a:ext cx="0" cy="3319033"/>
          </a:xfrm>
          <a:prstGeom prst="line">
            <a:avLst/>
          </a:prstGeom>
          <a:noFill/>
          <a:ln w="19050" cap="flat" cmpd="sng" algn="ctr">
            <a:solidFill>
              <a:schemeClr val="bg1">
                <a:lumMod val="65000"/>
                <a:lumOff val="35000"/>
              </a:schemeClr>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5FD3B19C-C8EC-1334-2B58-C1EDE60EECD1}"/>
              </a:ext>
            </a:extLst>
          </p:cNvPr>
          <p:cNvCxnSpPr>
            <a:cxnSpLocks/>
          </p:cNvCxnSpPr>
          <p:nvPr/>
        </p:nvCxnSpPr>
        <p:spPr bwMode="auto">
          <a:xfrm>
            <a:off x="7276108" y="1601224"/>
            <a:ext cx="0" cy="3319033"/>
          </a:xfrm>
          <a:prstGeom prst="line">
            <a:avLst/>
          </a:prstGeom>
          <a:noFill/>
          <a:ln w="19050" cap="flat" cmpd="sng" algn="ctr">
            <a:solidFill>
              <a:schemeClr val="bg1">
                <a:lumMod val="65000"/>
                <a:lumOff val="35000"/>
              </a:schemeClr>
            </a:solidFill>
            <a:prstDash val="solid"/>
            <a:round/>
            <a:headEnd type="none" w="med" len="med"/>
            <a:tailEnd type="none" w="med" len="med"/>
          </a:ln>
          <a:effectLst/>
        </p:spPr>
      </p:cxnSp>
    </p:spTree>
    <p:extLst>
      <p:ext uri="{BB962C8B-B14F-4D97-AF65-F5344CB8AC3E}">
        <p14:creationId xmlns:p14="http://schemas.microsoft.com/office/powerpoint/2010/main" val="784492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 name="TextBox 511">
            <a:extLst>
              <a:ext uri="{FF2B5EF4-FFF2-40B4-BE49-F238E27FC236}">
                <a16:creationId xmlns:a16="http://schemas.microsoft.com/office/drawing/2014/main" id="{2F961B8B-5EA9-496D-0CB2-298F3292215E}"/>
              </a:ext>
            </a:extLst>
          </p:cNvPr>
          <p:cNvSpPr txBox="1"/>
          <p:nvPr/>
        </p:nvSpPr>
        <p:spPr bwMode="auto">
          <a:xfrm>
            <a:off x="9256082" y="3883893"/>
            <a:ext cx="3041863"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Tumor response and status</a:t>
            </a:r>
          </a:p>
          <a:p>
            <a:pPr marL="173038"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PD</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Death</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Ongoing</a:t>
            </a:r>
          </a:p>
        </p:txBody>
      </p:sp>
      <p:sp>
        <p:nvSpPr>
          <p:cNvPr id="2" name="Title 1">
            <a:extLst>
              <a:ext uri="{FF2B5EF4-FFF2-40B4-BE49-F238E27FC236}">
                <a16:creationId xmlns:a16="http://schemas.microsoft.com/office/drawing/2014/main" id="{DD407F44-F5C3-F506-1105-7A6E7AD415F2}"/>
              </a:ext>
            </a:extLst>
          </p:cNvPr>
          <p:cNvSpPr>
            <a:spLocks noGrp="1"/>
          </p:cNvSpPr>
          <p:nvPr>
            <p:ph type="title"/>
          </p:nvPr>
        </p:nvSpPr>
        <p:spPr/>
        <p:txBody>
          <a:bodyPr/>
          <a:lstStyle/>
          <a:p>
            <a:r>
              <a:rPr lang="en-US"/>
              <a:t>Phase I Study of BI 764532: </a:t>
            </a:r>
            <a:r>
              <a:rPr lang="en-US" err="1"/>
              <a:t>DoR</a:t>
            </a:r>
            <a:endParaRPr lang="en-US"/>
          </a:p>
        </p:txBody>
      </p:sp>
      <p:sp>
        <p:nvSpPr>
          <p:cNvPr id="8" name="TextBox 7">
            <a:extLst>
              <a:ext uri="{FF2B5EF4-FFF2-40B4-BE49-F238E27FC236}">
                <a16:creationId xmlns:a16="http://schemas.microsoft.com/office/drawing/2014/main" id="{697F0001-7972-FC24-FBBC-08289B5730C3}"/>
              </a:ext>
            </a:extLst>
          </p:cNvPr>
          <p:cNvSpPr txBox="1"/>
          <p:nvPr/>
        </p:nvSpPr>
        <p:spPr bwMode="auto">
          <a:xfrm>
            <a:off x="406368" y="6376494"/>
            <a:ext cx="61007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de-DE"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a:cs typeface="Calibri" panose="020F0502020204030204" pitchFamily="34" charset="0"/>
              </a:rPr>
              <a:t>Wermke</a:t>
            </a: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 ESMO 2024. </a:t>
            </a:r>
            <a:r>
              <a:rPr kumimoji="0" lang="en-US" altLang="de-DE"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a:cs typeface="Calibri" panose="020F0502020204030204" pitchFamily="34" charset="0"/>
              </a:rPr>
              <a:t>Abstr</a:t>
            </a: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 670P.</a:t>
            </a: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CBEAFC97-CCBB-A566-C52B-0ADE6BA7494B}"/>
              </a:ext>
            </a:extLst>
          </p:cNvPr>
          <p:cNvCxnSpPr/>
          <p:nvPr/>
        </p:nvCxnSpPr>
        <p:spPr bwMode="auto">
          <a:xfrm>
            <a:off x="1217070" y="1610591"/>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C1CB744-BBB0-DA32-3978-3BA283D60C3F}"/>
              </a:ext>
            </a:extLst>
          </p:cNvPr>
          <p:cNvCxnSpPr/>
          <p:nvPr/>
        </p:nvCxnSpPr>
        <p:spPr bwMode="auto">
          <a:xfrm>
            <a:off x="1217070" y="1720658"/>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FB8620D-5865-993D-31E7-C08482AAB678}"/>
              </a:ext>
            </a:extLst>
          </p:cNvPr>
          <p:cNvCxnSpPr/>
          <p:nvPr/>
        </p:nvCxnSpPr>
        <p:spPr bwMode="auto">
          <a:xfrm>
            <a:off x="1217070" y="1826491"/>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0945CA9-AD15-6D45-CB75-3B7DD8031452}"/>
              </a:ext>
            </a:extLst>
          </p:cNvPr>
          <p:cNvCxnSpPr/>
          <p:nvPr/>
        </p:nvCxnSpPr>
        <p:spPr bwMode="auto">
          <a:xfrm>
            <a:off x="1217070" y="1932325"/>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5FB31A94-A6CC-EADC-B63B-082F2128311E}"/>
              </a:ext>
            </a:extLst>
          </p:cNvPr>
          <p:cNvCxnSpPr/>
          <p:nvPr/>
        </p:nvCxnSpPr>
        <p:spPr bwMode="auto">
          <a:xfrm>
            <a:off x="1217070" y="20423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48532D5-30BE-AE13-F8A5-D250E35690BC}"/>
              </a:ext>
            </a:extLst>
          </p:cNvPr>
          <p:cNvCxnSpPr/>
          <p:nvPr/>
        </p:nvCxnSpPr>
        <p:spPr bwMode="auto">
          <a:xfrm>
            <a:off x="1217070" y="21524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0A318AF-40FD-5E7E-CE91-2AC71027EE92}"/>
              </a:ext>
            </a:extLst>
          </p:cNvPr>
          <p:cNvCxnSpPr/>
          <p:nvPr/>
        </p:nvCxnSpPr>
        <p:spPr bwMode="auto">
          <a:xfrm>
            <a:off x="1217070" y="22582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1676730-BDFA-54B3-CE3C-CF7765D05655}"/>
              </a:ext>
            </a:extLst>
          </p:cNvPr>
          <p:cNvCxnSpPr/>
          <p:nvPr/>
        </p:nvCxnSpPr>
        <p:spPr bwMode="auto">
          <a:xfrm>
            <a:off x="1217070" y="23683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4C7FA1C-689C-F2C8-5D89-37F5F6CA8E47}"/>
              </a:ext>
            </a:extLst>
          </p:cNvPr>
          <p:cNvCxnSpPr/>
          <p:nvPr/>
        </p:nvCxnSpPr>
        <p:spPr bwMode="auto">
          <a:xfrm>
            <a:off x="1217070" y="24741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6460C34-3DCB-D848-FD0D-0FC4B087D6CC}"/>
              </a:ext>
            </a:extLst>
          </p:cNvPr>
          <p:cNvCxnSpPr/>
          <p:nvPr/>
        </p:nvCxnSpPr>
        <p:spPr bwMode="auto">
          <a:xfrm>
            <a:off x="1217070" y="25884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831F633-34AC-73E4-0681-93796D176831}"/>
              </a:ext>
            </a:extLst>
          </p:cNvPr>
          <p:cNvCxnSpPr/>
          <p:nvPr/>
        </p:nvCxnSpPr>
        <p:spPr bwMode="auto">
          <a:xfrm>
            <a:off x="1217070" y="2694325"/>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BDA1E86-E97A-BE3D-3500-4367897C10B2}"/>
              </a:ext>
            </a:extLst>
          </p:cNvPr>
          <p:cNvCxnSpPr/>
          <p:nvPr/>
        </p:nvCxnSpPr>
        <p:spPr bwMode="auto">
          <a:xfrm>
            <a:off x="1217070" y="28001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319A734-8B73-3A90-7683-3D2CD14A3A71}"/>
              </a:ext>
            </a:extLst>
          </p:cNvPr>
          <p:cNvCxnSpPr/>
          <p:nvPr/>
        </p:nvCxnSpPr>
        <p:spPr bwMode="auto">
          <a:xfrm>
            <a:off x="1217070" y="29059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4662338-B0F2-5B65-676E-036CFDC66D14}"/>
              </a:ext>
            </a:extLst>
          </p:cNvPr>
          <p:cNvCxnSpPr/>
          <p:nvPr/>
        </p:nvCxnSpPr>
        <p:spPr bwMode="auto">
          <a:xfrm>
            <a:off x="1217070" y="30160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7BD79F6-120A-480E-7C4F-8054D9317A98}"/>
              </a:ext>
            </a:extLst>
          </p:cNvPr>
          <p:cNvCxnSpPr/>
          <p:nvPr/>
        </p:nvCxnSpPr>
        <p:spPr bwMode="auto">
          <a:xfrm>
            <a:off x="1217070" y="31261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3AE46A8-1006-860C-BC06-584FEE099D28}"/>
              </a:ext>
            </a:extLst>
          </p:cNvPr>
          <p:cNvCxnSpPr/>
          <p:nvPr/>
        </p:nvCxnSpPr>
        <p:spPr bwMode="auto">
          <a:xfrm>
            <a:off x="1217070" y="32319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853B9D8-1D7E-BC23-8434-0970D5025F18}"/>
              </a:ext>
            </a:extLst>
          </p:cNvPr>
          <p:cNvCxnSpPr/>
          <p:nvPr/>
        </p:nvCxnSpPr>
        <p:spPr bwMode="auto">
          <a:xfrm>
            <a:off x="1217070" y="33462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C8C679C-6874-6F5D-2775-E5A5ACFE7807}"/>
              </a:ext>
            </a:extLst>
          </p:cNvPr>
          <p:cNvCxnSpPr/>
          <p:nvPr/>
        </p:nvCxnSpPr>
        <p:spPr bwMode="auto">
          <a:xfrm>
            <a:off x="1217070" y="34520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A973963-9AE5-4697-7861-3342E0C365D7}"/>
              </a:ext>
            </a:extLst>
          </p:cNvPr>
          <p:cNvCxnSpPr/>
          <p:nvPr/>
        </p:nvCxnSpPr>
        <p:spPr bwMode="auto">
          <a:xfrm>
            <a:off x="1217070" y="35579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4F026CC-559F-460F-A27D-908B0BB9250E}"/>
              </a:ext>
            </a:extLst>
          </p:cNvPr>
          <p:cNvCxnSpPr/>
          <p:nvPr/>
        </p:nvCxnSpPr>
        <p:spPr bwMode="auto">
          <a:xfrm>
            <a:off x="1217070" y="36637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C56A297-2CB0-D7C6-D6C2-5F19D34C3A6A}"/>
              </a:ext>
            </a:extLst>
          </p:cNvPr>
          <p:cNvCxnSpPr/>
          <p:nvPr/>
        </p:nvCxnSpPr>
        <p:spPr bwMode="auto">
          <a:xfrm>
            <a:off x="1217070" y="37738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6E94CDA-2006-8828-2DCB-6C51D7998026}"/>
              </a:ext>
            </a:extLst>
          </p:cNvPr>
          <p:cNvCxnSpPr/>
          <p:nvPr/>
        </p:nvCxnSpPr>
        <p:spPr bwMode="auto">
          <a:xfrm>
            <a:off x="1217070" y="38838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C5E6C08-770A-D740-AEBA-E5F18E4DFD06}"/>
              </a:ext>
            </a:extLst>
          </p:cNvPr>
          <p:cNvCxnSpPr/>
          <p:nvPr/>
        </p:nvCxnSpPr>
        <p:spPr bwMode="auto">
          <a:xfrm>
            <a:off x="1217070" y="39939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E72BFF0-9B39-AC20-C8F5-8EEFD8CFA350}"/>
              </a:ext>
            </a:extLst>
          </p:cNvPr>
          <p:cNvCxnSpPr/>
          <p:nvPr/>
        </p:nvCxnSpPr>
        <p:spPr bwMode="auto">
          <a:xfrm>
            <a:off x="1217070" y="4099794"/>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201F1E6-19DB-C2A7-9370-895D1B0C6E90}"/>
              </a:ext>
            </a:extLst>
          </p:cNvPr>
          <p:cNvCxnSpPr/>
          <p:nvPr/>
        </p:nvCxnSpPr>
        <p:spPr bwMode="auto">
          <a:xfrm>
            <a:off x="1217070" y="4205627"/>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ECB144A-B272-E492-4D80-8FB61F7FF34D}"/>
              </a:ext>
            </a:extLst>
          </p:cNvPr>
          <p:cNvCxnSpPr/>
          <p:nvPr/>
        </p:nvCxnSpPr>
        <p:spPr bwMode="auto">
          <a:xfrm>
            <a:off x="1217070" y="4315694"/>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62F8B92-6198-29BC-BAC8-5C44056C29D4}"/>
              </a:ext>
            </a:extLst>
          </p:cNvPr>
          <p:cNvCxnSpPr/>
          <p:nvPr/>
        </p:nvCxnSpPr>
        <p:spPr bwMode="auto">
          <a:xfrm>
            <a:off x="1217070" y="4421527"/>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22174B3-7F45-D51B-3986-3E73E1C00817}"/>
              </a:ext>
            </a:extLst>
          </p:cNvPr>
          <p:cNvCxnSpPr/>
          <p:nvPr/>
        </p:nvCxnSpPr>
        <p:spPr bwMode="auto">
          <a:xfrm>
            <a:off x="1217070" y="4531594"/>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ACA5231-6D8D-E63E-6108-96FF4264B84E}"/>
              </a:ext>
            </a:extLst>
          </p:cNvPr>
          <p:cNvCxnSpPr/>
          <p:nvPr/>
        </p:nvCxnSpPr>
        <p:spPr bwMode="auto">
          <a:xfrm>
            <a:off x="1217070" y="46416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1556118-DF68-8F60-DCA6-CA121D16EA13}"/>
              </a:ext>
            </a:extLst>
          </p:cNvPr>
          <p:cNvCxnSpPr/>
          <p:nvPr/>
        </p:nvCxnSpPr>
        <p:spPr bwMode="auto">
          <a:xfrm>
            <a:off x="1217070" y="47432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E70136F-DCC4-8CF4-E4D2-856B3ED66275}"/>
              </a:ext>
            </a:extLst>
          </p:cNvPr>
          <p:cNvCxnSpPr/>
          <p:nvPr/>
        </p:nvCxnSpPr>
        <p:spPr bwMode="auto">
          <a:xfrm>
            <a:off x="1217070" y="48533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3E78648-C21A-0442-FB8A-4F723AD7787C}"/>
              </a:ext>
            </a:extLst>
          </p:cNvPr>
          <p:cNvCxnSpPr/>
          <p:nvPr/>
        </p:nvCxnSpPr>
        <p:spPr bwMode="auto">
          <a:xfrm>
            <a:off x="1217070" y="49633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8FFC1AE-9741-3F7E-446C-CFCF16F8A62A}"/>
              </a:ext>
            </a:extLst>
          </p:cNvPr>
          <p:cNvCxnSpPr/>
          <p:nvPr/>
        </p:nvCxnSpPr>
        <p:spPr bwMode="auto">
          <a:xfrm>
            <a:off x="1217070" y="50692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CF90D045-BFA6-3DE5-B32A-24084A5EC767}"/>
              </a:ext>
            </a:extLst>
          </p:cNvPr>
          <p:cNvCxnSpPr/>
          <p:nvPr/>
        </p:nvCxnSpPr>
        <p:spPr bwMode="auto">
          <a:xfrm>
            <a:off x="1217070" y="51792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8BB1EE8-509F-7F21-8438-8A8E9B5A5BCF}"/>
              </a:ext>
            </a:extLst>
          </p:cNvPr>
          <p:cNvCxnSpPr/>
          <p:nvPr/>
        </p:nvCxnSpPr>
        <p:spPr bwMode="auto">
          <a:xfrm>
            <a:off x="1217070" y="52893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A567AA7-1C73-3E88-CEF5-609CCC8DF6B9}"/>
              </a:ext>
            </a:extLst>
          </p:cNvPr>
          <p:cNvCxnSpPr/>
          <p:nvPr/>
        </p:nvCxnSpPr>
        <p:spPr bwMode="auto">
          <a:xfrm>
            <a:off x="1217070" y="53951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B46EC75-D533-C1BF-0909-10DB39D8E99A}"/>
              </a:ext>
            </a:extLst>
          </p:cNvPr>
          <p:cNvCxnSpPr/>
          <p:nvPr/>
        </p:nvCxnSpPr>
        <p:spPr bwMode="auto">
          <a:xfrm>
            <a:off x="1217070" y="55052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2C5469A-9DA0-C665-11CB-DE0ED58EA762}"/>
              </a:ext>
            </a:extLst>
          </p:cNvPr>
          <p:cNvCxnSpPr/>
          <p:nvPr/>
        </p:nvCxnSpPr>
        <p:spPr bwMode="auto">
          <a:xfrm>
            <a:off x="1217070" y="56068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A7536BD-201B-6854-F735-47AA7C0A3D96}"/>
              </a:ext>
            </a:extLst>
          </p:cNvPr>
          <p:cNvCxnSpPr>
            <a:cxnSpLocks/>
          </p:cNvCxnSpPr>
          <p:nvPr/>
        </p:nvCxnSpPr>
        <p:spPr bwMode="auto">
          <a:xfrm>
            <a:off x="1297503" y="5733860"/>
            <a:ext cx="727017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270C470-2439-99F9-A665-3972BB5CF8A4}"/>
              </a:ext>
            </a:extLst>
          </p:cNvPr>
          <p:cNvCxnSpPr>
            <a:cxnSpLocks/>
          </p:cNvCxnSpPr>
          <p:nvPr/>
        </p:nvCxnSpPr>
        <p:spPr bwMode="auto">
          <a:xfrm rot="16200000">
            <a:off x="1263829"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C1ACBE7-0F76-DCD9-65A9-7003DF6994E9}"/>
              </a:ext>
            </a:extLst>
          </p:cNvPr>
          <p:cNvCxnSpPr>
            <a:cxnSpLocks/>
          </p:cNvCxnSpPr>
          <p:nvPr/>
        </p:nvCxnSpPr>
        <p:spPr bwMode="auto">
          <a:xfrm rot="16200000">
            <a:off x="1792996"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CA4E681-A0EE-5191-DF00-A7449ACB83FC}"/>
              </a:ext>
            </a:extLst>
          </p:cNvPr>
          <p:cNvCxnSpPr>
            <a:cxnSpLocks/>
          </p:cNvCxnSpPr>
          <p:nvPr/>
        </p:nvCxnSpPr>
        <p:spPr bwMode="auto">
          <a:xfrm rot="16200000">
            <a:off x="2326396"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2F22A9A-D651-52D7-0BCC-9A6995035FEE}"/>
              </a:ext>
            </a:extLst>
          </p:cNvPr>
          <p:cNvCxnSpPr>
            <a:cxnSpLocks/>
          </p:cNvCxnSpPr>
          <p:nvPr/>
        </p:nvCxnSpPr>
        <p:spPr bwMode="auto">
          <a:xfrm rot="16200000">
            <a:off x="2872496"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C3C16EE-B5A9-F271-A0E9-CA4D4EBF3AC4}"/>
              </a:ext>
            </a:extLst>
          </p:cNvPr>
          <p:cNvCxnSpPr>
            <a:cxnSpLocks/>
          </p:cNvCxnSpPr>
          <p:nvPr/>
        </p:nvCxnSpPr>
        <p:spPr bwMode="auto">
          <a:xfrm rot="16200000">
            <a:off x="3405896"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BC33AE4-13CE-6326-907B-EBCDCC34709A}"/>
              </a:ext>
            </a:extLst>
          </p:cNvPr>
          <p:cNvCxnSpPr>
            <a:cxnSpLocks/>
          </p:cNvCxnSpPr>
          <p:nvPr/>
        </p:nvCxnSpPr>
        <p:spPr bwMode="auto">
          <a:xfrm rot="16200000">
            <a:off x="3947762"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7ABA95D-8488-39FA-7135-7DA4E3273985}"/>
              </a:ext>
            </a:extLst>
          </p:cNvPr>
          <p:cNvCxnSpPr>
            <a:cxnSpLocks/>
          </p:cNvCxnSpPr>
          <p:nvPr/>
        </p:nvCxnSpPr>
        <p:spPr bwMode="auto">
          <a:xfrm rot="16200000">
            <a:off x="4485395"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6CC7FC0-2590-0C76-2969-EC22099F156E}"/>
              </a:ext>
            </a:extLst>
          </p:cNvPr>
          <p:cNvCxnSpPr>
            <a:cxnSpLocks/>
          </p:cNvCxnSpPr>
          <p:nvPr/>
        </p:nvCxnSpPr>
        <p:spPr bwMode="auto">
          <a:xfrm rot="16200000">
            <a:off x="5023028"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D1FA729-C912-2592-F83F-A71DCED98CC3}"/>
              </a:ext>
            </a:extLst>
          </p:cNvPr>
          <p:cNvCxnSpPr>
            <a:cxnSpLocks/>
          </p:cNvCxnSpPr>
          <p:nvPr/>
        </p:nvCxnSpPr>
        <p:spPr bwMode="auto">
          <a:xfrm rot="16200000">
            <a:off x="5560661"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3785EA8-FF9A-7695-2A7D-84E8326154B9}"/>
              </a:ext>
            </a:extLst>
          </p:cNvPr>
          <p:cNvCxnSpPr>
            <a:cxnSpLocks/>
          </p:cNvCxnSpPr>
          <p:nvPr/>
        </p:nvCxnSpPr>
        <p:spPr bwMode="auto">
          <a:xfrm rot="16200000">
            <a:off x="6094062"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F111261-5393-A1A0-31E1-690156CC8D72}"/>
              </a:ext>
            </a:extLst>
          </p:cNvPr>
          <p:cNvCxnSpPr>
            <a:cxnSpLocks/>
          </p:cNvCxnSpPr>
          <p:nvPr/>
        </p:nvCxnSpPr>
        <p:spPr bwMode="auto">
          <a:xfrm rot="16200000">
            <a:off x="6635928"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CF1359B-A711-68B4-E0C9-B7DDD6AA261B}"/>
              </a:ext>
            </a:extLst>
          </p:cNvPr>
          <p:cNvCxnSpPr>
            <a:cxnSpLocks/>
          </p:cNvCxnSpPr>
          <p:nvPr/>
        </p:nvCxnSpPr>
        <p:spPr bwMode="auto">
          <a:xfrm rot="16200000">
            <a:off x="7173562" y="578061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2CB9A8A-5C0D-95F4-DE12-CC1ED76F4990}"/>
              </a:ext>
            </a:extLst>
          </p:cNvPr>
          <p:cNvCxnSpPr>
            <a:cxnSpLocks/>
          </p:cNvCxnSpPr>
          <p:nvPr/>
        </p:nvCxnSpPr>
        <p:spPr bwMode="auto">
          <a:xfrm rot="16200000">
            <a:off x="7706962" y="5780619"/>
            <a:ext cx="93518" cy="0"/>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E3E5E77A-E9AA-385C-F17C-AAE23A08C1DA}"/>
              </a:ext>
            </a:extLst>
          </p:cNvPr>
          <p:cNvSpPr txBox="1"/>
          <p:nvPr/>
        </p:nvSpPr>
        <p:spPr bwMode="auto">
          <a:xfrm>
            <a:off x="11666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66" name="TextBox 65">
            <a:extLst>
              <a:ext uri="{FF2B5EF4-FFF2-40B4-BE49-F238E27FC236}">
                <a16:creationId xmlns:a16="http://schemas.microsoft.com/office/drawing/2014/main" id="{187FF3B8-6A3D-1A6F-4E1E-7C4626CFBBC3}"/>
              </a:ext>
            </a:extLst>
          </p:cNvPr>
          <p:cNvSpPr txBox="1"/>
          <p:nvPr/>
        </p:nvSpPr>
        <p:spPr bwMode="auto">
          <a:xfrm>
            <a:off x="17127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a:t>
            </a:r>
          </a:p>
        </p:txBody>
      </p:sp>
      <p:sp>
        <p:nvSpPr>
          <p:cNvPr id="67" name="TextBox 66">
            <a:extLst>
              <a:ext uri="{FF2B5EF4-FFF2-40B4-BE49-F238E27FC236}">
                <a16:creationId xmlns:a16="http://schemas.microsoft.com/office/drawing/2014/main" id="{1ABBC63A-E180-E380-8438-58075825A617}"/>
              </a:ext>
            </a:extLst>
          </p:cNvPr>
          <p:cNvSpPr txBox="1"/>
          <p:nvPr/>
        </p:nvSpPr>
        <p:spPr bwMode="auto">
          <a:xfrm>
            <a:off x="2241957"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sp>
        <p:nvSpPr>
          <p:cNvPr id="68" name="TextBox 67">
            <a:extLst>
              <a:ext uri="{FF2B5EF4-FFF2-40B4-BE49-F238E27FC236}">
                <a16:creationId xmlns:a16="http://schemas.microsoft.com/office/drawing/2014/main" id="{8DBD3DEE-A82B-DEF5-20CE-53C8D8EDF428}"/>
              </a:ext>
            </a:extLst>
          </p:cNvPr>
          <p:cNvSpPr txBox="1"/>
          <p:nvPr/>
        </p:nvSpPr>
        <p:spPr bwMode="auto">
          <a:xfrm>
            <a:off x="27795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a:t>
            </a:r>
          </a:p>
        </p:txBody>
      </p:sp>
      <p:sp>
        <p:nvSpPr>
          <p:cNvPr id="69" name="TextBox 68">
            <a:extLst>
              <a:ext uri="{FF2B5EF4-FFF2-40B4-BE49-F238E27FC236}">
                <a16:creationId xmlns:a16="http://schemas.microsoft.com/office/drawing/2014/main" id="{6CA9EA08-A270-5328-9D52-EDA1AFA86F4D}"/>
              </a:ext>
            </a:extLst>
          </p:cNvPr>
          <p:cNvSpPr txBox="1"/>
          <p:nvPr/>
        </p:nvSpPr>
        <p:spPr bwMode="auto">
          <a:xfrm>
            <a:off x="33256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70" name="TextBox 69">
            <a:extLst>
              <a:ext uri="{FF2B5EF4-FFF2-40B4-BE49-F238E27FC236}">
                <a16:creationId xmlns:a16="http://schemas.microsoft.com/office/drawing/2014/main" id="{AA5C6D8B-4661-35E1-80E9-ACA3C17F0926}"/>
              </a:ext>
            </a:extLst>
          </p:cNvPr>
          <p:cNvSpPr txBox="1"/>
          <p:nvPr/>
        </p:nvSpPr>
        <p:spPr bwMode="auto">
          <a:xfrm>
            <a:off x="3850624"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71" name="TextBox 70">
            <a:extLst>
              <a:ext uri="{FF2B5EF4-FFF2-40B4-BE49-F238E27FC236}">
                <a16:creationId xmlns:a16="http://schemas.microsoft.com/office/drawing/2014/main" id="{7C054B5B-55B0-DCE9-B0F0-3D6E7EEFCD07}"/>
              </a:ext>
            </a:extLst>
          </p:cNvPr>
          <p:cNvSpPr txBox="1"/>
          <p:nvPr/>
        </p:nvSpPr>
        <p:spPr bwMode="auto">
          <a:xfrm>
            <a:off x="44051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72" name="TextBox 71">
            <a:extLst>
              <a:ext uri="{FF2B5EF4-FFF2-40B4-BE49-F238E27FC236}">
                <a16:creationId xmlns:a16="http://schemas.microsoft.com/office/drawing/2014/main" id="{8E3D6330-6F71-513D-4D24-E91A1A9E45B3}"/>
              </a:ext>
            </a:extLst>
          </p:cNvPr>
          <p:cNvSpPr txBox="1"/>
          <p:nvPr/>
        </p:nvSpPr>
        <p:spPr bwMode="auto">
          <a:xfrm>
            <a:off x="49258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p>
        </p:txBody>
      </p:sp>
      <p:sp>
        <p:nvSpPr>
          <p:cNvPr id="73" name="TextBox 72">
            <a:extLst>
              <a:ext uri="{FF2B5EF4-FFF2-40B4-BE49-F238E27FC236}">
                <a16:creationId xmlns:a16="http://schemas.microsoft.com/office/drawing/2014/main" id="{F9F4A1E8-CF35-F902-4238-507A658E1E1F}"/>
              </a:ext>
            </a:extLst>
          </p:cNvPr>
          <p:cNvSpPr txBox="1"/>
          <p:nvPr/>
        </p:nvSpPr>
        <p:spPr bwMode="auto">
          <a:xfrm>
            <a:off x="54719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p>
        </p:txBody>
      </p:sp>
      <p:sp>
        <p:nvSpPr>
          <p:cNvPr id="74" name="TextBox 73">
            <a:extLst>
              <a:ext uri="{FF2B5EF4-FFF2-40B4-BE49-F238E27FC236}">
                <a16:creationId xmlns:a16="http://schemas.microsoft.com/office/drawing/2014/main" id="{ECE22095-28EA-38C2-1B9E-4AF30B18714F}"/>
              </a:ext>
            </a:extLst>
          </p:cNvPr>
          <p:cNvSpPr txBox="1"/>
          <p:nvPr/>
        </p:nvSpPr>
        <p:spPr bwMode="auto">
          <a:xfrm>
            <a:off x="60053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18</a:t>
            </a:r>
          </a:p>
        </p:txBody>
      </p:sp>
      <p:sp>
        <p:nvSpPr>
          <p:cNvPr id="75" name="TextBox 74">
            <a:extLst>
              <a:ext uri="{FF2B5EF4-FFF2-40B4-BE49-F238E27FC236}">
                <a16:creationId xmlns:a16="http://schemas.microsoft.com/office/drawing/2014/main" id="{48A51E4F-2B5C-569D-2361-FAC03C184C03}"/>
              </a:ext>
            </a:extLst>
          </p:cNvPr>
          <p:cNvSpPr txBox="1"/>
          <p:nvPr/>
        </p:nvSpPr>
        <p:spPr bwMode="auto">
          <a:xfrm>
            <a:off x="65514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76" name="TextBox 75">
            <a:extLst>
              <a:ext uri="{FF2B5EF4-FFF2-40B4-BE49-F238E27FC236}">
                <a16:creationId xmlns:a16="http://schemas.microsoft.com/office/drawing/2014/main" id="{75FFAF04-7658-FF83-93B4-A9B03F255BF1}"/>
              </a:ext>
            </a:extLst>
          </p:cNvPr>
          <p:cNvSpPr txBox="1"/>
          <p:nvPr/>
        </p:nvSpPr>
        <p:spPr bwMode="auto">
          <a:xfrm>
            <a:off x="70848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a:t>
            </a:r>
          </a:p>
        </p:txBody>
      </p:sp>
      <p:sp>
        <p:nvSpPr>
          <p:cNvPr id="77" name="TextBox 76">
            <a:extLst>
              <a:ext uri="{FF2B5EF4-FFF2-40B4-BE49-F238E27FC236}">
                <a16:creationId xmlns:a16="http://schemas.microsoft.com/office/drawing/2014/main" id="{F76970C6-ACAF-AB2D-808B-C60A6D5DADDE}"/>
              </a:ext>
            </a:extLst>
          </p:cNvPr>
          <p:cNvSpPr txBox="1"/>
          <p:nvPr/>
        </p:nvSpPr>
        <p:spPr bwMode="auto">
          <a:xfrm>
            <a:off x="7630991" y="581345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78" name="TextBox 77">
            <a:extLst>
              <a:ext uri="{FF2B5EF4-FFF2-40B4-BE49-F238E27FC236}">
                <a16:creationId xmlns:a16="http://schemas.microsoft.com/office/drawing/2014/main" id="{030C702C-2D66-394F-5899-0EF24A9880DF}"/>
              </a:ext>
            </a:extLst>
          </p:cNvPr>
          <p:cNvSpPr txBox="1"/>
          <p:nvPr/>
        </p:nvSpPr>
        <p:spPr bwMode="auto">
          <a:xfrm>
            <a:off x="1297503" y="6160370"/>
            <a:ext cx="64997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Treatment Duration (Mo)</a:t>
            </a:r>
          </a:p>
        </p:txBody>
      </p:sp>
      <p:sp>
        <p:nvSpPr>
          <p:cNvPr id="79" name="TextBox 78">
            <a:extLst>
              <a:ext uri="{FF2B5EF4-FFF2-40B4-BE49-F238E27FC236}">
                <a16:creationId xmlns:a16="http://schemas.microsoft.com/office/drawing/2014/main" id="{631FD2CB-A438-DC11-0E50-F94D86DA0569}"/>
              </a:ext>
            </a:extLst>
          </p:cNvPr>
          <p:cNvSpPr txBox="1"/>
          <p:nvPr/>
        </p:nvSpPr>
        <p:spPr bwMode="auto">
          <a:xfrm rot="16200000">
            <a:off x="-1356728" y="3578083"/>
            <a:ext cx="38492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Regimen</a:t>
            </a:r>
          </a:p>
        </p:txBody>
      </p:sp>
      <p:sp>
        <p:nvSpPr>
          <p:cNvPr id="80" name="TextBox 79">
            <a:extLst>
              <a:ext uri="{FF2B5EF4-FFF2-40B4-BE49-F238E27FC236}">
                <a16:creationId xmlns:a16="http://schemas.microsoft.com/office/drawing/2014/main" id="{882C34C4-FE66-C531-4D1E-421454A8C77B}"/>
              </a:ext>
            </a:extLst>
          </p:cNvPr>
          <p:cNvSpPr txBox="1"/>
          <p:nvPr/>
        </p:nvSpPr>
        <p:spPr bwMode="auto">
          <a:xfrm>
            <a:off x="805111" y="4737712"/>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B3</a:t>
            </a:r>
          </a:p>
        </p:txBody>
      </p:sp>
      <p:sp>
        <p:nvSpPr>
          <p:cNvPr id="81" name="Freeform: Shape 80">
            <a:extLst>
              <a:ext uri="{FF2B5EF4-FFF2-40B4-BE49-F238E27FC236}">
                <a16:creationId xmlns:a16="http://schemas.microsoft.com/office/drawing/2014/main" id="{121BFCD1-305B-2425-C1FE-E4DE2674CA6F}"/>
              </a:ext>
            </a:extLst>
          </p:cNvPr>
          <p:cNvSpPr/>
          <p:nvPr/>
        </p:nvSpPr>
        <p:spPr bwMode="auto">
          <a:xfrm>
            <a:off x="1160173" y="4068789"/>
            <a:ext cx="72977" cy="1572395"/>
          </a:xfrm>
          <a:custGeom>
            <a:avLst/>
            <a:gdLst>
              <a:gd name="connsiteX0" fmla="*/ 102141 w 102141"/>
              <a:gd name="connsiteY0" fmla="*/ 0 h 1070043"/>
              <a:gd name="connsiteX1" fmla="*/ 0 w 102141"/>
              <a:gd name="connsiteY1" fmla="*/ 0 h 1070043"/>
              <a:gd name="connsiteX2" fmla="*/ 0 w 102141"/>
              <a:gd name="connsiteY2" fmla="*/ 1070043 h 1070043"/>
              <a:gd name="connsiteX3" fmla="*/ 102141 w 102141"/>
              <a:gd name="connsiteY3" fmla="*/ 1070043 h 1070043"/>
            </a:gdLst>
            <a:ahLst/>
            <a:cxnLst>
              <a:cxn ang="0">
                <a:pos x="connsiteX0" y="connsiteY0"/>
              </a:cxn>
              <a:cxn ang="0">
                <a:pos x="connsiteX1" y="connsiteY1"/>
              </a:cxn>
              <a:cxn ang="0">
                <a:pos x="connsiteX2" y="connsiteY2"/>
              </a:cxn>
              <a:cxn ang="0">
                <a:pos x="connsiteX3" y="connsiteY3"/>
              </a:cxn>
            </a:cxnLst>
            <a:rect l="l" t="t" r="r" b="b"/>
            <a:pathLst>
              <a:path w="102141" h="1070043">
                <a:moveTo>
                  <a:pt x="102141" y="0"/>
                </a:moveTo>
                <a:lnTo>
                  <a:pt x="0" y="0"/>
                </a:lnTo>
                <a:lnTo>
                  <a:pt x="0" y="1070043"/>
                </a:lnTo>
                <a:lnTo>
                  <a:pt x="102141" y="107004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83" name="Straight Connector 82">
            <a:extLst>
              <a:ext uri="{FF2B5EF4-FFF2-40B4-BE49-F238E27FC236}">
                <a16:creationId xmlns:a16="http://schemas.microsoft.com/office/drawing/2014/main" id="{0C9DC245-63B7-215E-3FA3-82BEE6644010}"/>
              </a:ext>
            </a:extLst>
          </p:cNvPr>
          <p:cNvCxnSpPr/>
          <p:nvPr/>
        </p:nvCxnSpPr>
        <p:spPr bwMode="auto">
          <a:xfrm>
            <a:off x="1090192" y="4872039"/>
            <a:ext cx="69981" cy="0"/>
          </a:xfrm>
          <a:prstGeom prst="line">
            <a:avLst/>
          </a:prstGeom>
          <a:noFill/>
          <a:ln w="19050" cap="flat" cmpd="sng" algn="ctr">
            <a:solidFill>
              <a:schemeClr val="bg1"/>
            </a:solidFill>
            <a:prstDash val="solid"/>
            <a:round/>
            <a:headEnd type="none" w="med" len="med"/>
            <a:tailEnd type="none" w="med" len="med"/>
          </a:ln>
          <a:effectLst/>
        </p:spPr>
      </p:cxnSp>
      <p:sp>
        <p:nvSpPr>
          <p:cNvPr id="84" name="Freeform: Shape 83">
            <a:extLst>
              <a:ext uri="{FF2B5EF4-FFF2-40B4-BE49-F238E27FC236}">
                <a16:creationId xmlns:a16="http://schemas.microsoft.com/office/drawing/2014/main" id="{8A427A48-E15F-3CCB-C43C-AD2F6B524369}"/>
              </a:ext>
            </a:extLst>
          </p:cNvPr>
          <p:cNvSpPr/>
          <p:nvPr/>
        </p:nvSpPr>
        <p:spPr bwMode="auto">
          <a:xfrm>
            <a:off x="1160173" y="1791981"/>
            <a:ext cx="72977" cy="2242483"/>
          </a:xfrm>
          <a:custGeom>
            <a:avLst/>
            <a:gdLst>
              <a:gd name="connsiteX0" fmla="*/ 102141 w 102141"/>
              <a:gd name="connsiteY0" fmla="*/ 0 h 1070043"/>
              <a:gd name="connsiteX1" fmla="*/ 0 w 102141"/>
              <a:gd name="connsiteY1" fmla="*/ 0 h 1070043"/>
              <a:gd name="connsiteX2" fmla="*/ 0 w 102141"/>
              <a:gd name="connsiteY2" fmla="*/ 1070043 h 1070043"/>
              <a:gd name="connsiteX3" fmla="*/ 102141 w 102141"/>
              <a:gd name="connsiteY3" fmla="*/ 1070043 h 1070043"/>
            </a:gdLst>
            <a:ahLst/>
            <a:cxnLst>
              <a:cxn ang="0">
                <a:pos x="connsiteX0" y="connsiteY0"/>
              </a:cxn>
              <a:cxn ang="0">
                <a:pos x="connsiteX1" y="connsiteY1"/>
              </a:cxn>
              <a:cxn ang="0">
                <a:pos x="connsiteX2" y="connsiteY2"/>
              </a:cxn>
              <a:cxn ang="0">
                <a:pos x="connsiteX3" y="connsiteY3"/>
              </a:cxn>
            </a:cxnLst>
            <a:rect l="l" t="t" r="r" b="b"/>
            <a:pathLst>
              <a:path w="102141" h="1070043">
                <a:moveTo>
                  <a:pt x="102141" y="0"/>
                </a:moveTo>
                <a:lnTo>
                  <a:pt x="0" y="0"/>
                </a:lnTo>
                <a:lnTo>
                  <a:pt x="0" y="1070043"/>
                </a:lnTo>
                <a:lnTo>
                  <a:pt x="102141" y="107004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85" name="Straight Connector 84">
            <a:extLst>
              <a:ext uri="{FF2B5EF4-FFF2-40B4-BE49-F238E27FC236}">
                <a16:creationId xmlns:a16="http://schemas.microsoft.com/office/drawing/2014/main" id="{7A2A9652-7D3C-C0B2-71BF-13992BAA00E2}"/>
              </a:ext>
            </a:extLst>
          </p:cNvPr>
          <p:cNvCxnSpPr/>
          <p:nvPr/>
        </p:nvCxnSpPr>
        <p:spPr bwMode="auto">
          <a:xfrm>
            <a:off x="1090192" y="2913222"/>
            <a:ext cx="69981" cy="0"/>
          </a:xfrm>
          <a:prstGeom prst="line">
            <a:avLst/>
          </a:prstGeom>
          <a:noFill/>
          <a:ln w="19050"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6C864777-1F61-9777-A345-623DBB0A2512}"/>
              </a:ext>
            </a:extLst>
          </p:cNvPr>
          <p:cNvSpPr txBox="1"/>
          <p:nvPr/>
        </p:nvSpPr>
        <p:spPr bwMode="auto">
          <a:xfrm>
            <a:off x="832203" y="1503796"/>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a:t>
            </a:r>
          </a:p>
        </p:txBody>
      </p:sp>
      <p:sp>
        <p:nvSpPr>
          <p:cNvPr id="87" name="TextBox 86">
            <a:extLst>
              <a:ext uri="{FF2B5EF4-FFF2-40B4-BE49-F238E27FC236}">
                <a16:creationId xmlns:a16="http://schemas.microsoft.com/office/drawing/2014/main" id="{CD395B89-6253-E9EA-18DA-D1588461C98B}"/>
              </a:ext>
            </a:extLst>
          </p:cNvPr>
          <p:cNvSpPr txBox="1"/>
          <p:nvPr/>
        </p:nvSpPr>
        <p:spPr bwMode="auto">
          <a:xfrm>
            <a:off x="797569" y="2759909"/>
            <a:ext cx="2877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B2</a:t>
            </a:r>
          </a:p>
        </p:txBody>
      </p:sp>
      <p:grpSp>
        <p:nvGrpSpPr>
          <p:cNvPr id="490" name="Group 489">
            <a:extLst>
              <a:ext uri="{FF2B5EF4-FFF2-40B4-BE49-F238E27FC236}">
                <a16:creationId xmlns:a16="http://schemas.microsoft.com/office/drawing/2014/main" id="{A8AB001A-FFD1-3E08-B7C2-88E69F6DB017}"/>
              </a:ext>
            </a:extLst>
          </p:cNvPr>
          <p:cNvGrpSpPr/>
          <p:nvPr/>
        </p:nvGrpSpPr>
        <p:grpSpPr>
          <a:xfrm>
            <a:off x="1090192" y="1549094"/>
            <a:ext cx="142958" cy="208562"/>
            <a:chOff x="870649" y="1549093"/>
            <a:chExt cx="142958" cy="208562"/>
          </a:xfrm>
        </p:grpSpPr>
        <p:sp>
          <p:nvSpPr>
            <p:cNvPr id="88" name="Freeform: Shape 87">
              <a:extLst>
                <a:ext uri="{FF2B5EF4-FFF2-40B4-BE49-F238E27FC236}">
                  <a16:creationId xmlns:a16="http://schemas.microsoft.com/office/drawing/2014/main" id="{48AAB149-3F5D-BA1C-1203-48DC6304B2E1}"/>
                </a:ext>
              </a:extLst>
            </p:cNvPr>
            <p:cNvSpPr/>
            <p:nvPr/>
          </p:nvSpPr>
          <p:spPr bwMode="auto">
            <a:xfrm>
              <a:off x="940630" y="1549093"/>
              <a:ext cx="72977" cy="208562"/>
            </a:xfrm>
            <a:custGeom>
              <a:avLst/>
              <a:gdLst>
                <a:gd name="connsiteX0" fmla="*/ 102141 w 102141"/>
                <a:gd name="connsiteY0" fmla="*/ 0 h 1070043"/>
                <a:gd name="connsiteX1" fmla="*/ 0 w 102141"/>
                <a:gd name="connsiteY1" fmla="*/ 0 h 1070043"/>
                <a:gd name="connsiteX2" fmla="*/ 0 w 102141"/>
                <a:gd name="connsiteY2" fmla="*/ 1070043 h 1070043"/>
                <a:gd name="connsiteX3" fmla="*/ 102141 w 102141"/>
                <a:gd name="connsiteY3" fmla="*/ 1070043 h 1070043"/>
              </a:gdLst>
              <a:ahLst/>
              <a:cxnLst>
                <a:cxn ang="0">
                  <a:pos x="connsiteX0" y="connsiteY0"/>
                </a:cxn>
                <a:cxn ang="0">
                  <a:pos x="connsiteX1" y="connsiteY1"/>
                </a:cxn>
                <a:cxn ang="0">
                  <a:pos x="connsiteX2" y="connsiteY2"/>
                </a:cxn>
                <a:cxn ang="0">
                  <a:pos x="connsiteX3" y="connsiteY3"/>
                </a:cxn>
              </a:cxnLst>
              <a:rect l="l" t="t" r="r" b="b"/>
              <a:pathLst>
                <a:path w="102141" h="1070043">
                  <a:moveTo>
                    <a:pt x="102141" y="0"/>
                  </a:moveTo>
                  <a:lnTo>
                    <a:pt x="0" y="0"/>
                  </a:lnTo>
                  <a:lnTo>
                    <a:pt x="0" y="1070043"/>
                  </a:lnTo>
                  <a:lnTo>
                    <a:pt x="102141" y="107004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90" name="Straight Connector 89">
              <a:extLst>
                <a:ext uri="{FF2B5EF4-FFF2-40B4-BE49-F238E27FC236}">
                  <a16:creationId xmlns:a16="http://schemas.microsoft.com/office/drawing/2014/main" id="{29BA684F-D2B1-87CB-202D-C1B026C4351E}"/>
                </a:ext>
              </a:extLst>
            </p:cNvPr>
            <p:cNvCxnSpPr/>
            <p:nvPr/>
          </p:nvCxnSpPr>
          <p:spPr bwMode="auto">
            <a:xfrm>
              <a:off x="870649" y="1653540"/>
              <a:ext cx="69981" cy="0"/>
            </a:xfrm>
            <a:prstGeom prst="line">
              <a:avLst/>
            </a:prstGeom>
            <a:noFill/>
            <a:ln w="19050" cap="flat" cmpd="sng" algn="ctr">
              <a:solidFill>
                <a:schemeClr val="bg1"/>
              </a:solidFill>
              <a:prstDash val="solid"/>
              <a:round/>
              <a:headEnd type="none" w="med" len="med"/>
              <a:tailEnd type="none" w="med" len="med"/>
            </a:ln>
            <a:effectLst/>
          </p:spPr>
        </p:cxnSp>
      </p:grpSp>
      <p:cxnSp>
        <p:nvCxnSpPr>
          <p:cNvPr id="91" name="Straight Connector 90">
            <a:extLst>
              <a:ext uri="{FF2B5EF4-FFF2-40B4-BE49-F238E27FC236}">
                <a16:creationId xmlns:a16="http://schemas.microsoft.com/office/drawing/2014/main" id="{8428B7D6-3EA6-78F6-9E60-C4BF0E667216}"/>
              </a:ext>
            </a:extLst>
          </p:cNvPr>
          <p:cNvCxnSpPr/>
          <p:nvPr/>
        </p:nvCxnSpPr>
        <p:spPr bwMode="auto">
          <a:xfrm>
            <a:off x="8567676" y="1610591"/>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244C6E8-209B-FB36-5BBB-0D400D2D6086}"/>
              </a:ext>
            </a:extLst>
          </p:cNvPr>
          <p:cNvCxnSpPr/>
          <p:nvPr/>
        </p:nvCxnSpPr>
        <p:spPr bwMode="auto">
          <a:xfrm>
            <a:off x="8567676" y="1720658"/>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A5A7A1A-A442-760C-97FB-979200F41130}"/>
              </a:ext>
            </a:extLst>
          </p:cNvPr>
          <p:cNvCxnSpPr/>
          <p:nvPr/>
        </p:nvCxnSpPr>
        <p:spPr bwMode="auto">
          <a:xfrm>
            <a:off x="8567676" y="1826491"/>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9A0FAE7-8740-FB5E-4ADC-DB6FA17027E0}"/>
              </a:ext>
            </a:extLst>
          </p:cNvPr>
          <p:cNvCxnSpPr/>
          <p:nvPr/>
        </p:nvCxnSpPr>
        <p:spPr bwMode="auto">
          <a:xfrm>
            <a:off x="8567676" y="1932325"/>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A30DAC4-7E20-0A28-13B7-5CF07E377B07}"/>
              </a:ext>
            </a:extLst>
          </p:cNvPr>
          <p:cNvCxnSpPr/>
          <p:nvPr/>
        </p:nvCxnSpPr>
        <p:spPr bwMode="auto">
          <a:xfrm>
            <a:off x="8567676" y="20423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8EC03B6-9B1D-9E09-0132-B939977B109D}"/>
              </a:ext>
            </a:extLst>
          </p:cNvPr>
          <p:cNvCxnSpPr/>
          <p:nvPr/>
        </p:nvCxnSpPr>
        <p:spPr bwMode="auto">
          <a:xfrm>
            <a:off x="8567676" y="21524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3CF36B9-65F2-521A-CDFA-FDAC578684EA}"/>
              </a:ext>
            </a:extLst>
          </p:cNvPr>
          <p:cNvCxnSpPr/>
          <p:nvPr/>
        </p:nvCxnSpPr>
        <p:spPr bwMode="auto">
          <a:xfrm>
            <a:off x="8567676" y="22582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B68995F-22DA-11A6-7240-22CCAAD86A72}"/>
              </a:ext>
            </a:extLst>
          </p:cNvPr>
          <p:cNvCxnSpPr/>
          <p:nvPr/>
        </p:nvCxnSpPr>
        <p:spPr bwMode="auto">
          <a:xfrm>
            <a:off x="8567676" y="23683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70C9275-C5ED-CDCF-F646-9685A500642D}"/>
              </a:ext>
            </a:extLst>
          </p:cNvPr>
          <p:cNvCxnSpPr/>
          <p:nvPr/>
        </p:nvCxnSpPr>
        <p:spPr bwMode="auto">
          <a:xfrm>
            <a:off x="8567676" y="24741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744D167-3C75-8326-F451-5F4837B4305F}"/>
              </a:ext>
            </a:extLst>
          </p:cNvPr>
          <p:cNvCxnSpPr/>
          <p:nvPr/>
        </p:nvCxnSpPr>
        <p:spPr bwMode="auto">
          <a:xfrm>
            <a:off x="8567676" y="25884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DC89465E-663E-88A0-E150-2BDA1B19E205}"/>
              </a:ext>
            </a:extLst>
          </p:cNvPr>
          <p:cNvCxnSpPr/>
          <p:nvPr/>
        </p:nvCxnSpPr>
        <p:spPr bwMode="auto">
          <a:xfrm>
            <a:off x="8567676" y="2694325"/>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3CCF4BD-B9C8-975E-6C16-EC779B5DACCD}"/>
              </a:ext>
            </a:extLst>
          </p:cNvPr>
          <p:cNvCxnSpPr/>
          <p:nvPr/>
        </p:nvCxnSpPr>
        <p:spPr bwMode="auto">
          <a:xfrm>
            <a:off x="8567676" y="28001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B40D7BB-5A0F-2732-0BBB-74747108F675}"/>
              </a:ext>
            </a:extLst>
          </p:cNvPr>
          <p:cNvCxnSpPr/>
          <p:nvPr/>
        </p:nvCxnSpPr>
        <p:spPr bwMode="auto">
          <a:xfrm>
            <a:off x="8567676" y="2905992"/>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8A711B5-ACEA-E23F-5B10-B7F891F657DB}"/>
              </a:ext>
            </a:extLst>
          </p:cNvPr>
          <p:cNvCxnSpPr/>
          <p:nvPr/>
        </p:nvCxnSpPr>
        <p:spPr bwMode="auto">
          <a:xfrm>
            <a:off x="8567676" y="30160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5161E6B-DDA8-ADE9-A1A1-DF9AD5FDA7F6}"/>
              </a:ext>
            </a:extLst>
          </p:cNvPr>
          <p:cNvCxnSpPr/>
          <p:nvPr/>
        </p:nvCxnSpPr>
        <p:spPr bwMode="auto">
          <a:xfrm>
            <a:off x="8567676" y="31261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7EBFF0A-094B-AE99-6BE0-E702E5E8EC54}"/>
              </a:ext>
            </a:extLst>
          </p:cNvPr>
          <p:cNvCxnSpPr/>
          <p:nvPr/>
        </p:nvCxnSpPr>
        <p:spPr bwMode="auto">
          <a:xfrm>
            <a:off x="8567676" y="32319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740AD7C-2B0C-3373-D0F8-EDEAFED69A9F}"/>
              </a:ext>
            </a:extLst>
          </p:cNvPr>
          <p:cNvCxnSpPr/>
          <p:nvPr/>
        </p:nvCxnSpPr>
        <p:spPr bwMode="auto">
          <a:xfrm>
            <a:off x="8567676" y="33462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D217DE9-E8BF-1944-6E14-BED8D9EC6B0F}"/>
              </a:ext>
            </a:extLst>
          </p:cNvPr>
          <p:cNvCxnSpPr/>
          <p:nvPr/>
        </p:nvCxnSpPr>
        <p:spPr bwMode="auto">
          <a:xfrm>
            <a:off x="8567676" y="34520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1098E4D-A42A-94F9-E023-B3984AF22309}"/>
              </a:ext>
            </a:extLst>
          </p:cNvPr>
          <p:cNvCxnSpPr/>
          <p:nvPr/>
        </p:nvCxnSpPr>
        <p:spPr bwMode="auto">
          <a:xfrm>
            <a:off x="8567676" y="35579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3738AC9-09F5-3A1D-7771-D4DC9372531A}"/>
              </a:ext>
            </a:extLst>
          </p:cNvPr>
          <p:cNvCxnSpPr/>
          <p:nvPr/>
        </p:nvCxnSpPr>
        <p:spPr bwMode="auto">
          <a:xfrm>
            <a:off x="8567676" y="3663759"/>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299BF9F-4744-C6E6-4678-507B521B9094}"/>
              </a:ext>
            </a:extLst>
          </p:cNvPr>
          <p:cNvCxnSpPr/>
          <p:nvPr/>
        </p:nvCxnSpPr>
        <p:spPr bwMode="auto">
          <a:xfrm>
            <a:off x="8567676" y="37738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A601467-0722-F9CB-9A76-06A02E9974A0}"/>
              </a:ext>
            </a:extLst>
          </p:cNvPr>
          <p:cNvCxnSpPr/>
          <p:nvPr/>
        </p:nvCxnSpPr>
        <p:spPr bwMode="auto">
          <a:xfrm>
            <a:off x="8567676" y="38838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0482849-2AA5-98D3-7548-0E6C29CE75C8}"/>
              </a:ext>
            </a:extLst>
          </p:cNvPr>
          <p:cNvCxnSpPr/>
          <p:nvPr/>
        </p:nvCxnSpPr>
        <p:spPr bwMode="auto">
          <a:xfrm>
            <a:off x="8567676" y="39939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E7074AE-B21D-E58E-3B47-E45D5067D009}"/>
              </a:ext>
            </a:extLst>
          </p:cNvPr>
          <p:cNvCxnSpPr/>
          <p:nvPr/>
        </p:nvCxnSpPr>
        <p:spPr bwMode="auto">
          <a:xfrm>
            <a:off x="8567676" y="4099794"/>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1602233-5F89-4139-6169-20B028D85A2E}"/>
              </a:ext>
            </a:extLst>
          </p:cNvPr>
          <p:cNvCxnSpPr/>
          <p:nvPr/>
        </p:nvCxnSpPr>
        <p:spPr bwMode="auto">
          <a:xfrm>
            <a:off x="8567676" y="4205627"/>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AEE73C2-3169-A9EC-4383-4F5830F4F512}"/>
              </a:ext>
            </a:extLst>
          </p:cNvPr>
          <p:cNvCxnSpPr/>
          <p:nvPr/>
        </p:nvCxnSpPr>
        <p:spPr bwMode="auto">
          <a:xfrm>
            <a:off x="8567676" y="4315694"/>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CDDBFCD-6E02-690F-6B75-9E11C312E63D}"/>
              </a:ext>
            </a:extLst>
          </p:cNvPr>
          <p:cNvCxnSpPr/>
          <p:nvPr/>
        </p:nvCxnSpPr>
        <p:spPr bwMode="auto">
          <a:xfrm>
            <a:off x="8567676" y="4421527"/>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3B6456B-4524-B970-AE68-D868DBF9C9B7}"/>
              </a:ext>
            </a:extLst>
          </p:cNvPr>
          <p:cNvCxnSpPr/>
          <p:nvPr/>
        </p:nvCxnSpPr>
        <p:spPr bwMode="auto">
          <a:xfrm>
            <a:off x="8567676" y="4531594"/>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5FACAAC-D3CC-E6ED-0220-F0F7873551FC}"/>
              </a:ext>
            </a:extLst>
          </p:cNvPr>
          <p:cNvCxnSpPr/>
          <p:nvPr/>
        </p:nvCxnSpPr>
        <p:spPr bwMode="auto">
          <a:xfrm>
            <a:off x="8567676" y="46416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30A9A8D-8DB4-71F1-C01C-C9DD8107FEDE}"/>
              </a:ext>
            </a:extLst>
          </p:cNvPr>
          <p:cNvCxnSpPr/>
          <p:nvPr/>
        </p:nvCxnSpPr>
        <p:spPr bwMode="auto">
          <a:xfrm>
            <a:off x="8567676" y="47432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156C432-4D02-67BE-08D0-F4C719D0D6FC}"/>
              </a:ext>
            </a:extLst>
          </p:cNvPr>
          <p:cNvCxnSpPr/>
          <p:nvPr/>
        </p:nvCxnSpPr>
        <p:spPr bwMode="auto">
          <a:xfrm>
            <a:off x="8567676" y="48533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A707F5F-8EA5-D274-D9F1-F0A97918DDA1}"/>
              </a:ext>
            </a:extLst>
          </p:cNvPr>
          <p:cNvCxnSpPr/>
          <p:nvPr/>
        </p:nvCxnSpPr>
        <p:spPr bwMode="auto">
          <a:xfrm>
            <a:off x="8567676" y="49633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CC021A2-EF77-4C0A-5113-22E63C037C7F}"/>
              </a:ext>
            </a:extLst>
          </p:cNvPr>
          <p:cNvCxnSpPr/>
          <p:nvPr/>
        </p:nvCxnSpPr>
        <p:spPr bwMode="auto">
          <a:xfrm>
            <a:off x="8567676" y="5069226"/>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6C06C5E-6192-2B02-A5A7-F5909D42FDAA}"/>
              </a:ext>
            </a:extLst>
          </p:cNvPr>
          <p:cNvCxnSpPr/>
          <p:nvPr/>
        </p:nvCxnSpPr>
        <p:spPr bwMode="auto">
          <a:xfrm>
            <a:off x="8567676" y="51792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3FEADE3-8360-B6FE-185F-8E3018728960}"/>
              </a:ext>
            </a:extLst>
          </p:cNvPr>
          <p:cNvCxnSpPr/>
          <p:nvPr/>
        </p:nvCxnSpPr>
        <p:spPr bwMode="auto">
          <a:xfrm>
            <a:off x="8567676" y="52893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AAD74E1C-9597-32A4-375B-D11D4DD99186}"/>
              </a:ext>
            </a:extLst>
          </p:cNvPr>
          <p:cNvCxnSpPr/>
          <p:nvPr/>
        </p:nvCxnSpPr>
        <p:spPr bwMode="auto">
          <a:xfrm>
            <a:off x="8567676" y="5395193"/>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F517DA1-B262-FF90-E5DF-D84AD29C114E}"/>
              </a:ext>
            </a:extLst>
          </p:cNvPr>
          <p:cNvCxnSpPr/>
          <p:nvPr/>
        </p:nvCxnSpPr>
        <p:spPr bwMode="auto">
          <a:xfrm>
            <a:off x="8567676" y="55052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1735B32-1CAE-B2AC-8B85-ACAF0D0638A9}"/>
              </a:ext>
            </a:extLst>
          </p:cNvPr>
          <p:cNvCxnSpPr/>
          <p:nvPr/>
        </p:nvCxnSpPr>
        <p:spPr bwMode="auto">
          <a:xfrm>
            <a:off x="8567676" y="5606860"/>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7FE54863-0D94-D506-89F5-179DBA299651}"/>
              </a:ext>
            </a:extLst>
          </p:cNvPr>
          <p:cNvCxnSpPr>
            <a:cxnSpLocks/>
          </p:cNvCxnSpPr>
          <p:nvPr/>
        </p:nvCxnSpPr>
        <p:spPr bwMode="auto">
          <a:xfrm>
            <a:off x="8567676" y="1553442"/>
            <a:ext cx="0" cy="418041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E658021-FFCE-5C34-5A8C-7BC06A351A49}"/>
              </a:ext>
            </a:extLst>
          </p:cNvPr>
          <p:cNvCxnSpPr>
            <a:cxnSpLocks/>
          </p:cNvCxnSpPr>
          <p:nvPr/>
        </p:nvCxnSpPr>
        <p:spPr bwMode="auto">
          <a:xfrm>
            <a:off x="1310587" y="1610591"/>
            <a:ext cx="5476602" cy="0"/>
          </a:xfrm>
          <a:prstGeom prst="line">
            <a:avLst/>
          </a:prstGeom>
          <a:noFill/>
          <a:ln w="762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921F1C02-040C-CE2C-B77F-62474FBC80E5}"/>
              </a:ext>
            </a:extLst>
          </p:cNvPr>
          <p:cNvCxnSpPr>
            <a:cxnSpLocks/>
          </p:cNvCxnSpPr>
          <p:nvPr/>
        </p:nvCxnSpPr>
        <p:spPr bwMode="auto">
          <a:xfrm>
            <a:off x="1310587" y="1717594"/>
            <a:ext cx="4499960" cy="0"/>
          </a:xfrm>
          <a:prstGeom prst="line">
            <a:avLst/>
          </a:prstGeom>
          <a:noFill/>
          <a:ln w="76200"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55F3472-D391-F9A7-8319-7CEF6714A15F}"/>
              </a:ext>
            </a:extLst>
          </p:cNvPr>
          <p:cNvCxnSpPr>
            <a:cxnSpLocks/>
          </p:cNvCxnSpPr>
          <p:nvPr/>
        </p:nvCxnSpPr>
        <p:spPr bwMode="auto">
          <a:xfrm>
            <a:off x="1310587" y="1826491"/>
            <a:ext cx="6486623" cy="0"/>
          </a:xfrm>
          <a:prstGeom prst="line">
            <a:avLst/>
          </a:prstGeom>
          <a:noFill/>
          <a:ln w="76200" cap="flat" cmpd="sng" algn="ctr">
            <a:solidFill>
              <a:schemeClr val="accent2"/>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5ACC775-1833-4DE0-C7D0-EA93B2029949}"/>
              </a:ext>
            </a:extLst>
          </p:cNvPr>
          <p:cNvCxnSpPr>
            <a:cxnSpLocks/>
          </p:cNvCxnSpPr>
          <p:nvPr/>
        </p:nvCxnSpPr>
        <p:spPr bwMode="auto">
          <a:xfrm>
            <a:off x="1310587" y="1932325"/>
            <a:ext cx="5886730" cy="0"/>
          </a:xfrm>
          <a:prstGeom prst="line">
            <a:avLst/>
          </a:prstGeom>
          <a:noFill/>
          <a:ln w="76200"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49DCE84-0CB5-B7A6-D422-1EAB7713367A}"/>
              </a:ext>
            </a:extLst>
          </p:cNvPr>
          <p:cNvCxnSpPr>
            <a:cxnSpLocks/>
          </p:cNvCxnSpPr>
          <p:nvPr/>
        </p:nvCxnSpPr>
        <p:spPr bwMode="auto">
          <a:xfrm>
            <a:off x="1310587" y="2042392"/>
            <a:ext cx="4574650" cy="0"/>
          </a:xfrm>
          <a:prstGeom prst="line">
            <a:avLst/>
          </a:prstGeom>
          <a:noFill/>
          <a:ln w="76200" cap="flat" cmpd="sng" algn="ctr">
            <a:solidFill>
              <a:schemeClr val="accent2"/>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7004D0E-49AF-2BCE-C2DA-F5BDA0FFE67B}"/>
              </a:ext>
            </a:extLst>
          </p:cNvPr>
          <p:cNvCxnSpPr>
            <a:cxnSpLocks/>
          </p:cNvCxnSpPr>
          <p:nvPr/>
        </p:nvCxnSpPr>
        <p:spPr bwMode="auto">
          <a:xfrm>
            <a:off x="1310587" y="2152459"/>
            <a:ext cx="4476956" cy="0"/>
          </a:xfrm>
          <a:prstGeom prst="line">
            <a:avLst/>
          </a:prstGeom>
          <a:noFill/>
          <a:ln w="7620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ADEFEEEF-13C3-3086-DD5D-C2FD4ED00297}"/>
              </a:ext>
            </a:extLst>
          </p:cNvPr>
          <p:cNvCxnSpPr>
            <a:cxnSpLocks/>
          </p:cNvCxnSpPr>
          <p:nvPr/>
        </p:nvCxnSpPr>
        <p:spPr bwMode="auto">
          <a:xfrm>
            <a:off x="1318068" y="2258292"/>
            <a:ext cx="4402093" cy="0"/>
          </a:xfrm>
          <a:prstGeom prst="line">
            <a:avLst/>
          </a:prstGeom>
          <a:noFill/>
          <a:ln w="7620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ADA6BC2-B8A6-240F-B5B9-9094B91061BC}"/>
              </a:ext>
            </a:extLst>
          </p:cNvPr>
          <p:cNvCxnSpPr>
            <a:cxnSpLocks/>
          </p:cNvCxnSpPr>
          <p:nvPr/>
        </p:nvCxnSpPr>
        <p:spPr bwMode="auto">
          <a:xfrm>
            <a:off x="1310587" y="2368359"/>
            <a:ext cx="4403823" cy="0"/>
          </a:xfrm>
          <a:prstGeom prst="line">
            <a:avLst/>
          </a:prstGeom>
          <a:noFill/>
          <a:ln w="762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C8B06B78-F376-EB8E-224A-F928EBA2D372}"/>
              </a:ext>
            </a:extLst>
          </p:cNvPr>
          <p:cNvCxnSpPr>
            <a:cxnSpLocks/>
          </p:cNvCxnSpPr>
          <p:nvPr/>
        </p:nvCxnSpPr>
        <p:spPr bwMode="auto">
          <a:xfrm>
            <a:off x="1306566" y="2474192"/>
            <a:ext cx="4295103" cy="0"/>
          </a:xfrm>
          <a:prstGeom prst="line">
            <a:avLst/>
          </a:prstGeom>
          <a:noFill/>
          <a:ln w="7620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7A2D768-8D40-4D17-F0D1-7C41D12E70C5}"/>
              </a:ext>
            </a:extLst>
          </p:cNvPr>
          <p:cNvCxnSpPr>
            <a:cxnSpLocks/>
          </p:cNvCxnSpPr>
          <p:nvPr/>
        </p:nvCxnSpPr>
        <p:spPr bwMode="auto">
          <a:xfrm>
            <a:off x="1310587" y="2588492"/>
            <a:ext cx="3667223" cy="0"/>
          </a:xfrm>
          <a:prstGeom prst="line">
            <a:avLst/>
          </a:prstGeom>
          <a:noFill/>
          <a:ln w="762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069DF94-B98D-ABE5-73C0-A2212C6D504F}"/>
              </a:ext>
            </a:extLst>
          </p:cNvPr>
          <p:cNvCxnSpPr>
            <a:cxnSpLocks/>
          </p:cNvCxnSpPr>
          <p:nvPr/>
        </p:nvCxnSpPr>
        <p:spPr bwMode="auto">
          <a:xfrm>
            <a:off x="1310587" y="2694325"/>
            <a:ext cx="3427168" cy="0"/>
          </a:xfrm>
          <a:prstGeom prst="line">
            <a:avLst/>
          </a:prstGeom>
          <a:noFill/>
          <a:ln w="7620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477E4F5-B8AC-340F-F493-23B7FF9A3FFB}"/>
              </a:ext>
            </a:extLst>
          </p:cNvPr>
          <p:cNvCxnSpPr>
            <a:cxnSpLocks/>
          </p:cNvCxnSpPr>
          <p:nvPr/>
        </p:nvCxnSpPr>
        <p:spPr bwMode="auto">
          <a:xfrm>
            <a:off x="1310587" y="2800159"/>
            <a:ext cx="2911972" cy="0"/>
          </a:xfrm>
          <a:prstGeom prst="line">
            <a:avLst/>
          </a:prstGeom>
          <a:noFill/>
          <a:ln w="76200" cap="flat" cmpd="sng" algn="ctr">
            <a:solidFill>
              <a:schemeClr val="accent2"/>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78184AB-8838-402A-81B7-B71C3D326BC5}"/>
              </a:ext>
            </a:extLst>
          </p:cNvPr>
          <p:cNvCxnSpPr>
            <a:cxnSpLocks/>
          </p:cNvCxnSpPr>
          <p:nvPr/>
        </p:nvCxnSpPr>
        <p:spPr bwMode="auto">
          <a:xfrm>
            <a:off x="1316338" y="2905992"/>
            <a:ext cx="2738301" cy="0"/>
          </a:xfrm>
          <a:prstGeom prst="line">
            <a:avLst/>
          </a:prstGeom>
          <a:noFill/>
          <a:ln w="762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D5257E9A-FA82-DE08-D23A-82965BEE1C34}"/>
              </a:ext>
            </a:extLst>
          </p:cNvPr>
          <p:cNvCxnSpPr>
            <a:cxnSpLocks/>
          </p:cNvCxnSpPr>
          <p:nvPr/>
        </p:nvCxnSpPr>
        <p:spPr bwMode="auto">
          <a:xfrm>
            <a:off x="1316338" y="3016059"/>
            <a:ext cx="2610911" cy="0"/>
          </a:xfrm>
          <a:prstGeom prst="line">
            <a:avLst/>
          </a:prstGeom>
          <a:noFill/>
          <a:ln w="7620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0CC3895-BBFB-BA5F-8FA7-BDBEEF955158}"/>
              </a:ext>
            </a:extLst>
          </p:cNvPr>
          <p:cNvCxnSpPr>
            <a:cxnSpLocks/>
          </p:cNvCxnSpPr>
          <p:nvPr/>
        </p:nvCxnSpPr>
        <p:spPr bwMode="auto">
          <a:xfrm>
            <a:off x="1316338" y="3126126"/>
            <a:ext cx="2426221" cy="0"/>
          </a:xfrm>
          <a:prstGeom prst="line">
            <a:avLst/>
          </a:prstGeom>
          <a:noFill/>
          <a:ln w="762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00B3E4C9-CF7E-F30A-44D5-3404386FFF2D}"/>
              </a:ext>
            </a:extLst>
          </p:cNvPr>
          <p:cNvCxnSpPr>
            <a:cxnSpLocks/>
          </p:cNvCxnSpPr>
          <p:nvPr/>
        </p:nvCxnSpPr>
        <p:spPr bwMode="auto">
          <a:xfrm>
            <a:off x="1310587" y="3231960"/>
            <a:ext cx="1948489" cy="0"/>
          </a:xfrm>
          <a:prstGeom prst="line">
            <a:avLst/>
          </a:prstGeom>
          <a:noFill/>
          <a:ln w="762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1E2F6AC-09CC-CAA0-04FC-BF1A120A8BF9}"/>
              </a:ext>
            </a:extLst>
          </p:cNvPr>
          <p:cNvCxnSpPr>
            <a:cxnSpLocks/>
          </p:cNvCxnSpPr>
          <p:nvPr/>
        </p:nvCxnSpPr>
        <p:spPr bwMode="auto">
          <a:xfrm>
            <a:off x="1310587" y="3346260"/>
            <a:ext cx="1948489" cy="0"/>
          </a:xfrm>
          <a:prstGeom prst="line">
            <a:avLst/>
          </a:prstGeom>
          <a:noFill/>
          <a:ln w="762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E3179EA-B38F-1683-4003-A04B12F2358A}"/>
              </a:ext>
            </a:extLst>
          </p:cNvPr>
          <p:cNvCxnSpPr>
            <a:cxnSpLocks/>
          </p:cNvCxnSpPr>
          <p:nvPr/>
        </p:nvCxnSpPr>
        <p:spPr bwMode="auto">
          <a:xfrm>
            <a:off x="1310587" y="3452093"/>
            <a:ext cx="1582470" cy="0"/>
          </a:xfrm>
          <a:prstGeom prst="line">
            <a:avLst/>
          </a:prstGeom>
          <a:noFill/>
          <a:ln w="76200" cap="flat" cmpd="sng" algn="ctr">
            <a:solidFill>
              <a:schemeClr val="accent2"/>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8214126-850F-A216-1C48-C77E85CDA062}"/>
              </a:ext>
            </a:extLst>
          </p:cNvPr>
          <p:cNvCxnSpPr>
            <a:cxnSpLocks/>
          </p:cNvCxnSpPr>
          <p:nvPr/>
        </p:nvCxnSpPr>
        <p:spPr bwMode="auto">
          <a:xfrm>
            <a:off x="1310587" y="3557926"/>
            <a:ext cx="1403084" cy="0"/>
          </a:xfrm>
          <a:prstGeom prst="line">
            <a:avLst/>
          </a:prstGeom>
          <a:noFill/>
          <a:ln w="7620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D101454-AB79-893A-0146-9D3B9F42375E}"/>
              </a:ext>
            </a:extLst>
          </p:cNvPr>
          <p:cNvCxnSpPr>
            <a:cxnSpLocks/>
          </p:cNvCxnSpPr>
          <p:nvPr/>
        </p:nvCxnSpPr>
        <p:spPr bwMode="auto">
          <a:xfrm>
            <a:off x="1310587" y="3663759"/>
            <a:ext cx="1258456" cy="0"/>
          </a:xfrm>
          <a:prstGeom prst="line">
            <a:avLst/>
          </a:prstGeom>
          <a:noFill/>
          <a:ln w="762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F7E027C-6A16-A135-888C-4E566FBE7091}"/>
              </a:ext>
            </a:extLst>
          </p:cNvPr>
          <p:cNvCxnSpPr>
            <a:cxnSpLocks/>
          </p:cNvCxnSpPr>
          <p:nvPr/>
        </p:nvCxnSpPr>
        <p:spPr bwMode="auto">
          <a:xfrm>
            <a:off x="1304836" y="3773826"/>
            <a:ext cx="1143777" cy="0"/>
          </a:xfrm>
          <a:prstGeom prst="line">
            <a:avLst/>
          </a:prstGeom>
          <a:noFill/>
          <a:ln w="76200" cap="flat" cmpd="sng" algn="ctr">
            <a:solidFill>
              <a:schemeClr val="accent2"/>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5B367CF-DEE3-2F0A-B4ED-CE0B37AA0619}"/>
              </a:ext>
            </a:extLst>
          </p:cNvPr>
          <p:cNvCxnSpPr>
            <a:cxnSpLocks/>
          </p:cNvCxnSpPr>
          <p:nvPr/>
        </p:nvCxnSpPr>
        <p:spPr bwMode="auto">
          <a:xfrm>
            <a:off x="1316338" y="3883893"/>
            <a:ext cx="1075266" cy="0"/>
          </a:xfrm>
          <a:prstGeom prst="line">
            <a:avLst/>
          </a:prstGeom>
          <a:noFill/>
          <a:ln w="762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B1986139-18F4-F75E-D2B5-9EB0C04EDE37}"/>
              </a:ext>
            </a:extLst>
          </p:cNvPr>
          <p:cNvCxnSpPr>
            <a:cxnSpLocks/>
          </p:cNvCxnSpPr>
          <p:nvPr/>
        </p:nvCxnSpPr>
        <p:spPr bwMode="auto">
          <a:xfrm>
            <a:off x="1304836" y="3993960"/>
            <a:ext cx="1062568" cy="0"/>
          </a:xfrm>
          <a:prstGeom prst="line">
            <a:avLst/>
          </a:prstGeom>
          <a:noFill/>
          <a:ln w="762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2CFA4BA-2746-26C0-8336-D00D48B4402F}"/>
              </a:ext>
            </a:extLst>
          </p:cNvPr>
          <p:cNvCxnSpPr>
            <a:cxnSpLocks/>
          </p:cNvCxnSpPr>
          <p:nvPr/>
        </p:nvCxnSpPr>
        <p:spPr bwMode="auto">
          <a:xfrm>
            <a:off x="1310587" y="4099794"/>
            <a:ext cx="2426221" cy="0"/>
          </a:xfrm>
          <a:prstGeom prst="line">
            <a:avLst/>
          </a:prstGeom>
          <a:noFill/>
          <a:ln w="7620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6FE0E047-1F43-C1BD-07F5-743F8B40ECCF}"/>
              </a:ext>
            </a:extLst>
          </p:cNvPr>
          <p:cNvCxnSpPr>
            <a:cxnSpLocks/>
          </p:cNvCxnSpPr>
          <p:nvPr/>
        </p:nvCxnSpPr>
        <p:spPr bwMode="auto">
          <a:xfrm>
            <a:off x="1310587" y="4205627"/>
            <a:ext cx="2176612" cy="0"/>
          </a:xfrm>
          <a:prstGeom prst="line">
            <a:avLst/>
          </a:prstGeom>
          <a:noFill/>
          <a:ln w="762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6BFF00B-76E6-37A6-E4D4-5618BE0DF749}"/>
              </a:ext>
            </a:extLst>
          </p:cNvPr>
          <p:cNvCxnSpPr>
            <a:cxnSpLocks/>
          </p:cNvCxnSpPr>
          <p:nvPr/>
        </p:nvCxnSpPr>
        <p:spPr bwMode="auto">
          <a:xfrm>
            <a:off x="1310587" y="4315694"/>
            <a:ext cx="2176612" cy="0"/>
          </a:xfrm>
          <a:prstGeom prst="line">
            <a:avLst/>
          </a:prstGeom>
          <a:noFill/>
          <a:ln w="762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B150F24-B5AB-1D34-4DC0-2FEF108F1EF7}"/>
              </a:ext>
            </a:extLst>
          </p:cNvPr>
          <p:cNvCxnSpPr>
            <a:cxnSpLocks/>
          </p:cNvCxnSpPr>
          <p:nvPr/>
        </p:nvCxnSpPr>
        <p:spPr bwMode="auto">
          <a:xfrm>
            <a:off x="1310587" y="4421527"/>
            <a:ext cx="1575956" cy="0"/>
          </a:xfrm>
          <a:prstGeom prst="line">
            <a:avLst/>
          </a:prstGeom>
          <a:noFill/>
          <a:ln w="762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7256728-4FB4-AADD-0469-AC6411C69744}"/>
              </a:ext>
            </a:extLst>
          </p:cNvPr>
          <p:cNvCxnSpPr>
            <a:cxnSpLocks/>
          </p:cNvCxnSpPr>
          <p:nvPr/>
        </p:nvCxnSpPr>
        <p:spPr bwMode="auto">
          <a:xfrm>
            <a:off x="1310587" y="4531594"/>
            <a:ext cx="1542089" cy="0"/>
          </a:xfrm>
          <a:prstGeom prst="line">
            <a:avLst/>
          </a:prstGeom>
          <a:noFill/>
          <a:ln w="762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2F2CDC3-31B4-8185-E84E-9A718593377B}"/>
              </a:ext>
            </a:extLst>
          </p:cNvPr>
          <p:cNvCxnSpPr>
            <a:cxnSpLocks/>
          </p:cNvCxnSpPr>
          <p:nvPr/>
        </p:nvCxnSpPr>
        <p:spPr bwMode="auto">
          <a:xfrm>
            <a:off x="1304836" y="4641660"/>
            <a:ext cx="1497478" cy="0"/>
          </a:xfrm>
          <a:prstGeom prst="line">
            <a:avLst/>
          </a:prstGeom>
          <a:noFill/>
          <a:ln w="76200" cap="flat" cmpd="sng" algn="ctr">
            <a:solidFill>
              <a:schemeClr val="accent2"/>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FF324E7-EEFE-6C34-0578-808E4C614343}"/>
              </a:ext>
            </a:extLst>
          </p:cNvPr>
          <p:cNvCxnSpPr>
            <a:cxnSpLocks/>
          </p:cNvCxnSpPr>
          <p:nvPr/>
        </p:nvCxnSpPr>
        <p:spPr bwMode="auto">
          <a:xfrm>
            <a:off x="1299085" y="4743260"/>
            <a:ext cx="1201465" cy="0"/>
          </a:xfrm>
          <a:prstGeom prst="line">
            <a:avLst/>
          </a:prstGeom>
          <a:noFill/>
          <a:ln w="762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083E25F-3B39-1EEF-071E-FCD44772CCE7}"/>
              </a:ext>
            </a:extLst>
          </p:cNvPr>
          <p:cNvCxnSpPr>
            <a:cxnSpLocks/>
          </p:cNvCxnSpPr>
          <p:nvPr/>
        </p:nvCxnSpPr>
        <p:spPr bwMode="auto">
          <a:xfrm>
            <a:off x="1310587" y="4853326"/>
            <a:ext cx="1143777" cy="0"/>
          </a:xfrm>
          <a:prstGeom prst="line">
            <a:avLst/>
          </a:prstGeom>
          <a:noFill/>
          <a:ln w="7620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70C0237-62BE-E982-71C8-FB7ADE24A15B}"/>
              </a:ext>
            </a:extLst>
          </p:cNvPr>
          <p:cNvCxnSpPr>
            <a:cxnSpLocks/>
          </p:cNvCxnSpPr>
          <p:nvPr/>
        </p:nvCxnSpPr>
        <p:spPr bwMode="auto">
          <a:xfrm>
            <a:off x="1322089" y="4963393"/>
            <a:ext cx="1100955" cy="0"/>
          </a:xfrm>
          <a:prstGeom prst="line">
            <a:avLst/>
          </a:prstGeom>
          <a:noFill/>
          <a:ln w="762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0CC3D44-16BD-F02B-19D1-E7AF34BC24F7}"/>
              </a:ext>
            </a:extLst>
          </p:cNvPr>
          <p:cNvCxnSpPr>
            <a:cxnSpLocks/>
          </p:cNvCxnSpPr>
          <p:nvPr/>
        </p:nvCxnSpPr>
        <p:spPr bwMode="auto">
          <a:xfrm>
            <a:off x="1316338" y="5069226"/>
            <a:ext cx="944069" cy="0"/>
          </a:xfrm>
          <a:prstGeom prst="line">
            <a:avLst/>
          </a:prstGeom>
          <a:noFill/>
          <a:ln w="762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C5DAB261-5D62-D20E-6ACE-FEE7007BD4CF}"/>
              </a:ext>
            </a:extLst>
          </p:cNvPr>
          <p:cNvCxnSpPr>
            <a:cxnSpLocks/>
          </p:cNvCxnSpPr>
          <p:nvPr/>
        </p:nvCxnSpPr>
        <p:spPr bwMode="auto">
          <a:xfrm>
            <a:off x="1310587" y="5179293"/>
            <a:ext cx="804334" cy="0"/>
          </a:xfrm>
          <a:prstGeom prst="line">
            <a:avLst/>
          </a:prstGeom>
          <a:noFill/>
          <a:ln w="57150" cap="flat" cmpd="sng" algn="ctr">
            <a:no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E022D33-01D8-6A20-621F-8BB633B5E757}"/>
              </a:ext>
            </a:extLst>
          </p:cNvPr>
          <p:cNvCxnSpPr>
            <a:cxnSpLocks/>
          </p:cNvCxnSpPr>
          <p:nvPr/>
        </p:nvCxnSpPr>
        <p:spPr bwMode="auto">
          <a:xfrm>
            <a:off x="1310587" y="5289360"/>
            <a:ext cx="752527" cy="0"/>
          </a:xfrm>
          <a:prstGeom prst="line">
            <a:avLst/>
          </a:prstGeom>
          <a:noFill/>
          <a:ln w="7620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11092E0-1661-BDE9-ACBF-009162EB1701}"/>
              </a:ext>
            </a:extLst>
          </p:cNvPr>
          <p:cNvCxnSpPr>
            <a:cxnSpLocks/>
          </p:cNvCxnSpPr>
          <p:nvPr/>
        </p:nvCxnSpPr>
        <p:spPr bwMode="auto">
          <a:xfrm>
            <a:off x="1310587" y="5395193"/>
            <a:ext cx="701542" cy="0"/>
          </a:xfrm>
          <a:prstGeom prst="line">
            <a:avLst/>
          </a:prstGeom>
          <a:noFill/>
          <a:ln w="7620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D24A71F-A144-9FDD-0642-C4F9D381F946}"/>
              </a:ext>
            </a:extLst>
          </p:cNvPr>
          <p:cNvCxnSpPr>
            <a:cxnSpLocks/>
          </p:cNvCxnSpPr>
          <p:nvPr/>
        </p:nvCxnSpPr>
        <p:spPr bwMode="auto">
          <a:xfrm>
            <a:off x="1310587" y="5505260"/>
            <a:ext cx="629228" cy="0"/>
          </a:xfrm>
          <a:prstGeom prst="line">
            <a:avLst/>
          </a:prstGeom>
          <a:noFill/>
          <a:ln w="76200" cap="flat" cmpd="sng" algn="ctr">
            <a:solidFill>
              <a:schemeClr val="accent2"/>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93613A5-21DE-020E-1CA0-94C9CE1A8CE3}"/>
              </a:ext>
            </a:extLst>
          </p:cNvPr>
          <p:cNvCxnSpPr>
            <a:cxnSpLocks/>
          </p:cNvCxnSpPr>
          <p:nvPr/>
        </p:nvCxnSpPr>
        <p:spPr bwMode="auto">
          <a:xfrm>
            <a:off x="1304836" y="5606860"/>
            <a:ext cx="580545" cy="0"/>
          </a:xfrm>
          <a:prstGeom prst="line">
            <a:avLst/>
          </a:prstGeom>
          <a:noFill/>
          <a:ln w="76200" cap="flat" cmpd="sng" algn="ctr">
            <a:solidFill>
              <a:schemeClr val="accent1"/>
            </a:solidFill>
            <a:prstDash val="solid"/>
            <a:round/>
            <a:headEnd type="none" w="med" len="med"/>
            <a:tailEnd type="none" w="med" len="med"/>
          </a:ln>
          <a:effectLst/>
        </p:spPr>
      </p:cxnSp>
      <p:sp>
        <p:nvSpPr>
          <p:cNvPr id="236" name="Oval 235">
            <a:extLst>
              <a:ext uri="{FF2B5EF4-FFF2-40B4-BE49-F238E27FC236}">
                <a16:creationId xmlns:a16="http://schemas.microsoft.com/office/drawing/2014/main" id="{6B339B56-BAFE-18EA-B011-3C2FD5358489}"/>
              </a:ext>
            </a:extLst>
          </p:cNvPr>
          <p:cNvSpPr/>
          <p:nvPr/>
        </p:nvSpPr>
        <p:spPr bwMode="auto">
          <a:xfrm>
            <a:off x="1661848" y="1680975"/>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7" name="Oval 236">
            <a:extLst>
              <a:ext uri="{FF2B5EF4-FFF2-40B4-BE49-F238E27FC236}">
                <a16:creationId xmlns:a16="http://schemas.microsoft.com/office/drawing/2014/main" id="{6B384231-6DC0-EE06-FDB0-FE6A2BA9B9DD}"/>
              </a:ext>
            </a:extLst>
          </p:cNvPr>
          <p:cNvSpPr/>
          <p:nvPr/>
        </p:nvSpPr>
        <p:spPr bwMode="auto">
          <a:xfrm>
            <a:off x="2002367" y="1680975"/>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8" name="Oval 237">
            <a:extLst>
              <a:ext uri="{FF2B5EF4-FFF2-40B4-BE49-F238E27FC236}">
                <a16:creationId xmlns:a16="http://schemas.microsoft.com/office/drawing/2014/main" id="{3ABDEC7D-75D1-AFAA-2483-102FE56D7716}"/>
              </a:ext>
            </a:extLst>
          </p:cNvPr>
          <p:cNvSpPr/>
          <p:nvPr/>
        </p:nvSpPr>
        <p:spPr bwMode="auto">
          <a:xfrm>
            <a:off x="2385748" y="1680975"/>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9" name="Oval 238">
            <a:extLst>
              <a:ext uri="{FF2B5EF4-FFF2-40B4-BE49-F238E27FC236}">
                <a16:creationId xmlns:a16="http://schemas.microsoft.com/office/drawing/2014/main" id="{A00BE818-0E9C-35D7-D07A-73F866AE7A90}"/>
              </a:ext>
            </a:extLst>
          </p:cNvPr>
          <p:cNvSpPr/>
          <p:nvPr/>
        </p:nvSpPr>
        <p:spPr bwMode="auto">
          <a:xfrm>
            <a:off x="2761985" y="1680975"/>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0" name="Oval 239">
            <a:extLst>
              <a:ext uri="{FF2B5EF4-FFF2-40B4-BE49-F238E27FC236}">
                <a16:creationId xmlns:a16="http://schemas.microsoft.com/office/drawing/2014/main" id="{4FCCE7AC-C0F3-F531-D887-19834AF3079B}"/>
              </a:ext>
            </a:extLst>
          </p:cNvPr>
          <p:cNvSpPr/>
          <p:nvPr/>
        </p:nvSpPr>
        <p:spPr bwMode="auto">
          <a:xfrm>
            <a:off x="3500173" y="1680975"/>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1" name="Oval 240">
            <a:extLst>
              <a:ext uri="{FF2B5EF4-FFF2-40B4-BE49-F238E27FC236}">
                <a16:creationId xmlns:a16="http://schemas.microsoft.com/office/drawing/2014/main" id="{CFD55DEF-BA26-81B3-2F68-EC7342F526A1}"/>
              </a:ext>
            </a:extLst>
          </p:cNvPr>
          <p:cNvSpPr/>
          <p:nvPr/>
        </p:nvSpPr>
        <p:spPr bwMode="auto">
          <a:xfrm>
            <a:off x="4250267" y="1680975"/>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2" name="Oval 241">
            <a:extLst>
              <a:ext uri="{FF2B5EF4-FFF2-40B4-BE49-F238E27FC236}">
                <a16:creationId xmlns:a16="http://schemas.microsoft.com/office/drawing/2014/main" id="{35CCB33F-B72F-67FB-2DF2-4F2426D145FD}"/>
              </a:ext>
            </a:extLst>
          </p:cNvPr>
          <p:cNvSpPr/>
          <p:nvPr/>
        </p:nvSpPr>
        <p:spPr bwMode="auto">
          <a:xfrm>
            <a:off x="4307417" y="2226281"/>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3" name="Oval 242">
            <a:extLst>
              <a:ext uri="{FF2B5EF4-FFF2-40B4-BE49-F238E27FC236}">
                <a16:creationId xmlns:a16="http://schemas.microsoft.com/office/drawing/2014/main" id="{04CE4772-8FCC-BC3F-325A-331BD3B5A4AC}"/>
              </a:ext>
            </a:extLst>
          </p:cNvPr>
          <p:cNvSpPr/>
          <p:nvPr/>
        </p:nvSpPr>
        <p:spPr bwMode="auto">
          <a:xfrm>
            <a:off x="1592792" y="2764443"/>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4" name="Oval 243">
            <a:extLst>
              <a:ext uri="{FF2B5EF4-FFF2-40B4-BE49-F238E27FC236}">
                <a16:creationId xmlns:a16="http://schemas.microsoft.com/office/drawing/2014/main" id="{485F243F-618E-6316-1D41-884D0B377FB7}"/>
              </a:ext>
            </a:extLst>
          </p:cNvPr>
          <p:cNvSpPr/>
          <p:nvPr/>
        </p:nvSpPr>
        <p:spPr bwMode="auto">
          <a:xfrm>
            <a:off x="1907260" y="2764443"/>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5" name="Oval 244">
            <a:extLst>
              <a:ext uri="{FF2B5EF4-FFF2-40B4-BE49-F238E27FC236}">
                <a16:creationId xmlns:a16="http://schemas.microsoft.com/office/drawing/2014/main" id="{244D74C2-8DC5-F096-C657-EB0C6ADB890B}"/>
              </a:ext>
            </a:extLst>
          </p:cNvPr>
          <p:cNvSpPr/>
          <p:nvPr/>
        </p:nvSpPr>
        <p:spPr bwMode="auto">
          <a:xfrm>
            <a:off x="2516860" y="2764443"/>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6" name="Oval 245">
            <a:extLst>
              <a:ext uri="{FF2B5EF4-FFF2-40B4-BE49-F238E27FC236}">
                <a16:creationId xmlns:a16="http://schemas.microsoft.com/office/drawing/2014/main" id="{8151CBBF-4A07-C424-4F7A-173386650F93}"/>
              </a:ext>
            </a:extLst>
          </p:cNvPr>
          <p:cNvSpPr/>
          <p:nvPr/>
        </p:nvSpPr>
        <p:spPr bwMode="auto">
          <a:xfrm>
            <a:off x="1654848" y="2981137"/>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7" name="Oval 246">
            <a:extLst>
              <a:ext uri="{FF2B5EF4-FFF2-40B4-BE49-F238E27FC236}">
                <a16:creationId xmlns:a16="http://schemas.microsoft.com/office/drawing/2014/main" id="{4C28C1CC-D7AD-7243-BD4F-0219FE8FB114}"/>
              </a:ext>
            </a:extLst>
          </p:cNvPr>
          <p:cNvSpPr/>
          <p:nvPr/>
        </p:nvSpPr>
        <p:spPr bwMode="auto">
          <a:xfrm>
            <a:off x="2038230" y="2981137"/>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8" name="Oval 247">
            <a:extLst>
              <a:ext uri="{FF2B5EF4-FFF2-40B4-BE49-F238E27FC236}">
                <a16:creationId xmlns:a16="http://schemas.microsoft.com/office/drawing/2014/main" id="{D553AFAA-F95F-72D6-1A67-8E8926AA2970}"/>
              </a:ext>
            </a:extLst>
          </p:cNvPr>
          <p:cNvSpPr/>
          <p:nvPr/>
        </p:nvSpPr>
        <p:spPr bwMode="auto">
          <a:xfrm>
            <a:off x="2402561" y="2981137"/>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9" name="Oval 248">
            <a:extLst>
              <a:ext uri="{FF2B5EF4-FFF2-40B4-BE49-F238E27FC236}">
                <a16:creationId xmlns:a16="http://schemas.microsoft.com/office/drawing/2014/main" id="{94601599-BE51-2E68-4E00-5B29D9AC05CC}"/>
              </a:ext>
            </a:extLst>
          </p:cNvPr>
          <p:cNvSpPr/>
          <p:nvPr/>
        </p:nvSpPr>
        <p:spPr bwMode="auto">
          <a:xfrm>
            <a:off x="1650086" y="3414524"/>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1" name="Oval 250">
            <a:extLst>
              <a:ext uri="{FF2B5EF4-FFF2-40B4-BE49-F238E27FC236}">
                <a16:creationId xmlns:a16="http://schemas.microsoft.com/office/drawing/2014/main" id="{990E350D-7890-7F44-0AFD-2B5FCBB7EA70}"/>
              </a:ext>
            </a:extLst>
          </p:cNvPr>
          <p:cNvSpPr/>
          <p:nvPr/>
        </p:nvSpPr>
        <p:spPr bwMode="auto">
          <a:xfrm>
            <a:off x="1597699" y="3740756"/>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2" name="Oval 251">
            <a:extLst>
              <a:ext uri="{FF2B5EF4-FFF2-40B4-BE49-F238E27FC236}">
                <a16:creationId xmlns:a16="http://schemas.microsoft.com/office/drawing/2014/main" id="{F66601EA-FD89-99EB-4D9B-346115B9454E}"/>
              </a:ext>
            </a:extLst>
          </p:cNvPr>
          <p:cNvSpPr/>
          <p:nvPr/>
        </p:nvSpPr>
        <p:spPr bwMode="auto">
          <a:xfrm>
            <a:off x="1966793" y="3740756"/>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3" name="Oval 252">
            <a:extLst>
              <a:ext uri="{FF2B5EF4-FFF2-40B4-BE49-F238E27FC236}">
                <a16:creationId xmlns:a16="http://schemas.microsoft.com/office/drawing/2014/main" id="{9515C0AB-F890-D538-6D86-380F57D444FB}"/>
              </a:ext>
            </a:extLst>
          </p:cNvPr>
          <p:cNvSpPr/>
          <p:nvPr/>
        </p:nvSpPr>
        <p:spPr bwMode="auto">
          <a:xfrm>
            <a:off x="1588174" y="4059843"/>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4" name="Oval 253">
            <a:extLst>
              <a:ext uri="{FF2B5EF4-FFF2-40B4-BE49-F238E27FC236}">
                <a16:creationId xmlns:a16="http://schemas.microsoft.com/office/drawing/2014/main" id="{83E3C87A-2BB2-B641-0F79-901B7428A1B2}"/>
              </a:ext>
            </a:extLst>
          </p:cNvPr>
          <p:cNvSpPr/>
          <p:nvPr/>
        </p:nvSpPr>
        <p:spPr bwMode="auto">
          <a:xfrm>
            <a:off x="2031086" y="5033774"/>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6" name="Rectangle 255">
            <a:extLst>
              <a:ext uri="{FF2B5EF4-FFF2-40B4-BE49-F238E27FC236}">
                <a16:creationId xmlns:a16="http://schemas.microsoft.com/office/drawing/2014/main" id="{9FA97970-1505-726F-7CEC-0E318BEC4C7F}"/>
              </a:ext>
            </a:extLst>
          </p:cNvPr>
          <p:cNvSpPr/>
          <p:nvPr/>
        </p:nvSpPr>
        <p:spPr bwMode="auto">
          <a:xfrm>
            <a:off x="6781804" y="1588491"/>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7" name="Rectangle 256">
            <a:extLst>
              <a:ext uri="{FF2B5EF4-FFF2-40B4-BE49-F238E27FC236}">
                <a16:creationId xmlns:a16="http://schemas.microsoft.com/office/drawing/2014/main" id="{9F2FCE30-E1A3-72BE-782A-C73947619418}"/>
              </a:ext>
            </a:extLst>
          </p:cNvPr>
          <p:cNvSpPr/>
          <p:nvPr/>
        </p:nvSpPr>
        <p:spPr bwMode="auto">
          <a:xfrm>
            <a:off x="5657733" y="1699151"/>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8" name="Rectangle 257">
            <a:extLst>
              <a:ext uri="{FF2B5EF4-FFF2-40B4-BE49-F238E27FC236}">
                <a16:creationId xmlns:a16="http://schemas.microsoft.com/office/drawing/2014/main" id="{E8B823A6-6BDF-6887-C319-D586DFF6D363}"/>
              </a:ext>
            </a:extLst>
          </p:cNvPr>
          <p:cNvSpPr/>
          <p:nvPr/>
        </p:nvSpPr>
        <p:spPr bwMode="auto">
          <a:xfrm>
            <a:off x="5284984" y="1699151"/>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9" name="Rectangle 258">
            <a:extLst>
              <a:ext uri="{FF2B5EF4-FFF2-40B4-BE49-F238E27FC236}">
                <a16:creationId xmlns:a16="http://schemas.microsoft.com/office/drawing/2014/main" id="{2EEAB770-9A9D-5F05-1DC4-961FD7CD05D3}"/>
              </a:ext>
            </a:extLst>
          </p:cNvPr>
          <p:cNvSpPr/>
          <p:nvPr/>
        </p:nvSpPr>
        <p:spPr bwMode="auto">
          <a:xfrm>
            <a:off x="4886026" y="1699151"/>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0" name="Rectangle 259">
            <a:extLst>
              <a:ext uri="{FF2B5EF4-FFF2-40B4-BE49-F238E27FC236}">
                <a16:creationId xmlns:a16="http://schemas.microsoft.com/office/drawing/2014/main" id="{A3D89603-EA7C-B3DF-1760-D5181D0A3765}"/>
              </a:ext>
            </a:extLst>
          </p:cNvPr>
          <p:cNvSpPr/>
          <p:nvPr/>
        </p:nvSpPr>
        <p:spPr bwMode="auto">
          <a:xfrm>
            <a:off x="5060753" y="2234978"/>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1" name="Rectangle 260">
            <a:extLst>
              <a:ext uri="{FF2B5EF4-FFF2-40B4-BE49-F238E27FC236}">
                <a16:creationId xmlns:a16="http://schemas.microsoft.com/office/drawing/2014/main" id="{FFAC6649-4334-0B3A-71EB-7A3BA4D80296}"/>
              </a:ext>
            </a:extLst>
          </p:cNvPr>
          <p:cNvSpPr/>
          <p:nvPr/>
        </p:nvSpPr>
        <p:spPr bwMode="auto">
          <a:xfrm>
            <a:off x="4683173" y="2232080"/>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2" name="Rectangle 261">
            <a:extLst>
              <a:ext uri="{FF2B5EF4-FFF2-40B4-BE49-F238E27FC236}">
                <a16:creationId xmlns:a16="http://schemas.microsoft.com/office/drawing/2014/main" id="{08457C99-97C2-4849-A3ED-F39C61EE1D56}"/>
              </a:ext>
            </a:extLst>
          </p:cNvPr>
          <p:cNvSpPr/>
          <p:nvPr/>
        </p:nvSpPr>
        <p:spPr bwMode="auto">
          <a:xfrm>
            <a:off x="3946412" y="2232080"/>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3" name="Rectangle 262">
            <a:extLst>
              <a:ext uri="{FF2B5EF4-FFF2-40B4-BE49-F238E27FC236}">
                <a16:creationId xmlns:a16="http://schemas.microsoft.com/office/drawing/2014/main" id="{A78E1B0C-5B8A-AA68-7439-054694437AFE}"/>
              </a:ext>
            </a:extLst>
          </p:cNvPr>
          <p:cNvSpPr/>
          <p:nvPr/>
        </p:nvSpPr>
        <p:spPr bwMode="auto">
          <a:xfrm>
            <a:off x="3754214" y="2878566"/>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4" name="Rectangle 263">
            <a:extLst>
              <a:ext uri="{FF2B5EF4-FFF2-40B4-BE49-F238E27FC236}">
                <a16:creationId xmlns:a16="http://schemas.microsoft.com/office/drawing/2014/main" id="{7C488A44-A8B7-A1E9-1776-CFBA5C0DEC05}"/>
              </a:ext>
            </a:extLst>
          </p:cNvPr>
          <p:cNvSpPr/>
          <p:nvPr/>
        </p:nvSpPr>
        <p:spPr bwMode="auto">
          <a:xfrm>
            <a:off x="3393113" y="2878566"/>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5" name="Rectangle 264">
            <a:extLst>
              <a:ext uri="{FF2B5EF4-FFF2-40B4-BE49-F238E27FC236}">
                <a16:creationId xmlns:a16="http://schemas.microsoft.com/office/drawing/2014/main" id="{777CCDEE-8919-EBBF-052F-6515ABAE0FDF}"/>
              </a:ext>
            </a:extLst>
          </p:cNvPr>
          <p:cNvSpPr/>
          <p:nvPr/>
        </p:nvSpPr>
        <p:spPr bwMode="auto">
          <a:xfrm>
            <a:off x="3952237" y="2989226"/>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6" name="Rectangle 265">
            <a:extLst>
              <a:ext uri="{FF2B5EF4-FFF2-40B4-BE49-F238E27FC236}">
                <a16:creationId xmlns:a16="http://schemas.microsoft.com/office/drawing/2014/main" id="{B0D39C3E-36F0-4E02-1FAC-A28A6AA8875F}"/>
              </a:ext>
            </a:extLst>
          </p:cNvPr>
          <p:cNvSpPr/>
          <p:nvPr/>
        </p:nvSpPr>
        <p:spPr bwMode="auto">
          <a:xfrm>
            <a:off x="3940588" y="3102798"/>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7" name="Rectangle 266">
            <a:extLst>
              <a:ext uri="{FF2B5EF4-FFF2-40B4-BE49-F238E27FC236}">
                <a16:creationId xmlns:a16="http://schemas.microsoft.com/office/drawing/2014/main" id="{D21D2C2D-8F18-673B-5318-730870C87056}"/>
              </a:ext>
            </a:extLst>
          </p:cNvPr>
          <p:cNvSpPr/>
          <p:nvPr/>
        </p:nvSpPr>
        <p:spPr bwMode="auto">
          <a:xfrm>
            <a:off x="3562015" y="3096974"/>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8" name="Rectangle 267">
            <a:extLst>
              <a:ext uri="{FF2B5EF4-FFF2-40B4-BE49-F238E27FC236}">
                <a16:creationId xmlns:a16="http://schemas.microsoft.com/office/drawing/2014/main" id="{223B9685-B6E0-A922-BF77-28E3F43F790C}"/>
              </a:ext>
            </a:extLst>
          </p:cNvPr>
          <p:cNvSpPr/>
          <p:nvPr/>
        </p:nvSpPr>
        <p:spPr bwMode="auto">
          <a:xfrm>
            <a:off x="3270805" y="3210546"/>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9" name="Rectangle 268">
            <a:extLst>
              <a:ext uri="{FF2B5EF4-FFF2-40B4-BE49-F238E27FC236}">
                <a16:creationId xmlns:a16="http://schemas.microsoft.com/office/drawing/2014/main" id="{4CE87D51-37E6-BF32-9656-07992427E5AD}"/>
              </a:ext>
            </a:extLst>
          </p:cNvPr>
          <p:cNvSpPr/>
          <p:nvPr/>
        </p:nvSpPr>
        <p:spPr bwMode="auto">
          <a:xfrm>
            <a:off x="2638879" y="3210546"/>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0" name="Rectangle 269">
            <a:extLst>
              <a:ext uri="{FF2B5EF4-FFF2-40B4-BE49-F238E27FC236}">
                <a16:creationId xmlns:a16="http://schemas.microsoft.com/office/drawing/2014/main" id="{B357AD39-1E5C-AA6C-5C08-4BF74656C0F2}"/>
              </a:ext>
            </a:extLst>
          </p:cNvPr>
          <p:cNvSpPr/>
          <p:nvPr/>
        </p:nvSpPr>
        <p:spPr bwMode="auto">
          <a:xfrm>
            <a:off x="2338932" y="3210546"/>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1" name="Rectangle 270">
            <a:extLst>
              <a:ext uri="{FF2B5EF4-FFF2-40B4-BE49-F238E27FC236}">
                <a16:creationId xmlns:a16="http://schemas.microsoft.com/office/drawing/2014/main" id="{CFBEEB68-616C-0501-3809-6498675F16B9}"/>
              </a:ext>
            </a:extLst>
          </p:cNvPr>
          <p:cNvSpPr/>
          <p:nvPr/>
        </p:nvSpPr>
        <p:spPr bwMode="auto">
          <a:xfrm>
            <a:off x="2848550" y="2770819"/>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2" name="Rectangle 271">
            <a:extLst>
              <a:ext uri="{FF2B5EF4-FFF2-40B4-BE49-F238E27FC236}">
                <a16:creationId xmlns:a16="http://schemas.microsoft.com/office/drawing/2014/main" id="{BDC8094F-2902-91C7-F05F-6DFF3317DC12}"/>
              </a:ext>
            </a:extLst>
          </p:cNvPr>
          <p:cNvSpPr/>
          <p:nvPr/>
        </p:nvSpPr>
        <p:spPr bwMode="auto">
          <a:xfrm>
            <a:off x="3267893" y="3309558"/>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3" name="Rectangle 272">
            <a:extLst>
              <a:ext uri="{FF2B5EF4-FFF2-40B4-BE49-F238E27FC236}">
                <a16:creationId xmlns:a16="http://schemas.microsoft.com/office/drawing/2014/main" id="{B2FE5BFC-CB35-08CC-3875-00A11A5306AE}"/>
              </a:ext>
            </a:extLst>
          </p:cNvPr>
          <p:cNvSpPr/>
          <p:nvPr/>
        </p:nvSpPr>
        <p:spPr bwMode="auto">
          <a:xfrm>
            <a:off x="2726242" y="3428954"/>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4" name="Rectangle 273">
            <a:extLst>
              <a:ext uri="{FF2B5EF4-FFF2-40B4-BE49-F238E27FC236}">
                <a16:creationId xmlns:a16="http://schemas.microsoft.com/office/drawing/2014/main" id="{B2B27159-DC4B-D171-7EE1-473F621E811E}"/>
              </a:ext>
            </a:extLst>
          </p:cNvPr>
          <p:cNvSpPr/>
          <p:nvPr/>
        </p:nvSpPr>
        <p:spPr bwMode="auto">
          <a:xfrm>
            <a:off x="2336020" y="3428954"/>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5" name="Rectangle 274">
            <a:extLst>
              <a:ext uri="{FF2B5EF4-FFF2-40B4-BE49-F238E27FC236}">
                <a16:creationId xmlns:a16="http://schemas.microsoft.com/office/drawing/2014/main" id="{7B6A14FC-5EA1-FE3A-1052-7F3F2172FED3}"/>
              </a:ext>
            </a:extLst>
          </p:cNvPr>
          <p:cNvSpPr/>
          <p:nvPr/>
        </p:nvSpPr>
        <p:spPr bwMode="auto">
          <a:xfrm>
            <a:off x="2711681" y="3525053"/>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6" name="Rectangle 275">
            <a:extLst>
              <a:ext uri="{FF2B5EF4-FFF2-40B4-BE49-F238E27FC236}">
                <a16:creationId xmlns:a16="http://schemas.microsoft.com/office/drawing/2014/main" id="{B5F25397-435F-A81A-FA9B-118FC2E8F4E4}"/>
              </a:ext>
            </a:extLst>
          </p:cNvPr>
          <p:cNvSpPr/>
          <p:nvPr/>
        </p:nvSpPr>
        <p:spPr bwMode="auto">
          <a:xfrm>
            <a:off x="2405910" y="3854121"/>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7" name="Rectangle 276">
            <a:extLst>
              <a:ext uri="{FF2B5EF4-FFF2-40B4-BE49-F238E27FC236}">
                <a16:creationId xmlns:a16="http://schemas.microsoft.com/office/drawing/2014/main" id="{E04DC530-EDB6-85FB-C644-206B14D38C51}"/>
              </a:ext>
            </a:extLst>
          </p:cNvPr>
          <p:cNvSpPr/>
          <p:nvPr/>
        </p:nvSpPr>
        <p:spPr bwMode="auto">
          <a:xfrm>
            <a:off x="2365140" y="3964781"/>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8" name="Rectangle 277">
            <a:extLst>
              <a:ext uri="{FF2B5EF4-FFF2-40B4-BE49-F238E27FC236}">
                <a16:creationId xmlns:a16="http://schemas.microsoft.com/office/drawing/2014/main" id="{49CB42C5-46B3-46E0-1633-B27BF6FE6074}"/>
              </a:ext>
            </a:extLst>
          </p:cNvPr>
          <p:cNvSpPr/>
          <p:nvPr/>
        </p:nvSpPr>
        <p:spPr bwMode="auto">
          <a:xfrm>
            <a:off x="1989478" y="3964781"/>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0" name="Rectangle 279">
            <a:extLst>
              <a:ext uri="{FF2B5EF4-FFF2-40B4-BE49-F238E27FC236}">
                <a16:creationId xmlns:a16="http://schemas.microsoft.com/office/drawing/2014/main" id="{55621336-E097-1E69-6C40-59C00D92F77B}"/>
              </a:ext>
            </a:extLst>
          </p:cNvPr>
          <p:cNvSpPr/>
          <p:nvPr/>
        </p:nvSpPr>
        <p:spPr bwMode="auto">
          <a:xfrm rot="2700000">
            <a:off x="6414841" y="158849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1" name="Rectangle 280">
            <a:extLst>
              <a:ext uri="{FF2B5EF4-FFF2-40B4-BE49-F238E27FC236}">
                <a16:creationId xmlns:a16="http://schemas.microsoft.com/office/drawing/2014/main" id="{A4932428-75F7-1A17-F9B1-F5522A0EC537}"/>
              </a:ext>
            </a:extLst>
          </p:cNvPr>
          <p:cNvSpPr/>
          <p:nvPr/>
        </p:nvSpPr>
        <p:spPr bwMode="auto">
          <a:xfrm rot="2700000">
            <a:off x="6104713" y="158849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2" name="Rectangle 281">
            <a:extLst>
              <a:ext uri="{FF2B5EF4-FFF2-40B4-BE49-F238E27FC236}">
                <a16:creationId xmlns:a16="http://schemas.microsoft.com/office/drawing/2014/main" id="{9F0D9848-A755-3EE1-7EA8-DFD9CA062116}"/>
              </a:ext>
            </a:extLst>
          </p:cNvPr>
          <p:cNvSpPr/>
          <p:nvPr/>
        </p:nvSpPr>
        <p:spPr bwMode="auto">
          <a:xfrm rot="2700000">
            <a:off x="5669893" y="158849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3" name="Rectangle 282">
            <a:extLst>
              <a:ext uri="{FF2B5EF4-FFF2-40B4-BE49-F238E27FC236}">
                <a16:creationId xmlns:a16="http://schemas.microsoft.com/office/drawing/2014/main" id="{9E851E53-DBDF-7F01-FA3D-51D361E59741}"/>
              </a:ext>
            </a:extLst>
          </p:cNvPr>
          <p:cNvSpPr/>
          <p:nvPr/>
        </p:nvSpPr>
        <p:spPr bwMode="auto">
          <a:xfrm rot="2700000">
            <a:off x="5468469" y="158849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4" name="Rectangle 283">
            <a:extLst>
              <a:ext uri="{FF2B5EF4-FFF2-40B4-BE49-F238E27FC236}">
                <a16:creationId xmlns:a16="http://schemas.microsoft.com/office/drawing/2014/main" id="{2FBC570C-979A-963B-CC58-D24EA1ABB401}"/>
              </a:ext>
            </a:extLst>
          </p:cNvPr>
          <p:cNvSpPr/>
          <p:nvPr/>
        </p:nvSpPr>
        <p:spPr bwMode="auto">
          <a:xfrm rot="2700000">
            <a:off x="5049635" y="158849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5" name="Rectangle 284">
            <a:extLst>
              <a:ext uri="{FF2B5EF4-FFF2-40B4-BE49-F238E27FC236}">
                <a16:creationId xmlns:a16="http://schemas.microsoft.com/office/drawing/2014/main" id="{5201E596-4B6B-0821-DA69-709F7C550BA1}"/>
              </a:ext>
            </a:extLst>
          </p:cNvPr>
          <p:cNvSpPr/>
          <p:nvPr/>
        </p:nvSpPr>
        <p:spPr bwMode="auto">
          <a:xfrm rot="2700000">
            <a:off x="4681957" y="158849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6" name="Rectangle 285">
            <a:extLst>
              <a:ext uri="{FF2B5EF4-FFF2-40B4-BE49-F238E27FC236}">
                <a16:creationId xmlns:a16="http://schemas.microsoft.com/office/drawing/2014/main" id="{99A6A467-DFE9-D80A-CE48-30B7861D45E8}"/>
              </a:ext>
            </a:extLst>
          </p:cNvPr>
          <p:cNvSpPr/>
          <p:nvPr/>
        </p:nvSpPr>
        <p:spPr bwMode="auto">
          <a:xfrm rot="2700000">
            <a:off x="4263124" y="158849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7" name="Rectangle 286">
            <a:extLst>
              <a:ext uri="{FF2B5EF4-FFF2-40B4-BE49-F238E27FC236}">
                <a16:creationId xmlns:a16="http://schemas.microsoft.com/office/drawing/2014/main" id="{3316F2A1-EE7F-60FE-C681-405A7FE9E080}"/>
              </a:ext>
            </a:extLst>
          </p:cNvPr>
          <p:cNvSpPr/>
          <p:nvPr/>
        </p:nvSpPr>
        <p:spPr bwMode="auto">
          <a:xfrm rot="2700000">
            <a:off x="3927417" y="158849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8" name="Rectangle 287">
            <a:extLst>
              <a:ext uri="{FF2B5EF4-FFF2-40B4-BE49-F238E27FC236}">
                <a16:creationId xmlns:a16="http://schemas.microsoft.com/office/drawing/2014/main" id="{A4058713-ED45-C1A1-7B9B-F0A86ECA90FA}"/>
              </a:ext>
            </a:extLst>
          </p:cNvPr>
          <p:cNvSpPr/>
          <p:nvPr/>
        </p:nvSpPr>
        <p:spPr bwMode="auto">
          <a:xfrm rot="2700000">
            <a:off x="6891224" y="179951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9" name="Rectangle 288">
            <a:extLst>
              <a:ext uri="{FF2B5EF4-FFF2-40B4-BE49-F238E27FC236}">
                <a16:creationId xmlns:a16="http://schemas.microsoft.com/office/drawing/2014/main" id="{6DEDAEF0-31A8-F17E-997A-FD0BE305B64C}"/>
              </a:ext>
            </a:extLst>
          </p:cNvPr>
          <p:cNvSpPr/>
          <p:nvPr/>
        </p:nvSpPr>
        <p:spPr bwMode="auto">
          <a:xfrm rot="2700000">
            <a:off x="6450010" y="179951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0" name="Rectangle 289">
            <a:extLst>
              <a:ext uri="{FF2B5EF4-FFF2-40B4-BE49-F238E27FC236}">
                <a16:creationId xmlns:a16="http://schemas.microsoft.com/office/drawing/2014/main" id="{55A0D2B0-481A-2241-5F53-562668636496}"/>
              </a:ext>
            </a:extLst>
          </p:cNvPr>
          <p:cNvSpPr/>
          <p:nvPr/>
        </p:nvSpPr>
        <p:spPr bwMode="auto">
          <a:xfrm rot="2700000">
            <a:off x="5951246" y="179951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1" name="Rectangle 290">
            <a:extLst>
              <a:ext uri="{FF2B5EF4-FFF2-40B4-BE49-F238E27FC236}">
                <a16:creationId xmlns:a16="http://schemas.microsoft.com/office/drawing/2014/main" id="{A1B4A29F-8112-114C-4B08-903CB6A8B17D}"/>
              </a:ext>
            </a:extLst>
          </p:cNvPr>
          <p:cNvSpPr/>
          <p:nvPr/>
        </p:nvSpPr>
        <p:spPr bwMode="auto">
          <a:xfrm rot="2700000">
            <a:off x="5583568" y="179951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2" name="Rectangle 291">
            <a:extLst>
              <a:ext uri="{FF2B5EF4-FFF2-40B4-BE49-F238E27FC236}">
                <a16:creationId xmlns:a16="http://schemas.microsoft.com/office/drawing/2014/main" id="{CC656122-3C7B-FFE2-A8F9-9607D824A4A8}"/>
              </a:ext>
            </a:extLst>
          </p:cNvPr>
          <p:cNvSpPr/>
          <p:nvPr/>
        </p:nvSpPr>
        <p:spPr bwMode="auto">
          <a:xfrm rot="2700000">
            <a:off x="5215890" y="179951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3" name="Rectangle 292">
            <a:extLst>
              <a:ext uri="{FF2B5EF4-FFF2-40B4-BE49-F238E27FC236}">
                <a16:creationId xmlns:a16="http://schemas.microsoft.com/office/drawing/2014/main" id="{2464B7B7-D2CE-B55C-7F2F-00216C83D9E7}"/>
              </a:ext>
            </a:extLst>
          </p:cNvPr>
          <p:cNvSpPr/>
          <p:nvPr/>
        </p:nvSpPr>
        <p:spPr bwMode="auto">
          <a:xfrm rot="2700000">
            <a:off x="4841817" y="179951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4" name="Rectangle 293">
            <a:extLst>
              <a:ext uri="{FF2B5EF4-FFF2-40B4-BE49-F238E27FC236}">
                <a16:creationId xmlns:a16="http://schemas.microsoft.com/office/drawing/2014/main" id="{6411AF4A-FFDF-F43E-8C61-8067217A5230}"/>
              </a:ext>
            </a:extLst>
          </p:cNvPr>
          <p:cNvSpPr/>
          <p:nvPr/>
        </p:nvSpPr>
        <p:spPr bwMode="auto">
          <a:xfrm rot="2700000">
            <a:off x="4477336" y="179951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5" name="Rectangle 294">
            <a:extLst>
              <a:ext uri="{FF2B5EF4-FFF2-40B4-BE49-F238E27FC236}">
                <a16:creationId xmlns:a16="http://schemas.microsoft.com/office/drawing/2014/main" id="{9BA39100-5038-AC5B-4FCE-047CB5DD6968}"/>
              </a:ext>
            </a:extLst>
          </p:cNvPr>
          <p:cNvSpPr/>
          <p:nvPr/>
        </p:nvSpPr>
        <p:spPr bwMode="auto">
          <a:xfrm rot="2700000">
            <a:off x="4106461" y="179951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6" name="Rectangle 295">
            <a:extLst>
              <a:ext uri="{FF2B5EF4-FFF2-40B4-BE49-F238E27FC236}">
                <a16:creationId xmlns:a16="http://schemas.microsoft.com/office/drawing/2014/main" id="{39700AE5-9243-4D3A-88E6-EA6B413DBAAF}"/>
              </a:ext>
            </a:extLst>
          </p:cNvPr>
          <p:cNvSpPr/>
          <p:nvPr/>
        </p:nvSpPr>
        <p:spPr bwMode="auto">
          <a:xfrm rot="2700000">
            <a:off x="3732387" y="179952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7" name="Rectangle 296">
            <a:extLst>
              <a:ext uri="{FF2B5EF4-FFF2-40B4-BE49-F238E27FC236}">
                <a16:creationId xmlns:a16="http://schemas.microsoft.com/office/drawing/2014/main" id="{1B5F5EE0-2BC9-D181-4ABF-0D3795559F8C}"/>
              </a:ext>
            </a:extLst>
          </p:cNvPr>
          <p:cNvSpPr/>
          <p:nvPr/>
        </p:nvSpPr>
        <p:spPr bwMode="auto">
          <a:xfrm rot="2700000">
            <a:off x="6852857" y="191142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8" name="Rectangle 297">
            <a:extLst>
              <a:ext uri="{FF2B5EF4-FFF2-40B4-BE49-F238E27FC236}">
                <a16:creationId xmlns:a16="http://schemas.microsoft.com/office/drawing/2014/main" id="{6DE20760-3BA8-72CE-601D-70A2A51896CC}"/>
              </a:ext>
            </a:extLst>
          </p:cNvPr>
          <p:cNvSpPr/>
          <p:nvPr/>
        </p:nvSpPr>
        <p:spPr bwMode="auto">
          <a:xfrm rot="2700000">
            <a:off x="6354094" y="191142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99" name="Rectangle 298">
            <a:extLst>
              <a:ext uri="{FF2B5EF4-FFF2-40B4-BE49-F238E27FC236}">
                <a16:creationId xmlns:a16="http://schemas.microsoft.com/office/drawing/2014/main" id="{095FED53-E1CC-45C5-697B-9DA03547C3D1}"/>
              </a:ext>
            </a:extLst>
          </p:cNvPr>
          <p:cNvSpPr/>
          <p:nvPr/>
        </p:nvSpPr>
        <p:spPr bwMode="auto">
          <a:xfrm rot="2700000">
            <a:off x="5858527" y="191142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0" name="Rectangle 299">
            <a:extLst>
              <a:ext uri="{FF2B5EF4-FFF2-40B4-BE49-F238E27FC236}">
                <a16:creationId xmlns:a16="http://schemas.microsoft.com/office/drawing/2014/main" id="{FD93DCD8-6271-E009-6E87-8A043AF5A045}"/>
              </a:ext>
            </a:extLst>
          </p:cNvPr>
          <p:cNvSpPr/>
          <p:nvPr/>
        </p:nvSpPr>
        <p:spPr bwMode="auto">
          <a:xfrm rot="2700000">
            <a:off x="5490849" y="191142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1" name="Rectangle 300">
            <a:extLst>
              <a:ext uri="{FF2B5EF4-FFF2-40B4-BE49-F238E27FC236}">
                <a16:creationId xmlns:a16="http://schemas.microsoft.com/office/drawing/2014/main" id="{647830DF-7A9C-B236-195E-A82F87913C88}"/>
              </a:ext>
            </a:extLst>
          </p:cNvPr>
          <p:cNvSpPr/>
          <p:nvPr/>
        </p:nvSpPr>
        <p:spPr bwMode="auto">
          <a:xfrm rot="2700000">
            <a:off x="5119974" y="191142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2" name="Rectangle 301">
            <a:extLst>
              <a:ext uri="{FF2B5EF4-FFF2-40B4-BE49-F238E27FC236}">
                <a16:creationId xmlns:a16="http://schemas.microsoft.com/office/drawing/2014/main" id="{D03F4FD3-169B-199E-5C08-8F6A8BFD3B8E}"/>
              </a:ext>
            </a:extLst>
          </p:cNvPr>
          <p:cNvSpPr/>
          <p:nvPr/>
        </p:nvSpPr>
        <p:spPr bwMode="auto">
          <a:xfrm rot="2700000">
            <a:off x="4822633" y="191142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3" name="Rectangle 302">
            <a:extLst>
              <a:ext uri="{FF2B5EF4-FFF2-40B4-BE49-F238E27FC236}">
                <a16:creationId xmlns:a16="http://schemas.microsoft.com/office/drawing/2014/main" id="{474F73D3-7C6C-1723-3B17-B7A2BCECF84A}"/>
              </a:ext>
            </a:extLst>
          </p:cNvPr>
          <p:cNvSpPr/>
          <p:nvPr/>
        </p:nvSpPr>
        <p:spPr bwMode="auto">
          <a:xfrm rot="2700000">
            <a:off x="4435772" y="191142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4" name="Rectangle 303">
            <a:extLst>
              <a:ext uri="{FF2B5EF4-FFF2-40B4-BE49-F238E27FC236}">
                <a16:creationId xmlns:a16="http://schemas.microsoft.com/office/drawing/2014/main" id="{B9A58837-77A7-F5E1-2741-6EF01945DB1F}"/>
              </a:ext>
            </a:extLst>
          </p:cNvPr>
          <p:cNvSpPr/>
          <p:nvPr/>
        </p:nvSpPr>
        <p:spPr bwMode="auto">
          <a:xfrm rot="2700000">
            <a:off x="4077685" y="191142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5" name="Rectangle 304">
            <a:extLst>
              <a:ext uri="{FF2B5EF4-FFF2-40B4-BE49-F238E27FC236}">
                <a16:creationId xmlns:a16="http://schemas.microsoft.com/office/drawing/2014/main" id="{E7AD6C1F-747F-9F0E-1911-F74FC82B2F72}"/>
              </a:ext>
            </a:extLst>
          </p:cNvPr>
          <p:cNvSpPr/>
          <p:nvPr/>
        </p:nvSpPr>
        <p:spPr bwMode="auto">
          <a:xfrm rot="2700000">
            <a:off x="3694021" y="191142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6" name="Rectangle 305">
            <a:extLst>
              <a:ext uri="{FF2B5EF4-FFF2-40B4-BE49-F238E27FC236}">
                <a16:creationId xmlns:a16="http://schemas.microsoft.com/office/drawing/2014/main" id="{674B5B95-8912-6FA2-A19A-ECDD3B7CCFF0}"/>
              </a:ext>
            </a:extLst>
          </p:cNvPr>
          <p:cNvSpPr/>
          <p:nvPr/>
        </p:nvSpPr>
        <p:spPr bwMode="auto">
          <a:xfrm rot="2700000">
            <a:off x="5730638" y="201053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7" name="Rectangle 306">
            <a:extLst>
              <a:ext uri="{FF2B5EF4-FFF2-40B4-BE49-F238E27FC236}">
                <a16:creationId xmlns:a16="http://schemas.microsoft.com/office/drawing/2014/main" id="{92B8B7EB-C12B-CD95-720C-E49015DA69D6}"/>
              </a:ext>
            </a:extLst>
          </p:cNvPr>
          <p:cNvSpPr/>
          <p:nvPr/>
        </p:nvSpPr>
        <p:spPr bwMode="auto">
          <a:xfrm rot="2700000">
            <a:off x="5359761" y="201054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8" name="Rectangle 307">
            <a:extLst>
              <a:ext uri="{FF2B5EF4-FFF2-40B4-BE49-F238E27FC236}">
                <a16:creationId xmlns:a16="http://schemas.microsoft.com/office/drawing/2014/main" id="{214166C6-32CE-C70D-1565-7BEA59B1D425}"/>
              </a:ext>
            </a:extLst>
          </p:cNvPr>
          <p:cNvSpPr/>
          <p:nvPr/>
        </p:nvSpPr>
        <p:spPr bwMode="auto">
          <a:xfrm rot="2700000">
            <a:off x="4979292" y="201054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9" name="Rectangle 308">
            <a:extLst>
              <a:ext uri="{FF2B5EF4-FFF2-40B4-BE49-F238E27FC236}">
                <a16:creationId xmlns:a16="http://schemas.microsoft.com/office/drawing/2014/main" id="{04DE1948-92AC-7044-E05C-9C89F1E504F8}"/>
              </a:ext>
            </a:extLst>
          </p:cNvPr>
          <p:cNvSpPr/>
          <p:nvPr/>
        </p:nvSpPr>
        <p:spPr bwMode="auto">
          <a:xfrm rot="2700000">
            <a:off x="4618009" y="201054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0" name="Rectangle 309">
            <a:extLst>
              <a:ext uri="{FF2B5EF4-FFF2-40B4-BE49-F238E27FC236}">
                <a16:creationId xmlns:a16="http://schemas.microsoft.com/office/drawing/2014/main" id="{2ADD7117-2029-561E-97F9-9521CFED0367}"/>
              </a:ext>
            </a:extLst>
          </p:cNvPr>
          <p:cNvSpPr/>
          <p:nvPr/>
        </p:nvSpPr>
        <p:spPr bwMode="auto">
          <a:xfrm rot="2700000">
            <a:off x="4234344" y="201054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1" name="Rectangle 310">
            <a:extLst>
              <a:ext uri="{FF2B5EF4-FFF2-40B4-BE49-F238E27FC236}">
                <a16:creationId xmlns:a16="http://schemas.microsoft.com/office/drawing/2014/main" id="{C6664988-43CE-8996-1804-9A5AB10D060B}"/>
              </a:ext>
            </a:extLst>
          </p:cNvPr>
          <p:cNvSpPr/>
          <p:nvPr/>
        </p:nvSpPr>
        <p:spPr bwMode="auto">
          <a:xfrm rot="2700000">
            <a:off x="3866665" y="201054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2" name="Rectangle 311">
            <a:extLst>
              <a:ext uri="{FF2B5EF4-FFF2-40B4-BE49-F238E27FC236}">
                <a16:creationId xmlns:a16="http://schemas.microsoft.com/office/drawing/2014/main" id="{3EED1F57-D369-D9F7-9840-FE9AAAF05929}"/>
              </a:ext>
            </a:extLst>
          </p:cNvPr>
          <p:cNvSpPr/>
          <p:nvPr/>
        </p:nvSpPr>
        <p:spPr bwMode="auto">
          <a:xfrm rot="2700000">
            <a:off x="5391731" y="212244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3" name="Rectangle 312">
            <a:extLst>
              <a:ext uri="{FF2B5EF4-FFF2-40B4-BE49-F238E27FC236}">
                <a16:creationId xmlns:a16="http://schemas.microsoft.com/office/drawing/2014/main" id="{E4613665-25D5-B8AB-0CFC-91A0F7B80FBA}"/>
              </a:ext>
            </a:extLst>
          </p:cNvPr>
          <p:cNvSpPr/>
          <p:nvPr/>
        </p:nvSpPr>
        <p:spPr bwMode="auto">
          <a:xfrm rot="2700000">
            <a:off x="4998475" y="212244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4" name="Rectangle 313">
            <a:extLst>
              <a:ext uri="{FF2B5EF4-FFF2-40B4-BE49-F238E27FC236}">
                <a16:creationId xmlns:a16="http://schemas.microsoft.com/office/drawing/2014/main" id="{38B4D573-7118-BBBC-22C4-E6A193B5E670}"/>
              </a:ext>
            </a:extLst>
          </p:cNvPr>
          <p:cNvSpPr/>
          <p:nvPr/>
        </p:nvSpPr>
        <p:spPr bwMode="auto">
          <a:xfrm rot="2700000">
            <a:off x="4595626" y="212244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5" name="Rectangle 314">
            <a:extLst>
              <a:ext uri="{FF2B5EF4-FFF2-40B4-BE49-F238E27FC236}">
                <a16:creationId xmlns:a16="http://schemas.microsoft.com/office/drawing/2014/main" id="{3AB8986D-B88D-8BFE-113D-3B80986A9994}"/>
              </a:ext>
            </a:extLst>
          </p:cNvPr>
          <p:cNvSpPr/>
          <p:nvPr/>
        </p:nvSpPr>
        <p:spPr bwMode="auto">
          <a:xfrm rot="2700000">
            <a:off x="4218356" y="212244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6" name="Rectangle 315">
            <a:extLst>
              <a:ext uri="{FF2B5EF4-FFF2-40B4-BE49-F238E27FC236}">
                <a16:creationId xmlns:a16="http://schemas.microsoft.com/office/drawing/2014/main" id="{B8C0FE9B-CC8B-5838-E89E-F58410F14026}"/>
              </a:ext>
            </a:extLst>
          </p:cNvPr>
          <p:cNvSpPr/>
          <p:nvPr/>
        </p:nvSpPr>
        <p:spPr bwMode="auto">
          <a:xfrm rot="2700000">
            <a:off x="3841087" y="212244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7" name="Rectangle 316">
            <a:extLst>
              <a:ext uri="{FF2B5EF4-FFF2-40B4-BE49-F238E27FC236}">
                <a16:creationId xmlns:a16="http://schemas.microsoft.com/office/drawing/2014/main" id="{2C75A86E-D6B5-C266-39CB-FC78181DAFCE}"/>
              </a:ext>
            </a:extLst>
          </p:cNvPr>
          <p:cNvSpPr/>
          <p:nvPr/>
        </p:nvSpPr>
        <p:spPr bwMode="auto">
          <a:xfrm rot="2700000">
            <a:off x="5382138" y="234305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8" name="Rectangle 317">
            <a:extLst>
              <a:ext uri="{FF2B5EF4-FFF2-40B4-BE49-F238E27FC236}">
                <a16:creationId xmlns:a16="http://schemas.microsoft.com/office/drawing/2014/main" id="{128416DD-9FA6-50E8-32BE-4317C9931E10}"/>
              </a:ext>
            </a:extLst>
          </p:cNvPr>
          <p:cNvSpPr/>
          <p:nvPr/>
        </p:nvSpPr>
        <p:spPr bwMode="auto">
          <a:xfrm rot="2700000">
            <a:off x="5052826" y="234305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9" name="Rectangle 318">
            <a:extLst>
              <a:ext uri="{FF2B5EF4-FFF2-40B4-BE49-F238E27FC236}">
                <a16:creationId xmlns:a16="http://schemas.microsoft.com/office/drawing/2014/main" id="{4F51E01F-81BF-CA36-2765-9A11D4166D39}"/>
              </a:ext>
            </a:extLst>
          </p:cNvPr>
          <p:cNvSpPr/>
          <p:nvPr/>
        </p:nvSpPr>
        <p:spPr bwMode="auto">
          <a:xfrm rot="2700000">
            <a:off x="4621204" y="234305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0" name="Rectangle 319">
            <a:extLst>
              <a:ext uri="{FF2B5EF4-FFF2-40B4-BE49-F238E27FC236}">
                <a16:creationId xmlns:a16="http://schemas.microsoft.com/office/drawing/2014/main" id="{7AE32B4B-E618-33A4-19D3-F34333577469}"/>
              </a:ext>
            </a:extLst>
          </p:cNvPr>
          <p:cNvSpPr/>
          <p:nvPr/>
        </p:nvSpPr>
        <p:spPr bwMode="auto">
          <a:xfrm rot="2700000">
            <a:off x="4256723" y="234305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1" name="Rectangle 320">
            <a:extLst>
              <a:ext uri="{FF2B5EF4-FFF2-40B4-BE49-F238E27FC236}">
                <a16:creationId xmlns:a16="http://schemas.microsoft.com/office/drawing/2014/main" id="{82184637-E106-243C-DDA8-A76047C9F33F}"/>
              </a:ext>
            </a:extLst>
          </p:cNvPr>
          <p:cNvSpPr/>
          <p:nvPr/>
        </p:nvSpPr>
        <p:spPr bwMode="auto">
          <a:xfrm rot="2700000">
            <a:off x="3818706" y="234305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2" name="Rectangle 321">
            <a:extLst>
              <a:ext uri="{FF2B5EF4-FFF2-40B4-BE49-F238E27FC236}">
                <a16:creationId xmlns:a16="http://schemas.microsoft.com/office/drawing/2014/main" id="{45584BFF-082D-2834-D8DA-BEDE3D3AD662}"/>
              </a:ext>
            </a:extLst>
          </p:cNvPr>
          <p:cNvSpPr/>
          <p:nvPr/>
        </p:nvSpPr>
        <p:spPr bwMode="auto">
          <a:xfrm rot="2700000">
            <a:off x="7553044" y="179951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3" name="Rectangle 322">
            <a:extLst>
              <a:ext uri="{FF2B5EF4-FFF2-40B4-BE49-F238E27FC236}">
                <a16:creationId xmlns:a16="http://schemas.microsoft.com/office/drawing/2014/main" id="{2724D8C3-7D6B-CDC5-B3D1-A55F99F5A629}"/>
              </a:ext>
            </a:extLst>
          </p:cNvPr>
          <p:cNvSpPr/>
          <p:nvPr/>
        </p:nvSpPr>
        <p:spPr bwMode="auto">
          <a:xfrm rot="2700000">
            <a:off x="3451034" y="158849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4" name="Rectangle 323">
            <a:extLst>
              <a:ext uri="{FF2B5EF4-FFF2-40B4-BE49-F238E27FC236}">
                <a16:creationId xmlns:a16="http://schemas.microsoft.com/office/drawing/2014/main" id="{56A74AC2-7460-DFB3-9B57-2CEBE18066CA}"/>
              </a:ext>
            </a:extLst>
          </p:cNvPr>
          <p:cNvSpPr/>
          <p:nvPr/>
        </p:nvSpPr>
        <p:spPr bwMode="auto">
          <a:xfrm rot="2700000">
            <a:off x="3137708" y="158849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5" name="Rectangle 324">
            <a:extLst>
              <a:ext uri="{FF2B5EF4-FFF2-40B4-BE49-F238E27FC236}">
                <a16:creationId xmlns:a16="http://schemas.microsoft.com/office/drawing/2014/main" id="{F9DAAB6A-EC52-1B46-09A8-2F18E188171E}"/>
              </a:ext>
            </a:extLst>
          </p:cNvPr>
          <p:cNvSpPr/>
          <p:nvPr/>
        </p:nvSpPr>
        <p:spPr bwMode="auto">
          <a:xfrm rot="2700000">
            <a:off x="2773227" y="158849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6" name="Rectangle 325">
            <a:extLst>
              <a:ext uri="{FF2B5EF4-FFF2-40B4-BE49-F238E27FC236}">
                <a16:creationId xmlns:a16="http://schemas.microsoft.com/office/drawing/2014/main" id="{37105DC2-95A7-FB50-628B-AE51684AB4F8}"/>
              </a:ext>
            </a:extLst>
          </p:cNvPr>
          <p:cNvSpPr/>
          <p:nvPr/>
        </p:nvSpPr>
        <p:spPr bwMode="auto">
          <a:xfrm rot="2700000">
            <a:off x="3140906" y="169720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7" name="Rectangle 326">
            <a:extLst>
              <a:ext uri="{FF2B5EF4-FFF2-40B4-BE49-F238E27FC236}">
                <a16:creationId xmlns:a16="http://schemas.microsoft.com/office/drawing/2014/main" id="{D325AA82-6A0C-3714-B32C-C0470B7E32BC}"/>
              </a:ext>
            </a:extLst>
          </p:cNvPr>
          <p:cNvSpPr/>
          <p:nvPr/>
        </p:nvSpPr>
        <p:spPr bwMode="auto">
          <a:xfrm rot="2700000">
            <a:off x="3489400" y="179952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8" name="Rectangle 327">
            <a:extLst>
              <a:ext uri="{FF2B5EF4-FFF2-40B4-BE49-F238E27FC236}">
                <a16:creationId xmlns:a16="http://schemas.microsoft.com/office/drawing/2014/main" id="{6A061D22-76A1-ADD0-E365-3E4D4A85B618}"/>
              </a:ext>
            </a:extLst>
          </p:cNvPr>
          <p:cNvSpPr/>
          <p:nvPr/>
        </p:nvSpPr>
        <p:spPr bwMode="auto">
          <a:xfrm rot="2700000">
            <a:off x="3105735" y="179952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29" name="Rectangle 328">
            <a:extLst>
              <a:ext uri="{FF2B5EF4-FFF2-40B4-BE49-F238E27FC236}">
                <a16:creationId xmlns:a16="http://schemas.microsoft.com/office/drawing/2014/main" id="{280CE323-1B71-AB05-E85B-B9B2C604F396}"/>
              </a:ext>
            </a:extLst>
          </p:cNvPr>
          <p:cNvSpPr/>
          <p:nvPr/>
        </p:nvSpPr>
        <p:spPr bwMode="auto">
          <a:xfrm rot="2700000">
            <a:off x="2731661" y="179952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0" name="Rectangle 329">
            <a:extLst>
              <a:ext uri="{FF2B5EF4-FFF2-40B4-BE49-F238E27FC236}">
                <a16:creationId xmlns:a16="http://schemas.microsoft.com/office/drawing/2014/main" id="{C0B3B63D-18AB-40A0-0283-2D139BD35420}"/>
              </a:ext>
            </a:extLst>
          </p:cNvPr>
          <p:cNvSpPr/>
          <p:nvPr/>
        </p:nvSpPr>
        <p:spPr bwMode="auto">
          <a:xfrm rot="2700000">
            <a:off x="3335934" y="191142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1" name="Rectangle 330">
            <a:extLst>
              <a:ext uri="{FF2B5EF4-FFF2-40B4-BE49-F238E27FC236}">
                <a16:creationId xmlns:a16="http://schemas.microsoft.com/office/drawing/2014/main" id="{3D5437B3-003D-743C-87A1-BF260F334037}"/>
              </a:ext>
            </a:extLst>
          </p:cNvPr>
          <p:cNvSpPr/>
          <p:nvPr/>
        </p:nvSpPr>
        <p:spPr bwMode="auto">
          <a:xfrm rot="2700000">
            <a:off x="3009819" y="191142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2" name="Rectangle 331">
            <a:extLst>
              <a:ext uri="{FF2B5EF4-FFF2-40B4-BE49-F238E27FC236}">
                <a16:creationId xmlns:a16="http://schemas.microsoft.com/office/drawing/2014/main" id="{2804EC7E-A5A4-6783-4F46-ED375705977F}"/>
              </a:ext>
            </a:extLst>
          </p:cNvPr>
          <p:cNvSpPr/>
          <p:nvPr/>
        </p:nvSpPr>
        <p:spPr bwMode="auto">
          <a:xfrm rot="2700000">
            <a:off x="2651732" y="191142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3" name="Rectangle 332">
            <a:extLst>
              <a:ext uri="{FF2B5EF4-FFF2-40B4-BE49-F238E27FC236}">
                <a16:creationId xmlns:a16="http://schemas.microsoft.com/office/drawing/2014/main" id="{B8E88322-3033-36A4-E02B-3FA507663F0B}"/>
              </a:ext>
            </a:extLst>
          </p:cNvPr>
          <p:cNvSpPr/>
          <p:nvPr/>
        </p:nvSpPr>
        <p:spPr bwMode="auto">
          <a:xfrm rot="2700000">
            <a:off x="3492592" y="201054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4" name="Rectangle 333">
            <a:extLst>
              <a:ext uri="{FF2B5EF4-FFF2-40B4-BE49-F238E27FC236}">
                <a16:creationId xmlns:a16="http://schemas.microsoft.com/office/drawing/2014/main" id="{13A7649E-901D-CB88-394D-D63E17EA127C}"/>
              </a:ext>
            </a:extLst>
          </p:cNvPr>
          <p:cNvSpPr/>
          <p:nvPr/>
        </p:nvSpPr>
        <p:spPr bwMode="auto">
          <a:xfrm rot="2700000">
            <a:off x="3137702" y="201054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5" name="Rectangle 334">
            <a:extLst>
              <a:ext uri="{FF2B5EF4-FFF2-40B4-BE49-F238E27FC236}">
                <a16:creationId xmlns:a16="http://schemas.microsoft.com/office/drawing/2014/main" id="{34E922FD-7AEC-C675-EE80-0882E515C03C}"/>
              </a:ext>
            </a:extLst>
          </p:cNvPr>
          <p:cNvSpPr/>
          <p:nvPr/>
        </p:nvSpPr>
        <p:spPr bwMode="auto">
          <a:xfrm rot="2700000">
            <a:off x="2760432" y="201054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6" name="Rectangle 335">
            <a:extLst>
              <a:ext uri="{FF2B5EF4-FFF2-40B4-BE49-F238E27FC236}">
                <a16:creationId xmlns:a16="http://schemas.microsoft.com/office/drawing/2014/main" id="{167FBFA4-3733-954D-D19E-1921D0E1D193}"/>
              </a:ext>
            </a:extLst>
          </p:cNvPr>
          <p:cNvSpPr/>
          <p:nvPr/>
        </p:nvSpPr>
        <p:spPr bwMode="auto">
          <a:xfrm rot="2700000">
            <a:off x="3479803" y="212244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7" name="Rectangle 336">
            <a:extLst>
              <a:ext uri="{FF2B5EF4-FFF2-40B4-BE49-F238E27FC236}">
                <a16:creationId xmlns:a16="http://schemas.microsoft.com/office/drawing/2014/main" id="{C94F58ED-5853-93DA-60FE-EE20B59168BC}"/>
              </a:ext>
            </a:extLst>
          </p:cNvPr>
          <p:cNvSpPr/>
          <p:nvPr/>
        </p:nvSpPr>
        <p:spPr bwMode="auto">
          <a:xfrm rot="2700000">
            <a:off x="3121716" y="212244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8" name="Rectangle 337">
            <a:extLst>
              <a:ext uri="{FF2B5EF4-FFF2-40B4-BE49-F238E27FC236}">
                <a16:creationId xmlns:a16="http://schemas.microsoft.com/office/drawing/2014/main" id="{FEEA4A2C-8BBF-2EE2-AD93-83DECAF10EE5}"/>
              </a:ext>
            </a:extLst>
          </p:cNvPr>
          <p:cNvSpPr/>
          <p:nvPr/>
        </p:nvSpPr>
        <p:spPr bwMode="auto">
          <a:xfrm rot="2700000">
            <a:off x="2747643" y="212244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39" name="Rectangle 338">
            <a:extLst>
              <a:ext uri="{FF2B5EF4-FFF2-40B4-BE49-F238E27FC236}">
                <a16:creationId xmlns:a16="http://schemas.microsoft.com/office/drawing/2014/main" id="{88CF920C-99B0-13D9-ED03-69D5AA7AAA7F}"/>
              </a:ext>
            </a:extLst>
          </p:cNvPr>
          <p:cNvSpPr/>
          <p:nvPr/>
        </p:nvSpPr>
        <p:spPr bwMode="auto">
          <a:xfrm rot="2700000">
            <a:off x="3639663" y="223434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0" name="Rectangle 339">
            <a:extLst>
              <a:ext uri="{FF2B5EF4-FFF2-40B4-BE49-F238E27FC236}">
                <a16:creationId xmlns:a16="http://schemas.microsoft.com/office/drawing/2014/main" id="{93474AEA-FCB9-4849-134A-F95768A040AC}"/>
              </a:ext>
            </a:extLst>
          </p:cNvPr>
          <p:cNvSpPr/>
          <p:nvPr/>
        </p:nvSpPr>
        <p:spPr bwMode="auto">
          <a:xfrm rot="2700000">
            <a:off x="3332731" y="223434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1" name="Rectangle 340">
            <a:extLst>
              <a:ext uri="{FF2B5EF4-FFF2-40B4-BE49-F238E27FC236}">
                <a16:creationId xmlns:a16="http://schemas.microsoft.com/office/drawing/2014/main" id="{3DC84D2F-1209-6165-EF8F-5464A2B1A7C7}"/>
              </a:ext>
            </a:extLst>
          </p:cNvPr>
          <p:cNvSpPr/>
          <p:nvPr/>
        </p:nvSpPr>
        <p:spPr bwMode="auto">
          <a:xfrm rot="2700000">
            <a:off x="3022602" y="223434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2" name="Rectangle 341">
            <a:extLst>
              <a:ext uri="{FF2B5EF4-FFF2-40B4-BE49-F238E27FC236}">
                <a16:creationId xmlns:a16="http://schemas.microsoft.com/office/drawing/2014/main" id="{D8E6BF59-8515-3BC5-9F4E-96811E9E1A5D}"/>
              </a:ext>
            </a:extLst>
          </p:cNvPr>
          <p:cNvSpPr/>
          <p:nvPr/>
        </p:nvSpPr>
        <p:spPr bwMode="auto">
          <a:xfrm rot="2700000">
            <a:off x="2699685" y="223434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3" name="Rectangle 342">
            <a:extLst>
              <a:ext uri="{FF2B5EF4-FFF2-40B4-BE49-F238E27FC236}">
                <a16:creationId xmlns:a16="http://schemas.microsoft.com/office/drawing/2014/main" id="{24E720BD-7A4B-3BBD-DF5A-C815A3A27483}"/>
              </a:ext>
            </a:extLst>
          </p:cNvPr>
          <p:cNvSpPr/>
          <p:nvPr/>
        </p:nvSpPr>
        <p:spPr bwMode="auto">
          <a:xfrm rot="2700000">
            <a:off x="3211237" y="234305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4" name="Rectangle 343">
            <a:extLst>
              <a:ext uri="{FF2B5EF4-FFF2-40B4-BE49-F238E27FC236}">
                <a16:creationId xmlns:a16="http://schemas.microsoft.com/office/drawing/2014/main" id="{B4F8C183-ED46-616F-11DA-A033394C0403}"/>
              </a:ext>
            </a:extLst>
          </p:cNvPr>
          <p:cNvSpPr/>
          <p:nvPr/>
        </p:nvSpPr>
        <p:spPr bwMode="auto">
          <a:xfrm rot="2700000">
            <a:off x="2779615" y="234305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5" name="Rectangle 344">
            <a:extLst>
              <a:ext uri="{FF2B5EF4-FFF2-40B4-BE49-F238E27FC236}">
                <a16:creationId xmlns:a16="http://schemas.microsoft.com/office/drawing/2014/main" id="{5CFE28F6-D1A3-DC75-F5AA-05E181277BF4}"/>
              </a:ext>
            </a:extLst>
          </p:cNvPr>
          <p:cNvSpPr/>
          <p:nvPr/>
        </p:nvSpPr>
        <p:spPr bwMode="auto">
          <a:xfrm rot="2700000">
            <a:off x="5356561" y="245495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6" name="Rectangle 345">
            <a:extLst>
              <a:ext uri="{FF2B5EF4-FFF2-40B4-BE49-F238E27FC236}">
                <a16:creationId xmlns:a16="http://schemas.microsoft.com/office/drawing/2014/main" id="{296B41BE-C210-EC40-B14B-C4D9215096CA}"/>
              </a:ext>
            </a:extLst>
          </p:cNvPr>
          <p:cNvSpPr/>
          <p:nvPr/>
        </p:nvSpPr>
        <p:spPr bwMode="auto">
          <a:xfrm rot="2700000">
            <a:off x="4992079" y="245495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7" name="Rectangle 346">
            <a:extLst>
              <a:ext uri="{FF2B5EF4-FFF2-40B4-BE49-F238E27FC236}">
                <a16:creationId xmlns:a16="http://schemas.microsoft.com/office/drawing/2014/main" id="{A3DC41DA-FA9A-83A8-3448-896DD0054746}"/>
              </a:ext>
            </a:extLst>
          </p:cNvPr>
          <p:cNvSpPr/>
          <p:nvPr/>
        </p:nvSpPr>
        <p:spPr bwMode="auto">
          <a:xfrm rot="2700000">
            <a:off x="4618005" y="245495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8" name="Oval 347">
            <a:extLst>
              <a:ext uri="{FF2B5EF4-FFF2-40B4-BE49-F238E27FC236}">
                <a16:creationId xmlns:a16="http://schemas.microsoft.com/office/drawing/2014/main" id="{41F73572-AAC9-6CF7-B525-2BDD148E3DB3}"/>
              </a:ext>
            </a:extLst>
          </p:cNvPr>
          <p:cNvSpPr/>
          <p:nvPr/>
        </p:nvSpPr>
        <p:spPr bwMode="auto">
          <a:xfrm>
            <a:off x="4566390" y="2552396"/>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49" name="Rectangle 348">
            <a:extLst>
              <a:ext uri="{FF2B5EF4-FFF2-40B4-BE49-F238E27FC236}">
                <a16:creationId xmlns:a16="http://schemas.microsoft.com/office/drawing/2014/main" id="{7F08A531-732A-D6CB-80C2-E01491C4C271}"/>
              </a:ext>
            </a:extLst>
          </p:cNvPr>
          <p:cNvSpPr/>
          <p:nvPr/>
        </p:nvSpPr>
        <p:spPr bwMode="auto">
          <a:xfrm rot="2700000">
            <a:off x="4237538" y="245495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0" name="Rectangle 349">
            <a:extLst>
              <a:ext uri="{FF2B5EF4-FFF2-40B4-BE49-F238E27FC236}">
                <a16:creationId xmlns:a16="http://schemas.microsoft.com/office/drawing/2014/main" id="{554FBB8D-6C6B-50BA-6373-273801C78E02}"/>
              </a:ext>
            </a:extLst>
          </p:cNvPr>
          <p:cNvSpPr/>
          <p:nvPr/>
        </p:nvSpPr>
        <p:spPr bwMode="auto">
          <a:xfrm rot="2700000">
            <a:off x="3873056" y="245495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1" name="Rectangle 350">
            <a:extLst>
              <a:ext uri="{FF2B5EF4-FFF2-40B4-BE49-F238E27FC236}">
                <a16:creationId xmlns:a16="http://schemas.microsoft.com/office/drawing/2014/main" id="{C0F6DBBF-9F15-25F3-3124-61E2CDEB93F7}"/>
              </a:ext>
            </a:extLst>
          </p:cNvPr>
          <p:cNvSpPr/>
          <p:nvPr/>
        </p:nvSpPr>
        <p:spPr bwMode="auto">
          <a:xfrm rot="2700000">
            <a:off x="3498984" y="245495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2" name="Rectangle 351">
            <a:extLst>
              <a:ext uri="{FF2B5EF4-FFF2-40B4-BE49-F238E27FC236}">
                <a16:creationId xmlns:a16="http://schemas.microsoft.com/office/drawing/2014/main" id="{D75FF90F-8B4F-93E8-4135-85E294BE102F}"/>
              </a:ext>
            </a:extLst>
          </p:cNvPr>
          <p:cNvSpPr/>
          <p:nvPr/>
        </p:nvSpPr>
        <p:spPr bwMode="auto">
          <a:xfrm rot="2700000">
            <a:off x="3137700" y="245495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3" name="Rectangle 352">
            <a:extLst>
              <a:ext uri="{FF2B5EF4-FFF2-40B4-BE49-F238E27FC236}">
                <a16:creationId xmlns:a16="http://schemas.microsoft.com/office/drawing/2014/main" id="{9A19C63F-772F-67B8-FD83-E7D3C654F019}"/>
              </a:ext>
            </a:extLst>
          </p:cNvPr>
          <p:cNvSpPr/>
          <p:nvPr/>
        </p:nvSpPr>
        <p:spPr bwMode="auto">
          <a:xfrm rot="2700000">
            <a:off x="2776416" y="245496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4" name="Rectangle 353">
            <a:extLst>
              <a:ext uri="{FF2B5EF4-FFF2-40B4-BE49-F238E27FC236}">
                <a16:creationId xmlns:a16="http://schemas.microsoft.com/office/drawing/2014/main" id="{25B53B25-2872-AA9F-DEA6-E95FA6756684}"/>
              </a:ext>
            </a:extLst>
          </p:cNvPr>
          <p:cNvSpPr/>
          <p:nvPr/>
        </p:nvSpPr>
        <p:spPr bwMode="auto">
          <a:xfrm rot="2700000">
            <a:off x="4215157" y="256046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5" name="Rectangle 354">
            <a:extLst>
              <a:ext uri="{FF2B5EF4-FFF2-40B4-BE49-F238E27FC236}">
                <a16:creationId xmlns:a16="http://schemas.microsoft.com/office/drawing/2014/main" id="{4CD2D625-4B2A-CDC1-CC1D-8B190C7FC37E}"/>
              </a:ext>
            </a:extLst>
          </p:cNvPr>
          <p:cNvSpPr/>
          <p:nvPr/>
        </p:nvSpPr>
        <p:spPr bwMode="auto">
          <a:xfrm rot="2700000">
            <a:off x="3885845" y="256046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6" name="Rectangle 355">
            <a:extLst>
              <a:ext uri="{FF2B5EF4-FFF2-40B4-BE49-F238E27FC236}">
                <a16:creationId xmlns:a16="http://schemas.microsoft.com/office/drawing/2014/main" id="{BCDCE8AB-6B50-EAAF-BEAB-C1E8FA7E0C0A}"/>
              </a:ext>
            </a:extLst>
          </p:cNvPr>
          <p:cNvSpPr/>
          <p:nvPr/>
        </p:nvSpPr>
        <p:spPr bwMode="auto">
          <a:xfrm rot="2700000">
            <a:off x="3518166" y="256046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7" name="Rectangle 356">
            <a:extLst>
              <a:ext uri="{FF2B5EF4-FFF2-40B4-BE49-F238E27FC236}">
                <a16:creationId xmlns:a16="http://schemas.microsoft.com/office/drawing/2014/main" id="{8554D57A-E75E-8275-FF37-BC05EDA016DA}"/>
              </a:ext>
            </a:extLst>
          </p:cNvPr>
          <p:cNvSpPr/>
          <p:nvPr/>
        </p:nvSpPr>
        <p:spPr bwMode="auto">
          <a:xfrm rot="2700000">
            <a:off x="3150488" y="256046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8" name="Rectangle 357">
            <a:extLst>
              <a:ext uri="{FF2B5EF4-FFF2-40B4-BE49-F238E27FC236}">
                <a16:creationId xmlns:a16="http://schemas.microsoft.com/office/drawing/2014/main" id="{632358EA-33D5-59B7-0589-9C5E3BD9281C}"/>
              </a:ext>
            </a:extLst>
          </p:cNvPr>
          <p:cNvSpPr/>
          <p:nvPr/>
        </p:nvSpPr>
        <p:spPr bwMode="auto">
          <a:xfrm rot="2700000">
            <a:off x="2789204" y="256046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9" name="Rectangle 358">
            <a:extLst>
              <a:ext uri="{FF2B5EF4-FFF2-40B4-BE49-F238E27FC236}">
                <a16:creationId xmlns:a16="http://schemas.microsoft.com/office/drawing/2014/main" id="{57E5091C-26FD-6B68-BA4C-12DA71579008}"/>
              </a:ext>
            </a:extLst>
          </p:cNvPr>
          <p:cNvSpPr/>
          <p:nvPr/>
        </p:nvSpPr>
        <p:spPr bwMode="auto">
          <a:xfrm rot="2700000">
            <a:off x="2469484" y="256046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0" name="Rectangle 359">
            <a:extLst>
              <a:ext uri="{FF2B5EF4-FFF2-40B4-BE49-F238E27FC236}">
                <a16:creationId xmlns:a16="http://schemas.microsoft.com/office/drawing/2014/main" id="{50EF5F71-C730-800C-FDD4-27C9F87D82A1}"/>
              </a:ext>
            </a:extLst>
          </p:cNvPr>
          <p:cNvSpPr/>
          <p:nvPr/>
        </p:nvSpPr>
        <p:spPr bwMode="auto">
          <a:xfrm rot="2700000">
            <a:off x="2041059" y="256046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1" name="Rectangle 360">
            <a:extLst>
              <a:ext uri="{FF2B5EF4-FFF2-40B4-BE49-F238E27FC236}">
                <a16:creationId xmlns:a16="http://schemas.microsoft.com/office/drawing/2014/main" id="{A0952A6B-D4CA-DFA5-BCFE-86FDB6DF9AB5}"/>
              </a:ext>
            </a:extLst>
          </p:cNvPr>
          <p:cNvSpPr/>
          <p:nvPr/>
        </p:nvSpPr>
        <p:spPr bwMode="auto">
          <a:xfrm rot="2700000">
            <a:off x="1603042" y="256046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2" name="Rectangle 361">
            <a:extLst>
              <a:ext uri="{FF2B5EF4-FFF2-40B4-BE49-F238E27FC236}">
                <a16:creationId xmlns:a16="http://schemas.microsoft.com/office/drawing/2014/main" id="{26F1EE46-69B7-BEE8-5DD6-636EC5F94F8C}"/>
              </a:ext>
            </a:extLst>
          </p:cNvPr>
          <p:cNvSpPr/>
          <p:nvPr/>
        </p:nvSpPr>
        <p:spPr bwMode="auto">
          <a:xfrm rot="2700000">
            <a:off x="2386358" y="245496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3" name="Rectangle 362">
            <a:extLst>
              <a:ext uri="{FF2B5EF4-FFF2-40B4-BE49-F238E27FC236}">
                <a16:creationId xmlns:a16="http://schemas.microsoft.com/office/drawing/2014/main" id="{11B62540-CA10-E1C2-7F79-3E1C166D5DC3}"/>
              </a:ext>
            </a:extLst>
          </p:cNvPr>
          <p:cNvSpPr/>
          <p:nvPr/>
        </p:nvSpPr>
        <p:spPr bwMode="auto">
          <a:xfrm rot="2700000">
            <a:off x="2018679" y="245496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4" name="Rectangle 363">
            <a:extLst>
              <a:ext uri="{FF2B5EF4-FFF2-40B4-BE49-F238E27FC236}">
                <a16:creationId xmlns:a16="http://schemas.microsoft.com/office/drawing/2014/main" id="{1CF43B3B-835F-34CE-8D84-A949036CD95E}"/>
              </a:ext>
            </a:extLst>
          </p:cNvPr>
          <p:cNvSpPr/>
          <p:nvPr/>
        </p:nvSpPr>
        <p:spPr bwMode="auto">
          <a:xfrm rot="2700000">
            <a:off x="1596648" y="245496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5" name="Rectangle 364">
            <a:extLst>
              <a:ext uri="{FF2B5EF4-FFF2-40B4-BE49-F238E27FC236}">
                <a16:creationId xmlns:a16="http://schemas.microsoft.com/office/drawing/2014/main" id="{49548CA0-926D-EB5E-4CDA-AAB58AF51488}"/>
              </a:ext>
            </a:extLst>
          </p:cNvPr>
          <p:cNvSpPr/>
          <p:nvPr/>
        </p:nvSpPr>
        <p:spPr bwMode="auto">
          <a:xfrm rot="2700000">
            <a:off x="2373575" y="179952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6" name="Rectangle 365">
            <a:extLst>
              <a:ext uri="{FF2B5EF4-FFF2-40B4-BE49-F238E27FC236}">
                <a16:creationId xmlns:a16="http://schemas.microsoft.com/office/drawing/2014/main" id="{EA4175D5-3AC7-925F-5C16-BDE1BD0826EA}"/>
              </a:ext>
            </a:extLst>
          </p:cNvPr>
          <p:cNvSpPr/>
          <p:nvPr/>
        </p:nvSpPr>
        <p:spPr bwMode="auto">
          <a:xfrm rot="2700000">
            <a:off x="1993108" y="179952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7" name="Rectangle 366">
            <a:extLst>
              <a:ext uri="{FF2B5EF4-FFF2-40B4-BE49-F238E27FC236}">
                <a16:creationId xmlns:a16="http://schemas.microsoft.com/office/drawing/2014/main" id="{496442ED-9B84-6910-E78C-5A88A6A8121B}"/>
              </a:ext>
            </a:extLst>
          </p:cNvPr>
          <p:cNvSpPr/>
          <p:nvPr/>
        </p:nvSpPr>
        <p:spPr bwMode="auto">
          <a:xfrm rot="2700000">
            <a:off x="1628627" y="179952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8" name="Rectangle 367">
            <a:extLst>
              <a:ext uri="{FF2B5EF4-FFF2-40B4-BE49-F238E27FC236}">
                <a16:creationId xmlns:a16="http://schemas.microsoft.com/office/drawing/2014/main" id="{40BBE943-733F-1F80-571C-2C51360474D8}"/>
              </a:ext>
            </a:extLst>
          </p:cNvPr>
          <p:cNvSpPr/>
          <p:nvPr/>
        </p:nvSpPr>
        <p:spPr bwMode="auto">
          <a:xfrm rot="2700000">
            <a:off x="2347999" y="158850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69" name="Rectangle 368">
            <a:extLst>
              <a:ext uri="{FF2B5EF4-FFF2-40B4-BE49-F238E27FC236}">
                <a16:creationId xmlns:a16="http://schemas.microsoft.com/office/drawing/2014/main" id="{EF9736D4-0F75-268D-3E61-C1D8DDF65E4F}"/>
              </a:ext>
            </a:extLst>
          </p:cNvPr>
          <p:cNvSpPr/>
          <p:nvPr/>
        </p:nvSpPr>
        <p:spPr bwMode="auto">
          <a:xfrm rot="2700000">
            <a:off x="1964336" y="158850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0" name="Rectangle 369">
            <a:extLst>
              <a:ext uri="{FF2B5EF4-FFF2-40B4-BE49-F238E27FC236}">
                <a16:creationId xmlns:a16="http://schemas.microsoft.com/office/drawing/2014/main" id="{496E10B1-9E50-C0C3-19BD-8B4E2021754C}"/>
              </a:ext>
            </a:extLst>
          </p:cNvPr>
          <p:cNvSpPr/>
          <p:nvPr/>
        </p:nvSpPr>
        <p:spPr bwMode="auto">
          <a:xfrm rot="2700000">
            <a:off x="1606249" y="158850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1" name="Rectangle 370">
            <a:extLst>
              <a:ext uri="{FF2B5EF4-FFF2-40B4-BE49-F238E27FC236}">
                <a16:creationId xmlns:a16="http://schemas.microsoft.com/office/drawing/2014/main" id="{41903363-C4F6-232B-41B2-B98281658CD3}"/>
              </a:ext>
            </a:extLst>
          </p:cNvPr>
          <p:cNvSpPr/>
          <p:nvPr/>
        </p:nvSpPr>
        <p:spPr bwMode="auto">
          <a:xfrm rot="2700000">
            <a:off x="2280857" y="191142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2" name="Rectangle 371">
            <a:extLst>
              <a:ext uri="{FF2B5EF4-FFF2-40B4-BE49-F238E27FC236}">
                <a16:creationId xmlns:a16="http://schemas.microsoft.com/office/drawing/2014/main" id="{ED368374-8C4E-7052-D4A6-59EC2B42B887}"/>
              </a:ext>
            </a:extLst>
          </p:cNvPr>
          <p:cNvSpPr/>
          <p:nvPr/>
        </p:nvSpPr>
        <p:spPr bwMode="auto">
          <a:xfrm rot="2700000">
            <a:off x="1970728" y="191142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3" name="Rectangle 372">
            <a:extLst>
              <a:ext uri="{FF2B5EF4-FFF2-40B4-BE49-F238E27FC236}">
                <a16:creationId xmlns:a16="http://schemas.microsoft.com/office/drawing/2014/main" id="{5CC9A5A0-172B-5051-7849-C620B3999E7E}"/>
              </a:ext>
            </a:extLst>
          </p:cNvPr>
          <p:cNvSpPr/>
          <p:nvPr/>
        </p:nvSpPr>
        <p:spPr bwMode="auto">
          <a:xfrm rot="2700000">
            <a:off x="1606246" y="191143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4" name="Rectangle 373">
            <a:extLst>
              <a:ext uri="{FF2B5EF4-FFF2-40B4-BE49-F238E27FC236}">
                <a16:creationId xmlns:a16="http://schemas.microsoft.com/office/drawing/2014/main" id="{BE16B90F-5A9E-F7A7-E335-9E94B5E0D290}"/>
              </a:ext>
            </a:extLst>
          </p:cNvPr>
          <p:cNvSpPr/>
          <p:nvPr/>
        </p:nvSpPr>
        <p:spPr bwMode="auto">
          <a:xfrm rot="2700000">
            <a:off x="2376768" y="201054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5" name="Rectangle 374">
            <a:extLst>
              <a:ext uri="{FF2B5EF4-FFF2-40B4-BE49-F238E27FC236}">
                <a16:creationId xmlns:a16="http://schemas.microsoft.com/office/drawing/2014/main" id="{0E2A7BB4-36AE-9A57-E11D-DDAE423B1C90}"/>
              </a:ext>
            </a:extLst>
          </p:cNvPr>
          <p:cNvSpPr/>
          <p:nvPr/>
        </p:nvSpPr>
        <p:spPr bwMode="auto">
          <a:xfrm rot="2700000">
            <a:off x="2076231" y="201054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6" name="Rectangle 375">
            <a:extLst>
              <a:ext uri="{FF2B5EF4-FFF2-40B4-BE49-F238E27FC236}">
                <a16:creationId xmlns:a16="http://schemas.microsoft.com/office/drawing/2014/main" id="{7D62A408-686E-D1B5-7CB1-EDB8731F1790}"/>
              </a:ext>
            </a:extLst>
          </p:cNvPr>
          <p:cNvSpPr/>
          <p:nvPr/>
        </p:nvSpPr>
        <p:spPr bwMode="auto">
          <a:xfrm rot="2700000">
            <a:off x="1516720" y="201054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7" name="Rectangle 376">
            <a:extLst>
              <a:ext uri="{FF2B5EF4-FFF2-40B4-BE49-F238E27FC236}">
                <a16:creationId xmlns:a16="http://schemas.microsoft.com/office/drawing/2014/main" id="{9F6A9081-2241-D895-A431-AF690D3F2258}"/>
              </a:ext>
            </a:extLst>
          </p:cNvPr>
          <p:cNvSpPr/>
          <p:nvPr/>
        </p:nvSpPr>
        <p:spPr bwMode="auto">
          <a:xfrm rot="2700000">
            <a:off x="2370373" y="212244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8" name="Rectangle 377">
            <a:extLst>
              <a:ext uri="{FF2B5EF4-FFF2-40B4-BE49-F238E27FC236}">
                <a16:creationId xmlns:a16="http://schemas.microsoft.com/office/drawing/2014/main" id="{AC0A6C5B-EEDB-E4E6-4E6C-69FBA83EBE40}"/>
              </a:ext>
            </a:extLst>
          </p:cNvPr>
          <p:cNvSpPr/>
          <p:nvPr/>
        </p:nvSpPr>
        <p:spPr bwMode="auto">
          <a:xfrm rot="2700000">
            <a:off x="1996300" y="212245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9" name="Rectangle 378">
            <a:extLst>
              <a:ext uri="{FF2B5EF4-FFF2-40B4-BE49-F238E27FC236}">
                <a16:creationId xmlns:a16="http://schemas.microsoft.com/office/drawing/2014/main" id="{F0FA224A-9D2B-C013-BAA4-C38B33C6C0EB}"/>
              </a:ext>
            </a:extLst>
          </p:cNvPr>
          <p:cNvSpPr/>
          <p:nvPr/>
        </p:nvSpPr>
        <p:spPr bwMode="auto">
          <a:xfrm rot="2700000">
            <a:off x="1657395" y="212245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0" name="Rectangle 379">
            <a:extLst>
              <a:ext uri="{FF2B5EF4-FFF2-40B4-BE49-F238E27FC236}">
                <a16:creationId xmlns:a16="http://schemas.microsoft.com/office/drawing/2014/main" id="{9844FF37-8390-5C40-11C7-DEC3DFB1EEA9}"/>
              </a:ext>
            </a:extLst>
          </p:cNvPr>
          <p:cNvSpPr/>
          <p:nvPr/>
        </p:nvSpPr>
        <p:spPr bwMode="auto">
          <a:xfrm rot="2700000">
            <a:off x="2344794" y="223434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1" name="Rectangle 380">
            <a:extLst>
              <a:ext uri="{FF2B5EF4-FFF2-40B4-BE49-F238E27FC236}">
                <a16:creationId xmlns:a16="http://schemas.microsoft.com/office/drawing/2014/main" id="{9F5CA9B4-BDD5-8600-E40E-72176BA9A67E}"/>
              </a:ext>
            </a:extLst>
          </p:cNvPr>
          <p:cNvSpPr/>
          <p:nvPr/>
        </p:nvSpPr>
        <p:spPr bwMode="auto">
          <a:xfrm rot="2700000">
            <a:off x="1973918" y="223434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2" name="Rectangle 381">
            <a:extLst>
              <a:ext uri="{FF2B5EF4-FFF2-40B4-BE49-F238E27FC236}">
                <a16:creationId xmlns:a16="http://schemas.microsoft.com/office/drawing/2014/main" id="{8B1A2644-2A25-CC9E-EDF7-FEFEC01148DE}"/>
              </a:ext>
            </a:extLst>
          </p:cNvPr>
          <p:cNvSpPr/>
          <p:nvPr/>
        </p:nvSpPr>
        <p:spPr bwMode="auto">
          <a:xfrm rot="2700000">
            <a:off x="1663789" y="223435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3" name="Rectangle 382">
            <a:extLst>
              <a:ext uri="{FF2B5EF4-FFF2-40B4-BE49-F238E27FC236}">
                <a16:creationId xmlns:a16="http://schemas.microsoft.com/office/drawing/2014/main" id="{73B1A099-E493-0054-C0D3-CF038475B683}"/>
              </a:ext>
            </a:extLst>
          </p:cNvPr>
          <p:cNvSpPr/>
          <p:nvPr/>
        </p:nvSpPr>
        <p:spPr bwMode="auto">
          <a:xfrm rot="2700000">
            <a:off x="2395951" y="234305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4" name="Rectangle 383">
            <a:extLst>
              <a:ext uri="{FF2B5EF4-FFF2-40B4-BE49-F238E27FC236}">
                <a16:creationId xmlns:a16="http://schemas.microsoft.com/office/drawing/2014/main" id="{44A92348-EDE9-FD91-8CDC-5E3F52233521}"/>
              </a:ext>
            </a:extLst>
          </p:cNvPr>
          <p:cNvSpPr/>
          <p:nvPr/>
        </p:nvSpPr>
        <p:spPr bwMode="auto">
          <a:xfrm rot="2700000">
            <a:off x="2037863" y="234305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5" name="Rectangle 384">
            <a:extLst>
              <a:ext uri="{FF2B5EF4-FFF2-40B4-BE49-F238E27FC236}">
                <a16:creationId xmlns:a16="http://schemas.microsoft.com/office/drawing/2014/main" id="{349CA80A-FDB1-A998-8E23-F09680C79F31}"/>
              </a:ext>
            </a:extLst>
          </p:cNvPr>
          <p:cNvSpPr/>
          <p:nvPr/>
        </p:nvSpPr>
        <p:spPr bwMode="auto">
          <a:xfrm rot="2700000">
            <a:off x="1702157" y="234305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6" name="Rectangle 385">
            <a:extLst>
              <a:ext uri="{FF2B5EF4-FFF2-40B4-BE49-F238E27FC236}">
                <a16:creationId xmlns:a16="http://schemas.microsoft.com/office/drawing/2014/main" id="{77244429-D0A3-1998-9D89-F3CD8FB9DBBD}"/>
              </a:ext>
            </a:extLst>
          </p:cNvPr>
          <p:cNvSpPr/>
          <p:nvPr/>
        </p:nvSpPr>
        <p:spPr bwMode="auto">
          <a:xfrm rot="2700000">
            <a:off x="4224749" y="267236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7" name="Rectangle 386">
            <a:extLst>
              <a:ext uri="{FF2B5EF4-FFF2-40B4-BE49-F238E27FC236}">
                <a16:creationId xmlns:a16="http://schemas.microsoft.com/office/drawing/2014/main" id="{5239E6F4-C5AA-8175-CE0B-2827CFA901DC}"/>
              </a:ext>
            </a:extLst>
          </p:cNvPr>
          <p:cNvSpPr/>
          <p:nvPr/>
        </p:nvSpPr>
        <p:spPr bwMode="auto">
          <a:xfrm rot="2700000">
            <a:off x="3879450" y="267236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8" name="Rectangle 387">
            <a:extLst>
              <a:ext uri="{FF2B5EF4-FFF2-40B4-BE49-F238E27FC236}">
                <a16:creationId xmlns:a16="http://schemas.microsoft.com/office/drawing/2014/main" id="{1C8F90EA-C379-CBB7-DA4E-AF6387B3F53A}"/>
              </a:ext>
            </a:extLst>
          </p:cNvPr>
          <p:cNvSpPr/>
          <p:nvPr/>
        </p:nvSpPr>
        <p:spPr bwMode="auto">
          <a:xfrm rot="2700000">
            <a:off x="3514969" y="267236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9" name="Rectangle 388">
            <a:extLst>
              <a:ext uri="{FF2B5EF4-FFF2-40B4-BE49-F238E27FC236}">
                <a16:creationId xmlns:a16="http://schemas.microsoft.com/office/drawing/2014/main" id="{7E9BD550-E42A-E7BC-C967-52C5E55B34B8}"/>
              </a:ext>
            </a:extLst>
          </p:cNvPr>
          <p:cNvSpPr/>
          <p:nvPr/>
        </p:nvSpPr>
        <p:spPr bwMode="auto">
          <a:xfrm rot="2700000">
            <a:off x="3144094" y="267236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0" name="Rectangle 389">
            <a:extLst>
              <a:ext uri="{FF2B5EF4-FFF2-40B4-BE49-F238E27FC236}">
                <a16:creationId xmlns:a16="http://schemas.microsoft.com/office/drawing/2014/main" id="{359636A8-3627-1012-3647-F884DDD95840}"/>
              </a:ext>
            </a:extLst>
          </p:cNvPr>
          <p:cNvSpPr/>
          <p:nvPr/>
        </p:nvSpPr>
        <p:spPr bwMode="auto">
          <a:xfrm rot="2700000">
            <a:off x="2763627" y="267236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1" name="Rectangle 390">
            <a:extLst>
              <a:ext uri="{FF2B5EF4-FFF2-40B4-BE49-F238E27FC236}">
                <a16:creationId xmlns:a16="http://schemas.microsoft.com/office/drawing/2014/main" id="{08D9A83C-2AB7-FBD9-6C7F-81BBEB4A3CFD}"/>
              </a:ext>
            </a:extLst>
          </p:cNvPr>
          <p:cNvSpPr/>
          <p:nvPr/>
        </p:nvSpPr>
        <p:spPr bwMode="auto">
          <a:xfrm rot="2700000">
            <a:off x="2402344" y="267236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2" name="Rectangle 391">
            <a:extLst>
              <a:ext uri="{FF2B5EF4-FFF2-40B4-BE49-F238E27FC236}">
                <a16:creationId xmlns:a16="http://schemas.microsoft.com/office/drawing/2014/main" id="{DD570BB9-56AC-FAFE-C8AA-13E6565371CC}"/>
              </a:ext>
            </a:extLst>
          </p:cNvPr>
          <p:cNvSpPr/>
          <p:nvPr/>
        </p:nvSpPr>
        <p:spPr bwMode="auto">
          <a:xfrm rot="2700000">
            <a:off x="2021877" y="267236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3" name="Rectangle 392">
            <a:extLst>
              <a:ext uri="{FF2B5EF4-FFF2-40B4-BE49-F238E27FC236}">
                <a16:creationId xmlns:a16="http://schemas.microsoft.com/office/drawing/2014/main" id="{5C3FE8F4-C9CD-3F43-5987-7C68B24EB4BF}"/>
              </a:ext>
            </a:extLst>
          </p:cNvPr>
          <p:cNvSpPr/>
          <p:nvPr/>
        </p:nvSpPr>
        <p:spPr bwMode="auto">
          <a:xfrm rot="2700000">
            <a:off x="1596650" y="267236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4" name="Oval 393">
            <a:extLst>
              <a:ext uri="{FF2B5EF4-FFF2-40B4-BE49-F238E27FC236}">
                <a16:creationId xmlns:a16="http://schemas.microsoft.com/office/drawing/2014/main" id="{8725E875-C70B-E3AC-F07F-F95E24E13F27}"/>
              </a:ext>
            </a:extLst>
          </p:cNvPr>
          <p:cNvSpPr/>
          <p:nvPr/>
        </p:nvSpPr>
        <p:spPr bwMode="auto">
          <a:xfrm>
            <a:off x="1742517" y="3635608"/>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5" name="Rectangle 394">
            <a:extLst>
              <a:ext uri="{FF2B5EF4-FFF2-40B4-BE49-F238E27FC236}">
                <a16:creationId xmlns:a16="http://schemas.microsoft.com/office/drawing/2014/main" id="{B991B328-A1DB-2CB4-B2F9-3F296C66D717}"/>
              </a:ext>
            </a:extLst>
          </p:cNvPr>
          <p:cNvSpPr/>
          <p:nvPr/>
        </p:nvSpPr>
        <p:spPr bwMode="auto">
          <a:xfrm rot="2700000">
            <a:off x="2223300" y="277787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6" name="Rectangle 395">
            <a:extLst>
              <a:ext uri="{FF2B5EF4-FFF2-40B4-BE49-F238E27FC236}">
                <a16:creationId xmlns:a16="http://schemas.microsoft.com/office/drawing/2014/main" id="{26EC01F8-E182-5811-DE0B-BF1E1E4D65E5}"/>
              </a:ext>
            </a:extLst>
          </p:cNvPr>
          <p:cNvSpPr/>
          <p:nvPr/>
        </p:nvSpPr>
        <p:spPr bwMode="auto">
          <a:xfrm rot="2700000">
            <a:off x="2958656" y="288657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7" name="Rectangle 396">
            <a:extLst>
              <a:ext uri="{FF2B5EF4-FFF2-40B4-BE49-F238E27FC236}">
                <a16:creationId xmlns:a16="http://schemas.microsoft.com/office/drawing/2014/main" id="{BB23EBE5-4CE2-62CC-0CE7-BA2ABEBB884B}"/>
              </a:ext>
            </a:extLst>
          </p:cNvPr>
          <p:cNvSpPr/>
          <p:nvPr/>
        </p:nvSpPr>
        <p:spPr bwMode="auto">
          <a:xfrm rot="2700000">
            <a:off x="2648528" y="288658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8" name="Rectangle 397">
            <a:extLst>
              <a:ext uri="{FF2B5EF4-FFF2-40B4-BE49-F238E27FC236}">
                <a16:creationId xmlns:a16="http://schemas.microsoft.com/office/drawing/2014/main" id="{E941364D-DBED-C1BD-4587-9F2FB56B479B}"/>
              </a:ext>
            </a:extLst>
          </p:cNvPr>
          <p:cNvSpPr/>
          <p:nvPr/>
        </p:nvSpPr>
        <p:spPr bwMode="auto">
          <a:xfrm rot="2700000">
            <a:off x="2341597" y="288658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9" name="Rectangle 398">
            <a:extLst>
              <a:ext uri="{FF2B5EF4-FFF2-40B4-BE49-F238E27FC236}">
                <a16:creationId xmlns:a16="http://schemas.microsoft.com/office/drawing/2014/main" id="{70D006E7-BF4E-2482-6C29-94B79C740AED}"/>
              </a:ext>
            </a:extLst>
          </p:cNvPr>
          <p:cNvSpPr/>
          <p:nvPr/>
        </p:nvSpPr>
        <p:spPr bwMode="auto">
          <a:xfrm rot="2700000">
            <a:off x="2028272" y="288658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0" name="Rectangle 399">
            <a:extLst>
              <a:ext uri="{FF2B5EF4-FFF2-40B4-BE49-F238E27FC236}">
                <a16:creationId xmlns:a16="http://schemas.microsoft.com/office/drawing/2014/main" id="{E858F7E9-9C87-175B-1564-2505B922102F}"/>
              </a:ext>
            </a:extLst>
          </p:cNvPr>
          <p:cNvSpPr/>
          <p:nvPr/>
        </p:nvSpPr>
        <p:spPr bwMode="auto">
          <a:xfrm rot="2700000">
            <a:off x="1718143" y="288658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1" name="Rectangle 400">
            <a:extLst>
              <a:ext uri="{FF2B5EF4-FFF2-40B4-BE49-F238E27FC236}">
                <a16:creationId xmlns:a16="http://schemas.microsoft.com/office/drawing/2014/main" id="{E2FE94D5-F83D-1530-0566-337BAEAF4442}"/>
              </a:ext>
            </a:extLst>
          </p:cNvPr>
          <p:cNvSpPr/>
          <p:nvPr/>
        </p:nvSpPr>
        <p:spPr bwMode="auto">
          <a:xfrm rot="2700000">
            <a:off x="3451027" y="299528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2" name="Rectangle 401">
            <a:extLst>
              <a:ext uri="{FF2B5EF4-FFF2-40B4-BE49-F238E27FC236}">
                <a16:creationId xmlns:a16="http://schemas.microsoft.com/office/drawing/2014/main" id="{1689A974-5F51-410D-8A4F-33272C27BBB1}"/>
              </a:ext>
            </a:extLst>
          </p:cNvPr>
          <p:cNvSpPr/>
          <p:nvPr/>
        </p:nvSpPr>
        <p:spPr bwMode="auto">
          <a:xfrm rot="2700000">
            <a:off x="3131307" y="299528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3" name="Rectangle 402">
            <a:extLst>
              <a:ext uri="{FF2B5EF4-FFF2-40B4-BE49-F238E27FC236}">
                <a16:creationId xmlns:a16="http://schemas.microsoft.com/office/drawing/2014/main" id="{43A1DE6F-42EE-0EFE-1AE4-3842FAEB71AA}"/>
              </a:ext>
            </a:extLst>
          </p:cNvPr>
          <p:cNvSpPr/>
          <p:nvPr/>
        </p:nvSpPr>
        <p:spPr bwMode="auto">
          <a:xfrm rot="2700000">
            <a:off x="2728458" y="299528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4" name="Rectangle 403">
            <a:extLst>
              <a:ext uri="{FF2B5EF4-FFF2-40B4-BE49-F238E27FC236}">
                <a16:creationId xmlns:a16="http://schemas.microsoft.com/office/drawing/2014/main" id="{A8873920-3F9F-E6C3-1848-4863F2A18E2C}"/>
              </a:ext>
            </a:extLst>
          </p:cNvPr>
          <p:cNvSpPr/>
          <p:nvPr/>
        </p:nvSpPr>
        <p:spPr bwMode="auto">
          <a:xfrm rot="2700000">
            <a:off x="1615830" y="310399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5" name="Rectangle 404">
            <a:extLst>
              <a:ext uri="{FF2B5EF4-FFF2-40B4-BE49-F238E27FC236}">
                <a16:creationId xmlns:a16="http://schemas.microsoft.com/office/drawing/2014/main" id="{E6649D7C-A45D-A16B-A7F6-5B18F3C2980E}"/>
              </a:ext>
            </a:extLst>
          </p:cNvPr>
          <p:cNvSpPr/>
          <p:nvPr/>
        </p:nvSpPr>
        <p:spPr bwMode="auto">
          <a:xfrm rot="2700000">
            <a:off x="2034664" y="310399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6" name="Rectangle 405">
            <a:extLst>
              <a:ext uri="{FF2B5EF4-FFF2-40B4-BE49-F238E27FC236}">
                <a16:creationId xmlns:a16="http://schemas.microsoft.com/office/drawing/2014/main" id="{894E55A2-59CB-086D-009D-E93711E4BBE2}"/>
              </a:ext>
            </a:extLst>
          </p:cNvPr>
          <p:cNvSpPr/>
          <p:nvPr/>
        </p:nvSpPr>
        <p:spPr bwMode="auto">
          <a:xfrm rot="2700000">
            <a:off x="2450300" y="310399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7" name="Rectangle 406">
            <a:extLst>
              <a:ext uri="{FF2B5EF4-FFF2-40B4-BE49-F238E27FC236}">
                <a16:creationId xmlns:a16="http://schemas.microsoft.com/office/drawing/2014/main" id="{18DA1064-EB51-5AD2-865B-B8CB31F09C50}"/>
              </a:ext>
            </a:extLst>
          </p:cNvPr>
          <p:cNvSpPr/>
          <p:nvPr/>
        </p:nvSpPr>
        <p:spPr bwMode="auto">
          <a:xfrm rot="2700000">
            <a:off x="2824372" y="310399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8" name="Rectangle 407">
            <a:extLst>
              <a:ext uri="{FF2B5EF4-FFF2-40B4-BE49-F238E27FC236}">
                <a16:creationId xmlns:a16="http://schemas.microsoft.com/office/drawing/2014/main" id="{709D7B91-26B9-DEBF-BE7A-DEAD8352702E}"/>
              </a:ext>
            </a:extLst>
          </p:cNvPr>
          <p:cNvSpPr/>
          <p:nvPr/>
        </p:nvSpPr>
        <p:spPr bwMode="auto">
          <a:xfrm rot="2700000">
            <a:off x="3086542" y="310399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9" name="Rectangle 408">
            <a:extLst>
              <a:ext uri="{FF2B5EF4-FFF2-40B4-BE49-F238E27FC236}">
                <a16:creationId xmlns:a16="http://schemas.microsoft.com/office/drawing/2014/main" id="{05C40856-7D31-CF13-523F-5B67307AB92E}"/>
              </a:ext>
            </a:extLst>
          </p:cNvPr>
          <p:cNvSpPr/>
          <p:nvPr/>
        </p:nvSpPr>
        <p:spPr bwMode="auto">
          <a:xfrm rot="2700000">
            <a:off x="3163275" y="310399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0" name="Rectangle 409">
            <a:extLst>
              <a:ext uri="{FF2B5EF4-FFF2-40B4-BE49-F238E27FC236}">
                <a16:creationId xmlns:a16="http://schemas.microsoft.com/office/drawing/2014/main" id="{C7765067-99F6-AE96-190B-6E62A6F5A821}"/>
              </a:ext>
            </a:extLst>
          </p:cNvPr>
          <p:cNvSpPr/>
          <p:nvPr/>
        </p:nvSpPr>
        <p:spPr bwMode="auto">
          <a:xfrm rot="2700000">
            <a:off x="2955456" y="320950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1" name="Rectangle 410">
            <a:extLst>
              <a:ext uri="{FF2B5EF4-FFF2-40B4-BE49-F238E27FC236}">
                <a16:creationId xmlns:a16="http://schemas.microsoft.com/office/drawing/2014/main" id="{288DD957-35D4-229C-6B27-A41EBBA8F1C6}"/>
              </a:ext>
            </a:extLst>
          </p:cNvPr>
          <p:cNvSpPr/>
          <p:nvPr/>
        </p:nvSpPr>
        <p:spPr bwMode="auto">
          <a:xfrm rot="2700000">
            <a:off x="1897182" y="320950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2" name="Rectangle 411">
            <a:extLst>
              <a:ext uri="{FF2B5EF4-FFF2-40B4-BE49-F238E27FC236}">
                <a16:creationId xmlns:a16="http://schemas.microsoft.com/office/drawing/2014/main" id="{304ED528-E629-5D98-9666-95454B58CE22}"/>
              </a:ext>
            </a:extLst>
          </p:cNvPr>
          <p:cNvSpPr/>
          <p:nvPr/>
        </p:nvSpPr>
        <p:spPr bwMode="auto">
          <a:xfrm rot="2700000">
            <a:off x="1606237" y="320950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3" name="Rectangle 412">
            <a:extLst>
              <a:ext uri="{FF2B5EF4-FFF2-40B4-BE49-F238E27FC236}">
                <a16:creationId xmlns:a16="http://schemas.microsoft.com/office/drawing/2014/main" id="{7B6A7204-90FD-13BE-0F21-D35EE6C5004F}"/>
              </a:ext>
            </a:extLst>
          </p:cNvPr>
          <p:cNvSpPr/>
          <p:nvPr/>
        </p:nvSpPr>
        <p:spPr bwMode="auto">
          <a:xfrm rot="2700000">
            <a:off x="1596647" y="331820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4" name="Rectangle 413">
            <a:extLst>
              <a:ext uri="{FF2B5EF4-FFF2-40B4-BE49-F238E27FC236}">
                <a16:creationId xmlns:a16="http://schemas.microsoft.com/office/drawing/2014/main" id="{DC631D4B-C101-15FD-F59E-968403D55867}"/>
              </a:ext>
            </a:extLst>
          </p:cNvPr>
          <p:cNvSpPr/>
          <p:nvPr/>
        </p:nvSpPr>
        <p:spPr bwMode="auto">
          <a:xfrm rot="2700000">
            <a:off x="1906776" y="331820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5" name="Rectangle 414">
            <a:extLst>
              <a:ext uri="{FF2B5EF4-FFF2-40B4-BE49-F238E27FC236}">
                <a16:creationId xmlns:a16="http://schemas.microsoft.com/office/drawing/2014/main" id="{6BC5BEF1-0945-644C-1DEC-377E229F01CA}"/>
              </a:ext>
            </a:extLst>
          </p:cNvPr>
          <p:cNvSpPr/>
          <p:nvPr/>
        </p:nvSpPr>
        <p:spPr bwMode="auto">
          <a:xfrm rot="2700000">
            <a:off x="2280850" y="331821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6" name="Rectangle 415">
            <a:extLst>
              <a:ext uri="{FF2B5EF4-FFF2-40B4-BE49-F238E27FC236}">
                <a16:creationId xmlns:a16="http://schemas.microsoft.com/office/drawing/2014/main" id="{CF91BFAC-8497-752E-7224-FD12F6AA61C0}"/>
              </a:ext>
            </a:extLst>
          </p:cNvPr>
          <p:cNvSpPr/>
          <p:nvPr/>
        </p:nvSpPr>
        <p:spPr bwMode="auto">
          <a:xfrm rot="2700000">
            <a:off x="2651725" y="331821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7" name="Rectangle 416">
            <a:extLst>
              <a:ext uri="{FF2B5EF4-FFF2-40B4-BE49-F238E27FC236}">
                <a16:creationId xmlns:a16="http://schemas.microsoft.com/office/drawing/2014/main" id="{A5BD8230-AE75-33F4-02C1-6105C528F194}"/>
              </a:ext>
            </a:extLst>
          </p:cNvPr>
          <p:cNvSpPr/>
          <p:nvPr/>
        </p:nvSpPr>
        <p:spPr bwMode="auto">
          <a:xfrm rot="2700000">
            <a:off x="2961853" y="331821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8" name="Rectangle 417">
            <a:extLst>
              <a:ext uri="{FF2B5EF4-FFF2-40B4-BE49-F238E27FC236}">
                <a16:creationId xmlns:a16="http://schemas.microsoft.com/office/drawing/2014/main" id="{ADA94C6D-DD2F-50F4-5147-1DE82D3C148B}"/>
              </a:ext>
            </a:extLst>
          </p:cNvPr>
          <p:cNvSpPr/>
          <p:nvPr/>
        </p:nvSpPr>
        <p:spPr bwMode="auto">
          <a:xfrm rot="2700000">
            <a:off x="1999496" y="342372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9" name="Rectangle 418">
            <a:extLst>
              <a:ext uri="{FF2B5EF4-FFF2-40B4-BE49-F238E27FC236}">
                <a16:creationId xmlns:a16="http://schemas.microsoft.com/office/drawing/2014/main" id="{832A5D95-E11B-FA7C-4F99-34579019B9D3}"/>
              </a:ext>
            </a:extLst>
          </p:cNvPr>
          <p:cNvSpPr/>
          <p:nvPr/>
        </p:nvSpPr>
        <p:spPr bwMode="auto">
          <a:xfrm rot="2700000">
            <a:off x="2344795" y="353562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0" name="Rectangle 419">
            <a:extLst>
              <a:ext uri="{FF2B5EF4-FFF2-40B4-BE49-F238E27FC236}">
                <a16:creationId xmlns:a16="http://schemas.microsoft.com/office/drawing/2014/main" id="{A6BE0D28-E37F-973B-D581-8DA659F4829B}"/>
              </a:ext>
            </a:extLst>
          </p:cNvPr>
          <p:cNvSpPr/>
          <p:nvPr/>
        </p:nvSpPr>
        <p:spPr bwMode="auto">
          <a:xfrm rot="2700000">
            <a:off x="1961131" y="353562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1" name="Rectangle 420">
            <a:extLst>
              <a:ext uri="{FF2B5EF4-FFF2-40B4-BE49-F238E27FC236}">
                <a16:creationId xmlns:a16="http://schemas.microsoft.com/office/drawing/2014/main" id="{B41FFE08-C11A-849B-F5A0-54EAB7859F53}"/>
              </a:ext>
            </a:extLst>
          </p:cNvPr>
          <p:cNvSpPr/>
          <p:nvPr/>
        </p:nvSpPr>
        <p:spPr bwMode="auto">
          <a:xfrm rot="2700000">
            <a:off x="1590254" y="353562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2" name="Rectangle 421">
            <a:extLst>
              <a:ext uri="{FF2B5EF4-FFF2-40B4-BE49-F238E27FC236}">
                <a16:creationId xmlns:a16="http://schemas.microsoft.com/office/drawing/2014/main" id="{E6A531DE-5E13-9DAD-839D-CAE2B62B088B}"/>
              </a:ext>
            </a:extLst>
          </p:cNvPr>
          <p:cNvSpPr/>
          <p:nvPr/>
        </p:nvSpPr>
        <p:spPr bwMode="auto">
          <a:xfrm rot="2700000">
            <a:off x="2485471" y="364432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3" name="Rectangle 422">
            <a:extLst>
              <a:ext uri="{FF2B5EF4-FFF2-40B4-BE49-F238E27FC236}">
                <a16:creationId xmlns:a16="http://schemas.microsoft.com/office/drawing/2014/main" id="{CE0E21C7-0BC4-58C3-A59A-2C8AB5352CC9}"/>
              </a:ext>
            </a:extLst>
          </p:cNvPr>
          <p:cNvSpPr/>
          <p:nvPr/>
        </p:nvSpPr>
        <p:spPr bwMode="auto">
          <a:xfrm rot="2700000">
            <a:off x="2117792" y="364433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4" name="Rectangle 423">
            <a:extLst>
              <a:ext uri="{FF2B5EF4-FFF2-40B4-BE49-F238E27FC236}">
                <a16:creationId xmlns:a16="http://schemas.microsoft.com/office/drawing/2014/main" id="{C528DADD-0FC6-CBEE-CCAD-B3B4267D1167}"/>
              </a:ext>
            </a:extLst>
          </p:cNvPr>
          <p:cNvSpPr/>
          <p:nvPr/>
        </p:nvSpPr>
        <p:spPr bwMode="auto">
          <a:xfrm rot="2700000">
            <a:off x="2523837" y="374983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5" name="Rectangle 424">
            <a:extLst>
              <a:ext uri="{FF2B5EF4-FFF2-40B4-BE49-F238E27FC236}">
                <a16:creationId xmlns:a16="http://schemas.microsoft.com/office/drawing/2014/main" id="{587E0CEB-1616-E6DE-CD13-48411CABD71E}"/>
              </a:ext>
            </a:extLst>
          </p:cNvPr>
          <p:cNvSpPr/>
          <p:nvPr/>
        </p:nvSpPr>
        <p:spPr bwMode="auto">
          <a:xfrm rot="2700000">
            <a:off x="2210512" y="374344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6" name="Rectangle 425">
            <a:extLst>
              <a:ext uri="{FF2B5EF4-FFF2-40B4-BE49-F238E27FC236}">
                <a16:creationId xmlns:a16="http://schemas.microsoft.com/office/drawing/2014/main" id="{DDB54623-7C94-E580-2A3C-65197E1F0A3C}"/>
              </a:ext>
            </a:extLst>
          </p:cNvPr>
          <p:cNvSpPr/>
          <p:nvPr/>
        </p:nvSpPr>
        <p:spPr bwMode="auto">
          <a:xfrm>
            <a:off x="2299241" y="5043724"/>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7" name="Rectangle 426">
            <a:extLst>
              <a:ext uri="{FF2B5EF4-FFF2-40B4-BE49-F238E27FC236}">
                <a16:creationId xmlns:a16="http://schemas.microsoft.com/office/drawing/2014/main" id="{1059D125-835B-28B1-7124-BBD276BCC598}"/>
              </a:ext>
            </a:extLst>
          </p:cNvPr>
          <p:cNvSpPr/>
          <p:nvPr/>
        </p:nvSpPr>
        <p:spPr bwMode="auto">
          <a:xfrm rot="2700000">
            <a:off x="3511773" y="407275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8" name="Rectangle 427">
            <a:extLst>
              <a:ext uri="{FF2B5EF4-FFF2-40B4-BE49-F238E27FC236}">
                <a16:creationId xmlns:a16="http://schemas.microsoft.com/office/drawing/2014/main" id="{E2EDF358-4444-94CF-43FE-A1FFBB28E9CA}"/>
              </a:ext>
            </a:extLst>
          </p:cNvPr>
          <p:cNvSpPr/>
          <p:nvPr/>
        </p:nvSpPr>
        <p:spPr bwMode="auto">
          <a:xfrm rot="2700000">
            <a:off x="3144095" y="407275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9" name="Rectangle 428">
            <a:extLst>
              <a:ext uri="{FF2B5EF4-FFF2-40B4-BE49-F238E27FC236}">
                <a16:creationId xmlns:a16="http://schemas.microsoft.com/office/drawing/2014/main" id="{238DC75C-F3C9-F56E-FF3B-57FEAB58B11C}"/>
              </a:ext>
            </a:extLst>
          </p:cNvPr>
          <p:cNvSpPr/>
          <p:nvPr/>
        </p:nvSpPr>
        <p:spPr bwMode="auto">
          <a:xfrm rot="2700000">
            <a:off x="2776416" y="407275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0" name="Rectangle 429">
            <a:extLst>
              <a:ext uri="{FF2B5EF4-FFF2-40B4-BE49-F238E27FC236}">
                <a16:creationId xmlns:a16="http://schemas.microsoft.com/office/drawing/2014/main" id="{353D93AC-BBC2-BE66-8A29-A94D358F763E}"/>
              </a:ext>
            </a:extLst>
          </p:cNvPr>
          <p:cNvSpPr/>
          <p:nvPr/>
        </p:nvSpPr>
        <p:spPr bwMode="auto">
          <a:xfrm rot="2700000">
            <a:off x="2402344" y="407275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1" name="Rectangle 430">
            <a:extLst>
              <a:ext uri="{FF2B5EF4-FFF2-40B4-BE49-F238E27FC236}">
                <a16:creationId xmlns:a16="http://schemas.microsoft.com/office/drawing/2014/main" id="{C41D2E94-0696-8574-4E8E-C5AF2799E250}"/>
              </a:ext>
            </a:extLst>
          </p:cNvPr>
          <p:cNvSpPr/>
          <p:nvPr/>
        </p:nvSpPr>
        <p:spPr bwMode="auto">
          <a:xfrm rot="2700000">
            <a:off x="2018681" y="407275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2" name="Rectangle 431">
            <a:extLst>
              <a:ext uri="{FF2B5EF4-FFF2-40B4-BE49-F238E27FC236}">
                <a16:creationId xmlns:a16="http://schemas.microsoft.com/office/drawing/2014/main" id="{02066D57-64C1-19DC-4EE4-E73B191C015B}"/>
              </a:ext>
            </a:extLst>
          </p:cNvPr>
          <p:cNvSpPr/>
          <p:nvPr/>
        </p:nvSpPr>
        <p:spPr bwMode="auto">
          <a:xfrm rot="2700000">
            <a:off x="2044258" y="385535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3" name="Rectangle 432">
            <a:extLst>
              <a:ext uri="{FF2B5EF4-FFF2-40B4-BE49-F238E27FC236}">
                <a16:creationId xmlns:a16="http://schemas.microsoft.com/office/drawing/2014/main" id="{0E9D79F9-636B-36C0-E3A7-7D45AB45A51C}"/>
              </a:ext>
            </a:extLst>
          </p:cNvPr>
          <p:cNvSpPr/>
          <p:nvPr/>
        </p:nvSpPr>
        <p:spPr bwMode="auto">
          <a:xfrm rot="2700000">
            <a:off x="1651002" y="385535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4" name="Rectangle 433">
            <a:extLst>
              <a:ext uri="{FF2B5EF4-FFF2-40B4-BE49-F238E27FC236}">
                <a16:creationId xmlns:a16="http://schemas.microsoft.com/office/drawing/2014/main" id="{9FB1A212-22F2-4E29-45A8-ADC8754F9AF0}"/>
              </a:ext>
            </a:extLst>
          </p:cNvPr>
          <p:cNvSpPr/>
          <p:nvPr/>
        </p:nvSpPr>
        <p:spPr bwMode="auto">
          <a:xfrm rot="2700000">
            <a:off x="1603045" y="396725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5" name="Rectangle 434">
            <a:extLst>
              <a:ext uri="{FF2B5EF4-FFF2-40B4-BE49-F238E27FC236}">
                <a16:creationId xmlns:a16="http://schemas.microsoft.com/office/drawing/2014/main" id="{3F165E18-9EF4-4A98-F450-EE20071377C9}"/>
              </a:ext>
            </a:extLst>
          </p:cNvPr>
          <p:cNvSpPr/>
          <p:nvPr/>
        </p:nvSpPr>
        <p:spPr bwMode="auto">
          <a:xfrm rot="2700000">
            <a:off x="3140900" y="417826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6" name="Rectangle 435">
            <a:extLst>
              <a:ext uri="{FF2B5EF4-FFF2-40B4-BE49-F238E27FC236}">
                <a16:creationId xmlns:a16="http://schemas.microsoft.com/office/drawing/2014/main" id="{337E27D5-ECC8-F161-AC76-E1394805665F}"/>
              </a:ext>
            </a:extLst>
          </p:cNvPr>
          <p:cNvSpPr/>
          <p:nvPr/>
        </p:nvSpPr>
        <p:spPr bwMode="auto">
          <a:xfrm rot="2700000">
            <a:off x="2402346" y="417826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7" name="Rectangle 436">
            <a:extLst>
              <a:ext uri="{FF2B5EF4-FFF2-40B4-BE49-F238E27FC236}">
                <a16:creationId xmlns:a16="http://schemas.microsoft.com/office/drawing/2014/main" id="{C972EA7E-97D1-FBCD-9856-CAF1E6E03018}"/>
              </a:ext>
            </a:extLst>
          </p:cNvPr>
          <p:cNvSpPr/>
          <p:nvPr/>
        </p:nvSpPr>
        <p:spPr bwMode="auto">
          <a:xfrm rot="2700000">
            <a:off x="2015484" y="417827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8" name="Rectangle 437">
            <a:extLst>
              <a:ext uri="{FF2B5EF4-FFF2-40B4-BE49-F238E27FC236}">
                <a16:creationId xmlns:a16="http://schemas.microsoft.com/office/drawing/2014/main" id="{144A6759-94A7-6FBC-2D8C-AA2C3630CD04}"/>
              </a:ext>
            </a:extLst>
          </p:cNvPr>
          <p:cNvSpPr/>
          <p:nvPr/>
        </p:nvSpPr>
        <p:spPr bwMode="auto">
          <a:xfrm rot="2700000">
            <a:off x="1644607" y="417827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9" name="Rectangle 438">
            <a:extLst>
              <a:ext uri="{FF2B5EF4-FFF2-40B4-BE49-F238E27FC236}">
                <a16:creationId xmlns:a16="http://schemas.microsoft.com/office/drawing/2014/main" id="{F11C2D54-E9F0-2473-B58D-F3D4F30ABDB9}"/>
              </a:ext>
            </a:extLst>
          </p:cNvPr>
          <p:cNvSpPr/>
          <p:nvPr/>
        </p:nvSpPr>
        <p:spPr bwMode="auto">
          <a:xfrm rot="2700000">
            <a:off x="1622227" y="428697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0" name="Rectangle 439">
            <a:extLst>
              <a:ext uri="{FF2B5EF4-FFF2-40B4-BE49-F238E27FC236}">
                <a16:creationId xmlns:a16="http://schemas.microsoft.com/office/drawing/2014/main" id="{4903F655-FC1C-5A10-828A-6348DFC25A92}"/>
              </a:ext>
            </a:extLst>
          </p:cNvPr>
          <p:cNvSpPr/>
          <p:nvPr/>
        </p:nvSpPr>
        <p:spPr bwMode="auto">
          <a:xfrm rot="2700000">
            <a:off x="2152963" y="428697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1" name="Rectangle 440">
            <a:extLst>
              <a:ext uri="{FF2B5EF4-FFF2-40B4-BE49-F238E27FC236}">
                <a16:creationId xmlns:a16="http://schemas.microsoft.com/office/drawing/2014/main" id="{E4125958-7187-40EF-BA4E-DE195215D69D}"/>
              </a:ext>
            </a:extLst>
          </p:cNvPr>
          <p:cNvSpPr/>
          <p:nvPr/>
        </p:nvSpPr>
        <p:spPr bwMode="auto">
          <a:xfrm rot="2700000">
            <a:off x="2527036" y="428697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2" name="Rectangle 441">
            <a:extLst>
              <a:ext uri="{FF2B5EF4-FFF2-40B4-BE49-F238E27FC236}">
                <a16:creationId xmlns:a16="http://schemas.microsoft.com/office/drawing/2014/main" id="{E6E41AD4-7EC1-3BF2-23E2-759E4ABFBB9E}"/>
              </a:ext>
            </a:extLst>
          </p:cNvPr>
          <p:cNvSpPr/>
          <p:nvPr/>
        </p:nvSpPr>
        <p:spPr bwMode="auto">
          <a:xfrm rot="2700000">
            <a:off x="2894714" y="428697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3" name="Rectangle 442">
            <a:extLst>
              <a:ext uri="{FF2B5EF4-FFF2-40B4-BE49-F238E27FC236}">
                <a16:creationId xmlns:a16="http://schemas.microsoft.com/office/drawing/2014/main" id="{EDBF3687-7613-F5EB-4BBF-BCB527E8D4E7}"/>
              </a:ext>
            </a:extLst>
          </p:cNvPr>
          <p:cNvSpPr/>
          <p:nvPr/>
        </p:nvSpPr>
        <p:spPr bwMode="auto">
          <a:xfrm rot="2700000">
            <a:off x="2418330" y="439568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4" name="Rectangle 443">
            <a:extLst>
              <a:ext uri="{FF2B5EF4-FFF2-40B4-BE49-F238E27FC236}">
                <a16:creationId xmlns:a16="http://schemas.microsoft.com/office/drawing/2014/main" id="{37FB7D47-A116-3BB5-772E-E4D5675AF0C3}"/>
              </a:ext>
            </a:extLst>
          </p:cNvPr>
          <p:cNvSpPr/>
          <p:nvPr/>
        </p:nvSpPr>
        <p:spPr bwMode="auto">
          <a:xfrm rot="2700000">
            <a:off x="2025074" y="4395682"/>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5" name="Rectangle 444">
            <a:extLst>
              <a:ext uri="{FF2B5EF4-FFF2-40B4-BE49-F238E27FC236}">
                <a16:creationId xmlns:a16="http://schemas.microsoft.com/office/drawing/2014/main" id="{583C3B49-3580-17DA-3D95-CE1EEA7F81EB}"/>
              </a:ext>
            </a:extLst>
          </p:cNvPr>
          <p:cNvSpPr/>
          <p:nvPr/>
        </p:nvSpPr>
        <p:spPr bwMode="auto">
          <a:xfrm rot="2700000">
            <a:off x="1782086" y="439568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6" name="Rectangle 445">
            <a:extLst>
              <a:ext uri="{FF2B5EF4-FFF2-40B4-BE49-F238E27FC236}">
                <a16:creationId xmlns:a16="http://schemas.microsoft.com/office/drawing/2014/main" id="{BFA59195-0CC4-32DC-6E7E-E65ECE639948}"/>
              </a:ext>
            </a:extLst>
          </p:cNvPr>
          <p:cNvSpPr/>
          <p:nvPr/>
        </p:nvSpPr>
        <p:spPr bwMode="auto">
          <a:xfrm rot="2700000">
            <a:off x="2405541" y="450758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7" name="Rectangle 446">
            <a:extLst>
              <a:ext uri="{FF2B5EF4-FFF2-40B4-BE49-F238E27FC236}">
                <a16:creationId xmlns:a16="http://schemas.microsoft.com/office/drawing/2014/main" id="{1B9A3379-3BBB-687B-3F88-0A2A6A0BCA32}"/>
              </a:ext>
            </a:extLst>
          </p:cNvPr>
          <p:cNvSpPr/>
          <p:nvPr/>
        </p:nvSpPr>
        <p:spPr bwMode="auto">
          <a:xfrm rot="2700000">
            <a:off x="2034665" y="450758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8" name="Rectangle 447">
            <a:extLst>
              <a:ext uri="{FF2B5EF4-FFF2-40B4-BE49-F238E27FC236}">
                <a16:creationId xmlns:a16="http://schemas.microsoft.com/office/drawing/2014/main" id="{418556EA-1597-E512-5D5F-6E4D6C0A066F}"/>
              </a:ext>
            </a:extLst>
          </p:cNvPr>
          <p:cNvSpPr/>
          <p:nvPr/>
        </p:nvSpPr>
        <p:spPr bwMode="auto">
          <a:xfrm rot="2700000">
            <a:off x="1596648" y="450758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9" name="Rectangle 448">
            <a:extLst>
              <a:ext uri="{FF2B5EF4-FFF2-40B4-BE49-F238E27FC236}">
                <a16:creationId xmlns:a16="http://schemas.microsoft.com/office/drawing/2014/main" id="{8F4DBC76-8C85-C310-B167-FC5510FEA4CE}"/>
              </a:ext>
            </a:extLst>
          </p:cNvPr>
          <p:cNvSpPr/>
          <p:nvPr/>
        </p:nvSpPr>
        <p:spPr bwMode="auto">
          <a:xfrm rot="2700000">
            <a:off x="1654197" y="4606978"/>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0" name="Rectangle 449">
            <a:extLst>
              <a:ext uri="{FF2B5EF4-FFF2-40B4-BE49-F238E27FC236}">
                <a16:creationId xmlns:a16="http://schemas.microsoft.com/office/drawing/2014/main" id="{1EBCA684-CFB9-4B83-89FA-A79CA9677E36}"/>
              </a:ext>
            </a:extLst>
          </p:cNvPr>
          <p:cNvSpPr/>
          <p:nvPr/>
        </p:nvSpPr>
        <p:spPr bwMode="auto">
          <a:xfrm rot="2700000">
            <a:off x="2079425" y="460697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1" name="Rectangle 450">
            <a:extLst>
              <a:ext uri="{FF2B5EF4-FFF2-40B4-BE49-F238E27FC236}">
                <a16:creationId xmlns:a16="http://schemas.microsoft.com/office/drawing/2014/main" id="{F4174CEA-BC9D-0895-21A1-7572DBE3FA55}"/>
              </a:ext>
            </a:extLst>
          </p:cNvPr>
          <p:cNvSpPr/>
          <p:nvPr/>
        </p:nvSpPr>
        <p:spPr bwMode="auto">
          <a:xfrm rot="2700000">
            <a:off x="2475878" y="4606980"/>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2" name="Oval 451">
            <a:extLst>
              <a:ext uri="{FF2B5EF4-FFF2-40B4-BE49-F238E27FC236}">
                <a16:creationId xmlns:a16="http://schemas.microsoft.com/office/drawing/2014/main" id="{D300D02E-F4F5-EDFF-91A1-252C5A17005D}"/>
              </a:ext>
            </a:extLst>
          </p:cNvPr>
          <p:cNvSpPr/>
          <p:nvPr/>
        </p:nvSpPr>
        <p:spPr bwMode="auto">
          <a:xfrm>
            <a:off x="1644224" y="4714054"/>
            <a:ext cx="73237" cy="73237"/>
          </a:xfrm>
          <a:prstGeom prst="ellipse">
            <a:avLst/>
          </a:prstGeom>
          <a:solidFill>
            <a:schemeClr val="accent1">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3" name="Rectangle 452">
            <a:extLst>
              <a:ext uri="{FF2B5EF4-FFF2-40B4-BE49-F238E27FC236}">
                <a16:creationId xmlns:a16="http://schemas.microsoft.com/office/drawing/2014/main" id="{281DA733-AD58-16E7-A899-D319EF70CFE8}"/>
              </a:ext>
            </a:extLst>
          </p:cNvPr>
          <p:cNvSpPr/>
          <p:nvPr/>
        </p:nvSpPr>
        <p:spPr bwMode="auto">
          <a:xfrm rot="2700000">
            <a:off x="2028270" y="4718604"/>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4" name="Rectangle 453">
            <a:extLst>
              <a:ext uri="{FF2B5EF4-FFF2-40B4-BE49-F238E27FC236}">
                <a16:creationId xmlns:a16="http://schemas.microsoft.com/office/drawing/2014/main" id="{55D5027B-8667-680F-C348-77A8F97BE33D}"/>
              </a:ext>
            </a:extLst>
          </p:cNvPr>
          <p:cNvSpPr/>
          <p:nvPr/>
        </p:nvSpPr>
        <p:spPr bwMode="auto">
          <a:xfrm rot="2700000">
            <a:off x="2050650" y="482730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5" name="Rectangle 454">
            <a:extLst>
              <a:ext uri="{FF2B5EF4-FFF2-40B4-BE49-F238E27FC236}">
                <a16:creationId xmlns:a16="http://schemas.microsoft.com/office/drawing/2014/main" id="{CEA974E7-A1C0-C67A-6437-B1ECFF1B7C45}"/>
              </a:ext>
            </a:extLst>
          </p:cNvPr>
          <p:cNvSpPr/>
          <p:nvPr/>
        </p:nvSpPr>
        <p:spPr bwMode="auto">
          <a:xfrm rot="2700000">
            <a:off x="1666985" y="482730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6" name="Rectangle 455">
            <a:extLst>
              <a:ext uri="{FF2B5EF4-FFF2-40B4-BE49-F238E27FC236}">
                <a16:creationId xmlns:a16="http://schemas.microsoft.com/office/drawing/2014/main" id="{05E57F94-1258-2A0A-FFCB-DB7881C49D9F}"/>
              </a:ext>
            </a:extLst>
          </p:cNvPr>
          <p:cNvSpPr/>
          <p:nvPr/>
        </p:nvSpPr>
        <p:spPr bwMode="auto">
          <a:xfrm rot="2700000">
            <a:off x="1638211" y="493921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7" name="Rectangle 456">
            <a:extLst>
              <a:ext uri="{FF2B5EF4-FFF2-40B4-BE49-F238E27FC236}">
                <a16:creationId xmlns:a16="http://schemas.microsoft.com/office/drawing/2014/main" id="{914DFF1A-6A38-4BA9-604D-5BDB74B08CB6}"/>
              </a:ext>
            </a:extLst>
          </p:cNvPr>
          <p:cNvSpPr/>
          <p:nvPr/>
        </p:nvSpPr>
        <p:spPr bwMode="auto">
          <a:xfrm rot="2700000">
            <a:off x="2127383" y="4939211"/>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8" name="Rectangle 457">
            <a:extLst>
              <a:ext uri="{FF2B5EF4-FFF2-40B4-BE49-F238E27FC236}">
                <a16:creationId xmlns:a16="http://schemas.microsoft.com/office/drawing/2014/main" id="{743831E6-B31F-ECDC-2D32-50E1A124C909}"/>
              </a:ext>
            </a:extLst>
          </p:cNvPr>
          <p:cNvSpPr/>
          <p:nvPr/>
        </p:nvSpPr>
        <p:spPr bwMode="auto">
          <a:xfrm rot="2700000">
            <a:off x="1654197" y="5047916"/>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9" name="Rectangle 458">
            <a:extLst>
              <a:ext uri="{FF2B5EF4-FFF2-40B4-BE49-F238E27FC236}">
                <a16:creationId xmlns:a16="http://schemas.microsoft.com/office/drawing/2014/main" id="{89210CA4-CB3B-C1E8-ADCF-926BD7B66609}"/>
              </a:ext>
            </a:extLst>
          </p:cNvPr>
          <p:cNvSpPr/>
          <p:nvPr/>
        </p:nvSpPr>
        <p:spPr bwMode="auto">
          <a:xfrm rot="2700000">
            <a:off x="1663789" y="5255735"/>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1" name="Rectangle 460">
            <a:extLst>
              <a:ext uri="{FF2B5EF4-FFF2-40B4-BE49-F238E27FC236}">
                <a16:creationId xmlns:a16="http://schemas.microsoft.com/office/drawing/2014/main" id="{C6F305A2-203C-5EFE-7F12-77DD618B273D}"/>
              </a:ext>
            </a:extLst>
          </p:cNvPr>
          <p:cNvSpPr/>
          <p:nvPr/>
        </p:nvSpPr>
        <p:spPr bwMode="auto">
          <a:xfrm rot="2700000">
            <a:off x="1603044" y="5367639"/>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2" name="Rectangle 461">
            <a:extLst>
              <a:ext uri="{FF2B5EF4-FFF2-40B4-BE49-F238E27FC236}">
                <a16:creationId xmlns:a16="http://schemas.microsoft.com/office/drawing/2014/main" id="{82D09FD6-3DCB-C747-D873-0C4B131F3BB3}"/>
              </a:ext>
            </a:extLst>
          </p:cNvPr>
          <p:cNvSpPr/>
          <p:nvPr/>
        </p:nvSpPr>
        <p:spPr bwMode="auto">
          <a:xfrm rot="2700000">
            <a:off x="1593452" y="547634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3" name="Rectangle 462">
            <a:extLst>
              <a:ext uri="{FF2B5EF4-FFF2-40B4-BE49-F238E27FC236}">
                <a16:creationId xmlns:a16="http://schemas.microsoft.com/office/drawing/2014/main" id="{B06533A7-C8DA-64AF-64F1-EC0B1522367F}"/>
              </a:ext>
            </a:extLst>
          </p:cNvPr>
          <p:cNvSpPr/>
          <p:nvPr/>
        </p:nvSpPr>
        <p:spPr bwMode="auto">
          <a:xfrm rot="2700000">
            <a:off x="1609438" y="5585047"/>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4" name="Rectangle 463">
            <a:extLst>
              <a:ext uri="{FF2B5EF4-FFF2-40B4-BE49-F238E27FC236}">
                <a16:creationId xmlns:a16="http://schemas.microsoft.com/office/drawing/2014/main" id="{4AF34C6C-8EF1-F730-DA3B-039781731DA1}"/>
              </a:ext>
            </a:extLst>
          </p:cNvPr>
          <p:cNvSpPr/>
          <p:nvPr/>
        </p:nvSpPr>
        <p:spPr bwMode="auto">
          <a:xfrm>
            <a:off x="2037071" y="5584052"/>
            <a:ext cx="56900" cy="56900"/>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465" name="Straight Connector 464">
            <a:extLst>
              <a:ext uri="{FF2B5EF4-FFF2-40B4-BE49-F238E27FC236}">
                <a16:creationId xmlns:a16="http://schemas.microsoft.com/office/drawing/2014/main" id="{BE18E023-35FF-7BAB-46AC-27667FA317EF}"/>
              </a:ext>
            </a:extLst>
          </p:cNvPr>
          <p:cNvCxnSpPr>
            <a:cxnSpLocks/>
          </p:cNvCxnSpPr>
          <p:nvPr/>
        </p:nvCxnSpPr>
        <p:spPr bwMode="auto">
          <a:xfrm rot="16200000">
            <a:off x="7906326" y="1751458"/>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66" name="Straight Connector 465">
            <a:extLst>
              <a:ext uri="{FF2B5EF4-FFF2-40B4-BE49-F238E27FC236}">
                <a16:creationId xmlns:a16="http://schemas.microsoft.com/office/drawing/2014/main" id="{7724EF9C-AB7C-E07E-3D3C-B63DF8E8F598}"/>
              </a:ext>
            </a:extLst>
          </p:cNvPr>
          <p:cNvCxnSpPr>
            <a:cxnSpLocks/>
          </p:cNvCxnSpPr>
          <p:nvPr/>
        </p:nvCxnSpPr>
        <p:spPr bwMode="auto">
          <a:xfrm rot="16200000">
            <a:off x="7303820" y="1864924"/>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67" name="Straight Connector 466">
            <a:extLst>
              <a:ext uri="{FF2B5EF4-FFF2-40B4-BE49-F238E27FC236}">
                <a16:creationId xmlns:a16="http://schemas.microsoft.com/office/drawing/2014/main" id="{94E3B8D6-A067-C2A7-0D6E-D2E682B9B4BC}"/>
              </a:ext>
            </a:extLst>
          </p:cNvPr>
          <p:cNvCxnSpPr>
            <a:cxnSpLocks/>
          </p:cNvCxnSpPr>
          <p:nvPr/>
        </p:nvCxnSpPr>
        <p:spPr bwMode="auto">
          <a:xfrm rot="16200000">
            <a:off x="5990758" y="1968378"/>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68" name="Straight Connector 467">
            <a:extLst>
              <a:ext uri="{FF2B5EF4-FFF2-40B4-BE49-F238E27FC236}">
                <a16:creationId xmlns:a16="http://schemas.microsoft.com/office/drawing/2014/main" id="{D2800F0A-7CCB-5229-1637-9D7E12B6313C}"/>
              </a:ext>
            </a:extLst>
          </p:cNvPr>
          <p:cNvCxnSpPr>
            <a:cxnSpLocks/>
          </p:cNvCxnSpPr>
          <p:nvPr/>
        </p:nvCxnSpPr>
        <p:spPr bwMode="auto">
          <a:xfrm rot="16200000">
            <a:off x="5887304" y="2071832"/>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69" name="Straight Connector 468">
            <a:extLst>
              <a:ext uri="{FF2B5EF4-FFF2-40B4-BE49-F238E27FC236}">
                <a16:creationId xmlns:a16="http://schemas.microsoft.com/office/drawing/2014/main" id="{F6D207CE-90A3-41DE-E3F5-4AE664DA48BC}"/>
              </a:ext>
            </a:extLst>
          </p:cNvPr>
          <p:cNvCxnSpPr>
            <a:cxnSpLocks/>
          </p:cNvCxnSpPr>
          <p:nvPr/>
        </p:nvCxnSpPr>
        <p:spPr bwMode="auto">
          <a:xfrm rot="16200000">
            <a:off x="5823896" y="2185298"/>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0" name="Straight Connector 469">
            <a:extLst>
              <a:ext uri="{FF2B5EF4-FFF2-40B4-BE49-F238E27FC236}">
                <a16:creationId xmlns:a16="http://schemas.microsoft.com/office/drawing/2014/main" id="{0A17BA07-378B-7812-2BFB-3E18A289DD42}"/>
              </a:ext>
            </a:extLst>
          </p:cNvPr>
          <p:cNvCxnSpPr>
            <a:cxnSpLocks/>
          </p:cNvCxnSpPr>
          <p:nvPr/>
        </p:nvCxnSpPr>
        <p:spPr bwMode="auto">
          <a:xfrm rot="16200000">
            <a:off x="5810547" y="2295426"/>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1" name="Straight Connector 470">
            <a:extLst>
              <a:ext uri="{FF2B5EF4-FFF2-40B4-BE49-F238E27FC236}">
                <a16:creationId xmlns:a16="http://schemas.microsoft.com/office/drawing/2014/main" id="{1F6E56D6-E0AE-58D6-F57A-4BB7A56BF6D7}"/>
              </a:ext>
            </a:extLst>
          </p:cNvPr>
          <p:cNvCxnSpPr>
            <a:cxnSpLocks/>
          </p:cNvCxnSpPr>
          <p:nvPr/>
        </p:nvCxnSpPr>
        <p:spPr bwMode="auto">
          <a:xfrm rot="16200000">
            <a:off x="5687069" y="2405555"/>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2" name="Straight Connector 471">
            <a:extLst>
              <a:ext uri="{FF2B5EF4-FFF2-40B4-BE49-F238E27FC236}">
                <a16:creationId xmlns:a16="http://schemas.microsoft.com/office/drawing/2014/main" id="{49277CD4-8504-8897-9CBA-70EF93AF4F99}"/>
              </a:ext>
            </a:extLst>
          </p:cNvPr>
          <p:cNvCxnSpPr>
            <a:cxnSpLocks/>
          </p:cNvCxnSpPr>
          <p:nvPr/>
        </p:nvCxnSpPr>
        <p:spPr bwMode="auto">
          <a:xfrm rot="16200000">
            <a:off x="5063008" y="2512346"/>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3" name="Straight Connector 472">
            <a:extLst>
              <a:ext uri="{FF2B5EF4-FFF2-40B4-BE49-F238E27FC236}">
                <a16:creationId xmlns:a16="http://schemas.microsoft.com/office/drawing/2014/main" id="{72E70232-5BB2-87FA-4DF9-C68A3507D40A}"/>
              </a:ext>
            </a:extLst>
          </p:cNvPr>
          <p:cNvCxnSpPr>
            <a:cxnSpLocks/>
          </p:cNvCxnSpPr>
          <p:nvPr/>
        </p:nvCxnSpPr>
        <p:spPr bwMode="auto">
          <a:xfrm rot="16200000">
            <a:off x="4832740" y="2619137"/>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4" name="Straight Connector 473">
            <a:extLst>
              <a:ext uri="{FF2B5EF4-FFF2-40B4-BE49-F238E27FC236}">
                <a16:creationId xmlns:a16="http://schemas.microsoft.com/office/drawing/2014/main" id="{3BE50D93-C4EB-C106-FBDC-2BC3892A1AF2}"/>
              </a:ext>
            </a:extLst>
          </p:cNvPr>
          <p:cNvCxnSpPr>
            <a:cxnSpLocks/>
          </p:cNvCxnSpPr>
          <p:nvPr/>
        </p:nvCxnSpPr>
        <p:spPr bwMode="auto">
          <a:xfrm rot="16200000">
            <a:off x="4328818" y="2725928"/>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5" name="Straight Connector 474">
            <a:extLst>
              <a:ext uri="{FF2B5EF4-FFF2-40B4-BE49-F238E27FC236}">
                <a16:creationId xmlns:a16="http://schemas.microsoft.com/office/drawing/2014/main" id="{967A471D-48D8-7F09-3D24-881839F85917}"/>
              </a:ext>
            </a:extLst>
          </p:cNvPr>
          <p:cNvCxnSpPr>
            <a:cxnSpLocks/>
          </p:cNvCxnSpPr>
          <p:nvPr/>
        </p:nvCxnSpPr>
        <p:spPr bwMode="auto">
          <a:xfrm rot="16200000">
            <a:off x="3838246" y="4020772"/>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6" name="Straight Connector 475">
            <a:extLst>
              <a:ext uri="{FF2B5EF4-FFF2-40B4-BE49-F238E27FC236}">
                <a16:creationId xmlns:a16="http://schemas.microsoft.com/office/drawing/2014/main" id="{C5BAA6A3-666E-47DD-0B04-D8058B2257BB}"/>
              </a:ext>
            </a:extLst>
          </p:cNvPr>
          <p:cNvCxnSpPr>
            <a:cxnSpLocks/>
          </p:cNvCxnSpPr>
          <p:nvPr/>
        </p:nvCxnSpPr>
        <p:spPr bwMode="auto">
          <a:xfrm rot="16200000">
            <a:off x="3587954" y="4130900"/>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7" name="Straight Connector 476">
            <a:extLst>
              <a:ext uri="{FF2B5EF4-FFF2-40B4-BE49-F238E27FC236}">
                <a16:creationId xmlns:a16="http://schemas.microsoft.com/office/drawing/2014/main" id="{E01829AD-3DC0-04DB-AA2F-248E8BD46C1B}"/>
              </a:ext>
            </a:extLst>
          </p:cNvPr>
          <p:cNvCxnSpPr>
            <a:cxnSpLocks/>
          </p:cNvCxnSpPr>
          <p:nvPr/>
        </p:nvCxnSpPr>
        <p:spPr bwMode="auto">
          <a:xfrm rot="16200000">
            <a:off x="3587954" y="4244366"/>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8" name="Straight Connector 477">
            <a:extLst>
              <a:ext uri="{FF2B5EF4-FFF2-40B4-BE49-F238E27FC236}">
                <a16:creationId xmlns:a16="http://schemas.microsoft.com/office/drawing/2014/main" id="{6300D0BA-2318-DFB6-B4F1-D99D1F542F35}"/>
              </a:ext>
            </a:extLst>
          </p:cNvPr>
          <p:cNvCxnSpPr>
            <a:cxnSpLocks/>
          </p:cNvCxnSpPr>
          <p:nvPr/>
        </p:nvCxnSpPr>
        <p:spPr bwMode="auto">
          <a:xfrm rot="16200000">
            <a:off x="2983916" y="4344483"/>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79" name="Straight Connector 478">
            <a:extLst>
              <a:ext uri="{FF2B5EF4-FFF2-40B4-BE49-F238E27FC236}">
                <a16:creationId xmlns:a16="http://schemas.microsoft.com/office/drawing/2014/main" id="{FC2738CD-33AB-FDAA-3287-0B0715D269B1}"/>
              </a:ext>
            </a:extLst>
          </p:cNvPr>
          <p:cNvCxnSpPr>
            <a:cxnSpLocks/>
          </p:cNvCxnSpPr>
          <p:nvPr/>
        </p:nvCxnSpPr>
        <p:spPr bwMode="auto">
          <a:xfrm rot="16200000">
            <a:off x="2947206" y="4457949"/>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0" name="Straight Connector 479">
            <a:extLst>
              <a:ext uri="{FF2B5EF4-FFF2-40B4-BE49-F238E27FC236}">
                <a16:creationId xmlns:a16="http://schemas.microsoft.com/office/drawing/2014/main" id="{8BD85C02-4732-1F4A-B9FA-0FF2D8FF2F5A}"/>
              </a:ext>
            </a:extLst>
          </p:cNvPr>
          <p:cNvCxnSpPr>
            <a:cxnSpLocks/>
          </p:cNvCxnSpPr>
          <p:nvPr/>
        </p:nvCxnSpPr>
        <p:spPr bwMode="auto">
          <a:xfrm rot="16200000">
            <a:off x="2893810" y="4564740"/>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1" name="Straight Connector 480">
            <a:extLst>
              <a:ext uri="{FF2B5EF4-FFF2-40B4-BE49-F238E27FC236}">
                <a16:creationId xmlns:a16="http://schemas.microsoft.com/office/drawing/2014/main" id="{87CFAF1E-D8DA-248E-6D3B-715BBDDED50A}"/>
              </a:ext>
            </a:extLst>
          </p:cNvPr>
          <p:cNvCxnSpPr>
            <a:cxnSpLocks/>
          </p:cNvCxnSpPr>
          <p:nvPr/>
        </p:nvCxnSpPr>
        <p:spPr bwMode="auto">
          <a:xfrm rot="16200000">
            <a:off x="2600134" y="4678206"/>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2" name="Straight Connector 481">
            <a:extLst>
              <a:ext uri="{FF2B5EF4-FFF2-40B4-BE49-F238E27FC236}">
                <a16:creationId xmlns:a16="http://schemas.microsoft.com/office/drawing/2014/main" id="{8A1507FE-D4CF-90A5-61A3-304C3B9685E1}"/>
              </a:ext>
            </a:extLst>
          </p:cNvPr>
          <p:cNvCxnSpPr>
            <a:cxnSpLocks/>
          </p:cNvCxnSpPr>
          <p:nvPr/>
        </p:nvCxnSpPr>
        <p:spPr bwMode="auto">
          <a:xfrm rot="16200000">
            <a:off x="2540064" y="4778323"/>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3" name="Straight Connector 482">
            <a:extLst>
              <a:ext uri="{FF2B5EF4-FFF2-40B4-BE49-F238E27FC236}">
                <a16:creationId xmlns:a16="http://schemas.microsoft.com/office/drawing/2014/main" id="{4C9AED84-FE4E-1A5D-0D81-57515E30143C}"/>
              </a:ext>
            </a:extLst>
          </p:cNvPr>
          <p:cNvCxnSpPr>
            <a:cxnSpLocks/>
          </p:cNvCxnSpPr>
          <p:nvPr/>
        </p:nvCxnSpPr>
        <p:spPr bwMode="auto">
          <a:xfrm rot="16200000">
            <a:off x="2513366" y="4895126"/>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4" name="Straight Connector 483">
            <a:extLst>
              <a:ext uri="{FF2B5EF4-FFF2-40B4-BE49-F238E27FC236}">
                <a16:creationId xmlns:a16="http://schemas.microsoft.com/office/drawing/2014/main" id="{C6717BAC-3703-723E-7B15-2D779C0E0311}"/>
              </a:ext>
            </a:extLst>
          </p:cNvPr>
          <p:cNvCxnSpPr>
            <a:cxnSpLocks/>
          </p:cNvCxnSpPr>
          <p:nvPr/>
        </p:nvCxnSpPr>
        <p:spPr bwMode="auto">
          <a:xfrm rot="16200000">
            <a:off x="2216353" y="5105371"/>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5" name="Straight Connector 484">
            <a:extLst>
              <a:ext uri="{FF2B5EF4-FFF2-40B4-BE49-F238E27FC236}">
                <a16:creationId xmlns:a16="http://schemas.microsoft.com/office/drawing/2014/main" id="{3C8ADA29-F6E5-A267-76EB-65FF183E11C3}"/>
              </a:ext>
            </a:extLst>
          </p:cNvPr>
          <p:cNvCxnSpPr>
            <a:cxnSpLocks/>
          </p:cNvCxnSpPr>
          <p:nvPr/>
        </p:nvCxnSpPr>
        <p:spPr bwMode="auto">
          <a:xfrm rot="16200000">
            <a:off x="2176306" y="5212162"/>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6" name="Straight Connector 485">
            <a:extLst>
              <a:ext uri="{FF2B5EF4-FFF2-40B4-BE49-F238E27FC236}">
                <a16:creationId xmlns:a16="http://schemas.microsoft.com/office/drawing/2014/main" id="{F5BA5E56-ED76-38DF-220F-B4288146047E}"/>
              </a:ext>
            </a:extLst>
          </p:cNvPr>
          <p:cNvCxnSpPr>
            <a:cxnSpLocks/>
          </p:cNvCxnSpPr>
          <p:nvPr/>
        </p:nvCxnSpPr>
        <p:spPr bwMode="auto">
          <a:xfrm rot="16200000">
            <a:off x="2106224" y="5318953"/>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7" name="Straight Connector 486">
            <a:extLst>
              <a:ext uri="{FF2B5EF4-FFF2-40B4-BE49-F238E27FC236}">
                <a16:creationId xmlns:a16="http://schemas.microsoft.com/office/drawing/2014/main" id="{5CFDB880-C079-72DA-CC6F-A37E1E8D7E36}"/>
              </a:ext>
            </a:extLst>
          </p:cNvPr>
          <p:cNvCxnSpPr>
            <a:cxnSpLocks/>
          </p:cNvCxnSpPr>
          <p:nvPr/>
        </p:nvCxnSpPr>
        <p:spPr bwMode="auto">
          <a:xfrm rot="16200000">
            <a:off x="2049491" y="5439093"/>
            <a:ext cx="0" cy="150066"/>
          </a:xfrm>
          <a:prstGeom prst="line">
            <a:avLst/>
          </a:prstGeom>
          <a:noFill/>
          <a:ln w="19050" cap="flat" cmpd="sng" algn="ctr">
            <a:solidFill>
              <a:schemeClr val="bg1"/>
            </a:solidFill>
            <a:prstDash val="solid"/>
            <a:round/>
            <a:headEnd type="none" w="med" len="med"/>
            <a:tailEnd type="triangle" w="med" len="med"/>
          </a:ln>
          <a:effectLst/>
        </p:spPr>
      </p:cxnSp>
      <p:sp>
        <p:nvSpPr>
          <p:cNvPr id="489" name="TextBox 488">
            <a:extLst>
              <a:ext uri="{FF2B5EF4-FFF2-40B4-BE49-F238E27FC236}">
                <a16:creationId xmlns:a16="http://schemas.microsoft.com/office/drawing/2014/main" id="{E90317AD-B643-8423-F4C7-576F4BCCBC0D}"/>
              </a:ext>
            </a:extLst>
          </p:cNvPr>
          <p:cNvSpPr txBox="1"/>
          <p:nvPr/>
        </p:nvSpPr>
        <p:spPr bwMode="auto">
          <a:xfrm rot="16200000">
            <a:off x="6977213" y="3578084"/>
            <a:ext cx="38492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Treatment Discontinuation Reason</a:t>
            </a:r>
          </a:p>
        </p:txBody>
      </p:sp>
      <p:grpSp>
        <p:nvGrpSpPr>
          <p:cNvPr id="491" name="Group 490">
            <a:extLst>
              <a:ext uri="{FF2B5EF4-FFF2-40B4-BE49-F238E27FC236}">
                <a16:creationId xmlns:a16="http://schemas.microsoft.com/office/drawing/2014/main" id="{EAFE3BE3-4A6A-0822-C2B4-1B81C132C8BB}"/>
              </a:ext>
            </a:extLst>
          </p:cNvPr>
          <p:cNvGrpSpPr/>
          <p:nvPr/>
        </p:nvGrpSpPr>
        <p:grpSpPr>
          <a:xfrm>
            <a:off x="8432826" y="1576707"/>
            <a:ext cx="142958" cy="188686"/>
            <a:chOff x="870649" y="1549093"/>
            <a:chExt cx="142958" cy="208562"/>
          </a:xfrm>
        </p:grpSpPr>
        <p:sp>
          <p:nvSpPr>
            <p:cNvPr id="492" name="Freeform: Shape 491">
              <a:extLst>
                <a:ext uri="{FF2B5EF4-FFF2-40B4-BE49-F238E27FC236}">
                  <a16:creationId xmlns:a16="http://schemas.microsoft.com/office/drawing/2014/main" id="{7D9FD67B-3225-E902-C8B0-DAA8FE58F281}"/>
                </a:ext>
              </a:extLst>
            </p:cNvPr>
            <p:cNvSpPr/>
            <p:nvPr/>
          </p:nvSpPr>
          <p:spPr bwMode="auto">
            <a:xfrm>
              <a:off x="940630" y="1549093"/>
              <a:ext cx="72977" cy="208562"/>
            </a:xfrm>
            <a:custGeom>
              <a:avLst/>
              <a:gdLst>
                <a:gd name="connsiteX0" fmla="*/ 102141 w 102141"/>
                <a:gd name="connsiteY0" fmla="*/ 0 h 1070043"/>
                <a:gd name="connsiteX1" fmla="*/ 0 w 102141"/>
                <a:gd name="connsiteY1" fmla="*/ 0 h 1070043"/>
                <a:gd name="connsiteX2" fmla="*/ 0 w 102141"/>
                <a:gd name="connsiteY2" fmla="*/ 1070043 h 1070043"/>
                <a:gd name="connsiteX3" fmla="*/ 102141 w 102141"/>
                <a:gd name="connsiteY3" fmla="*/ 1070043 h 1070043"/>
              </a:gdLst>
              <a:ahLst/>
              <a:cxnLst>
                <a:cxn ang="0">
                  <a:pos x="connsiteX0" y="connsiteY0"/>
                </a:cxn>
                <a:cxn ang="0">
                  <a:pos x="connsiteX1" y="connsiteY1"/>
                </a:cxn>
                <a:cxn ang="0">
                  <a:pos x="connsiteX2" y="connsiteY2"/>
                </a:cxn>
                <a:cxn ang="0">
                  <a:pos x="connsiteX3" y="connsiteY3"/>
                </a:cxn>
              </a:cxnLst>
              <a:rect l="l" t="t" r="r" b="b"/>
              <a:pathLst>
                <a:path w="102141" h="1070043">
                  <a:moveTo>
                    <a:pt x="102141" y="0"/>
                  </a:moveTo>
                  <a:lnTo>
                    <a:pt x="0" y="0"/>
                  </a:lnTo>
                  <a:lnTo>
                    <a:pt x="0" y="1070043"/>
                  </a:lnTo>
                  <a:lnTo>
                    <a:pt x="102141" y="107004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493" name="Straight Connector 492">
              <a:extLst>
                <a:ext uri="{FF2B5EF4-FFF2-40B4-BE49-F238E27FC236}">
                  <a16:creationId xmlns:a16="http://schemas.microsoft.com/office/drawing/2014/main" id="{D09C8D9E-1013-6D66-7507-90093A93BA39}"/>
                </a:ext>
              </a:extLst>
            </p:cNvPr>
            <p:cNvCxnSpPr/>
            <p:nvPr/>
          </p:nvCxnSpPr>
          <p:spPr bwMode="auto">
            <a:xfrm>
              <a:off x="870649" y="1653540"/>
              <a:ext cx="69981" cy="0"/>
            </a:xfrm>
            <a:prstGeom prst="line">
              <a:avLst/>
            </a:prstGeom>
            <a:noFill/>
            <a:ln w="19050" cap="flat" cmpd="sng" algn="ctr">
              <a:solidFill>
                <a:schemeClr val="bg1"/>
              </a:solidFill>
              <a:prstDash val="solid"/>
              <a:round/>
              <a:headEnd type="none" w="med" len="med"/>
              <a:tailEnd type="none" w="med" len="med"/>
            </a:ln>
            <a:effectLst/>
          </p:spPr>
        </p:cxnSp>
      </p:grpSp>
      <p:sp>
        <p:nvSpPr>
          <p:cNvPr id="494" name="TextBox 493">
            <a:extLst>
              <a:ext uri="{FF2B5EF4-FFF2-40B4-BE49-F238E27FC236}">
                <a16:creationId xmlns:a16="http://schemas.microsoft.com/office/drawing/2014/main" id="{7D1277FA-DA09-1CE3-F892-7251E96C4CDC}"/>
              </a:ext>
            </a:extLst>
          </p:cNvPr>
          <p:cNvSpPr txBox="1"/>
          <p:nvPr/>
        </p:nvSpPr>
        <p:spPr bwMode="auto">
          <a:xfrm>
            <a:off x="7375485" y="1560869"/>
            <a:ext cx="10387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Objective PD</a:t>
            </a:r>
          </a:p>
        </p:txBody>
      </p:sp>
      <p:grpSp>
        <p:nvGrpSpPr>
          <p:cNvPr id="497" name="Group 496">
            <a:extLst>
              <a:ext uri="{FF2B5EF4-FFF2-40B4-BE49-F238E27FC236}">
                <a16:creationId xmlns:a16="http://schemas.microsoft.com/office/drawing/2014/main" id="{04F17FA8-2CAA-99C5-D02C-6C96ACBD9348}"/>
              </a:ext>
            </a:extLst>
          </p:cNvPr>
          <p:cNvGrpSpPr/>
          <p:nvPr/>
        </p:nvGrpSpPr>
        <p:grpSpPr>
          <a:xfrm>
            <a:off x="8432826" y="2894910"/>
            <a:ext cx="142958" cy="701701"/>
            <a:chOff x="870649" y="1549093"/>
            <a:chExt cx="142958" cy="208562"/>
          </a:xfrm>
        </p:grpSpPr>
        <p:sp>
          <p:nvSpPr>
            <p:cNvPr id="498" name="Freeform: Shape 497">
              <a:extLst>
                <a:ext uri="{FF2B5EF4-FFF2-40B4-BE49-F238E27FC236}">
                  <a16:creationId xmlns:a16="http://schemas.microsoft.com/office/drawing/2014/main" id="{2252A87C-8CBE-C13C-B958-20F47113D137}"/>
                </a:ext>
              </a:extLst>
            </p:cNvPr>
            <p:cNvSpPr/>
            <p:nvPr/>
          </p:nvSpPr>
          <p:spPr bwMode="auto">
            <a:xfrm>
              <a:off x="940630" y="1549093"/>
              <a:ext cx="72977" cy="208562"/>
            </a:xfrm>
            <a:custGeom>
              <a:avLst/>
              <a:gdLst>
                <a:gd name="connsiteX0" fmla="*/ 102141 w 102141"/>
                <a:gd name="connsiteY0" fmla="*/ 0 h 1070043"/>
                <a:gd name="connsiteX1" fmla="*/ 0 w 102141"/>
                <a:gd name="connsiteY1" fmla="*/ 0 h 1070043"/>
                <a:gd name="connsiteX2" fmla="*/ 0 w 102141"/>
                <a:gd name="connsiteY2" fmla="*/ 1070043 h 1070043"/>
                <a:gd name="connsiteX3" fmla="*/ 102141 w 102141"/>
                <a:gd name="connsiteY3" fmla="*/ 1070043 h 1070043"/>
              </a:gdLst>
              <a:ahLst/>
              <a:cxnLst>
                <a:cxn ang="0">
                  <a:pos x="connsiteX0" y="connsiteY0"/>
                </a:cxn>
                <a:cxn ang="0">
                  <a:pos x="connsiteX1" y="connsiteY1"/>
                </a:cxn>
                <a:cxn ang="0">
                  <a:pos x="connsiteX2" y="connsiteY2"/>
                </a:cxn>
                <a:cxn ang="0">
                  <a:pos x="connsiteX3" y="connsiteY3"/>
                </a:cxn>
              </a:cxnLst>
              <a:rect l="l" t="t" r="r" b="b"/>
              <a:pathLst>
                <a:path w="102141" h="1070043">
                  <a:moveTo>
                    <a:pt x="102141" y="0"/>
                  </a:moveTo>
                  <a:lnTo>
                    <a:pt x="0" y="0"/>
                  </a:lnTo>
                  <a:lnTo>
                    <a:pt x="0" y="1070043"/>
                  </a:lnTo>
                  <a:lnTo>
                    <a:pt x="102141" y="107004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499" name="Straight Connector 498">
              <a:extLst>
                <a:ext uri="{FF2B5EF4-FFF2-40B4-BE49-F238E27FC236}">
                  <a16:creationId xmlns:a16="http://schemas.microsoft.com/office/drawing/2014/main" id="{78457622-D5CB-F7C5-F351-7A48A0CBE7E2}"/>
                </a:ext>
              </a:extLst>
            </p:cNvPr>
            <p:cNvCxnSpPr/>
            <p:nvPr/>
          </p:nvCxnSpPr>
          <p:spPr bwMode="auto">
            <a:xfrm>
              <a:off x="870649" y="1653540"/>
              <a:ext cx="69981" cy="0"/>
            </a:xfrm>
            <a:prstGeom prst="line">
              <a:avLst/>
            </a:prstGeom>
            <a:noFill/>
            <a:ln w="19050" cap="flat" cmpd="sng" algn="ctr">
              <a:solidFill>
                <a:schemeClr val="bg1"/>
              </a:solidFill>
              <a:prstDash val="solid"/>
              <a:round/>
              <a:headEnd type="none" w="med" len="med"/>
              <a:tailEnd type="none" w="med" len="med"/>
            </a:ln>
            <a:effectLst/>
          </p:spPr>
        </p:cxnSp>
      </p:grpSp>
      <p:sp>
        <p:nvSpPr>
          <p:cNvPr id="500" name="TextBox 499">
            <a:extLst>
              <a:ext uri="{FF2B5EF4-FFF2-40B4-BE49-F238E27FC236}">
                <a16:creationId xmlns:a16="http://schemas.microsoft.com/office/drawing/2014/main" id="{E7BC7715-51AD-7D1F-7AA4-7F39C27FF2AC}"/>
              </a:ext>
            </a:extLst>
          </p:cNvPr>
          <p:cNvSpPr txBox="1"/>
          <p:nvPr/>
        </p:nvSpPr>
        <p:spPr bwMode="auto">
          <a:xfrm>
            <a:off x="7375485" y="3144568"/>
            <a:ext cx="10387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Objective PD</a:t>
            </a:r>
          </a:p>
        </p:txBody>
      </p:sp>
      <p:grpSp>
        <p:nvGrpSpPr>
          <p:cNvPr id="501" name="Group 500">
            <a:extLst>
              <a:ext uri="{FF2B5EF4-FFF2-40B4-BE49-F238E27FC236}">
                <a16:creationId xmlns:a16="http://schemas.microsoft.com/office/drawing/2014/main" id="{CD0FBE24-5A1B-1C73-E26C-70A38656ECCC}"/>
              </a:ext>
            </a:extLst>
          </p:cNvPr>
          <p:cNvGrpSpPr/>
          <p:nvPr/>
        </p:nvGrpSpPr>
        <p:grpSpPr>
          <a:xfrm>
            <a:off x="8432826" y="3862705"/>
            <a:ext cx="142958" cy="154081"/>
            <a:chOff x="870649" y="1549093"/>
            <a:chExt cx="142958" cy="208562"/>
          </a:xfrm>
        </p:grpSpPr>
        <p:sp>
          <p:nvSpPr>
            <p:cNvPr id="502" name="Freeform: Shape 501">
              <a:extLst>
                <a:ext uri="{FF2B5EF4-FFF2-40B4-BE49-F238E27FC236}">
                  <a16:creationId xmlns:a16="http://schemas.microsoft.com/office/drawing/2014/main" id="{79FCAE44-1ED4-9E42-F4B3-2C215736B92D}"/>
                </a:ext>
              </a:extLst>
            </p:cNvPr>
            <p:cNvSpPr/>
            <p:nvPr/>
          </p:nvSpPr>
          <p:spPr bwMode="auto">
            <a:xfrm>
              <a:off x="940630" y="1549093"/>
              <a:ext cx="72977" cy="208562"/>
            </a:xfrm>
            <a:custGeom>
              <a:avLst/>
              <a:gdLst>
                <a:gd name="connsiteX0" fmla="*/ 102141 w 102141"/>
                <a:gd name="connsiteY0" fmla="*/ 0 h 1070043"/>
                <a:gd name="connsiteX1" fmla="*/ 0 w 102141"/>
                <a:gd name="connsiteY1" fmla="*/ 0 h 1070043"/>
                <a:gd name="connsiteX2" fmla="*/ 0 w 102141"/>
                <a:gd name="connsiteY2" fmla="*/ 1070043 h 1070043"/>
                <a:gd name="connsiteX3" fmla="*/ 102141 w 102141"/>
                <a:gd name="connsiteY3" fmla="*/ 1070043 h 1070043"/>
              </a:gdLst>
              <a:ahLst/>
              <a:cxnLst>
                <a:cxn ang="0">
                  <a:pos x="connsiteX0" y="connsiteY0"/>
                </a:cxn>
                <a:cxn ang="0">
                  <a:pos x="connsiteX1" y="connsiteY1"/>
                </a:cxn>
                <a:cxn ang="0">
                  <a:pos x="connsiteX2" y="connsiteY2"/>
                </a:cxn>
                <a:cxn ang="0">
                  <a:pos x="connsiteX3" y="connsiteY3"/>
                </a:cxn>
              </a:cxnLst>
              <a:rect l="l" t="t" r="r" b="b"/>
              <a:pathLst>
                <a:path w="102141" h="1070043">
                  <a:moveTo>
                    <a:pt x="102141" y="0"/>
                  </a:moveTo>
                  <a:lnTo>
                    <a:pt x="0" y="0"/>
                  </a:lnTo>
                  <a:lnTo>
                    <a:pt x="0" y="1070043"/>
                  </a:lnTo>
                  <a:lnTo>
                    <a:pt x="102141" y="1070043"/>
                  </a:lnTo>
                </a:path>
              </a:pathLst>
            </a:custGeom>
            <a:noFill/>
            <a:ln w="1905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503" name="Straight Connector 502">
              <a:extLst>
                <a:ext uri="{FF2B5EF4-FFF2-40B4-BE49-F238E27FC236}">
                  <a16:creationId xmlns:a16="http://schemas.microsoft.com/office/drawing/2014/main" id="{84D492C2-93B9-97C2-E02D-ADDA446A0239}"/>
                </a:ext>
              </a:extLst>
            </p:cNvPr>
            <p:cNvCxnSpPr/>
            <p:nvPr/>
          </p:nvCxnSpPr>
          <p:spPr bwMode="auto">
            <a:xfrm>
              <a:off x="870649" y="1653540"/>
              <a:ext cx="69981" cy="0"/>
            </a:xfrm>
            <a:prstGeom prst="line">
              <a:avLst/>
            </a:prstGeom>
            <a:noFill/>
            <a:ln w="19050" cap="flat" cmpd="sng" algn="ctr">
              <a:solidFill>
                <a:schemeClr val="bg1"/>
              </a:solidFill>
              <a:prstDash val="solid"/>
              <a:round/>
              <a:headEnd type="none" w="med" len="med"/>
              <a:tailEnd type="none" w="med" len="med"/>
            </a:ln>
            <a:effectLst/>
          </p:spPr>
        </p:cxnSp>
      </p:grpSp>
      <p:sp>
        <p:nvSpPr>
          <p:cNvPr id="504" name="TextBox 503">
            <a:extLst>
              <a:ext uri="{FF2B5EF4-FFF2-40B4-BE49-F238E27FC236}">
                <a16:creationId xmlns:a16="http://schemas.microsoft.com/office/drawing/2014/main" id="{089CFBBD-83C6-8834-8F6E-F5A8D9EE78B7}"/>
              </a:ext>
            </a:extLst>
          </p:cNvPr>
          <p:cNvSpPr txBox="1"/>
          <p:nvPr/>
        </p:nvSpPr>
        <p:spPr bwMode="auto">
          <a:xfrm>
            <a:off x="7375485" y="3842049"/>
            <a:ext cx="10387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Objective PD</a:t>
            </a:r>
          </a:p>
        </p:txBody>
      </p:sp>
      <p:sp>
        <p:nvSpPr>
          <p:cNvPr id="505" name="TextBox 504">
            <a:extLst>
              <a:ext uri="{FF2B5EF4-FFF2-40B4-BE49-F238E27FC236}">
                <a16:creationId xmlns:a16="http://schemas.microsoft.com/office/drawing/2014/main" id="{E9D091F5-E0D0-D7DD-99E9-E974D26871C6}"/>
              </a:ext>
            </a:extLst>
          </p:cNvPr>
          <p:cNvSpPr txBox="1"/>
          <p:nvPr/>
        </p:nvSpPr>
        <p:spPr bwMode="auto">
          <a:xfrm>
            <a:off x="7375485" y="3604307"/>
            <a:ext cx="1038735" cy="31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ts val="12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Clinical PD</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AE</a:t>
            </a:r>
          </a:p>
        </p:txBody>
      </p:sp>
      <p:sp>
        <p:nvSpPr>
          <p:cNvPr id="506" name="TextBox 505">
            <a:extLst>
              <a:ext uri="{FF2B5EF4-FFF2-40B4-BE49-F238E27FC236}">
                <a16:creationId xmlns:a16="http://schemas.microsoft.com/office/drawing/2014/main" id="{3568E6DE-5419-A929-B331-F77D0928611D}"/>
              </a:ext>
            </a:extLst>
          </p:cNvPr>
          <p:cNvSpPr txBox="1"/>
          <p:nvPr/>
        </p:nvSpPr>
        <p:spPr bwMode="auto">
          <a:xfrm>
            <a:off x="7375485" y="4986718"/>
            <a:ext cx="10387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Objective PD</a:t>
            </a:r>
          </a:p>
        </p:txBody>
      </p:sp>
      <p:sp>
        <p:nvSpPr>
          <p:cNvPr id="507" name="TextBox 506">
            <a:extLst>
              <a:ext uri="{FF2B5EF4-FFF2-40B4-BE49-F238E27FC236}">
                <a16:creationId xmlns:a16="http://schemas.microsoft.com/office/drawing/2014/main" id="{24F6C9C1-BFA8-449C-FFE4-467786C75886}"/>
              </a:ext>
            </a:extLst>
          </p:cNvPr>
          <p:cNvSpPr txBox="1"/>
          <p:nvPr/>
        </p:nvSpPr>
        <p:spPr bwMode="auto">
          <a:xfrm>
            <a:off x="7375485" y="5501935"/>
            <a:ext cx="10387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Objective PD</a:t>
            </a:r>
          </a:p>
        </p:txBody>
      </p:sp>
      <p:sp>
        <p:nvSpPr>
          <p:cNvPr id="508" name="TextBox 507">
            <a:extLst>
              <a:ext uri="{FF2B5EF4-FFF2-40B4-BE49-F238E27FC236}">
                <a16:creationId xmlns:a16="http://schemas.microsoft.com/office/drawing/2014/main" id="{5E760B52-8F21-DDF9-6B03-FC678F9D7F68}"/>
              </a:ext>
            </a:extLst>
          </p:cNvPr>
          <p:cNvSpPr txBox="1"/>
          <p:nvPr/>
        </p:nvSpPr>
        <p:spPr bwMode="auto">
          <a:xfrm>
            <a:off x="9289102" y="2268685"/>
            <a:ext cx="148464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Histology</a:t>
            </a:r>
          </a:p>
          <a:p>
            <a:pPr marL="173038"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SCLC</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LCNEC-L</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epNEC</a:t>
            </a:r>
            <a:b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Missing</a:t>
            </a:r>
          </a:p>
        </p:txBody>
      </p:sp>
      <p:grpSp>
        <p:nvGrpSpPr>
          <p:cNvPr id="3" name="Group 2">
            <a:extLst>
              <a:ext uri="{FF2B5EF4-FFF2-40B4-BE49-F238E27FC236}">
                <a16:creationId xmlns:a16="http://schemas.microsoft.com/office/drawing/2014/main" id="{01A61012-7A0B-B01D-1B52-7A004578E2CB}"/>
              </a:ext>
            </a:extLst>
          </p:cNvPr>
          <p:cNvGrpSpPr/>
          <p:nvPr/>
        </p:nvGrpSpPr>
        <p:grpSpPr>
          <a:xfrm>
            <a:off x="9253371" y="2615928"/>
            <a:ext cx="132292" cy="951758"/>
            <a:chOff x="9492277" y="2545795"/>
            <a:chExt cx="103194" cy="742413"/>
          </a:xfrm>
        </p:grpSpPr>
        <p:sp>
          <p:nvSpPr>
            <p:cNvPr id="190" name="Rectangle 189">
              <a:extLst>
                <a:ext uri="{FF2B5EF4-FFF2-40B4-BE49-F238E27FC236}">
                  <a16:creationId xmlns:a16="http://schemas.microsoft.com/office/drawing/2014/main" id="{37C805E0-C969-5866-D431-C0E544DE02A1}"/>
                </a:ext>
              </a:extLst>
            </p:cNvPr>
            <p:cNvSpPr/>
            <p:nvPr/>
          </p:nvSpPr>
          <p:spPr bwMode="auto">
            <a:xfrm>
              <a:off x="9492277" y="2545795"/>
              <a:ext cx="103194" cy="104058"/>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09" name="Rectangle 508">
              <a:extLst>
                <a:ext uri="{FF2B5EF4-FFF2-40B4-BE49-F238E27FC236}">
                  <a16:creationId xmlns:a16="http://schemas.microsoft.com/office/drawing/2014/main" id="{55937C58-13B8-87D2-10A0-53D3F9030B7A}"/>
                </a:ext>
              </a:extLst>
            </p:cNvPr>
            <p:cNvSpPr/>
            <p:nvPr/>
          </p:nvSpPr>
          <p:spPr bwMode="auto">
            <a:xfrm>
              <a:off x="9492277" y="2758580"/>
              <a:ext cx="103194" cy="104058"/>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10" name="Rectangle 509">
              <a:extLst>
                <a:ext uri="{FF2B5EF4-FFF2-40B4-BE49-F238E27FC236}">
                  <a16:creationId xmlns:a16="http://schemas.microsoft.com/office/drawing/2014/main" id="{B161A28F-2D97-0818-E32B-998FD269B077}"/>
                </a:ext>
              </a:extLst>
            </p:cNvPr>
            <p:cNvSpPr/>
            <p:nvPr/>
          </p:nvSpPr>
          <p:spPr bwMode="auto">
            <a:xfrm>
              <a:off x="9492277" y="2977116"/>
              <a:ext cx="103194" cy="10405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11" name="Rectangle 510">
              <a:extLst>
                <a:ext uri="{FF2B5EF4-FFF2-40B4-BE49-F238E27FC236}">
                  <a16:creationId xmlns:a16="http://schemas.microsoft.com/office/drawing/2014/main" id="{D0A7EC7F-F3F2-0762-E53B-82515B4CA9B6}"/>
                </a:ext>
              </a:extLst>
            </p:cNvPr>
            <p:cNvSpPr/>
            <p:nvPr/>
          </p:nvSpPr>
          <p:spPr bwMode="auto">
            <a:xfrm>
              <a:off x="9492277" y="3184150"/>
              <a:ext cx="103194" cy="104058"/>
            </a:xfrm>
            <a:prstGeom prst="rect">
              <a:avLst/>
            </a:prstGeom>
            <a:solidFill>
              <a:schemeClr val="tx1">
                <a:lumMod val="5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6" name="Group 5">
            <a:extLst>
              <a:ext uri="{FF2B5EF4-FFF2-40B4-BE49-F238E27FC236}">
                <a16:creationId xmlns:a16="http://schemas.microsoft.com/office/drawing/2014/main" id="{71715A33-5D9D-F748-05D6-45027B6B2CA2}"/>
              </a:ext>
            </a:extLst>
          </p:cNvPr>
          <p:cNvGrpSpPr/>
          <p:nvPr/>
        </p:nvGrpSpPr>
        <p:grpSpPr>
          <a:xfrm>
            <a:off x="9203625" y="4246953"/>
            <a:ext cx="191396" cy="1147033"/>
            <a:chOff x="9276093" y="4157275"/>
            <a:chExt cx="150066" cy="899336"/>
          </a:xfrm>
        </p:grpSpPr>
        <p:sp>
          <p:nvSpPr>
            <p:cNvPr id="255" name="Oval 254">
              <a:extLst>
                <a:ext uri="{FF2B5EF4-FFF2-40B4-BE49-F238E27FC236}">
                  <a16:creationId xmlns:a16="http://schemas.microsoft.com/office/drawing/2014/main" id="{989D7CEF-4BC4-830D-4637-FBF60C371410}"/>
                </a:ext>
              </a:extLst>
            </p:cNvPr>
            <p:cNvSpPr/>
            <p:nvPr/>
          </p:nvSpPr>
          <p:spPr bwMode="auto">
            <a:xfrm>
              <a:off x="9324500" y="4157275"/>
              <a:ext cx="73237" cy="73237"/>
            </a:xfrm>
            <a:prstGeom prst="ellipse">
              <a:avLst/>
            </a:prstGeom>
            <a:solidFill>
              <a:schemeClr val="accent1">
                <a:lumMod val="75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9" name="Rectangle 278">
              <a:extLst>
                <a:ext uri="{FF2B5EF4-FFF2-40B4-BE49-F238E27FC236}">
                  <a16:creationId xmlns:a16="http://schemas.microsoft.com/office/drawing/2014/main" id="{3D72E510-F26B-E69F-3F69-0594AEBE68EC}"/>
                </a:ext>
              </a:extLst>
            </p:cNvPr>
            <p:cNvSpPr/>
            <p:nvPr/>
          </p:nvSpPr>
          <p:spPr bwMode="auto">
            <a:xfrm>
              <a:off x="9332668" y="4380754"/>
              <a:ext cx="73236" cy="73236"/>
            </a:xfrm>
            <a:prstGeom prst="rect">
              <a:avLst/>
            </a:prstGeom>
            <a:solidFill>
              <a:schemeClr val="accent6">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8" name="Rectangle 487">
              <a:extLst>
                <a:ext uri="{FF2B5EF4-FFF2-40B4-BE49-F238E27FC236}">
                  <a16:creationId xmlns:a16="http://schemas.microsoft.com/office/drawing/2014/main" id="{05E3EBF8-BB03-8639-BC06-64AC97CD61EB}"/>
                </a:ext>
              </a:extLst>
            </p:cNvPr>
            <p:cNvSpPr/>
            <p:nvPr/>
          </p:nvSpPr>
          <p:spPr bwMode="auto">
            <a:xfrm rot="2700000">
              <a:off x="9321061" y="4584722"/>
              <a:ext cx="83659" cy="83659"/>
            </a:xfrm>
            <a:prstGeom prst="rect">
              <a:avLst/>
            </a:prstGeom>
            <a:solidFill>
              <a:schemeClr val="tx1">
                <a:lumMod val="65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513" name="Straight Connector 512">
              <a:extLst>
                <a:ext uri="{FF2B5EF4-FFF2-40B4-BE49-F238E27FC236}">
                  <a16:creationId xmlns:a16="http://schemas.microsoft.com/office/drawing/2014/main" id="{427A4AAC-DE70-DFDF-B6C3-25728F20E820}"/>
                </a:ext>
              </a:extLst>
            </p:cNvPr>
            <p:cNvCxnSpPr>
              <a:cxnSpLocks/>
            </p:cNvCxnSpPr>
            <p:nvPr/>
          </p:nvCxnSpPr>
          <p:spPr bwMode="auto">
            <a:xfrm rot="16200000">
              <a:off x="9351126" y="4981578"/>
              <a:ext cx="0" cy="150066"/>
            </a:xfrm>
            <a:prstGeom prst="line">
              <a:avLst/>
            </a:prstGeom>
            <a:noFill/>
            <a:ln w="19050" cap="flat" cmpd="sng" algn="ctr">
              <a:solidFill>
                <a:schemeClr val="bg1"/>
              </a:solidFill>
              <a:prstDash val="solid"/>
              <a:round/>
              <a:headEnd type="none" w="med" len="med"/>
              <a:tailEnd type="triangle" w="med" len="med"/>
            </a:ln>
            <a:effectLst/>
          </p:spPr>
        </p:cxnSp>
        <p:grpSp>
          <p:nvGrpSpPr>
            <p:cNvPr id="517" name="Group 516">
              <a:extLst>
                <a:ext uri="{FF2B5EF4-FFF2-40B4-BE49-F238E27FC236}">
                  <a16:creationId xmlns:a16="http://schemas.microsoft.com/office/drawing/2014/main" id="{97480112-3811-7075-4986-3B78E70EA9F3}"/>
                </a:ext>
              </a:extLst>
            </p:cNvPr>
            <p:cNvGrpSpPr/>
            <p:nvPr/>
          </p:nvGrpSpPr>
          <p:grpSpPr>
            <a:xfrm>
              <a:off x="9289668" y="4782765"/>
              <a:ext cx="131249" cy="131249"/>
              <a:chOff x="12000924" y="3818521"/>
              <a:chExt cx="131249" cy="131249"/>
            </a:xfrm>
          </p:grpSpPr>
          <p:cxnSp>
            <p:nvCxnSpPr>
              <p:cNvPr id="515" name="Straight Connector 514">
                <a:extLst>
                  <a:ext uri="{FF2B5EF4-FFF2-40B4-BE49-F238E27FC236}">
                    <a16:creationId xmlns:a16="http://schemas.microsoft.com/office/drawing/2014/main" id="{DD1B80D3-4DF3-F068-1DBA-93917EB68987}"/>
                  </a:ext>
                </a:extLst>
              </p:cNvPr>
              <p:cNvCxnSpPr/>
              <p:nvPr/>
            </p:nvCxnSpPr>
            <p:spPr bwMode="auto">
              <a:xfrm>
                <a:off x="12065314" y="3818521"/>
                <a:ext cx="0" cy="131249"/>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DC631C2F-C369-526A-C73B-3FD3F1DC26F4}"/>
                  </a:ext>
                </a:extLst>
              </p:cNvPr>
              <p:cNvCxnSpPr>
                <a:cxnSpLocks/>
              </p:cNvCxnSpPr>
              <p:nvPr/>
            </p:nvCxnSpPr>
            <p:spPr bwMode="auto">
              <a:xfrm rot="16200000">
                <a:off x="12066549" y="3818521"/>
                <a:ext cx="0" cy="131249"/>
              </a:xfrm>
              <a:prstGeom prst="line">
                <a:avLst/>
              </a:prstGeom>
              <a:noFill/>
              <a:ln w="28575" cap="flat" cmpd="sng" algn="ctr">
                <a:solidFill>
                  <a:schemeClr val="bg1"/>
                </a:solidFill>
                <a:prstDash val="solid"/>
                <a:round/>
                <a:headEnd type="none" w="med" len="med"/>
                <a:tailEnd type="none" w="med" len="med"/>
              </a:ln>
              <a:effectLst/>
            </p:spPr>
          </p:cxnSp>
        </p:grpSp>
      </p:grpSp>
      <p:sp>
        <p:nvSpPr>
          <p:cNvPr id="518" name="TextBox 517">
            <a:extLst>
              <a:ext uri="{FF2B5EF4-FFF2-40B4-BE49-F238E27FC236}">
                <a16:creationId xmlns:a16="http://schemas.microsoft.com/office/drawing/2014/main" id="{8EA197B1-9DAD-F799-1BCD-2F3AB2591701}"/>
              </a:ext>
            </a:extLst>
          </p:cNvPr>
          <p:cNvSpPr txBox="1"/>
          <p:nvPr/>
        </p:nvSpPr>
        <p:spPr bwMode="auto">
          <a:xfrm>
            <a:off x="1601229" y="1239221"/>
            <a:ext cx="64997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Treatment Duration and Response Among Responding Patients</a:t>
            </a:r>
          </a:p>
        </p:txBody>
      </p:sp>
      <p:cxnSp>
        <p:nvCxnSpPr>
          <p:cNvPr id="519" name="Straight Connector 518">
            <a:extLst>
              <a:ext uri="{FF2B5EF4-FFF2-40B4-BE49-F238E27FC236}">
                <a16:creationId xmlns:a16="http://schemas.microsoft.com/office/drawing/2014/main" id="{61F786E6-447B-0D3A-5F27-25A7F217868F}"/>
              </a:ext>
            </a:extLst>
          </p:cNvPr>
          <p:cNvCxnSpPr>
            <a:cxnSpLocks/>
          </p:cNvCxnSpPr>
          <p:nvPr/>
        </p:nvCxnSpPr>
        <p:spPr bwMode="auto">
          <a:xfrm>
            <a:off x="1316338" y="5178000"/>
            <a:ext cx="802188" cy="0"/>
          </a:xfrm>
          <a:prstGeom prst="line">
            <a:avLst/>
          </a:prstGeom>
          <a:noFill/>
          <a:ln w="76200" cap="flat" cmpd="sng" algn="ctr">
            <a:solidFill>
              <a:schemeClr val="tx1">
                <a:lumMod val="50000"/>
              </a:schemeClr>
            </a:solidFill>
            <a:prstDash val="solid"/>
            <a:round/>
            <a:headEnd type="none" w="med" len="med"/>
            <a:tailEnd type="none" w="med" len="med"/>
          </a:ln>
          <a:effectLst/>
        </p:spPr>
      </p:cxnSp>
      <p:sp>
        <p:nvSpPr>
          <p:cNvPr id="460" name="Rectangle 459">
            <a:extLst>
              <a:ext uri="{FF2B5EF4-FFF2-40B4-BE49-F238E27FC236}">
                <a16:creationId xmlns:a16="http://schemas.microsoft.com/office/drawing/2014/main" id="{4A7B7568-A3F6-09F8-9330-6C51CBCD85E9}"/>
              </a:ext>
            </a:extLst>
          </p:cNvPr>
          <p:cNvSpPr/>
          <p:nvPr/>
        </p:nvSpPr>
        <p:spPr bwMode="auto">
          <a:xfrm rot="2700000">
            <a:off x="1663789" y="5156623"/>
            <a:ext cx="56900" cy="56900"/>
          </a:xfrm>
          <a:prstGeom prst="rect">
            <a:avLst/>
          </a:prstGeom>
          <a:solidFill>
            <a:schemeClr val="tx1">
              <a:lumMod val="6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4" name="Straight Connector 3">
            <a:extLst>
              <a:ext uri="{FF2B5EF4-FFF2-40B4-BE49-F238E27FC236}">
                <a16:creationId xmlns:a16="http://schemas.microsoft.com/office/drawing/2014/main" id="{914F3236-9523-49B5-3BC0-7F4ADE5335BE}"/>
              </a:ext>
            </a:extLst>
          </p:cNvPr>
          <p:cNvCxnSpPr>
            <a:cxnSpLocks/>
          </p:cNvCxnSpPr>
          <p:nvPr/>
        </p:nvCxnSpPr>
        <p:spPr bwMode="auto">
          <a:xfrm>
            <a:off x="1310588" y="1553442"/>
            <a:ext cx="0" cy="4180418"/>
          </a:xfrm>
          <a:prstGeom prst="line">
            <a:avLst/>
          </a:prstGeom>
          <a:noFill/>
          <a:ln w="28575" cap="flat" cmpd="sng" algn="ctr">
            <a:solidFill>
              <a:schemeClr val="bg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73720413-E9A8-6C86-598E-540F8BA393FF}"/>
              </a:ext>
            </a:extLst>
          </p:cNvPr>
          <p:cNvSpPr txBox="1"/>
          <p:nvPr/>
        </p:nvSpPr>
        <p:spPr bwMode="auto">
          <a:xfrm>
            <a:off x="5761693" y="1555024"/>
            <a:ext cx="2744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206304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49D07-343A-CD30-AE2B-DA0F484A991C}"/>
              </a:ext>
            </a:extLst>
          </p:cNvPr>
          <p:cNvSpPr>
            <a:spLocks noGrp="1"/>
          </p:cNvSpPr>
          <p:nvPr>
            <p:ph type="title"/>
          </p:nvPr>
        </p:nvSpPr>
        <p:spPr/>
        <p:txBody>
          <a:bodyPr/>
          <a:lstStyle/>
          <a:p>
            <a:r>
              <a:rPr lang="en-US"/>
              <a:t>Phase I Study of BI 764532: Safety Summary</a:t>
            </a:r>
          </a:p>
        </p:txBody>
      </p:sp>
      <p:sp>
        <p:nvSpPr>
          <p:cNvPr id="3" name="Content Placeholder 2">
            <a:extLst>
              <a:ext uri="{FF2B5EF4-FFF2-40B4-BE49-F238E27FC236}">
                <a16:creationId xmlns:a16="http://schemas.microsoft.com/office/drawing/2014/main" id="{F7D34019-1399-3F46-2908-DF77C8F3B876}"/>
              </a:ext>
            </a:extLst>
          </p:cNvPr>
          <p:cNvSpPr>
            <a:spLocks noGrp="1"/>
          </p:cNvSpPr>
          <p:nvPr>
            <p:ph idx="1"/>
          </p:nvPr>
        </p:nvSpPr>
        <p:spPr/>
        <p:txBody>
          <a:bodyPr/>
          <a:lstStyle/>
          <a:p>
            <a:r>
              <a:rPr lang="en-US"/>
              <a:t>DLT reported in 6 patients during step-in dosing with regimen B2</a:t>
            </a:r>
          </a:p>
          <a:p>
            <a:pPr lvl="1"/>
            <a:r>
              <a:rPr lang="en-US"/>
              <a:t>Grade 3+ CRS (n = 2), grade 3+ ICANS (n = 2), grade 3 nervous system disorder (n = 1), grade 2 IRR (n = 1)</a:t>
            </a:r>
          </a:p>
          <a:p>
            <a:r>
              <a:rPr lang="en-US"/>
              <a:t>TRAE leading to dose reduction (n = 4) or discontinuation (n = 6)</a:t>
            </a:r>
          </a:p>
          <a:p>
            <a:r>
              <a:rPr lang="en-US"/>
              <a:t>CRS was the most frequent TRAE (57%); generally occurred during early treatment cycles and mostly grade 1/2 with a median duration of 2 days (range: 1-14)</a:t>
            </a:r>
          </a:p>
          <a:p>
            <a:r>
              <a:rPr lang="en-US"/>
              <a:t>Grade 5 events: ICANS with regimen B2 (n = 1) and confusional state with regimen B3 (n = 1)</a:t>
            </a:r>
          </a:p>
        </p:txBody>
      </p:sp>
      <p:sp>
        <p:nvSpPr>
          <p:cNvPr id="4" name="Text Box 15">
            <a:extLst>
              <a:ext uri="{FF2B5EF4-FFF2-40B4-BE49-F238E27FC236}">
                <a16:creationId xmlns:a16="http://schemas.microsoft.com/office/drawing/2014/main" id="{8457725E-9908-887A-5B7D-7C5C3D3D276A}"/>
              </a:ext>
            </a:extLst>
          </p:cNvPr>
          <p:cNvSpPr txBox="1">
            <a:spLocks noChangeArrowheads="1"/>
          </p:cNvSpPr>
          <p:nvPr/>
        </p:nvSpPr>
        <p:spPr bwMode="auto">
          <a:xfrm>
            <a:off x="412750" y="6371191"/>
            <a:ext cx="844914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Wermke. ESMO 2024. </a:t>
            </a:r>
            <a:r>
              <a:rPr kumimoji="0" lang="en-US" altLang="de-DE" sz="1200" b="0" i="0" u="none" strike="noStrike" kern="1200" cap="none" spc="0" normalizeH="0" baseline="0" noProof="0" err="1">
                <a:ln>
                  <a:noFill/>
                </a:ln>
                <a:solidFill>
                  <a:srgbClr val="455560"/>
                </a:solidFill>
                <a:effectLst/>
                <a:uLnTx/>
                <a:uFillTx/>
                <a:latin typeface="Calibri" panose="020F0502020204030204" pitchFamily="34" charset="0"/>
                <a:ea typeface="ＭＳ Ｐゴシック"/>
                <a:cs typeface="Calibri" panose="020F0502020204030204" pitchFamily="34" charset="0"/>
              </a:rPr>
              <a:t>Abstr</a:t>
            </a:r>
            <a:r>
              <a:rPr kumimoji="0" lang="en-US" altLang="de-DE" sz="1200" b="0" i="0" u="none" strike="noStrike" kern="1200" cap="none" spc="0" normalizeH="0" baseline="0" noProof="0">
                <a:ln>
                  <a:noFill/>
                </a:ln>
                <a:solidFill>
                  <a:srgbClr val="455560"/>
                </a:solidFill>
                <a:effectLst/>
                <a:uLnTx/>
                <a:uFillTx/>
                <a:latin typeface="Calibri" panose="020F0502020204030204" pitchFamily="34" charset="0"/>
                <a:ea typeface="ＭＳ Ｐゴシック"/>
                <a:cs typeface="Calibri" panose="020F0502020204030204" pitchFamily="34" charset="0"/>
              </a:rPr>
              <a:t> 670P.</a:t>
            </a:r>
          </a:p>
        </p:txBody>
      </p:sp>
    </p:spTree>
    <p:extLst>
      <p:ext uri="{BB962C8B-B14F-4D97-AF65-F5344CB8AC3E}">
        <p14:creationId xmlns:p14="http://schemas.microsoft.com/office/powerpoint/2010/main" val="1424780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t>First-in-Human Phase I/II Trial of MK-6070 in Patients With SCLC and Other Neuroendocrine Cancers</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7381" y="63610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Beltran. ASCO</a:t>
            </a:r>
            <a:r>
              <a:rPr lang="en-US" altLang="en-US" sz="1200" b="0" spc="-10">
                <a:solidFill>
                  <a:srgbClr val="455560"/>
                </a:solidFill>
                <a:latin typeface="Calibri" panose="020F0502020204030204" pitchFamily="34" charset="0"/>
              </a:rPr>
              <a:t>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2024.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8090.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74047153-297A-76BA-BB02-1B7DB508D71C}"/>
              </a:ext>
            </a:extLst>
          </p:cNvPr>
          <p:cNvGrpSpPr/>
          <p:nvPr/>
        </p:nvGrpSpPr>
        <p:grpSpPr>
          <a:xfrm>
            <a:off x="8869472" y="6298815"/>
            <a:ext cx="2877113" cy="394353"/>
            <a:chOff x="8869472" y="6298815"/>
            <a:chExt cx="2877113" cy="394353"/>
          </a:xfrm>
        </p:grpSpPr>
        <p:pic>
          <p:nvPicPr>
            <p:cNvPr id="16" name="Picture 15">
              <a:extLst>
                <a:ext uri="{FF2B5EF4-FFF2-40B4-BE49-F238E27FC236}">
                  <a16:creationId xmlns:a16="http://schemas.microsoft.com/office/drawing/2014/main" id="{124E7E12-2488-04B5-999C-2B37CFA14AA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8" name="Rectangle 17">
              <a:extLst>
                <a:ext uri="{FF2B5EF4-FFF2-40B4-BE49-F238E27FC236}">
                  <a16:creationId xmlns:a16="http://schemas.microsoft.com/office/drawing/2014/main" id="{DD8C71C2-EFE2-941D-30DB-B3AA9F64845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4"/>
                </a:rPr>
                <a:t>clinicaloptions.com</a:t>
              </a:r>
              <a:endParaRPr lang="en-US" altLang="en-US" sz="1200" b="0">
                <a:solidFill>
                  <a:schemeClr val="bg2"/>
                </a:solidFill>
                <a:latin typeface="Calibri" panose="020F0502020204030204" pitchFamily="34" charset="0"/>
              </a:endParaRPr>
            </a:p>
          </p:txBody>
        </p:sp>
      </p:grpSp>
      <p:sp>
        <p:nvSpPr>
          <p:cNvPr id="5" name="Content Placeholder 2">
            <a:extLst>
              <a:ext uri="{FF2B5EF4-FFF2-40B4-BE49-F238E27FC236}">
                <a16:creationId xmlns:a16="http://schemas.microsoft.com/office/drawing/2014/main" id="{CD3BC190-324C-0854-2AAD-D562972F13E2}"/>
              </a:ext>
            </a:extLst>
          </p:cNvPr>
          <p:cNvSpPr txBox="1">
            <a:spLocks/>
          </p:cNvSpPr>
          <p:nvPr/>
        </p:nvSpPr>
        <p:spPr bwMode="auto">
          <a:xfrm>
            <a:off x="604675" y="5555974"/>
            <a:ext cx="10877529" cy="929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endpoints</a:t>
            </a:r>
            <a:r>
              <a:rPr lang="en-US" sz="2400" kern="0">
                <a:solidFill>
                  <a:srgbClr val="000000"/>
                </a:solidFill>
              </a:rPr>
              <a:t>:</a:t>
            </a:r>
            <a:r>
              <a:rPr lang="en-US" sz="2400" b="0" kern="0">
                <a:solidFill>
                  <a:srgbClr val="000000"/>
                </a:solidFill>
              </a:rPr>
              <a:t> Safety and tolerability; RP2D, MTD; PK/PD; preliminary antitumor activity</a:t>
            </a:r>
            <a:endPar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6" name="Text Box 45">
            <a:extLst>
              <a:ext uri="{FF2B5EF4-FFF2-40B4-BE49-F238E27FC236}">
                <a16:creationId xmlns:a16="http://schemas.microsoft.com/office/drawing/2014/main" id="{96EDE10F-AC0D-AE92-90B7-3410FCD206D9}"/>
              </a:ext>
            </a:extLst>
          </p:cNvPr>
          <p:cNvSpPr txBox="1">
            <a:spLocks noChangeArrowheads="1"/>
          </p:cNvSpPr>
          <p:nvPr/>
        </p:nvSpPr>
        <p:spPr bwMode="auto">
          <a:xfrm>
            <a:off x="586409" y="1597639"/>
            <a:ext cx="2696376"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457200" eaLnBrk="1" fontAlgn="auto" hangingPunct="1">
              <a:lnSpc>
                <a:spcPct val="100000"/>
              </a:lnSpc>
              <a:spcBef>
                <a:spcPct val="0"/>
              </a:spcBef>
              <a:spcAft>
                <a:spcPct val="0"/>
              </a:spcAft>
              <a:buClrTx/>
              <a:buNone/>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rPr>
              <a:t>Adults </a:t>
            </a:r>
            <a:r>
              <a:rPr kumimoji="0" lang="en-GB" altLang="en-US" sz="1600" b="0" i="0" u="sng" strike="noStrike" kern="1200" cap="none" spc="0" normalizeH="0" baseline="0" noProof="0">
                <a:ln>
                  <a:noFill/>
                </a:ln>
                <a:solidFill>
                  <a:srgbClr val="000000"/>
                </a:solidFill>
                <a:effectLst/>
                <a:uLnTx/>
                <a:uFillTx/>
                <a:latin typeface="Calibri" panose="020F0502020204030204" pitchFamily="34" charset="0"/>
              </a:rPr>
              <a:t>&gt;</a:t>
            </a:r>
            <a:r>
              <a:rPr kumimoji="0" lang="en-GB" altLang="en-US" sz="1600" b="0" i="0" strike="noStrike" kern="1200" cap="none" spc="0" normalizeH="0" baseline="0" noProof="0">
                <a:ln>
                  <a:noFill/>
                </a:ln>
                <a:solidFill>
                  <a:srgbClr val="000000"/>
                </a:solidFill>
                <a:effectLst/>
                <a:uLnTx/>
                <a:uFillTx/>
                <a:latin typeface="Calibri" panose="020F0502020204030204" pitchFamily="34" charset="0"/>
              </a:rPr>
              <a:t>18 yr with SCLC R/R to </a:t>
            </a:r>
            <a:r>
              <a:rPr kumimoji="0" lang="en-GB" altLang="en-US" sz="1600" b="0" i="0" u="sng" strike="noStrike" kern="1200" cap="none" spc="0" normalizeH="0" baseline="0" noProof="0">
                <a:ln>
                  <a:noFill/>
                </a:ln>
                <a:solidFill>
                  <a:srgbClr val="000000"/>
                </a:solidFill>
                <a:effectLst/>
                <a:uLnTx/>
                <a:uFillTx/>
                <a:latin typeface="Calibri" panose="020F0502020204030204" pitchFamily="34" charset="0"/>
              </a:rPr>
              <a:t>&gt;</a:t>
            </a:r>
            <a:r>
              <a:rPr kumimoji="0" lang="en-GB" altLang="en-US" sz="1600" b="0" i="0" strike="noStrike" kern="1200" cap="none" spc="0" normalizeH="0" baseline="0" noProof="0">
                <a:ln>
                  <a:noFill/>
                </a:ln>
                <a:solidFill>
                  <a:srgbClr val="000000"/>
                </a:solidFill>
                <a:effectLst/>
                <a:uLnTx/>
                <a:uFillTx/>
                <a:latin typeface="Calibri" panose="020F0502020204030204" pitchFamily="34" charset="0"/>
              </a:rPr>
              <a:t>1 prior systemic therapy including platinum-based chemotherapy, NEPC that was R/R to standard therapy, or other high-grade NEN with demonstrated DLL3 expression that was R/R to standard therapy or for which standard therapy does not exist or was not considered appropriate</a:t>
            </a:r>
            <a:r>
              <a:rPr lang="en-GB" altLang="en-US" sz="1600" b="0">
                <a:solidFill>
                  <a:srgbClr val="000000"/>
                </a:solidFill>
                <a:latin typeface="Calibri" panose="020F0502020204030204" pitchFamily="34" charset="0"/>
              </a:rPr>
              <a:t>; ECOG PS 0/1</a:t>
            </a:r>
            <a:endPar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endParaRPr>
          </a:p>
          <a:p>
            <a:pPr lvl="0" algn="ctr" defTabSz="457200" eaLnBrk="1" fontAlgn="auto" hangingPunct="1">
              <a:lnSpc>
                <a:spcPct val="100000"/>
              </a:lnSpc>
              <a:spcBef>
                <a:spcPct val="0"/>
              </a:spcBef>
              <a:spcAft>
                <a:spcPct val="0"/>
              </a:spcAft>
              <a:buClrTx/>
              <a:buNone/>
              <a:defRPr/>
            </a:pP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rPr>
              <a:t>(N = </a:t>
            </a:r>
            <a:r>
              <a:rPr lang="en-GB" altLang="en-US" sz="1600" b="0">
                <a:solidFill>
                  <a:srgbClr val="000000"/>
                </a:solidFill>
                <a:latin typeface="Calibri" panose="020F0502020204030204" pitchFamily="34" charset="0"/>
              </a:rPr>
              <a:t>97</a:t>
            </a:r>
            <a:r>
              <a:rPr kumimoji="0" lang="en-GB" altLang="en-US" sz="1600" b="0" i="0" u="none" strike="noStrike" kern="1200" cap="none" spc="0" normalizeH="0" baseline="0" noProof="0">
                <a:ln>
                  <a:noFill/>
                </a:ln>
                <a:solidFill>
                  <a:srgbClr val="000000"/>
                </a:solidFill>
                <a:effectLst/>
                <a:uLnTx/>
                <a:uFillTx/>
                <a:latin typeface="Calibri" panose="020F0502020204030204" pitchFamily="34" charset="0"/>
              </a:rPr>
              <a:t>)</a:t>
            </a:r>
          </a:p>
        </p:txBody>
      </p:sp>
      <p:sp>
        <p:nvSpPr>
          <p:cNvPr id="7" name="Rectangle 49">
            <a:extLst>
              <a:ext uri="{FF2B5EF4-FFF2-40B4-BE49-F238E27FC236}">
                <a16:creationId xmlns:a16="http://schemas.microsoft.com/office/drawing/2014/main" id="{E0D97AAF-340B-331C-94A8-5DE92FB4E9EF}"/>
              </a:ext>
            </a:extLst>
          </p:cNvPr>
          <p:cNvSpPr>
            <a:spLocks noChangeArrowheads="1"/>
          </p:cNvSpPr>
          <p:nvPr/>
        </p:nvSpPr>
        <p:spPr bwMode="auto">
          <a:xfrm>
            <a:off x="7851880" y="1600200"/>
            <a:ext cx="3209659" cy="81010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457200" eaLnBrk="1" fontAlgn="auto" hangingPunct="1">
              <a:lnSpc>
                <a:spcPct val="100000"/>
              </a:lnSpc>
              <a:spcBef>
                <a:spcPct val="0"/>
              </a:spcBef>
              <a:spcAft>
                <a:spcPct val="0"/>
              </a:spcAft>
              <a:buClrTx/>
              <a:buNone/>
              <a:defRPr/>
            </a:pPr>
            <a:r>
              <a:rPr kumimoji="0" lang="en-US" sz="1400" b="1" i="0" u="none" strike="noStrike" kern="1200" cap="none" spc="0" normalizeH="0" baseline="0" noProof="0">
                <a:ln>
                  <a:noFill/>
                </a:ln>
                <a:solidFill>
                  <a:schemeClr val="tx1"/>
                </a:solidFill>
                <a:effectLst/>
                <a:uLnTx/>
                <a:uFillTx/>
                <a:latin typeface="Calibri" panose="020F0502020204030204" pitchFamily="34" charset="0"/>
                <a:ea typeface="+mn-ea"/>
                <a:cs typeface="Arial" panose="020B0604020202020204" pitchFamily="34" charset="0"/>
              </a:rPr>
              <a:t>MK-6070 IV</a:t>
            </a:r>
          </a:p>
          <a:p>
            <a:pPr marL="0" marR="0" lvl="0" indent="0" algn="ctr" defTabSz="457200" rtl="0" eaLnBrk="1" fontAlgn="auto" latinLnBrk="0" hangingPunct="1">
              <a:lnSpc>
                <a:spcPct val="100000"/>
              </a:lnSpc>
              <a:spcBef>
                <a:spcPct val="0"/>
              </a:spcBef>
              <a:spcAft>
                <a:spcPct val="0"/>
              </a:spcAft>
              <a:buClrTx/>
              <a:buSzTx/>
              <a:buFontTx/>
              <a:buNone/>
              <a:tabLst/>
              <a:defRPr/>
            </a:pPr>
            <a:r>
              <a:rPr lang="en-US" altLang="en-US" sz="1400" b="0">
                <a:solidFill>
                  <a:srgbClr val="FFFFFF"/>
                </a:solidFill>
                <a:latin typeface="Calibri" panose="020F0502020204030204" pitchFamily="34" charset="0"/>
              </a:rPr>
              <a:t>Dosing: 0.015-3.6 mg Q1W</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11</a:t>
            </a:r>
          </a:p>
        </p:txBody>
      </p:sp>
      <p:sp>
        <p:nvSpPr>
          <p:cNvPr id="12" name="TextBox 11">
            <a:extLst>
              <a:ext uri="{FF2B5EF4-FFF2-40B4-BE49-F238E27FC236}">
                <a16:creationId xmlns:a16="http://schemas.microsoft.com/office/drawing/2014/main" id="{951AF818-E0B5-D846-0518-75F67F3F29E0}"/>
              </a:ext>
            </a:extLst>
          </p:cNvPr>
          <p:cNvSpPr txBox="1"/>
          <p:nvPr/>
        </p:nvSpPr>
        <p:spPr bwMode="auto">
          <a:xfrm>
            <a:off x="3391489" y="1685618"/>
            <a:ext cx="43533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ctr" defTabSz="457200" eaLnBrk="1" fontAlgn="auto" hangingPunct="1">
              <a:spcBef>
                <a:spcPct val="50000"/>
              </a:spcBef>
              <a:defRPr/>
            </a:pPr>
            <a:r>
              <a:rPr lang="en-US" sz="1400">
                <a:solidFill>
                  <a:srgbClr val="000000"/>
                </a:solidFill>
                <a:latin typeface="Calibri" panose="020F0502020204030204" pitchFamily="34" charset="0"/>
              </a:rPr>
              <a:t>Monotherapy Fixed Dose Escalation (Cohorts 1-6) </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26" name="TextBox 25">
            <a:extLst>
              <a:ext uri="{FF2B5EF4-FFF2-40B4-BE49-F238E27FC236}">
                <a16:creationId xmlns:a16="http://schemas.microsoft.com/office/drawing/2014/main" id="{9882149A-2FC5-2E3B-59D7-9EA8F8223B75}"/>
              </a:ext>
            </a:extLst>
          </p:cNvPr>
          <p:cNvSpPr txBox="1"/>
          <p:nvPr/>
        </p:nvSpPr>
        <p:spPr bwMode="auto">
          <a:xfrm>
            <a:off x="3319670" y="2558952"/>
            <a:ext cx="44527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ctr" defTabSz="457200" eaLnBrk="1" fontAlgn="auto" hangingPunct="1">
              <a:spcBef>
                <a:spcPct val="50000"/>
              </a:spcBef>
              <a:defRPr/>
            </a:pPr>
            <a:r>
              <a:rPr lang="en-US" sz="1400">
                <a:solidFill>
                  <a:srgbClr val="000000"/>
                </a:solidFill>
                <a:latin typeface="Calibri" panose="020F0502020204030204" pitchFamily="34" charset="0"/>
              </a:rPr>
              <a:t>Monotherapy Early Step Dose Escalation (Cohorts 7-9) </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27" name="Rectangle 49">
            <a:extLst>
              <a:ext uri="{FF2B5EF4-FFF2-40B4-BE49-F238E27FC236}">
                <a16:creationId xmlns:a16="http://schemas.microsoft.com/office/drawing/2014/main" id="{0A4D35B4-CE34-E83D-6D18-749E75034271}"/>
              </a:ext>
            </a:extLst>
          </p:cNvPr>
          <p:cNvSpPr>
            <a:spLocks noChangeArrowheads="1"/>
          </p:cNvSpPr>
          <p:nvPr/>
        </p:nvSpPr>
        <p:spPr bwMode="auto">
          <a:xfrm>
            <a:off x="7851880" y="2423230"/>
            <a:ext cx="3209655" cy="94229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457200" eaLnBrk="1" fontAlgn="auto" hangingPunct="1">
              <a:lnSpc>
                <a:spcPct val="100000"/>
              </a:lnSpc>
              <a:spcBef>
                <a:spcPct val="0"/>
              </a:spcBef>
              <a:spcAft>
                <a:spcPct val="0"/>
              </a:spcAft>
              <a:buClrTx/>
              <a:buNone/>
              <a:defRPr/>
            </a:pPr>
            <a:r>
              <a:rPr kumimoji="0" lang="en-US" sz="1400" b="1" i="0" u="none" strike="noStrike" kern="1200" cap="none" spc="0" normalizeH="0" baseline="0" noProof="0">
                <a:ln>
                  <a:noFill/>
                </a:ln>
                <a:solidFill>
                  <a:schemeClr val="tx1"/>
                </a:solidFill>
                <a:effectLst/>
                <a:uLnTx/>
                <a:uFillTx/>
                <a:latin typeface="Calibri" panose="020F0502020204030204" pitchFamily="34" charset="0"/>
                <a:ea typeface="+mn-ea"/>
                <a:cs typeface="Arial" panose="020B0604020202020204" pitchFamily="34" charset="0"/>
              </a:rPr>
              <a:t>MK-6070 IV</a:t>
            </a:r>
          </a:p>
          <a:p>
            <a:pPr marL="0" marR="0" lvl="0" indent="0" algn="ctr" defTabSz="457200" rtl="0" eaLnBrk="1" fontAlgn="auto" latinLnBrk="0" hangingPunct="1">
              <a:lnSpc>
                <a:spcPct val="100000"/>
              </a:lnSpc>
              <a:spcBef>
                <a:spcPct val="0"/>
              </a:spcBef>
              <a:spcAft>
                <a:spcPct val="0"/>
              </a:spcAft>
              <a:buClrTx/>
              <a:buSzTx/>
              <a:buFontTx/>
              <a:buNone/>
              <a:tabLst/>
              <a:defRPr/>
            </a:pPr>
            <a:r>
              <a:rPr lang="en-US" altLang="en-US" sz="1400" b="0">
                <a:solidFill>
                  <a:srgbClr val="FFFFFF"/>
                </a:solidFill>
                <a:latin typeface="Calibri" panose="020F0502020204030204" pitchFamily="34" charset="0"/>
              </a:rPr>
              <a:t>Priming dose: 2 mg or 3.6 mg</a:t>
            </a:r>
          </a:p>
          <a:p>
            <a:pPr marL="0" marR="0" lvl="0" indent="0" algn="ctr" defTabSz="457200" rtl="0" eaLnBrk="1" fontAlgn="auto" latinLnBrk="0" hangingPunct="1">
              <a:lnSpc>
                <a:spcPct val="100000"/>
              </a:lnSpc>
              <a:spcBef>
                <a:spcPct val="0"/>
              </a:spcBef>
              <a:spcAft>
                <a:spcPct val="0"/>
              </a:spcAft>
              <a:buClrTx/>
              <a:buSzTx/>
              <a:buFontTx/>
              <a:buNone/>
              <a:tabLst/>
              <a:defRPr/>
            </a:pPr>
            <a:r>
              <a:rPr lang="en-US" altLang="en-US" sz="1400" b="0">
                <a:solidFill>
                  <a:srgbClr val="FFFFFF"/>
                </a:solidFill>
                <a:latin typeface="Calibri" panose="020F0502020204030204" pitchFamily="34" charset="0"/>
              </a:rPr>
              <a:t>Dosing: 7.2-24 mg Q1W</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13</a:t>
            </a:r>
          </a:p>
        </p:txBody>
      </p:sp>
      <p:sp>
        <p:nvSpPr>
          <p:cNvPr id="28" name="TextBox 27">
            <a:extLst>
              <a:ext uri="{FF2B5EF4-FFF2-40B4-BE49-F238E27FC236}">
                <a16:creationId xmlns:a16="http://schemas.microsoft.com/office/drawing/2014/main" id="{7FD4160C-7DE2-C306-C45B-13CBAECBDAED}"/>
              </a:ext>
            </a:extLst>
          </p:cNvPr>
          <p:cNvSpPr txBox="1"/>
          <p:nvPr/>
        </p:nvSpPr>
        <p:spPr bwMode="auto">
          <a:xfrm>
            <a:off x="3269974" y="3390453"/>
            <a:ext cx="45024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ctr" defTabSz="457200" eaLnBrk="1" fontAlgn="auto" hangingPunct="1">
              <a:spcBef>
                <a:spcPct val="50000"/>
              </a:spcBef>
              <a:defRPr/>
            </a:pPr>
            <a:r>
              <a:rPr lang="en-US" sz="1400">
                <a:solidFill>
                  <a:srgbClr val="000000"/>
                </a:solidFill>
                <a:latin typeface="Calibri" panose="020F0502020204030204" pitchFamily="34" charset="0"/>
              </a:rPr>
              <a:t>Monotherapy 1-mg Priming Step Dose Escalation and Optimization (Cohorts 10-14) </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29" name="Rectangle 49">
            <a:extLst>
              <a:ext uri="{FF2B5EF4-FFF2-40B4-BE49-F238E27FC236}">
                <a16:creationId xmlns:a16="http://schemas.microsoft.com/office/drawing/2014/main" id="{4A7925AD-99B6-C088-DB2F-DBCF4C090136}"/>
              </a:ext>
            </a:extLst>
          </p:cNvPr>
          <p:cNvSpPr>
            <a:spLocks noChangeArrowheads="1"/>
          </p:cNvSpPr>
          <p:nvPr/>
        </p:nvSpPr>
        <p:spPr bwMode="auto">
          <a:xfrm>
            <a:off x="7851880" y="3378444"/>
            <a:ext cx="3222970" cy="1126129"/>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457200" eaLnBrk="1" fontAlgn="auto" hangingPunct="1">
              <a:lnSpc>
                <a:spcPct val="100000"/>
              </a:lnSpc>
              <a:spcBef>
                <a:spcPct val="0"/>
              </a:spcBef>
              <a:spcAft>
                <a:spcPct val="0"/>
              </a:spcAft>
              <a:buClrTx/>
              <a:buNone/>
              <a:defRPr/>
            </a:pPr>
            <a:r>
              <a:rPr kumimoji="0" lang="en-US" sz="1400" b="1" i="0" u="none" strike="noStrike" kern="1200" cap="none" spc="0" normalizeH="0" baseline="0" noProof="0">
                <a:ln>
                  <a:noFill/>
                </a:ln>
                <a:solidFill>
                  <a:schemeClr val="tx1"/>
                </a:solidFill>
                <a:effectLst/>
                <a:uLnTx/>
                <a:uFillTx/>
                <a:latin typeface="Calibri" panose="020F0502020204030204" pitchFamily="34" charset="0"/>
                <a:ea typeface="+mn-ea"/>
                <a:cs typeface="Arial" panose="020B0604020202020204" pitchFamily="34" charset="0"/>
              </a:rPr>
              <a:t>MK-6070 IV</a:t>
            </a:r>
          </a:p>
          <a:p>
            <a:pPr algn="ctr" defTabSz="457200" eaLnBrk="1" fontAlgn="auto" hangingPunct="1">
              <a:lnSpc>
                <a:spcPct val="100000"/>
              </a:lnSpc>
              <a:spcBef>
                <a:spcPct val="0"/>
              </a:spcBef>
              <a:spcAft>
                <a:spcPct val="0"/>
              </a:spcAft>
              <a:buClrTx/>
              <a:buNone/>
              <a:defRPr/>
            </a:pPr>
            <a:r>
              <a:rPr lang="en-US" altLang="en-US" sz="1400" b="0">
                <a:solidFill>
                  <a:srgbClr val="FFFFFF"/>
                </a:solidFill>
                <a:latin typeface="Calibri" panose="020F0502020204030204" pitchFamily="34" charset="0"/>
              </a:rPr>
              <a:t>Priming dose: 1 mg</a:t>
            </a:r>
          </a:p>
          <a:p>
            <a:pPr marL="0" marR="0" lvl="0" indent="0" algn="ctr" defTabSz="457200" rtl="0" eaLnBrk="1" fontAlgn="auto" latinLnBrk="0" hangingPunct="1">
              <a:lnSpc>
                <a:spcPct val="100000"/>
              </a:lnSpc>
              <a:spcBef>
                <a:spcPct val="0"/>
              </a:spcBef>
              <a:spcAft>
                <a:spcPct val="0"/>
              </a:spcAft>
              <a:buClrTx/>
              <a:buSzTx/>
              <a:buFontTx/>
              <a:buNone/>
              <a:tabLst/>
              <a:defRPr/>
            </a:pPr>
            <a:r>
              <a:rPr lang="en-US" altLang="en-US" sz="1400" b="0">
                <a:solidFill>
                  <a:srgbClr val="FFFFFF"/>
                </a:solidFill>
                <a:latin typeface="Calibri" panose="020F0502020204030204" pitchFamily="34" charset="0"/>
              </a:rPr>
              <a:t>Dosing: 6-24 mg Q1W</a:t>
            </a:r>
          </a:p>
          <a:p>
            <a:pPr marL="0" marR="0" lvl="0" indent="0" algn="ctr" defTabSz="4572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73</a:t>
            </a:r>
          </a:p>
        </p:txBody>
      </p:sp>
      <p:sp>
        <p:nvSpPr>
          <p:cNvPr id="34" name="TextBox 33">
            <a:extLst>
              <a:ext uri="{FF2B5EF4-FFF2-40B4-BE49-F238E27FC236}">
                <a16:creationId xmlns:a16="http://schemas.microsoft.com/office/drawing/2014/main" id="{43FC350A-0756-FE32-F39C-85F8E4BE45C2}"/>
              </a:ext>
            </a:extLst>
          </p:cNvPr>
          <p:cNvSpPr txBox="1"/>
          <p:nvPr/>
        </p:nvSpPr>
        <p:spPr bwMode="auto">
          <a:xfrm>
            <a:off x="3339549" y="4354496"/>
            <a:ext cx="44052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ctr" defTabSz="457200" eaLnBrk="1" fontAlgn="auto" hangingPunct="1">
              <a:spcBef>
                <a:spcPct val="50000"/>
              </a:spcBef>
              <a:defRPr/>
            </a:pPr>
            <a:r>
              <a:rPr lang="en-US" sz="1400">
                <a:solidFill>
                  <a:srgbClr val="000000"/>
                </a:solidFill>
                <a:latin typeface="Calibri" panose="020F0502020204030204" pitchFamily="34" charset="0"/>
              </a:rPr>
              <a:t>Combination Therapy (SCLC only) 1-mg Priming Step Dose Escalation (Cohorts 1-2) </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ndParaRPr>
          </a:p>
        </p:txBody>
      </p:sp>
      <p:sp>
        <p:nvSpPr>
          <p:cNvPr id="35" name="Rectangle 49">
            <a:extLst>
              <a:ext uri="{FF2B5EF4-FFF2-40B4-BE49-F238E27FC236}">
                <a16:creationId xmlns:a16="http://schemas.microsoft.com/office/drawing/2014/main" id="{08BC0D89-EFA3-2A5B-4A55-DA27C4A2D812}"/>
              </a:ext>
            </a:extLst>
          </p:cNvPr>
          <p:cNvSpPr>
            <a:spLocks noChangeArrowheads="1"/>
          </p:cNvSpPr>
          <p:nvPr/>
        </p:nvSpPr>
        <p:spPr bwMode="auto">
          <a:xfrm>
            <a:off x="7851880" y="4517496"/>
            <a:ext cx="3222970" cy="770121"/>
          </a:xfrm>
          <a:prstGeom prst="rect">
            <a:avLst/>
          </a:prstGeom>
          <a:solidFill>
            <a:schemeClr val="tx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Tx/>
              <a:buNone/>
              <a:tabLst/>
              <a:defRPr/>
            </a:pPr>
            <a:r>
              <a:rPr lang="en-US" altLang="en-US" sz="1400">
                <a:solidFill>
                  <a:srgbClr val="FFFFFF"/>
                </a:solidFill>
                <a:latin typeface="Calibri" panose="020F0502020204030204" pitchFamily="34" charset="0"/>
              </a:rPr>
              <a:t>MK-6070 IV + Atezolizumab IV</a:t>
            </a:r>
          </a:p>
          <a:p>
            <a:pPr marL="0" marR="0" lvl="0" indent="0" algn="ctr" defTabSz="457200" rtl="0" eaLnBrk="1" fontAlgn="auto" latinLnBrk="0" hangingPunct="1">
              <a:lnSpc>
                <a:spcPct val="100000"/>
              </a:lnSpc>
              <a:spcBef>
                <a:spcPct val="0"/>
              </a:spcBef>
              <a:spcAft>
                <a:spcPct val="0"/>
              </a:spcAft>
              <a:buClrTx/>
              <a:buSzTx/>
              <a:buFontTx/>
              <a:buNone/>
              <a:tabLst/>
              <a:defRPr/>
            </a:pPr>
            <a:r>
              <a:rPr lang="en-US" altLang="en-US" sz="1400" b="0">
                <a:solidFill>
                  <a:srgbClr val="FFFFFF"/>
                </a:solidFill>
                <a:latin typeface="Calibri" panose="020F0502020204030204" pitchFamily="34" charset="0"/>
              </a:rPr>
              <a:t>1 mg </a:t>
            </a:r>
            <a:r>
              <a:rPr lang="en-US" altLang="en-US" sz="1400" b="0">
                <a:solidFill>
                  <a:srgbClr val="FFFFFF"/>
                </a:solidFill>
                <a:latin typeface="Calibri" panose="020F0502020204030204" pitchFamily="34" charset="0"/>
                <a:sym typeface="Wingdings" panose="05000000000000000000" pitchFamily="2" charset="2"/>
              </a:rPr>
              <a:t> 12-24 mg Q2W</a:t>
            </a:r>
          </a:p>
          <a:p>
            <a:pPr marL="0" marR="0" lvl="0" indent="0" algn="ctr" defTabSz="457200" rtl="0" eaLnBrk="1" fontAlgn="auto" latinLnBrk="0" hangingPunct="1">
              <a:lnSpc>
                <a:spcPct val="100000"/>
              </a:lnSpc>
              <a:spcBef>
                <a:spcPct val="0"/>
              </a:spcBef>
              <a:spcAft>
                <a:spcPct val="0"/>
              </a:spcAft>
              <a:buClrTx/>
              <a:buSzTx/>
              <a:buFontTx/>
              <a:buNone/>
              <a:tabLst/>
              <a:defRPr/>
            </a:pPr>
            <a:r>
              <a:rPr lang="en-US" altLang="en-US" sz="1400" b="0">
                <a:solidFill>
                  <a:srgbClr val="FFFFFF"/>
                </a:solidFill>
                <a:latin typeface="Calibri" panose="020F0502020204030204" pitchFamily="34" charset="0"/>
                <a:sym typeface="Wingdings" panose="05000000000000000000" pitchFamily="2" charset="2"/>
              </a:rPr>
              <a:t>Atezolizumab Q4W</a:t>
            </a:r>
            <a:endPar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0" name="Straight Arrow Connector 39">
            <a:extLst>
              <a:ext uri="{FF2B5EF4-FFF2-40B4-BE49-F238E27FC236}">
                <a16:creationId xmlns:a16="http://schemas.microsoft.com/office/drawing/2014/main" id="{8F876087-3CAC-3D2C-06DA-A2F84FB3910C}"/>
              </a:ext>
            </a:extLst>
          </p:cNvPr>
          <p:cNvCxnSpPr>
            <a:cxnSpLocks/>
          </p:cNvCxnSpPr>
          <p:nvPr/>
        </p:nvCxnSpPr>
        <p:spPr bwMode="auto">
          <a:xfrm>
            <a:off x="3387433" y="2006800"/>
            <a:ext cx="4394874" cy="0"/>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CFDF48D5-33F0-320E-948F-A87E6626CC51}"/>
              </a:ext>
            </a:extLst>
          </p:cNvPr>
          <p:cNvCxnSpPr>
            <a:cxnSpLocks/>
          </p:cNvCxnSpPr>
          <p:nvPr/>
        </p:nvCxnSpPr>
        <p:spPr bwMode="auto">
          <a:xfrm>
            <a:off x="3304306" y="2880207"/>
            <a:ext cx="4478001" cy="0"/>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82F04596-6B57-87B3-DB5C-424E21FD625F}"/>
              </a:ext>
            </a:extLst>
          </p:cNvPr>
          <p:cNvCxnSpPr>
            <a:cxnSpLocks/>
          </p:cNvCxnSpPr>
          <p:nvPr/>
        </p:nvCxnSpPr>
        <p:spPr bwMode="auto">
          <a:xfrm flipV="1">
            <a:off x="3304306" y="3926825"/>
            <a:ext cx="4478001"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FBD5F3A7-EBFF-07F7-98C5-9796885A266E}"/>
              </a:ext>
            </a:extLst>
          </p:cNvPr>
          <p:cNvCxnSpPr>
            <a:cxnSpLocks/>
          </p:cNvCxnSpPr>
          <p:nvPr/>
        </p:nvCxnSpPr>
        <p:spPr bwMode="auto">
          <a:xfrm>
            <a:off x="3304306" y="4891178"/>
            <a:ext cx="4437401"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056913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t>Phase I/II Trial of MK-6070: Response</a:t>
            </a:r>
          </a:p>
        </p:txBody>
      </p:sp>
      <p:sp>
        <p:nvSpPr>
          <p:cNvPr id="5" name="Content Placeholder 4">
            <a:extLst>
              <a:ext uri="{FF2B5EF4-FFF2-40B4-BE49-F238E27FC236}">
                <a16:creationId xmlns:a16="http://schemas.microsoft.com/office/drawing/2014/main" id="{761D02F9-221F-D607-E219-708CAC7F0865}"/>
              </a:ext>
            </a:extLst>
          </p:cNvPr>
          <p:cNvSpPr>
            <a:spLocks noGrp="1"/>
          </p:cNvSpPr>
          <p:nvPr>
            <p:ph idx="1"/>
          </p:nvPr>
        </p:nvSpPr>
        <p:spPr/>
        <p:txBody>
          <a:bodyPr/>
          <a:lstStyle/>
          <a:p>
            <a:r>
              <a:rPr kumimoji="0" lang="en-US" sz="2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 cohorts 10-14: 1 mg priming dose and 12-/24-mg target dose</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5498" y="6360659"/>
            <a:ext cx="21985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Beltran. ASCO 2024.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8090.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770D3552-4878-8959-B741-351062B5C693}"/>
              </a:ext>
            </a:extLst>
          </p:cNvPr>
          <p:cNvGraphicFramePr>
            <a:graphicFrameLocks noGrp="1"/>
          </p:cNvGraphicFramePr>
          <p:nvPr>
            <p:extLst>
              <p:ext uri="{D42A27DB-BD31-4B8C-83A1-F6EECF244321}">
                <p14:modId xmlns:p14="http://schemas.microsoft.com/office/powerpoint/2010/main" val="1181648996"/>
              </p:ext>
            </p:extLst>
          </p:nvPr>
        </p:nvGraphicFramePr>
        <p:xfrm>
          <a:off x="7981950" y="2271649"/>
          <a:ext cx="3790950" cy="2834640"/>
        </p:xfrm>
        <a:graphic>
          <a:graphicData uri="http://schemas.openxmlformats.org/drawingml/2006/table">
            <a:tbl>
              <a:tblPr firstRow="1" bandRow="1">
                <a:tableStyleId>{EB344D84-9AFB-497E-A393-DC336BA19D2E}</a:tableStyleId>
              </a:tblPr>
              <a:tblGrid>
                <a:gridCol w="1267558">
                  <a:extLst>
                    <a:ext uri="{9D8B030D-6E8A-4147-A177-3AD203B41FA5}">
                      <a16:colId xmlns:a16="http://schemas.microsoft.com/office/drawing/2014/main" val="4200591250"/>
                    </a:ext>
                  </a:extLst>
                </a:gridCol>
                <a:gridCol w="178512">
                  <a:extLst>
                    <a:ext uri="{9D8B030D-6E8A-4147-A177-3AD203B41FA5}">
                      <a16:colId xmlns:a16="http://schemas.microsoft.com/office/drawing/2014/main" val="3566782411"/>
                    </a:ext>
                  </a:extLst>
                </a:gridCol>
                <a:gridCol w="1080546">
                  <a:extLst>
                    <a:ext uri="{9D8B030D-6E8A-4147-A177-3AD203B41FA5}">
                      <a16:colId xmlns:a16="http://schemas.microsoft.com/office/drawing/2014/main" val="3382576726"/>
                    </a:ext>
                  </a:extLst>
                </a:gridCol>
                <a:gridCol w="158968">
                  <a:extLst>
                    <a:ext uri="{9D8B030D-6E8A-4147-A177-3AD203B41FA5}">
                      <a16:colId xmlns:a16="http://schemas.microsoft.com/office/drawing/2014/main" val="3511910778"/>
                    </a:ext>
                  </a:extLst>
                </a:gridCol>
                <a:gridCol w="1105366">
                  <a:extLst>
                    <a:ext uri="{9D8B030D-6E8A-4147-A177-3AD203B41FA5}">
                      <a16:colId xmlns:a16="http://schemas.microsoft.com/office/drawing/2014/main" val="324356357"/>
                    </a:ext>
                  </a:extLst>
                </a:gridCol>
              </a:tblGrid>
              <a:tr h="382568">
                <a:tc>
                  <a:txBody>
                    <a:bodyPr/>
                    <a:lstStyle/>
                    <a:p>
                      <a:r>
                        <a:rPr lang="en-US" sz="1800"/>
                        <a:t>Response, n (%)</a:t>
                      </a:r>
                      <a:endParaRPr sz="1800"/>
                    </a:p>
                  </a:txBody>
                  <a:tcPr marL="45720" marR="0"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gridSpan="2">
                  <a:txBody>
                    <a:bodyPr/>
                    <a:lstStyle/>
                    <a:p>
                      <a:pPr algn="ctr"/>
                      <a:r>
                        <a:rPr lang="en-US" sz="1800" b="1">
                          <a:solidFill>
                            <a:schemeClr val="tx1"/>
                          </a:solidFill>
                          <a:latin typeface="+mj-lt"/>
                        </a:rPr>
                        <a:t>SCLC</a:t>
                      </a:r>
                    </a:p>
                    <a:p>
                      <a:pPr algn="ctr"/>
                      <a:r>
                        <a:rPr lang="en-US" sz="1800" b="1">
                          <a:solidFill>
                            <a:schemeClr val="tx1"/>
                          </a:solidFill>
                          <a:latin typeface="+mj-lt"/>
                        </a:rPr>
                        <a:t>(n = 28)</a:t>
                      </a:r>
                      <a:endParaRPr sz="1800"/>
                    </a:p>
                  </a:txBody>
                  <a:tcPr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hMerge="1">
                  <a:txBody>
                    <a:bodyPr/>
                    <a:lstStyle/>
                    <a:p>
                      <a:pPr algn="ctr"/>
                      <a:r>
                        <a:rPr lang="en-US" sz="1800" b="1">
                          <a:solidFill>
                            <a:schemeClr val="tx1"/>
                          </a:solidFill>
                          <a:latin typeface="+mj-lt"/>
                        </a:rPr>
                        <a:t>SCLC</a:t>
                      </a:r>
                    </a:p>
                    <a:p>
                      <a:pPr algn="ctr"/>
                      <a:r>
                        <a:rPr lang="en-US" sz="1800" b="1">
                          <a:solidFill>
                            <a:schemeClr val="tx1"/>
                          </a:solidFill>
                          <a:latin typeface="+mj-lt"/>
                        </a:rPr>
                        <a:t>(n = 28)</a:t>
                      </a:r>
                      <a:endParaRPr lang="en-US" sz="2000" b="1">
                        <a:solidFill>
                          <a:schemeClr val="tx1"/>
                        </a:solidFill>
                        <a:latin typeface="+mj-lt"/>
                      </a:endParaRP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gridSpan="2">
                  <a:txBody>
                    <a:bodyPr/>
                    <a:lstStyle/>
                    <a:p>
                      <a:pPr algn="ctr"/>
                      <a:r>
                        <a:rPr lang="en-US" sz="1800" b="1">
                          <a:solidFill>
                            <a:schemeClr val="tx1"/>
                          </a:solidFill>
                          <a:latin typeface="+mj-lt"/>
                        </a:rPr>
                        <a:t>Other NEN</a:t>
                      </a:r>
                    </a:p>
                    <a:p>
                      <a:pPr algn="ctr"/>
                      <a:r>
                        <a:rPr lang="en-US" sz="1800" b="1">
                          <a:solidFill>
                            <a:schemeClr val="tx1"/>
                          </a:solidFill>
                          <a:latin typeface="+mj-lt"/>
                        </a:rPr>
                        <a:t>(n = 13)</a:t>
                      </a:r>
                      <a:endParaRPr sz="1800"/>
                    </a:p>
                  </a:txBody>
                  <a:tcPr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hMerge="1">
                  <a:txBody>
                    <a:bodyPr/>
                    <a:lstStyle/>
                    <a:p>
                      <a:pPr algn="ctr"/>
                      <a:r>
                        <a:rPr lang="en-US" sz="1800" b="1">
                          <a:solidFill>
                            <a:schemeClr val="tx1"/>
                          </a:solidFill>
                          <a:latin typeface="+mj-lt"/>
                        </a:rPr>
                        <a:t>Other NEN</a:t>
                      </a:r>
                    </a:p>
                    <a:p>
                      <a:pPr algn="ctr"/>
                      <a:r>
                        <a:rPr lang="en-US" sz="1800" b="1">
                          <a:solidFill>
                            <a:schemeClr val="tx1"/>
                          </a:solidFill>
                          <a:latin typeface="+mj-lt"/>
                        </a:rPr>
                        <a:t>(n = 13)</a:t>
                      </a:r>
                    </a:p>
                  </a:txBody>
                  <a:tcPr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82837998"/>
                  </a:ext>
                </a:extLst>
              </a:tr>
              <a:tr h="218610">
                <a:tc>
                  <a:txBody>
                    <a:bodyPr/>
                    <a:lstStyle/>
                    <a:p>
                      <a:r>
                        <a:rPr lang="en-US" sz="1800">
                          <a:solidFill>
                            <a:schemeClr val="bg1"/>
                          </a:solidFill>
                          <a:latin typeface="+mj-lt"/>
                        </a:rPr>
                        <a:t>Overall</a:t>
                      </a:r>
                    </a:p>
                  </a:txBody>
                  <a:tcPr marL="45720" marR="0" anchor="ctr">
                    <a:lnL>
                      <a:noFill/>
                    </a:lnL>
                    <a:lnR>
                      <a:noFill/>
                    </a:lnR>
                    <a:lnT>
                      <a:noFill/>
                    </a:lnT>
                    <a:lnB>
                      <a:noFill/>
                    </a:lnB>
                    <a:lnTlToBr w="12700" cmpd="sng">
                      <a:noFill/>
                      <a:prstDash val="solid"/>
                    </a:lnTlToBr>
                    <a:lnBlToTr w="12700" cmpd="sng">
                      <a:noFill/>
                      <a:prstDash val="solid"/>
                    </a:lnBlToTr>
                    <a:solidFill>
                      <a:schemeClr val="tx2"/>
                    </a:solidFill>
                  </a:tcPr>
                </a:tc>
                <a:tc gridSpan="2">
                  <a:txBody>
                    <a:bodyPr/>
                    <a:lstStyle/>
                    <a:p>
                      <a:endParaRPr lang="en-US" sz="1800">
                        <a:solidFill>
                          <a:schemeClr val="bg1"/>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a:endParaRPr lang="en-US" sz="200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gridSpan="2">
                  <a:txBody>
                    <a:bodyPr/>
                    <a:lstStyle/>
                    <a:p>
                      <a:endParaRPr lang="en-US" sz="1800">
                        <a:solidFill>
                          <a:schemeClr val="bg1"/>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a:endParaRPr lang="en-US" sz="180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97972887"/>
                  </a:ext>
                </a:extLst>
              </a:tr>
              <a:tr h="218610">
                <a:tc>
                  <a:txBody>
                    <a:bodyPr/>
                    <a:lstStyle/>
                    <a:p>
                      <a:pPr algn="ctr"/>
                      <a:r>
                        <a:rPr lang="en-US" sz="1800">
                          <a:solidFill>
                            <a:schemeClr val="bg1"/>
                          </a:solidFill>
                          <a:latin typeface="+mj-lt"/>
                        </a:rPr>
                        <a:t>ORR</a:t>
                      </a:r>
                    </a:p>
                  </a:txBody>
                  <a:tcPr marL="45720" marR="0" anchor="ctr">
                    <a:lnL>
                      <a:noFill/>
                    </a:lnL>
                    <a:lnR>
                      <a:noFill/>
                    </a:lnR>
                    <a:lnT>
                      <a:noFill/>
                    </a:lnT>
                    <a:lnB>
                      <a:noFill/>
                    </a:lnB>
                    <a:lnTlToBr w="12700" cmpd="sng">
                      <a:noFill/>
                      <a:prstDash val="solid"/>
                    </a:lnTlToBr>
                    <a:lnBlToTr w="12700" cmpd="sng">
                      <a:noFill/>
                      <a:prstDash val="solid"/>
                    </a:lnBlToTr>
                    <a:solidFill>
                      <a:schemeClr val="tx2"/>
                    </a:solidFill>
                  </a:tcPr>
                </a:tc>
                <a:tc gridSpan="2">
                  <a:txBody>
                    <a:bodyPr/>
                    <a:lstStyle/>
                    <a:p>
                      <a:pPr algn="ctr"/>
                      <a:r>
                        <a:rPr lang="en-US" sz="1800">
                          <a:solidFill>
                            <a:schemeClr val="bg1"/>
                          </a:solidFill>
                        </a:rPr>
                        <a:t>11 (39)</a:t>
                      </a:r>
                      <a:endParaRPr lang="en-US" sz="1800">
                        <a:solidFill>
                          <a:schemeClr val="bg1"/>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a:r>
                        <a:rPr lang="en-US" sz="1800">
                          <a:solidFill>
                            <a:schemeClr val="bg1"/>
                          </a:solidFill>
                        </a:rPr>
                        <a:t>11 (39)</a:t>
                      </a:r>
                      <a:endParaRPr lang="en-US" sz="200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gridSpan="2">
                  <a:txBody>
                    <a:bodyPr/>
                    <a:lstStyle/>
                    <a:p>
                      <a:pPr algn="ctr"/>
                      <a:r>
                        <a:rPr lang="en-US" sz="1800">
                          <a:solidFill>
                            <a:schemeClr val="bg1"/>
                          </a:solidFill>
                        </a:rPr>
                        <a:t>6 (46)</a:t>
                      </a:r>
                      <a:endParaRPr lang="en-US" sz="1800">
                        <a:solidFill>
                          <a:schemeClr val="bg1"/>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a:r>
                        <a:rPr lang="en-US" sz="1800">
                          <a:solidFill>
                            <a:schemeClr val="bg1"/>
                          </a:solidFill>
                        </a:rPr>
                        <a:t>6 (46)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96043058"/>
                  </a:ext>
                </a:extLst>
              </a:tr>
              <a:tr h="218610">
                <a:tc>
                  <a:txBody>
                    <a:bodyPr/>
                    <a:lstStyle/>
                    <a:p>
                      <a:pPr algn="ctr"/>
                      <a:r>
                        <a:rPr lang="en-US" sz="1800">
                          <a:solidFill>
                            <a:schemeClr val="bg1"/>
                          </a:solidFill>
                          <a:latin typeface="+mj-lt"/>
                        </a:rPr>
                        <a:t>DCR</a:t>
                      </a:r>
                    </a:p>
                  </a:txBody>
                  <a:tcPr marL="45720" marR="0" anchor="ctr">
                    <a:lnL>
                      <a:noFill/>
                    </a:lnL>
                    <a:lnR>
                      <a:noFill/>
                    </a:lnR>
                    <a:lnT>
                      <a:noFill/>
                    </a:lnT>
                    <a:lnB>
                      <a:noFill/>
                    </a:lnB>
                    <a:lnTlToBr w="12700" cmpd="sng">
                      <a:noFill/>
                      <a:prstDash val="solid"/>
                    </a:lnTlToBr>
                    <a:lnBlToTr w="12700" cmpd="sng">
                      <a:noFill/>
                      <a:prstDash val="solid"/>
                    </a:lnBlToTr>
                    <a:solidFill>
                      <a:schemeClr val="tx2"/>
                    </a:solidFill>
                  </a:tcPr>
                </a:tc>
                <a:tc gridSpan="2">
                  <a:txBody>
                    <a:bodyPr/>
                    <a:lstStyle/>
                    <a:p>
                      <a:pPr algn="ctr"/>
                      <a:r>
                        <a:rPr lang="en-US" sz="1800">
                          <a:solidFill>
                            <a:schemeClr val="bg1"/>
                          </a:solidFill>
                        </a:rPr>
                        <a:t>20 (71)</a:t>
                      </a:r>
                      <a:endParaRPr lang="en-US" sz="1800">
                        <a:solidFill>
                          <a:schemeClr val="bg1"/>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a:r>
                        <a:rPr lang="en-US" sz="1800">
                          <a:solidFill>
                            <a:schemeClr val="bg1"/>
                          </a:solidFill>
                        </a:rPr>
                        <a:t>20 (71)</a:t>
                      </a:r>
                      <a:endParaRPr lang="en-US" sz="200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gridSpan="2">
                  <a:txBody>
                    <a:bodyPr/>
                    <a:lstStyle/>
                    <a:p>
                      <a:pPr algn="ctr"/>
                      <a:r>
                        <a:rPr lang="en-US" sz="1800">
                          <a:solidFill>
                            <a:schemeClr val="bg1"/>
                          </a:solidFill>
                        </a:rPr>
                        <a:t>6 (46)</a:t>
                      </a:r>
                      <a:endParaRPr lang="en-US" sz="1800">
                        <a:solidFill>
                          <a:schemeClr val="bg1"/>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hMerge="1">
                  <a:txBody>
                    <a:bodyPr/>
                    <a:lstStyle/>
                    <a:p>
                      <a:pPr algn="ctr"/>
                      <a:r>
                        <a:rPr lang="en-US" sz="1800">
                          <a:solidFill>
                            <a:schemeClr val="bg1"/>
                          </a:solidFill>
                        </a:rPr>
                        <a:t>6 (46)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81356900"/>
                  </a:ext>
                </a:extLst>
              </a:tr>
              <a:tr h="218610">
                <a:tc gridSpan="5">
                  <a:txBody>
                    <a:bodyPr/>
                    <a:lstStyle/>
                    <a:p>
                      <a:r>
                        <a:rPr lang="en-US" sz="1800">
                          <a:solidFill>
                            <a:schemeClr val="bg1"/>
                          </a:solidFill>
                          <a:latin typeface="+mj-lt"/>
                        </a:rPr>
                        <a:t>Extracranial</a:t>
                      </a:r>
                    </a:p>
                  </a:txBody>
                  <a:tcPr marL="4572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lnL>
                      <a:noFill/>
                    </a:lnL>
                    <a:lnT>
                      <a:noFill/>
                    </a:lnT>
                  </a:tcPr>
                </a:tc>
                <a:tc hMerge="1">
                  <a:txBody>
                    <a:bodyPr/>
                    <a:lstStyle/>
                    <a:p>
                      <a:endParaRPr lang="en-US"/>
                    </a:p>
                  </a:txBody>
                  <a:tcPr/>
                </a:tc>
                <a:tc hMerge="1">
                  <a:txBody>
                    <a:bodyPr/>
                    <a:lstStyle/>
                    <a:p>
                      <a:endParaRPr lang="en-US" sz="1600">
                        <a:solidFill>
                          <a:schemeClr val="bg1"/>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02817794"/>
                  </a:ext>
                </a:extLst>
              </a:tr>
              <a:tr h="218610">
                <a:tc gridSpan="2">
                  <a:txBody>
                    <a:bodyPr/>
                    <a:lstStyle/>
                    <a:p>
                      <a:pPr algn="ctr"/>
                      <a:r>
                        <a:rPr lang="en-US" sz="1800">
                          <a:solidFill>
                            <a:schemeClr val="bg1"/>
                          </a:solidFill>
                          <a:latin typeface="+mj-lt"/>
                        </a:rPr>
                        <a:t>ORR</a:t>
                      </a:r>
                    </a:p>
                  </a:txBody>
                  <a:tcPr marL="4572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a:solidFill>
                          <a:schemeClr val="bg1"/>
                        </a:solidFill>
                        <a:latin typeface="+mj-lt"/>
                      </a:endParaRPr>
                    </a:p>
                  </a:txBody>
                  <a:tcPr marL="4572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a:solidFill>
                            <a:schemeClr val="bg1"/>
                          </a:solidFill>
                        </a:rPr>
                        <a:t>14 (50)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a:solidFill>
                          <a:schemeClr val="bg1"/>
                        </a:solidFill>
                      </a:endParaRPr>
                    </a:p>
                  </a:txBody>
                  <a:tcPr anchor="ctr">
                    <a:lnL>
                      <a:noFill/>
                    </a:lnL>
                    <a:lnR>
                      <a:noFill/>
                    </a:lnR>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6 (46)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77468951"/>
                  </a:ext>
                </a:extLst>
              </a:tr>
              <a:tr h="218610">
                <a:tc gridSpan="2">
                  <a:txBody>
                    <a:bodyPr/>
                    <a:lstStyle/>
                    <a:p>
                      <a:pPr algn="ctr"/>
                      <a:r>
                        <a:rPr lang="en-US" sz="1800">
                          <a:solidFill>
                            <a:schemeClr val="bg1"/>
                          </a:solidFill>
                          <a:latin typeface="+mj-lt"/>
                        </a:rPr>
                        <a:t>DCR</a:t>
                      </a:r>
                    </a:p>
                  </a:txBody>
                  <a:tcPr marL="4572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a:solidFill>
                          <a:schemeClr val="bg1"/>
                        </a:solidFill>
                        <a:latin typeface="+mj-lt"/>
                      </a:endParaRPr>
                    </a:p>
                  </a:txBody>
                  <a:tcPr marL="45720" marR="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a:solidFill>
                            <a:schemeClr val="bg1"/>
                          </a:solidFill>
                        </a:rPr>
                        <a:t>21 (75)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80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rPr>
                        <a:t>6 (46)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3529019"/>
                  </a:ext>
                </a:extLst>
              </a:tr>
            </a:tbl>
          </a:graphicData>
        </a:graphic>
      </p:graphicFrame>
      <p:cxnSp>
        <p:nvCxnSpPr>
          <p:cNvPr id="7" name="Straight Connector 6">
            <a:extLst>
              <a:ext uri="{FF2B5EF4-FFF2-40B4-BE49-F238E27FC236}">
                <a16:creationId xmlns:a16="http://schemas.microsoft.com/office/drawing/2014/main" id="{FC5B2F21-1342-2933-A3DE-4B645A411D91}"/>
              </a:ext>
            </a:extLst>
          </p:cNvPr>
          <p:cNvCxnSpPr>
            <a:cxnSpLocks/>
          </p:cNvCxnSpPr>
          <p:nvPr/>
        </p:nvCxnSpPr>
        <p:spPr bwMode="auto">
          <a:xfrm>
            <a:off x="1224753" y="2583117"/>
            <a:ext cx="0" cy="3072225"/>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15D8844-DB25-65C3-5643-79EDC333BE5B}"/>
              </a:ext>
            </a:extLst>
          </p:cNvPr>
          <p:cNvCxnSpPr/>
          <p:nvPr/>
        </p:nvCxnSpPr>
        <p:spPr bwMode="auto">
          <a:xfrm>
            <a:off x="1162609" y="2590449"/>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7ACDADDB-D694-BD98-FBDD-E7E1FB949591}"/>
              </a:ext>
            </a:extLst>
          </p:cNvPr>
          <p:cNvCxnSpPr/>
          <p:nvPr/>
        </p:nvCxnSpPr>
        <p:spPr bwMode="auto">
          <a:xfrm>
            <a:off x="1162609" y="2890413"/>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FB862FA9-DE74-9D23-FCD6-B893080341D5}"/>
              </a:ext>
            </a:extLst>
          </p:cNvPr>
          <p:cNvCxnSpPr/>
          <p:nvPr/>
        </p:nvCxnSpPr>
        <p:spPr bwMode="auto">
          <a:xfrm>
            <a:off x="1162609" y="3200207"/>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0943204-3A30-4D52-5AE8-4D49FCF51FE8}"/>
              </a:ext>
            </a:extLst>
          </p:cNvPr>
          <p:cNvCxnSpPr/>
          <p:nvPr/>
        </p:nvCxnSpPr>
        <p:spPr bwMode="auto">
          <a:xfrm>
            <a:off x="1162609" y="3500128"/>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7DB1BE1-ED40-9CA6-F033-2C25E1159F9F}"/>
              </a:ext>
            </a:extLst>
          </p:cNvPr>
          <p:cNvCxnSpPr/>
          <p:nvPr/>
        </p:nvCxnSpPr>
        <p:spPr bwMode="auto">
          <a:xfrm>
            <a:off x="1162609" y="3799922"/>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0A6E0AB-F7DB-C8DF-9839-4C30B32D296F}"/>
              </a:ext>
            </a:extLst>
          </p:cNvPr>
          <p:cNvCxnSpPr/>
          <p:nvPr/>
        </p:nvCxnSpPr>
        <p:spPr bwMode="auto">
          <a:xfrm>
            <a:off x="1162609" y="4419696"/>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05323E3-B3A2-8DF8-6E41-7B19FEF59341}"/>
              </a:ext>
            </a:extLst>
          </p:cNvPr>
          <p:cNvCxnSpPr/>
          <p:nvPr/>
        </p:nvCxnSpPr>
        <p:spPr bwMode="auto">
          <a:xfrm>
            <a:off x="1162609" y="4721770"/>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880F6A7-976E-9E54-078B-B07685D76929}"/>
              </a:ext>
            </a:extLst>
          </p:cNvPr>
          <p:cNvCxnSpPr/>
          <p:nvPr/>
        </p:nvCxnSpPr>
        <p:spPr bwMode="auto">
          <a:xfrm>
            <a:off x="1162609" y="5026890"/>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D3D432BC-25BC-9DF5-54DD-B462BCEE0916}"/>
              </a:ext>
            </a:extLst>
          </p:cNvPr>
          <p:cNvCxnSpPr/>
          <p:nvPr/>
        </p:nvCxnSpPr>
        <p:spPr bwMode="auto">
          <a:xfrm>
            <a:off x="1162609" y="5339123"/>
            <a:ext cx="6214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9182874-424F-49BB-C96F-7E78CBC11C2B}"/>
              </a:ext>
            </a:extLst>
          </p:cNvPr>
          <p:cNvCxnSpPr/>
          <p:nvPr/>
        </p:nvCxnSpPr>
        <p:spPr bwMode="auto">
          <a:xfrm>
            <a:off x="1162609" y="5646481"/>
            <a:ext cx="62144"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2871484D-FAD1-A564-E6BC-A391F2D28F6B}"/>
              </a:ext>
            </a:extLst>
          </p:cNvPr>
          <p:cNvSpPr txBox="1"/>
          <p:nvPr/>
        </p:nvSpPr>
        <p:spPr bwMode="auto">
          <a:xfrm>
            <a:off x="785702" y="2455708"/>
            <a:ext cx="3235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23" name="TextBox 22">
            <a:extLst>
              <a:ext uri="{FF2B5EF4-FFF2-40B4-BE49-F238E27FC236}">
                <a16:creationId xmlns:a16="http://schemas.microsoft.com/office/drawing/2014/main" id="{CD0C421A-2D10-DB64-2164-06A1C952CCDA}"/>
              </a:ext>
            </a:extLst>
          </p:cNvPr>
          <p:cNvSpPr txBox="1"/>
          <p:nvPr/>
        </p:nvSpPr>
        <p:spPr bwMode="auto">
          <a:xfrm>
            <a:off x="785702" y="2760508"/>
            <a:ext cx="3235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4" name="TextBox 23">
            <a:extLst>
              <a:ext uri="{FF2B5EF4-FFF2-40B4-BE49-F238E27FC236}">
                <a16:creationId xmlns:a16="http://schemas.microsoft.com/office/drawing/2014/main" id="{76762F53-AD2C-B4B3-E4AF-E7B558C10A8A}"/>
              </a:ext>
            </a:extLst>
          </p:cNvPr>
          <p:cNvSpPr txBox="1"/>
          <p:nvPr/>
        </p:nvSpPr>
        <p:spPr bwMode="auto">
          <a:xfrm>
            <a:off x="785702" y="3668849"/>
            <a:ext cx="3235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5" name="TextBox 24">
            <a:extLst>
              <a:ext uri="{FF2B5EF4-FFF2-40B4-BE49-F238E27FC236}">
                <a16:creationId xmlns:a16="http://schemas.microsoft.com/office/drawing/2014/main" id="{AF54251F-28B7-D2E0-9ADF-1668606B2A74}"/>
              </a:ext>
            </a:extLst>
          </p:cNvPr>
          <p:cNvSpPr txBox="1"/>
          <p:nvPr/>
        </p:nvSpPr>
        <p:spPr bwMode="auto">
          <a:xfrm>
            <a:off x="785702" y="3980862"/>
            <a:ext cx="3235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6" name="TextBox 25">
            <a:extLst>
              <a:ext uri="{FF2B5EF4-FFF2-40B4-BE49-F238E27FC236}">
                <a16:creationId xmlns:a16="http://schemas.microsoft.com/office/drawing/2014/main" id="{C7CFE600-0D1A-52A7-CBBC-EA0248E6543C}"/>
              </a:ext>
            </a:extLst>
          </p:cNvPr>
          <p:cNvSpPr txBox="1"/>
          <p:nvPr/>
        </p:nvSpPr>
        <p:spPr bwMode="auto">
          <a:xfrm>
            <a:off x="785702" y="4604012"/>
            <a:ext cx="3235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7" name="TextBox 26">
            <a:extLst>
              <a:ext uri="{FF2B5EF4-FFF2-40B4-BE49-F238E27FC236}">
                <a16:creationId xmlns:a16="http://schemas.microsoft.com/office/drawing/2014/main" id="{102FCDDA-F613-5CCD-C06A-52582C037534}"/>
              </a:ext>
            </a:extLst>
          </p:cNvPr>
          <p:cNvSpPr txBox="1"/>
          <p:nvPr/>
        </p:nvSpPr>
        <p:spPr bwMode="auto">
          <a:xfrm>
            <a:off x="660648" y="5507157"/>
            <a:ext cx="4485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0" name="TextBox 29">
            <a:extLst>
              <a:ext uri="{FF2B5EF4-FFF2-40B4-BE49-F238E27FC236}">
                <a16:creationId xmlns:a16="http://schemas.microsoft.com/office/drawing/2014/main" id="{8586B611-827B-FCA0-2531-DDDEE7E9C7E2}"/>
              </a:ext>
            </a:extLst>
          </p:cNvPr>
          <p:cNvSpPr txBox="1"/>
          <p:nvPr/>
        </p:nvSpPr>
        <p:spPr bwMode="auto">
          <a:xfrm>
            <a:off x="660648" y="5202357"/>
            <a:ext cx="4485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1" name="TextBox 30">
            <a:extLst>
              <a:ext uri="{FF2B5EF4-FFF2-40B4-BE49-F238E27FC236}">
                <a16:creationId xmlns:a16="http://schemas.microsoft.com/office/drawing/2014/main" id="{421FAEAD-9D1A-E2B9-BC2A-0D1FC42707AC}"/>
              </a:ext>
            </a:extLst>
          </p:cNvPr>
          <p:cNvSpPr txBox="1"/>
          <p:nvPr/>
        </p:nvSpPr>
        <p:spPr bwMode="auto">
          <a:xfrm>
            <a:off x="660648" y="4900015"/>
            <a:ext cx="44858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cxnSp>
        <p:nvCxnSpPr>
          <p:cNvPr id="32" name="Straight Connector 31">
            <a:extLst>
              <a:ext uri="{FF2B5EF4-FFF2-40B4-BE49-F238E27FC236}">
                <a16:creationId xmlns:a16="http://schemas.microsoft.com/office/drawing/2014/main" id="{F0A98848-88C1-3766-E8CA-ADCCFD2DCD7C}"/>
              </a:ext>
            </a:extLst>
          </p:cNvPr>
          <p:cNvCxnSpPr/>
          <p:nvPr/>
        </p:nvCxnSpPr>
        <p:spPr bwMode="auto">
          <a:xfrm>
            <a:off x="1162609" y="4109980"/>
            <a:ext cx="62144"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0E5BCB9F-B32A-15E1-4CC9-84CA2336533F}"/>
              </a:ext>
            </a:extLst>
          </p:cNvPr>
          <p:cNvSpPr txBox="1"/>
          <p:nvPr/>
        </p:nvSpPr>
        <p:spPr bwMode="auto">
          <a:xfrm>
            <a:off x="785702" y="4291838"/>
            <a:ext cx="3235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4" name="TextBox 33">
            <a:extLst>
              <a:ext uri="{FF2B5EF4-FFF2-40B4-BE49-F238E27FC236}">
                <a16:creationId xmlns:a16="http://schemas.microsoft.com/office/drawing/2014/main" id="{3945E40F-9F6C-228F-B519-C25DC76A0196}"/>
              </a:ext>
            </a:extLst>
          </p:cNvPr>
          <p:cNvSpPr txBox="1"/>
          <p:nvPr/>
        </p:nvSpPr>
        <p:spPr bwMode="auto">
          <a:xfrm>
            <a:off x="785702" y="3373881"/>
            <a:ext cx="3235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35" name="TextBox 34">
            <a:extLst>
              <a:ext uri="{FF2B5EF4-FFF2-40B4-BE49-F238E27FC236}">
                <a16:creationId xmlns:a16="http://schemas.microsoft.com/office/drawing/2014/main" id="{E5CC6027-77C2-18F4-4E0D-1D970CC7E008}"/>
              </a:ext>
            </a:extLst>
          </p:cNvPr>
          <p:cNvSpPr txBox="1"/>
          <p:nvPr/>
        </p:nvSpPr>
        <p:spPr bwMode="auto">
          <a:xfrm>
            <a:off x="785702" y="3072682"/>
            <a:ext cx="32353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36" name="TextBox 35">
            <a:extLst>
              <a:ext uri="{FF2B5EF4-FFF2-40B4-BE49-F238E27FC236}">
                <a16:creationId xmlns:a16="http://schemas.microsoft.com/office/drawing/2014/main" id="{FA8165FB-03C6-0E52-5EDE-3AD9E87283BB}"/>
              </a:ext>
            </a:extLst>
          </p:cNvPr>
          <p:cNvSpPr txBox="1"/>
          <p:nvPr/>
        </p:nvSpPr>
        <p:spPr bwMode="auto">
          <a:xfrm rot="16200000">
            <a:off x="-993563" y="3972261"/>
            <a:ext cx="306176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From Baseline (%</a:t>
            </a:r>
            <a:r>
              <a:rPr lang="en-US" sz="1600" dirty="0">
                <a:solidFill>
                  <a:srgbClr val="000000"/>
                </a:solidFill>
                <a:latin typeface="Calibri" panose="020F0502020204030204" pitchFamily="34" charset="0"/>
                <a:cs typeface="+mn-cs"/>
              </a:rPr>
              <a:t>)</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05880E57-B4D6-8589-DA5A-6DBA202287C8}"/>
              </a:ext>
            </a:extLst>
          </p:cNvPr>
          <p:cNvSpPr/>
          <p:nvPr/>
        </p:nvSpPr>
        <p:spPr bwMode="auto">
          <a:xfrm>
            <a:off x="1252807" y="3088050"/>
            <a:ext cx="85024" cy="103117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78040C70-8BDD-16BE-569E-175416369D62}"/>
              </a:ext>
            </a:extLst>
          </p:cNvPr>
          <p:cNvSpPr/>
          <p:nvPr/>
        </p:nvSpPr>
        <p:spPr bwMode="auto">
          <a:xfrm>
            <a:off x="1376717" y="3109758"/>
            <a:ext cx="85024" cy="100947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B6CF4491-3012-4E43-10CC-35724EA41A57}"/>
              </a:ext>
            </a:extLst>
          </p:cNvPr>
          <p:cNvSpPr/>
          <p:nvPr/>
        </p:nvSpPr>
        <p:spPr bwMode="auto">
          <a:xfrm>
            <a:off x="1500627" y="3402800"/>
            <a:ext cx="85024" cy="7164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40FCF28E-BC44-8713-790D-E6E117F47C77}"/>
              </a:ext>
            </a:extLst>
          </p:cNvPr>
          <p:cNvSpPr/>
          <p:nvPr/>
        </p:nvSpPr>
        <p:spPr bwMode="auto">
          <a:xfrm>
            <a:off x="1624537" y="3546608"/>
            <a:ext cx="85024" cy="5726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BE2A4F81-B850-FCC0-0407-BAC90E2B9EBE}"/>
              </a:ext>
            </a:extLst>
          </p:cNvPr>
          <p:cNvSpPr/>
          <p:nvPr/>
        </p:nvSpPr>
        <p:spPr bwMode="auto">
          <a:xfrm>
            <a:off x="1748447" y="3668708"/>
            <a:ext cx="85024" cy="4505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3D389A2D-4E95-AB62-504D-C54121834070}"/>
              </a:ext>
            </a:extLst>
          </p:cNvPr>
          <p:cNvSpPr/>
          <p:nvPr/>
        </p:nvSpPr>
        <p:spPr bwMode="auto">
          <a:xfrm>
            <a:off x="1872357" y="3893969"/>
            <a:ext cx="85024" cy="22083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64ABCE91-8363-F5CE-4C25-A7B744FF8BA6}"/>
              </a:ext>
            </a:extLst>
          </p:cNvPr>
          <p:cNvSpPr/>
          <p:nvPr/>
        </p:nvSpPr>
        <p:spPr bwMode="auto">
          <a:xfrm>
            <a:off x="1996267" y="4016017"/>
            <a:ext cx="85024" cy="9396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6D5DB2B4-95BD-1FF4-2010-3FD75BAB675C}"/>
              </a:ext>
            </a:extLst>
          </p:cNvPr>
          <p:cNvSpPr/>
          <p:nvPr/>
        </p:nvSpPr>
        <p:spPr bwMode="auto">
          <a:xfrm>
            <a:off x="2244990" y="4109980"/>
            <a:ext cx="85024" cy="19918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9AE31D60-3313-8A5B-F0DB-E94121AF5099}"/>
              </a:ext>
            </a:extLst>
          </p:cNvPr>
          <p:cNvSpPr/>
          <p:nvPr/>
        </p:nvSpPr>
        <p:spPr bwMode="auto">
          <a:xfrm>
            <a:off x="2369947" y="4119229"/>
            <a:ext cx="85024" cy="3717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A899D40D-2620-EC14-E488-D6AAE89F1F8B}"/>
              </a:ext>
            </a:extLst>
          </p:cNvPr>
          <p:cNvSpPr/>
          <p:nvPr/>
        </p:nvSpPr>
        <p:spPr bwMode="auto">
          <a:xfrm>
            <a:off x="2494904" y="4114800"/>
            <a:ext cx="85024" cy="58780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3F094764-1585-9FA2-0E98-D144584D4602}"/>
              </a:ext>
            </a:extLst>
          </p:cNvPr>
          <p:cNvSpPr/>
          <p:nvPr/>
        </p:nvSpPr>
        <p:spPr bwMode="auto">
          <a:xfrm>
            <a:off x="2619861" y="4114800"/>
            <a:ext cx="85024" cy="72075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3FCC58B7-9099-E5C1-4B75-44188F367A68}"/>
              </a:ext>
            </a:extLst>
          </p:cNvPr>
          <p:cNvSpPr/>
          <p:nvPr/>
        </p:nvSpPr>
        <p:spPr bwMode="auto">
          <a:xfrm>
            <a:off x="2744818" y="4114801"/>
            <a:ext cx="85024" cy="7343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3FA28AFC-1581-98C5-6690-7114313594DD}"/>
              </a:ext>
            </a:extLst>
          </p:cNvPr>
          <p:cNvSpPr/>
          <p:nvPr/>
        </p:nvSpPr>
        <p:spPr bwMode="auto">
          <a:xfrm>
            <a:off x="2869775" y="4114800"/>
            <a:ext cx="85024" cy="7913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90202206-4BF7-D6D5-D7A7-DC2E2792D3CD}"/>
              </a:ext>
            </a:extLst>
          </p:cNvPr>
          <p:cNvSpPr/>
          <p:nvPr/>
        </p:nvSpPr>
        <p:spPr bwMode="auto">
          <a:xfrm>
            <a:off x="2994732" y="4120226"/>
            <a:ext cx="85024" cy="7913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C52AC5E2-B05B-B8BF-9672-B03DF435A888}"/>
              </a:ext>
            </a:extLst>
          </p:cNvPr>
          <p:cNvSpPr/>
          <p:nvPr/>
        </p:nvSpPr>
        <p:spPr bwMode="auto">
          <a:xfrm>
            <a:off x="3119689" y="4114800"/>
            <a:ext cx="85024" cy="81029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0B76CD29-0633-3FE7-067B-65297C6FACAF}"/>
              </a:ext>
            </a:extLst>
          </p:cNvPr>
          <p:cNvSpPr/>
          <p:nvPr/>
        </p:nvSpPr>
        <p:spPr bwMode="auto">
          <a:xfrm>
            <a:off x="3244646" y="4119230"/>
            <a:ext cx="85024" cy="83028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5CB3696E-042A-85C4-3381-46F2FFA8974A}"/>
              </a:ext>
            </a:extLst>
          </p:cNvPr>
          <p:cNvSpPr/>
          <p:nvPr/>
        </p:nvSpPr>
        <p:spPr bwMode="auto">
          <a:xfrm>
            <a:off x="3369603" y="4109980"/>
            <a:ext cx="85024" cy="105660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6164472C-FFE2-DB14-EE80-7F74F01393A3}"/>
              </a:ext>
            </a:extLst>
          </p:cNvPr>
          <p:cNvSpPr/>
          <p:nvPr/>
        </p:nvSpPr>
        <p:spPr bwMode="auto">
          <a:xfrm>
            <a:off x="3494560" y="4114801"/>
            <a:ext cx="85024" cy="109791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E5564BAE-B1C0-34E4-9344-7076230BB418}"/>
              </a:ext>
            </a:extLst>
          </p:cNvPr>
          <p:cNvSpPr/>
          <p:nvPr/>
        </p:nvSpPr>
        <p:spPr bwMode="auto">
          <a:xfrm>
            <a:off x="3619517" y="4109980"/>
            <a:ext cx="85024" cy="112172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203E3582-18FF-5DAE-41E9-08F85A62B50C}"/>
              </a:ext>
            </a:extLst>
          </p:cNvPr>
          <p:cNvSpPr/>
          <p:nvPr/>
        </p:nvSpPr>
        <p:spPr bwMode="auto">
          <a:xfrm>
            <a:off x="3744474" y="4109981"/>
            <a:ext cx="85024" cy="113737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99E53C0A-DDBC-F110-D823-31F0BDDA7231}"/>
              </a:ext>
            </a:extLst>
          </p:cNvPr>
          <p:cNvSpPr/>
          <p:nvPr/>
        </p:nvSpPr>
        <p:spPr bwMode="auto">
          <a:xfrm>
            <a:off x="3869431" y="4109981"/>
            <a:ext cx="85024" cy="114886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18FE1B1E-2CE4-ABC6-E76F-E15C8AE3F00A}"/>
              </a:ext>
            </a:extLst>
          </p:cNvPr>
          <p:cNvSpPr/>
          <p:nvPr/>
        </p:nvSpPr>
        <p:spPr bwMode="auto">
          <a:xfrm>
            <a:off x="3994388" y="4119229"/>
            <a:ext cx="85024" cy="115780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76C8C5EE-B7D7-0E95-E1CE-D3649AD85467}"/>
              </a:ext>
            </a:extLst>
          </p:cNvPr>
          <p:cNvSpPr/>
          <p:nvPr/>
        </p:nvSpPr>
        <p:spPr bwMode="auto">
          <a:xfrm>
            <a:off x="4119345" y="4114801"/>
            <a:ext cx="85024" cy="122192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5C30745A-55F2-9FAD-0BDB-5E059772D207}"/>
              </a:ext>
            </a:extLst>
          </p:cNvPr>
          <p:cNvSpPr/>
          <p:nvPr/>
        </p:nvSpPr>
        <p:spPr bwMode="auto">
          <a:xfrm>
            <a:off x="4244302" y="4119229"/>
            <a:ext cx="85024" cy="133688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A18C669F-3032-94E0-CAD1-71EC7F9468AB}"/>
              </a:ext>
            </a:extLst>
          </p:cNvPr>
          <p:cNvSpPr/>
          <p:nvPr/>
        </p:nvSpPr>
        <p:spPr bwMode="auto">
          <a:xfrm>
            <a:off x="4369259" y="4114800"/>
            <a:ext cx="85024" cy="137116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D2C1A323-0813-C688-4236-ADC97A8C8C36}"/>
              </a:ext>
            </a:extLst>
          </p:cNvPr>
          <p:cNvSpPr/>
          <p:nvPr/>
        </p:nvSpPr>
        <p:spPr bwMode="auto">
          <a:xfrm>
            <a:off x="4494216" y="4119229"/>
            <a:ext cx="85024" cy="15078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53DA64B7-DB7E-6EF7-3E17-9D0D4D836AE2}"/>
              </a:ext>
            </a:extLst>
          </p:cNvPr>
          <p:cNvSpPr/>
          <p:nvPr/>
        </p:nvSpPr>
        <p:spPr bwMode="auto">
          <a:xfrm>
            <a:off x="4619177" y="4119229"/>
            <a:ext cx="85024" cy="15078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C75166C7-C34D-B092-2F38-9D454E2A68E0}"/>
              </a:ext>
            </a:extLst>
          </p:cNvPr>
          <p:cNvSpPr/>
          <p:nvPr/>
        </p:nvSpPr>
        <p:spPr bwMode="auto">
          <a:xfrm>
            <a:off x="4922530" y="3155989"/>
            <a:ext cx="85024" cy="95399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A666AE8E-24FE-F85B-C1D5-3749DB8BB59E}"/>
              </a:ext>
            </a:extLst>
          </p:cNvPr>
          <p:cNvSpPr/>
          <p:nvPr/>
        </p:nvSpPr>
        <p:spPr bwMode="auto">
          <a:xfrm>
            <a:off x="5047377" y="3831615"/>
            <a:ext cx="85024" cy="28318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61B5E950-9EE4-EC96-A566-227C2F57C299}"/>
              </a:ext>
            </a:extLst>
          </p:cNvPr>
          <p:cNvSpPr/>
          <p:nvPr/>
        </p:nvSpPr>
        <p:spPr bwMode="auto">
          <a:xfrm>
            <a:off x="5172224" y="3902162"/>
            <a:ext cx="85024" cy="20781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F920E8D0-ADF4-B518-1BB6-6A800E76E5CC}"/>
              </a:ext>
            </a:extLst>
          </p:cNvPr>
          <p:cNvSpPr/>
          <p:nvPr/>
        </p:nvSpPr>
        <p:spPr bwMode="auto">
          <a:xfrm>
            <a:off x="5297071" y="4073103"/>
            <a:ext cx="85024" cy="457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A3CE5A31-2C9C-91D2-EC23-847F377707E2}"/>
              </a:ext>
            </a:extLst>
          </p:cNvPr>
          <p:cNvSpPr/>
          <p:nvPr/>
        </p:nvSpPr>
        <p:spPr bwMode="auto">
          <a:xfrm>
            <a:off x="5421918" y="4109979"/>
            <a:ext cx="85024" cy="19807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E3BFEDE4-5519-A555-0E68-0BE458F663F5}"/>
              </a:ext>
            </a:extLst>
          </p:cNvPr>
          <p:cNvSpPr/>
          <p:nvPr/>
        </p:nvSpPr>
        <p:spPr bwMode="auto">
          <a:xfrm>
            <a:off x="5546765" y="4114801"/>
            <a:ext cx="85024" cy="4211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67B8802F-4347-B96A-5E48-7FFD9E97AF7C}"/>
              </a:ext>
            </a:extLst>
          </p:cNvPr>
          <p:cNvSpPr/>
          <p:nvPr/>
        </p:nvSpPr>
        <p:spPr bwMode="auto">
          <a:xfrm>
            <a:off x="5671612" y="4118822"/>
            <a:ext cx="85024" cy="65864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4024637A-FB05-D604-4A7F-AD471DE6EB3E}"/>
              </a:ext>
            </a:extLst>
          </p:cNvPr>
          <p:cNvSpPr/>
          <p:nvPr/>
        </p:nvSpPr>
        <p:spPr bwMode="auto">
          <a:xfrm>
            <a:off x="5796459" y="4114800"/>
            <a:ext cx="85024" cy="92586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06EE65D3-CF16-254C-2059-3FA4085B84C7}"/>
              </a:ext>
            </a:extLst>
          </p:cNvPr>
          <p:cNvSpPr/>
          <p:nvPr/>
        </p:nvSpPr>
        <p:spPr bwMode="auto">
          <a:xfrm>
            <a:off x="5921306" y="4118823"/>
            <a:ext cx="85024" cy="98424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F6A99831-9726-8D87-ED94-14B46A9D9F97}"/>
              </a:ext>
            </a:extLst>
          </p:cNvPr>
          <p:cNvSpPr/>
          <p:nvPr/>
        </p:nvSpPr>
        <p:spPr bwMode="auto">
          <a:xfrm>
            <a:off x="6046153" y="4118822"/>
            <a:ext cx="85024" cy="126914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BAFBF165-126C-4BFF-77E1-8432372101B7}"/>
              </a:ext>
            </a:extLst>
          </p:cNvPr>
          <p:cNvSpPr/>
          <p:nvPr/>
        </p:nvSpPr>
        <p:spPr bwMode="auto">
          <a:xfrm>
            <a:off x="6171000" y="4114800"/>
            <a:ext cx="85024" cy="137356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660EA6FF-5035-3706-CEF6-02330AEBB261}"/>
              </a:ext>
            </a:extLst>
          </p:cNvPr>
          <p:cNvSpPr/>
          <p:nvPr/>
        </p:nvSpPr>
        <p:spPr bwMode="auto">
          <a:xfrm>
            <a:off x="6295845" y="4118821"/>
            <a:ext cx="85024" cy="150823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823CFC8F-A936-E035-5B28-064FDAA22603}"/>
              </a:ext>
            </a:extLst>
          </p:cNvPr>
          <p:cNvSpPr/>
          <p:nvPr/>
        </p:nvSpPr>
        <p:spPr bwMode="auto">
          <a:xfrm>
            <a:off x="6524883" y="4040544"/>
            <a:ext cx="85024" cy="782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8C6CFCDE-03BB-C620-955F-AE51E693B580}"/>
              </a:ext>
            </a:extLst>
          </p:cNvPr>
          <p:cNvSpPr/>
          <p:nvPr/>
        </p:nvSpPr>
        <p:spPr bwMode="auto">
          <a:xfrm>
            <a:off x="6649697" y="4128733"/>
            <a:ext cx="85024" cy="1828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5A683DE7-1766-4E45-36AB-6A99554F9C16}"/>
              </a:ext>
            </a:extLst>
          </p:cNvPr>
          <p:cNvSpPr/>
          <p:nvPr/>
        </p:nvSpPr>
        <p:spPr bwMode="auto">
          <a:xfrm>
            <a:off x="6774511" y="4118821"/>
            <a:ext cx="85024" cy="23746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3C2D27C3-042B-3121-A841-AFE8A2481109}"/>
              </a:ext>
            </a:extLst>
          </p:cNvPr>
          <p:cNvSpPr/>
          <p:nvPr/>
        </p:nvSpPr>
        <p:spPr bwMode="auto">
          <a:xfrm>
            <a:off x="6899325" y="4118821"/>
            <a:ext cx="85024" cy="25374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EC38E0DE-3695-6BE2-3023-AED6B46447B2}"/>
              </a:ext>
            </a:extLst>
          </p:cNvPr>
          <p:cNvSpPr/>
          <p:nvPr/>
        </p:nvSpPr>
        <p:spPr bwMode="auto">
          <a:xfrm>
            <a:off x="7024139" y="4114800"/>
            <a:ext cx="85024" cy="4124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EB770100-4BF6-8964-0756-B6D9FC511D18}"/>
              </a:ext>
            </a:extLst>
          </p:cNvPr>
          <p:cNvSpPr/>
          <p:nvPr/>
        </p:nvSpPr>
        <p:spPr bwMode="auto">
          <a:xfrm>
            <a:off x="7148953" y="4109979"/>
            <a:ext cx="85024" cy="45252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38F6FFD6-4438-0784-88D9-0921D3674251}"/>
              </a:ext>
            </a:extLst>
          </p:cNvPr>
          <p:cNvSpPr/>
          <p:nvPr/>
        </p:nvSpPr>
        <p:spPr bwMode="auto">
          <a:xfrm>
            <a:off x="7273767" y="4114799"/>
            <a:ext cx="85024" cy="5643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F9206384-1E25-5896-3846-2D58DD3B52E2}"/>
              </a:ext>
            </a:extLst>
          </p:cNvPr>
          <p:cNvSpPr/>
          <p:nvPr/>
        </p:nvSpPr>
        <p:spPr bwMode="auto">
          <a:xfrm>
            <a:off x="7398581" y="4118821"/>
            <a:ext cx="85024" cy="73672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611E2375-257D-62EC-65F5-CFDAD10D9907}"/>
              </a:ext>
            </a:extLst>
          </p:cNvPr>
          <p:cNvSpPr/>
          <p:nvPr/>
        </p:nvSpPr>
        <p:spPr bwMode="auto">
          <a:xfrm>
            <a:off x="7523397" y="4114800"/>
            <a:ext cx="85024" cy="81943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101" name="Straight Connector 100">
            <a:extLst>
              <a:ext uri="{FF2B5EF4-FFF2-40B4-BE49-F238E27FC236}">
                <a16:creationId xmlns:a16="http://schemas.microsoft.com/office/drawing/2014/main" id="{A0CB42DF-25E9-5387-6ADC-4ABA4F16B2CE}"/>
              </a:ext>
            </a:extLst>
          </p:cNvPr>
          <p:cNvCxnSpPr/>
          <p:nvPr/>
        </p:nvCxnSpPr>
        <p:spPr bwMode="auto">
          <a:xfrm>
            <a:off x="4812449" y="2583117"/>
            <a:ext cx="0" cy="3154852"/>
          </a:xfrm>
          <a:prstGeom prst="line">
            <a:avLst/>
          </a:prstGeom>
          <a:noFill/>
          <a:ln w="19050" cap="flat" cmpd="sng" algn="ctr">
            <a:solidFill>
              <a:schemeClr val="bg1">
                <a:lumMod val="65000"/>
                <a:lumOff val="35000"/>
              </a:schemeClr>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6FD7092-D537-5AFB-0773-98F0B9CDAE05}"/>
              </a:ext>
            </a:extLst>
          </p:cNvPr>
          <p:cNvCxnSpPr/>
          <p:nvPr/>
        </p:nvCxnSpPr>
        <p:spPr bwMode="auto">
          <a:xfrm>
            <a:off x="6460274" y="2583117"/>
            <a:ext cx="0" cy="3154852"/>
          </a:xfrm>
          <a:prstGeom prst="line">
            <a:avLst/>
          </a:prstGeom>
          <a:noFill/>
          <a:ln w="19050" cap="flat" cmpd="sng" algn="ctr">
            <a:solidFill>
              <a:schemeClr val="bg1">
                <a:lumMod val="65000"/>
                <a:lumOff val="35000"/>
              </a:schemeClr>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66B7170B-A8A8-0708-04AB-05F054626A04}"/>
              </a:ext>
            </a:extLst>
          </p:cNvPr>
          <p:cNvSpPr txBox="1"/>
          <p:nvPr/>
        </p:nvSpPr>
        <p:spPr bwMode="auto">
          <a:xfrm>
            <a:off x="1224751" y="2339749"/>
            <a:ext cx="358769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SCLC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 = 28)</a:t>
            </a:r>
          </a:p>
        </p:txBody>
      </p:sp>
      <p:sp>
        <p:nvSpPr>
          <p:cNvPr id="107" name="TextBox 106">
            <a:extLst>
              <a:ext uri="{FF2B5EF4-FFF2-40B4-BE49-F238E27FC236}">
                <a16:creationId xmlns:a16="http://schemas.microsoft.com/office/drawing/2014/main" id="{4A7C5EA5-5975-099F-0D2E-12528A6D71F1}"/>
              </a:ext>
            </a:extLst>
          </p:cNvPr>
          <p:cNvSpPr txBox="1"/>
          <p:nvPr/>
        </p:nvSpPr>
        <p:spPr bwMode="auto">
          <a:xfrm>
            <a:off x="4812445" y="2339749"/>
            <a:ext cx="164118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Other NEN</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 = 12)</a:t>
            </a:r>
          </a:p>
        </p:txBody>
      </p:sp>
      <p:sp>
        <p:nvSpPr>
          <p:cNvPr id="108" name="TextBox 107">
            <a:extLst>
              <a:ext uri="{FF2B5EF4-FFF2-40B4-BE49-F238E27FC236}">
                <a16:creationId xmlns:a16="http://schemas.microsoft.com/office/drawing/2014/main" id="{05D848F2-C562-878D-7A48-0A38BF3F0E11}"/>
              </a:ext>
            </a:extLst>
          </p:cNvPr>
          <p:cNvSpPr txBox="1"/>
          <p:nvPr/>
        </p:nvSpPr>
        <p:spPr bwMode="auto">
          <a:xfrm>
            <a:off x="6466918" y="2339749"/>
            <a:ext cx="1141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NEPC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 = 9)</a:t>
            </a:r>
          </a:p>
        </p:txBody>
      </p:sp>
      <p:cxnSp>
        <p:nvCxnSpPr>
          <p:cNvPr id="109" name="Straight Connector 108">
            <a:extLst>
              <a:ext uri="{FF2B5EF4-FFF2-40B4-BE49-F238E27FC236}">
                <a16:creationId xmlns:a16="http://schemas.microsoft.com/office/drawing/2014/main" id="{CCE65904-5018-7989-13FD-B4781AFEBE3F}"/>
              </a:ext>
            </a:extLst>
          </p:cNvPr>
          <p:cNvCxnSpPr>
            <a:cxnSpLocks/>
          </p:cNvCxnSpPr>
          <p:nvPr/>
        </p:nvCxnSpPr>
        <p:spPr bwMode="auto">
          <a:xfrm>
            <a:off x="1226058" y="4109980"/>
            <a:ext cx="6446969" cy="12941"/>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C8F8BA9-E4F8-716A-FC85-AB0668EA1735}"/>
              </a:ext>
            </a:extLst>
          </p:cNvPr>
          <p:cNvCxnSpPr>
            <a:cxnSpLocks/>
          </p:cNvCxnSpPr>
          <p:nvPr/>
        </p:nvCxnSpPr>
        <p:spPr bwMode="auto">
          <a:xfrm>
            <a:off x="1252807" y="3799922"/>
            <a:ext cx="6355614" cy="0"/>
          </a:xfrm>
          <a:prstGeom prst="line">
            <a:avLst/>
          </a:prstGeom>
          <a:noFill/>
          <a:ln w="19050" cap="flat" cmpd="sng" algn="ctr">
            <a:solidFill>
              <a:schemeClr val="bg2"/>
            </a:solidFill>
            <a:prstDash val="sysDash"/>
            <a:round/>
            <a:headEnd type="none" w="med" len="med"/>
            <a:tailEnd type="none" w="med" len="med"/>
          </a:ln>
          <a:effectLst/>
        </p:spPr>
      </p:cxnSp>
      <p:cxnSp>
        <p:nvCxnSpPr>
          <p:cNvPr id="105" name="Straight Connector 104">
            <a:extLst>
              <a:ext uri="{FF2B5EF4-FFF2-40B4-BE49-F238E27FC236}">
                <a16:creationId xmlns:a16="http://schemas.microsoft.com/office/drawing/2014/main" id="{D8DAEB9B-C4AF-6559-5273-5C0DA0D68105}"/>
              </a:ext>
            </a:extLst>
          </p:cNvPr>
          <p:cNvCxnSpPr>
            <a:cxnSpLocks/>
          </p:cNvCxnSpPr>
          <p:nvPr/>
        </p:nvCxnSpPr>
        <p:spPr bwMode="auto">
          <a:xfrm>
            <a:off x="1252807" y="4571447"/>
            <a:ext cx="6355614" cy="0"/>
          </a:xfrm>
          <a:prstGeom prst="line">
            <a:avLst/>
          </a:prstGeom>
          <a:noFill/>
          <a:ln w="19050" cap="flat" cmpd="sng" algn="ctr">
            <a:solidFill>
              <a:schemeClr val="bg2"/>
            </a:solidFill>
            <a:prstDash val="sysDash"/>
            <a:round/>
            <a:headEnd type="none" w="med" len="med"/>
            <a:tailEnd type="none" w="med" len="med"/>
          </a:ln>
          <a:effectLst/>
        </p:spPr>
      </p:cxnSp>
    </p:spTree>
    <p:extLst>
      <p:ext uri="{BB962C8B-B14F-4D97-AF65-F5344CB8AC3E}">
        <p14:creationId xmlns:p14="http://schemas.microsoft.com/office/powerpoint/2010/main" val="37100060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t>Phase I/II Trial of MK-6070: Duration of Response</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7790" y="6364664"/>
            <a:ext cx="306096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Beltran. ASCO 2024.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8090.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1D15FD87-3DB5-76AB-09F0-4149E38739DC}"/>
              </a:ext>
            </a:extLst>
          </p:cNvPr>
          <p:cNvSpPr txBox="1"/>
          <p:nvPr/>
        </p:nvSpPr>
        <p:spPr bwMode="auto">
          <a:xfrm>
            <a:off x="603636" y="1499438"/>
            <a:ext cx="33673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 cohorts 10-14: 1 mg priming dose</a:t>
            </a:r>
          </a:p>
        </p:txBody>
      </p:sp>
      <p:cxnSp>
        <p:nvCxnSpPr>
          <p:cNvPr id="12" name="Straight Connector 11">
            <a:extLst>
              <a:ext uri="{FF2B5EF4-FFF2-40B4-BE49-F238E27FC236}">
                <a16:creationId xmlns:a16="http://schemas.microsoft.com/office/drawing/2014/main" id="{A8A200D9-69B3-F0F0-AB03-08ADFF6215C7}"/>
              </a:ext>
            </a:extLst>
          </p:cNvPr>
          <p:cNvCxnSpPr>
            <a:cxnSpLocks/>
          </p:cNvCxnSpPr>
          <p:nvPr/>
        </p:nvCxnSpPr>
        <p:spPr bwMode="auto">
          <a:xfrm>
            <a:off x="4953383" y="6031324"/>
            <a:ext cx="433765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5F1EE44-BD51-11E8-A4FB-8028D4C631E4}"/>
              </a:ext>
            </a:extLst>
          </p:cNvPr>
          <p:cNvCxnSpPr/>
          <p:nvPr/>
        </p:nvCxnSpPr>
        <p:spPr bwMode="auto">
          <a:xfrm>
            <a:off x="4877816" y="1610255"/>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1209667-8393-0DE2-DF72-9FA759254967}"/>
              </a:ext>
            </a:extLst>
          </p:cNvPr>
          <p:cNvCxnSpPr/>
          <p:nvPr/>
        </p:nvCxnSpPr>
        <p:spPr bwMode="auto">
          <a:xfrm>
            <a:off x="4877816" y="1724449"/>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1D8EE4F-D0B4-92F4-25CF-60A4554B6646}"/>
              </a:ext>
            </a:extLst>
          </p:cNvPr>
          <p:cNvCxnSpPr/>
          <p:nvPr/>
        </p:nvCxnSpPr>
        <p:spPr bwMode="auto">
          <a:xfrm>
            <a:off x="4877816" y="183864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17E6F65-A8F3-049F-2921-4A3134F16A71}"/>
              </a:ext>
            </a:extLst>
          </p:cNvPr>
          <p:cNvCxnSpPr/>
          <p:nvPr/>
        </p:nvCxnSpPr>
        <p:spPr bwMode="auto">
          <a:xfrm>
            <a:off x="4877816" y="1952838"/>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9E5AC20-0317-48E0-E221-ED14F3ECDC1C}"/>
              </a:ext>
            </a:extLst>
          </p:cNvPr>
          <p:cNvCxnSpPr/>
          <p:nvPr/>
        </p:nvCxnSpPr>
        <p:spPr bwMode="auto">
          <a:xfrm>
            <a:off x="4877816" y="2067033"/>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476A618-F277-7AAB-F6E8-B07C4186853D}"/>
              </a:ext>
            </a:extLst>
          </p:cNvPr>
          <p:cNvCxnSpPr/>
          <p:nvPr/>
        </p:nvCxnSpPr>
        <p:spPr bwMode="auto">
          <a:xfrm>
            <a:off x="4877816" y="2181227"/>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0B3ADA3-EE00-9973-5677-CBB2C9E2CAB5}"/>
              </a:ext>
            </a:extLst>
          </p:cNvPr>
          <p:cNvCxnSpPr/>
          <p:nvPr/>
        </p:nvCxnSpPr>
        <p:spPr bwMode="auto">
          <a:xfrm>
            <a:off x="4877816" y="2295422"/>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63A3835-6396-5013-37DE-5DC56278F892}"/>
              </a:ext>
            </a:extLst>
          </p:cNvPr>
          <p:cNvCxnSpPr/>
          <p:nvPr/>
        </p:nvCxnSpPr>
        <p:spPr bwMode="auto">
          <a:xfrm>
            <a:off x="4877816" y="2409616"/>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37CEE2E-736D-1A2A-8AB9-8C5D8773C316}"/>
              </a:ext>
            </a:extLst>
          </p:cNvPr>
          <p:cNvCxnSpPr/>
          <p:nvPr/>
        </p:nvCxnSpPr>
        <p:spPr bwMode="auto">
          <a:xfrm>
            <a:off x="4877816" y="252381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E3C40E2-8A64-B5C9-166D-0B0CFF1C095A}"/>
              </a:ext>
            </a:extLst>
          </p:cNvPr>
          <p:cNvCxnSpPr/>
          <p:nvPr/>
        </p:nvCxnSpPr>
        <p:spPr bwMode="auto">
          <a:xfrm>
            <a:off x="4877816" y="2638005"/>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FB9D3B8-F2FD-F637-933A-4D8C41878C02}"/>
              </a:ext>
            </a:extLst>
          </p:cNvPr>
          <p:cNvCxnSpPr/>
          <p:nvPr/>
        </p:nvCxnSpPr>
        <p:spPr bwMode="auto">
          <a:xfrm>
            <a:off x="4877816" y="275220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556755B-993A-AFC3-D736-340C72A62A96}"/>
              </a:ext>
            </a:extLst>
          </p:cNvPr>
          <p:cNvCxnSpPr/>
          <p:nvPr/>
        </p:nvCxnSpPr>
        <p:spPr bwMode="auto">
          <a:xfrm>
            <a:off x="4877816" y="286639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B6DAC02-FDCB-88DB-1430-1E027943954D}"/>
              </a:ext>
            </a:extLst>
          </p:cNvPr>
          <p:cNvCxnSpPr/>
          <p:nvPr/>
        </p:nvCxnSpPr>
        <p:spPr bwMode="auto">
          <a:xfrm>
            <a:off x="4877816" y="2980589"/>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EB6BB77-F4DC-FE24-ECD9-51EABB4909C4}"/>
              </a:ext>
            </a:extLst>
          </p:cNvPr>
          <p:cNvCxnSpPr/>
          <p:nvPr/>
        </p:nvCxnSpPr>
        <p:spPr bwMode="auto">
          <a:xfrm>
            <a:off x="4877816" y="3094783"/>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4B7BF2F-0940-7A40-310A-CA16D2CB7039}"/>
              </a:ext>
            </a:extLst>
          </p:cNvPr>
          <p:cNvCxnSpPr/>
          <p:nvPr/>
        </p:nvCxnSpPr>
        <p:spPr bwMode="auto">
          <a:xfrm>
            <a:off x="4877816" y="3208978"/>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627B2DA-3C2B-B0E3-84C9-7DDC688FC9B9}"/>
              </a:ext>
            </a:extLst>
          </p:cNvPr>
          <p:cNvCxnSpPr/>
          <p:nvPr/>
        </p:nvCxnSpPr>
        <p:spPr bwMode="auto">
          <a:xfrm>
            <a:off x="4877816" y="3323172"/>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DB3FF8A-F4D9-1C57-17AE-288B21CBD3C5}"/>
              </a:ext>
            </a:extLst>
          </p:cNvPr>
          <p:cNvCxnSpPr/>
          <p:nvPr/>
        </p:nvCxnSpPr>
        <p:spPr bwMode="auto">
          <a:xfrm>
            <a:off x="4877816" y="3437366"/>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7AE6DC0-330A-215F-4C81-31ECD370CED1}"/>
              </a:ext>
            </a:extLst>
          </p:cNvPr>
          <p:cNvCxnSpPr/>
          <p:nvPr/>
        </p:nvCxnSpPr>
        <p:spPr bwMode="auto">
          <a:xfrm>
            <a:off x="4877816" y="355156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3B9C2EB-8927-4CC8-B933-49184ABDCCCD}"/>
              </a:ext>
            </a:extLst>
          </p:cNvPr>
          <p:cNvCxnSpPr/>
          <p:nvPr/>
        </p:nvCxnSpPr>
        <p:spPr bwMode="auto">
          <a:xfrm>
            <a:off x="4877816" y="3665755"/>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EBD22A3-26E1-BDDE-DFEA-0D5007B3350E}"/>
              </a:ext>
            </a:extLst>
          </p:cNvPr>
          <p:cNvCxnSpPr/>
          <p:nvPr/>
        </p:nvCxnSpPr>
        <p:spPr bwMode="auto">
          <a:xfrm>
            <a:off x="4877816" y="377995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2D2DB7B-67C0-EEE6-142B-4D0174105CDD}"/>
              </a:ext>
            </a:extLst>
          </p:cNvPr>
          <p:cNvCxnSpPr/>
          <p:nvPr/>
        </p:nvCxnSpPr>
        <p:spPr bwMode="auto">
          <a:xfrm>
            <a:off x="4877816" y="389414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C4C4505-8F83-F854-3755-3D1CD0FDC2B4}"/>
              </a:ext>
            </a:extLst>
          </p:cNvPr>
          <p:cNvCxnSpPr/>
          <p:nvPr/>
        </p:nvCxnSpPr>
        <p:spPr bwMode="auto">
          <a:xfrm>
            <a:off x="4877816" y="4008339"/>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AECD578-9994-6904-A614-7E53DB2E355A}"/>
              </a:ext>
            </a:extLst>
          </p:cNvPr>
          <p:cNvCxnSpPr/>
          <p:nvPr/>
        </p:nvCxnSpPr>
        <p:spPr bwMode="auto">
          <a:xfrm>
            <a:off x="4877816" y="4122533"/>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4D97B25-D4AE-E0DE-8E69-F7A28461C78E}"/>
              </a:ext>
            </a:extLst>
          </p:cNvPr>
          <p:cNvCxnSpPr/>
          <p:nvPr/>
        </p:nvCxnSpPr>
        <p:spPr bwMode="auto">
          <a:xfrm>
            <a:off x="4877816" y="4236728"/>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176ADCB-1FCA-051F-87FF-CC046F7C144D}"/>
              </a:ext>
            </a:extLst>
          </p:cNvPr>
          <p:cNvCxnSpPr/>
          <p:nvPr/>
        </p:nvCxnSpPr>
        <p:spPr bwMode="auto">
          <a:xfrm>
            <a:off x="4877816" y="4350922"/>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635A96D-5294-856E-D492-7D7A3361CE86}"/>
              </a:ext>
            </a:extLst>
          </p:cNvPr>
          <p:cNvCxnSpPr/>
          <p:nvPr/>
        </p:nvCxnSpPr>
        <p:spPr bwMode="auto">
          <a:xfrm>
            <a:off x="4877816" y="4465117"/>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650A53C-6B97-F61B-F23E-BC60DAF20422}"/>
              </a:ext>
            </a:extLst>
          </p:cNvPr>
          <p:cNvCxnSpPr/>
          <p:nvPr/>
        </p:nvCxnSpPr>
        <p:spPr bwMode="auto">
          <a:xfrm>
            <a:off x="4877816" y="457931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1F18285-8257-3D67-B2A1-45D7193F5E30}"/>
              </a:ext>
            </a:extLst>
          </p:cNvPr>
          <p:cNvCxnSpPr/>
          <p:nvPr/>
        </p:nvCxnSpPr>
        <p:spPr bwMode="auto">
          <a:xfrm>
            <a:off x="4877816" y="4693506"/>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EED09BE-CEC4-2153-998D-F3188B580D4D}"/>
              </a:ext>
            </a:extLst>
          </p:cNvPr>
          <p:cNvCxnSpPr/>
          <p:nvPr/>
        </p:nvCxnSpPr>
        <p:spPr bwMode="auto">
          <a:xfrm>
            <a:off x="4877816" y="480770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70CD00B-47BB-EF54-0C84-E360E1C79258}"/>
              </a:ext>
            </a:extLst>
          </p:cNvPr>
          <p:cNvCxnSpPr/>
          <p:nvPr/>
        </p:nvCxnSpPr>
        <p:spPr bwMode="auto">
          <a:xfrm>
            <a:off x="4877816" y="4921895"/>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6674A72-1C67-87D4-9A73-9F85D3707CEE}"/>
              </a:ext>
            </a:extLst>
          </p:cNvPr>
          <p:cNvCxnSpPr/>
          <p:nvPr/>
        </p:nvCxnSpPr>
        <p:spPr bwMode="auto">
          <a:xfrm>
            <a:off x="4877816" y="5036089"/>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5F6DB2C-9D1D-FFD8-DBB9-1C7D63E22EB1}"/>
              </a:ext>
            </a:extLst>
          </p:cNvPr>
          <p:cNvCxnSpPr/>
          <p:nvPr/>
        </p:nvCxnSpPr>
        <p:spPr bwMode="auto">
          <a:xfrm>
            <a:off x="4877816" y="5150283"/>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E5C0757-5A85-A609-BC13-FC622EFD4F70}"/>
              </a:ext>
            </a:extLst>
          </p:cNvPr>
          <p:cNvCxnSpPr/>
          <p:nvPr/>
        </p:nvCxnSpPr>
        <p:spPr bwMode="auto">
          <a:xfrm>
            <a:off x="4877816" y="5264478"/>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F16830F-7B1A-0A49-5B92-BB851E2FD037}"/>
              </a:ext>
            </a:extLst>
          </p:cNvPr>
          <p:cNvCxnSpPr/>
          <p:nvPr/>
        </p:nvCxnSpPr>
        <p:spPr bwMode="auto">
          <a:xfrm>
            <a:off x="4877816" y="5378672"/>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B15735D-9629-5D8B-2D74-4E22CD8725EB}"/>
              </a:ext>
            </a:extLst>
          </p:cNvPr>
          <p:cNvCxnSpPr/>
          <p:nvPr/>
        </p:nvCxnSpPr>
        <p:spPr bwMode="auto">
          <a:xfrm>
            <a:off x="4877816" y="5492867"/>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AEBF67A-294D-EF28-33F8-A96FBF8CE540}"/>
              </a:ext>
            </a:extLst>
          </p:cNvPr>
          <p:cNvCxnSpPr/>
          <p:nvPr/>
        </p:nvCxnSpPr>
        <p:spPr bwMode="auto">
          <a:xfrm>
            <a:off x="4877816" y="560706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8F22AAA-D477-69A1-DF51-BD11F43634CE}"/>
              </a:ext>
            </a:extLst>
          </p:cNvPr>
          <p:cNvCxnSpPr/>
          <p:nvPr/>
        </p:nvCxnSpPr>
        <p:spPr bwMode="auto">
          <a:xfrm>
            <a:off x="4877816" y="5721256"/>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344787B4-DC6B-531E-F0B5-588502E04EFA}"/>
              </a:ext>
            </a:extLst>
          </p:cNvPr>
          <p:cNvCxnSpPr/>
          <p:nvPr/>
        </p:nvCxnSpPr>
        <p:spPr bwMode="auto">
          <a:xfrm>
            <a:off x="4877816" y="583545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5C495884-3BA2-B306-8EBC-EDDF69066128}"/>
              </a:ext>
            </a:extLst>
          </p:cNvPr>
          <p:cNvCxnSpPr/>
          <p:nvPr/>
        </p:nvCxnSpPr>
        <p:spPr bwMode="auto">
          <a:xfrm>
            <a:off x="4877816" y="5949626"/>
            <a:ext cx="78115" cy="0"/>
          </a:xfrm>
          <a:prstGeom prst="line">
            <a:avLst/>
          </a:prstGeom>
          <a:noFill/>
          <a:ln w="28575" cap="flat" cmpd="sng" algn="ctr">
            <a:solidFill>
              <a:schemeClr val="bg1"/>
            </a:solidFill>
            <a:prstDash val="solid"/>
            <a:round/>
            <a:headEnd type="none" w="med" len="med"/>
            <a:tailEnd type="none" w="med" len="med"/>
          </a:ln>
          <a:effectLst/>
        </p:spPr>
      </p:cxnSp>
      <p:sp>
        <p:nvSpPr>
          <p:cNvPr id="1029" name="TextBox 1028">
            <a:extLst>
              <a:ext uri="{FF2B5EF4-FFF2-40B4-BE49-F238E27FC236}">
                <a16:creationId xmlns:a16="http://schemas.microsoft.com/office/drawing/2014/main" id="{0315F0F4-35D5-0716-6A4E-083E92F2B2CF}"/>
              </a:ext>
            </a:extLst>
          </p:cNvPr>
          <p:cNvSpPr txBox="1"/>
          <p:nvPr/>
        </p:nvSpPr>
        <p:spPr bwMode="auto">
          <a:xfrm>
            <a:off x="4018123" y="1568763"/>
            <a:ext cx="816521" cy="450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Q2W</a:t>
            </a:r>
            <a:b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 mg Q1W</a:t>
            </a:r>
          </a:p>
          <a:p>
            <a:pPr marL="0" marR="0" lvl="0" indent="0" algn="r" defTabSz="914400" rtl="0" eaLnBrk="1" fontAlgn="auto" latinLnBrk="0" hangingPunct="1">
              <a:lnSpc>
                <a:spcPts val="9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 mg Q2W</a:t>
            </a:r>
          </a:p>
        </p:txBody>
      </p:sp>
      <p:cxnSp>
        <p:nvCxnSpPr>
          <p:cNvPr id="1031" name="Straight Connector 1030">
            <a:extLst>
              <a:ext uri="{FF2B5EF4-FFF2-40B4-BE49-F238E27FC236}">
                <a16:creationId xmlns:a16="http://schemas.microsoft.com/office/drawing/2014/main" id="{C3FF986B-209F-C445-F1E3-866EAB25BBB3}"/>
              </a:ext>
            </a:extLst>
          </p:cNvPr>
          <p:cNvCxnSpPr>
            <a:cxnSpLocks/>
          </p:cNvCxnSpPr>
          <p:nvPr/>
        </p:nvCxnSpPr>
        <p:spPr bwMode="auto">
          <a:xfrm rot="16200000">
            <a:off x="4914326" y="607038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32" name="Straight Connector 1031">
            <a:extLst>
              <a:ext uri="{FF2B5EF4-FFF2-40B4-BE49-F238E27FC236}">
                <a16:creationId xmlns:a16="http://schemas.microsoft.com/office/drawing/2014/main" id="{DAE721E9-87AC-8AE6-E718-5C5CCB3486A0}"/>
              </a:ext>
            </a:extLst>
          </p:cNvPr>
          <p:cNvCxnSpPr>
            <a:cxnSpLocks/>
          </p:cNvCxnSpPr>
          <p:nvPr/>
        </p:nvCxnSpPr>
        <p:spPr bwMode="auto">
          <a:xfrm rot="16200000">
            <a:off x="5249485" y="607038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EA3E8513-AE91-6DF0-D977-B952BB55B3D3}"/>
              </a:ext>
            </a:extLst>
          </p:cNvPr>
          <p:cNvCxnSpPr>
            <a:cxnSpLocks/>
          </p:cNvCxnSpPr>
          <p:nvPr/>
        </p:nvCxnSpPr>
        <p:spPr bwMode="auto">
          <a:xfrm rot="16200000">
            <a:off x="5591931" y="607038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51820681-408C-CAC9-FFF4-A691C2F78989}"/>
              </a:ext>
            </a:extLst>
          </p:cNvPr>
          <p:cNvCxnSpPr>
            <a:cxnSpLocks/>
          </p:cNvCxnSpPr>
          <p:nvPr/>
        </p:nvCxnSpPr>
        <p:spPr bwMode="auto">
          <a:xfrm rot="16200000">
            <a:off x="5923448" y="607038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8C2053CC-3AE1-148F-2CA4-BB58AD6AE979}"/>
              </a:ext>
            </a:extLst>
          </p:cNvPr>
          <p:cNvCxnSpPr>
            <a:cxnSpLocks/>
          </p:cNvCxnSpPr>
          <p:nvPr/>
        </p:nvCxnSpPr>
        <p:spPr bwMode="auto">
          <a:xfrm rot="16200000">
            <a:off x="6254964" y="607038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85BEB00E-4107-68ED-1CAF-8970A698E43B}"/>
              </a:ext>
            </a:extLst>
          </p:cNvPr>
          <p:cNvCxnSpPr>
            <a:cxnSpLocks/>
          </p:cNvCxnSpPr>
          <p:nvPr/>
        </p:nvCxnSpPr>
        <p:spPr bwMode="auto">
          <a:xfrm rot="16200000">
            <a:off x="6586481" y="607038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E3686DBE-CCCA-0957-9BF5-5C54C13C2CC8}"/>
              </a:ext>
            </a:extLst>
          </p:cNvPr>
          <p:cNvCxnSpPr>
            <a:cxnSpLocks/>
          </p:cNvCxnSpPr>
          <p:nvPr/>
        </p:nvCxnSpPr>
        <p:spPr bwMode="auto">
          <a:xfrm rot="16200000">
            <a:off x="6914354" y="607038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38" name="Straight Connector 1037">
            <a:extLst>
              <a:ext uri="{FF2B5EF4-FFF2-40B4-BE49-F238E27FC236}">
                <a16:creationId xmlns:a16="http://schemas.microsoft.com/office/drawing/2014/main" id="{AAB16217-CA66-4646-BA90-D6C3591E2D89}"/>
              </a:ext>
            </a:extLst>
          </p:cNvPr>
          <p:cNvCxnSpPr>
            <a:cxnSpLocks/>
          </p:cNvCxnSpPr>
          <p:nvPr/>
        </p:nvCxnSpPr>
        <p:spPr bwMode="auto">
          <a:xfrm rot="16200000">
            <a:off x="7249514" y="607038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95310F34-6BDC-181D-44D7-B2FD8781D385}"/>
              </a:ext>
            </a:extLst>
          </p:cNvPr>
          <p:cNvCxnSpPr>
            <a:cxnSpLocks/>
          </p:cNvCxnSpPr>
          <p:nvPr/>
        </p:nvCxnSpPr>
        <p:spPr bwMode="auto">
          <a:xfrm rot="16200000">
            <a:off x="7584673" y="607038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9A4C2EE8-80E0-B931-9141-46C728D1796E}"/>
              </a:ext>
            </a:extLst>
          </p:cNvPr>
          <p:cNvCxnSpPr>
            <a:cxnSpLocks/>
          </p:cNvCxnSpPr>
          <p:nvPr/>
        </p:nvCxnSpPr>
        <p:spPr bwMode="auto">
          <a:xfrm rot="16200000">
            <a:off x="7919833" y="607038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6BA725D9-24F6-D27B-C728-E1FC0E00F91B}"/>
              </a:ext>
            </a:extLst>
          </p:cNvPr>
          <p:cNvCxnSpPr>
            <a:cxnSpLocks/>
          </p:cNvCxnSpPr>
          <p:nvPr/>
        </p:nvCxnSpPr>
        <p:spPr bwMode="auto">
          <a:xfrm rot="16200000">
            <a:off x="8254992" y="607038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42" name="Straight Connector 1041">
            <a:extLst>
              <a:ext uri="{FF2B5EF4-FFF2-40B4-BE49-F238E27FC236}">
                <a16:creationId xmlns:a16="http://schemas.microsoft.com/office/drawing/2014/main" id="{6EA87FD3-1B18-2B08-871D-1DBE8D75F4AB}"/>
              </a:ext>
            </a:extLst>
          </p:cNvPr>
          <p:cNvCxnSpPr>
            <a:cxnSpLocks/>
          </p:cNvCxnSpPr>
          <p:nvPr/>
        </p:nvCxnSpPr>
        <p:spPr bwMode="auto">
          <a:xfrm rot="16200000">
            <a:off x="8582864" y="607038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44" name="Straight Connector 1043">
            <a:extLst>
              <a:ext uri="{FF2B5EF4-FFF2-40B4-BE49-F238E27FC236}">
                <a16:creationId xmlns:a16="http://schemas.microsoft.com/office/drawing/2014/main" id="{A8D69D40-0F7B-8C00-1CA6-59AB2C9DC56A}"/>
              </a:ext>
            </a:extLst>
          </p:cNvPr>
          <p:cNvCxnSpPr>
            <a:cxnSpLocks/>
          </p:cNvCxnSpPr>
          <p:nvPr/>
        </p:nvCxnSpPr>
        <p:spPr bwMode="auto">
          <a:xfrm rot="16200000">
            <a:off x="8918024" y="607038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45" name="Straight Connector 1044">
            <a:extLst>
              <a:ext uri="{FF2B5EF4-FFF2-40B4-BE49-F238E27FC236}">
                <a16:creationId xmlns:a16="http://schemas.microsoft.com/office/drawing/2014/main" id="{CFB84BD6-5A03-57E2-DD28-E666BB2417CB}"/>
              </a:ext>
            </a:extLst>
          </p:cNvPr>
          <p:cNvCxnSpPr>
            <a:cxnSpLocks/>
          </p:cNvCxnSpPr>
          <p:nvPr/>
        </p:nvCxnSpPr>
        <p:spPr bwMode="auto">
          <a:xfrm rot="16200000">
            <a:off x="9242254" y="6070381"/>
            <a:ext cx="78115" cy="0"/>
          </a:xfrm>
          <a:prstGeom prst="line">
            <a:avLst/>
          </a:prstGeom>
          <a:noFill/>
          <a:ln w="28575" cap="flat" cmpd="sng" algn="ctr">
            <a:solidFill>
              <a:schemeClr val="bg1"/>
            </a:solidFill>
            <a:prstDash val="solid"/>
            <a:round/>
            <a:headEnd type="none" w="med" len="med"/>
            <a:tailEnd type="none" w="med" len="med"/>
          </a:ln>
          <a:effectLst/>
        </p:spPr>
      </p:cxnSp>
      <p:sp>
        <p:nvSpPr>
          <p:cNvPr id="1046" name="TextBox 1045">
            <a:extLst>
              <a:ext uri="{FF2B5EF4-FFF2-40B4-BE49-F238E27FC236}">
                <a16:creationId xmlns:a16="http://schemas.microsoft.com/office/drawing/2014/main" id="{4CA9CE1C-65D5-C98C-DE1D-C7E3C6996777}"/>
              </a:ext>
            </a:extLst>
          </p:cNvPr>
          <p:cNvSpPr txBox="1"/>
          <p:nvPr/>
        </p:nvSpPr>
        <p:spPr bwMode="auto">
          <a:xfrm>
            <a:off x="4803395"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047" name="TextBox 1046">
            <a:extLst>
              <a:ext uri="{FF2B5EF4-FFF2-40B4-BE49-F238E27FC236}">
                <a16:creationId xmlns:a16="http://schemas.microsoft.com/office/drawing/2014/main" id="{F9ABCA81-D543-E434-D4E8-84ABD10E0C21}"/>
              </a:ext>
            </a:extLst>
          </p:cNvPr>
          <p:cNvSpPr txBox="1"/>
          <p:nvPr/>
        </p:nvSpPr>
        <p:spPr bwMode="auto">
          <a:xfrm>
            <a:off x="5156006"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p>
        </p:txBody>
      </p:sp>
      <p:sp>
        <p:nvSpPr>
          <p:cNvPr id="1048" name="TextBox 1047">
            <a:extLst>
              <a:ext uri="{FF2B5EF4-FFF2-40B4-BE49-F238E27FC236}">
                <a16:creationId xmlns:a16="http://schemas.microsoft.com/office/drawing/2014/main" id="{3FBE4216-F248-4A00-249B-40324B5ADD4D}"/>
              </a:ext>
            </a:extLst>
          </p:cNvPr>
          <p:cNvSpPr txBox="1"/>
          <p:nvPr/>
        </p:nvSpPr>
        <p:spPr bwMode="auto">
          <a:xfrm>
            <a:off x="5472759"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a:t>
            </a:r>
          </a:p>
        </p:txBody>
      </p:sp>
      <p:sp>
        <p:nvSpPr>
          <p:cNvPr id="1049" name="TextBox 1048">
            <a:extLst>
              <a:ext uri="{FF2B5EF4-FFF2-40B4-BE49-F238E27FC236}">
                <a16:creationId xmlns:a16="http://schemas.microsoft.com/office/drawing/2014/main" id="{ABD44643-C8FC-0AE7-28E0-EBBD8C980A38}"/>
              </a:ext>
            </a:extLst>
          </p:cNvPr>
          <p:cNvSpPr txBox="1"/>
          <p:nvPr/>
        </p:nvSpPr>
        <p:spPr bwMode="auto">
          <a:xfrm>
            <a:off x="5801465"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15</a:t>
            </a:r>
          </a:p>
        </p:txBody>
      </p:sp>
      <p:sp>
        <p:nvSpPr>
          <p:cNvPr id="1050" name="TextBox 1049">
            <a:extLst>
              <a:ext uri="{FF2B5EF4-FFF2-40B4-BE49-F238E27FC236}">
                <a16:creationId xmlns:a16="http://schemas.microsoft.com/office/drawing/2014/main" id="{0F6A4A02-F79F-57EB-FACB-E1A74EFA7A27}"/>
              </a:ext>
            </a:extLst>
          </p:cNvPr>
          <p:cNvSpPr txBox="1"/>
          <p:nvPr/>
        </p:nvSpPr>
        <p:spPr bwMode="auto">
          <a:xfrm>
            <a:off x="6148100"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1051" name="TextBox 1050">
            <a:extLst>
              <a:ext uri="{FF2B5EF4-FFF2-40B4-BE49-F238E27FC236}">
                <a16:creationId xmlns:a16="http://schemas.microsoft.com/office/drawing/2014/main" id="{568B6A66-4BA7-EE7E-4363-8A9B01FCDBD4}"/>
              </a:ext>
            </a:extLst>
          </p:cNvPr>
          <p:cNvSpPr txBox="1"/>
          <p:nvPr/>
        </p:nvSpPr>
        <p:spPr bwMode="auto">
          <a:xfrm>
            <a:off x="6482782"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25</a:t>
            </a:r>
          </a:p>
        </p:txBody>
      </p:sp>
      <p:sp>
        <p:nvSpPr>
          <p:cNvPr id="1052" name="TextBox 1051">
            <a:extLst>
              <a:ext uri="{FF2B5EF4-FFF2-40B4-BE49-F238E27FC236}">
                <a16:creationId xmlns:a16="http://schemas.microsoft.com/office/drawing/2014/main" id="{D7A0AD44-024D-3373-8724-50B321A825D4}"/>
              </a:ext>
            </a:extLst>
          </p:cNvPr>
          <p:cNvSpPr txBox="1"/>
          <p:nvPr/>
        </p:nvSpPr>
        <p:spPr bwMode="auto">
          <a:xfrm>
            <a:off x="6811488"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1053" name="TextBox 1052">
            <a:extLst>
              <a:ext uri="{FF2B5EF4-FFF2-40B4-BE49-F238E27FC236}">
                <a16:creationId xmlns:a16="http://schemas.microsoft.com/office/drawing/2014/main" id="{6C7F5D54-763A-B52E-1128-D3C52B6BD69A}"/>
              </a:ext>
            </a:extLst>
          </p:cNvPr>
          <p:cNvSpPr txBox="1"/>
          <p:nvPr/>
        </p:nvSpPr>
        <p:spPr bwMode="auto">
          <a:xfrm>
            <a:off x="7128241"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35</a:t>
            </a:r>
          </a:p>
        </p:txBody>
      </p:sp>
      <p:sp>
        <p:nvSpPr>
          <p:cNvPr id="1054" name="TextBox 1053">
            <a:extLst>
              <a:ext uri="{FF2B5EF4-FFF2-40B4-BE49-F238E27FC236}">
                <a16:creationId xmlns:a16="http://schemas.microsoft.com/office/drawing/2014/main" id="{28D09197-19C1-926E-006F-B2AF3820E394}"/>
              </a:ext>
            </a:extLst>
          </p:cNvPr>
          <p:cNvSpPr txBox="1"/>
          <p:nvPr/>
        </p:nvSpPr>
        <p:spPr bwMode="auto">
          <a:xfrm>
            <a:off x="7480853"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055" name="TextBox 1054">
            <a:extLst>
              <a:ext uri="{FF2B5EF4-FFF2-40B4-BE49-F238E27FC236}">
                <a16:creationId xmlns:a16="http://schemas.microsoft.com/office/drawing/2014/main" id="{C13437C4-F3C8-8349-607B-12131021D1A2}"/>
              </a:ext>
            </a:extLst>
          </p:cNvPr>
          <p:cNvSpPr txBox="1"/>
          <p:nvPr/>
        </p:nvSpPr>
        <p:spPr bwMode="auto">
          <a:xfrm>
            <a:off x="7821511"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45</a:t>
            </a:r>
          </a:p>
        </p:txBody>
      </p:sp>
      <p:sp>
        <p:nvSpPr>
          <p:cNvPr id="1056" name="TextBox 1055">
            <a:extLst>
              <a:ext uri="{FF2B5EF4-FFF2-40B4-BE49-F238E27FC236}">
                <a16:creationId xmlns:a16="http://schemas.microsoft.com/office/drawing/2014/main" id="{AE383456-E06E-03F8-466B-120503F5EC75}"/>
              </a:ext>
            </a:extLst>
          </p:cNvPr>
          <p:cNvSpPr txBox="1"/>
          <p:nvPr/>
        </p:nvSpPr>
        <p:spPr bwMode="auto">
          <a:xfrm>
            <a:off x="8150217"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p:txBody>
      </p:sp>
      <p:sp>
        <p:nvSpPr>
          <p:cNvPr id="1057" name="TextBox 1056">
            <a:extLst>
              <a:ext uri="{FF2B5EF4-FFF2-40B4-BE49-F238E27FC236}">
                <a16:creationId xmlns:a16="http://schemas.microsoft.com/office/drawing/2014/main" id="{D1AE453B-41B0-82AA-F80F-B4531385DBC4}"/>
              </a:ext>
            </a:extLst>
          </p:cNvPr>
          <p:cNvSpPr txBox="1"/>
          <p:nvPr/>
        </p:nvSpPr>
        <p:spPr bwMode="auto">
          <a:xfrm>
            <a:off x="8472946"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55</a:t>
            </a:r>
          </a:p>
        </p:txBody>
      </p:sp>
      <p:sp>
        <p:nvSpPr>
          <p:cNvPr id="1058" name="TextBox 1057">
            <a:extLst>
              <a:ext uri="{FF2B5EF4-FFF2-40B4-BE49-F238E27FC236}">
                <a16:creationId xmlns:a16="http://schemas.microsoft.com/office/drawing/2014/main" id="{8AF9ACDB-98AA-4D4D-A5F4-A6CB0A77D554}"/>
              </a:ext>
            </a:extLst>
          </p:cNvPr>
          <p:cNvSpPr txBox="1"/>
          <p:nvPr/>
        </p:nvSpPr>
        <p:spPr bwMode="auto">
          <a:xfrm>
            <a:off x="8807628"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1059" name="TextBox 1058">
            <a:extLst>
              <a:ext uri="{FF2B5EF4-FFF2-40B4-BE49-F238E27FC236}">
                <a16:creationId xmlns:a16="http://schemas.microsoft.com/office/drawing/2014/main" id="{288FB1B1-2E4D-9670-3BED-A14E5775F665}"/>
              </a:ext>
            </a:extLst>
          </p:cNvPr>
          <p:cNvSpPr txBox="1"/>
          <p:nvPr/>
        </p:nvSpPr>
        <p:spPr bwMode="auto">
          <a:xfrm>
            <a:off x="9136334" y="6111366"/>
            <a:ext cx="29997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65</a:t>
            </a:r>
          </a:p>
        </p:txBody>
      </p:sp>
      <p:sp>
        <p:nvSpPr>
          <p:cNvPr id="1060" name="TextBox 1059">
            <a:extLst>
              <a:ext uri="{FF2B5EF4-FFF2-40B4-BE49-F238E27FC236}">
                <a16:creationId xmlns:a16="http://schemas.microsoft.com/office/drawing/2014/main" id="{F5AA1210-E4EA-A27E-63E2-BAE65AA1997E}"/>
              </a:ext>
            </a:extLst>
          </p:cNvPr>
          <p:cNvSpPr txBox="1"/>
          <p:nvPr/>
        </p:nvSpPr>
        <p:spPr bwMode="auto">
          <a:xfrm>
            <a:off x="4953383" y="6322261"/>
            <a:ext cx="43376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Time on Treatment (</a:t>
            </a:r>
            <a:r>
              <a:rPr kumimoji="0" lang="en-US" sz="14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Wk</a:t>
            </a: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grpSp>
        <p:nvGrpSpPr>
          <p:cNvPr id="1101" name="Group 1100">
            <a:extLst>
              <a:ext uri="{FF2B5EF4-FFF2-40B4-BE49-F238E27FC236}">
                <a16:creationId xmlns:a16="http://schemas.microsoft.com/office/drawing/2014/main" id="{8EEA6298-D336-7FBF-F0B7-D3A809875D36}"/>
              </a:ext>
            </a:extLst>
          </p:cNvPr>
          <p:cNvGrpSpPr/>
          <p:nvPr/>
        </p:nvGrpSpPr>
        <p:grpSpPr>
          <a:xfrm>
            <a:off x="4952998" y="1548727"/>
            <a:ext cx="4549403" cy="4438118"/>
            <a:chOff x="4952998" y="1710093"/>
            <a:chExt cx="4549403" cy="4438118"/>
          </a:xfrm>
          <a:solidFill>
            <a:schemeClr val="accent4"/>
          </a:solidFill>
        </p:grpSpPr>
        <p:sp>
          <p:nvSpPr>
            <p:cNvPr id="1061" name="Arrow: Right 1060">
              <a:extLst>
                <a:ext uri="{FF2B5EF4-FFF2-40B4-BE49-F238E27FC236}">
                  <a16:creationId xmlns:a16="http://schemas.microsoft.com/office/drawing/2014/main" id="{2240397A-D32D-4B8B-7311-DC8B84469155}"/>
                </a:ext>
              </a:extLst>
            </p:cNvPr>
            <p:cNvSpPr/>
            <p:nvPr/>
          </p:nvSpPr>
          <p:spPr bwMode="auto">
            <a:xfrm>
              <a:off x="4953382" y="1710093"/>
              <a:ext cx="4549019"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62" name="Arrow: Right 1061">
              <a:extLst>
                <a:ext uri="{FF2B5EF4-FFF2-40B4-BE49-F238E27FC236}">
                  <a16:creationId xmlns:a16="http://schemas.microsoft.com/office/drawing/2014/main" id="{40513295-D0AD-8475-EADB-161C30F24E88}"/>
                </a:ext>
              </a:extLst>
            </p:cNvPr>
            <p:cNvSpPr/>
            <p:nvPr/>
          </p:nvSpPr>
          <p:spPr bwMode="auto">
            <a:xfrm>
              <a:off x="4953383" y="1820373"/>
              <a:ext cx="4117090"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63" name="Arrow: Right 1062">
              <a:extLst>
                <a:ext uri="{FF2B5EF4-FFF2-40B4-BE49-F238E27FC236}">
                  <a16:creationId xmlns:a16="http://schemas.microsoft.com/office/drawing/2014/main" id="{3CACEA87-79B5-14E3-FA1F-517BB6CC3382}"/>
                </a:ext>
              </a:extLst>
            </p:cNvPr>
            <p:cNvSpPr/>
            <p:nvPr/>
          </p:nvSpPr>
          <p:spPr bwMode="auto">
            <a:xfrm>
              <a:off x="4955931" y="1937381"/>
              <a:ext cx="3858856"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64" name="Arrow: Right 1063">
              <a:extLst>
                <a:ext uri="{FF2B5EF4-FFF2-40B4-BE49-F238E27FC236}">
                  <a16:creationId xmlns:a16="http://schemas.microsoft.com/office/drawing/2014/main" id="{AED53F4A-BAE8-3E1B-B359-7D1C7AA8A7F4}"/>
                </a:ext>
              </a:extLst>
            </p:cNvPr>
            <p:cNvSpPr/>
            <p:nvPr/>
          </p:nvSpPr>
          <p:spPr bwMode="auto">
            <a:xfrm>
              <a:off x="4952999" y="2050056"/>
              <a:ext cx="3866121"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65" name="Arrow: Right 1064">
              <a:extLst>
                <a:ext uri="{FF2B5EF4-FFF2-40B4-BE49-F238E27FC236}">
                  <a16:creationId xmlns:a16="http://schemas.microsoft.com/office/drawing/2014/main" id="{83C0C759-DED2-B7C9-AAE6-F49EFA6D9679}"/>
                </a:ext>
              </a:extLst>
            </p:cNvPr>
            <p:cNvSpPr/>
            <p:nvPr/>
          </p:nvSpPr>
          <p:spPr bwMode="auto">
            <a:xfrm>
              <a:off x="4953000" y="2500755"/>
              <a:ext cx="2791375"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66" name="Arrow: Right 1065">
              <a:extLst>
                <a:ext uri="{FF2B5EF4-FFF2-40B4-BE49-F238E27FC236}">
                  <a16:creationId xmlns:a16="http://schemas.microsoft.com/office/drawing/2014/main" id="{CE98E6EE-629F-7AFD-D5FB-BD84F969E31C}"/>
                </a:ext>
              </a:extLst>
            </p:cNvPr>
            <p:cNvSpPr/>
            <p:nvPr/>
          </p:nvSpPr>
          <p:spPr bwMode="auto">
            <a:xfrm>
              <a:off x="4952999" y="2734772"/>
              <a:ext cx="2475019"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67" name="Arrow: Right 1066">
              <a:extLst>
                <a:ext uri="{FF2B5EF4-FFF2-40B4-BE49-F238E27FC236}">
                  <a16:creationId xmlns:a16="http://schemas.microsoft.com/office/drawing/2014/main" id="{A19BA987-C3A7-C453-DE62-954D0F3307D3}"/>
                </a:ext>
              </a:extLst>
            </p:cNvPr>
            <p:cNvSpPr/>
            <p:nvPr/>
          </p:nvSpPr>
          <p:spPr bwMode="auto">
            <a:xfrm>
              <a:off x="4953000" y="2843113"/>
              <a:ext cx="2414347"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68" name="Arrow: Right 1067">
              <a:extLst>
                <a:ext uri="{FF2B5EF4-FFF2-40B4-BE49-F238E27FC236}">
                  <a16:creationId xmlns:a16="http://schemas.microsoft.com/office/drawing/2014/main" id="{272995B8-05A2-AB91-9DE8-78B09A56BC1A}"/>
                </a:ext>
              </a:extLst>
            </p:cNvPr>
            <p:cNvSpPr/>
            <p:nvPr/>
          </p:nvSpPr>
          <p:spPr bwMode="auto">
            <a:xfrm>
              <a:off x="4952999" y="2964455"/>
              <a:ext cx="2254003"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69" name="Arrow: Right 1068">
              <a:extLst>
                <a:ext uri="{FF2B5EF4-FFF2-40B4-BE49-F238E27FC236}">
                  <a16:creationId xmlns:a16="http://schemas.microsoft.com/office/drawing/2014/main" id="{73BA333C-50E2-37C9-565A-8EC62EACACEE}"/>
                </a:ext>
              </a:extLst>
            </p:cNvPr>
            <p:cNvSpPr/>
            <p:nvPr/>
          </p:nvSpPr>
          <p:spPr bwMode="auto">
            <a:xfrm>
              <a:off x="4952999" y="3189804"/>
              <a:ext cx="2097991"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0" name="Arrow: Right 1069">
              <a:extLst>
                <a:ext uri="{FF2B5EF4-FFF2-40B4-BE49-F238E27FC236}">
                  <a16:creationId xmlns:a16="http://schemas.microsoft.com/office/drawing/2014/main" id="{AF6E84DD-A73C-4650-5CCF-01DCFC609157}"/>
                </a:ext>
              </a:extLst>
            </p:cNvPr>
            <p:cNvSpPr/>
            <p:nvPr/>
          </p:nvSpPr>
          <p:spPr bwMode="auto">
            <a:xfrm>
              <a:off x="4952999" y="3419487"/>
              <a:ext cx="1872641"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1" name="Arrow: Right 1070">
              <a:extLst>
                <a:ext uri="{FF2B5EF4-FFF2-40B4-BE49-F238E27FC236}">
                  <a16:creationId xmlns:a16="http://schemas.microsoft.com/office/drawing/2014/main" id="{969C702A-9320-0A2A-1812-94219A5F6330}"/>
                </a:ext>
              </a:extLst>
            </p:cNvPr>
            <p:cNvSpPr/>
            <p:nvPr/>
          </p:nvSpPr>
          <p:spPr bwMode="auto">
            <a:xfrm>
              <a:off x="4952999" y="3523494"/>
              <a:ext cx="1703629"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2" name="Arrow: Right 1071">
              <a:extLst>
                <a:ext uri="{FF2B5EF4-FFF2-40B4-BE49-F238E27FC236}">
                  <a16:creationId xmlns:a16="http://schemas.microsoft.com/office/drawing/2014/main" id="{B7EE27FE-E74F-2695-1879-D6FD75CFAE73}"/>
                </a:ext>
              </a:extLst>
            </p:cNvPr>
            <p:cNvSpPr/>
            <p:nvPr/>
          </p:nvSpPr>
          <p:spPr bwMode="auto">
            <a:xfrm>
              <a:off x="4966000" y="3761844"/>
              <a:ext cx="1703629"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3" name="Arrow: Right 1072">
              <a:extLst>
                <a:ext uri="{FF2B5EF4-FFF2-40B4-BE49-F238E27FC236}">
                  <a16:creationId xmlns:a16="http://schemas.microsoft.com/office/drawing/2014/main" id="{1A4A6335-13E6-450A-0549-3B0EDDC8290B}"/>
                </a:ext>
              </a:extLst>
            </p:cNvPr>
            <p:cNvSpPr/>
            <p:nvPr/>
          </p:nvSpPr>
          <p:spPr bwMode="auto">
            <a:xfrm>
              <a:off x="4953000" y="5356627"/>
              <a:ext cx="498873"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4" name="Arrow: Right 1073">
              <a:extLst>
                <a:ext uri="{FF2B5EF4-FFF2-40B4-BE49-F238E27FC236}">
                  <a16:creationId xmlns:a16="http://schemas.microsoft.com/office/drawing/2014/main" id="{23EBAD47-B114-5619-3BB0-2D432C804F4A}"/>
                </a:ext>
              </a:extLst>
            </p:cNvPr>
            <p:cNvSpPr/>
            <p:nvPr/>
          </p:nvSpPr>
          <p:spPr bwMode="auto">
            <a:xfrm>
              <a:off x="4966000" y="5586310"/>
              <a:ext cx="403533" cy="141767"/>
            </a:xfrm>
            <a:prstGeom prst="rightArrow">
              <a:avLst>
                <a:gd name="adj1" fmla="val 50000"/>
                <a:gd name="adj2" fmla="val 72688"/>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5" name="Rectangle 1074">
              <a:extLst>
                <a:ext uri="{FF2B5EF4-FFF2-40B4-BE49-F238E27FC236}">
                  <a16:creationId xmlns:a16="http://schemas.microsoft.com/office/drawing/2014/main" id="{0A2C22E9-4C13-09BE-E111-599A861CFB80}"/>
                </a:ext>
              </a:extLst>
            </p:cNvPr>
            <p:cNvSpPr/>
            <p:nvPr/>
          </p:nvSpPr>
          <p:spPr bwMode="auto">
            <a:xfrm>
              <a:off x="4953000" y="2196072"/>
              <a:ext cx="2906143"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6" name="Rectangle 1075">
              <a:extLst>
                <a:ext uri="{FF2B5EF4-FFF2-40B4-BE49-F238E27FC236}">
                  <a16:creationId xmlns:a16="http://schemas.microsoft.com/office/drawing/2014/main" id="{EFA3F188-1BDB-8769-3CC0-CD27A4EBD34B}"/>
                </a:ext>
              </a:extLst>
            </p:cNvPr>
            <p:cNvSpPr/>
            <p:nvPr/>
          </p:nvSpPr>
          <p:spPr bwMode="auto">
            <a:xfrm>
              <a:off x="4953000" y="2307244"/>
              <a:ext cx="2906143"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7" name="Rectangle 1076">
              <a:extLst>
                <a:ext uri="{FF2B5EF4-FFF2-40B4-BE49-F238E27FC236}">
                  <a16:creationId xmlns:a16="http://schemas.microsoft.com/office/drawing/2014/main" id="{E1BE15C8-B146-D9CA-233F-35867AD27609}"/>
                </a:ext>
              </a:extLst>
            </p:cNvPr>
            <p:cNvSpPr/>
            <p:nvPr/>
          </p:nvSpPr>
          <p:spPr bwMode="auto">
            <a:xfrm>
              <a:off x="4953000" y="2418278"/>
              <a:ext cx="2742858"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8" name="Rectangle 1077">
              <a:extLst>
                <a:ext uri="{FF2B5EF4-FFF2-40B4-BE49-F238E27FC236}">
                  <a16:creationId xmlns:a16="http://schemas.microsoft.com/office/drawing/2014/main" id="{07E46BC9-69CF-8715-A11C-6BFD5DA66E48}"/>
                </a:ext>
              </a:extLst>
            </p:cNvPr>
            <p:cNvSpPr/>
            <p:nvPr/>
          </p:nvSpPr>
          <p:spPr bwMode="auto">
            <a:xfrm>
              <a:off x="4953000" y="2646878"/>
              <a:ext cx="2373832"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79" name="Rectangle 1078">
              <a:extLst>
                <a:ext uri="{FF2B5EF4-FFF2-40B4-BE49-F238E27FC236}">
                  <a16:creationId xmlns:a16="http://schemas.microsoft.com/office/drawing/2014/main" id="{01E84364-E963-64E8-8D3B-96F0DB9C8147}"/>
                </a:ext>
              </a:extLst>
            </p:cNvPr>
            <p:cNvSpPr/>
            <p:nvPr/>
          </p:nvSpPr>
          <p:spPr bwMode="auto">
            <a:xfrm>
              <a:off x="4966000" y="3100812"/>
              <a:ext cx="1995072"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0" name="Rectangle 1079">
              <a:extLst>
                <a:ext uri="{FF2B5EF4-FFF2-40B4-BE49-F238E27FC236}">
                  <a16:creationId xmlns:a16="http://schemas.microsoft.com/office/drawing/2014/main" id="{7CB04197-47EF-7E1B-000D-C86E9F0A9C2A}"/>
                </a:ext>
              </a:extLst>
            </p:cNvPr>
            <p:cNvSpPr/>
            <p:nvPr/>
          </p:nvSpPr>
          <p:spPr bwMode="auto">
            <a:xfrm>
              <a:off x="4953000" y="3332678"/>
              <a:ext cx="1779472"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1" name="Rectangle 1080">
              <a:extLst>
                <a:ext uri="{FF2B5EF4-FFF2-40B4-BE49-F238E27FC236}">
                  <a16:creationId xmlns:a16="http://schemas.microsoft.com/office/drawing/2014/main" id="{C0769D86-D795-41DA-A7D8-ED377667FF23}"/>
                </a:ext>
              </a:extLst>
            </p:cNvPr>
            <p:cNvSpPr/>
            <p:nvPr/>
          </p:nvSpPr>
          <p:spPr bwMode="auto">
            <a:xfrm>
              <a:off x="4952999" y="3675578"/>
              <a:ext cx="1606389"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2" name="Rectangle 1081">
              <a:extLst>
                <a:ext uri="{FF2B5EF4-FFF2-40B4-BE49-F238E27FC236}">
                  <a16:creationId xmlns:a16="http://schemas.microsoft.com/office/drawing/2014/main" id="{5EC6987C-756D-A76D-7331-A3B157A34B65}"/>
                </a:ext>
              </a:extLst>
            </p:cNvPr>
            <p:cNvSpPr/>
            <p:nvPr/>
          </p:nvSpPr>
          <p:spPr bwMode="auto">
            <a:xfrm>
              <a:off x="4952999" y="3904178"/>
              <a:ext cx="1384320"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3" name="Rectangle 1082">
              <a:extLst>
                <a:ext uri="{FF2B5EF4-FFF2-40B4-BE49-F238E27FC236}">
                  <a16:creationId xmlns:a16="http://schemas.microsoft.com/office/drawing/2014/main" id="{F66E5676-EAC7-4FE2-F193-8F3A52404F38}"/>
                </a:ext>
              </a:extLst>
            </p:cNvPr>
            <p:cNvSpPr/>
            <p:nvPr/>
          </p:nvSpPr>
          <p:spPr bwMode="auto">
            <a:xfrm>
              <a:off x="4953000" y="4018478"/>
              <a:ext cx="1302676"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4" name="Rectangle 1083">
              <a:extLst>
                <a:ext uri="{FF2B5EF4-FFF2-40B4-BE49-F238E27FC236}">
                  <a16:creationId xmlns:a16="http://schemas.microsoft.com/office/drawing/2014/main" id="{00B1D07F-8396-5336-6721-884807E178BC}"/>
                </a:ext>
              </a:extLst>
            </p:cNvPr>
            <p:cNvSpPr/>
            <p:nvPr/>
          </p:nvSpPr>
          <p:spPr bwMode="auto">
            <a:xfrm>
              <a:off x="4953000" y="4132778"/>
              <a:ext cx="1302676"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5" name="Rectangle 1084">
              <a:extLst>
                <a:ext uri="{FF2B5EF4-FFF2-40B4-BE49-F238E27FC236}">
                  <a16:creationId xmlns:a16="http://schemas.microsoft.com/office/drawing/2014/main" id="{2BB79EC0-F0AF-8599-BD98-19E61C4A19B0}"/>
                </a:ext>
              </a:extLst>
            </p:cNvPr>
            <p:cNvSpPr/>
            <p:nvPr/>
          </p:nvSpPr>
          <p:spPr bwMode="auto">
            <a:xfrm>
              <a:off x="4952999" y="4247078"/>
              <a:ext cx="1162252"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6" name="Rectangle 1085">
              <a:extLst>
                <a:ext uri="{FF2B5EF4-FFF2-40B4-BE49-F238E27FC236}">
                  <a16:creationId xmlns:a16="http://schemas.microsoft.com/office/drawing/2014/main" id="{639B2F8B-8945-A43D-F631-A46011667D94}"/>
                </a:ext>
              </a:extLst>
            </p:cNvPr>
            <p:cNvSpPr/>
            <p:nvPr/>
          </p:nvSpPr>
          <p:spPr bwMode="auto">
            <a:xfrm>
              <a:off x="4952999" y="4358112"/>
              <a:ext cx="1093671"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7" name="Rectangle 1086">
              <a:extLst>
                <a:ext uri="{FF2B5EF4-FFF2-40B4-BE49-F238E27FC236}">
                  <a16:creationId xmlns:a16="http://schemas.microsoft.com/office/drawing/2014/main" id="{34D3643C-1817-13F8-0258-0BD9CEAB6F3F}"/>
                </a:ext>
              </a:extLst>
            </p:cNvPr>
            <p:cNvSpPr/>
            <p:nvPr/>
          </p:nvSpPr>
          <p:spPr bwMode="auto">
            <a:xfrm>
              <a:off x="4956265" y="4475678"/>
              <a:ext cx="1093671"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8" name="Rectangle 1087">
              <a:extLst>
                <a:ext uri="{FF2B5EF4-FFF2-40B4-BE49-F238E27FC236}">
                  <a16:creationId xmlns:a16="http://schemas.microsoft.com/office/drawing/2014/main" id="{6BDC65C4-8469-AD12-6136-07A7922C0074}"/>
                </a:ext>
              </a:extLst>
            </p:cNvPr>
            <p:cNvSpPr/>
            <p:nvPr/>
          </p:nvSpPr>
          <p:spPr bwMode="auto">
            <a:xfrm>
              <a:off x="4952999" y="4580181"/>
              <a:ext cx="930385"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89" name="Rectangle 1088">
              <a:extLst>
                <a:ext uri="{FF2B5EF4-FFF2-40B4-BE49-F238E27FC236}">
                  <a16:creationId xmlns:a16="http://schemas.microsoft.com/office/drawing/2014/main" id="{0239447D-65BF-70F3-B115-A0E071E5AC95}"/>
                </a:ext>
              </a:extLst>
            </p:cNvPr>
            <p:cNvSpPr/>
            <p:nvPr/>
          </p:nvSpPr>
          <p:spPr bwMode="auto">
            <a:xfrm>
              <a:off x="4966000" y="4704278"/>
              <a:ext cx="692050"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0" name="Rectangle 1089">
              <a:extLst>
                <a:ext uri="{FF2B5EF4-FFF2-40B4-BE49-F238E27FC236}">
                  <a16:creationId xmlns:a16="http://schemas.microsoft.com/office/drawing/2014/main" id="{8992ADD4-180B-18A1-FACE-891350798BB8}"/>
                </a:ext>
              </a:extLst>
            </p:cNvPr>
            <p:cNvSpPr/>
            <p:nvPr/>
          </p:nvSpPr>
          <p:spPr bwMode="auto">
            <a:xfrm>
              <a:off x="4959468" y="4812046"/>
              <a:ext cx="692050"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1" name="Rectangle 1090">
              <a:extLst>
                <a:ext uri="{FF2B5EF4-FFF2-40B4-BE49-F238E27FC236}">
                  <a16:creationId xmlns:a16="http://schemas.microsoft.com/office/drawing/2014/main" id="{76CEE4AF-F38E-F20E-55A7-F8235619501E}"/>
                </a:ext>
              </a:extLst>
            </p:cNvPr>
            <p:cNvSpPr/>
            <p:nvPr/>
          </p:nvSpPr>
          <p:spPr bwMode="auto">
            <a:xfrm>
              <a:off x="4953000" y="4926346"/>
              <a:ext cx="613610"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2" name="Rectangle 1091">
              <a:extLst>
                <a:ext uri="{FF2B5EF4-FFF2-40B4-BE49-F238E27FC236}">
                  <a16:creationId xmlns:a16="http://schemas.microsoft.com/office/drawing/2014/main" id="{5A1A38F8-93FF-0773-A404-D96AA4E97A9D}"/>
                </a:ext>
              </a:extLst>
            </p:cNvPr>
            <p:cNvSpPr/>
            <p:nvPr/>
          </p:nvSpPr>
          <p:spPr bwMode="auto">
            <a:xfrm>
              <a:off x="4953000" y="5047178"/>
              <a:ext cx="613610"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3" name="Rectangle 1092">
              <a:extLst>
                <a:ext uri="{FF2B5EF4-FFF2-40B4-BE49-F238E27FC236}">
                  <a16:creationId xmlns:a16="http://schemas.microsoft.com/office/drawing/2014/main" id="{28434E99-B0DF-31F5-7802-CD8A4C008867}"/>
                </a:ext>
              </a:extLst>
            </p:cNvPr>
            <p:cNvSpPr/>
            <p:nvPr/>
          </p:nvSpPr>
          <p:spPr bwMode="auto">
            <a:xfrm>
              <a:off x="4958862" y="5161478"/>
              <a:ext cx="539168"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4" name="Rectangle 1093">
              <a:extLst>
                <a:ext uri="{FF2B5EF4-FFF2-40B4-BE49-F238E27FC236}">
                  <a16:creationId xmlns:a16="http://schemas.microsoft.com/office/drawing/2014/main" id="{2EA10FD0-F228-A925-B5BF-F4AA8E1881F1}"/>
                </a:ext>
              </a:extLst>
            </p:cNvPr>
            <p:cNvSpPr/>
            <p:nvPr/>
          </p:nvSpPr>
          <p:spPr bwMode="auto">
            <a:xfrm>
              <a:off x="4958862" y="5275778"/>
              <a:ext cx="539168"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5" name="Rectangle 1094">
              <a:extLst>
                <a:ext uri="{FF2B5EF4-FFF2-40B4-BE49-F238E27FC236}">
                  <a16:creationId xmlns:a16="http://schemas.microsoft.com/office/drawing/2014/main" id="{C4341951-60B8-0BA9-9B0E-50E1CB9650B4}"/>
                </a:ext>
              </a:extLst>
            </p:cNvPr>
            <p:cNvSpPr/>
            <p:nvPr/>
          </p:nvSpPr>
          <p:spPr bwMode="auto">
            <a:xfrm>
              <a:off x="4952999" y="5494581"/>
              <a:ext cx="326228"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6" name="Rectangle 1095">
              <a:extLst>
                <a:ext uri="{FF2B5EF4-FFF2-40B4-BE49-F238E27FC236}">
                  <a16:creationId xmlns:a16="http://schemas.microsoft.com/office/drawing/2014/main" id="{F95189FF-2A74-4B65-86EF-140BCD542F81}"/>
                </a:ext>
              </a:extLst>
            </p:cNvPr>
            <p:cNvSpPr/>
            <p:nvPr/>
          </p:nvSpPr>
          <p:spPr bwMode="auto">
            <a:xfrm>
              <a:off x="4952999" y="5729712"/>
              <a:ext cx="309900"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7" name="Rectangle 1096">
              <a:extLst>
                <a:ext uri="{FF2B5EF4-FFF2-40B4-BE49-F238E27FC236}">
                  <a16:creationId xmlns:a16="http://schemas.microsoft.com/office/drawing/2014/main" id="{9FE77EEF-C16C-3650-DD82-C69E1A84D9C4}"/>
                </a:ext>
              </a:extLst>
            </p:cNvPr>
            <p:cNvSpPr/>
            <p:nvPr/>
          </p:nvSpPr>
          <p:spPr bwMode="auto">
            <a:xfrm>
              <a:off x="4952998" y="5840746"/>
              <a:ext cx="159677"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8" name="Rectangle 1097">
              <a:extLst>
                <a:ext uri="{FF2B5EF4-FFF2-40B4-BE49-F238E27FC236}">
                  <a16:creationId xmlns:a16="http://schemas.microsoft.com/office/drawing/2014/main" id="{DAFF427B-0E42-EFC2-DE5E-261FEFA994F7}"/>
                </a:ext>
              </a:extLst>
            </p:cNvPr>
            <p:cNvSpPr/>
            <p:nvPr/>
          </p:nvSpPr>
          <p:spPr bwMode="auto">
            <a:xfrm>
              <a:off x="4953000" y="5955046"/>
              <a:ext cx="107423"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99" name="Rectangle 1098">
              <a:extLst>
                <a:ext uri="{FF2B5EF4-FFF2-40B4-BE49-F238E27FC236}">
                  <a16:creationId xmlns:a16="http://schemas.microsoft.com/office/drawing/2014/main" id="{B50A0F93-E852-892F-C97C-11000CD2FC2E}"/>
                </a:ext>
              </a:extLst>
            </p:cNvPr>
            <p:cNvSpPr/>
            <p:nvPr/>
          </p:nvSpPr>
          <p:spPr bwMode="auto">
            <a:xfrm>
              <a:off x="4952998" y="6069346"/>
              <a:ext cx="91097" cy="78865"/>
            </a:xfrm>
            <a:prstGeom prst="rect">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100" name="Rectangle 1099">
            <a:extLst>
              <a:ext uri="{FF2B5EF4-FFF2-40B4-BE49-F238E27FC236}">
                <a16:creationId xmlns:a16="http://schemas.microsoft.com/office/drawing/2014/main" id="{629C4D4B-A72D-6BE6-3224-C5D34F18AE06}"/>
              </a:ext>
            </a:extLst>
          </p:cNvPr>
          <p:cNvSpPr/>
          <p:nvPr/>
        </p:nvSpPr>
        <p:spPr bwMode="auto">
          <a:xfrm>
            <a:off x="5582002" y="1585377"/>
            <a:ext cx="68467" cy="68467"/>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2" name="Rectangle 1101">
            <a:extLst>
              <a:ext uri="{FF2B5EF4-FFF2-40B4-BE49-F238E27FC236}">
                <a16:creationId xmlns:a16="http://schemas.microsoft.com/office/drawing/2014/main" id="{07A3C25C-95E6-F917-C858-00E9E60D8779}"/>
              </a:ext>
            </a:extLst>
          </p:cNvPr>
          <p:cNvSpPr/>
          <p:nvPr/>
        </p:nvSpPr>
        <p:spPr bwMode="auto">
          <a:xfrm>
            <a:off x="5932197" y="1585377"/>
            <a:ext cx="68467" cy="68467"/>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4" name="Isosceles Triangle 1103">
            <a:extLst>
              <a:ext uri="{FF2B5EF4-FFF2-40B4-BE49-F238E27FC236}">
                <a16:creationId xmlns:a16="http://schemas.microsoft.com/office/drawing/2014/main" id="{3488015F-6D7E-8A6A-D6A8-ECB41400C54C}"/>
              </a:ext>
            </a:extLst>
          </p:cNvPr>
          <p:cNvSpPr/>
          <p:nvPr/>
        </p:nvSpPr>
        <p:spPr bwMode="auto">
          <a:xfrm>
            <a:off x="5576301" y="16837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6" name="Isosceles Triangle 1105">
            <a:extLst>
              <a:ext uri="{FF2B5EF4-FFF2-40B4-BE49-F238E27FC236}">
                <a16:creationId xmlns:a16="http://schemas.microsoft.com/office/drawing/2014/main" id="{30AAF400-0184-DC97-A1AB-D4CFB160510A}"/>
              </a:ext>
            </a:extLst>
          </p:cNvPr>
          <p:cNvSpPr/>
          <p:nvPr/>
        </p:nvSpPr>
        <p:spPr bwMode="auto">
          <a:xfrm>
            <a:off x="5977621" y="16837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7" name="Isosceles Triangle 1106">
            <a:extLst>
              <a:ext uri="{FF2B5EF4-FFF2-40B4-BE49-F238E27FC236}">
                <a16:creationId xmlns:a16="http://schemas.microsoft.com/office/drawing/2014/main" id="{1AE504E1-708A-E36E-B4F5-3239968B8C5C}"/>
              </a:ext>
            </a:extLst>
          </p:cNvPr>
          <p:cNvSpPr/>
          <p:nvPr/>
        </p:nvSpPr>
        <p:spPr bwMode="auto">
          <a:xfrm>
            <a:off x="5548361" y="180056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8" name="Isosceles Triangle 1107">
            <a:extLst>
              <a:ext uri="{FF2B5EF4-FFF2-40B4-BE49-F238E27FC236}">
                <a16:creationId xmlns:a16="http://schemas.microsoft.com/office/drawing/2014/main" id="{774BC1F3-0895-E63B-7B23-C05D796C78D8}"/>
              </a:ext>
            </a:extLst>
          </p:cNvPr>
          <p:cNvSpPr/>
          <p:nvPr/>
        </p:nvSpPr>
        <p:spPr bwMode="auto">
          <a:xfrm>
            <a:off x="5860781" y="180056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9" name="Isosceles Triangle 1108">
            <a:extLst>
              <a:ext uri="{FF2B5EF4-FFF2-40B4-BE49-F238E27FC236}">
                <a16:creationId xmlns:a16="http://schemas.microsoft.com/office/drawing/2014/main" id="{1CB0DD4A-5403-DDDE-34AD-15B5556D3C3B}"/>
              </a:ext>
            </a:extLst>
          </p:cNvPr>
          <p:cNvSpPr/>
          <p:nvPr/>
        </p:nvSpPr>
        <p:spPr bwMode="auto">
          <a:xfrm>
            <a:off x="5591541" y="191740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0" name="Isosceles Triangle 1109">
            <a:extLst>
              <a:ext uri="{FF2B5EF4-FFF2-40B4-BE49-F238E27FC236}">
                <a16:creationId xmlns:a16="http://schemas.microsoft.com/office/drawing/2014/main" id="{D020C7BE-3F2A-2525-CECF-2F4B84E1FBAF}"/>
              </a:ext>
            </a:extLst>
          </p:cNvPr>
          <p:cNvSpPr/>
          <p:nvPr/>
        </p:nvSpPr>
        <p:spPr bwMode="auto">
          <a:xfrm>
            <a:off x="6284961" y="191740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1" name="Isosceles Triangle 1110">
            <a:extLst>
              <a:ext uri="{FF2B5EF4-FFF2-40B4-BE49-F238E27FC236}">
                <a16:creationId xmlns:a16="http://schemas.microsoft.com/office/drawing/2014/main" id="{098288ED-EA3A-D7CD-CCA4-EF4BBD996B78}"/>
              </a:ext>
            </a:extLst>
          </p:cNvPr>
          <p:cNvSpPr/>
          <p:nvPr/>
        </p:nvSpPr>
        <p:spPr bwMode="auto">
          <a:xfrm>
            <a:off x="6102081" y="203170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2" name="Isosceles Triangle 1111">
            <a:extLst>
              <a:ext uri="{FF2B5EF4-FFF2-40B4-BE49-F238E27FC236}">
                <a16:creationId xmlns:a16="http://schemas.microsoft.com/office/drawing/2014/main" id="{C96FF798-5E33-BD81-7F31-A98CAEBD89F5}"/>
              </a:ext>
            </a:extLst>
          </p:cNvPr>
          <p:cNvSpPr/>
          <p:nvPr/>
        </p:nvSpPr>
        <p:spPr bwMode="auto">
          <a:xfrm>
            <a:off x="6404341" y="203170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3" name="Isosceles Triangle 1112">
            <a:extLst>
              <a:ext uri="{FF2B5EF4-FFF2-40B4-BE49-F238E27FC236}">
                <a16:creationId xmlns:a16="http://schemas.microsoft.com/office/drawing/2014/main" id="{A5755284-3886-076A-BC8B-6A681EAB4506}"/>
              </a:ext>
            </a:extLst>
          </p:cNvPr>
          <p:cNvSpPr/>
          <p:nvPr/>
        </p:nvSpPr>
        <p:spPr bwMode="auto">
          <a:xfrm>
            <a:off x="5517881" y="21409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4" name="Isosceles Triangle 1113">
            <a:extLst>
              <a:ext uri="{FF2B5EF4-FFF2-40B4-BE49-F238E27FC236}">
                <a16:creationId xmlns:a16="http://schemas.microsoft.com/office/drawing/2014/main" id="{752D9927-4585-478C-291B-B1B7FB091C90}"/>
              </a:ext>
            </a:extLst>
          </p:cNvPr>
          <p:cNvSpPr/>
          <p:nvPr/>
        </p:nvSpPr>
        <p:spPr bwMode="auto">
          <a:xfrm>
            <a:off x="5843001" y="21409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5" name="Isosceles Triangle 1114">
            <a:extLst>
              <a:ext uri="{FF2B5EF4-FFF2-40B4-BE49-F238E27FC236}">
                <a16:creationId xmlns:a16="http://schemas.microsoft.com/office/drawing/2014/main" id="{8A7A8200-1113-E8C2-C27E-1E54F5725368}"/>
              </a:ext>
            </a:extLst>
          </p:cNvPr>
          <p:cNvSpPr/>
          <p:nvPr/>
        </p:nvSpPr>
        <p:spPr bwMode="auto">
          <a:xfrm>
            <a:off x="5548361" y="226030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6" name="Isosceles Triangle 1115">
            <a:extLst>
              <a:ext uri="{FF2B5EF4-FFF2-40B4-BE49-F238E27FC236}">
                <a16:creationId xmlns:a16="http://schemas.microsoft.com/office/drawing/2014/main" id="{76D6F9B3-5590-976D-DDED-B70BC297C967}"/>
              </a:ext>
            </a:extLst>
          </p:cNvPr>
          <p:cNvSpPr/>
          <p:nvPr/>
        </p:nvSpPr>
        <p:spPr bwMode="auto">
          <a:xfrm>
            <a:off x="5568681" y="237460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7" name="Isosceles Triangle 1116">
            <a:extLst>
              <a:ext uri="{FF2B5EF4-FFF2-40B4-BE49-F238E27FC236}">
                <a16:creationId xmlns:a16="http://schemas.microsoft.com/office/drawing/2014/main" id="{0063F19E-CFA2-7719-04FD-CBBC05A08ED9}"/>
              </a:ext>
            </a:extLst>
          </p:cNvPr>
          <p:cNvSpPr/>
          <p:nvPr/>
        </p:nvSpPr>
        <p:spPr bwMode="auto">
          <a:xfrm>
            <a:off x="5517881" y="248636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8" name="Isosceles Triangle 1117">
            <a:extLst>
              <a:ext uri="{FF2B5EF4-FFF2-40B4-BE49-F238E27FC236}">
                <a16:creationId xmlns:a16="http://schemas.microsoft.com/office/drawing/2014/main" id="{4347D85A-EA6A-3405-4FBE-0A9439D855D9}"/>
              </a:ext>
            </a:extLst>
          </p:cNvPr>
          <p:cNvSpPr/>
          <p:nvPr/>
        </p:nvSpPr>
        <p:spPr bwMode="auto">
          <a:xfrm>
            <a:off x="5827761" y="248636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19" name="Isosceles Triangle 1118">
            <a:extLst>
              <a:ext uri="{FF2B5EF4-FFF2-40B4-BE49-F238E27FC236}">
                <a16:creationId xmlns:a16="http://schemas.microsoft.com/office/drawing/2014/main" id="{9BEA52B9-F48C-28D6-6CE4-31FA833FA3BA}"/>
              </a:ext>
            </a:extLst>
          </p:cNvPr>
          <p:cNvSpPr/>
          <p:nvPr/>
        </p:nvSpPr>
        <p:spPr bwMode="auto">
          <a:xfrm>
            <a:off x="5545821" y="25981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0" name="Isosceles Triangle 1119">
            <a:extLst>
              <a:ext uri="{FF2B5EF4-FFF2-40B4-BE49-F238E27FC236}">
                <a16:creationId xmlns:a16="http://schemas.microsoft.com/office/drawing/2014/main" id="{0A40C19A-BC01-1F0A-2135-E400A1545AA8}"/>
              </a:ext>
            </a:extLst>
          </p:cNvPr>
          <p:cNvSpPr/>
          <p:nvPr/>
        </p:nvSpPr>
        <p:spPr bwMode="auto">
          <a:xfrm>
            <a:off x="5980161" y="25981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1" name="Isosceles Triangle 1120">
            <a:extLst>
              <a:ext uri="{FF2B5EF4-FFF2-40B4-BE49-F238E27FC236}">
                <a16:creationId xmlns:a16="http://schemas.microsoft.com/office/drawing/2014/main" id="{2B4CA74C-EC57-3A01-C6F5-2FBD01E215D7}"/>
              </a:ext>
            </a:extLst>
          </p:cNvPr>
          <p:cNvSpPr/>
          <p:nvPr/>
        </p:nvSpPr>
        <p:spPr bwMode="auto">
          <a:xfrm>
            <a:off x="5517881" y="282926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2" name="Isosceles Triangle 1121">
            <a:extLst>
              <a:ext uri="{FF2B5EF4-FFF2-40B4-BE49-F238E27FC236}">
                <a16:creationId xmlns:a16="http://schemas.microsoft.com/office/drawing/2014/main" id="{05DE09F5-E7C7-24D1-71A8-2FC798165092}"/>
              </a:ext>
            </a:extLst>
          </p:cNvPr>
          <p:cNvSpPr/>
          <p:nvPr/>
        </p:nvSpPr>
        <p:spPr bwMode="auto">
          <a:xfrm>
            <a:off x="5822681" y="282926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3" name="Isosceles Triangle 1122">
            <a:extLst>
              <a:ext uri="{FF2B5EF4-FFF2-40B4-BE49-F238E27FC236}">
                <a16:creationId xmlns:a16="http://schemas.microsoft.com/office/drawing/2014/main" id="{6580A2F5-A352-6063-BF7E-8703E8DA6619}"/>
              </a:ext>
            </a:extLst>
          </p:cNvPr>
          <p:cNvSpPr/>
          <p:nvPr/>
        </p:nvSpPr>
        <p:spPr bwMode="auto">
          <a:xfrm>
            <a:off x="5522961" y="33982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4" name="Isosceles Triangle 1123">
            <a:extLst>
              <a:ext uri="{FF2B5EF4-FFF2-40B4-BE49-F238E27FC236}">
                <a16:creationId xmlns:a16="http://schemas.microsoft.com/office/drawing/2014/main" id="{488C0204-0FF5-A390-F839-08DF95C5B9A0}"/>
              </a:ext>
            </a:extLst>
          </p:cNvPr>
          <p:cNvSpPr/>
          <p:nvPr/>
        </p:nvSpPr>
        <p:spPr bwMode="auto">
          <a:xfrm>
            <a:off x="5873481" y="33982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5" name="Isosceles Triangle 1124">
            <a:extLst>
              <a:ext uri="{FF2B5EF4-FFF2-40B4-BE49-F238E27FC236}">
                <a16:creationId xmlns:a16="http://schemas.microsoft.com/office/drawing/2014/main" id="{A8531492-E260-2F52-291E-1FE509191F5A}"/>
              </a:ext>
            </a:extLst>
          </p:cNvPr>
          <p:cNvSpPr/>
          <p:nvPr/>
        </p:nvSpPr>
        <p:spPr bwMode="auto">
          <a:xfrm>
            <a:off x="5573761" y="350998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6" name="Isosceles Triangle 1125">
            <a:extLst>
              <a:ext uri="{FF2B5EF4-FFF2-40B4-BE49-F238E27FC236}">
                <a16:creationId xmlns:a16="http://schemas.microsoft.com/office/drawing/2014/main" id="{5DE5DDB3-4259-6087-B872-C6EF728B65FD}"/>
              </a:ext>
            </a:extLst>
          </p:cNvPr>
          <p:cNvSpPr/>
          <p:nvPr/>
        </p:nvSpPr>
        <p:spPr bwMode="auto">
          <a:xfrm>
            <a:off x="5561061" y="362428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7" name="Isosceles Triangle 1126">
            <a:extLst>
              <a:ext uri="{FF2B5EF4-FFF2-40B4-BE49-F238E27FC236}">
                <a16:creationId xmlns:a16="http://schemas.microsoft.com/office/drawing/2014/main" id="{9EFF56C3-CD43-EA08-0976-CB35D2476F02}"/>
              </a:ext>
            </a:extLst>
          </p:cNvPr>
          <p:cNvSpPr/>
          <p:nvPr/>
        </p:nvSpPr>
        <p:spPr bwMode="auto">
          <a:xfrm>
            <a:off x="5926821" y="362428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8" name="Isosceles Triangle 1127">
            <a:extLst>
              <a:ext uri="{FF2B5EF4-FFF2-40B4-BE49-F238E27FC236}">
                <a16:creationId xmlns:a16="http://schemas.microsoft.com/office/drawing/2014/main" id="{59DE6754-9BDD-EEB7-C7C1-36D123F4A85F}"/>
              </a:ext>
            </a:extLst>
          </p:cNvPr>
          <p:cNvSpPr/>
          <p:nvPr/>
        </p:nvSpPr>
        <p:spPr bwMode="auto">
          <a:xfrm>
            <a:off x="5566141" y="40840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29" name="Isosceles Triangle 1128">
            <a:extLst>
              <a:ext uri="{FF2B5EF4-FFF2-40B4-BE49-F238E27FC236}">
                <a16:creationId xmlns:a16="http://schemas.microsoft.com/office/drawing/2014/main" id="{F6E51096-AF21-1747-2FF6-EE9E0D3B5369}"/>
              </a:ext>
            </a:extLst>
          </p:cNvPr>
          <p:cNvSpPr/>
          <p:nvPr/>
        </p:nvSpPr>
        <p:spPr bwMode="auto">
          <a:xfrm>
            <a:off x="5853161" y="408402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0" name="Isosceles Triangle 1129">
            <a:extLst>
              <a:ext uri="{FF2B5EF4-FFF2-40B4-BE49-F238E27FC236}">
                <a16:creationId xmlns:a16="http://schemas.microsoft.com/office/drawing/2014/main" id="{059A9AA9-C782-CBE9-F5D7-1A71FD836B90}"/>
              </a:ext>
            </a:extLst>
          </p:cNvPr>
          <p:cNvSpPr/>
          <p:nvPr/>
        </p:nvSpPr>
        <p:spPr bwMode="auto">
          <a:xfrm>
            <a:off x="5568681" y="419578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1" name="Isosceles Triangle 1130">
            <a:extLst>
              <a:ext uri="{FF2B5EF4-FFF2-40B4-BE49-F238E27FC236}">
                <a16:creationId xmlns:a16="http://schemas.microsoft.com/office/drawing/2014/main" id="{ABB171C5-D272-B31B-523B-0DFB2A04E848}"/>
              </a:ext>
            </a:extLst>
          </p:cNvPr>
          <p:cNvSpPr/>
          <p:nvPr/>
        </p:nvSpPr>
        <p:spPr bwMode="auto">
          <a:xfrm>
            <a:off x="5520421" y="442438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2" name="Isosceles Triangle 1131">
            <a:extLst>
              <a:ext uri="{FF2B5EF4-FFF2-40B4-BE49-F238E27FC236}">
                <a16:creationId xmlns:a16="http://schemas.microsoft.com/office/drawing/2014/main" id="{30E8958A-2097-1B16-8767-17F2CB47E743}"/>
              </a:ext>
            </a:extLst>
          </p:cNvPr>
          <p:cNvSpPr/>
          <p:nvPr/>
        </p:nvSpPr>
        <p:spPr bwMode="auto">
          <a:xfrm>
            <a:off x="5672821" y="510510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3" name="Isosceles Triangle 1132">
            <a:extLst>
              <a:ext uri="{FF2B5EF4-FFF2-40B4-BE49-F238E27FC236}">
                <a16:creationId xmlns:a16="http://schemas.microsoft.com/office/drawing/2014/main" id="{65ABD0B3-8B6C-02DA-FB78-5EC93EC970EB}"/>
              </a:ext>
            </a:extLst>
          </p:cNvPr>
          <p:cNvSpPr/>
          <p:nvPr/>
        </p:nvSpPr>
        <p:spPr bwMode="auto">
          <a:xfrm>
            <a:off x="5538201" y="5564843"/>
            <a:ext cx="100794" cy="8689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6" name="Diamond 1135">
            <a:extLst>
              <a:ext uri="{FF2B5EF4-FFF2-40B4-BE49-F238E27FC236}">
                <a16:creationId xmlns:a16="http://schemas.microsoft.com/office/drawing/2014/main" id="{6CA84FD0-4DD2-53F7-F51A-CE8D167B63B2}"/>
              </a:ext>
            </a:extLst>
          </p:cNvPr>
          <p:cNvSpPr/>
          <p:nvPr/>
        </p:nvSpPr>
        <p:spPr bwMode="auto">
          <a:xfrm>
            <a:off x="5503888" y="2027980"/>
            <a:ext cx="92330" cy="92330"/>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7" name="Diamond 1136">
            <a:extLst>
              <a:ext uri="{FF2B5EF4-FFF2-40B4-BE49-F238E27FC236}">
                <a16:creationId xmlns:a16="http://schemas.microsoft.com/office/drawing/2014/main" id="{70CE1B0F-37A4-C2FE-AB7E-4E0DAF504DDC}"/>
              </a:ext>
            </a:extLst>
          </p:cNvPr>
          <p:cNvSpPr/>
          <p:nvPr/>
        </p:nvSpPr>
        <p:spPr bwMode="auto">
          <a:xfrm>
            <a:off x="5193170" y="2602069"/>
            <a:ext cx="92330" cy="92330"/>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8" name="Diamond 1137">
            <a:extLst>
              <a:ext uri="{FF2B5EF4-FFF2-40B4-BE49-F238E27FC236}">
                <a16:creationId xmlns:a16="http://schemas.microsoft.com/office/drawing/2014/main" id="{80631818-CB31-1FE1-7E5B-F81AD77C04DE}"/>
              </a:ext>
            </a:extLst>
          </p:cNvPr>
          <p:cNvSpPr/>
          <p:nvPr/>
        </p:nvSpPr>
        <p:spPr bwMode="auto">
          <a:xfrm>
            <a:off x="5586747" y="2711560"/>
            <a:ext cx="92330" cy="92330"/>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9" name="Diamond 1138">
            <a:extLst>
              <a:ext uri="{FF2B5EF4-FFF2-40B4-BE49-F238E27FC236}">
                <a16:creationId xmlns:a16="http://schemas.microsoft.com/office/drawing/2014/main" id="{5F1AFA28-1AE8-5B90-C6BC-DD175A147085}"/>
              </a:ext>
            </a:extLst>
          </p:cNvPr>
          <p:cNvSpPr/>
          <p:nvPr/>
        </p:nvSpPr>
        <p:spPr bwMode="auto">
          <a:xfrm>
            <a:off x="5586747" y="3054830"/>
            <a:ext cx="92330" cy="92330"/>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0" name="Diamond 1139">
            <a:extLst>
              <a:ext uri="{FF2B5EF4-FFF2-40B4-BE49-F238E27FC236}">
                <a16:creationId xmlns:a16="http://schemas.microsoft.com/office/drawing/2014/main" id="{BE212E27-AE2B-6B0D-3AA2-033FE52E8AD0}"/>
              </a:ext>
            </a:extLst>
          </p:cNvPr>
          <p:cNvSpPr/>
          <p:nvPr/>
        </p:nvSpPr>
        <p:spPr bwMode="auto">
          <a:xfrm>
            <a:off x="5489093" y="3170239"/>
            <a:ext cx="92330" cy="92330"/>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1" name="Diamond 1140">
            <a:extLst>
              <a:ext uri="{FF2B5EF4-FFF2-40B4-BE49-F238E27FC236}">
                <a16:creationId xmlns:a16="http://schemas.microsoft.com/office/drawing/2014/main" id="{9A5BE69B-B063-601D-7DF9-C0D95BC5833A}"/>
              </a:ext>
            </a:extLst>
          </p:cNvPr>
          <p:cNvSpPr/>
          <p:nvPr/>
        </p:nvSpPr>
        <p:spPr bwMode="auto">
          <a:xfrm>
            <a:off x="5574911" y="3282690"/>
            <a:ext cx="92330" cy="92330"/>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2" name="Diamond 1141">
            <a:extLst>
              <a:ext uri="{FF2B5EF4-FFF2-40B4-BE49-F238E27FC236}">
                <a16:creationId xmlns:a16="http://schemas.microsoft.com/office/drawing/2014/main" id="{DC9F9865-DF28-6F85-2568-26428F318C39}"/>
              </a:ext>
            </a:extLst>
          </p:cNvPr>
          <p:cNvSpPr/>
          <p:nvPr/>
        </p:nvSpPr>
        <p:spPr bwMode="auto">
          <a:xfrm>
            <a:off x="5415113" y="4309540"/>
            <a:ext cx="92330" cy="92330"/>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4" name="Hexagon 1143">
            <a:extLst>
              <a:ext uri="{FF2B5EF4-FFF2-40B4-BE49-F238E27FC236}">
                <a16:creationId xmlns:a16="http://schemas.microsoft.com/office/drawing/2014/main" id="{4B27592D-5061-AEB8-3310-891DCCB1CE0C}"/>
              </a:ext>
            </a:extLst>
          </p:cNvPr>
          <p:cNvSpPr/>
          <p:nvPr/>
        </p:nvSpPr>
        <p:spPr bwMode="auto">
          <a:xfrm>
            <a:off x="9121539" y="1585377"/>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5" name="Hexagon 1144">
            <a:extLst>
              <a:ext uri="{FF2B5EF4-FFF2-40B4-BE49-F238E27FC236}">
                <a16:creationId xmlns:a16="http://schemas.microsoft.com/office/drawing/2014/main" id="{C08CC7A7-30B5-D049-0946-EB090F0A685B}"/>
              </a:ext>
            </a:extLst>
          </p:cNvPr>
          <p:cNvSpPr/>
          <p:nvPr/>
        </p:nvSpPr>
        <p:spPr bwMode="auto">
          <a:xfrm>
            <a:off x="7609375" y="1700787"/>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6" name="Hexagon 1145">
            <a:extLst>
              <a:ext uri="{FF2B5EF4-FFF2-40B4-BE49-F238E27FC236}">
                <a16:creationId xmlns:a16="http://schemas.microsoft.com/office/drawing/2014/main" id="{E942F926-B38E-E396-AD89-0B204578F76D}"/>
              </a:ext>
            </a:extLst>
          </p:cNvPr>
          <p:cNvSpPr/>
          <p:nvPr/>
        </p:nvSpPr>
        <p:spPr bwMode="auto">
          <a:xfrm>
            <a:off x="7899379" y="2038139"/>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7" name="Hexagon 1146">
            <a:extLst>
              <a:ext uri="{FF2B5EF4-FFF2-40B4-BE49-F238E27FC236}">
                <a16:creationId xmlns:a16="http://schemas.microsoft.com/office/drawing/2014/main" id="{607DB431-8E54-DC22-BD16-0970EE0AE45C}"/>
              </a:ext>
            </a:extLst>
          </p:cNvPr>
          <p:cNvSpPr/>
          <p:nvPr/>
        </p:nvSpPr>
        <p:spPr bwMode="auto">
          <a:xfrm>
            <a:off x="7360801" y="2159467"/>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8" name="Hexagon 1147">
            <a:extLst>
              <a:ext uri="{FF2B5EF4-FFF2-40B4-BE49-F238E27FC236}">
                <a16:creationId xmlns:a16="http://schemas.microsoft.com/office/drawing/2014/main" id="{01D56979-9E83-6AB6-6E66-E20B7503C942}"/>
              </a:ext>
            </a:extLst>
          </p:cNvPr>
          <p:cNvSpPr/>
          <p:nvPr/>
        </p:nvSpPr>
        <p:spPr bwMode="auto">
          <a:xfrm>
            <a:off x="6727527" y="2499778"/>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9" name="Hexagon 1148">
            <a:extLst>
              <a:ext uri="{FF2B5EF4-FFF2-40B4-BE49-F238E27FC236}">
                <a16:creationId xmlns:a16="http://schemas.microsoft.com/office/drawing/2014/main" id="{2EEF8A62-F9C2-1823-6A4A-F55A1B64D976}"/>
              </a:ext>
            </a:extLst>
          </p:cNvPr>
          <p:cNvSpPr/>
          <p:nvPr/>
        </p:nvSpPr>
        <p:spPr bwMode="auto">
          <a:xfrm>
            <a:off x="6165274" y="2384368"/>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0" name="Hexagon 1149">
            <a:extLst>
              <a:ext uri="{FF2B5EF4-FFF2-40B4-BE49-F238E27FC236}">
                <a16:creationId xmlns:a16="http://schemas.microsoft.com/office/drawing/2014/main" id="{CDBBB7AC-2326-F264-CFF3-EC4A20292B3B}"/>
              </a:ext>
            </a:extLst>
          </p:cNvPr>
          <p:cNvSpPr/>
          <p:nvPr/>
        </p:nvSpPr>
        <p:spPr bwMode="auto">
          <a:xfrm>
            <a:off x="5860474" y="2266000"/>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1" name="Hexagon 1150">
            <a:extLst>
              <a:ext uri="{FF2B5EF4-FFF2-40B4-BE49-F238E27FC236}">
                <a16:creationId xmlns:a16="http://schemas.microsoft.com/office/drawing/2014/main" id="{30579286-4F5D-B7F1-91F8-73F637F9F298}"/>
              </a:ext>
            </a:extLst>
          </p:cNvPr>
          <p:cNvSpPr/>
          <p:nvPr/>
        </p:nvSpPr>
        <p:spPr bwMode="auto">
          <a:xfrm>
            <a:off x="5611899" y="2949581"/>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2" name="Hexagon 1151">
            <a:extLst>
              <a:ext uri="{FF2B5EF4-FFF2-40B4-BE49-F238E27FC236}">
                <a16:creationId xmlns:a16="http://schemas.microsoft.com/office/drawing/2014/main" id="{2F95B04D-6D61-48B2-ACDD-1A1663C291C4}"/>
              </a:ext>
            </a:extLst>
          </p:cNvPr>
          <p:cNvSpPr/>
          <p:nvPr/>
        </p:nvSpPr>
        <p:spPr bwMode="auto">
          <a:xfrm>
            <a:off x="6629872" y="3411220"/>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3" name="Hexagon 1152">
            <a:extLst>
              <a:ext uri="{FF2B5EF4-FFF2-40B4-BE49-F238E27FC236}">
                <a16:creationId xmlns:a16="http://schemas.microsoft.com/office/drawing/2014/main" id="{C8E75AD7-5D23-EDD1-E8E3-29149589412C}"/>
              </a:ext>
            </a:extLst>
          </p:cNvPr>
          <p:cNvSpPr/>
          <p:nvPr/>
        </p:nvSpPr>
        <p:spPr bwMode="auto">
          <a:xfrm>
            <a:off x="5937413" y="3523671"/>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4" name="Hexagon 1153">
            <a:extLst>
              <a:ext uri="{FF2B5EF4-FFF2-40B4-BE49-F238E27FC236}">
                <a16:creationId xmlns:a16="http://schemas.microsoft.com/office/drawing/2014/main" id="{54CE54B9-31C8-3515-75AA-A995278F4510}"/>
              </a:ext>
            </a:extLst>
          </p:cNvPr>
          <p:cNvSpPr/>
          <p:nvPr/>
        </p:nvSpPr>
        <p:spPr bwMode="auto">
          <a:xfrm>
            <a:off x="5549755" y="3754491"/>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5" name="Hexagon 1154">
            <a:extLst>
              <a:ext uri="{FF2B5EF4-FFF2-40B4-BE49-F238E27FC236}">
                <a16:creationId xmlns:a16="http://schemas.microsoft.com/office/drawing/2014/main" id="{AAD2F244-2774-0B75-D031-CEBFABCB974C}"/>
              </a:ext>
            </a:extLst>
          </p:cNvPr>
          <p:cNvSpPr/>
          <p:nvPr/>
        </p:nvSpPr>
        <p:spPr bwMode="auto">
          <a:xfrm>
            <a:off x="5605980" y="3866942"/>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6" name="Hexagon 1155">
            <a:extLst>
              <a:ext uri="{FF2B5EF4-FFF2-40B4-BE49-F238E27FC236}">
                <a16:creationId xmlns:a16="http://schemas.microsoft.com/office/drawing/2014/main" id="{0A8D39A3-55D7-44D7-1A57-B1F373707308}"/>
              </a:ext>
            </a:extLst>
          </p:cNvPr>
          <p:cNvSpPr/>
          <p:nvPr/>
        </p:nvSpPr>
        <p:spPr bwMode="auto">
          <a:xfrm>
            <a:off x="5597102" y="3979392"/>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7" name="Hexagon 1156">
            <a:extLst>
              <a:ext uri="{FF2B5EF4-FFF2-40B4-BE49-F238E27FC236}">
                <a16:creationId xmlns:a16="http://schemas.microsoft.com/office/drawing/2014/main" id="{69DFE41D-B113-F71F-62AA-D77F8F58271B}"/>
              </a:ext>
            </a:extLst>
          </p:cNvPr>
          <p:cNvSpPr/>
          <p:nvPr/>
        </p:nvSpPr>
        <p:spPr bwMode="auto">
          <a:xfrm>
            <a:off x="6159355" y="4094802"/>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8" name="Hexagon 1157">
            <a:extLst>
              <a:ext uri="{FF2B5EF4-FFF2-40B4-BE49-F238E27FC236}">
                <a16:creationId xmlns:a16="http://schemas.microsoft.com/office/drawing/2014/main" id="{59C213EF-B1E9-782B-6ED2-139BD1C5BE95}"/>
              </a:ext>
            </a:extLst>
          </p:cNvPr>
          <p:cNvSpPr/>
          <p:nvPr/>
        </p:nvSpPr>
        <p:spPr bwMode="auto">
          <a:xfrm>
            <a:off x="5931495" y="4210212"/>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59" name="Hexagon 1158">
            <a:extLst>
              <a:ext uri="{FF2B5EF4-FFF2-40B4-BE49-F238E27FC236}">
                <a16:creationId xmlns:a16="http://schemas.microsoft.com/office/drawing/2014/main" id="{61E8AB9A-A0FC-9917-15CC-0D28EAF95818}"/>
              </a:ext>
            </a:extLst>
          </p:cNvPr>
          <p:cNvSpPr/>
          <p:nvPr/>
        </p:nvSpPr>
        <p:spPr bwMode="auto">
          <a:xfrm>
            <a:off x="5653328" y="4325622"/>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0" name="Hexagon 1159">
            <a:extLst>
              <a:ext uri="{FF2B5EF4-FFF2-40B4-BE49-F238E27FC236}">
                <a16:creationId xmlns:a16="http://schemas.microsoft.com/office/drawing/2014/main" id="{1B52EB9B-2169-4665-B627-F825246B631D}"/>
              </a:ext>
            </a:extLst>
          </p:cNvPr>
          <p:cNvSpPr/>
          <p:nvPr/>
        </p:nvSpPr>
        <p:spPr bwMode="auto">
          <a:xfrm>
            <a:off x="5629654" y="4550523"/>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1" name="Hexagon 1160">
            <a:extLst>
              <a:ext uri="{FF2B5EF4-FFF2-40B4-BE49-F238E27FC236}">
                <a16:creationId xmlns:a16="http://schemas.microsoft.com/office/drawing/2014/main" id="{24A59856-5B4C-22B6-3677-4A96CF1FC09D}"/>
              </a:ext>
            </a:extLst>
          </p:cNvPr>
          <p:cNvSpPr/>
          <p:nvPr/>
        </p:nvSpPr>
        <p:spPr bwMode="auto">
          <a:xfrm>
            <a:off x="5608940" y="4665933"/>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2" name="Hexagon 1161">
            <a:extLst>
              <a:ext uri="{FF2B5EF4-FFF2-40B4-BE49-F238E27FC236}">
                <a16:creationId xmlns:a16="http://schemas.microsoft.com/office/drawing/2014/main" id="{48975EC0-2683-092A-E02B-5991B0D04C78}"/>
              </a:ext>
            </a:extLst>
          </p:cNvPr>
          <p:cNvSpPr/>
          <p:nvPr/>
        </p:nvSpPr>
        <p:spPr bwMode="auto">
          <a:xfrm>
            <a:off x="5579347" y="4775424"/>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3" name="Hexagon 1162">
            <a:extLst>
              <a:ext uri="{FF2B5EF4-FFF2-40B4-BE49-F238E27FC236}">
                <a16:creationId xmlns:a16="http://schemas.microsoft.com/office/drawing/2014/main" id="{CC22C94E-7BE2-4A34-A7CA-400A44AB4AB5}"/>
              </a:ext>
            </a:extLst>
          </p:cNvPr>
          <p:cNvSpPr/>
          <p:nvPr/>
        </p:nvSpPr>
        <p:spPr bwMode="auto">
          <a:xfrm>
            <a:off x="5552714" y="4893793"/>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4" name="Hexagon 1163">
            <a:extLst>
              <a:ext uri="{FF2B5EF4-FFF2-40B4-BE49-F238E27FC236}">
                <a16:creationId xmlns:a16="http://schemas.microsoft.com/office/drawing/2014/main" id="{9D4528F7-8F9D-37A3-131E-94881030EF46}"/>
              </a:ext>
            </a:extLst>
          </p:cNvPr>
          <p:cNvSpPr/>
          <p:nvPr/>
        </p:nvSpPr>
        <p:spPr bwMode="auto">
          <a:xfrm>
            <a:off x="5508325" y="5009202"/>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5" name="Hexagon 1164">
            <a:extLst>
              <a:ext uri="{FF2B5EF4-FFF2-40B4-BE49-F238E27FC236}">
                <a16:creationId xmlns:a16="http://schemas.microsoft.com/office/drawing/2014/main" id="{1386822A-D465-B8C6-6A75-F1B02C809E05}"/>
              </a:ext>
            </a:extLst>
          </p:cNvPr>
          <p:cNvSpPr/>
          <p:nvPr/>
        </p:nvSpPr>
        <p:spPr bwMode="auto">
          <a:xfrm>
            <a:off x="5452100" y="5349513"/>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6" name="Hexagon 1165">
            <a:extLst>
              <a:ext uri="{FF2B5EF4-FFF2-40B4-BE49-F238E27FC236}">
                <a16:creationId xmlns:a16="http://schemas.microsoft.com/office/drawing/2014/main" id="{21582333-00E2-1CA6-F97E-7A49C3227D29}"/>
              </a:ext>
            </a:extLst>
          </p:cNvPr>
          <p:cNvSpPr/>
          <p:nvPr/>
        </p:nvSpPr>
        <p:spPr bwMode="auto">
          <a:xfrm>
            <a:off x="5197606" y="5692782"/>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7" name="Hexagon 1166">
            <a:extLst>
              <a:ext uri="{FF2B5EF4-FFF2-40B4-BE49-F238E27FC236}">
                <a16:creationId xmlns:a16="http://schemas.microsoft.com/office/drawing/2014/main" id="{76BDEB68-2943-763C-7A05-E117D2B8FD1C}"/>
              </a:ext>
            </a:extLst>
          </p:cNvPr>
          <p:cNvSpPr/>
          <p:nvPr/>
        </p:nvSpPr>
        <p:spPr bwMode="auto">
          <a:xfrm>
            <a:off x="5037808" y="5808192"/>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8" name="Hexagon 1167">
            <a:extLst>
              <a:ext uri="{FF2B5EF4-FFF2-40B4-BE49-F238E27FC236}">
                <a16:creationId xmlns:a16="http://schemas.microsoft.com/office/drawing/2014/main" id="{D57CF437-5501-EABA-0E18-C2F139B4DABC}"/>
              </a:ext>
            </a:extLst>
          </p:cNvPr>
          <p:cNvSpPr/>
          <p:nvPr/>
        </p:nvSpPr>
        <p:spPr bwMode="auto">
          <a:xfrm>
            <a:off x="5144340" y="5917683"/>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0" name="Multiplication Sign 1169">
            <a:extLst>
              <a:ext uri="{FF2B5EF4-FFF2-40B4-BE49-F238E27FC236}">
                <a16:creationId xmlns:a16="http://schemas.microsoft.com/office/drawing/2014/main" id="{12C65E8E-DFAC-D69F-2757-C9A17BBBAC41}"/>
              </a:ext>
            </a:extLst>
          </p:cNvPr>
          <p:cNvSpPr/>
          <p:nvPr/>
        </p:nvSpPr>
        <p:spPr bwMode="auto">
          <a:xfrm>
            <a:off x="6720830" y="3152968"/>
            <a:ext cx="126139" cy="126139"/>
          </a:xfrm>
          <a:prstGeom prst="mathMultiply">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2" name="Multiplication Sign 1171">
            <a:extLst>
              <a:ext uri="{FF2B5EF4-FFF2-40B4-BE49-F238E27FC236}">
                <a16:creationId xmlns:a16="http://schemas.microsoft.com/office/drawing/2014/main" id="{DA09BD59-75E1-1FE6-C790-FD5CBB0C7331}"/>
              </a:ext>
            </a:extLst>
          </p:cNvPr>
          <p:cNvSpPr/>
          <p:nvPr/>
        </p:nvSpPr>
        <p:spPr bwMode="auto">
          <a:xfrm>
            <a:off x="5248869" y="5543789"/>
            <a:ext cx="126139" cy="126139"/>
          </a:xfrm>
          <a:prstGeom prst="mathMultiply">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3" name="Oval 1172">
            <a:extLst>
              <a:ext uri="{FF2B5EF4-FFF2-40B4-BE49-F238E27FC236}">
                <a16:creationId xmlns:a16="http://schemas.microsoft.com/office/drawing/2014/main" id="{6A49BA1F-DEA0-735A-33EA-11C5C23F32AF}"/>
              </a:ext>
            </a:extLst>
          </p:cNvPr>
          <p:cNvSpPr/>
          <p:nvPr/>
        </p:nvSpPr>
        <p:spPr bwMode="auto">
          <a:xfrm>
            <a:off x="7880951" y="2159996"/>
            <a:ext cx="67675" cy="67675"/>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4" name="Oval 1173">
            <a:extLst>
              <a:ext uri="{FF2B5EF4-FFF2-40B4-BE49-F238E27FC236}">
                <a16:creationId xmlns:a16="http://schemas.microsoft.com/office/drawing/2014/main" id="{98DDCE45-E63D-934F-5A43-968B2B980CCA}"/>
              </a:ext>
            </a:extLst>
          </p:cNvPr>
          <p:cNvSpPr/>
          <p:nvPr/>
        </p:nvSpPr>
        <p:spPr bwMode="auto">
          <a:xfrm>
            <a:off x="5887113" y="4439305"/>
            <a:ext cx="67675" cy="67675"/>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7" name="Isosceles Triangle 1176">
            <a:extLst>
              <a:ext uri="{FF2B5EF4-FFF2-40B4-BE49-F238E27FC236}">
                <a16:creationId xmlns:a16="http://schemas.microsoft.com/office/drawing/2014/main" id="{65D85534-EDAE-20AE-3260-61C0F8C5F6B8}"/>
              </a:ext>
            </a:extLst>
          </p:cNvPr>
          <p:cNvSpPr/>
          <p:nvPr/>
        </p:nvSpPr>
        <p:spPr bwMode="auto">
          <a:xfrm flipV="1">
            <a:off x="5505390" y="5114194"/>
            <a:ext cx="100794" cy="86892"/>
          </a:xfrm>
          <a:prstGeom prst="triangle">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8" name="TextBox 1177">
            <a:extLst>
              <a:ext uri="{FF2B5EF4-FFF2-40B4-BE49-F238E27FC236}">
                <a16:creationId xmlns:a16="http://schemas.microsoft.com/office/drawing/2014/main" id="{EA7C2F1B-E1CF-F488-D121-1CC58E27A2F7}"/>
              </a:ext>
            </a:extLst>
          </p:cNvPr>
          <p:cNvSpPr txBox="1"/>
          <p:nvPr/>
        </p:nvSpPr>
        <p:spPr bwMode="auto">
          <a:xfrm>
            <a:off x="8474834" y="3488165"/>
            <a:ext cx="2956573"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Treatment ongoing</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Complete response</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Partial response</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Stable disease</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Progressive disease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Discontinued due to clinical progression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Discontinued due to an AE</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Withdrawal of consent</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Withdrawal of treatment by investigator for reason other than an AE</a:t>
            </a:r>
          </a:p>
        </p:txBody>
      </p:sp>
      <p:sp>
        <p:nvSpPr>
          <p:cNvPr id="1179" name="TextBox 1178">
            <a:extLst>
              <a:ext uri="{FF2B5EF4-FFF2-40B4-BE49-F238E27FC236}">
                <a16:creationId xmlns:a16="http://schemas.microsoft.com/office/drawing/2014/main" id="{18AC4D64-3DDD-1FD5-DC99-114A93D30EEC}"/>
              </a:ext>
            </a:extLst>
          </p:cNvPr>
          <p:cNvSpPr txBox="1"/>
          <p:nvPr/>
        </p:nvSpPr>
        <p:spPr bwMode="auto">
          <a:xfrm>
            <a:off x="4007589" y="1340582"/>
            <a:ext cx="8714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Target dose</a:t>
            </a:r>
          </a:p>
        </p:txBody>
      </p:sp>
      <p:sp>
        <p:nvSpPr>
          <p:cNvPr id="1181" name="TextBox 1180">
            <a:extLst>
              <a:ext uri="{FF2B5EF4-FFF2-40B4-BE49-F238E27FC236}">
                <a16:creationId xmlns:a16="http://schemas.microsoft.com/office/drawing/2014/main" id="{6AAD7F4F-B2B5-2B1F-20BE-AC529E93ED5D}"/>
              </a:ext>
            </a:extLst>
          </p:cNvPr>
          <p:cNvSpPr txBox="1"/>
          <p:nvPr/>
        </p:nvSpPr>
        <p:spPr bwMode="auto">
          <a:xfrm rot="16200000">
            <a:off x="1665941" y="3551850"/>
            <a:ext cx="437563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SCLC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 = 40)</a:t>
            </a:r>
          </a:p>
        </p:txBody>
      </p:sp>
      <p:grpSp>
        <p:nvGrpSpPr>
          <p:cNvPr id="6" name="Group 5">
            <a:extLst>
              <a:ext uri="{FF2B5EF4-FFF2-40B4-BE49-F238E27FC236}">
                <a16:creationId xmlns:a16="http://schemas.microsoft.com/office/drawing/2014/main" id="{E57EF15E-C3F9-7680-CA28-AF9C96DBFE93}"/>
              </a:ext>
            </a:extLst>
          </p:cNvPr>
          <p:cNvGrpSpPr/>
          <p:nvPr/>
        </p:nvGrpSpPr>
        <p:grpSpPr>
          <a:xfrm>
            <a:off x="8244549" y="3550908"/>
            <a:ext cx="160309" cy="1798621"/>
            <a:chOff x="8307151" y="3550895"/>
            <a:chExt cx="137990" cy="1548210"/>
          </a:xfrm>
        </p:grpSpPr>
        <p:sp>
          <p:nvSpPr>
            <p:cNvPr id="1103" name="Rectangle 1102">
              <a:extLst>
                <a:ext uri="{FF2B5EF4-FFF2-40B4-BE49-F238E27FC236}">
                  <a16:creationId xmlns:a16="http://schemas.microsoft.com/office/drawing/2014/main" id="{13A9CFBB-C736-2F78-EA71-8DEE8A2D18CF}"/>
                </a:ext>
              </a:extLst>
            </p:cNvPr>
            <p:cNvSpPr/>
            <p:nvPr/>
          </p:nvSpPr>
          <p:spPr bwMode="auto">
            <a:xfrm>
              <a:off x="8326498" y="3734952"/>
              <a:ext cx="68467" cy="68467"/>
            </a:xfrm>
            <a:prstGeom prst="rect">
              <a:avLst/>
            </a:prstGeom>
            <a:solidFill>
              <a:schemeClr val="accent1">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5" name="Isosceles Triangle 1104">
              <a:extLst>
                <a:ext uri="{FF2B5EF4-FFF2-40B4-BE49-F238E27FC236}">
                  <a16:creationId xmlns:a16="http://schemas.microsoft.com/office/drawing/2014/main" id="{67960BF5-3CFE-C6B1-86D6-CB6605AB81E9}"/>
                </a:ext>
              </a:extLst>
            </p:cNvPr>
            <p:cNvSpPr/>
            <p:nvPr/>
          </p:nvSpPr>
          <p:spPr bwMode="auto">
            <a:xfrm>
              <a:off x="8309917" y="3894705"/>
              <a:ext cx="107106" cy="92333"/>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35" name="Diamond 1134">
              <a:extLst>
                <a:ext uri="{FF2B5EF4-FFF2-40B4-BE49-F238E27FC236}">
                  <a16:creationId xmlns:a16="http://schemas.microsoft.com/office/drawing/2014/main" id="{4705D851-1F56-42F8-39A7-B6B335867677}"/>
                </a:ext>
              </a:extLst>
            </p:cNvPr>
            <p:cNvSpPr/>
            <p:nvPr/>
          </p:nvSpPr>
          <p:spPr bwMode="auto">
            <a:xfrm>
              <a:off x="8324400" y="4095202"/>
              <a:ext cx="92330" cy="92330"/>
            </a:xfrm>
            <a:prstGeom prst="diamond">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43" name="Hexagon 1142">
              <a:extLst>
                <a:ext uri="{FF2B5EF4-FFF2-40B4-BE49-F238E27FC236}">
                  <a16:creationId xmlns:a16="http://schemas.microsoft.com/office/drawing/2014/main" id="{9E456279-3086-9F54-4675-F509AAC6A129}"/>
                </a:ext>
              </a:extLst>
            </p:cNvPr>
            <p:cNvSpPr/>
            <p:nvPr/>
          </p:nvSpPr>
          <p:spPr bwMode="auto">
            <a:xfrm>
              <a:off x="8333046" y="4278803"/>
              <a:ext cx="79117" cy="68204"/>
            </a:xfrm>
            <a:prstGeom prst="hexagon">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69" name="Plus Sign 1168">
              <a:extLst>
                <a:ext uri="{FF2B5EF4-FFF2-40B4-BE49-F238E27FC236}">
                  <a16:creationId xmlns:a16="http://schemas.microsoft.com/office/drawing/2014/main" id="{EFAA44B9-429E-B14A-402D-9F4E28A729A9}"/>
                </a:ext>
              </a:extLst>
            </p:cNvPr>
            <p:cNvSpPr/>
            <p:nvPr/>
          </p:nvSpPr>
          <p:spPr bwMode="auto">
            <a:xfrm>
              <a:off x="8308546" y="4434646"/>
              <a:ext cx="125686" cy="126138"/>
            </a:xfrm>
            <a:prstGeom prst="mathPlus">
              <a:avLst/>
            </a:prstGeom>
            <a:solidFill>
              <a:schemeClr val="tx2">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1" name="Multiplication Sign 1170">
              <a:extLst>
                <a:ext uri="{FF2B5EF4-FFF2-40B4-BE49-F238E27FC236}">
                  <a16:creationId xmlns:a16="http://schemas.microsoft.com/office/drawing/2014/main" id="{9298DF07-4FCD-BB1F-D9EE-AEB04B5849C6}"/>
                </a:ext>
              </a:extLst>
            </p:cNvPr>
            <p:cNvSpPr/>
            <p:nvPr/>
          </p:nvSpPr>
          <p:spPr bwMode="auto">
            <a:xfrm>
              <a:off x="8308546" y="4623884"/>
              <a:ext cx="126139" cy="126139"/>
            </a:xfrm>
            <a:prstGeom prst="mathMultiply">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5" name="Isosceles Triangle 1174">
              <a:extLst>
                <a:ext uri="{FF2B5EF4-FFF2-40B4-BE49-F238E27FC236}">
                  <a16:creationId xmlns:a16="http://schemas.microsoft.com/office/drawing/2014/main" id="{99E657FB-296B-BE2F-DCBB-B83C74206F1F}"/>
                </a:ext>
              </a:extLst>
            </p:cNvPr>
            <p:cNvSpPr/>
            <p:nvPr/>
          </p:nvSpPr>
          <p:spPr bwMode="auto">
            <a:xfrm flipV="1">
              <a:off x="8333438" y="5012213"/>
              <a:ext cx="100794" cy="86892"/>
            </a:xfrm>
            <a:prstGeom prst="triangle">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76" name="Oval 1175">
              <a:extLst>
                <a:ext uri="{FF2B5EF4-FFF2-40B4-BE49-F238E27FC236}">
                  <a16:creationId xmlns:a16="http://schemas.microsoft.com/office/drawing/2014/main" id="{DE7DA620-8BA8-6C71-E013-007FD2267579}"/>
                </a:ext>
              </a:extLst>
            </p:cNvPr>
            <p:cNvSpPr/>
            <p:nvPr/>
          </p:nvSpPr>
          <p:spPr bwMode="auto">
            <a:xfrm>
              <a:off x="8349055" y="4833056"/>
              <a:ext cx="67675" cy="67675"/>
            </a:xfrm>
            <a:prstGeom prst="ellipse">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82" name="Arrow: Right 1181">
              <a:extLst>
                <a:ext uri="{FF2B5EF4-FFF2-40B4-BE49-F238E27FC236}">
                  <a16:creationId xmlns:a16="http://schemas.microsoft.com/office/drawing/2014/main" id="{5438647A-A99E-FDF0-DF66-56917EAB2562}"/>
                </a:ext>
              </a:extLst>
            </p:cNvPr>
            <p:cNvSpPr/>
            <p:nvPr/>
          </p:nvSpPr>
          <p:spPr bwMode="auto">
            <a:xfrm>
              <a:off x="8307151" y="3550895"/>
              <a:ext cx="137990" cy="90097"/>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cxnSp>
        <p:nvCxnSpPr>
          <p:cNvPr id="7" name="Straight Connector 6">
            <a:extLst>
              <a:ext uri="{FF2B5EF4-FFF2-40B4-BE49-F238E27FC236}">
                <a16:creationId xmlns:a16="http://schemas.microsoft.com/office/drawing/2014/main" id="{3DFBE2F2-8A7D-057A-4D4A-56E0496353BC}"/>
              </a:ext>
            </a:extLst>
          </p:cNvPr>
          <p:cNvCxnSpPr>
            <a:cxnSpLocks/>
          </p:cNvCxnSpPr>
          <p:nvPr/>
        </p:nvCxnSpPr>
        <p:spPr bwMode="auto">
          <a:xfrm>
            <a:off x="4955931" y="1552075"/>
            <a:ext cx="0" cy="4509129"/>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815740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9" y="238127"/>
            <a:ext cx="10872444" cy="1103313"/>
          </a:xfrm>
        </p:spPr>
        <p:txBody>
          <a:bodyPr/>
          <a:lstStyle/>
          <a:p>
            <a:r>
              <a:rPr lang="en-US"/>
              <a:t>Phase I/II Trial of MK-6070: Safety</a:t>
            </a:r>
          </a:p>
        </p:txBody>
      </p:sp>
      <p:sp>
        <p:nvSpPr>
          <p:cNvPr id="6" name="Content Placeholder 5">
            <a:extLst>
              <a:ext uri="{FF2B5EF4-FFF2-40B4-BE49-F238E27FC236}">
                <a16:creationId xmlns:a16="http://schemas.microsoft.com/office/drawing/2014/main" id="{96364FFC-9EEA-3B50-6A92-82B5FCF4DAC2}"/>
              </a:ext>
            </a:extLst>
          </p:cNvPr>
          <p:cNvSpPr>
            <a:spLocks noGrp="1"/>
          </p:cNvSpPr>
          <p:nvPr>
            <p:ph idx="1"/>
          </p:nvPr>
        </p:nvSpPr>
        <p:spPr>
          <a:xfrm>
            <a:off x="604838" y="3955774"/>
            <a:ext cx="4735183" cy="2208489"/>
          </a:xfrm>
        </p:spPr>
        <p:txBody>
          <a:bodyPr/>
          <a:lstStyle/>
          <a:p>
            <a:pPr>
              <a:spcAft>
                <a:spcPts val="0"/>
              </a:spcAft>
            </a:pPr>
            <a:r>
              <a:rPr lang="en-US" sz="2000"/>
              <a:t>G3 CRS in 2 of 9 patients (22%) at 2-mg priming dose</a:t>
            </a:r>
          </a:p>
          <a:p>
            <a:pPr>
              <a:spcAft>
                <a:spcPts val="0"/>
              </a:spcAft>
            </a:pPr>
            <a:r>
              <a:rPr lang="en-US" sz="2000"/>
              <a:t>G3 hyperuricemia in 1 of 73 patients (1%) at 1-mg priming dose</a:t>
            </a:r>
          </a:p>
          <a:p>
            <a:pPr>
              <a:spcAft>
                <a:spcPts val="0"/>
              </a:spcAft>
            </a:pPr>
            <a:r>
              <a:rPr lang="en-US" sz="2000"/>
              <a:t>MTD (priming dose): 1 mg</a:t>
            </a:r>
          </a:p>
          <a:p>
            <a:pPr>
              <a:spcAft>
                <a:spcPts val="0"/>
              </a:spcAft>
            </a:pPr>
            <a:r>
              <a:rPr lang="en-US" sz="2000"/>
              <a:t>No DLT at target doses; MTD (target dose) not reached </a:t>
            </a:r>
          </a:p>
          <a:p>
            <a:pPr>
              <a:spcAft>
                <a:spcPts val="0"/>
              </a:spcAft>
            </a:pPr>
            <a:endParaRPr lang="en-US" sz="200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5849" y="6357201"/>
            <a:ext cx="285418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Beltran. ASCO</a:t>
            </a:r>
            <a:r>
              <a:rPr lang="en-US" altLang="en-US" sz="1200" b="0" spc="-10">
                <a:solidFill>
                  <a:srgbClr val="455560"/>
                </a:solidFill>
                <a:latin typeface="Calibri" panose="020F0502020204030204" pitchFamily="34" charset="0"/>
              </a:rPr>
              <a:t>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2024.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8090.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74047153-297A-76BA-BB02-1B7DB508D71C}"/>
              </a:ext>
            </a:extLst>
          </p:cNvPr>
          <p:cNvGrpSpPr/>
          <p:nvPr/>
        </p:nvGrpSpPr>
        <p:grpSpPr>
          <a:xfrm>
            <a:off x="8869472" y="6298815"/>
            <a:ext cx="2877113" cy="394353"/>
            <a:chOff x="8869472" y="6298815"/>
            <a:chExt cx="2877113" cy="394353"/>
          </a:xfrm>
        </p:grpSpPr>
        <p:pic>
          <p:nvPicPr>
            <p:cNvPr id="16" name="Picture 15">
              <a:extLst>
                <a:ext uri="{FF2B5EF4-FFF2-40B4-BE49-F238E27FC236}">
                  <a16:creationId xmlns:a16="http://schemas.microsoft.com/office/drawing/2014/main" id="{124E7E12-2488-04B5-999C-2B37CFA14AA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8" name="Rectangle 17">
              <a:extLst>
                <a:ext uri="{FF2B5EF4-FFF2-40B4-BE49-F238E27FC236}">
                  <a16:creationId xmlns:a16="http://schemas.microsoft.com/office/drawing/2014/main" id="{DD8C71C2-EFE2-941D-30DB-B3AA9F64845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4"/>
                </a:rPr>
                <a:t>clinicaloptions.com</a:t>
              </a:r>
              <a:endParaRPr lang="en-US" altLang="en-US" sz="1200" b="0">
                <a:solidFill>
                  <a:schemeClr val="bg2"/>
                </a:solidFill>
                <a:latin typeface="Calibri" panose="020F0502020204030204" pitchFamily="34" charset="0"/>
              </a:endParaRPr>
            </a:p>
          </p:txBody>
        </p:sp>
      </p:grpSp>
      <p:graphicFrame>
        <p:nvGraphicFramePr>
          <p:cNvPr id="5" name="Table 4">
            <a:extLst>
              <a:ext uri="{FF2B5EF4-FFF2-40B4-BE49-F238E27FC236}">
                <a16:creationId xmlns:a16="http://schemas.microsoft.com/office/drawing/2014/main" id="{C8DA2746-1D3F-EC8F-7F6A-C7E89F496DD7}"/>
              </a:ext>
            </a:extLst>
          </p:cNvPr>
          <p:cNvGraphicFramePr>
            <a:graphicFrameLocks noGrp="1"/>
          </p:cNvGraphicFramePr>
          <p:nvPr>
            <p:extLst>
              <p:ext uri="{D42A27DB-BD31-4B8C-83A1-F6EECF244321}">
                <p14:modId xmlns:p14="http://schemas.microsoft.com/office/powerpoint/2010/main" val="1900090492"/>
              </p:ext>
            </p:extLst>
          </p:nvPr>
        </p:nvGraphicFramePr>
        <p:xfrm>
          <a:off x="719138" y="1600200"/>
          <a:ext cx="4429332" cy="2255520"/>
        </p:xfrm>
        <a:graphic>
          <a:graphicData uri="http://schemas.openxmlformats.org/drawingml/2006/table">
            <a:tbl>
              <a:tblPr firstRow="1" bandRow="1">
                <a:tableStyleId>{EB344D84-9AFB-497E-A393-DC336BA19D2E}</a:tableStyleId>
              </a:tblPr>
              <a:tblGrid>
                <a:gridCol w="2759365">
                  <a:extLst>
                    <a:ext uri="{9D8B030D-6E8A-4147-A177-3AD203B41FA5}">
                      <a16:colId xmlns:a16="http://schemas.microsoft.com/office/drawing/2014/main" val="4200591250"/>
                    </a:ext>
                  </a:extLst>
                </a:gridCol>
                <a:gridCol w="1669967">
                  <a:extLst>
                    <a:ext uri="{9D8B030D-6E8A-4147-A177-3AD203B41FA5}">
                      <a16:colId xmlns:a16="http://schemas.microsoft.com/office/drawing/2014/main" val="3033208968"/>
                    </a:ext>
                  </a:extLst>
                </a:gridCol>
              </a:tblGrid>
              <a:tr h="0">
                <a:tc>
                  <a:txBody>
                    <a:bodyPr/>
                    <a:lstStyle/>
                    <a:p>
                      <a:r>
                        <a:rPr lang="en-US" sz="1600"/>
                        <a:t>TRAE, n (%)</a:t>
                      </a:r>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a:txBody>
                    <a:bodyPr/>
                    <a:lstStyle/>
                    <a:p>
                      <a:pPr algn="ctr"/>
                      <a:r>
                        <a:rPr lang="en-US" sz="1600" b="1">
                          <a:solidFill>
                            <a:schemeClr val="tx1"/>
                          </a:solidFill>
                          <a:latin typeface="+mj-lt"/>
                        </a:rPr>
                        <a:t>All Cohorts</a:t>
                      </a:r>
                    </a:p>
                    <a:p>
                      <a:pPr algn="ctr"/>
                      <a:r>
                        <a:rPr lang="en-US" sz="1600" b="1">
                          <a:solidFill>
                            <a:schemeClr val="tx1"/>
                          </a:solidFill>
                          <a:latin typeface="+mj-lt"/>
                        </a:rPr>
                        <a:t>(N = 97)</a:t>
                      </a:r>
                    </a:p>
                  </a:txBody>
                  <a:tcPr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82837998"/>
                  </a:ext>
                </a:extLst>
              </a:tr>
              <a:tr h="0">
                <a:tc>
                  <a:txBody>
                    <a:bodyPr/>
                    <a:lstStyle/>
                    <a:p>
                      <a:r>
                        <a:rPr lang="en-US" sz="1600">
                          <a:solidFill>
                            <a:schemeClr val="bg1"/>
                          </a:solidFill>
                          <a:latin typeface="+mj-lt"/>
                        </a:rPr>
                        <a:t>Any</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90 (93)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97972887"/>
                  </a:ext>
                </a:extLst>
              </a:tr>
              <a:tr h="0">
                <a:tc>
                  <a:txBody>
                    <a:bodyPr/>
                    <a:lstStyle/>
                    <a:p>
                      <a:r>
                        <a:rPr lang="en-US" sz="1600">
                          <a:solidFill>
                            <a:schemeClr val="bg1"/>
                          </a:solidFill>
                          <a:latin typeface="+mj-lt"/>
                        </a:rPr>
                        <a:t>     Grade </a:t>
                      </a:r>
                      <a:r>
                        <a:rPr lang="en-US" sz="1600" u="sng">
                          <a:solidFill>
                            <a:schemeClr val="bg1"/>
                          </a:solidFill>
                          <a:latin typeface="+mj-lt"/>
                        </a:rPr>
                        <a:t>&gt;</a:t>
                      </a:r>
                      <a:r>
                        <a:rPr lang="en-US" sz="1600" u="none">
                          <a:solidFill>
                            <a:schemeClr val="bg1"/>
                          </a:solidFill>
                          <a:latin typeface="+mj-lt"/>
                        </a:rPr>
                        <a:t>3</a:t>
                      </a:r>
                      <a:endParaRPr lang="en-US" sz="1600">
                        <a:solidFill>
                          <a:schemeClr val="bg1"/>
                        </a:solidFill>
                        <a:latin typeface="+mj-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25 (26)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6043058"/>
                  </a:ext>
                </a:extLst>
              </a:tr>
              <a:tr h="0">
                <a:tc>
                  <a:txBody>
                    <a:bodyPr/>
                    <a:lstStyle/>
                    <a:p>
                      <a:r>
                        <a:rPr lang="en-US" sz="1600">
                          <a:solidFill>
                            <a:schemeClr val="bg1"/>
                          </a:solidFill>
                          <a:latin typeface="+mj-lt"/>
                        </a:rPr>
                        <a:t>     Serious</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28 (29)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81356900"/>
                  </a:ext>
                </a:extLst>
              </a:tr>
              <a:tr h="0">
                <a:tc>
                  <a:txBody>
                    <a:bodyPr/>
                    <a:lstStyle/>
                    <a:p>
                      <a:r>
                        <a:rPr lang="en-US" sz="1600">
                          <a:solidFill>
                            <a:schemeClr val="bg1"/>
                          </a:solidFill>
                          <a:latin typeface="+mj-lt"/>
                        </a:rPr>
                        <a:t>     Led to death</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 (2)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19437772"/>
                  </a:ext>
                </a:extLst>
              </a:tr>
              <a:tr h="0">
                <a:tc>
                  <a:txBody>
                    <a:bodyPr/>
                    <a:lstStyle/>
                    <a:p>
                      <a:r>
                        <a:rPr lang="en-US" sz="1600">
                          <a:solidFill>
                            <a:schemeClr val="bg1"/>
                          </a:solidFill>
                          <a:latin typeface="+mj-lt"/>
                        </a:rPr>
                        <a:t>     Led to discontinuation</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4 (4)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71735630"/>
                  </a:ext>
                </a:extLst>
              </a:tr>
            </a:tbl>
          </a:graphicData>
        </a:graphic>
      </p:graphicFrame>
      <p:graphicFrame>
        <p:nvGraphicFramePr>
          <p:cNvPr id="7" name="Table 6">
            <a:extLst>
              <a:ext uri="{FF2B5EF4-FFF2-40B4-BE49-F238E27FC236}">
                <a16:creationId xmlns:a16="http://schemas.microsoft.com/office/drawing/2014/main" id="{A6142995-84FF-404E-0A7E-86CE0A1A5BBD}"/>
              </a:ext>
            </a:extLst>
          </p:cNvPr>
          <p:cNvGraphicFramePr>
            <a:graphicFrameLocks noGrp="1"/>
          </p:cNvGraphicFramePr>
          <p:nvPr>
            <p:extLst>
              <p:ext uri="{D42A27DB-BD31-4B8C-83A1-F6EECF244321}">
                <p14:modId xmlns:p14="http://schemas.microsoft.com/office/powerpoint/2010/main" val="2644039030"/>
              </p:ext>
            </p:extLst>
          </p:nvPr>
        </p:nvGraphicFramePr>
        <p:xfrm>
          <a:off x="5340022" y="1600200"/>
          <a:ext cx="6166178" cy="4267200"/>
        </p:xfrm>
        <a:graphic>
          <a:graphicData uri="http://schemas.openxmlformats.org/drawingml/2006/table">
            <a:tbl>
              <a:tblPr firstRow="1" bandRow="1">
                <a:tableStyleId>{EB344D84-9AFB-497E-A393-DC336BA19D2E}</a:tableStyleId>
              </a:tblPr>
              <a:tblGrid>
                <a:gridCol w="3232973">
                  <a:extLst>
                    <a:ext uri="{9D8B030D-6E8A-4147-A177-3AD203B41FA5}">
                      <a16:colId xmlns:a16="http://schemas.microsoft.com/office/drawing/2014/main" val="4200591250"/>
                    </a:ext>
                  </a:extLst>
                </a:gridCol>
                <a:gridCol w="1508166">
                  <a:extLst>
                    <a:ext uri="{9D8B030D-6E8A-4147-A177-3AD203B41FA5}">
                      <a16:colId xmlns:a16="http://schemas.microsoft.com/office/drawing/2014/main" val="3033208968"/>
                    </a:ext>
                  </a:extLst>
                </a:gridCol>
                <a:gridCol w="1425039">
                  <a:extLst>
                    <a:ext uri="{9D8B030D-6E8A-4147-A177-3AD203B41FA5}">
                      <a16:colId xmlns:a16="http://schemas.microsoft.com/office/drawing/2014/main" val="710413956"/>
                    </a:ext>
                  </a:extLst>
                </a:gridCol>
              </a:tblGrid>
              <a:tr h="298636">
                <a:tc>
                  <a:txBody>
                    <a:bodyPr/>
                    <a:lstStyle/>
                    <a:p>
                      <a:r>
                        <a:rPr lang="en-US" sz="1600"/>
                        <a:t>Treatment-related AEs With Incidence </a:t>
                      </a:r>
                      <a:r>
                        <a:rPr lang="en-US" sz="1600" u="sng"/>
                        <a:t>&gt;</a:t>
                      </a:r>
                      <a:r>
                        <a:rPr lang="en-US" sz="1600" u="none"/>
                        <a:t>10%</a:t>
                      </a:r>
                      <a:endParaRPr lang="en-US" sz="1600"/>
                    </a:p>
                  </a:txBody>
                  <a:tcPr anchor="ctr">
                    <a:lnL>
                      <a:noFill/>
                    </a:lnL>
                    <a:lnR>
                      <a:noFill/>
                    </a:lnR>
                    <a:lnT w="25400" cmpd="sng">
                      <a:noFill/>
                    </a:lnT>
                    <a:lnB>
                      <a:noFill/>
                    </a:lnB>
                    <a:lnTlToBr w="12700" cmpd="sng">
                      <a:noFill/>
                      <a:prstDash val="solid"/>
                    </a:lnTlToBr>
                    <a:lnBlToTr w="12700" cmpd="sng">
                      <a:noFill/>
                      <a:prstDash val="solid"/>
                    </a:lnBlToTr>
                    <a:solidFill>
                      <a:schemeClr val="accent3"/>
                    </a:solidFill>
                  </a:tcPr>
                </a:tc>
                <a:tc>
                  <a:txBody>
                    <a:bodyPr/>
                    <a:lstStyle/>
                    <a:p>
                      <a:pPr algn="ctr"/>
                      <a:r>
                        <a:rPr lang="en-US" sz="1600" b="1">
                          <a:solidFill>
                            <a:schemeClr val="tx1"/>
                          </a:solidFill>
                          <a:latin typeface="+mj-lt"/>
                        </a:rPr>
                        <a:t>Any Grade</a:t>
                      </a:r>
                    </a:p>
                  </a:txBody>
                  <a:tcPr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algn="ctr"/>
                      <a:r>
                        <a:rPr lang="en-US" sz="1600" b="1">
                          <a:solidFill>
                            <a:schemeClr val="tx1"/>
                          </a:solidFill>
                          <a:latin typeface="+mj-lt"/>
                        </a:rPr>
                        <a:t>Grade </a:t>
                      </a:r>
                      <a:r>
                        <a:rPr lang="en-US" sz="1600" b="1" u="sng">
                          <a:solidFill>
                            <a:schemeClr val="tx1"/>
                          </a:solidFill>
                          <a:latin typeface="+mj-lt"/>
                        </a:rPr>
                        <a:t>&gt;</a:t>
                      </a:r>
                      <a:r>
                        <a:rPr lang="en-US" sz="1600" b="1" u="none">
                          <a:solidFill>
                            <a:schemeClr val="tx1"/>
                          </a:solidFill>
                          <a:latin typeface="+mj-lt"/>
                        </a:rPr>
                        <a:t>3</a:t>
                      </a:r>
                      <a:endParaRPr lang="en-US" sz="1600" b="1">
                        <a:solidFill>
                          <a:schemeClr val="tx1"/>
                        </a:solidFill>
                        <a:latin typeface="+mj-lt"/>
                      </a:endParaRPr>
                    </a:p>
                  </a:txBody>
                  <a:tcPr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182837998"/>
                  </a:ext>
                </a:extLst>
              </a:tr>
              <a:tr h="172895">
                <a:tc>
                  <a:txBody>
                    <a:bodyPr/>
                    <a:lstStyle/>
                    <a:p>
                      <a:r>
                        <a:rPr lang="en-US" sz="1600">
                          <a:solidFill>
                            <a:schemeClr val="bg1"/>
                          </a:solidFill>
                          <a:latin typeface="+mj-lt"/>
                        </a:rPr>
                        <a:t>CRS (%)</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61 (63)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3 (3)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97972887"/>
                  </a:ext>
                </a:extLst>
              </a:tr>
              <a:tr h="172895">
                <a:tc>
                  <a:txBody>
                    <a:bodyPr/>
                    <a:lstStyle/>
                    <a:p>
                      <a:r>
                        <a:rPr lang="en-US" sz="1600">
                          <a:solidFill>
                            <a:schemeClr val="bg1"/>
                          </a:solidFill>
                          <a:latin typeface="+mj-lt"/>
                        </a:rPr>
                        <a:t>Fatigue (%)</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36 (37)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 (2)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6043058"/>
                  </a:ext>
                </a:extLst>
              </a:tr>
              <a:tr h="191232">
                <a:tc>
                  <a:txBody>
                    <a:bodyPr/>
                    <a:lstStyle/>
                    <a:p>
                      <a:r>
                        <a:rPr lang="en-US" sz="1600">
                          <a:solidFill>
                            <a:schemeClr val="bg1"/>
                          </a:solidFill>
                          <a:latin typeface="+mj-lt"/>
                        </a:rPr>
                        <a:t>Dysgeusia (%)</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35 (36)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81356900"/>
                  </a:ext>
                </a:extLst>
              </a:tr>
              <a:tr h="191232">
                <a:tc>
                  <a:txBody>
                    <a:bodyPr/>
                    <a:lstStyle/>
                    <a:p>
                      <a:r>
                        <a:rPr lang="en-US" sz="1600">
                          <a:solidFill>
                            <a:schemeClr val="bg1"/>
                          </a:solidFill>
                          <a:latin typeface="+mj-lt"/>
                        </a:rPr>
                        <a:t>Nausea (%)</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22 (23)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19437772"/>
                  </a:ext>
                </a:extLst>
              </a:tr>
              <a:tr h="191232">
                <a:tc>
                  <a:txBody>
                    <a:bodyPr/>
                    <a:lstStyle/>
                    <a:p>
                      <a:r>
                        <a:rPr lang="en-US" sz="1600">
                          <a:solidFill>
                            <a:schemeClr val="bg1"/>
                          </a:solidFill>
                          <a:latin typeface="+mj-lt"/>
                        </a:rPr>
                        <a:t>Vomiting (%)</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20 (21)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71735630"/>
                  </a:ext>
                </a:extLst>
              </a:tr>
              <a:tr h="191232">
                <a:tc>
                  <a:txBody>
                    <a:bodyPr/>
                    <a:lstStyle/>
                    <a:p>
                      <a:r>
                        <a:rPr lang="en-US" sz="1600">
                          <a:solidFill>
                            <a:schemeClr val="bg1"/>
                          </a:solidFill>
                          <a:latin typeface="+mj-lt"/>
                        </a:rPr>
                        <a:t>Diarrhea (%)</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18 (19)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2 (2)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92135619"/>
                  </a:ext>
                </a:extLst>
              </a:tr>
              <a:tr h="191232">
                <a:tc>
                  <a:txBody>
                    <a:bodyPr/>
                    <a:lstStyle/>
                    <a:p>
                      <a:r>
                        <a:rPr lang="en-US" sz="1600">
                          <a:solidFill>
                            <a:schemeClr val="bg1"/>
                          </a:solidFill>
                          <a:latin typeface="+mj-lt"/>
                        </a:rPr>
                        <a:t>Decreased appetite (%)</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17 (18)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 (1)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63526531"/>
                  </a:ext>
                </a:extLst>
              </a:tr>
              <a:tr h="191232">
                <a:tc>
                  <a:txBody>
                    <a:bodyPr/>
                    <a:lstStyle/>
                    <a:p>
                      <a:r>
                        <a:rPr lang="en-US" sz="1600">
                          <a:solidFill>
                            <a:schemeClr val="bg1"/>
                          </a:solidFill>
                          <a:latin typeface="+mj-lt"/>
                        </a:rPr>
                        <a:t>Neutropenia (%)</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14 (14)</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5 (5)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65522246"/>
                  </a:ext>
                </a:extLst>
              </a:tr>
              <a:tr h="191232">
                <a:tc>
                  <a:txBody>
                    <a:bodyPr/>
                    <a:lstStyle/>
                    <a:p>
                      <a:r>
                        <a:rPr lang="en-US" sz="1600">
                          <a:solidFill>
                            <a:schemeClr val="bg1"/>
                          </a:solidFill>
                          <a:latin typeface="+mj-lt"/>
                        </a:rPr>
                        <a:t>Thrombocytopenia (%)</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12 (12)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 (1)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84814766"/>
                  </a:ext>
                </a:extLst>
              </a:tr>
              <a:tr h="191232">
                <a:tc>
                  <a:txBody>
                    <a:bodyPr/>
                    <a:lstStyle/>
                    <a:p>
                      <a:r>
                        <a:rPr lang="en-US" sz="1600">
                          <a:solidFill>
                            <a:schemeClr val="bg1"/>
                          </a:solidFill>
                          <a:latin typeface="+mj-lt"/>
                        </a:rPr>
                        <a:t>Weight decreased (%)</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12 (12)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a:solidFill>
                            <a:schemeClr val="bg1"/>
                          </a:solidFill>
                        </a:rPr>
                        <a:t>1 (1)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71928298"/>
                  </a:ext>
                </a:extLst>
              </a:tr>
              <a:tr h="191232">
                <a:tc>
                  <a:txBody>
                    <a:bodyPr/>
                    <a:lstStyle/>
                    <a:p>
                      <a:r>
                        <a:rPr lang="en-US" sz="1600">
                          <a:solidFill>
                            <a:schemeClr val="bg1"/>
                          </a:solidFill>
                          <a:latin typeface="+mj-lt"/>
                        </a:rPr>
                        <a:t>Pruritus (%)</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10 (10)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0660093"/>
                  </a:ext>
                </a:extLst>
              </a:tr>
            </a:tbl>
          </a:graphicData>
        </a:graphic>
      </p:graphicFrame>
    </p:spTree>
    <p:extLst>
      <p:ext uri="{BB962C8B-B14F-4D97-AF65-F5344CB8AC3E}">
        <p14:creationId xmlns:p14="http://schemas.microsoft.com/office/powerpoint/2010/main" val="1481035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496FCA-F74F-C8A6-6093-DF0DDE30D7C1}"/>
              </a:ext>
            </a:extLst>
          </p:cNvPr>
          <p:cNvSpPr>
            <a:spLocks noGrp="1"/>
          </p:cNvSpPr>
          <p:nvPr>
            <p:ph type="title"/>
          </p:nvPr>
        </p:nvSpPr>
        <p:spPr/>
        <p:txBody>
          <a:bodyPr/>
          <a:lstStyle/>
          <a:p>
            <a:r>
              <a:rPr lang="en-US"/>
              <a:t>Analysis of CNS Activity</a:t>
            </a:r>
          </a:p>
        </p:txBody>
      </p:sp>
    </p:spTree>
    <p:extLst>
      <p:ext uri="{BB962C8B-B14F-4D97-AF65-F5344CB8AC3E}">
        <p14:creationId xmlns:p14="http://schemas.microsoft.com/office/powerpoint/2010/main" val="3911140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230F8A74-D266-85F7-FDE4-343CBD6B15CA}"/>
              </a:ext>
            </a:extLst>
          </p:cNvPr>
          <p:cNvSpPr/>
          <p:nvPr/>
        </p:nvSpPr>
        <p:spPr bwMode="auto">
          <a:xfrm>
            <a:off x="6936800" y="4388389"/>
            <a:ext cx="1627623"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E79D6948-290B-69DF-E06E-743F7BB87CB2}"/>
              </a:ext>
            </a:extLst>
          </p:cNvPr>
          <p:cNvSpPr>
            <a:spLocks noGrp="1"/>
          </p:cNvSpPr>
          <p:nvPr>
            <p:ph type="title"/>
          </p:nvPr>
        </p:nvSpPr>
        <p:spPr/>
        <p:txBody>
          <a:bodyPr/>
          <a:lstStyle/>
          <a:p>
            <a:r>
              <a:rPr lang="en-US"/>
              <a:t>DeLLphi-301: Intracranial Antitumor Activity</a:t>
            </a:r>
          </a:p>
        </p:txBody>
      </p:sp>
      <p:sp>
        <p:nvSpPr>
          <p:cNvPr id="6" name="TextBox 5">
            <a:extLst>
              <a:ext uri="{FF2B5EF4-FFF2-40B4-BE49-F238E27FC236}">
                <a16:creationId xmlns:a16="http://schemas.microsoft.com/office/drawing/2014/main" id="{0E387756-FECE-D750-F80B-75B549C0BC8E}"/>
              </a:ext>
            </a:extLst>
          </p:cNvPr>
          <p:cNvSpPr txBox="1"/>
          <p:nvPr/>
        </p:nvSpPr>
        <p:spPr>
          <a:xfrm>
            <a:off x="409898" y="6366766"/>
            <a:ext cx="2748316"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err="1">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Dingemans</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et al. ASCO 2024. </a:t>
            </a:r>
            <a:r>
              <a:rPr kumimoji="0" lang="en-US" sz="1200" b="0" i="0" u="none" strike="noStrike" kern="1200" cap="none" spc="0" normalizeH="0" baseline="0" noProof="0" err="1">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Abstr</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8015.</a:t>
            </a:r>
          </a:p>
        </p:txBody>
      </p:sp>
      <p:sp>
        <p:nvSpPr>
          <p:cNvPr id="3" name="TextBox 2">
            <a:extLst>
              <a:ext uri="{FF2B5EF4-FFF2-40B4-BE49-F238E27FC236}">
                <a16:creationId xmlns:a16="http://schemas.microsoft.com/office/drawing/2014/main" id="{E52C3545-98C0-C8D7-5246-67A6ABA11CBE}"/>
              </a:ext>
            </a:extLst>
          </p:cNvPr>
          <p:cNvSpPr txBox="1"/>
          <p:nvPr/>
        </p:nvSpPr>
        <p:spPr bwMode="auto">
          <a:xfrm>
            <a:off x="621872" y="2167754"/>
            <a:ext cx="3179978" cy="3693319"/>
          </a:xfrm>
          <a:prstGeom prst="rect">
            <a:avLst/>
          </a:prstGeom>
          <a:solidFill>
            <a:schemeClr val="tx1"/>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mRANO</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-BM analyses (N = 17)</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10/17 (59%) had ≥30% CNS tumor shrinkage</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16/17 (94%) had intracranial disease control (95% CI: 71.3-99.9)</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duration of intracranial disease control was NE (2.6-13.9+ </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mo</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3/17 (18%) had CNS disease progression per </a:t>
            </a:r>
            <a:r>
              <a:rPr kumimoji="0" lang="en-US" sz="18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mRANO</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-BM</a:t>
            </a:r>
          </a:p>
        </p:txBody>
      </p:sp>
      <p:sp>
        <p:nvSpPr>
          <p:cNvPr id="4" name="TextBox 3">
            <a:extLst>
              <a:ext uri="{FF2B5EF4-FFF2-40B4-BE49-F238E27FC236}">
                <a16:creationId xmlns:a16="http://schemas.microsoft.com/office/drawing/2014/main" id="{AA2D2B5A-1169-76A7-AE87-66A35A29943A}"/>
              </a:ext>
            </a:extLst>
          </p:cNvPr>
          <p:cNvSpPr txBox="1"/>
          <p:nvPr/>
        </p:nvSpPr>
        <p:spPr bwMode="auto">
          <a:xfrm>
            <a:off x="9676686" y="1978546"/>
            <a:ext cx="949554"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12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Systemic BOR</a:t>
            </a:r>
            <a:endParaRPr kumimoji="0" lang="en-US" sz="1200" b="1" i="0" u="none" strike="noStrike" kern="1200" cap="none" spc="0" normalizeH="0" baseline="30000" noProof="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p:txBody>
      </p:sp>
      <p:sp>
        <p:nvSpPr>
          <p:cNvPr id="5" name="TextBox 4">
            <a:extLst>
              <a:ext uri="{FF2B5EF4-FFF2-40B4-BE49-F238E27FC236}">
                <a16:creationId xmlns:a16="http://schemas.microsoft.com/office/drawing/2014/main" id="{30F39A5B-B198-4A89-F3E5-1687E5C54B1E}"/>
              </a:ext>
            </a:extLst>
          </p:cNvPr>
          <p:cNvSpPr txBox="1"/>
          <p:nvPr/>
        </p:nvSpPr>
        <p:spPr bwMode="auto">
          <a:xfrm>
            <a:off x="10455970" y="1829113"/>
            <a:ext cx="1207220" cy="222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12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Time From </a:t>
            </a:r>
            <a:r>
              <a:rPr lang="en-US" sz="1200">
                <a:solidFill>
                  <a:srgbClr val="000000"/>
                </a:solidFill>
                <a:latin typeface="Calibri" panose="020F0502020204030204" pitchFamily="34" charset="0"/>
                <a:cs typeface="+mn-cs"/>
              </a:rPr>
              <a:t>R</a:t>
            </a:r>
            <a:r>
              <a:rPr kumimoji="0" lang="en-US" sz="12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adiotherapy</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to Nadir (</a:t>
            </a:r>
            <a:r>
              <a:rPr kumimoji="0" lang="en-US" sz="12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Wk</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22</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144</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50</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NA</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21</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34</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29</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33</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p>
        </p:txBody>
      </p:sp>
      <p:sp>
        <p:nvSpPr>
          <p:cNvPr id="8" name="Rectangle 7">
            <a:extLst>
              <a:ext uri="{FF2B5EF4-FFF2-40B4-BE49-F238E27FC236}">
                <a16:creationId xmlns:a16="http://schemas.microsoft.com/office/drawing/2014/main" id="{1501DB1D-E6DA-886B-60F8-59E2C050B9AF}"/>
              </a:ext>
            </a:extLst>
          </p:cNvPr>
          <p:cNvSpPr/>
          <p:nvPr/>
        </p:nvSpPr>
        <p:spPr bwMode="auto">
          <a:xfrm>
            <a:off x="6704826" y="2369835"/>
            <a:ext cx="2971860"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9" name="Rectangle 8">
            <a:extLst>
              <a:ext uri="{FF2B5EF4-FFF2-40B4-BE49-F238E27FC236}">
                <a16:creationId xmlns:a16="http://schemas.microsoft.com/office/drawing/2014/main" id="{48FBFAAE-34D7-43A2-57BB-FCCB4658F44C}"/>
              </a:ext>
            </a:extLst>
          </p:cNvPr>
          <p:cNvSpPr/>
          <p:nvPr/>
        </p:nvSpPr>
        <p:spPr bwMode="auto">
          <a:xfrm>
            <a:off x="5352069" y="2534267"/>
            <a:ext cx="3851375"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0" name="Rectangle 9">
            <a:extLst>
              <a:ext uri="{FF2B5EF4-FFF2-40B4-BE49-F238E27FC236}">
                <a16:creationId xmlns:a16="http://schemas.microsoft.com/office/drawing/2014/main" id="{454F8CA3-A6F5-F495-2436-919DB422D820}"/>
              </a:ext>
            </a:extLst>
          </p:cNvPr>
          <p:cNvSpPr/>
          <p:nvPr/>
        </p:nvSpPr>
        <p:spPr bwMode="auto">
          <a:xfrm>
            <a:off x="4877936" y="2534267"/>
            <a:ext cx="287867"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ACD5C395-7F1C-0079-B510-ECCA755589FD}"/>
              </a:ext>
            </a:extLst>
          </p:cNvPr>
          <p:cNvSpPr/>
          <p:nvPr/>
        </p:nvSpPr>
        <p:spPr bwMode="auto">
          <a:xfrm>
            <a:off x="6965574" y="2698826"/>
            <a:ext cx="2137798"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 name="Rectangle 11">
            <a:extLst>
              <a:ext uri="{FF2B5EF4-FFF2-40B4-BE49-F238E27FC236}">
                <a16:creationId xmlns:a16="http://schemas.microsoft.com/office/drawing/2014/main" id="{81A8617D-16F4-707D-7E6A-67525B346423}"/>
              </a:ext>
            </a:extLst>
          </p:cNvPr>
          <p:cNvSpPr/>
          <p:nvPr/>
        </p:nvSpPr>
        <p:spPr bwMode="auto">
          <a:xfrm>
            <a:off x="6965574" y="2863321"/>
            <a:ext cx="1895894" cy="77991"/>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 name="Rectangle 12">
            <a:extLst>
              <a:ext uri="{FF2B5EF4-FFF2-40B4-BE49-F238E27FC236}">
                <a16:creationId xmlns:a16="http://schemas.microsoft.com/office/drawing/2014/main" id="{36B2D140-5B87-A5D0-967A-566C35CEA967}"/>
              </a:ext>
            </a:extLst>
          </p:cNvPr>
          <p:cNvSpPr/>
          <p:nvPr/>
        </p:nvSpPr>
        <p:spPr bwMode="auto">
          <a:xfrm>
            <a:off x="6779308" y="3030235"/>
            <a:ext cx="1678178"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 name="Rectangle 13">
            <a:extLst>
              <a:ext uri="{FF2B5EF4-FFF2-40B4-BE49-F238E27FC236}">
                <a16:creationId xmlns:a16="http://schemas.microsoft.com/office/drawing/2014/main" id="{353DA316-1F70-A41D-EA4B-865218EC7A8B}"/>
              </a:ext>
            </a:extLst>
          </p:cNvPr>
          <p:cNvSpPr/>
          <p:nvPr/>
        </p:nvSpPr>
        <p:spPr bwMode="auto">
          <a:xfrm>
            <a:off x="6888164" y="3197149"/>
            <a:ext cx="1518521"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5" name="Rectangle 14">
            <a:extLst>
              <a:ext uri="{FF2B5EF4-FFF2-40B4-BE49-F238E27FC236}">
                <a16:creationId xmlns:a16="http://schemas.microsoft.com/office/drawing/2014/main" id="{B281CDB8-9103-0FF8-13BA-662055861FD6}"/>
              </a:ext>
            </a:extLst>
          </p:cNvPr>
          <p:cNvSpPr/>
          <p:nvPr/>
        </p:nvSpPr>
        <p:spPr bwMode="auto">
          <a:xfrm>
            <a:off x="6179385" y="3364063"/>
            <a:ext cx="2195854"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C09C9A7E-B42E-FFE0-6389-D7111B0219E9}"/>
              </a:ext>
            </a:extLst>
          </p:cNvPr>
          <p:cNvSpPr/>
          <p:nvPr/>
        </p:nvSpPr>
        <p:spPr bwMode="auto">
          <a:xfrm>
            <a:off x="6501116" y="3528558"/>
            <a:ext cx="1704789"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7" name="Rectangle 16">
            <a:extLst>
              <a:ext uri="{FF2B5EF4-FFF2-40B4-BE49-F238E27FC236}">
                <a16:creationId xmlns:a16="http://schemas.microsoft.com/office/drawing/2014/main" id="{925F2FEA-13CD-DDF7-48E8-3650FFC827D7}"/>
              </a:ext>
            </a:extLst>
          </p:cNvPr>
          <p:cNvSpPr/>
          <p:nvPr/>
        </p:nvSpPr>
        <p:spPr bwMode="auto">
          <a:xfrm>
            <a:off x="6987346" y="3859967"/>
            <a:ext cx="260616"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8" name="Rectangle 17">
            <a:extLst>
              <a:ext uri="{FF2B5EF4-FFF2-40B4-BE49-F238E27FC236}">
                <a16:creationId xmlns:a16="http://schemas.microsoft.com/office/drawing/2014/main" id="{E5EDB88F-4158-CDB0-50DF-BD344AC94415}"/>
              </a:ext>
            </a:extLst>
          </p:cNvPr>
          <p:cNvSpPr/>
          <p:nvPr/>
        </p:nvSpPr>
        <p:spPr bwMode="auto">
          <a:xfrm>
            <a:off x="6987345" y="3688216"/>
            <a:ext cx="1095189" cy="77991"/>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A2C291A3-7879-6768-E62B-726AFD6BB48F}"/>
              </a:ext>
            </a:extLst>
          </p:cNvPr>
          <p:cNvSpPr/>
          <p:nvPr/>
        </p:nvSpPr>
        <p:spPr bwMode="auto">
          <a:xfrm>
            <a:off x="6887582" y="2698825"/>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2" name="Rectangle 21">
            <a:extLst>
              <a:ext uri="{FF2B5EF4-FFF2-40B4-BE49-F238E27FC236}">
                <a16:creationId xmlns:a16="http://schemas.microsoft.com/office/drawing/2014/main" id="{9E162F34-E9B1-EE93-DC41-17431DE06571}"/>
              </a:ext>
            </a:extLst>
          </p:cNvPr>
          <p:cNvSpPr/>
          <p:nvPr/>
        </p:nvSpPr>
        <p:spPr bwMode="auto">
          <a:xfrm>
            <a:off x="6884869" y="2864340"/>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CA4ED283-4E2F-3040-E802-A9BF6CF9984F}"/>
              </a:ext>
            </a:extLst>
          </p:cNvPr>
          <p:cNvSpPr/>
          <p:nvPr/>
        </p:nvSpPr>
        <p:spPr bwMode="auto">
          <a:xfrm>
            <a:off x="6703074" y="3032568"/>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4" name="Rectangle 23">
            <a:extLst>
              <a:ext uri="{FF2B5EF4-FFF2-40B4-BE49-F238E27FC236}">
                <a16:creationId xmlns:a16="http://schemas.microsoft.com/office/drawing/2014/main" id="{CA90CA00-4798-4AE3-54A3-DC69AB8F1623}"/>
              </a:ext>
            </a:extLst>
          </p:cNvPr>
          <p:cNvSpPr/>
          <p:nvPr/>
        </p:nvSpPr>
        <p:spPr bwMode="auto">
          <a:xfrm>
            <a:off x="6108849" y="3366310"/>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5" name="Rectangle 24">
            <a:extLst>
              <a:ext uri="{FF2B5EF4-FFF2-40B4-BE49-F238E27FC236}">
                <a16:creationId xmlns:a16="http://schemas.microsoft.com/office/drawing/2014/main" id="{6551340C-D009-28C4-9424-0BF511741359}"/>
              </a:ext>
            </a:extLst>
          </p:cNvPr>
          <p:cNvSpPr/>
          <p:nvPr/>
        </p:nvSpPr>
        <p:spPr bwMode="auto">
          <a:xfrm>
            <a:off x="6420884" y="3531825"/>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41DD98BE-364A-B90A-9117-AD64CE23819E}"/>
              </a:ext>
            </a:extLst>
          </p:cNvPr>
          <p:cNvSpPr/>
          <p:nvPr/>
        </p:nvSpPr>
        <p:spPr bwMode="auto">
          <a:xfrm>
            <a:off x="6914714" y="3689199"/>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7" name="Rectangle 26">
            <a:extLst>
              <a:ext uri="{FF2B5EF4-FFF2-40B4-BE49-F238E27FC236}">
                <a16:creationId xmlns:a16="http://schemas.microsoft.com/office/drawing/2014/main" id="{843A585C-84BE-1B33-FEB7-CE5DF7140873}"/>
              </a:ext>
            </a:extLst>
          </p:cNvPr>
          <p:cNvSpPr/>
          <p:nvPr/>
        </p:nvSpPr>
        <p:spPr bwMode="auto">
          <a:xfrm>
            <a:off x="6917427" y="3860141"/>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28" name="Rectangle 27">
            <a:extLst>
              <a:ext uri="{FF2B5EF4-FFF2-40B4-BE49-F238E27FC236}">
                <a16:creationId xmlns:a16="http://schemas.microsoft.com/office/drawing/2014/main" id="{794B7530-CEC0-8396-19BE-E472F40F9ACE}"/>
              </a:ext>
            </a:extLst>
          </p:cNvPr>
          <p:cNvSpPr/>
          <p:nvPr/>
        </p:nvSpPr>
        <p:spPr bwMode="auto">
          <a:xfrm>
            <a:off x="6806877" y="3197148"/>
            <a:ext cx="77992" cy="779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0" name="Rectangle 29">
            <a:extLst>
              <a:ext uri="{FF2B5EF4-FFF2-40B4-BE49-F238E27FC236}">
                <a16:creationId xmlns:a16="http://schemas.microsoft.com/office/drawing/2014/main" id="{E2FB1B2E-8CCD-28BA-066B-1E32FB6441EC}"/>
              </a:ext>
            </a:extLst>
          </p:cNvPr>
          <p:cNvSpPr/>
          <p:nvPr/>
        </p:nvSpPr>
        <p:spPr bwMode="auto">
          <a:xfrm>
            <a:off x="6626840" y="2368029"/>
            <a:ext cx="77992" cy="779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1CBF8BEA-3422-AB08-A829-096C7CBF69B1}"/>
              </a:ext>
            </a:extLst>
          </p:cNvPr>
          <p:cNvSpPr/>
          <p:nvPr/>
        </p:nvSpPr>
        <p:spPr bwMode="auto">
          <a:xfrm>
            <a:off x="4779567" y="2537362"/>
            <a:ext cx="77992" cy="779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33" name="Straight Connector 32">
            <a:extLst>
              <a:ext uri="{FF2B5EF4-FFF2-40B4-BE49-F238E27FC236}">
                <a16:creationId xmlns:a16="http://schemas.microsoft.com/office/drawing/2014/main" id="{A07B94DF-8A03-C509-849D-E836E6F8F796}"/>
              </a:ext>
            </a:extLst>
          </p:cNvPr>
          <p:cNvCxnSpPr>
            <a:cxnSpLocks/>
          </p:cNvCxnSpPr>
          <p:nvPr/>
        </p:nvCxnSpPr>
        <p:spPr bwMode="auto">
          <a:xfrm flipH="1">
            <a:off x="5192045" y="2485629"/>
            <a:ext cx="72206" cy="138898"/>
          </a:xfrm>
          <a:prstGeom prst="line">
            <a:avLst/>
          </a:prstGeom>
          <a:noFill/>
          <a:ln w="19050"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86F04D1-2850-C5E9-13C7-A6BC39E9DE87}"/>
              </a:ext>
            </a:extLst>
          </p:cNvPr>
          <p:cNvCxnSpPr>
            <a:cxnSpLocks/>
          </p:cNvCxnSpPr>
          <p:nvPr/>
        </p:nvCxnSpPr>
        <p:spPr bwMode="auto">
          <a:xfrm flipH="1">
            <a:off x="5253620" y="2497944"/>
            <a:ext cx="72206" cy="138898"/>
          </a:xfrm>
          <a:prstGeom prst="line">
            <a:avLst/>
          </a:prstGeom>
          <a:noFill/>
          <a:ln w="19050" cap="flat" cmpd="sng" algn="ctr">
            <a:solidFill>
              <a:schemeClr val="bg1"/>
            </a:solidFill>
            <a:prstDash val="solid"/>
            <a:round/>
            <a:headEnd type="none" w="med" len="med"/>
            <a:tailEnd type="none" w="med" len="med"/>
          </a:ln>
          <a:effectLst/>
        </p:spPr>
      </p:cxnSp>
      <p:sp>
        <p:nvSpPr>
          <p:cNvPr id="36" name="Diamond 35">
            <a:extLst>
              <a:ext uri="{FF2B5EF4-FFF2-40B4-BE49-F238E27FC236}">
                <a16:creationId xmlns:a16="http://schemas.microsoft.com/office/drawing/2014/main" id="{B09985C1-6A24-F31A-8628-8C2598190C6C}"/>
              </a:ext>
            </a:extLst>
          </p:cNvPr>
          <p:cNvSpPr/>
          <p:nvPr/>
        </p:nvSpPr>
        <p:spPr bwMode="auto">
          <a:xfrm>
            <a:off x="7513921" y="2356968"/>
            <a:ext cx="102273" cy="102273"/>
          </a:xfrm>
          <a:prstGeom prst="diamond">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 name="Diamond 36">
            <a:extLst>
              <a:ext uri="{FF2B5EF4-FFF2-40B4-BE49-F238E27FC236}">
                <a16:creationId xmlns:a16="http://schemas.microsoft.com/office/drawing/2014/main" id="{84139BC0-05FA-9104-3BFD-7D6A8860F183}"/>
              </a:ext>
            </a:extLst>
          </p:cNvPr>
          <p:cNvSpPr/>
          <p:nvPr/>
        </p:nvSpPr>
        <p:spPr bwMode="auto">
          <a:xfrm>
            <a:off x="7281548" y="3681791"/>
            <a:ext cx="102273" cy="102273"/>
          </a:xfrm>
          <a:prstGeom prst="diamond">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 name="Isosceles Triangle 38">
            <a:extLst>
              <a:ext uri="{FF2B5EF4-FFF2-40B4-BE49-F238E27FC236}">
                <a16:creationId xmlns:a16="http://schemas.microsoft.com/office/drawing/2014/main" id="{805CE259-B5E1-651B-1C64-4820AB8C9E6A}"/>
              </a:ext>
            </a:extLst>
          </p:cNvPr>
          <p:cNvSpPr/>
          <p:nvPr/>
        </p:nvSpPr>
        <p:spPr bwMode="auto">
          <a:xfrm>
            <a:off x="8172436" y="2525900"/>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 name="Isosceles Triangle 39">
            <a:extLst>
              <a:ext uri="{FF2B5EF4-FFF2-40B4-BE49-F238E27FC236}">
                <a16:creationId xmlns:a16="http://schemas.microsoft.com/office/drawing/2014/main" id="{3C1262AF-4C55-B7BE-E807-14EF2653D10D}"/>
              </a:ext>
            </a:extLst>
          </p:cNvPr>
          <p:cNvSpPr/>
          <p:nvPr/>
        </p:nvSpPr>
        <p:spPr bwMode="auto">
          <a:xfrm>
            <a:off x="8896713" y="2691880"/>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 name="Isosceles Triangle 40">
            <a:extLst>
              <a:ext uri="{FF2B5EF4-FFF2-40B4-BE49-F238E27FC236}">
                <a16:creationId xmlns:a16="http://schemas.microsoft.com/office/drawing/2014/main" id="{04F1058F-8DB3-6B91-315B-CC5A5D3315A2}"/>
              </a:ext>
            </a:extLst>
          </p:cNvPr>
          <p:cNvSpPr/>
          <p:nvPr/>
        </p:nvSpPr>
        <p:spPr bwMode="auto">
          <a:xfrm>
            <a:off x="7544729" y="3026858"/>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 name="Isosceles Triangle 41">
            <a:extLst>
              <a:ext uri="{FF2B5EF4-FFF2-40B4-BE49-F238E27FC236}">
                <a16:creationId xmlns:a16="http://schemas.microsoft.com/office/drawing/2014/main" id="{35F3E307-C572-E4EB-8F84-DAC714AA249F}"/>
              </a:ext>
            </a:extLst>
          </p:cNvPr>
          <p:cNvSpPr/>
          <p:nvPr/>
        </p:nvSpPr>
        <p:spPr bwMode="auto">
          <a:xfrm>
            <a:off x="8181490" y="3195856"/>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 name="Isosceles Triangle 42">
            <a:extLst>
              <a:ext uri="{FF2B5EF4-FFF2-40B4-BE49-F238E27FC236}">
                <a16:creationId xmlns:a16="http://schemas.microsoft.com/office/drawing/2014/main" id="{83F5FE18-0769-67A1-AAC9-2CA2A98D3817}"/>
              </a:ext>
            </a:extLst>
          </p:cNvPr>
          <p:cNvSpPr/>
          <p:nvPr/>
        </p:nvSpPr>
        <p:spPr bwMode="auto">
          <a:xfrm>
            <a:off x="7270108" y="3361836"/>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 name="Isosceles Triangle 43">
            <a:extLst>
              <a:ext uri="{FF2B5EF4-FFF2-40B4-BE49-F238E27FC236}">
                <a16:creationId xmlns:a16="http://schemas.microsoft.com/office/drawing/2014/main" id="{1199776D-5146-9E49-0A71-7F7F2D21CCA1}"/>
              </a:ext>
            </a:extLst>
          </p:cNvPr>
          <p:cNvSpPr/>
          <p:nvPr/>
        </p:nvSpPr>
        <p:spPr bwMode="auto">
          <a:xfrm>
            <a:off x="7716745" y="3530834"/>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 name="Isosceles Triangle 44">
            <a:extLst>
              <a:ext uri="{FF2B5EF4-FFF2-40B4-BE49-F238E27FC236}">
                <a16:creationId xmlns:a16="http://schemas.microsoft.com/office/drawing/2014/main" id="{1C0C6C7D-7E64-3D20-C9AD-4CC33EA4BE99}"/>
              </a:ext>
            </a:extLst>
          </p:cNvPr>
          <p:cNvSpPr/>
          <p:nvPr/>
        </p:nvSpPr>
        <p:spPr bwMode="auto">
          <a:xfrm>
            <a:off x="7273125" y="3856759"/>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6" name="Isosceles Triangle 45">
            <a:extLst>
              <a:ext uri="{FF2B5EF4-FFF2-40B4-BE49-F238E27FC236}">
                <a16:creationId xmlns:a16="http://schemas.microsoft.com/office/drawing/2014/main" id="{F778DB4C-5A80-6451-7108-4796DBCAC23D}"/>
              </a:ext>
            </a:extLst>
          </p:cNvPr>
          <p:cNvSpPr/>
          <p:nvPr/>
        </p:nvSpPr>
        <p:spPr bwMode="auto">
          <a:xfrm>
            <a:off x="7221098" y="4380819"/>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47" name="Straight Connector 46">
            <a:extLst>
              <a:ext uri="{FF2B5EF4-FFF2-40B4-BE49-F238E27FC236}">
                <a16:creationId xmlns:a16="http://schemas.microsoft.com/office/drawing/2014/main" id="{C063DB96-6ACB-13E1-398A-CDDB3F43A286}"/>
              </a:ext>
            </a:extLst>
          </p:cNvPr>
          <p:cNvCxnSpPr>
            <a:cxnSpLocks/>
          </p:cNvCxnSpPr>
          <p:nvPr/>
        </p:nvCxnSpPr>
        <p:spPr bwMode="auto">
          <a:xfrm rot="16200000">
            <a:off x="9301028" y="2496938"/>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8" name="Straight Connector 47">
            <a:extLst>
              <a:ext uri="{FF2B5EF4-FFF2-40B4-BE49-F238E27FC236}">
                <a16:creationId xmlns:a16="http://schemas.microsoft.com/office/drawing/2014/main" id="{2F25BB08-CB5B-7BF4-D08E-B2097640165B}"/>
              </a:ext>
            </a:extLst>
          </p:cNvPr>
          <p:cNvCxnSpPr>
            <a:cxnSpLocks/>
          </p:cNvCxnSpPr>
          <p:nvPr/>
        </p:nvCxnSpPr>
        <p:spPr bwMode="auto">
          <a:xfrm rot="16200000">
            <a:off x="9204458" y="2662918"/>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49" name="Straight Connector 48">
            <a:extLst>
              <a:ext uri="{FF2B5EF4-FFF2-40B4-BE49-F238E27FC236}">
                <a16:creationId xmlns:a16="http://schemas.microsoft.com/office/drawing/2014/main" id="{0032E032-3913-5552-D24E-7035BE4B9794}"/>
              </a:ext>
            </a:extLst>
          </p:cNvPr>
          <p:cNvCxnSpPr>
            <a:cxnSpLocks/>
          </p:cNvCxnSpPr>
          <p:nvPr/>
        </p:nvCxnSpPr>
        <p:spPr bwMode="auto">
          <a:xfrm rot="16200000">
            <a:off x="8956997" y="2828899"/>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50" name="Straight Connector 49">
            <a:extLst>
              <a:ext uri="{FF2B5EF4-FFF2-40B4-BE49-F238E27FC236}">
                <a16:creationId xmlns:a16="http://schemas.microsoft.com/office/drawing/2014/main" id="{288504FA-811D-A632-3996-4CF1456DF3F7}"/>
              </a:ext>
            </a:extLst>
          </p:cNvPr>
          <p:cNvCxnSpPr>
            <a:cxnSpLocks/>
          </p:cNvCxnSpPr>
          <p:nvPr/>
        </p:nvCxnSpPr>
        <p:spPr bwMode="auto">
          <a:xfrm rot="16200000">
            <a:off x="8573733" y="2991861"/>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51" name="Straight Connector 50">
            <a:extLst>
              <a:ext uri="{FF2B5EF4-FFF2-40B4-BE49-F238E27FC236}">
                <a16:creationId xmlns:a16="http://schemas.microsoft.com/office/drawing/2014/main" id="{633AAB5C-19C2-DEFE-DB59-56AFE621BD7B}"/>
              </a:ext>
            </a:extLst>
          </p:cNvPr>
          <p:cNvCxnSpPr>
            <a:cxnSpLocks/>
          </p:cNvCxnSpPr>
          <p:nvPr/>
        </p:nvCxnSpPr>
        <p:spPr bwMode="auto">
          <a:xfrm rot="16200000">
            <a:off x="9771808" y="2336993"/>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53" name="Straight Connector 52">
            <a:extLst>
              <a:ext uri="{FF2B5EF4-FFF2-40B4-BE49-F238E27FC236}">
                <a16:creationId xmlns:a16="http://schemas.microsoft.com/office/drawing/2014/main" id="{4E940179-E809-4AFF-8EE0-F4544644B762}"/>
              </a:ext>
            </a:extLst>
          </p:cNvPr>
          <p:cNvCxnSpPr/>
          <p:nvPr/>
        </p:nvCxnSpPr>
        <p:spPr bwMode="auto">
          <a:xfrm>
            <a:off x="7069665" y="2271644"/>
            <a:ext cx="0" cy="1722218"/>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726991D4-8A28-BA00-1166-740E3BD89E25}"/>
              </a:ext>
            </a:extLst>
          </p:cNvPr>
          <p:cNvSpPr txBox="1"/>
          <p:nvPr/>
        </p:nvSpPr>
        <p:spPr bwMode="auto">
          <a:xfrm>
            <a:off x="9676686" y="4309511"/>
            <a:ext cx="949554" cy="125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CR</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p:txBody>
      </p:sp>
      <p:sp>
        <p:nvSpPr>
          <p:cNvPr id="57" name="TextBox 56">
            <a:extLst>
              <a:ext uri="{FF2B5EF4-FFF2-40B4-BE49-F238E27FC236}">
                <a16:creationId xmlns:a16="http://schemas.microsoft.com/office/drawing/2014/main" id="{262F8DCA-C8D7-B6B8-A290-688EAD8B2F38}"/>
              </a:ext>
            </a:extLst>
          </p:cNvPr>
          <p:cNvSpPr txBox="1"/>
          <p:nvPr/>
        </p:nvSpPr>
        <p:spPr bwMode="auto">
          <a:xfrm>
            <a:off x="10596281" y="4309511"/>
            <a:ext cx="949554" cy="1259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NA</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120</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a:p>
            <a:pPr marL="0" marR="0" lvl="0" indent="0" algn="ctr" defTabSz="914400" rtl="0" eaLnBrk="1" fontAlgn="auto" latinLnBrk="0" hangingPunct="1">
              <a:lnSpc>
                <a:spcPts val="13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p>
        </p:txBody>
      </p:sp>
      <p:sp>
        <p:nvSpPr>
          <p:cNvPr id="59" name="Rectangle 58">
            <a:extLst>
              <a:ext uri="{FF2B5EF4-FFF2-40B4-BE49-F238E27FC236}">
                <a16:creationId xmlns:a16="http://schemas.microsoft.com/office/drawing/2014/main" id="{6699480B-06AD-207B-C2D8-196B8D61B4DC}"/>
              </a:ext>
            </a:extLst>
          </p:cNvPr>
          <p:cNvSpPr/>
          <p:nvPr/>
        </p:nvSpPr>
        <p:spPr bwMode="auto">
          <a:xfrm>
            <a:off x="7069665" y="4551073"/>
            <a:ext cx="1374147"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F0A39407-8773-B34F-1500-024463A2E1AD}"/>
              </a:ext>
            </a:extLst>
          </p:cNvPr>
          <p:cNvSpPr/>
          <p:nvPr/>
        </p:nvSpPr>
        <p:spPr bwMode="auto">
          <a:xfrm>
            <a:off x="5562411" y="4710953"/>
            <a:ext cx="2842134"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7CE98365-B177-98B9-1DDB-9EE60BD7FBDD}"/>
              </a:ext>
            </a:extLst>
          </p:cNvPr>
          <p:cNvSpPr/>
          <p:nvPr/>
        </p:nvSpPr>
        <p:spPr bwMode="auto">
          <a:xfrm>
            <a:off x="5237042" y="4710953"/>
            <a:ext cx="159083"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D0D22119-DDF0-833A-3E9E-74CD6AB872D1}"/>
              </a:ext>
            </a:extLst>
          </p:cNvPr>
          <p:cNvSpPr/>
          <p:nvPr/>
        </p:nvSpPr>
        <p:spPr bwMode="auto">
          <a:xfrm>
            <a:off x="6884868" y="4879247"/>
            <a:ext cx="1460773"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1165245C-FF85-F96D-602E-87CD70ED6C9B}"/>
              </a:ext>
            </a:extLst>
          </p:cNvPr>
          <p:cNvSpPr/>
          <p:nvPr/>
        </p:nvSpPr>
        <p:spPr bwMode="auto">
          <a:xfrm>
            <a:off x="6962861" y="5044736"/>
            <a:ext cx="754481"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B2094539-FFFF-725B-EF25-F77E21BA6A92}"/>
              </a:ext>
            </a:extLst>
          </p:cNvPr>
          <p:cNvSpPr/>
          <p:nvPr/>
        </p:nvSpPr>
        <p:spPr bwMode="auto">
          <a:xfrm>
            <a:off x="6884868" y="5378521"/>
            <a:ext cx="274297" cy="779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4AB490A7-4821-4A55-B2C8-86AC88DF94D0}"/>
              </a:ext>
            </a:extLst>
          </p:cNvPr>
          <p:cNvSpPr/>
          <p:nvPr/>
        </p:nvSpPr>
        <p:spPr bwMode="auto">
          <a:xfrm>
            <a:off x="6962861" y="5210227"/>
            <a:ext cx="513259" cy="77991"/>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66" name="Straight Connector 65">
            <a:extLst>
              <a:ext uri="{FF2B5EF4-FFF2-40B4-BE49-F238E27FC236}">
                <a16:creationId xmlns:a16="http://schemas.microsoft.com/office/drawing/2014/main" id="{41442249-CBF2-D714-6E73-FC3DFE5C5799}"/>
              </a:ext>
            </a:extLst>
          </p:cNvPr>
          <p:cNvCxnSpPr>
            <a:cxnSpLocks/>
          </p:cNvCxnSpPr>
          <p:nvPr/>
        </p:nvCxnSpPr>
        <p:spPr bwMode="auto">
          <a:xfrm flipH="1">
            <a:off x="5420358" y="4670652"/>
            <a:ext cx="72206" cy="138898"/>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25173B40-302E-F892-6400-B660547DF028}"/>
              </a:ext>
            </a:extLst>
          </p:cNvPr>
          <p:cNvCxnSpPr>
            <a:cxnSpLocks/>
          </p:cNvCxnSpPr>
          <p:nvPr/>
        </p:nvCxnSpPr>
        <p:spPr bwMode="auto">
          <a:xfrm flipH="1">
            <a:off x="5481933" y="4682967"/>
            <a:ext cx="72206" cy="138898"/>
          </a:xfrm>
          <a:prstGeom prst="line">
            <a:avLst/>
          </a:prstGeom>
          <a:noFill/>
          <a:ln w="19050" cap="flat" cmpd="sng" algn="ctr">
            <a:solidFill>
              <a:schemeClr val="bg1"/>
            </a:solidFill>
            <a:prstDash val="solid"/>
            <a:round/>
            <a:headEnd type="none" w="med" len="med"/>
            <a:tailEnd type="none" w="med" len="med"/>
          </a:ln>
          <a:effectLst/>
        </p:spPr>
      </p:cxnSp>
      <p:sp>
        <p:nvSpPr>
          <p:cNvPr id="68" name="Rectangle 67">
            <a:extLst>
              <a:ext uri="{FF2B5EF4-FFF2-40B4-BE49-F238E27FC236}">
                <a16:creationId xmlns:a16="http://schemas.microsoft.com/office/drawing/2014/main" id="{33C90F2E-ADD8-0D08-6D82-98C2AAD8664D}"/>
              </a:ext>
            </a:extLst>
          </p:cNvPr>
          <p:cNvSpPr/>
          <p:nvPr/>
        </p:nvSpPr>
        <p:spPr bwMode="auto">
          <a:xfrm>
            <a:off x="5138869" y="4714489"/>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B50FB9AB-11A7-DE60-60CD-BE53C32FA174}"/>
              </a:ext>
            </a:extLst>
          </p:cNvPr>
          <p:cNvSpPr/>
          <p:nvPr/>
        </p:nvSpPr>
        <p:spPr bwMode="auto">
          <a:xfrm>
            <a:off x="6793764" y="4877173"/>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D687DEDF-2A3F-DC2A-F7AA-B5B34D6C8E61}"/>
              </a:ext>
            </a:extLst>
          </p:cNvPr>
          <p:cNvSpPr/>
          <p:nvPr/>
        </p:nvSpPr>
        <p:spPr bwMode="auto">
          <a:xfrm>
            <a:off x="6894741" y="5208152"/>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C52D6624-ECD5-8D40-C070-ADB813421087}"/>
              </a:ext>
            </a:extLst>
          </p:cNvPr>
          <p:cNvSpPr/>
          <p:nvPr/>
        </p:nvSpPr>
        <p:spPr bwMode="auto">
          <a:xfrm>
            <a:off x="6790959" y="5379251"/>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946A6716-A533-4445-0C90-67BB4B47B416}"/>
              </a:ext>
            </a:extLst>
          </p:cNvPr>
          <p:cNvSpPr/>
          <p:nvPr/>
        </p:nvSpPr>
        <p:spPr bwMode="auto">
          <a:xfrm>
            <a:off x="6846146" y="4380819"/>
            <a:ext cx="77992" cy="779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9D69662B-9C59-3534-4342-72769EFD3CBC}"/>
              </a:ext>
            </a:extLst>
          </p:cNvPr>
          <p:cNvSpPr/>
          <p:nvPr/>
        </p:nvSpPr>
        <p:spPr bwMode="auto">
          <a:xfrm>
            <a:off x="6891025" y="5048387"/>
            <a:ext cx="77992" cy="779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5" name="Isosceles Triangle 74">
            <a:extLst>
              <a:ext uri="{FF2B5EF4-FFF2-40B4-BE49-F238E27FC236}">
                <a16:creationId xmlns:a16="http://schemas.microsoft.com/office/drawing/2014/main" id="{86284C01-63D7-B669-A43A-1609CFF6E1C5}"/>
              </a:ext>
            </a:extLst>
          </p:cNvPr>
          <p:cNvSpPr/>
          <p:nvPr/>
        </p:nvSpPr>
        <p:spPr bwMode="auto">
          <a:xfrm>
            <a:off x="7728787" y="4546308"/>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6" name="Isosceles Triangle 75">
            <a:extLst>
              <a:ext uri="{FF2B5EF4-FFF2-40B4-BE49-F238E27FC236}">
                <a16:creationId xmlns:a16="http://schemas.microsoft.com/office/drawing/2014/main" id="{904694FD-CC12-A408-D69A-26038DFEA12E}"/>
              </a:ext>
            </a:extLst>
          </p:cNvPr>
          <p:cNvSpPr/>
          <p:nvPr/>
        </p:nvSpPr>
        <p:spPr bwMode="auto">
          <a:xfrm>
            <a:off x="8169157" y="4714602"/>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7" name="Isosceles Triangle 76">
            <a:extLst>
              <a:ext uri="{FF2B5EF4-FFF2-40B4-BE49-F238E27FC236}">
                <a16:creationId xmlns:a16="http://schemas.microsoft.com/office/drawing/2014/main" id="{D719F17E-2E99-0A40-4ABE-36166B817978}"/>
              </a:ext>
            </a:extLst>
          </p:cNvPr>
          <p:cNvSpPr/>
          <p:nvPr/>
        </p:nvSpPr>
        <p:spPr bwMode="auto">
          <a:xfrm>
            <a:off x="7265977" y="4877287"/>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8" name="Isosceles Triangle 77">
            <a:extLst>
              <a:ext uri="{FF2B5EF4-FFF2-40B4-BE49-F238E27FC236}">
                <a16:creationId xmlns:a16="http://schemas.microsoft.com/office/drawing/2014/main" id="{C78D3C3F-79B2-C466-B4DB-D51BD6ADB594}"/>
              </a:ext>
            </a:extLst>
          </p:cNvPr>
          <p:cNvSpPr/>
          <p:nvPr/>
        </p:nvSpPr>
        <p:spPr bwMode="auto">
          <a:xfrm>
            <a:off x="7232318" y="5039972"/>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79" name="Isosceles Triangle 78">
            <a:extLst>
              <a:ext uri="{FF2B5EF4-FFF2-40B4-BE49-F238E27FC236}">
                <a16:creationId xmlns:a16="http://schemas.microsoft.com/office/drawing/2014/main" id="{3CCC8479-BBCB-CC66-113D-FFDE03379460}"/>
              </a:ext>
            </a:extLst>
          </p:cNvPr>
          <p:cNvSpPr/>
          <p:nvPr/>
        </p:nvSpPr>
        <p:spPr bwMode="auto">
          <a:xfrm>
            <a:off x="7223903" y="5202657"/>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0" name="Isosceles Triangle 79">
            <a:extLst>
              <a:ext uri="{FF2B5EF4-FFF2-40B4-BE49-F238E27FC236}">
                <a16:creationId xmlns:a16="http://schemas.microsoft.com/office/drawing/2014/main" id="{87E0C60A-901A-570D-3531-73658D9729C5}"/>
              </a:ext>
            </a:extLst>
          </p:cNvPr>
          <p:cNvSpPr/>
          <p:nvPr/>
        </p:nvSpPr>
        <p:spPr bwMode="auto">
          <a:xfrm>
            <a:off x="7240733" y="5368146"/>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81" name="Straight Connector 80">
            <a:extLst>
              <a:ext uri="{FF2B5EF4-FFF2-40B4-BE49-F238E27FC236}">
                <a16:creationId xmlns:a16="http://schemas.microsoft.com/office/drawing/2014/main" id="{4DD42189-87E4-A393-B542-F5AB6BAE945A}"/>
              </a:ext>
            </a:extLst>
          </p:cNvPr>
          <p:cNvCxnSpPr>
            <a:cxnSpLocks/>
          </p:cNvCxnSpPr>
          <p:nvPr/>
        </p:nvCxnSpPr>
        <p:spPr bwMode="auto">
          <a:xfrm rot="16200000">
            <a:off x="8545712" y="4512550"/>
            <a:ext cx="0" cy="150066"/>
          </a:xfrm>
          <a:prstGeom prst="line">
            <a:avLst/>
          </a:prstGeom>
          <a:noFill/>
          <a:ln w="19050" cap="flat" cmpd="sng" algn="ctr">
            <a:solidFill>
              <a:schemeClr val="bg1"/>
            </a:solidFill>
            <a:prstDash val="solid"/>
            <a:round/>
            <a:headEnd type="none" w="med" len="med"/>
            <a:tailEnd type="triangle" w="med" len="med"/>
          </a:ln>
          <a:effectLst/>
        </p:spPr>
      </p:cxnSp>
      <p:cxnSp>
        <p:nvCxnSpPr>
          <p:cNvPr id="82" name="Straight Connector 81">
            <a:extLst>
              <a:ext uri="{FF2B5EF4-FFF2-40B4-BE49-F238E27FC236}">
                <a16:creationId xmlns:a16="http://schemas.microsoft.com/office/drawing/2014/main" id="{F6F56FC8-4B29-B271-B957-3F869BE7952E}"/>
              </a:ext>
            </a:extLst>
          </p:cNvPr>
          <p:cNvCxnSpPr>
            <a:cxnSpLocks/>
          </p:cNvCxnSpPr>
          <p:nvPr/>
        </p:nvCxnSpPr>
        <p:spPr bwMode="auto">
          <a:xfrm>
            <a:off x="7069665" y="4312946"/>
            <a:ext cx="0" cy="1215636"/>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F8F8A99-BCF0-2C30-136A-7A82EF5416EB}"/>
              </a:ext>
            </a:extLst>
          </p:cNvPr>
          <p:cNvCxnSpPr/>
          <p:nvPr/>
        </p:nvCxnSpPr>
        <p:spPr bwMode="auto">
          <a:xfrm>
            <a:off x="5492564" y="5528582"/>
            <a:ext cx="4426853"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3BF46CE-4F33-BA30-1768-EFF4FFE8D552}"/>
              </a:ext>
            </a:extLst>
          </p:cNvPr>
          <p:cNvCxnSpPr/>
          <p:nvPr/>
        </p:nvCxnSpPr>
        <p:spPr bwMode="auto">
          <a:xfrm>
            <a:off x="5500976"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9D4E141-B6BF-2645-05AB-239553EEC11F}"/>
              </a:ext>
            </a:extLst>
          </p:cNvPr>
          <p:cNvCxnSpPr/>
          <p:nvPr/>
        </p:nvCxnSpPr>
        <p:spPr bwMode="auto">
          <a:xfrm>
            <a:off x="5804639"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35362A7-7170-5134-EFF4-7DBB8CEF0F26}"/>
              </a:ext>
            </a:extLst>
          </p:cNvPr>
          <p:cNvCxnSpPr/>
          <p:nvPr/>
        </p:nvCxnSpPr>
        <p:spPr bwMode="auto">
          <a:xfrm>
            <a:off x="6125361"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3737294-4863-960B-5440-41D5B8ED162F}"/>
              </a:ext>
            </a:extLst>
          </p:cNvPr>
          <p:cNvCxnSpPr/>
          <p:nvPr/>
        </p:nvCxnSpPr>
        <p:spPr bwMode="auto">
          <a:xfrm>
            <a:off x="6432436"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4FFBF3B-FA67-7416-0F69-2055CD6B6A11}"/>
              </a:ext>
            </a:extLst>
          </p:cNvPr>
          <p:cNvCxnSpPr/>
          <p:nvPr/>
        </p:nvCxnSpPr>
        <p:spPr bwMode="auto">
          <a:xfrm>
            <a:off x="6753158"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70B7CAE-912A-153A-B0F7-5BEEAF1F538C}"/>
              </a:ext>
            </a:extLst>
          </p:cNvPr>
          <p:cNvCxnSpPr/>
          <p:nvPr/>
        </p:nvCxnSpPr>
        <p:spPr bwMode="auto">
          <a:xfrm>
            <a:off x="7070469"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41A3BD0-ED14-3591-6797-8FB397EA0AAA}"/>
              </a:ext>
            </a:extLst>
          </p:cNvPr>
          <p:cNvCxnSpPr/>
          <p:nvPr/>
        </p:nvCxnSpPr>
        <p:spPr bwMode="auto">
          <a:xfrm>
            <a:off x="7384367"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D5088DE-1689-72AA-D9EE-5F537265B964}"/>
              </a:ext>
            </a:extLst>
          </p:cNvPr>
          <p:cNvCxnSpPr/>
          <p:nvPr/>
        </p:nvCxnSpPr>
        <p:spPr bwMode="auto">
          <a:xfrm>
            <a:off x="7701678"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70B7E32-7144-E669-767B-433E4F110498}"/>
              </a:ext>
            </a:extLst>
          </p:cNvPr>
          <p:cNvCxnSpPr/>
          <p:nvPr/>
        </p:nvCxnSpPr>
        <p:spPr bwMode="auto">
          <a:xfrm>
            <a:off x="8015576"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DDEF80B-582D-431D-2DFC-F8F9107821E3}"/>
              </a:ext>
            </a:extLst>
          </p:cNvPr>
          <p:cNvCxnSpPr/>
          <p:nvPr/>
        </p:nvCxnSpPr>
        <p:spPr bwMode="auto">
          <a:xfrm>
            <a:off x="8322651"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30578CE-CA20-0429-8FAB-7049AF4C93F1}"/>
              </a:ext>
            </a:extLst>
          </p:cNvPr>
          <p:cNvCxnSpPr/>
          <p:nvPr/>
        </p:nvCxnSpPr>
        <p:spPr bwMode="auto">
          <a:xfrm>
            <a:off x="8626313"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1B8384F-6F00-5F22-7D90-8BCBD39E3040}"/>
              </a:ext>
            </a:extLst>
          </p:cNvPr>
          <p:cNvCxnSpPr/>
          <p:nvPr/>
        </p:nvCxnSpPr>
        <p:spPr bwMode="auto">
          <a:xfrm>
            <a:off x="8953859"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809FCE9-E5BE-51C8-A2FD-1E40820AFA73}"/>
              </a:ext>
            </a:extLst>
          </p:cNvPr>
          <p:cNvCxnSpPr/>
          <p:nvPr/>
        </p:nvCxnSpPr>
        <p:spPr bwMode="auto">
          <a:xfrm>
            <a:off x="9274581"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A92E649-B5ED-170A-8EDB-7F125F376E5B}"/>
              </a:ext>
            </a:extLst>
          </p:cNvPr>
          <p:cNvCxnSpPr/>
          <p:nvPr/>
        </p:nvCxnSpPr>
        <p:spPr bwMode="auto">
          <a:xfrm>
            <a:off x="9591891" y="5528865"/>
            <a:ext cx="0" cy="7993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7D4091A-928A-51E5-E9A3-866EEECC5BA6}"/>
              </a:ext>
            </a:extLst>
          </p:cNvPr>
          <p:cNvCxnSpPr/>
          <p:nvPr/>
        </p:nvCxnSpPr>
        <p:spPr bwMode="auto">
          <a:xfrm>
            <a:off x="9902378" y="5528865"/>
            <a:ext cx="0" cy="79930"/>
          </a:xfrm>
          <a:prstGeom prst="line">
            <a:avLst/>
          </a:prstGeom>
          <a:noFill/>
          <a:ln w="28575" cap="flat" cmpd="sng" algn="ctr">
            <a:solidFill>
              <a:schemeClr val="bg1"/>
            </a:solidFill>
            <a:prstDash val="solid"/>
            <a:round/>
            <a:headEnd type="none" w="med" len="med"/>
            <a:tailEnd type="none" w="med" len="med"/>
          </a:ln>
          <a:effectLst/>
        </p:spPr>
      </p:cxnSp>
      <p:sp>
        <p:nvSpPr>
          <p:cNvPr id="102" name="TextBox 101">
            <a:extLst>
              <a:ext uri="{FF2B5EF4-FFF2-40B4-BE49-F238E27FC236}">
                <a16:creationId xmlns:a16="http://schemas.microsoft.com/office/drawing/2014/main" id="{600D917E-C42B-3463-43BD-5EFE4968635C}"/>
              </a:ext>
            </a:extLst>
          </p:cNvPr>
          <p:cNvSpPr txBox="1"/>
          <p:nvPr/>
        </p:nvSpPr>
        <p:spPr bwMode="auto">
          <a:xfrm>
            <a:off x="5316583"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03" name="TextBox 102">
            <a:extLst>
              <a:ext uri="{FF2B5EF4-FFF2-40B4-BE49-F238E27FC236}">
                <a16:creationId xmlns:a16="http://schemas.microsoft.com/office/drawing/2014/main" id="{F0766457-0601-D83E-5729-50F33FBC9F91}"/>
              </a:ext>
            </a:extLst>
          </p:cNvPr>
          <p:cNvSpPr txBox="1"/>
          <p:nvPr/>
        </p:nvSpPr>
        <p:spPr bwMode="auto">
          <a:xfrm>
            <a:off x="5616834"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-32</a:t>
            </a:r>
          </a:p>
        </p:txBody>
      </p:sp>
      <p:sp>
        <p:nvSpPr>
          <p:cNvPr id="104" name="TextBox 103">
            <a:extLst>
              <a:ext uri="{FF2B5EF4-FFF2-40B4-BE49-F238E27FC236}">
                <a16:creationId xmlns:a16="http://schemas.microsoft.com/office/drawing/2014/main" id="{53A8B50D-1412-A2BA-B052-4A409DB7650D}"/>
              </a:ext>
            </a:extLst>
          </p:cNvPr>
          <p:cNvSpPr txBox="1"/>
          <p:nvPr/>
        </p:nvSpPr>
        <p:spPr bwMode="auto">
          <a:xfrm>
            <a:off x="5954616"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05" name="TextBox 104">
            <a:extLst>
              <a:ext uri="{FF2B5EF4-FFF2-40B4-BE49-F238E27FC236}">
                <a16:creationId xmlns:a16="http://schemas.microsoft.com/office/drawing/2014/main" id="{90271D64-4986-9262-2C0A-A7AD9CEA0E2B}"/>
              </a:ext>
            </a:extLst>
          </p:cNvPr>
          <p:cNvSpPr txBox="1"/>
          <p:nvPr/>
        </p:nvSpPr>
        <p:spPr bwMode="auto">
          <a:xfrm>
            <a:off x="6285574"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p>
        </p:txBody>
      </p:sp>
      <p:sp>
        <p:nvSpPr>
          <p:cNvPr id="106" name="TextBox 105">
            <a:extLst>
              <a:ext uri="{FF2B5EF4-FFF2-40B4-BE49-F238E27FC236}">
                <a16:creationId xmlns:a16="http://schemas.microsoft.com/office/drawing/2014/main" id="{A4122210-918C-B57E-0307-7E2498AAFEBC}"/>
              </a:ext>
            </a:extLst>
          </p:cNvPr>
          <p:cNvSpPr txBox="1"/>
          <p:nvPr/>
        </p:nvSpPr>
        <p:spPr bwMode="auto">
          <a:xfrm>
            <a:off x="6594765"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107" name="TextBox 106">
            <a:extLst>
              <a:ext uri="{FF2B5EF4-FFF2-40B4-BE49-F238E27FC236}">
                <a16:creationId xmlns:a16="http://schemas.microsoft.com/office/drawing/2014/main" id="{F0C0624D-ABD8-ECEA-66C1-D61481A937C7}"/>
              </a:ext>
            </a:extLst>
          </p:cNvPr>
          <p:cNvSpPr txBox="1"/>
          <p:nvPr/>
        </p:nvSpPr>
        <p:spPr bwMode="auto">
          <a:xfrm>
            <a:off x="6923865"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08" name="TextBox 107">
            <a:extLst>
              <a:ext uri="{FF2B5EF4-FFF2-40B4-BE49-F238E27FC236}">
                <a16:creationId xmlns:a16="http://schemas.microsoft.com/office/drawing/2014/main" id="{43C06CA6-9E70-7AF8-542D-D0D3BCF06D9B}"/>
              </a:ext>
            </a:extLst>
          </p:cNvPr>
          <p:cNvSpPr txBox="1"/>
          <p:nvPr/>
        </p:nvSpPr>
        <p:spPr bwMode="auto">
          <a:xfrm>
            <a:off x="7230939"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109" name="TextBox 108">
            <a:extLst>
              <a:ext uri="{FF2B5EF4-FFF2-40B4-BE49-F238E27FC236}">
                <a16:creationId xmlns:a16="http://schemas.microsoft.com/office/drawing/2014/main" id="{10BE003F-4147-DEE0-8496-CC61839DE92F}"/>
              </a:ext>
            </a:extLst>
          </p:cNvPr>
          <p:cNvSpPr txBox="1"/>
          <p:nvPr/>
        </p:nvSpPr>
        <p:spPr bwMode="auto">
          <a:xfrm>
            <a:off x="7551661"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p>
        </p:txBody>
      </p:sp>
      <p:sp>
        <p:nvSpPr>
          <p:cNvPr id="110" name="TextBox 109">
            <a:extLst>
              <a:ext uri="{FF2B5EF4-FFF2-40B4-BE49-F238E27FC236}">
                <a16:creationId xmlns:a16="http://schemas.microsoft.com/office/drawing/2014/main" id="{CD82D57B-2509-601E-FE59-C14DDEE50FBA}"/>
              </a:ext>
            </a:extLst>
          </p:cNvPr>
          <p:cNvSpPr txBox="1"/>
          <p:nvPr/>
        </p:nvSpPr>
        <p:spPr bwMode="auto">
          <a:xfrm>
            <a:off x="7862148"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24</a:t>
            </a:r>
          </a:p>
        </p:txBody>
      </p:sp>
      <p:sp>
        <p:nvSpPr>
          <p:cNvPr id="111" name="TextBox 110">
            <a:extLst>
              <a:ext uri="{FF2B5EF4-FFF2-40B4-BE49-F238E27FC236}">
                <a16:creationId xmlns:a16="http://schemas.microsoft.com/office/drawing/2014/main" id="{0756187E-14A7-5F93-54A5-AE10C0E79E6C}"/>
              </a:ext>
            </a:extLst>
          </p:cNvPr>
          <p:cNvSpPr txBox="1"/>
          <p:nvPr/>
        </p:nvSpPr>
        <p:spPr bwMode="auto">
          <a:xfrm>
            <a:off x="8169223"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32</a:t>
            </a:r>
          </a:p>
        </p:txBody>
      </p:sp>
      <p:sp>
        <p:nvSpPr>
          <p:cNvPr id="112" name="TextBox 111">
            <a:extLst>
              <a:ext uri="{FF2B5EF4-FFF2-40B4-BE49-F238E27FC236}">
                <a16:creationId xmlns:a16="http://schemas.microsoft.com/office/drawing/2014/main" id="{12541D6D-7B86-3B36-0EB9-3B9BDDAA7680}"/>
              </a:ext>
            </a:extLst>
          </p:cNvPr>
          <p:cNvSpPr txBox="1"/>
          <p:nvPr/>
        </p:nvSpPr>
        <p:spPr bwMode="auto">
          <a:xfrm>
            <a:off x="8489946"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113" name="TextBox 112">
            <a:extLst>
              <a:ext uri="{FF2B5EF4-FFF2-40B4-BE49-F238E27FC236}">
                <a16:creationId xmlns:a16="http://schemas.microsoft.com/office/drawing/2014/main" id="{B7660E6F-98B0-BEC4-8482-B324F1102996}"/>
              </a:ext>
            </a:extLst>
          </p:cNvPr>
          <p:cNvSpPr txBox="1"/>
          <p:nvPr/>
        </p:nvSpPr>
        <p:spPr bwMode="auto">
          <a:xfrm>
            <a:off x="8800433"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48</a:t>
            </a:r>
          </a:p>
        </p:txBody>
      </p:sp>
      <p:sp>
        <p:nvSpPr>
          <p:cNvPr id="114" name="TextBox 113">
            <a:extLst>
              <a:ext uri="{FF2B5EF4-FFF2-40B4-BE49-F238E27FC236}">
                <a16:creationId xmlns:a16="http://schemas.microsoft.com/office/drawing/2014/main" id="{F9F1202E-97D3-11C1-F678-80583214E0C3}"/>
              </a:ext>
            </a:extLst>
          </p:cNvPr>
          <p:cNvSpPr txBox="1"/>
          <p:nvPr/>
        </p:nvSpPr>
        <p:spPr bwMode="auto">
          <a:xfrm>
            <a:off x="9117743"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56</a:t>
            </a:r>
          </a:p>
        </p:txBody>
      </p:sp>
      <p:sp>
        <p:nvSpPr>
          <p:cNvPr id="115" name="TextBox 114">
            <a:extLst>
              <a:ext uri="{FF2B5EF4-FFF2-40B4-BE49-F238E27FC236}">
                <a16:creationId xmlns:a16="http://schemas.microsoft.com/office/drawing/2014/main" id="{E9FF1819-F6F1-262C-F2F6-55B2553048AF}"/>
              </a:ext>
            </a:extLst>
          </p:cNvPr>
          <p:cNvSpPr txBox="1"/>
          <p:nvPr/>
        </p:nvSpPr>
        <p:spPr bwMode="auto">
          <a:xfrm>
            <a:off x="9445289"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64</a:t>
            </a:r>
          </a:p>
        </p:txBody>
      </p:sp>
      <p:sp>
        <p:nvSpPr>
          <p:cNvPr id="116" name="TextBox 115">
            <a:extLst>
              <a:ext uri="{FF2B5EF4-FFF2-40B4-BE49-F238E27FC236}">
                <a16:creationId xmlns:a16="http://schemas.microsoft.com/office/drawing/2014/main" id="{D2BFADAA-7510-8291-D181-C2D1B7956E24}"/>
              </a:ext>
            </a:extLst>
          </p:cNvPr>
          <p:cNvSpPr txBox="1"/>
          <p:nvPr/>
        </p:nvSpPr>
        <p:spPr bwMode="auto">
          <a:xfrm>
            <a:off x="9759188" y="5616735"/>
            <a:ext cx="29997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72</a:t>
            </a:r>
          </a:p>
        </p:txBody>
      </p:sp>
      <p:sp>
        <p:nvSpPr>
          <p:cNvPr id="117" name="TextBox 116">
            <a:extLst>
              <a:ext uri="{FF2B5EF4-FFF2-40B4-BE49-F238E27FC236}">
                <a16:creationId xmlns:a16="http://schemas.microsoft.com/office/drawing/2014/main" id="{70472856-F29E-A99D-3CBC-96A473A1F078}"/>
              </a:ext>
            </a:extLst>
          </p:cNvPr>
          <p:cNvSpPr txBox="1"/>
          <p:nvPr/>
        </p:nvSpPr>
        <p:spPr bwMode="auto">
          <a:xfrm>
            <a:off x="4568611" y="5824745"/>
            <a:ext cx="245830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Time Since Last Radiotherapy (</a:t>
            </a:r>
            <a:r>
              <a:rPr kumimoji="0" lang="en-US" sz="12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Wk</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118" name="TextBox 117">
            <a:extLst>
              <a:ext uri="{FF2B5EF4-FFF2-40B4-BE49-F238E27FC236}">
                <a16:creationId xmlns:a16="http://schemas.microsoft.com/office/drawing/2014/main" id="{04B03F57-45FE-0392-1EDA-0CE64282005A}"/>
              </a:ext>
            </a:extLst>
          </p:cNvPr>
          <p:cNvSpPr txBox="1"/>
          <p:nvPr/>
        </p:nvSpPr>
        <p:spPr bwMode="auto">
          <a:xfrm>
            <a:off x="7072536" y="5816772"/>
            <a:ext cx="292526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Duration of </a:t>
            </a:r>
            <a:r>
              <a:rPr kumimoji="0" lang="en-US" sz="12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Tarlatamab</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Treatment (</a:t>
            </a:r>
            <a:r>
              <a:rPr kumimoji="0" lang="en-US" sz="12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Wk</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a:t>
            </a:r>
          </a:p>
        </p:txBody>
      </p:sp>
      <p:sp>
        <p:nvSpPr>
          <p:cNvPr id="120" name="TextBox 119">
            <a:extLst>
              <a:ext uri="{FF2B5EF4-FFF2-40B4-BE49-F238E27FC236}">
                <a16:creationId xmlns:a16="http://schemas.microsoft.com/office/drawing/2014/main" id="{A7161ABF-85DE-305E-24F4-E2E6979E2C99}"/>
              </a:ext>
            </a:extLst>
          </p:cNvPr>
          <p:cNvSpPr txBox="1"/>
          <p:nvPr/>
        </p:nvSpPr>
        <p:spPr bwMode="auto">
          <a:xfrm>
            <a:off x="4568611" y="2630945"/>
            <a:ext cx="65119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117 </a:t>
            </a:r>
            <a:r>
              <a:rPr kumimoji="0" lang="en-US" sz="12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wk</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121" name="TextBox 120">
            <a:extLst>
              <a:ext uri="{FF2B5EF4-FFF2-40B4-BE49-F238E27FC236}">
                <a16:creationId xmlns:a16="http://schemas.microsoft.com/office/drawing/2014/main" id="{C9A2B257-B21D-D3B1-48ED-85B01FB70D7A}"/>
              </a:ext>
            </a:extLst>
          </p:cNvPr>
          <p:cNvSpPr txBox="1"/>
          <p:nvPr/>
        </p:nvSpPr>
        <p:spPr bwMode="auto">
          <a:xfrm>
            <a:off x="4934768" y="4814300"/>
            <a:ext cx="65119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91 </a:t>
            </a:r>
            <a:r>
              <a:rPr kumimoji="0" lang="en-US" sz="1200" b="0"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wk</a:t>
            </a: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grpSp>
        <p:nvGrpSpPr>
          <p:cNvPr id="19" name="Group 18">
            <a:extLst>
              <a:ext uri="{FF2B5EF4-FFF2-40B4-BE49-F238E27FC236}">
                <a16:creationId xmlns:a16="http://schemas.microsoft.com/office/drawing/2014/main" id="{6D64904A-9405-E627-D6B1-E5C742076232}"/>
              </a:ext>
            </a:extLst>
          </p:cNvPr>
          <p:cNvGrpSpPr/>
          <p:nvPr/>
        </p:nvGrpSpPr>
        <p:grpSpPr>
          <a:xfrm>
            <a:off x="4316846" y="3259148"/>
            <a:ext cx="1664599" cy="1107996"/>
            <a:chOff x="4316846" y="3259148"/>
            <a:chExt cx="1664599" cy="1107996"/>
          </a:xfrm>
        </p:grpSpPr>
        <p:sp>
          <p:nvSpPr>
            <p:cNvPr id="29" name="Rectangle 28">
              <a:extLst>
                <a:ext uri="{FF2B5EF4-FFF2-40B4-BE49-F238E27FC236}">
                  <a16:creationId xmlns:a16="http://schemas.microsoft.com/office/drawing/2014/main" id="{CCD842FB-D27A-0906-90D4-6441478CECAC}"/>
                </a:ext>
              </a:extLst>
            </p:cNvPr>
            <p:cNvSpPr/>
            <p:nvPr/>
          </p:nvSpPr>
          <p:spPr bwMode="auto">
            <a:xfrm>
              <a:off x="4390847" y="3503681"/>
              <a:ext cx="77992" cy="7799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 name="Diamond 37">
              <a:extLst>
                <a:ext uri="{FF2B5EF4-FFF2-40B4-BE49-F238E27FC236}">
                  <a16:creationId xmlns:a16="http://schemas.microsoft.com/office/drawing/2014/main" id="{F577F229-4E82-5382-4A28-B40245A93107}"/>
                </a:ext>
              </a:extLst>
            </p:cNvPr>
            <p:cNvSpPr/>
            <p:nvPr/>
          </p:nvSpPr>
          <p:spPr bwMode="auto">
            <a:xfrm>
              <a:off x="4376779" y="3661869"/>
              <a:ext cx="102273" cy="102273"/>
            </a:xfrm>
            <a:prstGeom prst="diamond">
              <a:avLst/>
            </a:prstGeom>
            <a:solidFill>
              <a:schemeClr val="accent4">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54" name="Straight Connector 53">
              <a:extLst>
                <a:ext uri="{FF2B5EF4-FFF2-40B4-BE49-F238E27FC236}">
                  <a16:creationId xmlns:a16="http://schemas.microsoft.com/office/drawing/2014/main" id="{274C29CF-F9FD-5BEF-C829-A8DB695AF4FB}"/>
                </a:ext>
              </a:extLst>
            </p:cNvPr>
            <p:cNvCxnSpPr>
              <a:cxnSpLocks/>
            </p:cNvCxnSpPr>
            <p:nvPr/>
          </p:nvCxnSpPr>
          <p:spPr bwMode="auto">
            <a:xfrm rot="16200000">
              <a:off x="4391879" y="4185609"/>
              <a:ext cx="0" cy="150066"/>
            </a:xfrm>
            <a:prstGeom prst="line">
              <a:avLst/>
            </a:prstGeom>
            <a:noFill/>
            <a:ln w="19050" cap="flat" cmpd="sng" algn="ctr">
              <a:solidFill>
                <a:schemeClr val="bg1"/>
              </a:solidFill>
              <a:prstDash val="solid"/>
              <a:round/>
              <a:headEnd type="none" w="med" len="med"/>
              <a:tailEnd type="triangle" w="med" len="med"/>
            </a:ln>
            <a:effectLst/>
          </p:spPr>
        </p:cxnSp>
        <p:sp>
          <p:nvSpPr>
            <p:cNvPr id="73" name="Rectangle 72">
              <a:extLst>
                <a:ext uri="{FF2B5EF4-FFF2-40B4-BE49-F238E27FC236}">
                  <a16:creationId xmlns:a16="http://schemas.microsoft.com/office/drawing/2014/main" id="{8EF73F17-D6FB-CDCD-3EC9-69EA27B6CB55}"/>
                </a:ext>
              </a:extLst>
            </p:cNvPr>
            <p:cNvSpPr/>
            <p:nvPr/>
          </p:nvSpPr>
          <p:spPr bwMode="auto">
            <a:xfrm>
              <a:off x="4388920" y="3311123"/>
              <a:ext cx="77992" cy="7799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9" name="TextBox 118">
              <a:extLst>
                <a:ext uri="{FF2B5EF4-FFF2-40B4-BE49-F238E27FC236}">
                  <a16:creationId xmlns:a16="http://schemas.microsoft.com/office/drawing/2014/main" id="{FA510DF4-CA6B-C78F-0894-E56FEA55CC40}"/>
                </a:ext>
              </a:extLst>
            </p:cNvPr>
            <p:cNvSpPr txBox="1"/>
            <p:nvPr/>
          </p:nvSpPr>
          <p:spPr bwMode="auto">
            <a:xfrm>
              <a:off x="4529010" y="3259148"/>
              <a:ext cx="145243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WBRT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SBRT/SRS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Intracranial complete response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Time of nadir</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Ongoing treatment</a:t>
              </a:r>
            </a:p>
          </p:txBody>
        </p:sp>
        <p:sp>
          <p:nvSpPr>
            <p:cNvPr id="122" name="Isosceles Triangle 121">
              <a:extLst>
                <a:ext uri="{FF2B5EF4-FFF2-40B4-BE49-F238E27FC236}">
                  <a16:creationId xmlns:a16="http://schemas.microsoft.com/office/drawing/2014/main" id="{9B76AEAC-DF85-1079-138C-18C0FDDBB01D}"/>
                </a:ext>
              </a:extLst>
            </p:cNvPr>
            <p:cNvSpPr/>
            <p:nvPr/>
          </p:nvSpPr>
          <p:spPr bwMode="auto">
            <a:xfrm>
              <a:off x="4383851" y="4034097"/>
              <a:ext cx="98019" cy="84499"/>
            </a:xfrm>
            <a:prstGeom prst="triangl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23" name="TextBox 122">
            <a:extLst>
              <a:ext uri="{FF2B5EF4-FFF2-40B4-BE49-F238E27FC236}">
                <a16:creationId xmlns:a16="http://schemas.microsoft.com/office/drawing/2014/main" id="{249FBB24-E65A-2F9A-14E3-E332C6A3B2F5}"/>
              </a:ext>
            </a:extLst>
          </p:cNvPr>
          <p:cNvSpPr txBox="1"/>
          <p:nvPr/>
        </p:nvSpPr>
        <p:spPr bwMode="auto">
          <a:xfrm>
            <a:off x="6941912" y="4072044"/>
            <a:ext cx="29252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CNS Tumor Shrinkage &lt;30%</a:t>
            </a:r>
          </a:p>
        </p:txBody>
      </p:sp>
      <p:sp>
        <p:nvSpPr>
          <p:cNvPr id="125" name="TextBox 124">
            <a:extLst>
              <a:ext uri="{FF2B5EF4-FFF2-40B4-BE49-F238E27FC236}">
                <a16:creationId xmlns:a16="http://schemas.microsoft.com/office/drawing/2014/main" id="{2E6DCF37-61D9-FA38-3867-4A4E8826EA84}"/>
              </a:ext>
            </a:extLst>
          </p:cNvPr>
          <p:cNvSpPr txBox="1"/>
          <p:nvPr/>
        </p:nvSpPr>
        <p:spPr bwMode="auto">
          <a:xfrm>
            <a:off x="6941912" y="1813268"/>
            <a:ext cx="292526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CNS Tumor Shrinkage ≥30%</a:t>
            </a:r>
          </a:p>
        </p:txBody>
      </p:sp>
      <p:sp>
        <p:nvSpPr>
          <p:cNvPr id="126" name="TextBox 125">
            <a:extLst>
              <a:ext uri="{FF2B5EF4-FFF2-40B4-BE49-F238E27FC236}">
                <a16:creationId xmlns:a16="http://schemas.microsoft.com/office/drawing/2014/main" id="{4FA651A9-4072-0612-665A-9E95741CC0C8}"/>
              </a:ext>
            </a:extLst>
          </p:cNvPr>
          <p:cNvSpPr txBox="1"/>
          <p:nvPr/>
        </p:nvSpPr>
        <p:spPr bwMode="auto">
          <a:xfrm>
            <a:off x="7444009" y="2089313"/>
            <a:ext cx="213779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 mg (N = 3)         100 mg (N = 14)</a:t>
            </a:r>
          </a:p>
        </p:txBody>
      </p:sp>
      <p:sp>
        <p:nvSpPr>
          <p:cNvPr id="127" name="Rectangle 126">
            <a:extLst>
              <a:ext uri="{FF2B5EF4-FFF2-40B4-BE49-F238E27FC236}">
                <a16:creationId xmlns:a16="http://schemas.microsoft.com/office/drawing/2014/main" id="{5C55F4D7-7B6D-F50E-009A-41ABB3845519}"/>
              </a:ext>
            </a:extLst>
          </p:cNvPr>
          <p:cNvSpPr/>
          <p:nvPr/>
        </p:nvSpPr>
        <p:spPr bwMode="auto">
          <a:xfrm>
            <a:off x="7331739" y="2146190"/>
            <a:ext cx="72775" cy="7277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324351A7-68CB-733A-60C5-304D34AE54CD}"/>
              </a:ext>
            </a:extLst>
          </p:cNvPr>
          <p:cNvSpPr/>
          <p:nvPr/>
        </p:nvSpPr>
        <p:spPr bwMode="auto">
          <a:xfrm>
            <a:off x="8436014" y="2146190"/>
            <a:ext cx="72775" cy="72775"/>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9" name="TextBox 128">
            <a:extLst>
              <a:ext uri="{FF2B5EF4-FFF2-40B4-BE49-F238E27FC236}">
                <a16:creationId xmlns:a16="http://schemas.microsoft.com/office/drawing/2014/main" id="{A38BB762-EBB4-61B3-4289-16E98A801092}"/>
              </a:ext>
            </a:extLst>
          </p:cNvPr>
          <p:cNvSpPr txBox="1"/>
          <p:nvPr/>
        </p:nvSpPr>
        <p:spPr bwMode="auto">
          <a:xfrm>
            <a:off x="719644" y="1551610"/>
            <a:ext cx="98716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err="1">
                <a:ln>
                  <a:noFill/>
                </a:ln>
                <a:solidFill>
                  <a:srgbClr val="000000"/>
                </a:solidFill>
                <a:effectLst/>
                <a:uLnTx/>
                <a:uFillTx/>
                <a:latin typeface="Calibri" panose="020F0502020204030204" pitchFamily="34" charset="0"/>
                <a:ea typeface="+mn-ea"/>
                <a:cs typeface="+mn-cs"/>
              </a:rPr>
              <a:t>Tarlatamab</a:t>
            </a: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 10 mg (n = 3) or 100 mg (n = 14) Q2W with Baseline CNS Lesions ≥10 mm</a:t>
            </a:r>
          </a:p>
        </p:txBody>
      </p:sp>
    </p:spTree>
    <p:extLst>
      <p:ext uri="{BB962C8B-B14F-4D97-AF65-F5344CB8AC3E}">
        <p14:creationId xmlns:p14="http://schemas.microsoft.com/office/powerpoint/2010/main" val="2273413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6948-290B-69DF-E06E-743F7BB87CB2}"/>
              </a:ext>
            </a:extLst>
          </p:cNvPr>
          <p:cNvSpPr>
            <a:spLocks noGrp="1"/>
          </p:cNvSpPr>
          <p:nvPr>
            <p:ph type="title"/>
          </p:nvPr>
        </p:nvSpPr>
        <p:spPr>
          <a:xfrm>
            <a:off x="609759" y="238127"/>
            <a:ext cx="10872445" cy="1103313"/>
          </a:xfrm>
        </p:spPr>
        <p:txBody>
          <a:bodyPr/>
          <a:lstStyle/>
          <a:p>
            <a:r>
              <a:rPr lang="en-US"/>
              <a:t>Phase I/II Trial of MK-6070: CNS Antitumor Activity</a:t>
            </a:r>
          </a:p>
        </p:txBody>
      </p:sp>
      <p:sp>
        <p:nvSpPr>
          <p:cNvPr id="8" name="Content Placeholder 7">
            <a:extLst>
              <a:ext uri="{FF2B5EF4-FFF2-40B4-BE49-F238E27FC236}">
                <a16:creationId xmlns:a16="http://schemas.microsoft.com/office/drawing/2014/main" id="{49CA64D2-2D5E-37B4-6ED7-73CA01CAA613}"/>
              </a:ext>
            </a:extLst>
          </p:cNvPr>
          <p:cNvSpPr>
            <a:spLocks noGrp="1"/>
          </p:cNvSpPr>
          <p:nvPr>
            <p:ph sz="half" idx="1"/>
          </p:nvPr>
        </p:nvSpPr>
        <p:spPr>
          <a:xfrm>
            <a:off x="601663" y="1511300"/>
            <a:ext cx="5550659" cy="4678363"/>
          </a:xfrm>
        </p:spPr>
        <p:txBody>
          <a:bodyPr/>
          <a:lstStyle/>
          <a:p>
            <a:pPr lvl="0">
              <a:spcBef>
                <a:spcPts val="800"/>
              </a:spcBef>
              <a:spcAft>
                <a:spcPts val="0"/>
              </a:spcAft>
            </a:pPr>
            <a:r>
              <a:rPr lang="en-US" sz="2200" noProof="0"/>
              <a:t>History of brain metastases (n = 28)</a:t>
            </a:r>
          </a:p>
          <a:p>
            <a:pPr lvl="1">
              <a:spcBef>
                <a:spcPts val="800"/>
              </a:spcBef>
              <a:spcAft>
                <a:spcPts val="0"/>
              </a:spcAft>
            </a:pPr>
            <a:r>
              <a:rPr lang="en-US" sz="2000" noProof="0"/>
              <a:t>CNS progression in 9 patients (32%) </a:t>
            </a:r>
          </a:p>
          <a:p>
            <a:pPr lvl="2">
              <a:spcBef>
                <a:spcPts val="800"/>
              </a:spcBef>
              <a:spcAft>
                <a:spcPts val="0"/>
              </a:spcAft>
              <a:buFont typeface="Wingdings" panose="05000000000000000000" pitchFamily="2" charset="2"/>
              <a:buChar char="§"/>
            </a:pPr>
            <a:r>
              <a:rPr lang="en-US" sz="1800" noProof="0"/>
              <a:t>Median time to CNS progression: 3.1 </a:t>
            </a:r>
            <a:r>
              <a:rPr lang="en-US" sz="1800" noProof="0" err="1"/>
              <a:t>mo</a:t>
            </a:r>
            <a:r>
              <a:rPr lang="en-US" sz="1800" noProof="0"/>
              <a:t> (0.3-8.1)</a:t>
            </a:r>
          </a:p>
          <a:p>
            <a:pPr lvl="2">
              <a:spcBef>
                <a:spcPts val="800"/>
              </a:spcBef>
              <a:spcAft>
                <a:spcPts val="0"/>
              </a:spcAft>
              <a:buFont typeface="Wingdings" panose="05000000000000000000" pitchFamily="2" charset="2"/>
              <a:buChar char="§"/>
            </a:pPr>
            <a:r>
              <a:rPr lang="en-US" sz="1800" noProof="0"/>
              <a:t>Median time on treatment: 6.3 </a:t>
            </a:r>
            <a:r>
              <a:rPr lang="en-US" sz="1800" noProof="0" err="1"/>
              <a:t>mo</a:t>
            </a:r>
            <a:r>
              <a:rPr lang="en-US" sz="1800" noProof="0"/>
              <a:t> (2.1-16.3)</a:t>
            </a:r>
          </a:p>
          <a:p>
            <a:pPr lvl="1">
              <a:spcBef>
                <a:spcPts val="800"/>
              </a:spcBef>
              <a:spcAft>
                <a:spcPts val="0"/>
              </a:spcAft>
            </a:pPr>
            <a:r>
              <a:rPr lang="en-US" sz="2000" noProof="0"/>
              <a:t>PR (non-CNS) with CNS progression in 4 patients (14%) </a:t>
            </a:r>
          </a:p>
          <a:p>
            <a:pPr lvl="2">
              <a:spcBef>
                <a:spcPts val="800"/>
              </a:spcBef>
              <a:spcAft>
                <a:spcPts val="0"/>
              </a:spcAft>
              <a:buFont typeface="Wingdings" panose="05000000000000000000" pitchFamily="2" charset="2"/>
              <a:buChar char="§"/>
            </a:pPr>
            <a:r>
              <a:rPr lang="en-US" sz="1800" noProof="0"/>
              <a:t>All received RT to the brain</a:t>
            </a:r>
          </a:p>
          <a:p>
            <a:pPr lvl="2">
              <a:spcBef>
                <a:spcPts val="800"/>
              </a:spcBef>
              <a:spcAft>
                <a:spcPts val="0"/>
              </a:spcAft>
              <a:buFont typeface="Wingdings" panose="05000000000000000000" pitchFamily="2" charset="2"/>
              <a:buChar char="§"/>
            </a:pPr>
            <a:r>
              <a:rPr lang="en-US" sz="1800" noProof="0"/>
              <a:t>Median time on treatment: 7.4 </a:t>
            </a:r>
            <a:r>
              <a:rPr lang="en-US" sz="1800" noProof="0" err="1"/>
              <a:t>mo</a:t>
            </a:r>
            <a:r>
              <a:rPr lang="en-US" sz="1800" noProof="0"/>
              <a:t> (4.2-16.3)</a:t>
            </a:r>
          </a:p>
          <a:p>
            <a:pPr lvl="3">
              <a:spcBef>
                <a:spcPts val="800"/>
              </a:spcBef>
              <a:spcAft>
                <a:spcPts val="0"/>
              </a:spcAft>
            </a:pPr>
            <a:r>
              <a:rPr lang="en-US" sz="1600" noProof="0"/>
              <a:t>1 patient ongoing </a:t>
            </a:r>
            <a:r>
              <a:rPr lang="en-US" sz="1600" noProof="0" err="1"/>
              <a:t>tx</a:t>
            </a:r>
            <a:endParaRPr lang="en-US" sz="1600" noProof="0"/>
          </a:p>
          <a:p>
            <a:pPr lvl="1">
              <a:spcBef>
                <a:spcPts val="800"/>
              </a:spcBef>
              <a:spcAft>
                <a:spcPts val="0"/>
              </a:spcAft>
            </a:pPr>
            <a:r>
              <a:rPr lang="en-US" sz="2000" noProof="0"/>
              <a:t>CR in the brain in 5 of 20 patients with brain metastases at baseline (25%)</a:t>
            </a:r>
          </a:p>
          <a:p>
            <a:pPr lvl="0">
              <a:spcBef>
                <a:spcPts val="800"/>
              </a:spcBef>
              <a:spcAft>
                <a:spcPts val="0"/>
              </a:spcAft>
            </a:pPr>
            <a:r>
              <a:rPr lang="en-US" sz="2200" noProof="0"/>
              <a:t>No CNS progression in 24 patients without a history of brain </a:t>
            </a:r>
            <a:r>
              <a:rPr lang="en-US" sz="2200" noProof="0" err="1"/>
              <a:t>mets</a:t>
            </a:r>
            <a:endParaRPr lang="en-US" sz="2200" noProof="0"/>
          </a:p>
          <a:p>
            <a:pPr>
              <a:spcBef>
                <a:spcPts val="800"/>
              </a:spcBef>
              <a:spcAft>
                <a:spcPts val="0"/>
              </a:spcAft>
            </a:pPr>
            <a:endParaRPr lang="en-US" sz="1600"/>
          </a:p>
        </p:txBody>
      </p:sp>
      <p:sp>
        <p:nvSpPr>
          <p:cNvPr id="6" name="TextBox 5">
            <a:extLst>
              <a:ext uri="{FF2B5EF4-FFF2-40B4-BE49-F238E27FC236}">
                <a16:creationId xmlns:a16="http://schemas.microsoft.com/office/drawing/2014/main" id="{0E387756-FECE-D750-F80B-75B549C0BC8E}"/>
              </a:ext>
            </a:extLst>
          </p:cNvPr>
          <p:cNvSpPr txBox="1"/>
          <p:nvPr/>
        </p:nvSpPr>
        <p:spPr>
          <a:xfrm>
            <a:off x="407624" y="6376494"/>
            <a:ext cx="298549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Choudhury et al. WCLC 2024. </a:t>
            </a:r>
            <a:r>
              <a:rPr kumimoji="0" lang="en-US" sz="1200" b="0" i="0" u="none" strike="noStrike" kern="1200" cap="none" spc="0" normalizeH="0" baseline="0" noProof="0" err="1">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Abstr</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OA10.06.</a:t>
            </a:r>
          </a:p>
        </p:txBody>
      </p:sp>
      <p:sp>
        <p:nvSpPr>
          <p:cNvPr id="5" name="TextBox 4">
            <a:extLst>
              <a:ext uri="{FF2B5EF4-FFF2-40B4-BE49-F238E27FC236}">
                <a16:creationId xmlns:a16="http://schemas.microsoft.com/office/drawing/2014/main" id="{AFC3646C-D8C6-261D-E46B-FD94E2B21A34}"/>
              </a:ext>
            </a:extLst>
          </p:cNvPr>
          <p:cNvSpPr txBox="1"/>
          <p:nvPr/>
        </p:nvSpPr>
        <p:spPr bwMode="auto">
          <a:xfrm>
            <a:off x="6179891" y="2077377"/>
            <a:ext cx="949554" cy="3439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2300"/>
              </a:lnSpc>
              <a:spcBef>
                <a:spcPts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BOR</a:t>
            </a:r>
            <a:endParaRPr kumimoji="0" 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PD</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PD</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PD</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PD</a:t>
            </a:r>
          </a:p>
        </p:txBody>
      </p:sp>
      <p:sp>
        <p:nvSpPr>
          <p:cNvPr id="7" name="TextBox 6">
            <a:extLst>
              <a:ext uri="{FF2B5EF4-FFF2-40B4-BE49-F238E27FC236}">
                <a16:creationId xmlns:a16="http://schemas.microsoft.com/office/drawing/2014/main" id="{26FD7101-8BF9-E1C2-D3A5-8A6832736D28}"/>
              </a:ext>
            </a:extLst>
          </p:cNvPr>
          <p:cNvSpPr txBox="1"/>
          <p:nvPr/>
        </p:nvSpPr>
        <p:spPr bwMode="auto">
          <a:xfrm>
            <a:off x="6810563" y="2077377"/>
            <a:ext cx="949554" cy="3439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ts val="2300"/>
              </a:lnSpc>
              <a:spcBef>
                <a:spcPts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EC-BOR</a:t>
            </a:r>
            <a:endParaRPr kumimoji="0" 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SD</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PR</a:t>
            </a:r>
          </a:p>
          <a:p>
            <a:pPr marL="0" marR="0" lvl="0" indent="0" algn="ctr" defTabSz="914400" rtl="0" eaLnBrk="1" fontAlgn="auto" latinLnBrk="0" hangingPunct="1">
              <a:lnSpc>
                <a:spcPts val="2300"/>
              </a:lnSpc>
              <a:spcBef>
                <a:spcPts val="0"/>
              </a:spcBef>
              <a:spcAft>
                <a:spcPts val="40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PD</a:t>
            </a:r>
          </a:p>
        </p:txBody>
      </p:sp>
      <p:cxnSp>
        <p:nvCxnSpPr>
          <p:cNvPr id="12" name="Straight Connector 11">
            <a:extLst>
              <a:ext uri="{FF2B5EF4-FFF2-40B4-BE49-F238E27FC236}">
                <a16:creationId xmlns:a16="http://schemas.microsoft.com/office/drawing/2014/main" id="{7ED5B9C9-9AA1-F4A6-1557-C3A9EB85F063}"/>
              </a:ext>
            </a:extLst>
          </p:cNvPr>
          <p:cNvCxnSpPr/>
          <p:nvPr/>
        </p:nvCxnSpPr>
        <p:spPr bwMode="auto">
          <a:xfrm>
            <a:off x="7687727" y="257937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5B82B46-AAC3-0F8A-F4C4-FF7004A41506}"/>
              </a:ext>
            </a:extLst>
          </p:cNvPr>
          <p:cNvCxnSpPr/>
          <p:nvPr/>
        </p:nvCxnSpPr>
        <p:spPr bwMode="auto">
          <a:xfrm>
            <a:off x="7687727" y="290322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6F5D2F4-252F-81CA-46CB-EAD2B7787B32}"/>
              </a:ext>
            </a:extLst>
          </p:cNvPr>
          <p:cNvCxnSpPr/>
          <p:nvPr/>
        </p:nvCxnSpPr>
        <p:spPr bwMode="auto">
          <a:xfrm>
            <a:off x="7687727" y="325374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09C083A-E2E9-F286-694C-C132D8DFF4BF}"/>
              </a:ext>
            </a:extLst>
          </p:cNvPr>
          <p:cNvCxnSpPr/>
          <p:nvPr/>
        </p:nvCxnSpPr>
        <p:spPr bwMode="auto">
          <a:xfrm>
            <a:off x="7687727" y="360045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B7EBBFC-B192-7BCD-ADCA-263B6D2970C1}"/>
              </a:ext>
            </a:extLst>
          </p:cNvPr>
          <p:cNvCxnSpPr/>
          <p:nvPr/>
        </p:nvCxnSpPr>
        <p:spPr bwMode="auto">
          <a:xfrm>
            <a:off x="7687727" y="393573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3330ECE-1000-5496-FDE3-F5FEBBB5E65C}"/>
              </a:ext>
            </a:extLst>
          </p:cNvPr>
          <p:cNvCxnSpPr/>
          <p:nvPr/>
        </p:nvCxnSpPr>
        <p:spPr bwMode="auto">
          <a:xfrm>
            <a:off x="7687727" y="427863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6ABD5CA-9FFC-43AC-0109-A89549D7DE02}"/>
              </a:ext>
            </a:extLst>
          </p:cNvPr>
          <p:cNvCxnSpPr/>
          <p:nvPr/>
        </p:nvCxnSpPr>
        <p:spPr bwMode="auto">
          <a:xfrm>
            <a:off x="7687727" y="462534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14D1B71-0EF4-7B8E-9AE6-141D6A510DD8}"/>
              </a:ext>
            </a:extLst>
          </p:cNvPr>
          <p:cNvCxnSpPr/>
          <p:nvPr/>
        </p:nvCxnSpPr>
        <p:spPr bwMode="auto">
          <a:xfrm>
            <a:off x="7687727" y="496824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B0DE17B-479F-E154-E46F-E6CC25790B77}"/>
              </a:ext>
            </a:extLst>
          </p:cNvPr>
          <p:cNvCxnSpPr/>
          <p:nvPr/>
        </p:nvCxnSpPr>
        <p:spPr bwMode="auto">
          <a:xfrm>
            <a:off x="7687727" y="5307330"/>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405C49B-6B84-2FA4-B4E0-2A5851BD10C1}"/>
              </a:ext>
            </a:extLst>
          </p:cNvPr>
          <p:cNvCxnSpPr>
            <a:cxnSpLocks/>
          </p:cNvCxnSpPr>
          <p:nvPr/>
        </p:nvCxnSpPr>
        <p:spPr bwMode="auto">
          <a:xfrm rot="16200000">
            <a:off x="7730029" y="5577689"/>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E00CF17-0FCC-F5B4-5E96-91D41ED9B1B8}"/>
              </a:ext>
            </a:extLst>
          </p:cNvPr>
          <p:cNvCxnSpPr>
            <a:cxnSpLocks/>
          </p:cNvCxnSpPr>
          <p:nvPr/>
        </p:nvCxnSpPr>
        <p:spPr bwMode="auto">
          <a:xfrm rot="16200000">
            <a:off x="8404399" y="5577689"/>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22A5540-D7F8-5FF6-B03B-3185779188AC}"/>
              </a:ext>
            </a:extLst>
          </p:cNvPr>
          <p:cNvCxnSpPr>
            <a:cxnSpLocks/>
          </p:cNvCxnSpPr>
          <p:nvPr/>
        </p:nvCxnSpPr>
        <p:spPr bwMode="auto">
          <a:xfrm rot="16200000">
            <a:off x="9067339" y="5577689"/>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500ADE0-05E2-93C3-8906-7181DB799343}"/>
              </a:ext>
            </a:extLst>
          </p:cNvPr>
          <p:cNvCxnSpPr>
            <a:cxnSpLocks/>
          </p:cNvCxnSpPr>
          <p:nvPr/>
        </p:nvCxnSpPr>
        <p:spPr bwMode="auto">
          <a:xfrm rot="16200000">
            <a:off x="9718849" y="5577689"/>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545F728-7782-E36D-E7A3-E8F4609CC82E}"/>
              </a:ext>
            </a:extLst>
          </p:cNvPr>
          <p:cNvCxnSpPr>
            <a:cxnSpLocks/>
          </p:cNvCxnSpPr>
          <p:nvPr/>
        </p:nvCxnSpPr>
        <p:spPr bwMode="auto">
          <a:xfrm rot="16200000">
            <a:off x="10393219" y="5577689"/>
            <a:ext cx="8763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860B958-1413-8672-1297-39657AA720C3}"/>
              </a:ext>
            </a:extLst>
          </p:cNvPr>
          <p:cNvCxnSpPr>
            <a:cxnSpLocks/>
          </p:cNvCxnSpPr>
          <p:nvPr/>
        </p:nvCxnSpPr>
        <p:spPr bwMode="auto">
          <a:xfrm rot="16200000">
            <a:off x="11056159" y="5577689"/>
            <a:ext cx="87630"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DA010354-F402-FCE6-9274-464A324F52E2}"/>
              </a:ext>
            </a:extLst>
          </p:cNvPr>
          <p:cNvSpPr txBox="1"/>
          <p:nvPr/>
        </p:nvSpPr>
        <p:spPr bwMode="auto">
          <a:xfrm>
            <a:off x="7531910" y="5582680"/>
            <a:ext cx="5067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7439F25A-C94F-4A6F-54AA-DA3759574EB0}"/>
              </a:ext>
            </a:extLst>
          </p:cNvPr>
          <p:cNvSpPr txBox="1"/>
          <p:nvPr/>
        </p:nvSpPr>
        <p:spPr bwMode="auto">
          <a:xfrm>
            <a:off x="8187230" y="5582680"/>
            <a:ext cx="5067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sp>
        <p:nvSpPr>
          <p:cNvPr id="32" name="TextBox 31">
            <a:extLst>
              <a:ext uri="{FF2B5EF4-FFF2-40B4-BE49-F238E27FC236}">
                <a16:creationId xmlns:a16="http://schemas.microsoft.com/office/drawing/2014/main" id="{9F4917C9-1919-B96B-0288-507A3D78AFEB}"/>
              </a:ext>
            </a:extLst>
          </p:cNvPr>
          <p:cNvSpPr txBox="1"/>
          <p:nvPr/>
        </p:nvSpPr>
        <p:spPr bwMode="auto">
          <a:xfrm>
            <a:off x="8857790" y="5582680"/>
            <a:ext cx="5067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a:t>
            </a:r>
          </a:p>
        </p:txBody>
      </p:sp>
      <p:sp>
        <p:nvSpPr>
          <p:cNvPr id="33" name="TextBox 32">
            <a:extLst>
              <a:ext uri="{FF2B5EF4-FFF2-40B4-BE49-F238E27FC236}">
                <a16:creationId xmlns:a16="http://schemas.microsoft.com/office/drawing/2014/main" id="{9FC0FBBA-2C40-EDAF-F39D-F9042CF0A033}"/>
              </a:ext>
            </a:extLst>
          </p:cNvPr>
          <p:cNvSpPr txBox="1"/>
          <p:nvPr/>
        </p:nvSpPr>
        <p:spPr bwMode="auto">
          <a:xfrm>
            <a:off x="9513110" y="5582680"/>
            <a:ext cx="5067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12</a:t>
            </a:r>
          </a:p>
        </p:txBody>
      </p:sp>
      <p:sp>
        <p:nvSpPr>
          <p:cNvPr id="34" name="TextBox 33">
            <a:extLst>
              <a:ext uri="{FF2B5EF4-FFF2-40B4-BE49-F238E27FC236}">
                <a16:creationId xmlns:a16="http://schemas.microsoft.com/office/drawing/2014/main" id="{C66CA2BD-8230-2192-EB4D-92F1931D6F1E}"/>
              </a:ext>
            </a:extLst>
          </p:cNvPr>
          <p:cNvSpPr txBox="1"/>
          <p:nvPr/>
        </p:nvSpPr>
        <p:spPr bwMode="auto">
          <a:xfrm>
            <a:off x="10172240" y="5582680"/>
            <a:ext cx="5067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16</a:t>
            </a:r>
          </a:p>
        </p:txBody>
      </p:sp>
      <p:sp>
        <p:nvSpPr>
          <p:cNvPr id="35" name="TextBox 34">
            <a:extLst>
              <a:ext uri="{FF2B5EF4-FFF2-40B4-BE49-F238E27FC236}">
                <a16:creationId xmlns:a16="http://schemas.microsoft.com/office/drawing/2014/main" id="{69FF749E-6A0D-DA58-B5A4-D95512B2A00D}"/>
              </a:ext>
            </a:extLst>
          </p:cNvPr>
          <p:cNvSpPr txBox="1"/>
          <p:nvPr/>
        </p:nvSpPr>
        <p:spPr bwMode="auto">
          <a:xfrm>
            <a:off x="10823750" y="5582680"/>
            <a:ext cx="5067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36" name="TextBox 35">
            <a:extLst>
              <a:ext uri="{FF2B5EF4-FFF2-40B4-BE49-F238E27FC236}">
                <a16:creationId xmlns:a16="http://schemas.microsoft.com/office/drawing/2014/main" id="{B6937444-0B28-2C1A-15E2-A6970BE93AA0}"/>
              </a:ext>
            </a:extLst>
          </p:cNvPr>
          <p:cNvSpPr txBox="1"/>
          <p:nvPr/>
        </p:nvSpPr>
        <p:spPr bwMode="auto">
          <a:xfrm>
            <a:off x="7781886" y="5869912"/>
            <a:ext cx="33180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Time Since Study Start (Mo)</a:t>
            </a:r>
          </a:p>
        </p:txBody>
      </p:sp>
      <p:sp>
        <p:nvSpPr>
          <p:cNvPr id="37" name="Rectangle 36">
            <a:extLst>
              <a:ext uri="{FF2B5EF4-FFF2-40B4-BE49-F238E27FC236}">
                <a16:creationId xmlns:a16="http://schemas.microsoft.com/office/drawing/2014/main" id="{7EBFC852-C2FB-9DF3-C6BC-6BC0FB4473E8}"/>
              </a:ext>
            </a:extLst>
          </p:cNvPr>
          <p:cNvSpPr/>
          <p:nvPr/>
        </p:nvSpPr>
        <p:spPr bwMode="auto">
          <a:xfrm>
            <a:off x="7785275" y="2461260"/>
            <a:ext cx="2708120"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4270E5CF-6B4D-F00F-24B3-B69D104051BB}"/>
              </a:ext>
            </a:extLst>
          </p:cNvPr>
          <p:cNvSpPr/>
          <p:nvPr/>
        </p:nvSpPr>
        <p:spPr bwMode="auto">
          <a:xfrm>
            <a:off x="7771547" y="2796540"/>
            <a:ext cx="2298938"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9" name="Rectangle 38">
            <a:extLst>
              <a:ext uri="{FF2B5EF4-FFF2-40B4-BE49-F238E27FC236}">
                <a16:creationId xmlns:a16="http://schemas.microsoft.com/office/drawing/2014/main" id="{33746ED5-5756-18C8-F647-74BE6909B315}"/>
              </a:ext>
            </a:extLst>
          </p:cNvPr>
          <p:cNvSpPr/>
          <p:nvPr/>
        </p:nvSpPr>
        <p:spPr bwMode="auto">
          <a:xfrm>
            <a:off x="7781885" y="3143250"/>
            <a:ext cx="1640899"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73EEE48A-0ABA-2909-CC4A-25C7BDB0B55B}"/>
              </a:ext>
            </a:extLst>
          </p:cNvPr>
          <p:cNvSpPr/>
          <p:nvPr/>
        </p:nvSpPr>
        <p:spPr bwMode="auto">
          <a:xfrm>
            <a:off x="7790597" y="3489960"/>
            <a:ext cx="1445497"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9A6A20A1-437D-7DC4-9C34-CB6711B1E62D}"/>
              </a:ext>
            </a:extLst>
          </p:cNvPr>
          <p:cNvSpPr/>
          <p:nvPr/>
        </p:nvSpPr>
        <p:spPr bwMode="auto">
          <a:xfrm>
            <a:off x="7781885" y="3821430"/>
            <a:ext cx="1038919"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41A21CF2-1FB8-FDE9-2A20-D2FE3BEA81D5}"/>
              </a:ext>
            </a:extLst>
          </p:cNvPr>
          <p:cNvSpPr/>
          <p:nvPr/>
        </p:nvSpPr>
        <p:spPr bwMode="auto">
          <a:xfrm>
            <a:off x="7781885" y="4164330"/>
            <a:ext cx="936049"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085E5363-953D-00F6-BED9-0425EDC321A9}"/>
              </a:ext>
            </a:extLst>
          </p:cNvPr>
          <p:cNvSpPr/>
          <p:nvPr/>
        </p:nvSpPr>
        <p:spPr bwMode="auto">
          <a:xfrm>
            <a:off x="7771547" y="4503420"/>
            <a:ext cx="820657"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390D18A4-1FEF-4030-1F7C-8D1DE5CCC0F1}"/>
              </a:ext>
            </a:extLst>
          </p:cNvPr>
          <p:cNvSpPr/>
          <p:nvPr/>
        </p:nvSpPr>
        <p:spPr bwMode="auto">
          <a:xfrm>
            <a:off x="7771547" y="4842510"/>
            <a:ext cx="710167"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7D3F5801-7374-B0E0-0821-8B2D013AF585}"/>
              </a:ext>
            </a:extLst>
          </p:cNvPr>
          <p:cNvSpPr/>
          <p:nvPr/>
        </p:nvSpPr>
        <p:spPr bwMode="auto">
          <a:xfrm>
            <a:off x="7781885" y="5177790"/>
            <a:ext cx="360739" cy="232398"/>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21" name="Straight Connector 20">
            <a:extLst>
              <a:ext uri="{FF2B5EF4-FFF2-40B4-BE49-F238E27FC236}">
                <a16:creationId xmlns:a16="http://schemas.microsoft.com/office/drawing/2014/main" id="{73FDE5B3-2E83-8230-4964-1BD74527CB4D}"/>
              </a:ext>
            </a:extLst>
          </p:cNvPr>
          <p:cNvCxnSpPr>
            <a:cxnSpLocks/>
          </p:cNvCxnSpPr>
          <p:nvPr/>
        </p:nvCxnSpPr>
        <p:spPr bwMode="auto">
          <a:xfrm>
            <a:off x="7771547" y="5528310"/>
            <a:ext cx="3331453"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00401AC-1014-240F-B539-5EDF63692D30}"/>
              </a:ext>
            </a:extLst>
          </p:cNvPr>
          <p:cNvCxnSpPr>
            <a:cxnSpLocks/>
          </p:cNvCxnSpPr>
          <p:nvPr/>
        </p:nvCxnSpPr>
        <p:spPr bwMode="auto">
          <a:xfrm>
            <a:off x="7775357" y="2335530"/>
            <a:ext cx="0" cy="3181250"/>
          </a:xfrm>
          <a:prstGeom prst="line">
            <a:avLst/>
          </a:prstGeom>
          <a:noFill/>
          <a:ln w="28575" cap="flat" cmpd="sng" algn="ctr">
            <a:solidFill>
              <a:schemeClr val="bg1"/>
            </a:solidFill>
            <a:prstDash val="solid"/>
            <a:round/>
            <a:headEnd type="none" w="med" len="med"/>
            <a:tailEnd type="none" w="med" len="med"/>
          </a:ln>
          <a:effectLst/>
        </p:spPr>
      </p:cxnSp>
      <p:sp>
        <p:nvSpPr>
          <p:cNvPr id="46" name="Oval 45">
            <a:extLst>
              <a:ext uri="{FF2B5EF4-FFF2-40B4-BE49-F238E27FC236}">
                <a16:creationId xmlns:a16="http://schemas.microsoft.com/office/drawing/2014/main" id="{3BD02339-4460-7E35-DE09-18958B750550}"/>
              </a:ext>
            </a:extLst>
          </p:cNvPr>
          <p:cNvSpPr/>
          <p:nvPr/>
        </p:nvSpPr>
        <p:spPr bwMode="auto">
          <a:xfrm>
            <a:off x="9063531" y="2867014"/>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7" name="Oval 46">
            <a:extLst>
              <a:ext uri="{FF2B5EF4-FFF2-40B4-BE49-F238E27FC236}">
                <a16:creationId xmlns:a16="http://schemas.microsoft.com/office/drawing/2014/main" id="{BB635AA1-1E10-F20E-C739-B4DEACDB5D5D}"/>
              </a:ext>
            </a:extLst>
          </p:cNvPr>
          <p:cNvSpPr/>
          <p:nvPr/>
        </p:nvSpPr>
        <p:spPr bwMode="auto">
          <a:xfrm>
            <a:off x="8345349" y="3221676"/>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8" name="Oval 47">
            <a:extLst>
              <a:ext uri="{FF2B5EF4-FFF2-40B4-BE49-F238E27FC236}">
                <a16:creationId xmlns:a16="http://schemas.microsoft.com/office/drawing/2014/main" id="{7FF0F181-53B9-1FF6-D4C6-B60A69A53D10}"/>
              </a:ext>
            </a:extLst>
          </p:cNvPr>
          <p:cNvSpPr/>
          <p:nvPr/>
        </p:nvSpPr>
        <p:spPr bwMode="auto">
          <a:xfrm>
            <a:off x="8954949" y="3553146"/>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9" name="Oval 48">
            <a:extLst>
              <a:ext uri="{FF2B5EF4-FFF2-40B4-BE49-F238E27FC236}">
                <a16:creationId xmlns:a16="http://schemas.microsoft.com/office/drawing/2014/main" id="{A07710C5-3CCE-F617-C2B9-05EC0333D7F5}"/>
              </a:ext>
            </a:extLst>
          </p:cNvPr>
          <p:cNvSpPr/>
          <p:nvPr/>
        </p:nvSpPr>
        <p:spPr bwMode="auto">
          <a:xfrm>
            <a:off x="8078649" y="3892236"/>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0" name="Oval 49">
            <a:extLst>
              <a:ext uri="{FF2B5EF4-FFF2-40B4-BE49-F238E27FC236}">
                <a16:creationId xmlns:a16="http://schemas.microsoft.com/office/drawing/2014/main" id="{83722642-BB19-D0CE-1353-810C9202ECF2}"/>
              </a:ext>
            </a:extLst>
          </p:cNvPr>
          <p:cNvSpPr/>
          <p:nvPr/>
        </p:nvSpPr>
        <p:spPr bwMode="auto">
          <a:xfrm>
            <a:off x="8775879" y="4223706"/>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1" name="Oval 50">
            <a:extLst>
              <a:ext uri="{FF2B5EF4-FFF2-40B4-BE49-F238E27FC236}">
                <a16:creationId xmlns:a16="http://schemas.microsoft.com/office/drawing/2014/main" id="{D44F223E-7CA5-B777-5C53-9111392BAB8B}"/>
              </a:ext>
            </a:extLst>
          </p:cNvPr>
          <p:cNvSpPr/>
          <p:nvPr/>
        </p:nvSpPr>
        <p:spPr bwMode="auto">
          <a:xfrm>
            <a:off x="8242479" y="4566606"/>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2" name="Oval 51">
            <a:extLst>
              <a:ext uri="{FF2B5EF4-FFF2-40B4-BE49-F238E27FC236}">
                <a16:creationId xmlns:a16="http://schemas.microsoft.com/office/drawing/2014/main" id="{A28DD088-5162-4BC7-5881-C5E247284B08}"/>
              </a:ext>
            </a:extLst>
          </p:cNvPr>
          <p:cNvSpPr/>
          <p:nvPr/>
        </p:nvSpPr>
        <p:spPr bwMode="auto">
          <a:xfrm>
            <a:off x="8048169" y="4909506"/>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3" name="Oval 52">
            <a:extLst>
              <a:ext uri="{FF2B5EF4-FFF2-40B4-BE49-F238E27FC236}">
                <a16:creationId xmlns:a16="http://schemas.microsoft.com/office/drawing/2014/main" id="{549B6AFC-E24B-C63B-2894-86BDB99CCD6A}"/>
              </a:ext>
            </a:extLst>
          </p:cNvPr>
          <p:cNvSpPr/>
          <p:nvPr/>
        </p:nvSpPr>
        <p:spPr bwMode="auto">
          <a:xfrm>
            <a:off x="8093889" y="5248596"/>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54" name="Straight Connector 53">
            <a:extLst>
              <a:ext uri="{FF2B5EF4-FFF2-40B4-BE49-F238E27FC236}">
                <a16:creationId xmlns:a16="http://schemas.microsoft.com/office/drawing/2014/main" id="{85B32A91-584A-5065-B7A3-1016996D943E}"/>
              </a:ext>
            </a:extLst>
          </p:cNvPr>
          <p:cNvCxnSpPr>
            <a:cxnSpLocks/>
          </p:cNvCxnSpPr>
          <p:nvPr/>
        </p:nvCxnSpPr>
        <p:spPr bwMode="auto">
          <a:xfrm>
            <a:off x="10088420" y="2911552"/>
            <a:ext cx="264794" cy="0"/>
          </a:xfrm>
          <a:prstGeom prst="line">
            <a:avLst/>
          </a:prstGeom>
          <a:noFill/>
          <a:ln w="38100" cap="flat" cmpd="sng" algn="ctr">
            <a:solidFill>
              <a:schemeClr val="bg1"/>
            </a:solidFill>
            <a:prstDash val="solid"/>
            <a:round/>
            <a:headEnd type="none" w="med" len="med"/>
            <a:tailEnd type="triangle" w="med" len="med"/>
          </a:ln>
          <a:effectLst/>
        </p:spPr>
      </p:cxnSp>
      <p:cxnSp>
        <p:nvCxnSpPr>
          <p:cNvPr id="56" name="Straight Connector 55">
            <a:extLst>
              <a:ext uri="{FF2B5EF4-FFF2-40B4-BE49-F238E27FC236}">
                <a16:creationId xmlns:a16="http://schemas.microsoft.com/office/drawing/2014/main" id="{380127BE-0127-5707-A0BD-D7F33586FEAF}"/>
              </a:ext>
            </a:extLst>
          </p:cNvPr>
          <p:cNvCxnSpPr>
            <a:cxnSpLocks/>
          </p:cNvCxnSpPr>
          <p:nvPr/>
        </p:nvCxnSpPr>
        <p:spPr bwMode="auto">
          <a:xfrm>
            <a:off x="9414050" y="3262072"/>
            <a:ext cx="264794" cy="0"/>
          </a:xfrm>
          <a:prstGeom prst="line">
            <a:avLst/>
          </a:prstGeom>
          <a:noFill/>
          <a:ln w="38100" cap="flat" cmpd="sng" algn="ctr">
            <a:solidFill>
              <a:schemeClr val="bg1"/>
            </a:solidFill>
            <a:prstDash val="solid"/>
            <a:round/>
            <a:headEnd type="none" w="med" len="med"/>
            <a:tailEnd type="triangle" w="med" len="med"/>
          </a:ln>
          <a:effectLst/>
        </p:spPr>
      </p:cxnSp>
      <p:sp>
        <p:nvSpPr>
          <p:cNvPr id="57" name="Oval 56">
            <a:extLst>
              <a:ext uri="{FF2B5EF4-FFF2-40B4-BE49-F238E27FC236}">
                <a16:creationId xmlns:a16="http://schemas.microsoft.com/office/drawing/2014/main" id="{8B9333AB-A26F-4B21-DFCC-6471560A6109}"/>
              </a:ext>
            </a:extLst>
          </p:cNvPr>
          <p:cNvSpPr/>
          <p:nvPr/>
        </p:nvSpPr>
        <p:spPr bwMode="auto">
          <a:xfrm>
            <a:off x="7787181" y="2527924"/>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8" name="TextBox 57">
            <a:extLst>
              <a:ext uri="{FF2B5EF4-FFF2-40B4-BE49-F238E27FC236}">
                <a16:creationId xmlns:a16="http://schemas.microsoft.com/office/drawing/2014/main" id="{D1014413-F618-E968-0F97-5FBC869537CD}"/>
              </a:ext>
            </a:extLst>
          </p:cNvPr>
          <p:cNvSpPr txBox="1"/>
          <p:nvPr/>
        </p:nvSpPr>
        <p:spPr bwMode="auto">
          <a:xfrm>
            <a:off x="9268565" y="4605177"/>
            <a:ext cx="244177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MK-6070 treatment</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CNS progression</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MK-6070 treatment ongoing</a:t>
            </a:r>
          </a:p>
        </p:txBody>
      </p:sp>
      <p:sp>
        <p:nvSpPr>
          <p:cNvPr id="59" name="Rectangle 58">
            <a:extLst>
              <a:ext uri="{FF2B5EF4-FFF2-40B4-BE49-F238E27FC236}">
                <a16:creationId xmlns:a16="http://schemas.microsoft.com/office/drawing/2014/main" id="{26457305-8487-5C1F-10AB-756EE7E506E9}"/>
              </a:ext>
            </a:extLst>
          </p:cNvPr>
          <p:cNvSpPr/>
          <p:nvPr/>
        </p:nvSpPr>
        <p:spPr bwMode="auto">
          <a:xfrm>
            <a:off x="9109048" y="4680406"/>
            <a:ext cx="99446" cy="99446"/>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4EBB5022-C7A3-1A5D-CD5B-446F8E13CA06}"/>
              </a:ext>
            </a:extLst>
          </p:cNvPr>
          <p:cNvSpPr/>
          <p:nvPr/>
        </p:nvSpPr>
        <p:spPr bwMode="auto">
          <a:xfrm>
            <a:off x="9107349" y="4928980"/>
            <a:ext cx="95245" cy="95245"/>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cxnSp>
        <p:nvCxnSpPr>
          <p:cNvPr id="61" name="Straight Connector 60">
            <a:extLst>
              <a:ext uri="{FF2B5EF4-FFF2-40B4-BE49-F238E27FC236}">
                <a16:creationId xmlns:a16="http://schemas.microsoft.com/office/drawing/2014/main" id="{A4A9FE56-3C70-6DF2-79CD-F1B9CDC54AC4}"/>
              </a:ext>
            </a:extLst>
          </p:cNvPr>
          <p:cNvCxnSpPr>
            <a:cxnSpLocks/>
          </p:cNvCxnSpPr>
          <p:nvPr/>
        </p:nvCxnSpPr>
        <p:spPr bwMode="auto">
          <a:xfrm>
            <a:off x="8982250" y="5217872"/>
            <a:ext cx="264794" cy="0"/>
          </a:xfrm>
          <a:prstGeom prst="line">
            <a:avLst/>
          </a:prstGeom>
          <a:noFill/>
          <a:ln w="38100" cap="flat" cmpd="sng" algn="ctr">
            <a:solidFill>
              <a:schemeClr val="bg1"/>
            </a:solidFill>
            <a:prstDash val="solid"/>
            <a:round/>
            <a:headEnd type="none" w="med" len="med"/>
            <a:tailEnd type="triangle" w="med" len="med"/>
          </a:ln>
          <a:effectLst/>
        </p:spPr>
      </p:cxnSp>
      <p:sp>
        <p:nvSpPr>
          <p:cNvPr id="62" name="TextBox 61">
            <a:extLst>
              <a:ext uri="{FF2B5EF4-FFF2-40B4-BE49-F238E27FC236}">
                <a16:creationId xmlns:a16="http://schemas.microsoft.com/office/drawing/2014/main" id="{424DC3F4-0B4E-DD7D-AA68-0A41528B9496}"/>
              </a:ext>
            </a:extLst>
          </p:cNvPr>
          <p:cNvSpPr txBox="1"/>
          <p:nvPr/>
        </p:nvSpPr>
        <p:spPr bwMode="auto">
          <a:xfrm>
            <a:off x="6884526" y="1544962"/>
            <a:ext cx="489869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Participants With a History of Brain Metastases Who Had CNS Progression (n = 9)</a:t>
            </a:r>
          </a:p>
        </p:txBody>
      </p:sp>
    </p:spTree>
    <p:extLst>
      <p:ext uri="{BB962C8B-B14F-4D97-AF65-F5344CB8AC3E}">
        <p14:creationId xmlns:p14="http://schemas.microsoft.com/office/powerpoint/2010/main" val="3404050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2A5B7-3ED8-9470-6A5C-15F95CDEC900}"/>
              </a:ext>
            </a:extLst>
          </p:cNvPr>
          <p:cNvSpPr>
            <a:spLocks noGrp="1"/>
          </p:cNvSpPr>
          <p:nvPr>
            <p:ph type="title"/>
          </p:nvPr>
        </p:nvSpPr>
        <p:spPr/>
        <p:txBody>
          <a:bodyPr/>
          <a:lstStyle/>
          <a:p>
            <a:r>
              <a:rPr lang="en-US"/>
              <a:t>Select Trials of DLL3-Targeting T-Cell Engagers in SCLC</a:t>
            </a:r>
          </a:p>
        </p:txBody>
      </p:sp>
      <p:graphicFrame>
        <p:nvGraphicFramePr>
          <p:cNvPr id="4" name="Content Placeholder 3">
            <a:extLst>
              <a:ext uri="{FF2B5EF4-FFF2-40B4-BE49-F238E27FC236}">
                <a16:creationId xmlns:a16="http://schemas.microsoft.com/office/drawing/2014/main" id="{397F2B97-BD7C-D7FD-4CC8-DB0B342DFB1F}"/>
              </a:ext>
            </a:extLst>
          </p:cNvPr>
          <p:cNvGraphicFramePr>
            <a:graphicFrameLocks noGrp="1"/>
          </p:cNvGraphicFramePr>
          <p:nvPr>
            <p:ph idx="1"/>
            <p:extLst>
              <p:ext uri="{D42A27DB-BD31-4B8C-83A1-F6EECF244321}">
                <p14:modId xmlns:p14="http://schemas.microsoft.com/office/powerpoint/2010/main" val="3384357906"/>
              </p:ext>
            </p:extLst>
          </p:nvPr>
        </p:nvGraphicFramePr>
        <p:xfrm>
          <a:off x="719138" y="1600200"/>
          <a:ext cx="10787063" cy="4206240"/>
        </p:xfrm>
        <a:graphic>
          <a:graphicData uri="http://schemas.openxmlformats.org/drawingml/2006/table">
            <a:tbl>
              <a:tblPr firstRow="1" bandRow="1">
                <a:tableStyleId>{F5AB1C69-6EDB-4FF4-983F-18BD219EF322}</a:tableStyleId>
              </a:tblPr>
              <a:tblGrid>
                <a:gridCol w="1317666">
                  <a:extLst>
                    <a:ext uri="{9D8B030D-6E8A-4147-A177-3AD203B41FA5}">
                      <a16:colId xmlns:a16="http://schemas.microsoft.com/office/drawing/2014/main" val="2120217155"/>
                    </a:ext>
                  </a:extLst>
                </a:gridCol>
                <a:gridCol w="1687971">
                  <a:extLst>
                    <a:ext uri="{9D8B030D-6E8A-4147-A177-3AD203B41FA5}">
                      <a16:colId xmlns:a16="http://schemas.microsoft.com/office/drawing/2014/main" val="3398383737"/>
                    </a:ext>
                  </a:extLst>
                </a:gridCol>
                <a:gridCol w="921800">
                  <a:extLst>
                    <a:ext uri="{9D8B030D-6E8A-4147-A177-3AD203B41FA5}">
                      <a16:colId xmlns:a16="http://schemas.microsoft.com/office/drawing/2014/main" val="2720475483"/>
                    </a:ext>
                  </a:extLst>
                </a:gridCol>
                <a:gridCol w="4956169">
                  <a:extLst>
                    <a:ext uri="{9D8B030D-6E8A-4147-A177-3AD203B41FA5}">
                      <a16:colId xmlns:a16="http://schemas.microsoft.com/office/drawing/2014/main" val="1452563147"/>
                    </a:ext>
                  </a:extLst>
                </a:gridCol>
                <a:gridCol w="1903457">
                  <a:extLst>
                    <a:ext uri="{9D8B030D-6E8A-4147-A177-3AD203B41FA5}">
                      <a16:colId xmlns:a16="http://schemas.microsoft.com/office/drawing/2014/main" val="3972990689"/>
                    </a:ext>
                  </a:extLst>
                </a:gridCol>
              </a:tblGrid>
              <a:tr h="143835">
                <a:tc>
                  <a:txBody>
                    <a:bodyPr/>
                    <a:lstStyle/>
                    <a:p>
                      <a:pPr algn="ctr"/>
                      <a:r>
                        <a:rPr lang="en-US"/>
                        <a:t>Agent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a:t>Trial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a:t>N (</a:t>
                      </a:r>
                      <a:r>
                        <a:rPr lang="en-US" err="1"/>
                        <a:t>est</a:t>
                      </a:r>
                      <a:r>
                        <a:rPr lang="en-US"/>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a:t>Treatment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a:t>Primary Endpoint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650114133"/>
                  </a:ext>
                </a:extLst>
              </a:tr>
              <a:tr h="251711">
                <a:tc>
                  <a:txBody>
                    <a:bodyPr/>
                    <a:lstStyle/>
                    <a:p>
                      <a:pPr algn="ctr"/>
                      <a:r>
                        <a:rPr lang="en-US" err="1">
                          <a:solidFill>
                            <a:schemeClr val="bg1"/>
                          </a:solidFill>
                          <a:latin typeface="+mn-lt"/>
                        </a:rPr>
                        <a:t>Tarlatamab</a:t>
                      </a:r>
                      <a:endParaRPr lang="en-US">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cs typeface="Arial" panose="020B0604020202020204" pitchFamily="34" charset="0"/>
                        </a:rPr>
                        <a:t>DeLLphi-306 (NCT06117774)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latin typeface="+mn-lt"/>
                        </a:rPr>
                        <a:t>400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solidFill>
                            <a:schemeClr val="bg1"/>
                          </a:solidFill>
                          <a:latin typeface="+mn-lt"/>
                        </a:rPr>
                        <a:t>Tarlatamab vs Placebo After CRT for LS-SCLC</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latin typeface="+mn-lt"/>
                        </a:rPr>
                        <a:t>PFS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53004061"/>
                  </a:ext>
                </a:extLst>
              </a:tr>
              <a:tr h="2517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err="1">
                          <a:solidFill>
                            <a:schemeClr val="bg1"/>
                          </a:solidFill>
                          <a:latin typeface="+mn-lt"/>
                        </a:rPr>
                        <a:t>Tarlatamab</a:t>
                      </a:r>
                      <a:endParaRPr lang="en-US">
                        <a:solidFill>
                          <a:schemeClr val="bg1"/>
                        </a:solidFill>
                        <a:latin typeface="+mn-lt"/>
                      </a:endParaRPr>
                    </a:p>
                    <a:p>
                      <a:pPr algn="ctr"/>
                      <a:endParaRPr lang="en-US">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a:solidFill>
                            <a:schemeClr val="bg1"/>
                          </a:solidFill>
                          <a:latin typeface="+mn-lt"/>
                          <a:cs typeface="Arial" panose="020B0604020202020204" pitchFamily="34" charset="0"/>
                        </a:rPr>
                        <a:t>DeLLphi-305</a:t>
                      </a:r>
                    </a:p>
                    <a:p>
                      <a:pPr algn="ctr"/>
                      <a:r>
                        <a:rPr lang="en-US">
                          <a:solidFill>
                            <a:schemeClr val="bg1"/>
                          </a:solidFill>
                          <a:latin typeface="+mn-lt"/>
                        </a:rPr>
                        <a:t>(NCT06211036)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latin typeface="+mn-lt"/>
                        </a:rPr>
                        <a:t>550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a:solidFill>
                            <a:schemeClr val="bg1"/>
                          </a:solidFill>
                          <a:latin typeface="+mn-lt"/>
                        </a:rPr>
                        <a:t>Tarlatamab + Durvalumab vs Durvalumab Alone After 1L Plt-Based CT + Durvalumab for ES-SCLC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latin typeface="+mn-lt"/>
                        </a:rPr>
                        <a:t>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95909997"/>
                  </a:ext>
                </a:extLst>
              </a:tr>
              <a:tr h="3595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cs typeface="Arial" panose="020B0604020202020204" pitchFamily="34" charset="0"/>
                        </a:rPr>
                        <a:t>BI 764532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latin typeface="+mn-lt"/>
                        </a:rPr>
                        <a:t>DAREON-8</a:t>
                      </a:r>
                    </a:p>
                    <a:p>
                      <a:pPr algn="ctr"/>
                      <a:r>
                        <a:rPr lang="en-US">
                          <a:solidFill>
                            <a:schemeClr val="bg1"/>
                          </a:solidFill>
                          <a:latin typeface="+mn-lt"/>
                        </a:rPr>
                        <a:t>(NCT06077500)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latin typeface="+mn-lt"/>
                        </a:rPr>
                        <a:t>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cs typeface="Arial" panose="020B0604020202020204" pitchFamily="34" charset="0"/>
                        </a:rPr>
                        <a:t>BI 764532 + </a:t>
                      </a:r>
                      <a:r>
                        <a:rPr lang="en-US" sz="1800" err="1">
                          <a:solidFill>
                            <a:schemeClr val="bg1"/>
                          </a:solidFill>
                          <a:latin typeface="+mn-lt"/>
                          <a:cs typeface="Arial" panose="020B0604020202020204" pitchFamily="34" charset="0"/>
                        </a:rPr>
                        <a:t>Plt</a:t>
                      </a:r>
                      <a:r>
                        <a:rPr lang="en-US" sz="1800">
                          <a:solidFill>
                            <a:schemeClr val="bg1"/>
                          </a:solidFill>
                          <a:latin typeface="+mn-lt"/>
                          <a:cs typeface="Arial" panose="020B0604020202020204" pitchFamily="34" charset="0"/>
                        </a:rPr>
                        <a:t>-based CT/anti-PD-L1 as 1L for ES-SCLC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latin typeface="+mn-lt"/>
                        </a:rPr>
                        <a:t>DLT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61295590"/>
                  </a:ext>
                </a:extLst>
              </a:tr>
              <a:tr h="2517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cs typeface="Arial" panose="020B0604020202020204" pitchFamily="34" charset="0"/>
                        </a:rPr>
                        <a:t>BI 764532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n-lt"/>
                        </a:rPr>
                        <a:t>DAREON-9</a:t>
                      </a:r>
                    </a:p>
                    <a:p>
                      <a:pPr algn="ctr"/>
                      <a:r>
                        <a:rPr lang="en-US">
                          <a:solidFill>
                            <a:schemeClr val="bg1"/>
                          </a:solidFill>
                          <a:latin typeface="+mn-lt"/>
                        </a:rPr>
                        <a:t>(NCT05990738)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latin typeface="+mn-lt"/>
                        </a:rPr>
                        <a:t>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800">
                          <a:solidFill>
                            <a:schemeClr val="bg1"/>
                          </a:solidFill>
                          <a:latin typeface="+mn-lt"/>
                          <a:cs typeface="Arial" panose="020B0604020202020204" pitchFamily="34" charset="0"/>
                        </a:rPr>
                        <a:t>BI 764532 + CT monotherapy for R/R ES-SCLC</a:t>
                      </a:r>
                      <a:endParaRPr lang="en-US">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latin typeface="+mn-lt"/>
                        </a:rPr>
                        <a:t>DLT, safety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49609416"/>
                  </a:ext>
                </a:extLst>
              </a:tr>
              <a:tr h="2517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cs typeface="Arial" panose="020B0604020202020204" pitchFamily="34" charset="0"/>
                        </a:rPr>
                        <a:t>QLS31904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latin typeface="+mn-lt"/>
                        </a:rPr>
                        <a:t>NCT05461287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latin typeface="+mn-lt"/>
                        </a:rPr>
                        <a:t>290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cs typeface="Arial" panose="020B0604020202020204" pitchFamily="34" charset="0"/>
                        </a:rPr>
                        <a:t>QLS31904 for previously treated ES-SCLC and other NECs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a:solidFill>
                            <a:schemeClr val="bg1"/>
                          </a:solidFill>
                          <a:latin typeface="+mn-lt"/>
                        </a:rPr>
                        <a:t>DLT, MTD, RP2D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5817154"/>
                  </a:ext>
                </a:extLst>
              </a:tr>
              <a:tr h="25171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cs typeface="Arial" panose="020B0604020202020204" pitchFamily="34" charset="0"/>
                        </a:rPr>
                        <a:t>RO7616789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latin typeface="+mn-lt"/>
                        </a:rPr>
                        <a:t>NCT05619744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latin typeface="+mn-lt"/>
                        </a:rPr>
                        <a:t>168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cs typeface="Arial" panose="020B0604020202020204" pitchFamily="34" charset="0"/>
                        </a:rPr>
                        <a:t>RO7616789 for previously treated ES-SCLC and other NECs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a:solidFill>
                            <a:schemeClr val="bg1"/>
                          </a:solidFill>
                          <a:latin typeface="+mn-lt"/>
                        </a:rPr>
                        <a:t>Safety, DLT, ORR, DCR, DoR, PFS, 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55156814"/>
                  </a:ext>
                </a:extLst>
              </a:tr>
            </a:tbl>
          </a:graphicData>
        </a:graphic>
      </p:graphicFrame>
    </p:spTree>
    <p:extLst>
      <p:ext uri="{BB962C8B-B14F-4D97-AF65-F5344CB8AC3E}">
        <p14:creationId xmlns:p14="http://schemas.microsoft.com/office/powerpoint/2010/main" val="98740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A13DB-9246-704E-0698-2D570941A170}"/>
              </a:ext>
            </a:extLst>
          </p:cNvPr>
          <p:cNvSpPr>
            <a:spLocks noGrp="1"/>
          </p:cNvSpPr>
          <p:nvPr>
            <p:ph type="title"/>
          </p:nvPr>
        </p:nvSpPr>
        <p:spPr/>
        <p:txBody>
          <a:bodyPr/>
          <a:lstStyle/>
          <a:p>
            <a:r>
              <a:rPr lang="en-US"/>
              <a:t>DLL3-Targeted T-Cell Engagers in SCLC: Conclusions</a:t>
            </a:r>
          </a:p>
        </p:txBody>
      </p:sp>
      <p:sp>
        <p:nvSpPr>
          <p:cNvPr id="3" name="Content Placeholder 2">
            <a:extLst>
              <a:ext uri="{FF2B5EF4-FFF2-40B4-BE49-F238E27FC236}">
                <a16:creationId xmlns:a16="http://schemas.microsoft.com/office/drawing/2014/main" id="{59481C95-99EC-7EE5-544F-57648ED1BD6A}"/>
              </a:ext>
            </a:extLst>
          </p:cNvPr>
          <p:cNvSpPr>
            <a:spLocks noGrp="1"/>
          </p:cNvSpPr>
          <p:nvPr>
            <p:ph idx="1"/>
          </p:nvPr>
        </p:nvSpPr>
        <p:spPr/>
        <p:txBody>
          <a:bodyPr/>
          <a:lstStyle/>
          <a:p>
            <a:r>
              <a:rPr lang="en-US"/>
              <a:t>The Notch inhibitor ligand DLL3 is highly expressed in small-cell lung cancer and other neuroendocrine neoplasms</a:t>
            </a:r>
          </a:p>
          <a:p>
            <a:r>
              <a:rPr lang="en-US"/>
              <a:t>Bispecific and </a:t>
            </a:r>
            <a:r>
              <a:rPr lang="en-US" err="1"/>
              <a:t>trispecific</a:t>
            </a:r>
            <a:r>
              <a:rPr lang="en-US"/>
              <a:t> T-cell engagers have demonstrated antitumor activity in small-cell lung cancer and other DLL3-positive malignancies</a:t>
            </a:r>
          </a:p>
          <a:p>
            <a:r>
              <a:rPr lang="en-US" err="1"/>
              <a:t>Tarlatamab</a:t>
            </a:r>
            <a:r>
              <a:rPr lang="en-US"/>
              <a:t> is the first DLL3-targeting T-cell engager to be approved for standard-of-care use in relapsed SCLC</a:t>
            </a:r>
          </a:p>
          <a:p>
            <a:r>
              <a:rPr lang="en-US"/>
              <a:t>AEs such as CRS and ICANS have been observed with all DLL3-targeting T-cell engagers to date </a:t>
            </a:r>
          </a:p>
          <a:p>
            <a:endParaRPr lang="en-US"/>
          </a:p>
        </p:txBody>
      </p:sp>
    </p:spTree>
    <p:extLst>
      <p:ext uri="{BB962C8B-B14F-4D97-AF65-F5344CB8AC3E}">
        <p14:creationId xmlns:p14="http://schemas.microsoft.com/office/powerpoint/2010/main" val="1423288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CME-certified text module </a:t>
            </a:r>
            <a:r>
              <a:rPr lang="en-US" sz="2200" b="0" dirty="0"/>
              <a:t>associated with this downloadable </a:t>
            </a:r>
            <a:r>
              <a:rPr lang="en-US" sz="2200" b="0"/>
              <a:t>slideset</a:t>
            </a:r>
            <a:endParaRPr lang="en-US" sz="2200" b="0"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extLst>
      <p:ext uri="{BB962C8B-B14F-4D97-AF65-F5344CB8AC3E}">
        <p14:creationId xmlns:p14="http://schemas.microsoft.com/office/powerpoint/2010/main" val="29351069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5923ec7-933c-4b31-8cf1-63ff5dd3a911">
      <Terms xmlns="http://schemas.microsoft.com/office/infopath/2007/PartnerControls"/>
    </lcf76f155ced4ddcb4097134ff3c332f>
    <TaxCatchAll xmlns="22fd6914-46d4-4c7e-bbad-46e82841b69d"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29148BB9A7881E4FBF0BFE4B5E66056D" ma:contentTypeVersion="12" ma:contentTypeDescription="Create a new document." ma:contentTypeScope="" ma:versionID="bd9149e05709f50da47d0cd14e3ecd54">
  <xsd:schema xmlns:xsd="http://www.w3.org/2001/XMLSchema" xmlns:xs="http://www.w3.org/2001/XMLSchema" xmlns:p="http://schemas.microsoft.com/office/2006/metadata/properties" xmlns:ns2="b5923ec7-933c-4b31-8cf1-63ff5dd3a911" xmlns:ns3="22fd6914-46d4-4c7e-bbad-46e82841b69d" targetNamespace="http://schemas.microsoft.com/office/2006/metadata/properties" ma:root="true" ma:fieldsID="9b43c9f3f5f6987d3e9d45df9b9a796a" ns2:_="" ns3:_="">
    <xsd:import namespace="b5923ec7-933c-4b31-8cf1-63ff5dd3a91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923ec7-933c-4b31-8cf1-63ff5dd3a9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metadata/properties"/>
    <ds:schemaRef ds:uri="http://schemas.microsoft.com/office/infopath/2007/PartnerControls"/>
    <ds:schemaRef ds:uri="http://schemas.openxmlformats.org/package/2006/metadata/core-properties"/>
    <ds:schemaRef ds:uri="http://purl.org/dc/elements/1.1/"/>
    <ds:schemaRef ds:uri="22fd6914-46d4-4c7e-bbad-46e82841b69d"/>
    <ds:schemaRef ds:uri="http://schemas.microsoft.com/office/2006/documentManagement/types"/>
    <ds:schemaRef ds:uri="http://purl.org/dc/terms/"/>
    <ds:schemaRef ds:uri="b5923ec7-933c-4b31-8cf1-63ff5dd3a911"/>
    <ds:schemaRef ds:uri="http://www.w3.org/XML/1998/namespace"/>
    <ds:schemaRef ds:uri="http://purl.org/dc/dcmitype/"/>
  </ds:schemaRefs>
</ds:datastoreItem>
</file>

<file path=customXml/itemProps4.xml><?xml version="1.0" encoding="utf-8"?>
<ds:datastoreItem xmlns:ds="http://schemas.openxmlformats.org/officeDocument/2006/customXml" ds:itemID="{CE70DFB3-89B1-48A6-A85D-FDC8F5983778}">
  <ds:schemaRefs>
    <ds:schemaRef ds:uri="22fd6914-46d4-4c7e-bbad-46e82841b69d"/>
    <ds:schemaRef ds:uri="b5923ec7-933c-4b31-8cf1-63ff5dd3a91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788</TotalTime>
  <Words>5240</Words>
  <Application>Microsoft Office PowerPoint</Application>
  <PresentationFormat>Widescreen</PresentationFormat>
  <Paragraphs>1090</Paragraphs>
  <Slides>33</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Aptos</vt:lpstr>
      <vt:lpstr>Arial</vt:lpstr>
      <vt:lpstr>Calibri</vt:lpstr>
      <vt:lpstr>Google Sans</vt:lpstr>
      <vt:lpstr>Roboto</vt:lpstr>
      <vt:lpstr>Times</vt:lpstr>
      <vt:lpstr>Wingdings</vt:lpstr>
      <vt:lpstr>1_2022_CCO_Template</vt:lpstr>
      <vt:lpstr>Future Applications in ES-SCLC: Targeting DLL3 and Emerging Evidence for T-Cell Engagers</vt:lpstr>
      <vt:lpstr>About These Slides</vt:lpstr>
      <vt:lpstr>Faculty Disclosures</vt:lpstr>
      <vt:lpstr>Learning Objectives</vt:lpstr>
      <vt:lpstr>Small-Cell Lung Cancer</vt:lpstr>
      <vt:lpstr>What Is DLL3?</vt:lpstr>
      <vt:lpstr>DLL3 Expression in Neuroendocrine Neoplasms</vt:lpstr>
      <vt:lpstr>DLL3 IHC Staining by Site of Origin</vt:lpstr>
      <vt:lpstr>Elevated Expression of DLL3 in SCLC and LCNEC</vt:lpstr>
      <vt:lpstr>DLL3 T-Cell Engager Mechanism of Action</vt:lpstr>
      <vt:lpstr>DLL3 T-Cell Engagers in Development</vt:lpstr>
      <vt:lpstr>DeLLphi-301: Tarlatamab in Relapsed ES-SCLC</vt:lpstr>
      <vt:lpstr>DeLLphi-301: Response</vt:lpstr>
      <vt:lpstr>DeLLphi-301: Sustained Disease Control</vt:lpstr>
      <vt:lpstr>DeLLphi-301: Onset and Duration of Response</vt:lpstr>
      <vt:lpstr>DeLLphi-301: Survival</vt:lpstr>
      <vt:lpstr>DeLLphi-301: OS by Disease Control With Frontline Platinum-based Chemotherapy</vt:lpstr>
      <vt:lpstr>DeLLphi-301: CRS and ICANS</vt:lpstr>
      <vt:lpstr>Phase I Study of BI 764532 (DLL3/CD3 Bispecific Antibody) in DLL3-Positive Tumors</vt:lpstr>
      <vt:lpstr>Phase I Study of BI 764532: Overall Efficacy</vt:lpstr>
      <vt:lpstr>Phase I Study of BI 764532: Efficacy by Tumor Type</vt:lpstr>
      <vt:lpstr>Phase I Study of BI 764532: DoR</vt:lpstr>
      <vt:lpstr>Phase I Study of BI 764532: Safety Summary</vt:lpstr>
      <vt:lpstr>First-in-Human Phase I/II Trial of MK-6070 in Patients With SCLC and Other Neuroendocrine Cancers</vt:lpstr>
      <vt:lpstr>Phase I/II Trial of MK-6070: Response</vt:lpstr>
      <vt:lpstr>Phase I/II Trial of MK-6070: Duration of Response</vt:lpstr>
      <vt:lpstr>Phase I/II Trial of MK-6070: Safety</vt:lpstr>
      <vt:lpstr>Analysis of CNS Activity</vt:lpstr>
      <vt:lpstr>DeLLphi-301: Intracranial Antitumor Activity</vt:lpstr>
      <vt:lpstr>Phase I/II Trial of MK-6070: CNS Antitumor Activity</vt:lpstr>
      <vt:lpstr>Select Trials of DLL3-Targeting T-Cell Engagers in SCLC</vt:lpstr>
      <vt:lpstr>DLL3-Targeted T-Cell Engagers in SCLC: Conclusions</vt:lpstr>
      <vt:lpstr>Go Online for More CCO  Coverage of Lung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Future Applications in ES-SCLC: Targeting DLL3 and Emerging Evidence for T-Cell Engagers</dc:title>
  <dc:subject/>
  <dc:creator>Preferred User</dc:creator>
  <cp:keywords/>
  <dc:description/>
  <cp:lastModifiedBy>Valerie Wenzel</cp:lastModifiedBy>
  <cp:revision>2</cp:revision>
  <cp:lastPrinted>2016-09-26T20:21:49Z</cp:lastPrinted>
  <dcterms:created xsi:type="dcterms:W3CDTF">2005-05-27T15:08:01Z</dcterms:created>
  <dcterms:modified xsi:type="dcterms:W3CDTF">2024-11-06T20:00:25Z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86bb6429-7779-43c3-9016-f3d62d36e724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0x01010029148BB9A7881E4FBF0BFE4B5E66056D</vt:lpwstr>
  </property>
  <property fmtid="{D5CDD505-2E9C-101B-9397-08002B2CF9AE}" pid="9" name="MediaServiceImageTags">
    <vt:lpwstr/>
  </property>
</Properties>
</file>