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</p:sldMasterIdLst>
  <p:notesMasterIdLst>
    <p:notesMasterId r:id="rId30"/>
  </p:notesMasterIdLst>
  <p:handoutMasterIdLst>
    <p:handoutMasterId r:id="rId31"/>
  </p:handoutMasterIdLst>
  <p:sldIdLst>
    <p:sldId id="2147473663" r:id="rId7"/>
    <p:sldId id="308" r:id="rId8"/>
    <p:sldId id="260" r:id="rId9"/>
    <p:sldId id="262" r:id="rId10"/>
    <p:sldId id="2147473693" r:id="rId11"/>
    <p:sldId id="261" r:id="rId12"/>
    <p:sldId id="265" r:id="rId13"/>
    <p:sldId id="274" r:id="rId14"/>
    <p:sldId id="256" r:id="rId15"/>
    <p:sldId id="2147479535" r:id="rId16"/>
    <p:sldId id="273" r:id="rId17"/>
    <p:sldId id="2147473694" r:id="rId18"/>
    <p:sldId id="258" r:id="rId19"/>
    <p:sldId id="2147483645" r:id="rId20"/>
    <p:sldId id="275" r:id="rId21"/>
    <p:sldId id="1641" r:id="rId22"/>
    <p:sldId id="2147483647" r:id="rId23"/>
    <p:sldId id="257" r:id="rId24"/>
    <p:sldId id="277" r:id="rId25"/>
    <p:sldId id="276" r:id="rId26"/>
    <p:sldId id="2147473695" r:id="rId27"/>
    <p:sldId id="259" r:id="rId28"/>
    <p:sldId id="26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PD Template" id="{849298C6-8EC0-9D4B-B0AC-AF0329C017DC}">
          <p14:sldIdLst>
            <p14:sldId id="2147473663"/>
            <p14:sldId id="308"/>
            <p14:sldId id="260"/>
            <p14:sldId id="262"/>
            <p14:sldId id="2147473693"/>
          </p14:sldIdLst>
        </p14:section>
        <p14:section name="Epidemiology" id="{90A29A29-8A18-47D2-A300-9854C40931B1}">
          <p14:sldIdLst>
            <p14:sldId id="261"/>
            <p14:sldId id="265"/>
            <p14:sldId id="274"/>
            <p14:sldId id="256"/>
            <p14:sldId id="2147479535"/>
            <p14:sldId id="273"/>
          </p14:sldIdLst>
        </p14:section>
        <p14:section name="Review and Comparison Pneumo Vaccines" id="{ABB593EE-EB25-41CD-A044-0C3A03E89AEB}">
          <p14:sldIdLst>
            <p14:sldId id="2147473694"/>
            <p14:sldId id="258"/>
            <p14:sldId id="2147483645"/>
            <p14:sldId id="275"/>
            <p14:sldId id="1641"/>
            <p14:sldId id="2147483647"/>
            <p14:sldId id="257"/>
            <p14:sldId id="277"/>
            <p14:sldId id="276"/>
          </p14:sldIdLst>
        </p14:section>
        <p14:section name="Best Practices" id="{377A6A45-A22D-4EC1-84FF-35509A77429A}">
          <p14:sldIdLst>
            <p14:sldId id="2147473695"/>
            <p14:sldId id="259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60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63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14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6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Jennifer Eimers" initials="JE" lastIdx="5" clrIdx="9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1" name="Kimberly Miller" initials="KM" lastIdx="97" clrIdx="10">
    <p:extLst>
      <p:ext uri="{19B8F6BF-5375-455C-9EA6-DF929625EA0E}">
        <p15:presenceInfo xmlns:p15="http://schemas.microsoft.com/office/powerpoint/2012/main" userId="S::kmiller@cealliance.com::c1d5177f-57c4-4375-b22a-665aabe1eb70" providerId="AD"/>
      </p:ext>
    </p:extLst>
  </p:cmAuthor>
  <p:cmAuthor id="12" name="Hillary Tunggal" initials="HT" lastIdx="74" clrIdx="11">
    <p:extLst>
      <p:ext uri="{19B8F6BF-5375-455C-9EA6-DF929625EA0E}">
        <p15:presenceInfo xmlns:p15="http://schemas.microsoft.com/office/powerpoint/2012/main" userId="S::htunggal@cealliance.com::ad64bda3-5530-4833-84b4-5d3ed1bf5c1c" providerId="AD"/>
      </p:ext>
    </p:extLst>
  </p:cmAuthor>
  <p:cmAuthor id="13" name="Liz Donohue" initials="LD" lastIdx="1" clrIdx="12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6CA"/>
    <a:srgbClr val="BA3000"/>
    <a:srgbClr val="992000"/>
    <a:srgbClr val="FFFFFF"/>
    <a:srgbClr val="8B8B92"/>
    <a:srgbClr val="7D7D7D"/>
    <a:srgbClr val="B57629"/>
    <a:srgbClr val="A36DF7"/>
    <a:srgbClr val="FCB19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1EFB2C-2FF8-43C1-895B-203D5AB95814}" v="99" dt="2026-07-01T14:52:09.989"/>
    <p1510:client id="{8718C28A-8F4A-4D7E-A619-D6B08E09623E}" v="51" dt="2026-07-01T15:09:03.6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713" autoAdjust="0"/>
  </p:normalViewPr>
  <p:slideViewPr>
    <p:cSldViewPr snapToGrid="0">
      <p:cViewPr varScale="1">
        <p:scale>
          <a:sx n="65" d="100"/>
          <a:sy n="65" d="100"/>
        </p:scale>
        <p:origin x="700" y="48"/>
      </p:cViewPr>
      <p:guideLst>
        <p:guide orient="horz" pos="2160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34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presProps" Target="presProps.xml"/><Relationship Id="rId38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657301-5552-4B00-BA80-CA38854CFBF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0709EC2-0EB3-4692-9773-C3E6263CFBDD}">
      <dgm:prSet custT="1"/>
      <dgm:spPr/>
      <dgm:t>
        <a:bodyPr/>
        <a:lstStyle/>
        <a:p>
          <a:r>
            <a:rPr lang="en-US" sz="2400">
              <a:solidFill>
                <a:schemeClr val="bg2"/>
              </a:solidFill>
            </a:rPr>
            <a:t>Burden of noninvasive disease manifestations is commonly underestimated</a:t>
          </a:r>
          <a:endParaRPr lang="en-US" sz="2400" dirty="0">
            <a:solidFill>
              <a:schemeClr val="bg2"/>
            </a:solidFill>
          </a:endParaRPr>
        </a:p>
      </dgm:t>
    </dgm:pt>
    <dgm:pt modelId="{247ADB1B-7B2F-4FDF-BA05-75FDD5F8D719}" type="parTrans" cxnId="{31DBA95C-71A5-4EB8-ABA4-276A8B72DA17}">
      <dgm:prSet/>
      <dgm:spPr/>
      <dgm:t>
        <a:bodyPr/>
        <a:lstStyle/>
        <a:p>
          <a:endParaRPr lang="en-US"/>
        </a:p>
      </dgm:t>
    </dgm:pt>
    <dgm:pt modelId="{19F441D6-45E7-48C9-84D7-EABFE6CE74EA}" type="sibTrans" cxnId="{31DBA95C-71A5-4EB8-ABA4-276A8B72DA17}">
      <dgm:prSet/>
      <dgm:spPr/>
      <dgm:t>
        <a:bodyPr/>
        <a:lstStyle/>
        <a:p>
          <a:endParaRPr lang="en-US"/>
        </a:p>
      </dgm:t>
    </dgm:pt>
    <dgm:pt modelId="{8F8C7544-E2EC-4088-AA34-2E06AD6E91C9}">
      <dgm:prSet phldrT="[Text]" custT="1"/>
      <dgm:spPr/>
      <dgm:t>
        <a:bodyPr/>
        <a:lstStyle/>
        <a:p>
          <a:r>
            <a:rPr lang="en-US" sz="2400">
              <a:solidFill>
                <a:schemeClr val="bg2"/>
              </a:solidFill>
            </a:rPr>
            <a:t>Nonbacteremic pneumonia is far more common than pneumonia with bacteremia</a:t>
          </a:r>
          <a:endParaRPr lang="en-US" sz="2400" dirty="0">
            <a:solidFill>
              <a:schemeClr val="bg2"/>
            </a:solidFill>
          </a:endParaRPr>
        </a:p>
      </dgm:t>
    </dgm:pt>
    <dgm:pt modelId="{ECDC0304-154D-4FE6-96C5-A99C52943DDE}" type="parTrans" cxnId="{EE46BB9C-065B-4B5E-AEDF-C2E1F83F780D}">
      <dgm:prSet/>
      <dgm:spPr/>
      <dgm:t>
        <a:bodyPr/>
        <a:lstStyle/>
        <a:p>
          <a:endParaRPr lang="en-US"/>
        </a:p>
      </dgm:t>
    </dgm:pt>
    <dgm:pt modelId="{E5F697A0-EF7B-4243-9A8F-6864B3A5E3C8}" type="sibTrans" cxnId="{EE46BB9C-065B-4B5E-AEDF-C2E1F83F780D}">
      <dgm:prSet/>
      <dgm:spPr/>
      <dgm:t>
        <a:bodyPr/>
        <a:lstStyle/>
        <a:p>
          <a:endParaRPr lang="en-US"/>
        </a:p>
      </dgm:t>
    </dgm:pt>
    <dgm:pt modelId="{9BD629D0-224B-42C2-803B-9A4DCCA6800F}">
      <dgm:prSet phldrT="[Text]" phldr="0" custT="1"/>
      <dgm:spPr/>
      <dgm:t>
        <a:bodyPr/>
        <a:lstStyle/>
        <a:p>
          <a:r>
            <a:rPr lang="en-US" sz="2200"/>
            <a:t>Harder to confirm microbiologically but contribute heavily to hospitalizations and morbidity</a:t>
          </a:r>
        </a:p>
      </dgm:t>
    </dgm:pt>
    <dgm:pt modelId="{BBC79C1E-3382-4853-A0BD-B8BDFBB0AD6E}" type="parTrans" cxnId="{004F6C11-66CC-45B7-9B1B-1A83F8789FC6}">
      <dgm:prSet/>
      <dgm:spPr/>
      <dgm:t>
        <a:bodyPr/>
        <a:lstStyle/>
        <a:p>
          <a:endParaRPr lang="en-US"/>
        </a:p>
      </dgm:t>
    </dgm:pt>
    <dgm:pt modelId="{0FBBF3DC-8818-4A97-B8B4-B723848415BA}" type="sibTrans" cxnId="{004F6C11-66CC-45B7-9B1B-1A83F8789FC6}">
      <dgm:prSet/>
      <dgm:spPr/>
      <dgm:t>
        <a:bodyPr/>
        <a:lstStyle/>
        <a:p>
          <a:endParaRPr lang="en-US"/>
        </a:p>
      </dgm:t>
    </dgm:pt>
    <dgm:pt modelId="{0F6643A3-F690-4BA2-8B72-912A52015B66}" type="pres">
      <dgm:prSet presAssocID="{48657301-5552-4B00-BA80-CA38854CFBFD}" presName="linear" presStyleCnt="0">
        <dgm:presLayoutVars>
          <dgm:animLvl val="lvl"/>
          <dgm:resizeHandles val="exact"/>
        </dgm:presLayoutVars>
      </dgm:prSet>
      <dgm:spPr/>
    </dgm:pt>
    <dgm:pt modelId="{D37E016D-6B29-4961-8BEB-391D3A14EBD0}" type="pres">
      <dgm:prSet presAssocID="{20709EC2-0EB3-4692-9773-C3E6263CFBD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435B14D-6AEC-4601-A295-332C15EB9513}" type="pres">
      <dgm:prSet presAssocID="{19F441D6-45E7-48C9-84D7-EABFE6CE74EA}" presName="spacer" presStyleCnt="0"/>
      <dgm:spPr/>
    </dgm:pt>
    <dgm:pt modelId="{ED00CD96-CD3D-4C85-A0DD-204240EAC9EB}" type="pres">
      <dgm:prSet presAssocID="{8F8C7544-E2EC-4088-AA34-2E06AD6E91C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D72722CB-7C47-4ED3-AF1B-18F942236E9D}" type="pres">
      <dgm:prSet presAssocID="{8F8C7544-E2EC-4088-AA34-2E06AD6E91C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004F6C11-66CC-45B7-9B1B-1A83F8789FC6}" srcId="{8F8C7544-E2EC-4088-AA34-2E06AD6E91C9}" destId="{9BD629D0-224B-42C2-803B-9A4DCCA6800F}" srcOrd="0" destOrd="0" parTransId="{BBC79C1E-3382-4853-A0BD-B8BDFBB0AD6E}" sibTransId="{0FBBF3DC-8818-4A97-B8B4-B723848415BA}"/>
    <dgm:cxn modelId="{31DBA95C-71A5-4EB8-ABA4-276A8B72DA17}" srcId="{48657301-5552-4B00-BA80-CA38854CFBFD}" destId="{20709EC2-0EB3-4692-9773-C3E6263CFBDD}" srcOrd="0" destOrd="0" parTransId="{247ADB1B-7B2F-4FDF-BA05-75FDD5F8D719}" sibTransId="{19F441D6-45E7-48C9-84D7-EABFE6CE74EA}"/>
    <dgm:cxn modelId="{C31C3C42-9D77-42BA-BFF3-11D2B14E5C43}" type="presOf" srcId="{9BD629D0-224B-42C2-803B-9A4DCCA6800F}" destId="{D72722CB-7C47-4ED3-AF1B-18F942236E9D}" srcOrd="0" destOrd="0" presId="urn:microsoft.com/office/officeart/2005/8/layout/vList2"/>
    <dgm:cxn modelId="{A318774F-9954-486A-8806-7A878ECE7C43}" type="presOf" srcId="{8F8C7544-E2EC-4088-AA34-2E06AD6E91C9}" destId="{ED00CD96-CD3D-4C85-A0DD-204240EAC9EB}" srcOrd="0" destOrd="0" presId="urn:microsoft.com/office/officeart/2005/8/layout/vList2"/>
    <dgm:cxn modelId="{EE46BB9C-065B-4B5E-AEDF-C2E1F83F780D}" srcId="{48657301-5552-4B00-BA80-CA38854CFBFD}" destId="{8F8C7544-E2EC-4088-AA34-2E06AD6E91C9}" srcOrd="1" destOrd="0" parTransId="{ECDC0304-154D-4FE6-96C5-A99C52943DDE}" sibTransId="{E5F697A0-EF7B-4243-9A8F-6864B3A5E3C8}"/>
    <dgm:cxn modelId="{19AE58D7-E099-4B1A-9846-4B5D01854E30}" type="presOf" srcId="{20709EC2-0EB3-4692-9773-C3E6263CFBDD}" destId="{D37E016D-6B29-4961-8BEB-391D3A14EBD0}" srcOrd="0" destOrd="0" presId="urn:microsoft.com/office/officeart/2005/8/layout/vList2"/>
    <dgm:cxn modelId="{3210E7F5-24E4-4272-9E1E-185A59FF462C}" type="presOf" srcId="{48657301-5552-4B00-BA80-CA38854CFBFD}" destId="{0F6643A3-F690-4BA2-8B72-912A52015B66}" srcOrd="0" destOrd="0" presId="urn:microsoft.com/office/officeart/2005/8/layout/vList2"/>
    <dgm:cxn modelId="{A9DB7572-F738-4F9C-B618-C453B8EFBA5D}" type="presParOf" srcId="{0F6643A3-F690-4BA2-8B72-912A52015B66}" destId="{D37E016D-6B29-4961-8BEB-391D3A14EBD0}" srcOrd="0" destOrd="0" presId="urn:microsoft.com/office/officeart/2005/8/layout/vList2"/>
    <dgm:cxn modelId="{3EFB36D3-04A9-4246-B5B1-8EA9430A9456}" type="presParOf" srcId="{0F6643A3-F690-4BA2-8B72-912A52015B66}" destId="{5435B14D-6AEC-4601-A295-332C15EB9513}" srcOrd="1" destOrd="0" presId="urn:microsoft.com/office/officeart/2005/8/layout/vList2"/>
    <dgm:cxn modelId="{7AD49A0F-F06A-4B9D-9478-8FE0C9992F6F}" type="presParOf" srcId="{0F6643A3-F690-4BA2-8B72-912A52015B66}" destId="{ED00CD96-CD3D-4C85-A0DD-204240EAC9EB}" srcOrd="2" destOrd="0" presId="urn:microsoft.com/office/officeart/2005/8/layout/vList2"/>
    <dgm:cxn modelId="{18472FBD-19BF-4626-94F4-C7854ED1E442}" type="presParOf" srcId="{0F6643A3-F690-4BA2-8B72-912A52015B66}" destId="{D72722CB-7C47-4ED3-AF1B-18F942236E9D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8A08FE7-E7C0-4AEA-A325-E3FC316C371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C7CE6B-F9A4-4170-B62D-E6AED70EC322}">
      <dgm:prSet phldrT="[Text]" phldr="0" custT="1"/>
      <dgm:spPr/>
      <dgm:t>
        <a:bodyPr/>
        <a:lstStyle/>
        <a:p>
          <a:r>
            <a:rPr lang="en-US" sz="2800" b="1" dirty="0">
              <a:solidFill>
                <a:schemeClr val="bg2"/>
              </a:solidFill>
            </a:rPr>
            <a:t>Polysaccharide capsule</a:t>
          </a:r>
        </a:p>
      </dgm:t>
    </dgm:pt>
    <dgm:pt modelId="{A8947D69-8DE1-4B75-AEAC-6F8BD967F068}" type="parTrans" cxnId="{1A036971-E0BA-4D93-878A-E73CCBC7CF2A}">
      <dgm:prSet/>
      <dgm:spPr/>
      <dgm:t>
        <a:bodyPr/>
        <a:lstStyle/>
        <a:p>
          <a:endParaRPr lang="en-US" sz="3200"/>
        </a:p>
      </dgm:t>
    </dgm:pt>
    <dgm:pt modelId="{ADC8BC94-1F91-4553-BA99-B1DB2EC414B6}" type="sibTrans" cxnId="{1A036971-E0BA-4D93-878A-E73CCBC7CF2A}">
      <dgm:prSet/>
      <dgm:spPr/>
      <dgm:t>
        <a:bodyPr/>
        <a:lstStyle/>
        <a:p>
          <a:endParaRPr lang="en-US" sz="3200"/>
        </a:p>
      </dgm:t>
    </dgm:pt>
    <dgm:pt modelId="{E26C66D5-A0A7-481F-A067-2AF7D686F5EE}">
      <dgm:prSet phldrT="[Text]" phldr="0" custT="1"/>
      <dgm:spPr/>
      <dgm:t>
        <a:bodyPr/>
        <a:lstStyle/>
        <a:p>
          <a:r>
            <a:rPr lang="en-US" sz="2800" b="1" dirty="0" err="1">
              <a:solidFill>
                <a:schemeClr val="bg2"/>
              </a:solidFill>
            </a:rPr>
            <a:t>Pneumolysin</a:t>
          </a:r>
          <a:endParaRPr lang="en-US" sz="2800" b="1" dirty="0">
            <a:solidFill>
              <a:schemeClr val="bg2"/>
            </a:solidFill>
          </a:endParaRPr>
        </a:p>
      </dgm:t>
    </dgm:pt>
    <dgm:pt modelId="{02AE8950-7DA4-490D-853E-367B756A220F}" type="parTrans" cxnId="{03F0B51D-3095-4875-B5BB-EEF5683D1EEC}">
      <dgm:prSet/>
      <dgm:spPr/>
      <dgm:t>
        <a:bodyPr/>
        <a:lstStyle/>
        <a:p>
          <a:endParaRPr lang="en-US" sz="3200"/>
        </a:p>
      </dgm:t>
    </dgm:pt>
    <dgm:pt modelId="{B9CE20B2-1588-43F0-908A-1CAA6665AF01}" type="sibTrans" cxnId="{03F0B51D-3095-4875-B5BB-EEF5683D1EEC}">
      <dgm:prSet/>
      <dgm:spPr/>
      <dgm:t>
        <a:bodyPr/>
        <a:lstStyle/>
        <a:p>
          <a:endParaRPr lang="en-US" sz="3200"/>
        </a:p>
      </dgm:t>
    </dgm:pt>
    <dgm:pt modelId="{1BD3E218-A83F-4A8C-B925-0426ED13A78A}">
      <dgm:prSet phldrT="[Text]" phldr="0" custT="1"/>
      <dgm:spPr/>
      <dgm:t>
        <a:bodyPr/>
        <a:lstStyle/>
        <a:p>
          <a:r>
            <a:rPr lang="en-US" sz="2800" b="1" dirty="0">
              <a:solidFill>
                <a:schemeClr val="bg2"/>
              </a:solidFill>
            </a:rPr>
            <a:t>Surface adhesins</a:t>
          </a:r>
        </a:p>
      </dgm:t>
    </dgm:pt>
    <dgm:pt modelId="{99012B3F-648E-42A3-BB51-3C5774317032}" type="parTrans" cxnId="{1CA9AAE7-A3E8-4DF7-A89B-B82A5C008739}">
      <dgm:prSet/>
      <dgm:spPr/>
      <dgm:t>
        <a:bodyPr/>
        <a:lstStyle/>
        <a:p>
          <a:endParaRPr lang="en-US" sz="3200"/>
        </a:p>
      </dgm:t>
    </dgm:pt>
    <dgm:pt modelId="{2E431DE8-1FB2-443E-A7AE-BC3B748E3946}" type="sibTrans" cxnId="{1CA9AAE7-A3E8-4DF7-A89B-B82A5C008739}">
      <dgm:prSet/>
      <dgm:spPr/>
      <dgm:t>
        <a:bodyPr/>
        <a:lstStyle/>
        <a:p>
          <a:endParaRPr lang="en-US" sz="3200"/>
        </a:p>
      </dgm:t>
    </dgm:pt>
    <dgm:pt modelId="{27ABA0B3-282D-4E14-9CBB-EB54B5EABCB1}">
      <dgm:prSet custT="1"/>
      <dgm:spPr>
        <a:ln w="12700">
          <a:solidFill>
            <a:schemeClr val="accent6"/>
          </a:solidFill>
        </a:ln>
      </dgm:spPr>
      <dgm:t>
        <a:bodyPr/>
        <a:lstStyle/>
        <a:p>
          <a:r>
            <a:rPr lang="en-US" sz="2400"/>
            <a:t>Immune system evasion</a:t>
          </a:r>
        </a:p>
      </dgm:t>
    </dgm:pt>
    <dgm:pt modelId="{1234CBB8-72FF-4182-88A4-86EAB2EDC54B}" type="parTrans" cxnId="{BB47B036-5EEF-48E2-81D9-AF323BA82176}">
      <dgm:prSet/>
      <dgm:spPr/>
      <dgm:t>
        <a:bodyPr/>
        <a:lstStyle/>
        <a:p>
          <a:endParaRPr lang="en-US" sz="3200"/>
        </a:p>
      </dgm:t>
    </dgm:pt>
    <dgm:pt modelId="{545B7FC5-3D8F-4C96-9676-EA3659DD5EE0}" type="sibTrans" cxnId="{BB47B036-5EEF-48E2-81D9-AF323BA82176}">
      <dgm:prSet/>
      <dgm:spPr/>
      <dgm:t>
        <a:bodyPr/>
        <a:lstStyle/>
        <a:p>
          <a:endParaRPr lang="en-US" sz="3200"/>
        </a:p>
      </dgm:t>
    </dgm:pt>
    <dgm:pt modelId="{AC90BDE0-9A2C-4965-8B53-0076AA600FC5}">
      <dgm:prSet custT="1"/>
      <dgm:spPr>
        <a:ln w="12700">
          <a:solidFill>
            <a:schemeClr val="accent1"/>
          </a:solidFill>
        </a:ln>
      </dgm:spPr>
      <dgm:t>
        <a:bodyPr/>
        <a:lstStyle/>
        <a:p>
          <a:r>
            <a:rPr lang="en-US" sz="2400"/>
            <a:t>Inflammatory response</a:t>
          </a:r>
        </a:p>
      </dgm:t>
    </dgm:pt>
    <dgm:pt modelId="{63EAF882-542C-4195-B479-AB15558B55D2}" type="parTrans" cxnId="{C0A6B684-29C2-4F62-9EC9-DFCA27F426C2}">
      <dgm:prSet/>
      <dgm:spPr/>
      <dgm:t>
        <a:bodyPr/>
        <a:lstStyle/>
        <a:p>
          <a:endParaRPr lang="en-US" sz="3200"/>
        </a:p>
      </dgm:t>
    </dgm:pt>
    <dgm:pt modelId="{87D880E3-3265-458C-A5BE-BCC086A298AE}" type="sibTrans" cxnId="{C0A6B684-29C2-4F62-9EC9-DFCA27F426C2}">
      <dgm:prSet/>
      <dgm:spPr/>
      <dgm:t>
        <a:bodyPr/>
        <a:lstStyle/>
        <a:p>
          <a:endParaRPr lang="en-US" sz="3200"/>
        </a:p>
      </dgm:t>
    </dgm:pt>
    <dgm:pt modelId="{A1BCC80F-ABFA-4A90-BC13-373589B49A72}">
      <dgm:prSet custT="1"/>
      <dgm:spPr>
        <a:ln w="12700">
          <a:solidFill>
            <a:schemeClr val="accent1"/>
          </a:solidFill>
        </a:ln>
      </dgm:spPr>
      <dgm:t>
        <a:bodyPr/>
        <a:lstStyle/>
        <a:p>
          <a:r>
            <a:rPr lang="en-US" sz="2400"/>
            <a:t>Colonization</a:t>
          </a:r>
        </a:p>
      </dgm:t>
    </dgm:pt>
    <dgm:pt modelId="{63B6B2E5-25BE-4432-80D1-6689783E64B9}" type="parTrans" cxnId="{1DB4BBDA-F1F3-4020-BAB6-D2D3FEDB1050}">
      <dgm:prSet/>
      <dgm:spPr/>
      <dgm:t>
        <a:bodyPr/>
        <a:lstStyle/>
        <a:p>
          <a:endParaRPr lang="en-US" sz="3200"/>
        </a:p>
      </dgm:t>
    </dgm:pt>
    <dgm:pt modelId="{0D754772-AB7D-49C5-BFA7-CD0C6F312435}" type="sibTrans" cxnId="{1DB4BBDA-F1F3-4020-BAB6-D2D3FEDB1050}">
      <dgm:prSet/>
      <dgm:spPr/>
      <dgm:t>
        <a:bodyPr/>
        <a:lstStyle/>
        <a:p>
          <a:endParaRPr lang="en-US" sz="3200"/>
        </a:p>
      </dgm:t>
    </dgm:pt>
    <dgm:pt modelId="{79EEAD9D-9741-4D5C-819A-0C1E457F9EF7}" type="pres">
      <dgm:prSet presAssocID="{08A08FE7-E7C0-4AEA-A325-E3FC316C371F}" presName="linear" presStyleCnt="0">
        <dgm:presLayoutVars>
          <dgm:dir/>
          <dgm:animLvl val="lvl"/>
          <dgm:resizeHandles val="exact"/>
        </dgm:presLayoutVars>
      </dgm:prSet>
      <dgm:spPr/>
    </dgm:pt>
    <dgm:pt modelId="{F03C0343-919E-4925-BF32-C466EBB31749}" type="pres">
      <dgm:prSet presAssocID="{BEC7CE6B-F9A4-4170-B62D-E6AED70EC322}" presName="parentLin" presStyleCnt="0"/>
      <dgm:spPr/>
    </dgm:pt>
    <dgm:pt modelId="{CD29EBA7-6B38-49E9-BFD3-48B05605260D}" type="pres">
      <dgm:prSet presAssocID="{BEC7CE6B-F9A4-4170-B62D-E6AED70EC322}" presName="parentLeftMargin" presStyleLbl="node1" presStyleIdx="0" presStyleCnt="3"/>
      <dgm:spPr/>
    </dgm:pt>
    <dgm:pt modelId="{24E4EF63-5C30-4345-BA5D-049D7A58A123}" type="pres">
      <dgm:prSet presAssocID="{BEC7CE6B-F9A4-4170-B62D-E6AED70EC32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6421557-84C4-43FE-8C8F-1F12AC2FCAAA}" type="pres">
      <dgm:prSet presAssocID="{BEC7CE6B-F9A4-4170-B62D-E6AED70EC322}" presName="negativeSpace" presStyleCnt="0"/>
      <dgm:spPr/>
    </dgm:pt>
    <dgm:pt modelId="{9D17F0E9-F845-4C40-AE65-16CD19B05D0C}" type="pres">
      <dgm:prSet presAssocID="{BEC7CE6B-F9A4-4170-B62D-E6AED70EC322}" presName="childText" presStyleLbl="conFgAcc1" presStyleIdx="0" presStyleCnt="3">
        <dgm:presLayoutVars>
          <dgm:bulletEnabled val="1"/>
        </dgm:presLayoutVars>
      </dgm:prSet>
      <dgm:spPr/>
    </dgm:pt>
    <dgm:pt modelId="{A2ADD888-665D-44B0-A238-E8140BCD1571}" type="pres">
      <dgm:prSet presAssocID="{ADC8BC94-1F91-4553-BA99-B1DB2EC414B6}" presName="spaceBetweenRectangles" presStyleCnt="0"/>
      <dgm:spPr/>
    </dgm:pt>
    <dgm:pt modelId="{3EF9794E-10CD-4250-8681-B41892EB7E1E}" type="pres">
      <dgm:prSet presAssocID="{E26C66D5-A0A7-481F-A067-2AF7D686F5EE}" presName="parentLin" presStyleCnt="0"/>
      <dgm:spPr/>
    </dgm:pt>
    <dgm:pt modelId="{D2E8C407-0D2C-4853-83F6-3EECAA91894E}" type="pres">
      <dgm:prSet presAssocID="{E26C66D5-A0A7-481F-A067-2AF7D686F5EE}" presName="parentLeftMargin" presStyleLbl="node1" presStyleIdx="0" presStyleCnt="3"/>
      <dgm:spPr/>
    </dgm:pt>
    <dgm:pt modelId="{8683CB91-08D3-4A4D-8555-CD5C7EB544E6}" type="pres">
      <dgm:prSet presAssocID="{E26C66D5-A0A7-481F-A067-2AF7D686F5E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AE065E2-9E42-49F7-BE18-8EE250D5E8A5}" type="pres">
      <dgm:prSet presAssocID="{E26C66D5-A0A7-481F-A067-2AF7D686F5EE}" presName="negativeSpace" presStyleCnt="0"/>
      <dgm:spPr/>
    </dgm:pt>
    <dgm:pt modelId="{168ADDC9-3849-4AF8-B96A-DCFD26CB1C88}" type="pres">
      <dgm:prSet presAssocID="{E26C66D5-A0A7-481F-A067-2AF7D686F5EE}" presName="childText" presStyleLbl="conFgAcc1" presStyleIdx="1" presStyleCnt="3">
        <dgm:presLayoutVars>
          <dgm:bulletEnabled val="1"/>
        </dgm:presLayoutVars>
      </dgm:prSet>
      <dgm:spPr/>
    </dgm:pt>
    <dgm:pt modelId="{B9FCBA4E-6AB9-43FC-AB66-CA9F254F1313}" type="pres">
      <dgm:prSet presAssocID="{B9CE20B2-1588-43F0-908A-1CAA6665AF01}" presName="spaceBetweenRectangles" presStyleCnt="0"/>
      <dgm:spPr/>
    </dgm:pt>
    <dgm:pt modelId="{19F8CDB4-A7F8-4FCE-B3A0-CA1EB933B8D4}" type="pres">
      <dgm:prSet presAssocID="{1BD3E218-A83F-4A8C-B925-0426ED13A78A}" presName="parentLin" presStyleCnt="0"/>
      <dgm:spPr/>
    </dgm:pt>
    <dgm:pt modelId="{91C7AFB2-CA8A-430B-A5FB-B1B4C8F110CC}" type="pres">
      <dgm:prSet presAssocID="{1BD3E218-A83F-4A8C-B925-0426ED13A78A}" presName="parentLeftMargin" presStyleLbl="node1" presStyleIdx="1" presStyleCnt="3"/>
      <dgm:spPr/>
    </dgm:pt>
    <dgm:pt modelId="{EFB10D0C-E131-4DB3-8255-34F8795EC815}" type="pres">
      <dgm:prSet presAssocID="{1BD3E218-A83F-4A8C-B925-0426ED13A78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D2695B97-9C26-4031-A36A-C1EC2062622E}" type="pres">
      <dgm:prSet presAssocID="{1BD3E218-A83F-4A8C-B925-0426ED13A78A}" presName="negativeSpace" presStyleCnt="0"/>
      <dgm:spPr/>
    </dgm:pt>
    <dgm:pt modelId="{E1DB9F33-4FAA-4BD5-9309-15ED8DF8611E}" type="pres">
      <dgm:prSet presAssocID="{1BD3E218-A83F-4A8C-B925-0426ED13A78A}" presName="childText" presStyleLbl="conFgAcc1" presStyleIdx="2" presStyleCnt="3" custLinFactNeighborX="-148" custLinFactNeighborY="10548">
        <dgm:presLayoutVars>
          <dgm:bulletEnabled val="1"/>
        </dgm:presLayoutVars>
      </dgm:prSet>
      <dgm:spPr/>
    </dgm:pt>
  </dgm:ptLst>
  <dgm:cxnLst>
    <dgm:cxn modelId="{B5667101-2475-467D-B7FA-1A7FF98035FE}" type="presOf" srcId="{1BD3E218-A83F-4A8C-B925-0426ED13A78A}" destId="{91C7AFB2-CA8A-430B-A5FB-B1B4C8F110CC}" srcOrd="0" destOrd="0" presId="urn:microsoft.com/office/officeart/2005/8/layout/list1"/>
    <dgm:cxn modelId="{03F0B51D-3095-4875-B5BB-EEF5683D1EEC}" srcId="{08A08FE7-E7C0-4AEA-A325-E3FC316C371F}" destId="{E26C66D5-A0A7-481F-A067-2AF7D686F5EE}" srcOrd="1" destOrd="0" parTransId="{02AE8950-7DA4-490D-853E-367B756A220F}" sibTransId="{B9CE20B2-1588-43F0-908A-1CAA6665AF01}"/>
    <dgm:cxn modelId="{018E2D2B-9901-47DA-9946-54E9B2249A6E}" type="presOf" srcId="{BEC7CE6B-F9A4-4170-B62D-E6AED70EC322}" destId="{CD29EBA7-6B38-49E9-BFD3-48B05605260D}" srcOrd="0" destOrd="0" presId="urn:microsoft.com/office/officeart/2005/8/layout/list1"/>
    <dgm:cxn modelId="{BB47B036-5EEF-48E2-81D9-AF323BA82176}" srcId="{BEC7CE6B-F9A4-4170-B62D-E6AED70EC322}" destId="{27ABA0B3-282D-4E14-9CBB-EB54B5EABCB1}" srcOrd="0" destOrd="0" parTransId="{1234CBB8-72FF-4182-88A4-86EAB2EDC54B}" sibTransId="{545B7FC5-3D8F-4C96-9676-EA3659DD5EE0}"/>
    <dgm:cxn modelId="{1A036971-E0BA-4D93-878A-E73CCBC7CF2A}" srcId="{08A08FE7-E7C0-4AEA-A325-E3FC316C371F}" destId="{BEC7CE6B-F9A4-4170-B62D-E6AED70EC322}" srcOrd="0" destOrd="0" parTransId="{A8947D69-8DE1-4B75-AEAC-6F8BD967F068}" sibTransId="{ADC8BC94-1F91-4553-BA99-B1DB2EC414B6}"/>
    <dgm:cxn modelId="{171AF253-BF47-4683-8B98-9A12D52B95B1}" type="presOf" srcId="{BEC7CE6B-F9A4-4170-B62D-E6AED70EC322}" destId="{24E4EF63-5C30-4345-BA5D-049D7A58A123}" srcOrd="1" destOrd="0" presId="urn:microsoft.com/office/officeart/2005/8/layout/list1"/>
    <dgm:cxn modelId="{F4957082-AC5A-4FF8-8BEC-9CF4E603F357}" type="presOf" srcId="{E26C66D5-A0A7-481F-A067-2AF7D686F5EE}" destId="{D2E8C407-0D2C-4853-83F6-3EECAA91894E}" srcOrd="0" destOrd="0" presId="urn:microsoft.com/office/officeart/2005/8/layout/list1"/>
    <dgm:cxn modelId="{C0A6B684-29C2-4F62-9EC9-DFCA27F426C2}" srcId="{E26C66D5-A0A7-481F-A067-2AF7D686F5EE}" destId="{AC90BDE0-9A2C-4965-8B53-0076AA600FC5}" srcOrd="0" destOrd="0" parTransId="{63EAF882-542C-4195-B479-AB15558B55D2}" sibTransId="{87D880E3-3265-458C-A5BE-BCC086A298AE}"/>
    <dgm:cxn modelId="{9D3A199D-5439-4E4D-A237-CC4030CB5403}" type="presOf" srcId="{1BD3E218-A83F-4A8C-B925-0426ED13A78A}" destId="{EFB10D0C-E131-4DB3-8255-34F8795EC815}" srcOrd="1" destOrd="0" presId="urn:microsoft.com/office/officeart/2005/8/layout/list1"/>
    <dgm:cxn modelId="{6294EAC3-6E00-4374-A913-CD64DB732D57}" type="presOf" srcId="{27ABA0B3-282D-4E14-9CBB-EB54B5EABCB1}" destId="{9D17F0E9-F845-4C40-AE65-16CD19B05D0C}" srcOrd="0" destOrd="0" presId="urn:microsoft.com/office/officeart/2005/8/layout/list1"/>
    <dgm:cxn modelId="{81AB9AC9-3B23-47F1-A220-14E875989AE6}" type="presOf" srcId="{AC90BDE0-9A2C-4965-8B53-0076AA600FC5}" destId="{168ADDC9-3849-4AF8-B96A-DCFD26CB1C88}" srcOrd="0" destOrd="0" presId="urn:microsoft.com/office/officeart/2005/8/layout/list1"/>
    <dgm:cxn modelId="{755D9DD7-671B-4829-8BDC-E41E3D38B6A6}" type="presOf" srcId="{08A08FE7-E7C0-4AEA-A325-E3FC316C371F}" destId="{79EEAD9D-9741-4D5C-819A-0C1E457F9EF7}" srcOrd="0" destOrd="0" presId="urn:microsoft.com/office/officeart/2005/8/layout/list1"/>
    <dgm:cxn modelId="{1DB4BBDA-F1F3-4020-BAB6-D2D3FEDB1050}" srcId="{1BD3E218-A83F-4A8C-B925-0426ED13A78A}" destId="{A1BCC80F-ABFA-4A90-BC13-373589B49A72}" srcOrd="0" destOrd="0" parTransId="{63B6B2E5-25BE-4432-80D1-6689783E64B9}" sibTransId="{0D754772-AB7D-49C5-BFA7-CD0C6F312435}"/>
    <dgm:cxn modelId="{766A88E5-54B7-4820-8FF0-31CAAA4DE4DC}" type="presOf" srcId="{E26C66D5-A0A7-481F-A067-2AF7D686F5EE}" destId="{8683CB91-08D3-4A4D-8555-CD5C7EB544E6}" srcOrd="1" destOrd="0" presId="urn:microsoft.com/office/officeart/2005/8/layout/list1"/>
    <dgm:cxn modelId="{1CA9AAE7-A3E8-4DF7-A89B-B82A5C008739}" srcId="{08A08FE7-E7C0-4AEA-A325-E3FC316C371F}" destId="{1BD3E218-A83F-4A8C-B925-0426ED13A78A}" srcOrd="2" destOrd="0" parTransId="{99012B3F-648E-42A3-BB51-3C5774317032}" sibTransId="{2E431DE8-1FB2-443E-A7AE-BC3B748E3946}"/>
    <dgm:cxn modelId="{E0953DEB-AE80-4E84-B401-ACE5AE917C09}" type="presOf" srcId="{A1BCC80F-ABFA-4A90-BC13-373589B49A72}" destId="{E1DB9F33-4FAA-4BD5-9309-15ED8DF8611E}" srcOrd="0" destOrd="0" presId="urn:microsoft.com/office/officeart/2005/8/layout/list1"/>
    <dgm:cxn modelId="{EADEBBFA-BF12-4EB3-8768-3A3F0FB85E27}" type="presParOf" srcId="{79EEAD9D-9741-4D5C-819A-0C1E457F9EF7}" destId="{F03C0343-919E-4925-BF32-C466EBB31749}" srcOrd="0" destOrd="0" presId="urn:microsoft.com/office/officeart/2005/8/layout/list1"/>
    <dgm:cxn modelId="{46A2404C-97F8-44B9-B97C-3282834A357A}" type="presParOf" srcId="{F03C0343-919E-4925-BF32-C466EBB31749}" destId="{CD29EBA7-6B38-49E9-BFD3-48B05605260D}" srcOrd="0" destOrd="0" presId="urn:microsoft.com/office/officeart/2005/8/layout/list1"/>
    <dgm:cxn modelId="{ADDA6141-9153-4C80-AFA8-67E7599D544D}" type="presParOf" srcId="{F03C0343-919E-4925-BF32-C466EBB31749}" destId="{24E4EF63-5C30-4345-BA5D-049D7A58A123}" srcOrd="1" destOrd="0" presId="urn:microsoft.com/office/officeart/2005/8/layout/list1"/>
    <dgm:cxn modelId="{DA976F55-B1A1-4052-80AC-D6B4F1DAE805}" type="presParOf" srcId="{79EEAD9D-9741-4D5C-819A-0C1E457F9EF7}" destId="{A6421557-84C4-43FE-8C8F-1F12AC2FCAAA}" srcOrd="1" destOrd="0" presId="urn:microsoft.com/office/officeart/2005/8/layout/list1"/>
    <dgm:cxn modelId="{5C95836A-45B4-4524-9473-963870578CDE}" type="presParOf" srcId="{79EEAD9D-9741-4D5C-819A-0C1E457F9EF7}" destId="{9D17F0E9-F845-4C40-AE65-16CD19B05D0C}" srcOrd="2" destOrd="0" presId="urn:microsoft.com/office/officeart/2005/8/layout/list1"/>
    <dgm:cxn modelId="{3DD4FA5A-54B2-4EFA-86E7-02D5AFE1F577}" type="presParOf" srcId="{79EEAD9D-9741-4D5C-819A-0C1E457F9EF7}" destId="{A2ADD888-665D-44B0-A238-E8140BCD1571}" srcOrd="3" destOrd="0" presId="urn:microsoft.com/office/officeart/2005/8/layout/list1"/>
    <dgm:cxn modelId="{34D46DF4-6277-4580-BB69-FC03709E9527}" type="presParOf" srcId="{79EEAD9D-9741-4D5C-819A-0C1E457F9EF7}" destId="{3EF9794E-10CD-4250-8681-B41892EB7E1E}" srcOrd="4" destOrd="0" presId="urn:microsoft.com/office/officeart/2005/8/layout/list1"/>
    <dgm:cxn modelId="{AB3A9A9C-1A3F-48E1-A9C5-151C413381F5}" type="presParOf" srcId="{3EF9794E-10CD-4250-8681-B41892EB7E1E}" destId="{D2E8C407-0D2C-4853-83F6-3EECAA91894E}" srcOrd="0" destOrd="0" presId="urn:microsoft.com/office/officeart/2005/8/layout/list1"/>
    <dgm:cxn modelId="{E658492E-13AD-40B5-8C25-198D79ECEC7C}" type="presParOf" srcId="{3EF9794E-10CD-4250-8681-B41892EB7E1E}" destId="{8683CB91-08D3-4A4D-8555-CD5C7EB544E6}" srcOrd="1" destOrd="0" presId="urn:microsoft.com/office/officeart/2005/8/layout/list1"/>
    <dgm:cxn modelId="{8F1A770B-2304-425C-BE65-C9BED538A06D}" type="presParOf" srcId="{79EEAD9D-9741-4D5C-819A-0C1E457F9EF7}" destId="{CAE065E2-9E42-49F7-BE18-8EE250D5E8A5}" srcOrd="5" destOrd="0" presId="urn:microsoft.com/office/officeart/2005/8/layout/list1"/>
    <dgm:cxn modelId="{62EDB261-1463-41E2-8BB2-31F14F0E89FF}" type="presParOf" srcId="{79EEAD9D-9741-4D5C-819A-0C1E457F9EF7}" destId="{168ADDC9-3849-4AF8-B96A-DCFD26CB1C88}" srcOrd="6" destOrd="0" presId="urn:microsoft.com/office/officeart/2005/8/layout/list1"/>
    <dgm:cxn modelId="{698564EF-7FD5-4EE4-AF9F-80FFC029709E}" type="presParOf" srcId="{79EEAD9D-9741-4D5C-819A-0C1E457F9EF7}" destId="{B9FCBA4E-6AB9-43FC-AB66-CA9F254F1313}" srcOrd="7" destOrd="0" presId="urn:microsoft.com/office/officeart/2005/8/layout/list1"/>
    <dgm:cxn modelId="{12959CC8-0A03-482B-AF1A-856D00D04C71}" type="presParOf" srcId="{79EEAD9D-9741-4D5C-819A-0C1E457F9EF7}" destId="{19F8CDB4-A7F8-4FCE-B3A0-CA1EB933B8D4}" srcOrd="8" destOrd="0" presId="urn:microsoft.com/office/officeart/2005/8/layout/list1"/>
    <dgm:cxn modelId="{770B517D-3245-4823-8651-99EE17F792DD}" type="presParOf" srcId="{19F8CDB4-A7F8-4FCE-B3A0-CA1EB933B8D4}" destId="{91C7AFB2-CA8A-430B-A5FB-B1B4C8F110CC}" srcOrd="0" destOrd="0" presId="urn:microsoft.com/office/officeart/2005/8/layout/list1"/>
    <dgm:cxn modelId="{3AB47588-812A-48BA-82DE-7F639DBD0975}" type="presParOf" srcId="{19F8CDB4-A7F8-4FCE-B3A0-CA1EB933B8D4}" destId="{EFB10D0C-E131-4DB3-8255-34F8795EC815}" srcOrd="1" destOrd="0" presId="urn:microsoft.com/office/officeart/2005/8/layout/list1"/>
    <dgm:cxn modelId="{66119ACC-04F7-4550-A866-C771F7EE03A2}" type="presParOf" srcId="{79EEAD9D-9741-4D5C-819A-0C1E457F9EF7}" destId="{D2695B97-9C26-4031-A36A-C1EC2062622E}" srcOrd="9" destOrd="0" presId="urn:microsoft.com/office/officeart/2005/8/layout/list1"/>
    <dgm:cxn modelId="{C8739287-8CD4-4C7F-BC92-C16C47E9AD78}" type="presParOf" srcId="{79EEAD9D-9741-4D5C-819A-0C1E457F9EF7}" destId="{E1DB9F33-4FAA-4BD5-9309-15ED8DF8611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758FA5-CE3D-4EE6-8E16-2B7C5B49D7C4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2559EF1-E05D-4BB6-90CC-C586AA630A06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2 mo</a:t>
          </a:r>
          <a:endParaRPr lang="en-US" dirty="0">
            <a:solidFill>
              <a:schemeClr val="bg2"/>
            </a:solidFill>
          </a:endParaRPr>
        </a:p>
      </dgm:t>
    </dgm:pt>
    <dgm:pt modelId="{F3EA4584-5FF9-4308-9A27-AE723DECDAA6}" type="parTrans" cxnId="{DDF13B80-7B4C-479E-8D65-6682FFFF0E0F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7618DF27-3D64-42C5-AF85-22E65C2B5053}" type="sibTrans" cxnId="{DDF13B80-7B4C-479E-8D65-6682FFFF0E0F}">
      <dgm:prSet/>
      <dgm:spPr>
        <a:solidFill>
          <a:schemeClr val="accent1">
            <a:lumMod val="50000"/>
          </a:schemeClr>
        </a:solidFill>
      </dgm:spPr>
      <dgm:t>
        <a:bodyPr/>
        <a:lstStyle/>
        <a:p>
          <a:endParaRPr lang="en-US" dirty="0">
            <a:solidFill>
              <a:schemeClr val="bg2"/>
            </a:solidFill>
          </a:endParaRPr>
        </a:p>
      </dgm:t>
    </dgm:pt>
    <dgm:pt modelId="{B53BB278-BCFD-4FEE-B0B9-EB58F6B14C8A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4 mo</a:t>
          </a:r>
          <a:endParaRPr lang="en-US" dirty="0">
            <a:solidFill>
              <a:schemeClr val="bg2"/>
            </a:solidFill>
          </a:endParaRPr>
        </a:p>
      </dgm:t>
    </dgm:pt>
    <dgm:pt modelId="{F59D6BFD-3225-4ECB-A966-96FAC3BB10F8}" type="parTrans" cxnId="{EE0D3374-1940-4D58-BE99-73B39103B80E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ED862F77-E497-4EA0-90A1-541BD2D547BE}" type="sibTrans" cxnId="{EE0D3374-1940-4D58-BE99-73B39103B80E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endParaRPr lang="en-US" dirty="0">
            <a:solidFill>
              <a:schemeClr val="bg2"/>
            </a:solidFill>
          </a:endParaRPr>
        </a:p>
      </dgm:t>
    </dgm:pt>
    <dgm:pt modelId="{D76404BA-EE39-4164-B507-78579A8D0E69}">
      <dgm:prSet/>
      <dgm:spPr>
        <a:solidFill>
          <a:schemeClr val="accent1"/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6 mo</a:t>
          </a:r>
          <a:endParaRPr lang="en-US" dirty="0">
            <a:solidFill>
              <a:schemeClr val="bg2"/>
            </a:solidFill>
          </a:endParaRPr>
        </a:p>
      </dgm:t>
    </dgm:pt>
    <dgm:pt modelId="{568AD408-6335-4543-8CA1-65A0EDD14625}" type="parTrans" cxnId="{D6393C01-030B-4FAE-8B38-06314DDDEF62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784B11B7-3184-49D8-B8D1-E32E6B8EDC41}" type="sibTrans" cxnId="{D6393C01-030B-4FAE-8B38-06314DDDEF62}">
      <dgm:prSet/>
      <dgm:spPr>
        <a:solidFill>
          <a:schemeClr val="accent1"/>
        </a:solidFill>
      </dgm:spPr>
      <dgm:t>
        <a:bodyPr/>
        <a:lstStyle/>
        <a:p>
          <a:endParaRPr lang="en-US" dirty="0">
            <a:solidFill>
              <a:schemeClr val="bg2"/>
            </a:solidFill>
          </a:endParaRPr>
        </a:p>
      </dgm:t>
    </dgm:pt>
    <dgm:pt modelId="{9AAFA854-B430-4F32-8029-2DAB86C492D5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>
              <a:solidFill>
                <a:schemeClr val="bg2"/>
              </a:solidFill>
            </a:rPr>
            <a:t>12-15 mo</a:t>
          </a:r>
          <a:endParaRPr lang="en-US" dirty="0">
            <a:solidFill>
              <a:schemeClr val="bg2"/>
            </a:solidFill>
          </a:endParaRPr>
        </a:p>
      </dgm:t>
    </dgm:pt>
    <dgm:pt modelId="{E8E42745-8680-4AD5-8739-6A23A1D4DBB1}" type="parTrans" cxnId="{12F8C391-94D0-4ED6-82C5-5EF3FF7E45D5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A8EA1077-A366-44AE-85EB-31CFD206C4F0}" type="sibTrans" cxnId="{12F8C391-94D0-4ED6-82C5-5EF3FF7E45D5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45FB868A-AF20-4AEE-B128-AF9C3154C3CF}" type="pres">
      <dgm:prSet presAssocID="{EF758FA5-CE3D-4EE6-8E16-2B7C5B49D7C4}" presName="Name0" presStyleCnt="0">
        <dgm:presLayoutVars>
          <dgm:dir/>
          <dgm:resizeHandles val="exact"/>
        </dgm:presLayoutVars>
      </dgm:prSet>
      <dgm:spPr/>
    </dgm:pt>
    <dgm:pt modelId="{053CB571-C1A7-40EC-A38D-6E2BB33A789F}" type="pres">
      <dgm:prSet presAssocID="{62559EF1-E05D-4BB6-90CC-C586AA630A06}" presName="node" presStyleLbl="node1" presStyleIdx="0" presStyleCnt="4">
        <dgm:presLayoutVars>
          <dgm:bulletEnabled val="1"/>
        </dgm:presLayoutVars>
      </dgm:prSet>
      <dgm:spPr/>
    </dgm:pt>
    <dgm:pt modelId="{0708B157-0E3D-4D31-9518-EDB680CE5BAA}" type="pres">
      <dgm:prSet presAssocID="{7618DF27-3D64-42C5-AF85-22E65C2B5053}" presName="sibTrans" presStyleLbl="sibTrans2D1" presStyleIdx="0" presStyleCnt="3"/>
      <dgm:spPr/>
    </dgm:pt>
    <dgm:pt modelId="{D57C8186-631C-42B3-8310-945751980090}" type="pres">
      <dgm:prSet presAssocID="{7618DF27-3D64-42C5-AF85-22E65C2B5053}" presName="connectorText" presStyleLbl="sibTrans2D1" presStyleIdx="0" presStyleCnt="3"/>
      <dgm:spPr/>
    </dgm:pt>
    <dgm:pt modelId="{74CEC2A1-A912-42E5-B8D9-9CBF3BB8A807}" type="pres">
      <dgm:prSet presAssocID="{B53BB278-BCFD-4FEE-B0B9-EB58F6B14C8A}" presName="node" presStyleLbl="node1" presStyleIdx="1" presStyleCnt="4">
        <dgm:presLayoutVars>
          <dgm:bulletEnabled val="1"/>
        </dgm:presLayoutVars>
      </dgm:prSet>
      <dgm:spPr/>
    </dgm:pt>
    <dgm:pt modelId="{87E3714A-233B-4941-92DC-BC927F838C44}" type="pres">
      <dgm:prSet presAssocID="{ED862F77-E497-4EA0-90A1-541BD2D547BE}" presName="sibTrans" presStyleLbl="sibTrans2D1" presStyleIdx="1" presStyleCnt="3"/>
      <dgm:spPr/>
    </dgm:pt>
    <dgm:pt modelId="{1C01047C-908B-42C9-AC03-E044DBED073F}" type="pres">
      <dgm:prSet presAssocID="{ED862F77-E497-4EA0-90A1-541BD2D547BE}" presName="connectorText" presStyleLbl="sibTrans2D1" presStyleIdx="1" presStyleCnt="3"/>
      <dgm:spPr/>
    </dgm:pt>
    <dgm:pt modelId="{672CCDF3-8793-40CA-B2BD-D499EFC54313}" type="pres">
      <dgm:prSet presAssocID="{D76404BA-EE39-4164-B507-78579A8D0E69}" presName="node" presStyleLbl="node1" presStyleIdx="2" presStyleCnt="4">
        <dgm:presLayoutVars>
          <dgm:bulletEnabled val="1"/>
        </dgm:presLayoutVars>
      </dgm:prSet>
      <dgm:spPr/>
    </dgm:pt>
    <dgm:pt modelId="{7CB67432-5CFE-4ED9-ABA8-4E7D9E7EFA0E}" type="pres">
      <dgm:prSet presAssocID="{784B11B7-3184-49D8-B8D1-E32E6B8EDC41}" presName="sibTrans" presStyleLbl="sibTrans2D1" presStyleIdx="2" presStyleCnt="3"/>
      <dgm:spPr/>
    </dgm:pt>
    <dgm:pt modelId="{EDA872EE-C4B3-4134-9E4B-D85723ACC890}" type="pres">
      <dgm:prSet presAssocID="{784B11B7-3184-49D8-B8D1-E32E6B8EDC41}" presName="connectorText" presStyleLbl="sibTrans2D1" presStyleIdx="2" presStyleCnt="3"/>
      <dgm:spPr/>
    </dgm:pt>
    <dgm:pt modelId="{F3E5F2EA-532B-43AE-81C4-E3D9B994A201}" type="pres">
      <dgm:prSet presAssocID="{9AAFA854-B430-4F32-8029-2DAB86C492D5}" presName="node" presStyleLbl="node1" presStyleIdx="3" presStyleCnt="4">
        <dgm:presLayoutVars>
          <dgm:bulletEnabled val="1"/>
        </dgm:presLayoutVars>
      </dgm:prSet>
      <dgm:spPr/>
    </dgm:pt>
  </dgm:ptLst>
  <dgm:cxnLst>
    <dgm:cxn modelId="{D6393C01-030B-4FAE-8B38-06314DDDEF62}" srcId="{EF758FA5-CE3D-4EE6-8E16-2B7C5B49D7C4}" destId="{D76404BA-EE39-4164-B507-78579A8D0E69}" srcOrd="2" destOrd="0" parTransId="{568AD408-6335-4543-8CA1-65A0EDD14625}" sibTransId="{784B11B7-3184-49D8-B8D1-E32E6B8EDC41}"/>
    <dgm:cxn modelId="{FAB8B915-6AB4-4811-B0BA-ECFC66B24975}" type="presOf" srcId="{7618DF27-3D64-42C5-AF85-22E65C2B5053}" destId="{0708B157-0E3D-4D31-9518-EDB680CE5BAA}" srcOrd="0" destOrd="0" presId="urn:microsoft.com/office/officeart/2005/8/layout/process1"/>
    <dgm:cxn modelId="{27B8511F-2B9D-48FF-B03B-B4A5B6A84E68}" type="presOf" srcId="{9AAFA854-B430-4F32-8029-2DAB86C492D5}" destId="{F3E5F2EA-532B-43AE-81C4-E3D9B994A201}" srcOrd="0" destOrd="0" presId="urn:microsoft.com/office/officeart/2005/8/layout/process1"/>
    <dgm:cxn modelId="{B5467A22-3603-4710-A9D5-4810E5149912}" type="presOf" srcId="{784B11B7-3184-49D8-B8D1-E32E6B8EDC41}" destId="{7CB67432-5CFE-4ED9-ABA8-4E7D9E7EFA0E}" srcOrd="0" destOrd="0" presId="urn:microsoft.com/office/officeart/2005/8/layout/process1"/>
    <dgm:cxn modelId="{1542D83E-5A58-48C3-AB45-24F4638AF103}" type="presOf" srcId="{7618DF27-3D64-42C5-AF85-22E65C2B5053}" destId="{D57C8186-631C-42B3-8310-945751980090}" srcOrd="1" destOrd="0" presId="urn:microsoft.com/office/officeart/2005/8/layout/process1"/>
    <dgm:cxn modelId="{EE0D3374-1940-4D58-BE99-73B39103B80E}" srcId="{EF758FA5-CE3D-4EE6-8E16-2B7C5B49D7C4}" destId="{B53BB278-BCFD-4FEE-B0B9-EB58F6B14C8A}" srcOrd="1" destOrd="0" parTransId="{F59D6BFD-3225-4ECB-A966-96FAC3BB10F8}" sibTransId="{ED862F77-E497-4EA0-90A1-541BD2D547BE}"/>
    <dgm:cxn modelId="{222F5256-086A-4C4C-93D3-9ED79ED3EB99}" type="presOf" srcId="{B53BB278-BCFD-4FEE-B0B9-EB58F6B14C8A}" destId="{74CEC2A1-A912-42E5-B8D9-9CBF3BB8A807}" srcOrd="0" destOrd="0" presId="urn:microsoft.com/office/officeart/2005/8/layout/process1"/>
    <dgm:cxn modelId="{1DEB6F57-C53A-42D3-A86D-61455DEE6DCC}" type="presOf" srcId="{ED862F77-E497-4EA0-90A1-541BD2D547BE}" destId="{87E3714A-233B-4941-92DC-BC927F838C44}" srcOrd="0" destOrd="0" presId="urn:microsoft.com/office/officeart/2005/8/layout/process1"/>
    <dgm:cxn modelId="{DDF13B80-7B4C-479E-8D65-6682FFFF0E0F}" srcId="{EF758FA5-CE3D-4EE6-8E16-2B7C5B49D7C4}" destId="{62559EF1-E05D-4BB6-90CC-C586AA630A06}" srcOrd="0" destOrd="0" parTransId="{F3EA4584-5FF9-4308-9A27-AE723DECDAA6}" sibTransId="{7618DF27-3D64-42C5-AF85-22E65C2B5053}"/>
    <dgm:cxn modelId="{982E738C-3837-4F99-ABA7-F01DE90625B9}" type="presOf" srcId="{D76404BA-EE39-4164-B507-78579A8D0E69}" destId="{672CCDF3-8793-40CA-B2BD-D499EFC54313}" srcOrd="0" destOrd="0" presId="urn:microsoft.com/office/officeart/2005/8/layout/process1"/>
    <dgm:cxn modelId="{12F8C391-94D0-4ED6-82C5-5EF3FF7E45D5}" srcId="{EF758FA5-CE3D-4EE6-8E16-2B7C5B49D7C4}" destId="{9AAFA854-B430-4F32-8029-2DAB86C492D5}" srcOrd="3" destOrd="0" parTransId="{E8E42745-8680-4AD5-8739-6A23A1D4DBB1}" sibTransId="{A8EA1077-A366-44AE-85EB-31CFD206C4F0}"/>
    <dgm:cxn modelId="{3D2834B4-3C15-41E5-89D7-BE5F5DE41B28}" type="presOf" srcId="{784B11B7-3184-49D8-B8D1-E32E6B8EDC41}" destId="{EDA872EE-C4B3-4134-9E4B-D85723ACC890}" srcOrd="1" destOrd="0" presId="urn:microsoft.com/office/officeart/2005/8/layout/process1"/>
    <dgm:cxn modelId="{C080C0CC-0B28-49A4-A26D-D5B6D79BA034}" type="presOf" srcId="{62559EF1-E05D-4BB6-90CC-C586AA630A06}" destId="{053CB571-C1A7-40EC-A38D-6E2BB33A789F}" srcOrd="0" destOrd="0" presId="urn:microsoft.com/office/officeart/2005/8/layout/process1"/>
    <dgm:cxn modelId="{70474BFE-E1A4-4589-BEB2-07821737BDBB}" type="presOf" srcId="{ED862F77-E497-4EA0-90A1-541BD2D547BE}" destId="{1C01047C-908B-42C9-AC03-E044DBED073F}" srcOrd="1" destOrd="0" presId="urn:microsoft.com/office/officeart/2005/8/layout/process1"/>
    <dgm:cxn modelId="{66B123FF-1CAA-4DBD-A688-8A8AC4ECBE0A}" type="presOf" srcId="{EF758FA5-CE3D-4EE6-8E16-2B7C5B49D7C4}" destId="{45FB868A-AF20-4AEE-B128-AF9C3154C3CF}" srcOrd="0" destOrd="0" presId="urn:microsoft.com/office/officeart/2005/8/layout/process1"/>
    <dgm:cxn modelId="{89CB9B3B-0344-4309-A85D-57020D6BC988}" type="presParOf" srcId="{45FB868A-AF20-4AEE-B128-AF9C3154C3CF}" destId="{053CB571-C1A7-40EC-A38D-6E2BB33A789F}" srcOrd="0" destOrd="0" presId="urn:microsoft.com/office/officeart/2005/8/layout/process1"/>
    <dgm:cxn modelId="{3824381D-7B8D-4275-AC52-48A5FD01193F}" type="presParOf" srcId="{45FB868A-AF20-4AEE-B128-AF9C3154C3CF}" destId="{0708B157-0E3D-4D31-9518-EDB680CE5BAA}" srcOrd="1" destOrd="0" presId="urn:microsoft.com/office/officeart/2005/8/layout/process1"/>
    <dgm:cxn modelId="{CF788657-030D-4D2A-8DF5-02919F78AEB1}" type="presParOf" srcId="{0708B157-0E3D-4D31-9518-EDB680CE5BAA}" destId="{D57C8186-631C-42B3-8310-945751980090}" srcOrd="0" destOrd="0" presId="urn:microsoft.com/office/officeart/2005/8/layout/process1"/>
    <dgm:cxn modelId="{9891ABAA-663B-4D4F-8A3D-E07A6555DFC6}" type="presParOf" srcId="{45FB868A-AF20-4AEE-B128-AF9C3154C3CF}" destId="{74CEC2A1-A912-42E5-B8D9-9CBF3BB8A807}" srcOrd="2" destOrd="0" presId="urn:microsoft.com/office/officeart/2005/8/layout/process1"/>
    <dgm:cxn modelId="{A7AC11C8-ED8B-4A00-9149-68BF7B35E617}" type="presParOf" srcId="{45FB868A-AF20-4AEE-B128-AF9C3154C3CF}" destId="{87E3714A-233B-4941-92DC-BC927F838C44}" srcOrd="3" destOrd="0" presId="urn:microsoft.com/office/officeart/2005/8/layout/process1"/>
    <dgm:cxn modelId="{BD475746-4113-4357-8FC3-19029252B2F7}" type="presParOf" srcId="{87E3714A-233B-4941-92DC-BC927F838C44}" destId="{1C01047C-908B-42C9-AC03-E044DBED073F}" srcOrd="0" destOrd="0" presId="urn:microsoft.com/office/officeart/2005/8/layout/process1"/>
    <dgm:cxn modelId="{DCB20539-9AD0-46B7-A53D-2E5E9CB30FB0}" type="presParOf" srcId="{45FB868A-AF20-4AEE-B128-AF9C3154C3CF}" destId="{672CCDF3-8793-40CA-B2BD-D499EFC54313}" srcOrd="4" destOrd="0" presId="urn:microsoft.com/office/officeart/2005/8/layout/process1"/>
    <dgm:cxn modelId="{22BE9060-4906-4643-BFB8-57397FF49347}" type="presParOf" srcId="{45FB868A-AF20-4AEE-B128-AF9C3154C3CF}" destId="{7CB67432-5CFE-4ED9-ABA8-4E7D9E7EFA0E}" srcOrd="5" destOrd="0" presId="urn:microsoft.com/office/officeart/2005/8/layout/process1"/>
    <dgm:cxn modelId="{6A174F2A-DA37-47D1-A4B0-14FF63CB3BA0}" type="presParOf" srcId="{7CB67432-5CFE-4ED9-ABA8-4E7D9E7EFA0E}" destId="{EDA872EE-C4B3-4134-9E4B-D85723ACC890}" srcOrd="0" destOrd="0" presId="urn:microsoft.com/office/officeart/2005/8/layout/process1"/>
    <dgm:cxn modelId="{605CFF00-B1BB-4896-A055-2E70ADF4C128}" type="presParOf" srcId="{45FB868A-AF20-4AEE-B128-AF9C3154C3CF}" destId="{F3E5F2EA-532B-43AE-81C4-E3D9B994A201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7E016D-6B29-4961-8BEB-391D3A14EBD0}">
      <dsp:nvSpPr>
        <dsp:cNvPr id="0" name=""/>
        <dsp:cNvSpPr/>
      </dsp:nvSpPr>
      <dsp:spPr>
        <a:xfrm>
          <a:off x="0" y="528680"/>
          <a:ext cx="1173956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2"/>
              </a:solidFill>
            </a:rPr>
            <a:t>Burden of noninvasive disease manifestations is commonly underestimated</a:t>
          </a:r>
          <a:endParaRPr lang="en-US" sz="2400" kern="1200" dirty="0">
            <a:solidFill>
              <a:schemeClr val="bg2"/>
            </a:solidFill>
          </a:endParaRPr>
        </a:p>
      </dsp:txBody>
      <dsp:txXfrm>
        <a:off x="59399" y="588079"/>
        <a:ext cx="11620765" cy="1098002"/>
      </dsp:txXfrm>
    </dsp:sp>
    <dsp:sp modelId="{ED00CD96-CD3D-4C85-A0DD-204240EAC9EB}">
      <dsp:nvSpPr>
        <dsp:cNvPr id="0" name=""/>
        <dsp:cNvSpPr/>
      </dsp:nvSpPr>
      <dsp:spPr>
        <a:xfrm>
          <a:off x="0" y="1932681"/>
          <a:ext cx="11739563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chemeClr val="bg2"/>
              </a:solidFill>
            </a:rPr>
            <a:t>Nonbacteremic pneumonia is far more common than pneumonia with bacteremia</a:t>
          </a:r>
          <a:endParaRPr lang="en-US" sz="2400" kern="1200" dirty="0">
            <a:solidFill>
              <a:schemeClr val="bg2"/>
            </a:solidFill>
          </a:endParaRPr>
        </a:p>
      </dsp:txBody>
      <dsp:txXfrm>
        <a:off x="59399" y="1992080"/>
        <a:ext cx="11620765" cy="1098002"/>
      </dsp:txXfrm>
    </dsp:sp>
    <dsp:sp modelId="{D72722CB-7C47-4ED3-AF1B-18F942236E9D}">
      <dsp:nvSpPr>
        <dsp:cNvPr id="0" name=""/>
        <dsp:cNvSpPr/>
      </dsp:nvSpPr>
      <dsp:spPr>
        <a:xfrm>
          <a:off x="0" y="3149481"/>
          <a:ext cx="11739563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2731" tIns="27940" rIns="156464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kern="1200"/>
            <a:t>Harder to confirm microbiologically but contribute heavily to hospitalizations and morbidity</a:t>
          </a:r>
        </a:p>
      </dsp:txBody>
      <dsp:txXfrm>
        <a:off x="0" y="3149481"/>
        <a:ext cx="11739563" cy="1076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17F0E9-F845-4C40-AE65-16CD19B05D0C}">
      <dsp:nvSpPr>
        <dsp:cNvPr id="0" name=""/>
        <dsp:cNvSpPr/>
      </dsp:nvSpPr>
      <dsp:spPr>
        <a:xfrm>
          <a:off x="0" y="326376"/>
          <a:ext cx="7019954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4826" tIns="416560" rIns="54482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Immune system evasion</a:t>
          </a:r>
        </a:p>
      </dsp:txBody>
      <dsp:txXfrm>
        <a:off x="0" y="326376"/>
        <a:ext cx="7019954" cy="1008000"/>
      </dsp:txXfrm>
    </dsp:sp>
    <dsp:sp modelId="{24E4EF63-5C30-4345-BA5D-049D7A58A123}">
      <dsp:nvSpPr>
        <dsp:cNvPr id="0" name=""/>
        <dsp:cNvSpPr/>
      </dsp:nvSpPr>
      <dsp:spPr>
        <a:xfrm>
          <a:off x="350997" y="31176"/>
          <a:ext cx="4913967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736" tIns="0" rIns="185736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bg2"/>
              </a:solidFill>
            </a:rPr>
            <a:t>Polysaccharide capsule</a:t>
          </a:r>
        </a:p>
      </dsp:txBody>
      <dsp:txXfrm>
        <a:off x="379818" y="59997"/>
        <a:ext cx="4856325" cy="532758"/>
      </dsp:txXfrm>
    </dsp:sp>
    <dsp:sp modelId="{168ADDC9-3849-4AF8-B96A-DCFD26CB1C88}">
      <dsp:nvSpPr>
        <dsp:cNvPr id="0" name=""/>
        <dsp:cNvSpPr/>
      </dsp:nvSpPr>
      <dsp:spPr>
        <a:xfrm>
          <a:off x="0" y="1737577"/>
          <a:ext cx="7019954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4826" tIns="416560" rIns="54482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Inflammatory response</a:t>
          </a:r>
        </a:p>
      </dsp:txBody>
      <dsp:txXfrm>
        <a:off x="0" y="1737577"/>
        <a:ext cx="7019954" cy="1008000"/>
      </dsp:txXfrm>
    </dsp:sp>
    <dsp:sp modelId="{8683CB91-08D3-4A4D-8555-CD5C7EB544E6}">
      <dsp:nvSpPr>
        <dsp:cNvPr id="0" name=""/>
        <dsp:cNvSpPr/>
      </dsp:nvSpPr>
      <dsp:spPr>
        <a:xfrm>
          <a:off x="350997" y="1442377"/>
          <a:ext cx="4913967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736" tIns="0" rIns="185736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 err="1">
              <a:solidFill>
                <a:schemeClr val="bg2"/>
              </a:solidFill>
            </a:rPr>
            <a:t>Pneumolysin</a:t>
          </a:r>
          <a:endParaRPr lang="en-US" sz="2800" b="1" kern="1200" dirty="0">
            <a:solidFill>
              <a:schemeClr val="bg2"/>
            </a:solidFill>
          </a:endParaRPr>
        </a:p>
      </dsp:txBody>
      <dsp:txXfrm>
        <a:off x="379818" y="1471198"/>
        <a:ext cx="4856325" cy="532758"/>
      </dsp:txXfrm>
    </dsp:sp>
    <dsp:sp modelId="{E1DB9F33-4FAA-4BD5-9309-15ED8DF8611E}">
      <dsp:nvSpPr>
        <dsp:cNvPr id="0" name=""/>
        <dsp:cNvSpPr/>
      </dsp:nvSpPr>
      <dsp:spPr>
        <a:xfrm>
          <a:off x="0" y="3179914"/>
          <a:ext cx="7019954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4826" tIns="416560" rIns="54482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Colonization</a:t>
          </a:r>
        </a:p>
      </dsp:txBody>
      <dsp:txXfrm>
        <a:off x="0" y="3179914"/>
        <a:ext cx="7019954" cy="1008000"/>
      </dsp:txXfrm>
    </dsp:sp>
    <dsp:sp modelId="{EFB10D0C-E131-4DB3-8255-34F8795EC815}">
      <dsp:nvSpPr>
        <dsp:cNvPr id="0" name=""/>
        <dsp:cNvSpPr/>
      </dsp:nvSpPr>
      <dsp:spPr>
        <a:xfrm>
          <a:off x="350997" y="2853577"/>
          <a:ext cx="4913967" cy="590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5736" tIns="0" rIns="185736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bg2"/>
              </a:solidFill>
            </a:rPr>
            <a:t>Surface adhesins</a:t>
          </a:r>
        </a:p>
      </dsp:txBody>
      <dsp:txXfrm>
        <a:off x="379818" y="2882398"/>
        <a:ext cx="4856325" cy="532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3CB571-C1A7-40EC-A38D-6E2BB33A789F}">
      <dsp:nvSpPr>
        <dsp:cNvPr id="0" name=""/>
        <dsp:cNvSpPr/>
      </dsp:nvSpPr>
      <dsp:spPr>
        <a:xfrm>
          <a:off x="4467" y="36898"/>
          <a:ext cx="1953177" cy="1171906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solidFill>
                <a:schemeClr val="bg2"/>
              </a:solidFill>
            </a:rPr>
            <a:t>2 mo</a:t>
          </a:r>
          <a:endParaRPr lang="en-US" sz="3000" kern="1200" dirty="0">
            <a:solidFill>
              <a:schemeClr val="bg2"/>
            </a:solidFill>
          </a:endParaRPr>
        </a:p>
      </dsp:txBody>
      <dsp:txXfrm>
        <a:off x="38791" y="71222"/>
        <a:ext cx="1884529" cy="1103258"/>
      </dsp:txXfrm>
    </dsp:sp>
    <dsp:sp modelId="{0708B157-0E3D-4D31-9518-EDB680CE5BAA}">
      <dsp:nvSpPr>
        <dsp:cNvPr id="0" name=""/>
        <dsp:cNvSpPr/>
      </dsp:nvSpPr>
      <dsp:spPr>
        <a:xfrm>
          <a:off x="2152961" y="380658"/>
          <a:ext cx="414073" cy="4843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bg2"/>
            </a:solidFill>
          </a:endParaRPr>
        </a:p>
      </dsp:txBody>
      <dsp:txXfrm>
        <a:off x="2152961" y="477535"/>
        <a:ext cx="289851" cy="290633"/>
      </dsp:txXfrm>
    </dsp:sp>
    <dsp:sp modelId="{74CEC2A1-A912-42E5-B8D9-9CBF3BB8A807}">
      <dsp:nvSpPr>
        <dsp:cNvPr id="0" name=""/>
        <dsp:cNvSpPr/>
      </dsp:nvSpPr>
      <dsp:spPr>
        <a:xfrm>
          <a:off x="2738915" y="36898"/>
          <a:ext cx="1953177" cy="1171906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solidFill>
                <a:schemeClr val="bg2"/>
              </a:solidFill>
            </a:rPr>
            <a:t>4 mo</a:t>
          </a:r>
          <a:endParaRPr lang="en-US" sz="3000" kern="1200" dirty="0">
            <a:solidFill>
              <a:schemeClr val="bg2"/>
            </a:solidFill>
          </a:endParaRPr>
        </a:p>
      </dsp:txBody>
      <dsp:txXfrm>
        <a:off x="2773239" y="71222"/>
        <a:ext cx="1884529" cy="1103258"/>
      </dsp:txXfrm>
    </dsp:sp>
    <dsp:sp modelId="{87E3714A-233B-4941-92DC-BC927F838C44}">
      <dsp:nvSpPr>
        <dsp:cNvPr id="0" name=""/>
        <dsp:cNvSpPr/>
      </dsp:nvSpPr>
      <dsp:spPr>
        <a:xfrm>
          <a:off x="4887409" y="380658"/>
          <a:ext cx="414073" cy="4843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bg2"/>
            </a:solidFill>
          </a:endParaRPr>
        </a:p>
      </dsp:txBody>
      <dsp:txXfrm>
        <a:off x="4887409" y="477535"/>
        <a:ext cx="289851" cy="290633"/>
      </dsp:txXfrm>
    </dsp:sp>
    <dsp:sp modelId="{672CCDF3-8793-40CA-B2BD-D499EFC54313}">
      <dsp:nvSpPr>
        <dsp:cNvPr id="0" name=""/>
        <dsp:cNvSpPr/>
      </dsp:nvSpPr>
      <dsp:spPr>
        <a:xfrm>
          <a:off x="5473362" y="36898"/>
          <a:ext cx="1953177" cy="1171906"/>
        </a:xfrm>
        <a:prstGeom prst="roundRect">
          <a:avLst>
            <a:gd name="adj" fmla="val 10000"/>
          </a:avLst>
        </a:prstGeom>
        <a:solidFill>
          <a:schemeClr val="accent1"/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solidFill>
                <a:schemeClr val="bg2"/>
              </a:solidFill>
            </a:rPr>
            <a:t>6 mo</a:t>
          </a:r>
          <a:endParaRPr lang="en-US" sz="3000" kern="1200" dirty="0">
            <a:solidFill>
              <a:schemeClr val="bg2"/>
            </a:solidFill>
          </a:endParaRPr>
        </a:p>
      </dsp:txBody>
      <dsp:txXfrm>
        <a:off x="5507686" y="71222"/>
        <a:ext cx="1884529" cy="1103258"/>
      </dsp:txXfrm>
    </dsp:sp>
    <dsp:sp modelId="{7CB67432-5CFE-4ED9-ABA8-4E7D9E7EFA0E}">
      <dsp:nvSpPr>
        <dsp:cNvPr id="0" name=""/>
        <dsp:cNvSpPr/>
      </dsp:nvSpPr>
      <dsp:spPr>
        <a:xfrm>
          <a:off x="7621857" y="380658"/>
          <a:ext cx="414073" cy="48438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 dirty="0">
            <a:solidFill>
              <a:schemeClr val="bg2"/>
            </a:solidFill>
          </a:endParaRPr>
        </a:p>
      </dsp:txBody>
      <dsp:txXfrm>
        <a:off x="7621857" y="477535"/>
        <a:ext cx="289851" cy="290633"/>
      </dsp:txXfrm>
    </dsp:sp>
    <dsp:sp modelId="{F3E5F2EA-532B-43AE-81C4-E3D9B994A201}">
      <dsp:nvSpPr>
        <dsp:cNvPr id="0" name=""/>
        <dsp:cNvSpPr/>
      </dsp:nvSpPr>
      <dsp:spPr>
        <a:xfrm>
          <a:off x="8207810" y="36898"/>
          <a:ext cx="1953177" cy="1171906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solidFill>
                <a:schemeClr val="bg2"/>
              </a:solidFill>
            </a:rPr>
            <a:t>12-15 mo</a:t>
          </a:r>
          <a:endParaRPr lang="en-US" sz="3000" kern="1200" dirty="0">
            <a:solidFill>
              <a:schemeClr val="bg2"/>
            </a:solidFill>
          </a:endParaRPr>
        </a:p>
      </dsp:txBody>
      <dsp:txXfrm>
        <a:off x="8242134" y="71222"/>
        <a:ext cx="1884529" cy="11032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7/1/2026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7/1/2026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8945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F8EEA-CC2C-A1BF-5F41-7D5E42D92E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070735-443E-3D5C-1E8C-BF3A55026F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99DBA5-CF99-23A1-9355-AA25191A5D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A4131-943F-FE37-1B30-FE238F0F6F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502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B87A0-7E40-2D40-C5BB-EF2AEB97B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728F02-7CDC-231D-8B42-B4918985D6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8DF174-4EDD-42F4-B511-FA056C63FB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739B83-82F8-6CED-B5B7-AEB3C6DFB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12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EFD7E-2F2E-BBB6-2529-33F1F14E1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9B65F7-F5D5-A562-3F49-DDCCFBA721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D7CC73-CB4E-631D-E7FD-BCB7ADD0C2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32038C-93E6-12E5-8324-2205492498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0094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84AA71-0129-C764-E85A-C27A6184B4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CCE5C3-ADB5-F76D-8C45-D440628C0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B415F9-98B2-061B-253C-E2B215CAA2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i="1" dirty="0"/>
              <a:t>PCV, pneumococcal conjugate vaccine.</a:t>
            </a:r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en-US" i="0" dirty="0"/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endParaRPr lang="en-US" i="0" dirty="0"/>
          </a:p>
        </p:txBody>
      </p:sp>
    </p:spTree>
    <p:extLst>
      <p:ext uri="{BB962C8B-B14F-4D97-AF65-F5344CB8AC3E}">
        <p14:creationId xmlns:p14="http://schemas.microsoft.com/office/powerpoint/2010/main" val="14108645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C6FD5-AA48-BED5-716D-5F0F09CBC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104C2BD-E7B4-F79B-4BDE-E63B2FF3EA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CE269C-6070-D1BE-0966-2875359ACF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CSF, cerebral spinal fluid.</a:t>
            </a:r>
          </a:p>
          <a:p>
            <a:pPr marL="685800" lvl="2" indent="-228600" defTabSz="88900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B010E8-5B50-3568-0C98-54196ACA47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560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39D5B-ED34-F382-35B9-0FCD8184D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F8E4B3-15B7-AD73-093C-3F1A2E3AD1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8E0D89-DBDB-5C24-DABA-1D5370C1BD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PCV, pneumococcal conjugate vaccine.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94AA2-0E8F-9F5A-AE4F-FDA466CDE4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969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63547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IPD, invasive pneumococcal disease; PCV, pneumococcal conjugate vaccine.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2408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i="1">
                <a:effectLst/>
              </a:rPr>
              <a:t>PCV, pneumococcal conjugate vaccine; PPSV, pneumococcal polysaccharide vaccine.</a:t>
            </a:r>
            <a:endParaRPr lang="en-US" sz="1200" i="1" ker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2FB72F01-6714-4A31-8C22-8E0F1B091B56}" type="slidenum">
              <a:rPr kumimoji="0" lang="en-US" altLang="en-US" sz="1867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16</a:t>
            </a:fld>
            <a:endParaRPr kumimoji="0" lang="en-US" altLang="en-US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018633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88B63-045D-4058-135D-F849E4E95F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2B917F-258F-6E0C-E47F-D0624F975E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344BB0-9FC1-7041-278C-8C4209C92E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effectLst/>
              </a:rPr>
              <a:t>PCV, pneumococcal conjugate vaccine.</a:t>
            </a:r>
            <a:endParaRPr lang="en-US" sz="1200" i="1" kern="0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5CD3C-0080-3CEC-40F3-5E32BDA202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628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F6551-902D-458C-B192-42D4BD292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A134F4-30C5-B308-4FDD-CE1B6D4C17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2B0A7B-E43E-8F1C-F197-25E0B5C414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effectLst/>
              </a:rPr>
              <a:t>PCV, pneumococcal conjugate vaccine; PPSV, pneumococcal polysaccharide vaccine.</a:t>
            </a:r>
            <a:endParaRPr lang="en-US" sz="1200" i="1" kern="0" dirty="0"/>
          </a:p>
          <a:p>
            <a:pPr fontAlgn="base"/>
            <a:endParaRPr lang="en-US" sz="1200" b="0" i="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pPr fontAlgn="base"/>
            <a:endParaRPr lang="en-US" sz="1200" b="0" i="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E568DC-1CFF-DDCA-7AF7-40DF1DAD9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491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effectLst/>
              </a:rPr>
              <a:t>PCV, pneumococcal conjugate vaccine.</a:t>
            </a:r>
            <a:endParaRPr lang="en-US" sz="1200" i="1" kern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9499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>
                <a:effectLst/>
              </a:rPr>
              <a:t>PCV, pneumococcal conjugate vaccine.</a:t>
            </a:r>
            <a:endParaRPr lang="en-US" sz="1200" i="1" kern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2080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91C35-4797-E8A4-A59C-F64730A0A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8A559F-F595-32BE-1363-B08840AFFC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20EF40-4937-F206-A5B9-8B378D43DB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BA701B-D484-309E-754D-1DAD7E4544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2934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9408514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7852513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92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2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8530068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74170290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slideset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3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2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image" Target="../media/image5.sv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  <p:sldLayoutId id="2147483913" r:id="rId22"/>
    <p:sldLayoutId id="2147483914" r:id="rId23"/>
    <p:sldLayoutId id="2147483915" r:id="rId24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  <p:sldLayoutId id="2147483885" r:id="rId9"/>
    <p:sldLayoutId id="2147483912" r:id="rId10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/2026PCVfamilymedicine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599" y="1028700"/>
            <a:ext cx="10598151" cy="2767451"/>
          </a:xfrm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dirty="0"/>
              <a:t>Up to Date on Pneumococcal Disease and Prevention in Your Pediatric Patients</a:t>
            </a:r>
            <a:endParaRPr lang="en-US" altLang="en-US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1" y="6053328"/>
            <a:ext cx="5577840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>
                <a:latin typeface="+mn-lt"/>
              </a:rPr>
              <a:t>Provided by Clinical Care Options, LLC dba </a:t>
            </a:r>
            <a:r>
              <a:rPr lang="en-US" altLang="en-US" err="1">
                <a:latin typeface="+mn-lt"/>
              </a:rPr>
              <a:t>Decera</a:t>
            </a:r>
            <a:r>
              <a:rPr lang="en-US" altLang="en-US">
                <a:latin typeface="+mn-lt"/>
              </a:rPr>
              <a:t> Clinical Education.</a:t>
            </a:r>
          </a:p>
          <a:p>
            <a:r>
              <a:rPr lang="en-US" altLang="en-US">
                <a:latin typeface="+mn-lt"/>
              </a:rPr>
              <a:t>This activity is supported through an independent educational grant from Merck &amp; Co., Inc., Rahway, NJ, USA.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 lIns="0" tIns="0" rIns="0" bIns="0"/>
          <a:lstStyle/>
          <a:p>
            <a:pPr marL="0" indent="0">
              <a:spcBef>
                <a:spcPts val="1600"/>
              </a:spcBef>
              <a:buSzPts val="2400"/>
              <a:buNone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0" indent="0">
              <a:spcBef>
                <a:spcPts val="1600"/>
              </a:spcBef>
              <a:buSzPts val="2400"/>
              <a:buNone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0" indent="0" algn="ctr">
              <a:spcBef>
                <a:spcPts val="1600"/>
              </a:spcBef>
              <a:buSzPts val="2400"/>
              <a:buNone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0" indent="0" algn="ctr">
              <a:spcBef>
                <a:spcPts val="1600"/>
              </a:spcBef>
              <a:buSzPts val="2400"/>
              <a:buNone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deceraclinical.com/education </a:t>
            </a:r>
            <a:endParaRPr lang="en-US" altLang="en-US" sz="2200"/>
          </a:p>
          <a:p>
            <a:pPr marL="0" indent="0">
              <a:spcBef>
                <a:spcPts val="1600"/>
              </a:spcBef>
              <a:buSzPts val="2400"/>
              <a:buNone/>
              <a:defRPr/>
            </a:pPr>
            <a:endParaRPr lang="en-US" altLang="en-US" sz="2200"/>
          </a:p>
          <a:p>
            <a:pPr marL="0" indent="0" eaLnBrk="1" hangingPunct="1">
              <a:spcBef>
                <a:spcPts val="1600"/>
              </a:spcBef>
              <a:buNone/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6DCBA-4798-AF24-F07E-F3B39D4DE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B7AE894-55FE-764A-98F2-7CB9CCEE7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Faculty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CECC2D-A485-7926-3BDF-071FA51273B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6" y="1333500"/>
            <a:ext cx="4729186" cy="4762500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chemeClr val="accent1"/>
                </a:solidFill>
              </a:rPr>
              <a:t>Robert H. Hopkins Jr., MD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/>
              <a:t>Professor of Internal Medicine and Pediatrics</a:t>
            </a:r>
            <a:br>
              <a:rPr lang="en-US" sz="2200"/>
            </a:br>
            <a:r>
              <a:rPr lang="en-US" sz="2200"/>
              <a:t>Division of General Internal Medicine</a:t>
            </a:r>
            <a:br>
              <a:rPr lang="en-US" sz="2200"/>
            </a:br>
            <a:r>
              <a:rPr lang="en-US" sz="2200"/>
              <a:t>University of Arkansas for Medical Sciences, School of Medicine</a:t>
            </a:r>
            <a:br>
              <a:rPr lang="en-US" sz="2200"/>
            </a:br>
            <a:r>
              <a:rPr lang="en-US" sz="2200"/>
              <a:t>Little Rock, Arkansas</a:t>
            </a:r>
            <a:br>
              <a:rPr lang="en-US" sz="2200"/>
            </a:br>
            <a:endParaRPr lang="en-US" sz="2200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2DA2D-6B05-39A3-ECAA-E9279191618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61083" y="1335088"/>
            <a:ext cx="5147693" cy="4756150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>
                <a:solidFill>
                  <a:schemeClr val="accent1"/>
                </a:solidFill>
              </a:rPr>
              <a:t>Brenda L. </a:t>
            </a:r>
            <a:r>
              <a:rPr lang="en-US" b="1" err="1">
                <a:solidFill>
                  <a:schemeClr val="accent1"/>
                </a:solidFill>
              </a:rPr>
              <a:t>Tesini</a:t>
            </a:r>
            <a:r>
              <a:rPr lang="en-US" b="1">
                <a:solidFill>
                  <a:schemeClr val="accent1"/>
                </a:solidFill>
              </a:rPr>
              <a:t>, MD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/>
              <a:t>Associate Professor of Medicine, Pediatrics, and Community Health</a:t>
            </a:r>
            <a:br>
              <a:rPr lang="en-US" sz="2200"/>
            </a:br>
            <a:r>
              <a:rPr lang="en-US" sz="2200"/>
              <a:t>Division of Infectious Diseases</a:t>
            </a:r>
            <a:br>
              <a:rPr lang="en-US" sz="2200"/>
            </a:br>
            <a:r>
              <a:rPr lang="en-US" sz="2200"/>
              <a:t>University of Rochester </a:t>
            </a:r>
            <a:br>
              <a:rPr lang="en-US" sz="2200"/>
            </a:br>
            <a:r>
              <a:rPr lang="en-US" sz="2200"/>
              <a:t>Medical Center</a:t>
            </a:r>
            <a:br>
              <a:rPr lang="en-US" sz="2200"/>
            </a:br>
            <a:r>
              <a:rPr lang="en-US" sz="2200"/>
              <a:t>Rochester, New York</a:t>
            </a:r>
          </a:p>
        </p:txBody>
      </p:sp>
    </p:spTree>
    <p:extLst>
      <p:ext uri="{BB962C8B-B14F-4D97-AF65-F5344CB8AC3E}">
        <p14:creationId xmlns:p14="http://schemas.microsoft.com/office/powerpoint/2010/main" val="2172974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4EF32-81E5-3E00-B7A9-FA2C158473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E714AF4-D7AF-165E-BFD4-A2AB953F1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noProof="0">
                <a:latin typeface="Times New Roman" panose="02020603050405020304" pitchFamily="18" charset="0"/>
                <a:cs typeface="Times New Roman" panose="02020603050405020304" pitchFamily="18" charset="0"/>
              </a:rPr>
              <a:t>Disclosures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D3A06C-06EE-14F5-CAF5-7146F2570559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noProof="0">
                <a:solidFill>
                  <a:schemeClr val="accent1"/>
                </a:solidFill>
              </a:rPr>
              <a:t>Robert H. Hopkins, Jr., MD, </a:t>
            </a:r>
            <a:r>
              <a:rPr lang="en-US" noProof="0"/>
              <a:t>has no relevant financial relationships to disclose.</a:t>
            </a:r>
          </a:p>
          <a:p>
            <a:pPr marL="0" indent="0">
              <a:buNone/>
            </a:pPr>
            <a:r>
              <a:rPr lang="en-US" b="1">
                <a:solidFill>
                  <a:schemeClr val="accent1"/>
                </a:solidFill>
              </a:rPr>
              <a:t>Brenda L. </a:t>
            </a:r>
            <a:r>
              <a:rPr lang="en-US" b="1" err="1">
                <a:solidFill>
                  <a:schemeClr val="accent1"/>
                </a:solidFill>
              </a:rPr>
              <a:t>Tesini</a:t>
            </a:r>
            <a:r>
              <a:rPr lang="en-US" b="1">
                <a:solidFill>
                  <a:schemeClr val="accent1"/>
                </a:solidFill>
              </a:rPr>
              <a:t>, MD</a:t>
            </a:r>
            <a:r>
              <a:rPr lang="en-US"/>
              <a:t>: other financial or material support: Merck.</a:t>
            </a:r>
            <a:endParaRPr lang="en-US" noProof="0"/>
          </a:p>
          <a:p>
            <a:pPr marL="0" indent="0">
              <a:buNone/>
            </a:pPr>
            <a:br>
              <a:rPr lang="en-US" noProof="0"/>
            </a:br>
            <a:endParaRPr lang="en-US" noProof="0"/>
          </a:p>
          <a:p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474636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C048AE-765C-F7DB-CDE8-71B4A09379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/>
              <a:t>Learning Objectives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BF1EA31-39DE-6ABE-7762-760A4789C3E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Assess the epidemiology of pneumococcal disease in children including the burden of disease on patients and the health system</a:t>
            </a:r>
          </a:p>
          <a:p>
            <a:r>
              <a:rPr lang="en-US" dirty="0"/>
              <a:t>Identify patients who are candidates for pneumococcal vaccination because of risk factors for disease and severe outcomes</a:t>
            </a:r>
          </a:p>
          <a:p>
            <a:r>
              <a:rPr lang="en-US" dirty="0"/>
              <a:t>Optimize pneumococcal vaccine recommendations in clinical encounters, applying evidence-based guidelines</a:t>
            </a:r>
          </a:p>
        </p:txBody>
      </p:sp>
    </p:spTree>
    <p:extLst>
      <p:ext uri="{BB962C8B-B14F-4D97-AF65-F5344CB8AC3E}">
        <p14:creationId xmlns:p14="http://schemas.microsoft.com/office/powerpoint/2010/main" val="36170011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67970A3E-CAAC-4220-8DA6-611A0CD20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1113125"/>
          </a:xfrm>
        </p:spPr>
        <p:txBody>
          <a:bodyPr>
            <a:spAutoFit/>
          </a:bodyPr>
          <a:lstStyle/>
          <a:p>
            <a:r>
              <a:rPr lang="en-US" altLang="en-US" sz="4000">
                <a:latin typeface="Poppins" pitchFamily="2" charset="77"/>
              </a:rPr>
              <a:t>Epidemiology of Pneumococcal Disease in Children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E12FA-7CB3-0DD4-8E86-7D50217EC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1D8314-1382-759A-17CB-7518A34F4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/>
              <a:t>Streptococcus pneumoniae </a:t>
            </a:r>
            <a:r>
              <a:rPr lang="en-US"/>
              <a:t>is one of the leading bacterial causes of:</a:t>
            </a:r>
          </a:p>
          <a:p>
            <a:pPr lvl="2"/>
            <a:r>
              <a:rPr lang="en-US"/>
              <a:t>Acute otitis media</a:t>
            </a:r>
          </a:p>
          <a:p>
            <a:pPr lvl="2"/>
            <a:r>
              <a:rPr lang="en-US"/>
              <a:t>Pneumonia</a:t>
            </a:r>
          </a:p>
          <a:p>
            <a:pPr lvl="2"/>
            <a:r>
              <a:rPr lang="en-US"/>
              <a:t>Bacteremia</a:t>
            </a:r>
          </a:p>
          <a:p>
            <a:pPr lvl="2"/>
            <a:r>
              <a:rPr lang="en-US"/>
              <a:t>Meningitis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23C6D-3156-1D19-D2EE-13BDBE11CCE6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/>
              <a:t>Systemic impacts</a:t>
            </a:r>
          </a:p>
          <a:p>
            <a:pPr lvl="2"/>
            <a:r>
              <a:rPr lang="en-US"/>
              <a:t>Nasopharyngeal colonization</a:t>
            </a:r>
          </a:p>
          <a:p>
            <a:pPr lvl="2"/>
            <a:r>
              <a:rPr lang="en-US"/>
              <a:t>Community transmission</a:t>
            </a:r>
          </a:p>
          <a:p>
            <a:pPr lvl="2"/>
            <a:r>
              <a:rPr lang="en-US"/>
              <a:t>Health system</a:t>
            </a:r>
          </a:p>
          <a:p>
            <a:pPr lvl="3"/>
            <a:r>
              <a:rPr lang="en-US"/>
              <a:t>Antimicrobial resistance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B57BDB7-FCAE-F74E-E426-42760BD46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Burden of Pneumococcal Disease in Children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95D8557-E4AD-4883-FFBD-4A864237E63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Mohanty. BMC Health Serv Res. 2024;24:1574.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891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EDE0E-C179-FE15-3FFE-2A204ECBA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D113999-40E2-7293-69AE-3756D738D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Invasive and </a:t>
            </a:r>
            <a:r>
              <a:rPr lang="en-US" dirty="0"/>
              <a:t>Noninvasive</a:t>
            </a:r>
            <a:r>
              <a:rPr lang="en-US"/>
              <a:t> Disease Manifestations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575B7B46-04AA-644A-48DF-0855C667D2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1003798"/>
              </p:ext>
            </p:extLst>
          </p:nvPr>
        </p:nvGraphicFramePr>
        <p:xfrm>
          <a:off x="231775" y="1335088"/>
          <a:ext cx="11739563" cy="475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C41405-E179-F3A5-1C5C-87A7829E640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Weycker. BMC Health Serv Res. 2016;16:182.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414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B746B-3235-A369-5521-F9006F3BF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A7216-C085-64D5-BAC3-F88F19172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</a:t>
            </a:r>
            <a:r>
              <a:rPr lang="en-US" i="1"/>
              <a:t>Streptococcus pneumoniae</a:t>
            </a:r>
            <a:r>
              <a:rPr lang="en-US"/>
              <a:t> Virulence Factors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F19CC34-54B0-DB98-633B-B97082FBF86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Jedrzejas</a:t>
            </a:r>
            <a:r>
              <a:rPr lang="en-US"/>
              <a:t>. </a:t>
            </a:r>
            <a:r>
              <a:rPr lang="en-US" dirty="0"/>
              <a:t>Microbiol</a:t>
            </a:r>
            <a:r>
              <a:rPr lang="en-US"/>
              <a:t> Mol Biol Rev. 2001;65:187. Mitchell. Clin </a:t>
            </a:r>
            <a:r>
              <a:rPr lang="en-US" dirty="0"/>
              <a:t>Microbiol</a:t>
            </a:r>
            <a:r>
              <a:rPr lang="en-US"/>
              <a:t> Infect. 2010;16:411.</a:t>
            </a:r>
            <a:endParaRPr lang="en-US" dirty="0"/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63AF3BF2-9A4A-1567-7D40-371D36B794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0684515"/>
              </p:ext>
            </p:extLst>
          </p:nvPr>
        </p:nvGraphicFramePr>
        <p:xfrm>
          <a:off x="231078" y="1335023"/>
          <a:ext cx="7019954" cy="4187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Callout: Left Arrow 14">
            <a:extLst>
              <a:ext uri="{FF2B5EF4-FFF2-40B4-BE49-F238E27FC236}">
                <a16:creationId xmlns:a16="http://schemas.microsoft.com/office/drawing/2014/main" id="{CE121EB0-DAF5-74DA-6159-66542F0D73B0}"/>
              </a:ext>
            </a:extLst>
          </p:cNvPr>
          <p:cNvSpPr/>
          <p:nvPr/>
        </p:nvSpPr>
        <p:spPr>
          <a:xfrm>
            <a:off x="7251031" y="1358774"/>
            <a:ext cx="4592625" cy="1733797"/>
          </a:xfrm>
          <a:prstGeom prst="leftArrowCallou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>
                <a:solidFill>
                  <a:schemeClr val="bg2"/>
                </a:solidFill>
              </a:rPr>
              <a:t>Target of pneumococcal vaccines</a:t>
            </a:r>
          </a:p>
        </p:txBody>
      </p:sp>
    </p:spTree>
    <p:extLst>
      <p:ext uri="{BB962C8B-B14F-4D97-AF65-F5344CB8AC3E}">
        <p14:creationId xmlns:p14="http://schemas.microsoft.com/office/powerpoint/2010/main" val="685160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FA9926-EE45-B14A-A2B2-6B0E21F12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DD52734-EADC-4A14-3A86-79CEBCD12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Streptococcus pneumoniae </a:t>
            </a:r>
            <a:r>
              <a:rPr lang="en-US"/>
              <a:t>Serotypes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461C48-4B24-B5DB-9987-B539268289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Serotype predominance differs in children vs adults</a:t>
            </a:r>
          </a:p>
          <a:p>
            <a:pPr lvl="2"/>
            <a:r>
              <a:rPr lang="en-US" dirty="0"/>
              <a:t>Has evolved over time through </a:t>
            </a:r>
            <a:r>
              <a:rPr lang="en-US" b="1" dirty="0">
                <a:solidFill>
                  <a:schemeClr val="accent1"/>
                </a:solidFill>
              </a:rPr>
              <a:t>serotype replacement</a:t>
            </a:r>
          </a:p>
          <a:p>
            <a:pPr lvl="2"/>
            <a:r>
              <a:rPr lang="en-US" dirty="0"/>
              <a:t>Shift from serotypes covered by PCV7/PCV13 to mostly nonvaccine replacement serotypes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EAAE393-4F73-9578-A076-068BAF7BBF2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/>
              <a:t>cdc.gov/pneumococcal/</a:t>
            </a:r>
            <a:r>
              <a:rPr lang="en-US" dirty="0"/>
              <a:t>php</a:t>
            </a:r>
            <a:r>
              <a:rPr lang="en-US"/>
              <a:t>/surveillance/index.html. Darkwah. Front Med (Lausanne). 2025;12:1566502. </a:t>
            </a:r>
            <a:br>
              <a:rPr lang="en-US" dirty="0"/>
            </a:br>
            <a:r>
              <a:rPr lang="en-US"/>
              <a:t>Bennett. Lancet Infect Dis. 2025;25:457. King. J Infect Dis. 2025;232:e609. </a:t>
            </a:r>
            <a:r>
              <a:rPr lang="pt-BR" dirty="0"/>
              <a:t>Yildirim</a:t>
            </a:r>
            <a:r>
              <a:rPr lang="pt-BR"/>
              <a:t>. </a:t>
            </a:r>
            <a:r>
              <a:rPr lang="pt-BR" dirty="0"/>
              <a:t>Pediatrics</a:t>
            </a:r>
            <a:r>
              <a:rPr lang="pt-BR"/>
              <a:t> </a:t>
            </a:r>
            <a:r>
              <a:rPr lang="pt-BR" dirty="0"/>
              <a:t>2024;153:</a:t>
            </a:r>
            <a:r>
              <a:rPr lang="pt-BR"/>
              <a:t>e2023063039.</a:t>
            </a:r>
          </a:p>
        </p:txBody>
      </p:sp>
    </p:spTree>
    <p:extLst>
      <p:ext uri="{BB962C8B-B14F-4D97-AF65-F5344CB8AC3E}">
        <p14:creationId xmlns:p14="http://schemas.microsoft.com/office/powerpoint/2010/main" val="3067738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9C110-C16A-8A5E-2CC0-7CC768441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645E-4A53-85DB-B37C-D0D4CD306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Risk Factors for Severe Pneumococcal Disease in Children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606223B-1C05-9E49-BDCA-5E90E6CD8CF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69806" y="6302375"/>
            <a:ext cx="8082117" cy="327025"/>
          </a:xfrm>
        </p:spPr>
        <p:txBody>
          <a:bodyPr/>
          <a:lstStyle/>
          <a:p>
            <a:r>
              <a:rPr lang="en-US"/>
              <a:t>cdc.gov/pneumococcal/causes/index.html. publications.aap.org/</a:t>
            </a:r>
            <a:r>
              <a:rPr lang="en-US" dirty="0"/>
              <a:t>pediatricsinreview</a:t>
            </a:r>
            <a:r>
              <a:rPr lang="en-US"/>
              <a:t>/article-abstract/47/4/196/207020/</a:t>
            </a:r>
            <a:br>
              <a:rPr lang="en-US" dirty="0"/>
            </a:br>
            <a:r>
              <a:rPr lang="en-US" dirty="0"/>
              <a:t>Pneumonia?redirectedFrom</a:t>
            </a:r>
            <a:r>
              <a:rPr lang="en-US"/>
              <a:t>=</a:t>
            </a:r>
            <a:r>
              <a:rPr lang="en-US" dirty="0"/>
              <a:t>fulltext/.</a:t>
            </a:r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7CDDC30-CBD1-45CA-2EE8-A91C1C6B64B8}"/>
              </a:ext>
            </a:extLst>
          </p:cNvPr>
          <p:cNvGrpSpPr/>
          <p:nvPr/>
        </p:nvGrpSpPr>
        <p:grpSpPr>
          <a:xfrm>
            <a:off x="330646" y="1170870"/>
            <a:ext cx="5581439" cy="5019483"/>
            <a:chOff x="139858" y="1842353"/>
            <a:chExt cx="5772226" cy="365112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B3CB2DD-71DA-2C4F-3806-281D2892CD62}"/>
                </a:ext>
              </a:extLst>
            </p:cNvPr>
            <p:cNvSpPr/>
            <p:nvPr/>
          </p:nvSpPr>
          <p:spPr>
            <a:xfrm>
              <a:off x="139858" y="2041317"/>
              <a:ext cx="5772226" cy="3452157"/>
            </a:xfrm>
            <a:custGeom>
              <a:avLst/>
              <a:gdLst>
                <a:gd name="csX0" fmla="*/ 0 w 5875199"/>
                <a:gd name="csY0" fmla="*/ 0 h 3326400"/>
                <a:gd name="csX1" fmla="*/ 5875199 w 5875199"/>
                <a:gd name="csY1" fmla="*/ 0 h 3326400"/>
                <a:gd name="csX2" fmla="*/ 5875199 w 5875199"/>
                <a:gd name="csY2" fmla="*/ 3326400 h 3326400"/>
                <a:gd name="csX3" fmla="*/ 0 w 5875199"/>
                <a:gd name="csY3" fmla="*/ 3326400 h 3326400"/>
                <a:gd name="csX4" fmla="*/ 0 w 5875199"/>
                <a:gd name="csY4" fmla="*/ 0 h 332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875199" h="3326400">
                  <a:moveTo>
                    <a:pt x="0" y="0"/>
                  </a:moveTo>
                  <a:lnTo>
                    <a:pt x="5875199" y="0"/>
                  </a:lnTo>
                  <a:lnTo>
                    <a:pt x="5875199" y="3326400"/>
                  </a:lnTo>
                  <a:lnTo>
                    <a:pt x="0" y="3326400"/>
                  </a:lnTo>
                  <a:lnTo>
                    <a:pt x="0" y="0"/>
                  </a:lnTo>
                  <a:close/>
                </a:path>
              </a:pathLst>
            </a:cu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5981" tIns="458216" rIns="455981" bIns="142240" numCol="1" spcCol="1270" anchor="t" anchorCtr="0">
              <a:noAutofit/>
            </a:bodyPr>
            <a:lstStyle/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Cochlear implants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CSF leak 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Chronic lung disease 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Diabetes mellitus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Chronic cardiac, hepatic, or renal disease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Immunocompromising conditions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Prematurity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Neurologic disorders</a:t>
              </a:r>
              <a:endParaRPr lang="en-US"/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Malignancy</a:t>
              </a:r>
            </a:p>
            <a:p>
              <a:pPr marL="228600" lvl="1" indent="-228600" algn="l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Transplant</a:t>
              </a:r>
              <a:endParaRPr lang="en-US" kern="120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D675B75-9194-6369-6933-5539E0050041}"/>
                </a:ext>
              </a:extLst>
            </p:cNvPr>
            <p:cNvSpPr/>
            <p:nvPr/>
          </p:nvSpPr>
          <p:spPr>
            <a:xfrm>
              <a:off x="330647" y="1842353"/>
              <a:ext cx="4112640" cy="397929"/>
            </a:xfrm>
            <a:custGeom>
              <a:avLst/>
              <a:gdLst>
                <a:gd name="csX0" fmla="*/ 0 w 4112640"/>
                <a:gd name="csY0" fmla="*/ 108242 h 649440"/>
                <a:gd name="csX1" fmla="*/ 108242 w 4112640"/>
                <a:gd name="csY1" fmla="*/ 0 h 649440"/>
                <a:gd name="csX2" fmla="*/ 4004398 w 4112640"/>
                <a:gd name="csY2" fmla="*/ 0 h 649440"/>
                <a:gd name="csX3" fmla="*/ 4112640 w 4112640"/>
                <a:gd name="csY3" fmla="*/ 108242 h 649440"/>
                <a:gd name="csX4" fmla="*/ 4112640 w 4112640"/>
                <a:gd name="csY4" fmla="*/ 541198 h 649440"/>
                <a:gd name="csX5" fmla="*/ 4004398 w 4112640"/>
                <a:gd name="csY5" fmla="*/ 649440 h 649440"/>
                <a:gd name="csX6" fmla="*/ 108242 w 4112640"/>
                <a:gd name="csY6" fmla="*/ 649440 h 649440"/>
                <a:gd name="csX7" fmla="*/ 0 w 4112640"/>
                <a:gd name="csY7" fmla="*/ 541198 h 649440"/>
                <a:gd name="csX8" fmla="*/ 0 w 4112640"/>
                <a:gd name="csY8" fmla="*/ 108242 h 64944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4112640" h="649440">
                  <a:moveTo>
                    <a:pt x="0" y="108242"/>
                  </a:moveTo>
                  <a:cubicBezTo>
                    <a:pt x="0" y="48462"/>
                    <a:pt x="48462" y="0"/>
                    <a:pt x="108242" y="0"/>
                  </a:cubicBezTo>
                  <a:lnTo>
                    <a:pt x="4004398" y="0"/>
                  </a:lnTo>
                  <a:cubicBezTo>
                    <a:pt x="4064178" y="0"/>
                    <a:pt x="4112640" y="48462"/>
                    <a:pt x="4112640" y="108242"/>
                  </a:cubicBezTo>
                  <a:lnTo>
                    <a:pt x="4112640" y="541198"/>
                  </a:lnTo>
                  <a:cubicBezTo>
                    <a:pt x="4112640" y="600978"/>
                    <a:pt x="4064178" y="649440"/>
                    <a:pt x="4004398" y="649440"/>
                  </a:cubicBezTo>
                  <a:lnTo>
                    <a:pt x="108242" y="649440"/>
                  </a:lnTo>
                  <a:cubicBezTo>
                    <a:pt x="48462" y="649440"/>
                    <a:pt x="0" y="600978"/>
                    <a:pt x="0" y="541198"/>
                  </a:cubicBezTo>
                  <a:lnTo>
                    <a:pt x="0" y="10824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87151" tIns="31703" rIns="187151" bIns="31703" numCol="1" spcCol="1270" anchor="ctr" anchorCtr="0">
              <a:noAutofit/>
            </a:bodyPr>
            <a:lstStyle/>
            <a:p>
              <a:pPr marL="0" lvl="0" indent="0" algn="l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Medical Conditions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A6923ED-C90C-F0C2-5281-25E016CD3427}"/>
              </a:ext>
            </a:extLst>
          </p:cNvPr>
          <p:cNvGrpSpPr/>
          <p:nvPr/>
        </p:nvGrpSpPr>
        <p:grpSpPr>
          <a:xfrm>
            <a:off x="6217790" y="1170871"/>
            <a:ext cx="5643563" cy="5008383"/>
            <a:chOff x="6327775" y="1546322"/>
            <a:chExt cx="5643563" cy="4324095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6A71537-0A57-4BE6-C8A7-B8793EBB23E7}"/>
                </a:ext>
              </a:extLst>
            </p:cNvPr>
            <p:cNvSpPr/>
            <p:nvPr/>
          </p:nvSpPr>
          <p:spPr>
            <a:xfrm>
              <a:off x="6327775" y="1782482"/>
              <a:ext cx="5643563" cy="1139656"/>
            </a:xfrm>
            <a:custGeom>
              <a:avLst/>
              <a:gdLst>
                <a:gd name="csX0" fmla="*/ 0 w 5643563"/>
                <a:gd name="csY0" fmla="*/ 0 h 1335600"/>
                <a:gd name="csX1" fmla="*/ 5643563 w 5643563"/>
                <a:gd name="csY1" fmla="*/ 0 h 1335600"/>
                <a:gd name="csX2" fmla="*/ 5643563 w 5643563"/>
                <a:gd name="csY2" fmla="*/ 1335600 h 1335600"/>
                <a:gd name="csX3" fmla="*/ 0 w 5643563"/>
                <a:gd name="csY3" fmla="*/ 1335600 h 1335600"/>
                <a:gd name="csX4" fmla="*/ 0 w 5643563"/>
                <a:gd name="csY4" fmla="*/ 0 h 13356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643563" h="1335600">
                  <a:moveTo>
                    <a:pt x="0" y="0"/>
                  </a:moveTo>
                  <a:lnTo>
                    <a:pt x="5643563" y="0"/>
                  </a:lnTo>
                  <a:lnTo>
                    <a:pt x="5643563" y="1335600"/>
                  </a:lnTo>
                  <a:lnTo>
                    <a:pt x="0" y="1335600"/>
                  </a:lnTo>
                  <a:lnTo>
                    <a:pt x="0" y="0"/>
                  </a:lnTo>
                  <a:close/>
                </a:path>
              </a:pathLst>
            </a:cu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8003" tIns="333248" rIns="438003" bIns="113792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Young children (&lt;5 yr old), especially those in </a:t>
              </a:r>
              <a:r>
                <a:rPr lang="en-US" b="1" kern="1200">
                  <a:solidFill>
                    <a:schemeClr val="accent6"/>
                  </a:solidFill>
                </a:rPr>
                <a:t>group childcare</a:t>
              </a:r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284CFDB-CA18-B004-F85E-25218ED6DF7E}"/>
                </a:ext>
              </a:extLst>
            </p:cNvPr>
            <p:cNvSpPr/>
            <p:nvPr/>
          </p:nvSpPr>
          <p:spPr>
            <a:xfrm>
              <a:off x="6609953" y="1546322"/>
              <a:ext cx="3950494" cy="472320"/>
            </a:xfrm>
            <a:custGeom>
              <a:avLst/>
              <a:gdLst>
                <a:gd name="csX0" fmla="*/ 0 w 3950494"/>
                <a:gd name="csY0" fmla="*/ 78722 h 472320"/>
                <a:gd name="csX1" fmla="*/ 78722 w 3950494"/>
                <a:gd name="csY1" fmla="*/ 0 h 472320"/>
                <a:gd name="csX2" fmla="*/ 3871772 w 3950494"/>
                <a:gd name="csY2" fmla="*/ 0 h 472320"/>
                <a:gd name="csX3" fmla="*/ 3950494 w 3950494"/>
                <a:gd name="csY3" fmla="*/ 78722 h 472320"/>
                <a:gd name="csX4" fmla="*/ 3950494 w 3950494"/>
                <a:gd name="csY4" fmla="*/ 393598 h 472320"/>
                <a:gd name="csX5" fmla="*/ 3871772 w 3950494"/>
                <a:gd name="csY5" fmla="*/ 472320 h 472320"/>
                <a:gd name="csX6" fmla="*/ 78722 w 3950494"/>
                <a:gd name="csY6" fmla="*/ 472320 h 472320"/>
                <a:gd name="csX7" fmla="*/ 0 w 3950494"/>
                <a:gd name="csY7" fmla="*/ 393598 h 472320"/>
                <a:gd name="csX8" fmla="*/ 0 w 3950494"/>
                <a:gd name="csY8" fmla="*/ 78722 h 4723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950494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3871772" y="0"/>
                  </a:lnTo>
                  <a:cubicBezTo>
                    <a:pt x="3915249" y="0"/>
                    <a:pt x="3950494" y="35245"/>
                    <a:pt x="3950494" y="78722"/>
                  </a:cubicBezTo>
                  <a:lnTo>
                    <a:pt x="3950494" y="393598"/>
                  </a:lnTo>
                  <a:cubicBezTo>
                    <a:pt x="3950494" y="437075"/>
                    <a:pt x="3915249" y="472320"/>
                    <a:pt x="3871772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2376" tIns="23057" rIns="172376" bIns="23057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Age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B424107-F41B-1BB9-CE84-A04D9330F1F3}"/>
                </a:ext>
              </a:extLst>
            </p:cNvPr>
            <p:cNvSpPr/>
            <p:nvPr/>
          </p:nvSpPr>
          <p:spPr>
            <a:xfrm>
              <a:off x="6327775" y="4730762"/>
              <a:ext cx="5643563" cy="1139655"/>
            </a:xfrm>
            <a:custGeom>
              <a:avLst/>
              <a:gdLst>
                <a:gd name="csX0" fmla="*/ 0 w 5643563"/>
                <a:gd name="csY0" fmla="*/ 0 h 1058400"/>
                <a:gd name="csX1" fmla="*/ 5643563 w 5643563"/>
                <a:gd name="csY1" fmla="*/ 0 h 1058400"/>
                <a:gd name="csX2" fmla="*/ 5643563 w 5643563"/>
                <a:gd name="csY2" fmla="*/ 1058400 h 1058400"/>
                <a:gd name="csX3" fmla="*/ 0 w 5643563"/>
                <a:gd name="csY3" fmla="*/ 1058400 h 1058400"/>
                <a:gd name="csX4" fmla="*/ 0 w 5643563"/>
                <a:gd name="csY4" fmla="*/ 0 h 1058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643563" h="1058400">
                  <a:moveTo>
                    <a:pt x="0" y="0"/>
                  </a:moveTo>
                  <a:lnTo>
                    <a:pt x="5643563" y="0"/>
                  </a:lnTo>
                  <a:lnTo>
                    <a:pt x="5643563" y="1058400"/>
                  </a:lnTo>
                  <a:lnTo>
                    <a:pt x="0" y="1058400"/>
                  </a:lnTo>
                  <a:lnTo>
                    <a:pt x="0" y="0"/>
                  </a:lnTo>
                  <a:close/>
                </a:path>
              </a:pathLst>
            </a:cu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38003" tIns="333248" rIns="438003" bIns="113792" numCol="1" spcCol="1270" anchor="t" anchorCtr="0">
              <a:noAutofit/>
            </a:bodyPr>
            <a:lstStyle/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African American, Alaska Native, and Native American race/ethnicity</a:t>
              </a:r>
            </a:p>
            <a:p>
              <a:pPr marL="171450" lvl="1" indent="-171450" algn="l" defTabSz="7112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Household crowding, institutional living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2AD03A3-520A-FBBA-E852-1984718FCC79}"/>
                </a:ext>
              </a:extLst>
            </p:cNvPr>
            <p:cNvSpPr/>
            <p:nvPr/>
          </p:nvSpPr>
          <p:spPr>
            <a:xfrm>
              <a:off x="6609953" y="4494596"/>
              <a:ext cx="3950494" cy="472320"/>
            </a:xfrm>
            <a:custGeom>
              <a:avLst/>
              <a:gdLst>
                <a:gd name="csX0" fmla="*/ 0 w 3950494"/>
                <a:gd name="csY0" fmla="*/ 78722 h 472320"/>
                <a:gd name="csX1" fmla="*/ 78722 w 3950494"/>
                <a:gd name="csY1" fmla="*/ 0 h 472320"/>
                <a:gd name="csX2" fmla="*/ 3871772 w 3950494"/>
                <a:gd name="csY2" fmla="*/ 0 h 472320"/>
                <a:gd name="csX3" fmla="*/ 3950494 w 3950494"/>
                <a:gd name="csY3" fmla="*/ 78722 h 472320"/>
                <a:gd name="csX4" fmla="*/ 3950494 w 3950494"/>
                <a:gd name="csY4" fmla="*/ 393598 h 472320"/>
                <a:gd name="csX5" fmla="*/ 3871772 w 3950494"/>
                <a:gd name="csY5" fmla="*/ 472320 h 472320"/>
                <a:gd name="csX6" fmla="*/ 78722 w 3950494"/>
                <a:gd name="csY6" fmla="*/ 472320 h 472320"/>
                <a:gd name="csX7" fmla="*/ 0 w 3950494"/>
                <a:gd name="csY7" fmla="*/ 393598 h 472320"/>
                <a:gd name="csX8" fmla="*/ 0 w 3950494"/>
                <a:gd name="csY8" fmla="*/ 78722 h 4723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3950494" h="472320">
                  <a:moveTo>
                    <a:pt x="0" y="78722"/>
                  </a:moveTo>
                  <a:cubicBezTo>
                    <a:pt x="0" y="35245"/>
                    <a:pt x="35245" y="0"/>
                    <a:pt x="78722" y="0"/>
                  </a:cubicBezTo>
                  <a:lnTo>
                    <a:pt x="3871772" y="0"/>
                  </a:lnTo>
                  <a:cubicBezTo>
                    <a:pt x="3915249" y="0"/>
                    <a:pt x="3950494" y="35245"/>
                    <a:pt x="3950494" y="78722"/>
                  </a:cubicBezTo>
                  <a:lnTo>
                    <a:pt x="3950494" y="393598"/>
                  </a:lnTo>
                  <a:cubicBezTo>
                    <a:pt x="3950494" y="437075"/>
                    <a:pt x="3915249" y="472320"/>
                    <a:pt x="3871772" y="472320"/>
                  </a:cubicBezTo>
                  <a:lnTo>
                    <a:pt x="78722" y="472320"/>
                  </a:lnTo>
                  <a:cubicBezTo>
                    <a:pt x="35245" y="472320"/>
                    <a:pt x="0" y="437075"/>
                    <a:pt x="0" y="393598"/>
                  </a:cubicBezTo>
                  <a:lnTo>
                    <a:pt x="0" y="78722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72376" tIns="23057" rIns="172376" bIns="23057" numCol="1" spcCol="1270" anchor="ctr" anchorCtr="0">
              <a:noAutofit/>
            </a:bodyPr>
            <a:lstStyle/>
            <a:p>
              <a:pPr marL="0" lvl="0" indent="0" algn="l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000" b="1" kern="1200">
                  <a:solidFill>
                    <a:schemeClr val="bg2"/>
                  </a:solidFill>
                </a:rPr>
                <a:t>Demographic factors</a:t>
              </a:r>
            </a:p>
          </p:txBody>
        </p:sp>
      </p:grp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1E32AE33-0D98-B6E5-7C09-3F28BFCF8A83}"/>
              </a:ext>
            </a:extLst>
          </p:cNvPr>
          <p:cNvSpPr/>
          <p:nvPr/>
        </p:nvSpPr>
        <p:spPr>
          <a:xfrm>
            <a:off x="6217790" y="3210298"/>
            <a:ext cx="5643563" cy="1225890"/>
          </a:xfrm>
          <a:custGeom>
            <a:avLst/>
            <a:gdLst>
              <a:gd name="csX0" fmla="*/ 0 w 5643563"/>
              <a:gd name="csY0" fmla="*/ 0 h 1058400"/>
              <a:gd name="csX1" fmla="*/ 5643563 w 5643563"/>
              <a:gd name="csY1" fmla="*/ 0 h 1058400"/>
              <a:gd name="csX2" fmla="*/ 5643563 w 5643563"/>
              <a:gd name="csY2" fmla="*/ 1058400 h 1058400"/>
              <a:gd name="csX3" fmla="*/ 0 w 5643563"/>
              <a:gd name="csY3" fmla="*/ 1058400 h 1058400"/>
              <a:gd name="csX4" fmla="*/ 0 w 5643563"/>
              <a:gd name="csY4" fmla="*/ 0 h 1058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5643563" h="1058400">
                <a:moveTo>
                  <a:pt x="0" y="0"/>
                </a:moveTo>
                <a:lnTo>
                  <a:pt x="5643563" y="0"/>
                </a:lnTo>
                <a:lnTo>
                  <a:pt x="5643563" y="1058400"/>
                </a:lnTo>
                <a:lnTo>
                  <a:pt x="0" y="105840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chemeClr val="accent6"/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38003" tIns="333248" rIns="438003" bIns="113792" numCol="1" spcCol="1270" anchor="t" anchorCtr="0">
            <a:noAutofit/>
          </a:bodyPr>
          <a:lstStyle/>
          <a:p>
            <a:pPr marL="171450" lvl="1" indent="-171450" algn="l" defTabSz="71120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Char char="•"/>
            </a:pPr>
            <a:r>
              <a:rPr lang="en-US" b="1" kern="1200" dirty="0">
                <a:solidFill>
                  <a:schemeClr val="accent6"/>
                </a:solidFill>
              </a:rPr>
              <a:t>Daycare</a:t>
            </a:r>
            <a:r>
              <a:rPr lang="en-US" kern="1200" dirty="0"/>
              <a:t> is major driver of transmission</a:t>
            </a:r>
          </a:p>
          <a:p>
            <a:pPr marL="742950" lvl="2" indent="-285750" defTabSz="711200">
              <a:lnSpc>
                <a:spcPct val="90000"/>
              </a:lnSpc>
              <a:spcBef>
                <a:spcPct val="0"/>
              </a:spcBef>
              <a:spcAft>
                <a:spcPts val="1200"/>
              </a:spcAft>
              <a:buFont typeface="Calibri" panose="020F0502020204030204" pitchFamily="34" charset="0"/>
              <a:buChar char="–"/>
            </a:pPr>
            <a:r>
              <a:rPr lang="en-US" sz="1600" dirty="0"/>
              <a:t>Increases carriage and exposure density</a:t>
            </a:r>
            <a:endParaRPr lang="en-US" sz="1600" kern="1200" dirty="0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3751BEC-F71F-4C45-1F25-612901BC39AC}"/>
              </a:ext>
            </a:extLst>
          </p:cNvPr>
          <p:cNvSpPr/>
          <p:nvPr/>
        </p:nvSpPr>
        <p:spPr>
          <a:xfrm>
            <a:off x="6499968" y="2936766"/>
            <a:ext cx="3950494" cy="547064"/>
          </a:xfrm>
          <a:custGeom>
            <a:avLst/>
            <a:gdLst>
              <a:gd name="csX0" fmla="*/ 0 w 3950494"/>
              <a:gd name="csY0" fmla="*/ 78722 h 472320"/>
              <a:gd name="csX1" fmla="*/ 78722 w 3950494"/>
              <a:gd name="csY1" fmla="*/ 0 h 472320"/>
              <a:gd name="csX2" fmla="*/ 3871772 w 3950494"/>
              <a:gd name="csY2" fmla="*/ 0 h 472320"/>
              <a:gd name="csX3" fmla="*/ 3950494 w 3950494"/>
              <a:gd name="csY3" fmla="*/ 78722 h 472320"/>
              <a:gd name="csX4" fmla="*/ 3950494 w 3950494"/>
              <a:gd name="csY4" fmla="*/ 393598 h 472320"/>
              <a:gd name="csX5" fmla="*/ 3871772 w 3950494"/>
              <a:gd name="csY5" fmla="*/ 472320 h 472320"/>
              <a:gd name="csX6" fmla="*/ 78722 w 3950494"/>
              <a:gd name="csY6" fmla="*/ 472320 h 472320"/>
              <a:gd name="csX7" fmla="*/ 0 w 3950494"/>
              <a:gd name="csY7" fmla="*/ 393598 h 472320"/>
              <a:gd name="csX8" fmla="*/ 0 w 3950494"/>
              <a:gd name="csY8" fmla="*/ 78722 h 4723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3950494" h="472320">
                <a:moveTo>
                  <a:pt x="0" y="78722"/>
                </a:moveTo>
                <a:cubicBezTo>
                  <a:pt x="0" y="35245"/>
                  <a:pt x="35245" y="0"/>
                  <a:pt x="78722" y="0"/>
                </a:cubicBezTo>
                <a:lnTo>
                  <a:pt x="3871772" y="0"/>
                </a:lnTo>
                <a:cubicBezTo>
                  <a:pt x="3915249" y="0"/>
                  <a:pt x="3950494" y="35245"/>
                  <a:pt x="3950494" y="78722"/>
                </a:cubicBezTo>
                <a:lnTo>
                  <a:pt x="3950494" y="393598"/>
                </a:lnTo>
                <a:cubicBezTo>
                  <a:pt x="3950494" y="437075"/>
                  <a:pt x="3915249" y="472320"/>
                  <a:pt x="3871772" y="472320"/>
                </a:cubicBezTo>
                <a:lnTo>
                  <a:pt x="78722" y="472320"/>
                </a:lnTo>
                <a:cubicBezTo>
                  <a:pt x="35245" y="472320"/>
                  <a:pt x="0" y="437075"/>
                  <a:pt x="0" y="393598"/>
                </a:cubicBezTo>
                <a:lnTo>
                  <a:pt x="0" y="787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2376" tIns="23057" rIns="172376" bIns="23057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000" b="1" kern="1200" dirty="0">
                <a:solidFill>
                  <a:schemeClr val="bg2"/>
                </a:solidFill>
              </a:rPr>
              <a:t>Group childcare</a:t>
            </a:r>
          </a:p>
        </p:txBody>
      </p:sp>
    </p:spTree>
    <p:extLst>
      <p:ext uri="{BB962C8B-B14F-4D97-AF65-F5344CB8AC3E}">
        <p14:creationId xmlns:p14="http://schemas.microsoft.com/office/powerpoint/2010/main" val="1903170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C76D6-DA69-C5A9-C101-0D4A99974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/>
          <a:lstStyle/>
          <a:p>
            <a:r>
              <a:rPr lang="en-US"/>
              <a:t>Review of Pneumococcal Vaccines</a:t>
            </a:r>
          </a:p>
        </p:txBody>
      </p:sp>
    </p:spTree>
    <p:extLst>
      <p:ext uri="{BB962C8B-B14F-4D97-AF65-F5344CB8AC3E}">
        <p14:creationId xmlns:p14="http://schemas.microsoft.com/office/powerpoint/2010/main" val="352300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D688-3FDB-03BA-A074-72565F2D7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Arrow: Pentagon 25">
            <a:extLst>
              <a:ext uri="{FF2B5EF4-FFF2-40B4-BE49-F238E27FC236}">
                <a16:creationId xmlns:a16="http://schemas.microsoft.com/office/drawing/2014/main" id="{026998B3-DF3F-2BF5-3DD9-92056CC6FBE3}"/>
              </a:ext>
            </a:extLst>
          </p:cNvPr>
          <p:cNvSpPr/>
          <p:nvPr/>
        </p:nvSpPr>
        <p:spPr>
          <a:xfrm>
            <a:off x="298298" y="3744572"/>
            <a:ext cx="11673040" cy="645602"/>
          </a:xfrm>
          <a:prstGeom prst="homePlate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36000">
                <a:schemeClr val="accent1">
                  <a:lumMod val="75000"/>
                </a:schemeClr>
              </a:gs>
              <a:gs pos="71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87DF6B-C577-0F9A-1734-578A47646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Brief History of Pneumococcal Vaccination in Children</a:t>
            </a:r>
            <a:endParaRPr lang="en-US">
              <a:highlight>
                <a:srgbClr val="FFFF00"/>
              </a:highlight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0AD46F-6FB8-0C75-2F11-E0D86DBA0CA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cdc.gov/pneumococcal/php/surveillance/index.html.</a:t>
            </a:r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E51048A-E581-B641-E5D8-BE2E6308C2F6}"/>
              </a:ext>
            </a:extLst>
          </p:cNvPr>
          <p:cNvSpPr/>
          <p:nvPr/>
        </p:nvSpPr>
        <p:spPr>
          <a:xfrm>
            <a:off x="257415" y="2331174"/>
            <a:ext cx="1680604" cy="914399"/>
          </a:xfrm>
          <a:custGeom>
            <a:avLst/>
            <a:gdLst>
              <a:gd name="csX0" fmla="*/ 0 w 2361263"/>
              <a:gd name="csY0" fmla="*/ 299348 h 1796050"/>
              <a:gd name="csX1" fmla="*/ 299348 w 2361263"/>
              <a:gd name="csY1" fmla="*/ 0 h 1796050"/>
              <a:gd name="csX2" fmla="*/ 2061915 w 2361263"/>
              <a:gd name="csY2" fmla="*/ 0 h 1796050"/>
              <a:gd name="csX3" fmla="*/ 2361263 w 2361263"/>
              <a:gd name="csY3" fmla="*/ 299348 h 1796050"/>
              <a:gd name="csX4" fmla="*/ 2361263 w 2361263"/>
              <a:gd name="csY4" fmla="*/ 1496702 h 1796050"/>
              <a:gd name="csX5" fmla="*/ 2061915 w 2361263"/>
              <a:gd name="csY5" fmla="*/ 1796050 h 1796050"/>
              <a:gd name="csX6" fmla="*/ 299348 w 2361263"/>
              <a:gd name="csY6" fmla="*/ 1796050 h 1796050"/>
              <a:gd name="csX7" fmla="*/ 0 w 2361263"/>
              <a:gd name="csY7" fmla="*/ 1496702 h 1796050"/>
              <a:gd name="csX8" fmla="*/ 0 w 2361263"/>
              <a:gd name="csY8" fmla="*/ 299348 h 1796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361263" h="1796050">
                <a:moveTo>
                  <a:pt x="0" y="299348"/>
                </a:moveTo>
                <a:cubicBezTo>
                  <a:pt x="0" y="134023"/>
                  <a:pt x="134023" y="0"/>
                  <a:pt x="299348" y="0"/>
                </a:cubicBezTo>
                <a:lnTo>
                  <a:pt x="2061915" y="0"/>
                </a:lnTo>
                <a:cubicBezTo>
                  <a:pt x="2227240" y="0"/>
                  <a:pt x="2361263" y="134023"/>
                  <a:pt x="2361263" y="299348"/>
                </a:cubicBezTo>
                <a:lnTo>
                  <a:pt x="2361263" y="1496702"/>
                </a:lnTo>
                <a:cubicBezTo>
                  <a:pt x="2361263" y="1662027"/>
                  <a:pt x="2227240" y="1796050"/>
                  <a:pt x="2061915" y="1796050"/>
                </a:cubicBezTo>
                <a:lnTo>
                  <a:pt x="299348" y="1796050"/>
                </a:lnTo>
                <a:cubicBezTo>
                  <a:pt x="134023" y="1796050"/>
                  <a:pt x="0" y="1662027"/>
                  <a:pt x="0" y="1496702"/>
                </a:cubicBezTo>
                <a:lnTo>
                  <a:pt x="0" y="299348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2456" tIns="232456" rIns="232456" bIns="232456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bg2"/>
                </a:solidFill>
              </a:rPr>
              <a:t>PCV7: 2000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8C80C6-EAED-8AF6-97D0-129F4F2C64E6}"/>
              </a:ext>
            </a:extLst>
          </p:cNvPr>
          <p:cNvSpPr/>
          <p:nvPr/>
        </p:nvSpPr>
        <p:spPr>
          <a:xfrm>
            <a:off x="3528531" y="2331174"/>
            <a:ext cx="1680604" cy="914399"/>
          </a:xfrm>
          <a:custGeom>
            <a:avLst/>
            <a:gdLst>
              <a:gd name="csX0" fmla="*/ 0 w 2361263"/>
              <a:gd name="csY0" fmla="*/ 299348 h 1796050"/>
              <a:gd name="csX1" fmla="*/ 299348 w 2361263"/>
              <a:gd name="csY1" fmla="*/ 0 h 1796050"/>
              <a:gd name="csX2" fmla="*/ 2061915 w 2361263"/>
              <a:gd name="csY2" fmla="*/ 0 h 1796050"/>
              <a:gd name="csX3" fmla="*/ 2361263 w 2361263"/>
              <a:gd name="csY3" fmla="*/ 299348 h 1796050"/>
              <a:gd name="csX4" fmla="*/ 2361263 w 2361263"/>
              <a:gd name="csY4" fmla="*/ 1496702 h 1796050"/>
              <a:gd name="csX5" fmla="*/ 2061915 w 2361263"/>
              <a:gd name="csY5" fmla="*/ 1796050 h 1796050"/>
              <a:gd name="csX6" fmla="*/ 299348 w 2361263"/>
              <a:gd name="csY6" fmla="*/ 1796050 h 1796050"/>
              <a:gd name="csX7" fmla="*/ 0 w 2361263"/>
              <a:gd name="csY7" fmla="*/ 1496702 h 1796050"/>
              <a:gd name="csX8" fmla="*/ 0 w 2361263"/>
              <a:gd name="csY8" fmla="*/ 299348 h 1796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361263" h="1796050">
                <a:moveTo>
                  <a:pt x="0" y="299348"/>
                </a:moveTo>
                <a:cubicBezTo>
                  <a:pt x="0" y="134023"/>
                  <a:pt x="134023" y="0"/>
                  <a:pt x="299348" y="0"/>
                </a:cubicBezTo>
                <a:lnTo>
                  <a:pt x="2061915" y="0"/>
                </a:lnTo>
                <a:cubicBezTo>
                  <a:pt x="2227240" y="0"/>
                  <a:pt x="2361263" y="134023"/>
                  <a:pt x="2361263" y="299348"/>
                </a:cubicBezTo>
                <a:lnTo>
                  <a:pt x="2361263" y="1496702"/>
                </a:lnTo>
                <a:cubicBezTo>
                  <a:pt x="2361263" y="1662027"/>
                  <a:pt x="2227240" y="1796050"/>
                  <a:pt x="2061915" y="1796050"/>
                </a:cubicBezTo>
                <a:lnTo>
                  <a:pt x="299348" y="1796050"/>
                </a:lnTo>
                <a:cubicBezTo>
                  <a:pt x="134023" y="1796050"/>
                  <a:pt x="0" y="1662027"/>
                  <a:pt x="0" y="1496702"/>
                </a:cubicBezTo>
                <a:lnTo>
                  <a:pt x="0" y="299348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2456" tIns="232456" rIns="232456" bIns="232456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bg2"/>
                </a:solidFill>
              </a:rPr>
              <a:t>PCV13: 2010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E8DCD33-6BFB-8F56-96FA-F7B1039FC363}"/>
              </a:ext>
            </a:extLst>
          </p:cNvPr>
          <p:cNvSpPr/>
          <p:nvPr/>
        </p:nvSpPr>
        <p:spPr>
          <a:xfrm>
            <a:off x="7487638" y="2331174"/>
            <a:ext cx="1680605" cy="914399"/>
          </a:xfrm>
          <a:custGeom>
            <a:avLst/>
            <a:gdLst>
              <a:gd name="csX0" fmla="*/ 0 w 2361263"/>
              <a:gd name="csY0" fmla="*/ 299348 h 1796050"/>
              <a:gd name="csX1" fmla="*/ 299348 w 2361263"/>
              <a:gd name="csY1" fmla="*/ 0 h 1796050"/>
              <a:gd name="csX2" fmla="*/ 2061915 w 2361263"/>
              <a:gd name="csY2" fmla="*/ 0 h 1796050"/>
              <a:gd name="csX3" fmla="*/ 2361263 w 2361263"/>
              <a:gd name="csY3" fmla="*/ 299348 h 1796050"/>
              <a:gd name="csX4" fmla="*/ 2361263 w 2361263"/>
              <a:gd name="csY4" fmla="*/ 1496702 h 1796050"/>
              <a:gd name="csX5" fmla="*/ 2061915 w 2361263"/>
              <a:gd name="csY5" fmla="*/ 1796050 h 1796050"/>
              <a:gd name="csX6" fmla="*/ 299348 w 2361263"/>
              <a:gd name="csY6" fmla="*/ 1796050 h 1796050"/>
              <a:gd name="csX7" fmla="*/ 0 w 2361263"/>
              <a:gd name="csY7" fmla="*/ 1496702 h 1796050"/>
              <a:gd name="csX8" fmla="*/ 0 w 2361263"/>
              <a:gd name="csY8" fmla="*/ 299348 h 1796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361263" h="1796050">
                <a:moveTo>
                  <a:pt x="0" y="299348"/>
                </a:moveTo>
                <a:cubicBezTo>
                  <a:pt x="0" y="134023"/>
                  <a:pt x="134023" y="0"/>
                  <a:pt x="299348" y="0"/>
                </a:cubicBezTo>
                <a:lnTo>
                  <a:pt x="2061915" y="0"/>
                </a:lnTo>
                <a:cubicBezTo>
                  <a:pt x="2227240" y="0"/>
                  <a:pt x="2361263" y="134023"/>
                  <a:pt x="2361263" y="299348"/>
                </a:cubicBezTo>
                <a:lnTo>
                  <a:pt x="2361263" y="1496702"/>
                </a:lnTo>
                <a:cubicBezTo>
                  <a:pt x="2361263" y="1662027"/>
                  <a:pt x="2227240" y="1796050"/>
                  <a:pt x="2061915" y="1796050"/>
                </a:cubicBezTo>
                <a:lnTo>
                  <a:pt x="299348" y="1796050"/>
                </a:lnTo>
                <a:cubicBezTo>
                  <a:pt x="134023" y="1796050"/>
                  <a:pt x="0" y="1662027"/>
                  <a:pt x="0" y="1496702"/>
                </a:cubicBezTo>
                <a:lnTo>
                  <a:pt x="0" y="299348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2456" tIns="232456" rIns="232456" bIns="232456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bg2"/>
                </a:solidFill>
              </a:rPr>
              <a:t>PCV15: 2022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80B3E49-D512-43EC-447B-76E425EADDF1}"/>
              </a:ext>
            </a:extLst>
          </p:cNvPr>
          <p:cNvSpPr/>
          <p:nvPr/>
        </p:nvSpPr>
        <p:spPr>
          <a:xfrm>
            <a:off x="7814697" y="4893107"/>
            <a:ext cx="1680607" cy="914398"/>
          </a:xfrm>
          <a:custGeom>
            <a:avLst/>
            <a:gdLst>
              <a:gd name="csX0" fmla="*/ 0 w 2361263"/>
              <a:gd name="csY0" fmla="*/ 299348 h 1796050"/>
              <a:gd name="csX1" fmla="*/ 299348 w 2361263"/>
              <a:gd name="csY1" fmla="*/ 0 h 1796050"/>
              <a:gd name="csX2" fmla="*/ 2061915 w 2361263"/>
              <a:gd name="csY2" fmla="*/ 0 h 1796050"/>
              <a:gd name="csX3" fmla="*/ 2361263 w 2361263"/>
              <a:gd name="csY3" fmla="*/ 299348 h 1796050"/>
              <a:gd name="csX4" fmla="*/ 2361263 w 2361263"/>
              <a:gd name="csY4" fmla="*/ 1496702 h 1796050"/>
              <a:gd name="csX5" fmla="*/ 2061915 w 2361263"/>
              <a:gd name="csY5" fmla="*/ 1796050 h 1796050"/>
              <a:gd name="csX6" fmla="*/ 299348 w 2361263"/>
              <a:gd name="csY6" fmla="*/ 1796050 h 1796050"/>
              <a:gd name="csX7" fmla="*/ 0 w 2361263"/>
              <a:gd name="csY7" fmla="*/ 1496702 h 1796050"/>
              <a:gd name="csX8" fmla="*/ 0 w 2361263"/>
              <a:gd name="csY8" fmla="*/ 299348 h 1796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361263" h="1796050">
                <a:moveTo>
                  <a:pt x="0" y="299348"/>
                </a:moveTo>
                <a:cubicBezTo>
                  <a:pt x="0" y="134023"/>
                  <a:pt x="134023" y="0"/>
                  <a:pt x="299348" y="0"/>
                </a:cubicBezTo>
                <a:lnTo>
                  <a:pt x="2061915" y="0"/>
                </a:lnTo>
                <a:cubicBezTo>
                  <a:pt x="2227240" y="0"/>
                  <a:pt x="2361263" y="134023"/>
                  <a:pt x="2361263" y="299348"/>
                </a:cubicBezTo>
                <a:lnTo>
                  <a:pt x="2361263" y="1496702"/>
                </a:lnTo>
                <a:cubicBezTo>
                  <a:pt x="2361263" y="1662027"/>
                  <a:pt x="2227240" y="1796050"/>
                  <a:pt x="2061915" y="1796050"/>
                </a:cubicBezTo>
                <a:lnTo>
                  <a:pt x="299348" y="1796050"/>
                </a:lnTo>
                <a:cubicBezTo>
                  <a:pt x="134023" y="1796050"/>
                  <a:pt x="0" y="1662027"/>
                  <a:pt x="0" y="1496702"/>
                </a:cubicBezTo>
                <a:lnTo>
                  <a:pt x="0" y="299348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2456" tIns="232456" rIns="232456" bIns="232456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bg2"/>
                </a:solidFill>
              </a:rPr>
              <a:t>PCV20: 2023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82845E-5F4F-0555-C67A-3E690A04717B}"/>
              </a:ext>
            </a:extLst>
          </p:cNvPr>
          <p:cNvSpPr txBox="1"/>
          <p:nvPr/>
        </p:nvSpPr>
        <p:spPr>
          <a:xfrm>
            <a:off x="3911633" y="3610173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2400" b="1" dirty="0">
                <a:solidFill>
                  <a:schemeClr val="bg2"/>
                </a:solidFill>
              </a:rPr>
              <a:t>2010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291ADC6-07E3-F61E-EFA4-67AF743EB172}"/>
              </a:ext>
            </a:extLst>
          </p:cNvPr>
          <p:cNvSpPr txBox="1"/>
          <p:nvPr/>
        </p:nvSpPr>
        <p:spPr>
          <a:xfrm>
            <a:off x="607107" y="3610173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2400" b="1" dirty="0">
                <a:solidFill>
                  <a:schemeClr val="bg2"/>
                </a:solidFill>
              </a:rPr>
              <a:t>2000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AD52A8-4C99-5FDF-A57F-07BAFAA29193}"/>
              </a:ext>
            </a:extLst>
          </p:cNvPr>
          <p:cNvSpPr txBox="1"/>
          <p:nvPr/>
        </p:nvSpPr>
        <p:spPr>
          <a:xfrm>
            <a:off x="7200317" y="3610173"/>
            <a:ext cx="914400" cy="9144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pPr algn="ctr"/>
            <a:r>
              <a:rPr lang="en-US" sz="2400" b="1" dirty="0">
                <a:solidFill>
                  <a:schemeClr val="bg2"/>
                </a:solidFill>
              </a:rPr>
              <a:t>2020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90FB5C-4506-A3CC-079D-C376109D8582}"/>
              </a:ext>
            </a:extLst>
          </p:cNvPr>
          <p:cNvSpPr txBox="1"/>
          <p:nvPr/>
        </p:nvSpPr>
        <p:spPr>
          <a:xfrm>
            <a:off x="257415" y="1333500"/>
            <a:ext cx="5374106" cy="805282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/>
          <a:p>
            <a:r>
              <a:rPr lang="en-US" sz="2400" b="1"/>
              <a:t>CDC’s PCV Recommendations:</a:t>
            </a:r>
            <a:endParaRPr lang="en-US" sz="2400" b="1" dirty="0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3B643A6-FE69-35CA-1781-5A735C447C25}"/>
              </a:ext>
            </a:extLst>
          </p:cNvPr>
          <p:cNvCxnSpPr>
            <a:cxnSpLocks/>
          </p:cNvCxnSpPr>
          <p:nvPr/>
        </p:nvCxnSpPr>
        <p:spPr>
          <a:xfrm>
            <a:off x="1060297" y="3245573"/>
            <a:ext cx="0" cy="498999"/>
          </a:xfrm>
          <a:prstGeom prst="line">
            <a:avLst/>
          </a:prstGeom>
          <a:ln w="38100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E4521D4-F371-0396-0540-D04B49D530FF}"/>
              </a:ext>
            </a:extLst>
          </p:cNvPr>
          <p:cNvCxnSpPr>
            <a:cxnSpLocks/>
          </p:cNvCxnSpPr>
          <p:nvPr/>
        </p:nvCxnSpPr>
        <p:spPr>
          <a:xfrm>
            <a:off x="4368833" y="3245573"/>
            <a:ext cx="0" cy="498999"/>
          </a:xfrm>
          <a:prstGeom prst="line">
            <a:avLst/>
          </a:prstGeom>
          <a:ln w="38100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5081A8E-4365-E601-F657-305D54B316D3}"/>
              </a:ext>
            </a:extLst>
          </p:cNvPr>
          <p:cNvCxnSpPr>
            <a:cxnSpLocks/>
          </p:cNvCxnSpPr>
          <p:nvPr/>
        </p:nvCxnSpPr>
        <p:spPr>
          <a:xfrm>
            <a:off x="8327940" y="3245573"/>
            <a:ext cx="0" cy="498999"/>
          </a:xfrm>
          <a:prstGeom prst="line">
            <a:avLst/>
          </a:prstGeom>
          <a:ln w="38100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19E069C-7448-9EA9-D2E9-FE7B4EB751D6}"/>
              </a:ext>
            </a:extLst>
          </p:cNvPr>
          <p:cNvCxnSpPr>
            <a:cxnSpLocks/>
          </p:cNvCxnSpPr>
          <p:nvPr/>
        </p:nvCxnSpPr>
        <p:spPr>
          <a:xfrm>
            <a:off x="8648733" y="4390174"/>
            <a:ext cx="0" cy="498999"/>
          </a:xfrm>
          <a:prstGeom prst="line">
            <a:avLst/>
          </a:prstGeom>
          <a:ln w="38100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F822AF5-C7E6-3589-D10A-3C2BA175A8CD}"/>
              </a:ext>
            </a:extLst>
          </p:cNvPr>
          <p:cNvSpPr/>
          <p:nvPr/>
        </p:nvSpPr>
        <p:spPr>
          <a:xfrm>
            <a:off x="9252990" y="2327241"/>
            <a:ext cx="1680607" cy="914398"/>
          </a:xfrm>
          <a:custGeom>
            <a:avLst/>
            <a:gdLst>
              <a:gd name="csX0" fmla="*/ 0 w 2361263"/>
              <a:gd name="csY0" fmla="*/ 299348 h 1796050"/>
              <a:gd name="csX1" fmla="*/ 299348 w 2361263"/>
              <a:gd name="csY1" fmla="*/ 0 h 1796050"/>
              <a:gd name="csX2" fmla="*/ 2061915 w 2361263"/>
              <a:gd name="csY2" fmla="*/ 0 h 1796050"/>
              <a:gd name="csX3" fmla="*/ 2361263 w 2361263"/>
              <a:gd name="csY3" fmla="*/ 299348 h 1796050"/>
              <a:gd name="csX4" fmla="*/ 2361263 w 2361263"/>
              <a:gd name="csY4" fmla="*/ 1496702 h 1796050"/>
              <a:gd name="csX5" fmla="*/ 2061915 w 2361263"/>
              <a:gd name="csY5" fmla="*/ 1796050 h 1796050"/>
              <a:gd name="csX6" fmla="*/ 299348 w 2361263"/>
              <a:gd name="csY6" fmla="*/ 1796050 h 1796050"/>
              <a:gd name="csX7" fmla="*/ 0 w 2361263"/>
              <a:gd name="csY7" fmla="*/ 1496702 h 1796050"/>
              <a:gd name="csX8" fmla="*/ 0 w 2361263"/>
              <a:gd name="csY8" fmla="*/ 299348 h 1796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</a:cxnLst>
            <a:rect l="l" t="t" r="r" b="b"/>
            <a:pathLst>
              <a:path w="2361263" h="1796050">
                <a:moveTo>
                  <a:pt x="0" y="299348"/>
                </a:moveTo>
                <a:cubicBezTo>
                  <a:pt x="0" y="134023"/>
                  <a:pt x="134023" y="0"/>
                  <a:pt x="299348" y="0"/>
                </a:cubicBezTo>
                <a:lnTo>
                  <a:pt x="2061915" y="0"/>
                </a:lnTo>
                <a:cubicBezTo>
                  <a:pt x="2227240" y="0"/>
                  <a:pt x="2361263" y="134023"/>
                  <a:pt x="2361263" y="299348"/>
                </a:cubicBezTo>
                <a:lnTo>
                  <a:pt x="2361263" y="1496702"/>
                </a:lnTo>
                <a:cubicBezTo>
                  <a:pt x="2361263" y="1662027"/>
                  <a:pt x="2227240" y="1796050"/>
                  <a:pt x="2061915" y="1796050"/>
                </a:cubicBezTo>
                <a:lnTo>
                  <a:pt x="299348" y="1796050"/>
                </a:lnTo>
                <a:cubicBezTo>
                  <a:pt x="134023" y="1796050"/>
                  <a:pt x="0" y="1662027"/>
                  <a:pt x="0" y="1496702"/>
                </a:cubicBezTo>
                <a:lnTo>
                  <a:pt x="0" y="299348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2456" tIns="232456" rIns="232456" bIns="232456" numCol="1" spcCol="1270" anchor="ctr" anchorCtr="0">
            <a:noAutofit/>
          </a:bodyPr>
          <a:lstStyle/>
          <a:p>
            <a:pPr marL="0" lvl="0" indent="0"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>
                <a:solidFill>
                  <a:schemeClr val="bg2"/>
                </a:solidFill>
              </a:rPr>
              <a:t>PCV2</a:t>
            </a:r>
            <a:r>
              <a:rPr lang="en-US" sz="2400" b="1" dirty="0">
                <a:solidFill>
                  <a:schemeClr val="bg2"/>
                </a:solidFill>
              </a:rPr>
              <a:t>1</a:t>
            </a:r>
            <a:r>
              <a:rPr lang="en-US" sz="2400" b="1" kern="1200" dirty="0">
                <a:solidFill>
                  <a:schemeClr val="bg2"/>
                </a:solidFill>
              </a:rPr>
              <a:t>: 2026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7E759BBD-316E-171C-7D6C-075B2DE23245}"/>
              </a:ext>
            </a:extLst>
          </p:cNvPr>
          <p:cNvCxnSpPr>
            <a:cxnSpLocks/>
          </p:cNvCxnSpPr>
          <p:nvPr/>
        </p:nvCxnSpPr>
        <p:spPr>
          <a:xfrm>
            <a:off x="10093293" y="3170619"/>
            <a:ext cx="0" cy="498999"/>
          </a:xfrm>
          <a:prstGeom prst="line">
            <a:avLst/>
          </a:prstGeom>
          <a:ln w="38100">
            <a:solidFill>
              <a:schemeClr val="tx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94527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888BB8A-CC88-D716-6D43-78224CD61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33707" cy="4887190"/>
          </a:xfr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r>
              <a:rPr lang="en-US" dirty="0"/>
              <a:t>Pneumococcal conjugate (PCV)</a:t>
            </a:r>
          </a:p>
          <a:p>
            <a:pPr lvl="2"/>
            <a:r>
              <a:rPr lang="en-US" b="1" dirty="0"/>
              <a:t>PCV13: children </a:t>
            </a:r>
            <a:r>
              <a:rPr lang="en-US" dirty="0"/>
              <a:t>and adults</a:t>
            </a:r>
          </a:p>
          <a:p>
            <a:pPr lvl="2"/>
            <a:r>
              <a:rPr lang="en-US" b="1" dirty="0"/>
              <a:t>PCV15: children </a:t>
            </a:r>
            <a:r>
              <a:rPr lang="en-US" dirty="0"/>
              <a:t>and adults</a:t>
            </a:r>
          </a:p>
          <a:p>
            <a:pPr lvl="2"/>
            <a:r>
              <a:rPr lang="en-US" b="1" dirty="0"/>
              <a:t>PCV20: everyone </a:t>
            </a:r>
            <a:r>
              <a:rPr lang="en-US" dirty="0"/>
              <a:t>6 </a:t>
            </a:r>
            <a:r>
              <a:rPr lang="en-US" err="1"/>
              <a:t>wk</a:t>
            </a:r>
            <a:r>
              <a:rPr lang="en-US" dirty="0"/>
              <a:t>+</a:t>
            </a:r>
          </a:p>
          <a:p>
            <a:pPr lvl="2"/>
            <a:r>
              <a:rPr lang="en-US" b="1" dirty="0"/>
              <a:t>PCV21</a:t>
            </a:r>
            <a:r>
              <a:rPr lang="en-US" dirty="0"/>
              <a:t>: adults ≥18 yr and </a:t>
            </a:r>
            <a:r>
              <a:rPr lang="en-US" b="1" dirty="0"/>
              <a:t>children</a:t>
            </a:r>
            <a:br>
              <a:rPr lang="en-US" b="1" dirty="0"/>
            </a:br>
            <a:r>
              <a:rPr lang="en-US" b="1" dirty="0"/>
              <a:t>2-17 yrs </a:t>
            </a:r>
            <a:r>
              <a:rPr lang="en-US" dirty="0"/>
              <a:t>with increased risk</a:t>
            </a:r>
          </a:p>
          <a:p>
            <a:r>
              <a:rPr lang="en-US" b="1" dirty="0"/>
              <a:t>Pneumococcal polysaccharide vaccine (PPSV23)</a:t>
            </a:r>
          </a:p>
          <a:p>
            <a:pPr lvl="2"/>
            <a:r>
              <a:rPr lang="en-US" dirty="0"/>
              <a:t>Adults ≥50 yr and </a:t>
            </a:r>
            <a:r>
              <a:rPr lang="en-US" b="1" dirty="0"/>
              <a:t>persons ≥2 yr </a:t>
            </a:r>
            <a:r>
              <a:rPr lang="en-US" dirty="0"/>
              <a:t>with increased risk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E18EB0A5-6456-FC44-2543-20004CD0B8F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887190"/>
          </a:xfrm>
          <a:solidFill>
            <a:schemeClr val="accent6">
              <a:lumMod val="20000"/>
              <a:lumOff val="80000"/>
              <a:alpha val="60000"/>
            </a:schemeClr>
          </a:solidFill>
        </p:spPr>
        <p:txBody>
          <a:bodyPr lIns="91440" tIns="91440" rIns="91440"/>
          <a:lstStyle/>
          <a:p>
            <a:r>
              <a:rPr lang="en-US"/>
              <a:t>Safety</a:t>
            </a:r>
          </a:p>
          <a:p>
            <a:pPr lvl="2"/>
            <a:r>
              <a:rPr lang="en-US"/>
              <a:t>Common adverse effects are mild and last 1-2 days</a:t>
            </a:r>
          </a:p>
          <a:p>
            <a:pPr lvl="3"/>
            <a:r>
              <a:rPr lang="en-US"/>
              <a:t>Drowsiness, loss of appetite, soreness at injection site, fever, headache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CD4EB26-783C-9D16-3DF9-AA60DCF86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Pneumococcal Vaccine Options and Safety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FB25EA2-C412-66A3-6745-0CE1895C9A0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PPSV23 PI. cdc.gov/vaccine-safety/vaccines/pneumococcal.html.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439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09FCA-A361-031C-8426-89E0DCB65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 anchor="ctr">
            <a:normAutofit fontScale="90000"/>
          </a:bodyPr>
          <a:lstStyle/>
          <a:p>
            <a:r>
              <a:rPr lang="en-US"/>
              <a:t>Impact of Vaccination Campaigns After </a:t>
            </a:r>
            <a:r>
              <a:rPr lang="en-US" dirty="0"/>
              <a:t>Introduction</a:t>
            </a:r>
            <a:r>
              <a:rPr lang="en-US"/>
              <a:t> of PCV in 2000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F0B9B1E-A678-0540-7FE7-C8841C95121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cdc.gov/pneumococcal/php/surveillance/index.html</a:t>
            </a:r>
            <a:r>
              <a:rPr lang="en-CA"/>
              <a:t>.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FEB4ED-90E2-5523-50BE-829EE032036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20" r="12709" b="2"/>
          <a:stretch>
            <a:fillRect/>
          </a:stretch>
        </p:blipFill>
        <p:spPr>
          <a:xfrm>
            <a:off x="6316800" y="1333500"/>
            <a:ext cx="5644122" cy="4754880"/>
          </a:xfrm>
          <a:prstGeom prst="rect">
            <a:avLst/>
          </a:prstGeom>
          <a:noFill/>
        </p:spPr>
      </p:pic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DCA0A333-51E9-0A0E-5873-601DF9C69602}"/>
              </a:ext>
            </a:extLst>
          </p:cNvPr>
          <p:cNvSpPr txBox="1">
            <a:spLocks/>
          </p:cNvSpPr>
          <p:nvPr/>
        </p:nvSpPr>
        <p:spPr>
          <a:xfrm>
            <a:off x="231078" y="1335810"/>
            <a:ext cx="58649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CA"/>
              <a:t>From </a:t>
            </a:r>
            <a:r>
              <a:rPr lang="en-US"/>
              <a:t>1998 to 2021, IPD rates decreased dramatically</a:t>
            </a:r>
          </a:p>
          <a:p>
            <a:pPr lvl="2"/>
            <a:r>
              <a:rPr lang="en-US"/>
              <a:t>95% decrease in </a:t>
            </a:r>
            <a:r>
              <a:rPr lang="en-US" b="1"/>
              <a:t>children aged &lt;5 </a:t>
            </a:r>
            <a:r>
              <a:rPr lang="en-US" b="1" dirty="0"/>
              <a:t>yr</a:t>
            </a:r>
            <a:endParaRPr lang="en-US" b="1"/>
          </a:p>
          <a:p>
            <a:pPr lvl="2"/>
            <a:r>
              <a:rPr lang="en-US"/>
              <a:t>99% decrease for </a:t>
            </a:r>
            <a:r>
              <a:rPr lang="en-US" b="1"/>
              <a:t>serotypes covered by PCV13</a:t>
            </a:r>
          </a:p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9791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93397-0EC1-2904-F5A4-2BCA4D92D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Serotypes Targeted by Pneumococcal Vaccines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44F3D77-12A6-9287-1D99-09974591B4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1775" y="1335088"/>
          <a:ext cx="11611251" cy="2486161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13365">
                  <a:extLst>
                    <a:ext uri="{9D8B030D-6E8A-4147-A177-3AD203B41FA5}">
                      <a16:colId xmlns:a16="http://schemas.microsoft.com/office/drawing/2014/main" val="2048188945"/>
                    </a:ext>
                  </a:extLst>
                </a:gridCol>
                <a:gridCol w="328332">
                  <a:extLst>
                    <a:ext uri="{9D8B030D-6E8A-4147-A177-3AD203B41FA5}">
                      <a16:colId xmlns:a16="http://schemas.microsoft.com/office/drawing/2014/main" val="447516574"/>
                    </a:ext>
                  </a:extLst>
                </a:gridCol>
                <a:gridCol w="319405">
                  <a:extLst>
                    <a:ext uri="{9D8B030D-6E8A-4147-A177-3AD203B41FA5}">
                      <a16:colId xmlns:a16="http://schemas.microsoft.com/office/drawing/2014/main" val="2335061128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2656044355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1475567369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2575469872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2749607618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3563563221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2191219607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3819726920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2092950416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3146173305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761011530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1243823043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3640158059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3316311979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145548507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1172523650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3878285506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3798128276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3433860088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1083896610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4138681075"/>
                    </a:ext>
                  </a:extLst>
                </a:gridCol>
                <a:gridCol w="456848">
                  <a:extLst>
                    <a:ext uri="{9D8B030D-6E8A-4147-A177-3AD203B41FA5}">
                      <a16:colId xmlns:a16="http://schemas.microsoft.com/office/drawing/2014/main" val="2766407391"/>
                    </a:ext>
                  </a:extLst>
                </a:gridCol>
                <a:gridCol w="447711">
                  <a:extLst>
                    <a:ext uri="{9D8B030D-6E8A-4147-A177-3AD203B41FA5}">
                      <a16:colId xmlns:a16="http://schemas.microsoft.com/office/drawing/2014/main" val="3807782789"/>
                    </a:ext>
                  </a:extLst>
                </a:gridCol>
              </a:tblGrid>
              <a:tr h="351399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Serotype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</a:t>
                      </a:r>
                      <a:endParaRPr lang="en-US" sz="1200">
                        <a:solidFill>
                          <a:schemeClr val="bg2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6B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7F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9V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18C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19F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10A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11A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12F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15B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22F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33F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9N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17F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48610"/>
                  </a:ext>
                </a:extLst>
              </a:tr>
              <a:tr h="351399">
                <a:tc gridSpan="25"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Conjugate vaccines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381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8428976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PCV15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2010558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PCV20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72203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PCV21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2204811"/>
                  </a:ext>
                </a:extLst>
              </a:tr>
              <a:tr h="377767">
                <a:tc gridSpan="25">
                  <a:txBody>
                    <a:bodyPr/>
                    <a:lstStyle/>
                    <a:p>
                      <a:pPr algn="l"/>
                      <a:r>
                        <a:rPr lang="en-US" sz="1200" b="1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Polysaccharide vaccine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3130888"/>
                  </a:ext>
                </a:extLst>
              </a:tr>
              <a:tr h="35139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PPSV23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lang="en-US" sz="1200" b="0">
                        <a:solidFill>
                          <a:schemeClr val="tx1"/>
                        </a:solidFill>
                        <a:latin typeface="Poppins" panose="00000500000000000000" pitchFamily="2" charset="0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85183"/>
                  </a:ext>
                </a:extLst>
              </a:tr>
            </a:tbl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11B92A7-B5E2-8C94-F494-34906C43899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fr-FR" dirty="0">
                <a:sym typeface="Arial"/>
              </a:rPr>
              <a:t>cdc.gov/</a:t>
            </a:r>
            <a:r>
              <a:rPr lang="fr-FR" dirty="0" err="1">
                <a:sym typeface="Arial"/>
              </a:rPr>
              <a:t>mmwr</a:t>
            </a:r>
            <a:r>
              <a:rPr lang="fr-FR" dirty="0">
                <a:sym typeface="Arial"/>
              </a:rPr>
              <a:t>/volumes/73/</a:t>
            </a:r>
            <a:r>
              <a:rPr lang="fr-FR" dirty="0" err="1">
                <a:sym typeface="Arial"/>
              </a:rPr>
              <a:t>wr</a:t>
            </a:r>
            <a:r>
              <a:rPr lang="fr-FR" dirty="0">
                <a:sym typeface="Arial"/>
              </a:rPr>
              <a:t>/mm7336a3.htm.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6A40D14-0BEE-20EA-AFD2-F4793EA7B667}"/>
              </a:ext>
            </a:extLst>
          </p:cNvPr>
          <p:cNvSpPr txBox="1">
            <a:spLocks/>
          </p:cNvSpPr>
          <p:nvPr/>
        </p:nvSpPr>
        <p:spPr bwMode="auto">
          <a:xfrm>
            <a:off x="5476776" y="4504625"/>
            <a:ext cx="6374770" cy="665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Tx/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8 unique serotypes in PCV21 vs other </a:t>
            </a:r>
            <a:r>
              <a:rPr lang="en-US" sz="2000" kern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vaccines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400"/>
              </a:spcAft>
              <a:buClrTx/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endParaRPr kumimoji="0" lang="en-US" sz="20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C2F471B-B1E5-6620-1461-C1EA76AC3455}"/>
              </a:ext>
            </a:extLst>
          </p:cNvPr>
          <p:cNvGraphicFramePr>
            <a:graphicFrameLocks/>
          </p:cNvGraphicFramePr>
          <p:nvPr/>
        </p:nvGraphicFramePr>
        <p:xfrm>
          <a:off x="231775" y="4074914"/>
          <a:ext cx="4886317" cy="9144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54381">
                  <a:extLst>
                    <a:ext uri="{9D8B030D-6E8A-4147-A177-3AD203B41FA5}">
                      <a16:colId xmlns:a16="http://schemas.microsoft.com/office/drawing/2014/main" val="204818894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2329814001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1723490638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070873089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2501440408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413868107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14375707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4292237945"/>
                    </a:ext>
                  </a:extLst>
                </a:gridCol>
                <a:gridCol w="478992">
                  <a:extLst>
                    <a:ext uri="{9D8B030D-6E8A-4147-A177-3AD203B41FA5}">
                      <a16:colId xmlns:a16="http://schemas.microsoft.com/office/drawing/2014/main" val="32040594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Unique Serotypes in PCV21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15C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16F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23B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24F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solidFill>
                            <a:schemeClr val="bg2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35B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5048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200" b="0">
                          <a:solidFill>
                            <a:schemeClr val="tx1"/>
                          </a:solidFill>
                          <a:latin typeface="Poppins" panose="00000500000000000000" pitchFamily="2" charset="0"/>
                          <a:cs typeface="Poppins" panose="00000500000000000000" pitchFamily="2" charset="0"/>
                        </a:rPr>
                        <a:t>PCV21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Poppins" panose="00000500000000000000" pitchFamily="2" charset="0"/>
                          <a:ea typeface="+mn-ea"/>
                          <a:cs typeface="Poppins" panose="00000500000000000000" pitchFamily="2" charset="0"/>
                        </a:rPr>
                        <a:t>X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55560"/>
                        </a:solidFill>
                        <a:effectLst/>
                        <a:uLnTx/>
                        <a:uFillTx/>
                        <a:latin typeface="Poppins" panose="00000500000000000000" pitchFamily="2" charset="0"/>
                        <a:ea typeface="+mn-ea"/>
                        <a:cs typeface="Poppins" panose="00000500000000000000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77465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2233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4E72BC-53CD-090C-E79E-F41A16E95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20150-AAD9-075F-43E0-683467A3A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CDC and AAP Pneumococcal Vaccine Recommendations: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F225E-2940-8269-6E18-27293E51A7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</p:spPr>
        <p:txBody>
          <a:bodyPr/>
          <a:lstStyle/>
          <a:p>
            <a:r>
              <a:rPr lang="en-US" sz="2800" dirty="0"/>
              <a:t>Routine administration of PCV for children &lt;5 yr</a:t>
            </a:r>
          </a:p>
          <a:p>
            <a:r>
              <a:rPr lang="en-US" sz="2800" dirty="0"/>
              <a:t>4-dose series (PCV15 or PCV20)</a:t>
            </a:r>
          </a:p>
          <a:p>
            <a:endParaRPr lang="en-US" sz="280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F8872D9-FD52-482F-DEB3-E3197C0C97A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579464" y="6302375"/>
            <a:ext cx="8358901" cy="327025"/>
          </a:xfrm>
        </p:spPr>
        <p:txBody>
          <a:bodyPr/>
          <a:lstStyle/>
          <a:p>
            <a:r>
              <a:rPr lang="en-US"/>
              <a:t>cdc.gov/pneumococcal/hcp/vaccine-recommendations/index.html</a:t>
            </a:r>
            <a:r>
              <a:rPr lang="en-CA"/>
              <a:t>. </a:t>
            </a:r>
            <a:r>
              <a:rPr lang="en-US"/>
              <a:t>aap.org/</a:t>
            </a:r>
            <a:r>
              <a:rPr lang="en-US" dirty="0"/>
              <a:t>en</a:t>
            </a:r>
            <a:r>
              <a:rPr lang="en-US"/>
              <a:t>/patient-care/immunizations/pneumococcal-vaccines/?</a:t>
            </a:r>
            <a:r>
              <a:rPr lang="en-US" dirty="0"/>
              <a:t>srsltid</a:t>
            </a:r>
            <a:r>
              <a:rPr lang="en-US"/>
              <a:t>=AfmBOooKKeQpW7jfZIjuAu55GIKq5085e6JsgIf9E6f8XOm35nePnD40</a:t>
            </a:r>
            <a:r>
              <a:rPr lang="en-US" dirty="0"/>
              <a:t>/.</a:t>
            </a:r>
            <a:r>
              <a:rPr lang="en-CA"/>
              <a:t> </a:t>
            </a:r>
            <a:endParaRPr lang="en-US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0F7DAF0-CE02-D2C3-2653-536DFC210D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0229283"/>
              </p:ext>
            </p:extLst>
          </p:nvPr>
        </p:nvGraphicFramePr>
        <p:xfrm>
          <a:off x="1013273" y="3283226"/>
          <a:ext cx="10165455" cy="1245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75822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E93C4-17E1-B9AD-84F3-E28637D1F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D8095-ED70-894C-2D8F-BC1A7C54B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/>
              <a:t>Pneumococcal Vaccine Recommendations: </a:t>
            </a:r>
            <a:br>
              <a:rPr lang="en-US" dirty="0"/>
            </a:br>
            <a:r>
              <a:rPr lang="en-US"/>
              <a:t>Children With Risk Conditions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8966E7B-8686-4203-0EAD-0FCEB666CAA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101645" y="6302375"/>
            <a:ext cx="7728155" cy="327025"/>
          </a:xfrm>
        </p:spPr>
        <p:txBody>
          <a:bodyPr/>
          <a:lstStyle/>
          <a:p>
            <a:r>
              <a:rPr lang="en-US"/>
              <a:t>aap.org/</a:t>
            </a:r>
            <a:r>
              <a:rPr lang="en-US" dirty="0"/>
              <a:t>en</a:t>
            </a:r>
            <a:r>
              <a:rPr lang="en-US"/>
              <a:t>/patient-care/immunizations/pneumococcal-vaccines</a:t>
            </a:r>
            <a:r>
              <a:rPr lang="en-US" dirty="0"/>
              <a:t>/</a:t>
            </a:r>
            <a:br>
              <a:rPr lang="en-US" dirty="0"/>
            </a:br>
            <a:r>
              <a:rPr lang="en-US" dirty="0"/>
              <a:t>?srsltid</a:t>
            </a:r>
            <a:r>
              <a:rPr lang="en-US"/>
              <a:t>=AfmBOooKKeQpW7jfZIjuAu55GIKq5085e6JsgIf9E6f8XOm35nePnD40. </a:t>
            </a:r>
            <a:r>
              <a:rPr lang="en-CA"/>
              <a:t>cdc.gov/pneumococcal/hcp/</a:t>
            </a:r>
            <a:br>
              <a:rPr lang="en-CA" dirty="0"/>
            </a:br>
            <a:r>
              <a:rPr lang="en-CA"/>
              <a:t>vaccine-recommendations/risk-indications.html.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AB38431-1D76-5C52-A920-EC33A76774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24844"/>
              </p:ext>
            </p:extLst>
          </p:nvPr>
        </p:nvGraphicFramePr>
        <p:xfrm>
          <a:off x="243090" y="1346160"/>
          <a:ext cx="11728248" cy="1964693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4316210">
                  <a:extLst>
                    <a:ext uri="{9D8B030D-6E8A-4147-A177-3AD203B41FA5}">
                      <a16:colId xmlns:a16="http://schemas.microsoft.com/office/drawing/2014/main" val="83370238"/>
                    </a:ext>
                  </a:extLst>
                </a:gridCol>
                <a:gridCol w="7412038">
                  <a:extLst>
                    <a:ext uri="{9D8B030D-6E8A-4147-A177-3AD203B41FA5}">
                      <a16:colId xmlns:a16="http://schemas.microsoft.com/office/drawing/2014/main" val="886395518"/>
                    </a:ext>
                  </a:extLst>
                </a:gridCol>
              </a:tblGrid>
              <a:tr h="401590">
                <a:tc>
                  <a:txBody>
                    <a:bodyPr/>
                    <a:lstStyle/>
                    <a:p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Prior Pneumococcal Vaccine(s)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bg2"/>
                          </a:solidFill>
                        </a:rPr>
                        <a:t>Recommendation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85605665"/>
                  </a:ext>
                </a:extLst>
              </a:tr>
              <a:tr h="338553">
                <a:tc>
                  <a:txBody>
                    <a:bodyPr/>
                    <a:lstStyle/>
                    <a:p>
                      <a:r>
                        <a:rPr lang="en-US" sz="1600"/>
                        <a:t>PCV20 before 6 yr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None</a:t>
                      </a:r>
                      <a:r>
                        <a:rPr lang="en-US" sz="1600"/>
                        <a:t>, vaccine schedule is complete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498030"/>
                  </a:ext>
                </a:extLst>
              </a:tr>
              <a:tr h="401590">
                <a:tc>
                  <a:txBody>
                    <a:bodyPr/>
                    <a:lstStyle/>
                    <a:p>
                      <a:r>
                        <a:rPr lang="en-US" sz="1600"/>
                        <a:t>PCV13 or PCV15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/>
                        <a:t>Single-dose series at age 2-18 yr: </a:t>
                      </a:r>
                      <a:r>
                        <a:rPr lang="en-US" sz="1600" b="1"/>
                        <a:t>PCV20 </a:t>
                      </a:r>
                      <a:r>
                        <a:rPr lang="en-US" sz="1600" b="0"/>
                        <a:t>or</a:t>
                      </a:r>
                      <a:r>
                        <a:rPr lang="en-US" sz="1600" b="1"/>
                        <a:t> PPSV23</a:t>
                      </a:r>
                      <a:endParaRPr lang="en-US" sz="1600" b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864473"/>
                  </a:ext>
                </a:extLst>
              </a:tr>
              <a:tr h="533165">
                <a:tc>
                  <a:txBody>
                    <a:bodyPr/>
                    <a:lstStyle/>
                    <a:p>
                      <a:r>
                        <a:rPr lang="en-US" sz="1600" b="0"/>
                        <a:t>No prior vaccine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/>
                        <a:t>2-dose series at age 6-18 yr: </a:t>
                      </a:r>
                      <a:r>
                        <a:rPr lang="en-US" sz="1600" b="1"/>
                        <a:t>PCV15</a:t>
                      </a:r>
                      <a:r>
                        <a:rPr lang="en-US" sz="1600" b="0"/>
                        <a:t>, then </a:t>
                      </a:r>
                      <a:r>
                        <a:rPr lang="en-US" sz="1600" b="1"/>
                        <a:t>PPSV23 </a:t>
                      </a:r>
                      <a:r>
                        <a:rPr lang="en-US" sz="1600" b="0"/>
                        <a:t>≥8 wk later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/>
                        <a:t>OR</a:t>
                      </a:r>
                      <a:br>
                        <a:rPr lang="en-US" sz="1600" b="1"/>
                      </a:br>
                      <a:r>
                        <a:rPr lang="en-US" sz="1600" b="0"/>
                        <a:t>Single-dose series at age 6-18 yr:  </a:t>
                      </a:r>
                      <a:r>
                        <a:rPr lang="en-US" sz="1600" b="1"/>
                        <a:t>PCV20</a:t>
                      </a:r>
                      <a:endParaRPr lang="en-US" sz="1600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595954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8C46A492-77F0-3408-F4A5-CF0E913319E6}"/>
              </a:ext>
            </a:extLst>
          </p:cNvPr>
          <p:cNvGrpSpPr/>
          <p:nvPr/>
        </p:nvGrpSpPr>
        <p:grpSpPr>
          <a:xfrm>
            <a:off x="5965722" y="3651340"/>
            <a:ext cx="4767715" cy="2297486"/>
            <a:chOff x="1328285" y="3727928"/>
            <a:chExt cx="4767715" cy="2297486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755D1B59-698D-FA96-3B1F-B77278CC66FA}"/>
                </a:ext>
              </a:extLst>
            </p:cNvPr>
            <p:cNvSpPr/>
            <p:nvPr/>
          </p:nvSpPr>
          <p:spPr>
            <a:xfrm>
              <a:off x="1521986" y="3948941"/>
              <a:ext cx="4574014" cy="2076473"/>
            </a:xfrm>
            <a:custGeom>
              <a:avLst/>
              <a:gdLst>
                <a:gd name="csX0" fmla="*/ 0 w 5875199"/>
                <a:gd name="csY0" fmla="*/ 0 h 3326400"/>
                <a:gd name="csX1" fmla="*/ 5875199 w 5875199"/>
                <a:gd name="csY1" fmla="*/ 0 h 3326400"/>
                <a:gd name="csX2" fmla="*/ 5875199 w 5875199"/>
                <a:gd name="csY2" fmla="*/ 3326400 h 3326400"/>
                <a:gd name="csX3" fmla="*/ 0 w 5875199"/>
                <a:gd name="csY3" fmla="*/ 3326400 h 3326400"/>
                <a:gd name="csX4" fmla="*/ 0 w 5875199"/>
                <a:gd name="csY4" fmla="*/ 0 h 332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875199" h="3326400">
                  <a:moveTo>
                    <a:pt x="0" y="0"/>
                  </a:moveTo>
                  <a:lnTo>
                    <a:pt x="5875199" y="0"/>
                  </a:lnTo>
                  <a:lnTo>
                    <a:pt x="5875199" y="3326400"/>
                  </a:lnTo>
                  <a:lnTo>
                    <a:pt x="0" y="3326400"/>
                  </a:lnTo>
                  <a:lnTo>
                    <a:pt x="0" y="0"/>
                  </a:lnTo>
                  <a:close/>
                </a:path>
              </a:pathLst>
            </a:cu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5981" tIns="458216" rIns="455981" bIns="142240" numCol="1" spcCol="1270" anchor="t" anchorCtr="0">
              <a:noAutofit/>
            </a:bodyPr>
            <a:lstStyle/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n-US"/>
                <a:t>Medical conditions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Age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 kern="1200"/>
                <a:t>Group childcare</a:t>
              </a:r>
            </a:p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Char char="•"/>
              </a:pPr>
              <a:r>
                <a:rPr lang="en-US"/>
                <a:t>Demographic factors</a:t>
              </a:r>
              <a:endParaRPr lang="en-US" kern="1200"/>
            </a:p>
          </p:txBody>
        </p:sp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4F301E18-D8BF-6DB3-8B7E-15EB0BA595B0}"/>
                </a:ext>
              </a:extLst>
            </p:cNvPr>
            <p:cNvSpPr/>
            <p:nvPr/>
          </p:nvSpPr>
          <p:spPr>
            <a:xfrm>
              <a:off x="1328285" y="3727928"/>
              <a:ext cx="3946359" cy="44276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b="1">
                  <a:solidFill>
                    <a:schemeClr val="bg2"/>
                  </a:solidFill>
                </a:rPr>
                <a:t>High risk conditions to consider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2C60486-71A0-473F-BBAD-93159040B298}"/>
              </a:ext>
            </a:extLst>
          </p:cNvPr>
          <p:cNvGrpSpPr/>
          <p:nvPr/>
        </p:nvGrpSpPr>
        <p:grpSpPr>
          <a:xfrm>
            <a:off x="670911" y="3664402"/>
            <a:ext cx="4767715" cy="2297486"/>
            <a:chOff x="1328285" y="3727928"/>
            <a:chExt cx="4767715" cy="2297486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E753852-2401-B1A4-5D66-C65E3BC9D282}"/>
                </a:ext>
              </a:extLst>
            </p:cNvPr>
            <p:cNvSpPr/>
            <p:nvPr/>
          </p:nvSpPr>
          <p:spPr>
            <a:xfrm>
              <a:off x="1521986" y="3948941"/>
              <a:ext cx="4574014" cy="2076473"/>
            </a:xfrm>
            <a:custGeom>
              <a:avLst/>
              <a:gdLst>
                <a:gd name="csX0" fmla="*/ 0 w 5875199"/>
                <a:gd name="csY0" fmla="*/ 0 h 3326400"/>
                <a:gd name="csX1" fmla="*/ 5875199 w 5875199"/>
                <a:gd name="csY1" fmla="*/ 0 h 3326400"/>
                <a:gd name="csX2" fmla="*/ 5875199 w 5875199"/>
                <a:gd name="csY2" fmla="*/ 3326400 h 3326400"/>
                <a:gd name="csX3" fmla="*/ 0 w 5875199"/>
                <a:gd name="csY3" fmla="*/ 3326400 h 3326400"/>
                <a:gd name="csX4" fmla="*/ 0 w 5875199"/>
                <a:gd name="csY4" fmla="*/ 0 h 33264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5875199" h="3326400">
                  <a:moveTo>
                    <a:pt x="0" y="0"/>
                  </a:moveTo>
                  <a:lnTo>
                    <a:pt x="5875199" y="0"/>
                  </a:lnTo>
                  <a:lnTo>
                    <a:pt x="5875199" y="3326400"/>
                  </a:lnTo>
                  <a:lnTo>
                    <a:pt x="0" y="3326400"/>
                  </a:lnTo>
                  <a:lnTo>
                    <a:pt x="0" y="0"/>
                  </a:lnTo>
                  <a:close/>
                </a:path>
              </a:pathLst>
            </a:custGeom>
            <a:ln w="12700"/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5981" tIns="458216" rIns="455981" bIns="142240" numCol="1" spcCol="1270" anchor="t" anchorCtr="0">
              <a:noAutofit/>
            </a:bodyPr>
            <a:lstStyle/>
            <a:p>
              <a:pPr marL="228600" lvl="1" indent="-228600" defTabSz="889000">
                <a:lnSpc>
                  <a:spcPct val="90000"/>
                </a:lnSpc>
                <a:spcBef>
                  <a:spcPct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n-US"/>
                <a:t>PCV21 FDA approved in June 2026 for children ages 2-17 </a:t>
              </a:r>
              <a:r>
                <a:rPr lang="en-US" err="1"/>
                <a:t>yo</a:t>
              </a:r>
              <a:r>
                <a:rPr lang="en-US"/>
                <a:t> at high risk of disease, including those who have completed the pediatric vaccine series</a:t>
              </a:r>
              <a:endParaRPr lang="en-US" kern="12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D8C61761-5223-F28E-589C-11E531530653}"/>
                </a:ext>
              </a:extLst>
            </p:cNvPr>
            <p:cNvSpPr/>
            <p:nvPr/>
          </p:nvSpPr>
          <p:spPr>
            <a:xfrm>
              <a:off x="1328285" y="3727928"/>
              <a:ext cx="3946359" cy="442762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b="1">
                  <a:solidFill>
                    <a:schemeClr val="bg2"/>
                  </a:solidFill>
                </a:rPr>
                <a:t>PCV21 New Indication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4958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CD73D-C04B-81FA-A175-9D801B14D0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662" y="1791282"/>
            <a:ext cx="5073233" cy="3711160"/>
          </a:xfrm>
          <a:prstGeom prst="roundRect">
            <a:avLst>
              <a:gd name="adj" fmla="val 742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r>
              <a:rPr lang="en-US" sz="2600" b="1">
                <a:latin typeface="Poppins" panose="00000500000000000000" pitchFamily="2" charset="0"/>
              </a:rPr>
              <a:t>Who?</a:t>
            </a:r>
          </a:p>
          <a:p>
            <a:pPr lvl="2"/>
            <a:r>
              <a:rPr lang="en-US" sz="2400">
                <a:latin typeface="Poppins" panose="00000500000000000000" pitchFamily="2" charset="0"/>
              </a:rPr>
              <a:t>Healthy children ages </a:t>
            </a:r>
            <a:r>
              <a:rPr lang="en-US" sz="2400" dirty="0">
                <a:latin typeface="Poppins" panose="00000500000000000000" pitchFamily="2" charset="0"/>
              </a:rPr>
              <a:t>24-59 mo </a:t>
            </a:r>
            <a:r>
              <a:rPr lang="en-US" sz="2400">
                <a:latin typeface="Poppins" panose="00000500000000000000" pitchFamily="2" charset="0"/>
              </a:rPr>
              <a:t>(2-5 yr) </a:t>
            </a:r>
          </a:p>
          <a:p>
            <a:pPr lvl="2"/>
            <a:r>
              <a:rPr lang="en-US" sz="2400">
                <a:latin typeface="Poppins" panose="00000500000000000000" pitchFamily="2" charset="0"/>
              </a:rPr>
              <a:t>Children ages </a:t>
            </a:r>
            <a:r>
              <a:rPr lang="en-US" sz="2400" dirty="0">
                <a:latin typeface="Poppins" panose="00000500000000000000" pitchFamily="2" charset="0"/>
              </a:rPr>
              <a:t>24-71 mo </a:t>
            </a:r>
            <a:br>
              <a:rPr lang="en-US" sz="2400" dirty="0">
                <a:latin typeface="Poppins" panose="00000500000000000000" pitchFamily="2" charset="0"/>
              </a:rPr>
            </a:br>
            <a:r>
              <a:rPr lang="en-US" sz="2400">
                <a:latin typeface="Poppins" panose="00000500000000000000" pitchFamily="2" charset="0"/>
              </a:rPr>
              <a:t>(2-6 yr) with underlying medical conditions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8CF484-6AA3-EFA6-95D6-0A6D8BEA862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898105" y="1791282"/>
            <a:ext cx="5073233" cy="3711160"/>
          </a:xfrm>
          <a:prstGeom prst="roundRect">
            <a:avLst>
              <a:gd name="adj" fmla="val 7428"/>
            </a:avLst>
          </a:prstGeom>
          <a:solidFill>
            <a:schemeClr val="bg2"/>
          </a:solidFill>
        </p:spPr>
        <p:txBody>
          <a:bodyPr lIns="91440" tIns="91440" rIns="91440" anchor="t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Blip>
                <a:blip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itchFamily="2" charset="77"/>
              </a:rPr>
              <a:t>What, when?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Administer </a:t>
            </a:r>
            <a:r>
              <a:rPr lang="en-US" b="1">
                <a:latin typeface="Poppins" panose="00000500000000000000" pitchFamily="2" charset="0"/>
              </a:rPr>
              <a:t>PCV15 or PCV20 </a:t>
            </a:r>
            <a:r>
              <a:rPr lang="en-US">
                <a:latin typeface="Poppins" panose="00000500000000000000" pitchFamily="2" charset="0"/>
              </a:rPr>
              <a:t>according to currently recommended dosing and schedules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7CCC30-0E9F-5F56-91C9-020BB1388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Catch-up Vaccination for Children </a:t>
            </a:r>
            <a:r>
              <a:rPr lang="en-US" dirty="0"/>
              <a:t>With</a:t>
            </a:r>
            <a:r>
              <a:rPr lang="en-US"/>
              <a:t> Incomplete PCV Status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A063D18-079D-E942-9FFB-5A26039F812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868561" y="6302375"/>
            <a:ext cx="6655928" cy="327025"/>
          </a:xfrm>
        </p:spPr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defRPr/>
            </a:pPr>
            <a:r>
              <a:rPr lang="en-US"/>
              <a:t>aap.org/</a:t>
            </a:r>
            <a:r>
              <a:rPr lang="en-US" dirty="0"/>
              <a:t>en</a:t>
            </a:r>
            <a:r>
              <a:rPr lang="en-US"/>
              <a:t>/patient-care/immunizations/pneumococcal-vaccines</a:t>
            </a:r>
            <a:r>
              <a:rPr lang="en-US" dirty="0"/>
              <a:t>/</a:t>
            </a:r>
            <a:br>
              <a:rPr lang="en-US" dirty="0"/>
            </a:br>
            <a:r>
              <a:rPr lang="en-US" dirty="0"/>
              <a:t>?srsltid</a:t>
            </a:r>
            <a:r>
              <a:rPr lang="en-US"/>
              <a:t>=AfmBOooKKeQpW7jfZIjuAu55GIKq5085e6JsgIf9E6f8XOm35nePnD40</a:t>
            </a:r>
            <a:r>
              <a:rPr lang="en-US" dirty="0"/>
              <a:t>.</a:t>
            </a:r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46DDD08C-6746-83F9-F59C-3CCC1AC035AB}"/>
              </a:ext>
            </a:extLst>
          </p:cNvPr>
          <p:cNvSpPr/>
          <p:nvPr/>
        </p:nvSpPr>
        <p:spPr>
          <a:xfrm>
            <a:off x="5470358" y="3031958"/>
            <a:ext cx="1315453" cy="928723"/>
          </a:xfrm>
          <a:prstGeom prst="rightArrow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437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E3BE5-4B7C-168D-CD2E-677FBA8C9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Pediatric PCV in Phase III Development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F8C3E93-B3FE-565F-CA89-28121D42459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NCT07629440. NCT06524414. NCT06975878. NCT06736041. NCT06824194.</a:t>
            </a:r>
          </a:p>
        </p:txBody>
      </p:sp>
      <p:graphicFrame>
        <p:nvGraphicFramePr>
          <p:cNvPr id="6" name="Content Placeholder 7">
            <a:extLst>
              <a:ext uri="{FF2B5EF4-FFF2-40B4-BE49-F238E27FC236}">
                <a16:creationId xmlns:a16="http://schemas.microsoft.com/office/drawing/2014/main" id="{11A0BC15-2B2F-2A13-A779-5E1FB403FE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5841492"/>
              </p:ext>
            </p:extLst>
          </p:nvPr>
        </p:nvGraphicFramePr>
        <p:xfrm>
          <a:off x="231078" y="1335024"/>
          <a:ext cx="11729844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3792">
                  <a:extLst>
                    <a:ext uri="{9D8B030D-6E8A-4147-A177-3AD203B41FA5}">
                      <a16:colId xmlns:a16="http://schemas.microsoft.com/office/drawing/2014/main" val="2205618598"/>
                    </a:ext>
                  </a:extLst>
                </a:gridCol>
                <a:gridCol w="8786052">
                  <a:extLst>
                    <a:ext uri="{9D8B030D-6E8A-4147-A177-3AD203B41FA5}">
                      <a16:colId xmlns:a16="http://schemas.microsoft.com/office/drawing/2014/main" val="1121275585"/>
                    </a:ext>
                  </a:extLst>
                </a:gridCol>
              </a:tblGrid>
              <a:tr h="294728"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chemeClr val="bg2"/>
                          </a:solidFill>
                        </a:rPr>
                        <a:t>Valency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400">
                          <a:solidFill>
                            <a:schemeClr val="bg2"/>
                          </a:solidFill>
                        </a:rPr>
                        <a:t>Key Points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16729670"/>
                  </a:ext>
                </a:extLst>
              </a:tr>
              <a:tr h="766293">
                <a:tc>
                  <a:txBody>
                    <a:bodyPr/>
                    <a:lstStyle/>
                    <a:p>
                      <a:r>
                        <a:rPr lang="en-US" sz="2400"/>
                        <a:t>25-valent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Expanded serotype coverage (adds </a:t>
                      </a:r>
                      <a:r>
                        <a:rPr lang="en-US" sz="2400" b="1" dirty="0"/>
                        <a:t>15A</a:t>
                      </a:r>
                      <a:r>
                        <a:rPr lang="en-US" sz="2400" dirty="0"/>
                        <a:t>, </a:t>
                      </a:r>
                      <a:r>
                        <a:rPr lang="en-US" sz="2400" b="1" dirty="0"/>
                        <a:t>23A</a:t>
                      </a:r>
                      <a:r>
                        <a:rPr lang="en-US" sz="2400" dirty="0"/>
                        <a:t>, </a:t>
                      </a:r>
                      <a:r>
                        <a:rPr lang="en-US" sz="2400" b="1" dirty="0"/>
                        <a:t>23B</a:t>
                      </a:r>
                      <a:r>
                        <a:rPr lang="en-US" sz="2400" dirty="0"/>
                        <a:t>, </a:t>
                      </a:r>
                      <a:r>
                        <a:rPr lang="en-US" sz="2400" b="1" dirty="0"/>
                        <a:t>24F</a:t>
                      </a:r>
                      <a:r>
                        <a:rPr lang="en-US" sz="2400" dirty="0"/>
                        <a:t>, and</a:t>
                      </a:r>
                      <a:r>
                        <a:rPr lang="en-US" sz="2400" b="1" dirty="0"/>
                        <a:t> 35B </a:t>
                      </a:r>
                      <a:r>
                        <a:rPr lang="en-US" sz="2400" dirty="0"/>
                        <a:t>beyond PCV20)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Stronger immunogenicity against serotype 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194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212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F1D60-BC2D-0D83-3464-53933432F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1667123"/>
          </a:xfrm>
        </p:spPr>
        <p:txBody>
          <a:bodyPr/>
          <a:lstStyle/>
          <a:p>
            <a:r>
              <a:rPr lang="en-US"/>
              <a:t>Optimizing </a:t>
            </a:r>
            <a:r>
              <a:rPr lang="en-US" dirty="0"/>
              <a:t>Pneumococcal Vaccines </a:t>
            </a:r>
            <a:r>
              <a:rPr lang="en-US"/>
              <a:t>in </a:t>
            </a:r>
            <a:r>
              <a:rPr lang="en-US" dirty="0"/>
              <a:t>Pediatric Populations</a:t>
            </a:r>
            <a:br>
              <a:rPr lang="en-US"/>
            </a:b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37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E0851-0719-9803-4F18-3F2B05DB2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1E458EC-1C01-CAB2-C612-0D175273B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Benefits of Staying on Schedule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8E23B7-3671-7249-4BD4-3B1B8FCCF52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42651" y="6302375"/>
            <a:ext cx="7481837" cy="327025"/>
          </a:xfrm>
        </p:spPr>
        <p:txBody>
          <a:bodyPr/>
          <a:lstStyle/>
          <a:p>
            <a:r>
              <a:rPr lang="en-US"/>
              <a:t>cdc.gov/pneumococcal/about/index.html. cdc.gov/pneumococcal/hcp/vaccine-recommendations/index.html/. aap.org/</a:t>
            </a:r>
            <a:r>
              <a:rPr lang="en-US" err="1"/>
              <a:t>en</a:t>
            </a:r>
            <a:r>
              <a:rPr lang="en-US"/>
              <a:t>/patientcare/immunizations/</a:t>
            </a:r>
            <a:r>
              <a:rPr lang="en-US" err="1"/>
              <a:t>pneumococcalvaccines</a:t>
            </a:r>
            <a:r>
              <a:rPr lang="en-US"/>
              <a:t>/?</a:t>
            </a:r>
            <a:r>
              <a:rPr lang="en-US" err="1"/>
              <a:t>srsltid</a:t>
            </a:r>
            <a:r>
              <a:rPr lang="en-US"/>
              <a:t>=AfmBOooKKeQpW7jfZIjuAu55GIKq5085e6JsgIf9E6f8XOm35nePnD40.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D4246A5-EA09-38C7-6E7D-60270B93515A}"/>
              </a:ext>
            </a:extLst>
          </p:cNvPr>
          <p:cNvGrpSpPr/>
          <p:nvPr/>
        </p:nvGrpSpPr>
        <p:grpSpPr>
          <a:xfrm>
            <a:off x="226796" y="1473596"/>
            <a:ext cx="11580192" cy="3451330"/>
            <a:chOff x="226796" y="1473596"/>
            <a:chExt cx="9360813" cy="4149344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27D72FB-0764-1AB0-FDAF-5BB65C837D6B}"/>
                </a:ext>
              </a:extLst>
            </p:cNvPr>
            <p:cNvSpPr/>
            <p:nvPr/>
          </p:nvSpPr>
          <p:spPr>
            <a:xfrm>
              <a:off x="226796" y="2450307"/>
              <a:ext cx="2259283" cy="3172633"/>
            </a:xfrm>
            <a:custGeom>
              <a:avLst/>
              <a:gdLst>
                <a:gd name="csX0" fmla="*/ 338892 w 2259282"/>
                <a:gd name="csY0" fmla="*/ 0 h 3491893"/>
                <a:gd name="csX1" fmla="*/ 1920390 w 2259282"/>
                <a:gd name="csY1" fmla="*/ 0 h 3491893"/>
                <a:gd name="csX2" fmla="*/ 2259282 w 2259282"/>
                <a:gd name="csY2" fmla="*/ 338892 h 3491893"/>
                <a:gd name="csX3" fmla="*/ 2259282 w 2259282"/>
                <a:gd name="csY3" fmla="*/ 3491893 h 3491893"/>
                <a:gd name="csX4" fmla="*/ 2259282 w 2259282"/>
                <a:gd name="csY4" fmla="*/ 3491893 h 3491893"/>
                <a:gd name="csX5" fmla="*/ 0 w 2259282"/>
                <a:gd name="csY5" fmla="*/ 3491893 h 3491893"/>
                <a:gd name="csX6" fmla="*/ 0 w 2259282"/>
                <a:gd name="csY6" fmla="*/ 3491893 h 3491893"/>
                <a:gd name="csX7" fmla="*/ 0 w 2259282"/>
                <a:gd name="csY7" fmla="*/ 338892 h 3491893"/>
                <a:gd name="csX8" fmla="*/ 338892 w 2259282"/>
                <a:gd name="csY8" fmla="*/ 0 h 3491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3491893">
                  <a:moveTo>
                    <a:pt x="1920390" y="3491893"/>
                  </a:moveTo>
                  <a:lnTo>
                    <a:pt x="338892" y="3491893"/>
                  </a:lnTo>
                  <a:cubicBezTo>
                    <a:pt x="151727" y="3491893"/>
                    <a:pt x="0" y="3340166"/>
                    <a:pt x="0" y="3153001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2259282" y="0"/>
                  </a:lnTo>
                  <a:lnTo>
                    <a:pt x="2259282" y="0"/>
                  </a:lnTo>
                  <a:lnTo>
                    <a:pt x="2259282" y="3153001"/>
                  </a:lnTo>
                  <a:cubicBezTo>
                    <a:pt x="2259282" y="3340166"/>
                    <a:pt x="2107555" y="3491893"/>
                    <a:pt x="1920390" y="3491893"/>
                  </a:cubicBez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4902" tIns="95643" rIns="194901" bIns="194901" numCol="1" spcCol="1270" anchor="t" anchorCtr="0">
              <a:noAutofit/>
            </a:bodyPr>
            <a:lstStyle/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dirty="0"/>
                <a:t>M</a:t>
              </a:r>
              <a:r>
                <a:rPr lang="en-US" sz="1900" kern="1200" dirty="0"/>
                <a:t>ost vulnerable period of life</a:t>
              </a:r>
            </a:p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dirty="0"/>
                <a:t>P</a:t>
              </a:r>
              <a:r>
                <a:rPr lang="en-US" sz="1900" kern="1200" dirty="0"/>
                <a:t>eak respiratory infection season</a:t>
              </a: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0E3A95DA-F48A-B366-DC45-94FC4921FCA6}"/>
                </a:ext>
              </a:extLst>
            </p:cNvPr>
            <p:cNvSpPr/>
            <p:nvPr/>
          </p:nvSpPr>
          <p:spPr>
            <a:xfrm>
              <a:off x="226797" y="1473596"/>
              <a:ext cx="2259282" cy="976709"/>
            </a:xfrm>
            <a:custGeom>
              <a:avLst/>
              <a:gdLst>
                <a:gd name="csX0" fmla="*/ 305003 w 2259282"/>
                <a:gd name="csY0" fmla="*/ 0 h 677784"/>
                <a:gd name="csX1" fmla="*/ 1954279 w 2259282"/>
                <a:gd name="csY1" fmla="*/ 0 h 677784"/>
                <a:gd name="csX2" fmla="*/ 2259282 w 2259282"/>
                <a:gd name="csY2" fmla="*/ 305003 h 677784"/>
                <a:gd name="csX3" fmla="*/ 2259282 w 2259282"/>
                <a:gd name="csY3" fmla="*/ 677784 h 677784"/>
                <a:gd name="csX4" fmla="*/ 2259282 w 2259282"/>
                <a:gd name="csY4" fmla="*/ 677784 h 677784"/>
                <a:gd name="csX5" fmla="*/ 0 w 2259282"/>
                <a:gd name="csY5" fmla="*/ 677784 h 677784"/>
                <a:gd name="csX6" fmla="*/ 0 w 2259282"/>
                <a:gd name="csY6" fmla="*/ 677784 h 677784"/>
                <a:gd name="csX7" fmla="*/ 0 w 2259282"/>
                <a:gd name="csY7" fmla="*/ 305003 h 677784"/>
                <a:gd name="csX8" fmla="*/ 305003 w 2259282"/>
                <a:gd name="csY8" fmla="*/ 0 h 6777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677784">
                  <a:moveTo>
                    <a:pt x="305003" y="0"/>
                  </a:moveTo>
                  <a:lnTo>
                    <a:pt x="1954279" y="0"/>
                  </a:lnTo>
                  <a:cubicBezTo>
                    <a:pt x="2122728" y="0"/>
                    <a:pt x="2259282" y="136554"/>
                    <a:pt x="2259282" y="305003"/>
                  </a:cubicBezTo>
                  <a:lnTo>
                    <a:pt x="2259282" y="677784"/>
                  </a:lnTo>
                  <a:lnTo>
                    <a:pt x="2259282" y="677784"/>
                  </a:lnTo>
                  <a:lnTo>
                    <a:pt x="0" y="677784"/>
                  </a:lnTo>
                  <a:lnTo>
                    <a:pt x="0" y="677784"/>
                  </a:lnTo>
                  <a:lnTo>
                    <a:pt x="0" y="305003"/>
                  </a:lnTo>
                  <a:cubicBezTo>
                    <a:pt x="0" y="136554"/>
                    <a:pt x="136554" y="0"/>
                    <a:pt x="305003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865" tIns="267865" rIns="267865" bIns="178533" numCol="1" spcCol="1270" anchor="ctr" anchorCtr="0">
              <a:noAutofit/>
            </a:bodyPr>
            <a:lstStyle/>
            <a:p>
              <a:pPr marL="0" lvl="0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chemeClr val="bg2"/>
                  </a:solidFill>
                </a:rPr>
                <a:t>Protection During:</a:t>
              </a:r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55198D0-A1C2-CD87-F7DB-1F7B17EA707D}"/>
                </a:ext>
              </a:extLst>
            </p:cNvPr>
            <p:cNvSpPr/>
            <p:nvPr/>
          </p:nvSpPr>
          <p:spPr>
            <a:xfrm>
              <a:off x="2593974" y="2450303"/>
              <a:ext cx="2259282" cy="3172634"/>
            </a:xfrm>
            <a:custGeom>
              <a:avLst/>
              <a:gdLst>
                <a:gd name="csX0" fmla="*/ 338892 w 2259282"/>
                <a:gd name="csY0" fmla="*/ 0 h 3491893"/>
                <a:gd name="csX1" fmla="*/ 1920390 w 2259282"/>
                <a:gd name="csY1" fmla="*/ 0 h 3491893"/>
                <a:gd name="csX2" fmla="*/ 2259282 w 2259282"/>
                <a:gd name="csY2" fmla="*/ 338892 h 3491893"/>
                <a:gd name="csX3" fmla="*/ 2259282 w 2259282"/>
                <a:gd name="csY3" fmla="*/ 3491893 h 3491893"/>
                <a:gd name="csX4" fmla="*/ 2259282 w 2259282"/>
                <a:gd name="csY4" fmla="*/ 3491893 h 3491893"/>
                <a:gd name="csX5" fmla="*/ 0 w 2259282"/>
                <a:gd name="csY5" fmla="*/ 3491893 h 3491893"/>
                <a:gd name="csX6" fmla="*/ 0 w 2259282"/>
                <a:gd name="csY6" fmla="*/ 3491893 h 3491893"/>
                <a:gd name="csX7" fmla="*/ 0 w 2259282"/>
                <a:gd name="csY7" fmla="*/ 338892 h 3491893"/>
                <a:gd name="csX8" fmla="*/ 338892 w 2259282"/>
                <a:gd name="csY8" fmla="*/ 0 h 3491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3491893">
                  <a:moveTo>
                    <a:pt x="1920390" y="3491893"/>
                  </a:moveTo>
                  <a:lnTo>
                    <a:pt x="338892" y="3491893"/>
                  </a:lnTo>
                  <a:cubicBezTo>
                    <a:pt x="151727" y="3491893"/>
                    <a:pt x="0" y="3340166"/>
                    <a:pt x="0" y="3153001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2259282" y="0"/>
                  </a:lnTo>
                  <a:lnTo>
                    <a:pt x="2259282" y="0"/>
                  </a:lnTo>
                  <a:lnTo>
                    <a:pt x="2259282" y="3153001"/>
                  </a:lnTo>
                  <a:cubicBezTo>
                    <a:pt x="2259282" y="3340166"/>
                    <a:pt x="2107555" y="3491893"/>
                    <a:pt x="1920390" y="3491893"/>
                  </a:cubicBez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4901" tIns="95644" rIns="194901" bIns="194901" numCol="1" spcCol="1270" anchor="t" anchorCtr="0">
              <a:noAutofit/>
            </a:bodyPr>
            <a:lstStyle/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dirty="0"/>
                <a:t>S</a:t>
              </a:r>
              <a:r>
                <a:rPr lang="en-US" sz="1900" kern="1200" dirty="0"/>
                <a:t>evere invasive disease</a:t>
              </a:r>
            </a:p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kern="1200" dirty="0"/>
                <a:t>Potential neurologic sequelae</a:t>
              </a:r>
            </a:p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kern="1200" dirty="0"/>
                <a:t>Unnecessary antibiotic use and resistance</a:t>
              </a: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09712CA-20BA-3ED9-4E26-95F1741D27AD}"/>
                </a:ext>
              </a:extLst>
            </p:cNvPr>
            <p:cNvSpPr/>
            <p:nvPr/>
          </p:nvSpPr>
          <p:spPr>
            <a:xfrm>
              <a:off x="2593974" y="1473596"/>
              <a:ext cx="2259282" cy="976709"/>
            </a:xfrm>
            <a:custGeom>
              <a:avLst/>
              <a:gdLst>
                <a:gd name="csX0" fmla="*/ 305003 w 2259282"/>
                <a:gd name="csY0" fmla="*/ 0 h 677784"/>
                <a:gd name="csX1" fmla="*/ 1954279 w 2259282"/>
                <a:gd name="csY1" fmla="*/ 0 h 677784"/>
                <a:gd name="csX2" fmla="*/ 2259282 w 2259282"/>
                <a:gd name="csY2" fmla="*/ 305003 h 677784"/>
                <a:gd name="csX3" fmla="*/ 2259282 w 2259282"/>
                <a:gd name="csY3" fmla="*/ 677784 h 677784"/>
                <a:gd name="csX4" fmla="*/ 2259282 w 2259282"/>
                <a:gd name="csY4" fmla="*/ 677784 h 677784"/>
                <a:gd name="csX5" fmla="*/ 0 w 2259282"/>
                <a:gd name="csY5" fmla="*/ 677784 h 677784"/>
                <a:gd name="csX6" fmla="*/ 0 w 2259282"/>
                <a:gd name="csY6" fmla="*/ 677784 h 677784"/>
                <a:gd name="csX7" fmla="*/ 0 w 2259282"/>
                <a:gd name="csY7" fmla="*/ 305003 h 677784"/>
                <a:gd name="csX8" fmla="*/ 305003 w 2259282"/>
                <a:gd name="csY8" fmla="*/ 0 h 6777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677784">
                  <a:moveTo>
                    <a:pt x="305003" y="0"/>
                  </a:moveTo>
                  <a:lnTo>
                    <a:pt x="1954279" y="0"/>
                  </a:lnTo>
                  <a:cubicBezTo>
                    <a:pt x="2122728" y="0"/>
                    <a:pt x="2259282" y="136554"/>
                    <a:pt x="2259282" y="305003"/>
                  </a:cubicBezTo>
                  <a:lnTo>
                    <a:pt x="2259282" y="677784"/>
                  </a:lnTo>
                  <a:lnTo>
                    <a:pt x="2259282" y="677784"/>
                  </a:lnTo>
                  <a:lnTo>
                    <a:pt x="0" y="677784"/>
                  </a:lnTo>
                  <a:lnTo>
                    <a:pt x="0" y="677784"/>
                  </a:lnTo>
                  <a:lnTo>
                    <a:pt x="0" y="305003"/>
                  </a:lnTo>
                  <a:cubicBezTo>
                    <a:pt x="0" y="136554"/>
                    <a:pt x="136554" y="0"/>
                    <a:pt x="305003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865" tIns="267865" rIns="267865" bIns="178533" numCol="1" spcCol="1270" anchor="ctr" anchorCtr="0">
              <a:noAutofit/>
            </a:bodyPr>
            <a:lstStyle/>
            <a:p>
              <a:pPr marL="0" lvl="0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chemeClr val="bg2"/>
                  </a:solidFill>
                </a:rPr>
                <a:t>Prevention of:</a:t>
              </a:r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4156616-5DF9-F8F2-8E3E-B41A25E82B06}"/>
                </a:ext>
              </a:extLst>
            </p:cNvPr>
            <p:cNvSpPr/>
            <p:nvPr/>
          </p:nvSpPr>
          <p:spPr>
            <a:xfrm>
              <a:off x="4961150" y="2450307"/>
              <a:ext cx="2259283" cy="3172633"/>
            </a:xfrm>
            <a:custGeom>
              <a:avLst/>
              <a:gdLst>
                <a:gd name="csX0" fmla="*/ 338892 w 2259282"/>
                <a:gd name="csY0" fmla="*/ 0 h 3491893"/>
                <a:gd name="csX1" fmla="*/ 1920390 w 2259282"/>
                <a:gd name="csY1" fmla="*/ 0 h 3491893"/>
                <a:gd name="csX2" fmla="*/ 2259282 w 2259282"/>
                <a:gd name="csY2" fmla="*/ 338892 h 3491893"/>
                <a:gd name="csX3" fmla="*/ 2259282 w 2259282"/>
                <a:gd name="csY3" fmla="*/ 3491893 h 3491893"/>
                <a:gd name="csX4" fmla="*/ 2259282 w 2259282"/>
                <a:gd name="csY4" fmla="*/ 3491893 h 3491893"/>
                <a:gd name="csX5" fmla="*/ 0 w 2259282"/>
                <a:gd name="csY5" fmla="*/ 3491893 h 3491893"/>
                <a:gd name="csX6" fmla="*/ 0 w 2259282"/>
                <a:gd name="csY6" fmla="*/ 3491893 h 3491893"/>
                <a:gd name="csX7" fmla="*/ 0 w 2259282"/>
                <a:gd name="csY7" fmla="*/ 338892 h 3491893"/>
                <a:gd name="csX8" fmla="*/ 338892 w 2259282"/>
                <a:gd name="csY8" fmla="*/ 0 h 3491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3491893">
                  <a:moveTo>
                    <a:pt x="1920390" y="3491893"/>
                  </a:moveTo>
                  <a:lnTo>
                    <a:pt x="338892" y="3491893"/>
                  </a:lnTo>
                  <a:cubicBezTo>
                    <a:pt x="151727" y="3491893"/>
                    <a:pt x="0" y="3340166"/>
                    <a:pt x="0" y="3153001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2259282" y="0"/>
                  </a:lnTo>
                  <a:lnTo>
                    <a:pt x="2259282" y="0"/>
                  </a:lnTo>
                  <a:lnTo>
                    <a:pt x="2259282" y="3153001"/>
                  </a:lnTo>
                  <a:cubicBezTo>
                    <a:pt x="2259282" y="3340166"/>
                    <a:pt x="2107555" y="3491893"/>
                    <a:pt x="1920390" y="3491893"/>
                  </a:cubicBez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4901" tIns="95643" rIns="194902" bIns="194901" numCol="1" spcCol="1270" anchor="t" anchorCtr="0">
              <a:noAutofit/>
            </a:bodyPr>
            <a:lstStyle/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kern="1200" dirty="0"/>
                <a:t>Decreased household and community transmission</a:t>
              </a:r>
            </a:p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900" kern="1200" dirty="0"/>
                <a:t> </a:t>
              </a:r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BD180D1-C5BA-FBAB-4710-896D8F0219CF}"/>
                </a:ext>
              </a:extLst>
            </p:cNvPr>
            <p:cNvSpPr/>
            <p:nvPr/>
          </p:nvSpPr>
          <p:spPr>
            <a:xfrm>
              <a:off x="4961150" y="1473596"/>
              <a:ext cx="2259282" cy="976709"/>
            </a:xfrm>
            <a:custGeom>
              <a:avLst/>
              <a:gdLst>
                <a:gd name="csX0" fmla="*/ 305003 w 2259282"/>
                <a:gd name="csY0" fmla="*/ 0 h 677784"/>
                <a:gd name="csX1" fmla="*/ 1954279 w 2259282"/>
                <a:gd name="csY1" fmla="*/ 0 h 677784"/>
                <a:gd name="csX2" fmla="*/ 2259282 w 2259282"/>
                <a:gd name="csY2" fmla="*/ 305003 h 677784"/>
                <a:gd name="csX3" fmla="*/ 2259282 w 2259282"/>
                <a:gd name="csY3" fmla="*/ 677784 h 677784"/>
                <a:gd name="csX4" fmla="*/ 2259282 w 2259282"/>
                <a:gd name="csY4" fmla="*/ 677784 h 677784"/>
                <a:gd name="csX5" fmla="*/ 0 w 2259282"/>
                <a:gd name="csY5" fmla="*/ 677784 h 677784"/>
                <a:gd name="csX6" fmla="*/ 0 w 2259282"/>
                <a:gd name="csY6" fmla="*/ 677784 h 677784"/>
                <a:gd name="csX7" fmla="*/ 0 w 2259282"/>
                <a:gd name="csY7" fmla="*/ 305003 h 677784"/>
                <a:gd name="csX8" fmla="*/ 305003 w 2259282"/>
                <a:gd name="csY8" fmla="*/ 0 h 6777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677784">
                  <a:moveTo>
                    <a:pt x="305003" y="0"/>
                  </a:moveTo>
                  <a:lnTo>
                    <a:pt x="1954279" y="0"/>
                  </a:lnTo>
                  <a:cubicBezTo>
                    <a:pt x="2122728" y="0"/>
                    <a:pt x="2259282" y="136554"/>
                    <a:pt x="2259282" y="305003"/>
                  </a:cubicBezTo>
                  <a:lnTo>
                    <a:pt x="2259282" y="677784"/>
                  </a:lnTo>
                  <a:lnTo>
                    <a:pt x="2259282" y="677784"/>
                  </a:lnTo>
                  <a:lnTo>
                    <a:pt x="0" y="677784"/>
                  </a:lnTo>
                  <a:lnTo>
                    <a:pt x="0" y="677784"/>
                  </a:lnTo>
                  <a:lnTo>
                    <a:pt x="0" y="305003"/>
                  </a:lnTo>
                  <a:cubicBezTo>
                    <a:pt x="0" y="136554"/>
                    <a:pt x="136554" y="0"/>
                    <a:pt x="305003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865" tIns="267865" rIns="267865" bIns="178533" numCol="1" spcCol="1270" anchor="ctr" anchorCtr="0">
              <a:noAutofit/>
            </a:bodyPr>
            <a:lstStyle/>
            <a:p>
              <a:pPr marL="0" lvl="0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chemeClr val="bg2"/>
                  </a:solidFill>
                </a:rPr>
                <a:t>Population: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A46E38B-42E5-1467-0BFF-DA3E37A37199}"/>
                </a:ext>
              </a:extLst>
            </p:cNvPr>
            <p:cNvSpPr/>
            <p:nvPr/>
          </p:nvSpPr>
          <p:spPr>
            <a:xfrm>
              <a:off x="7328327" y="2450307"/>
              <a:ext cx="2259282" cy="3172633"/>
            </a:xfrm>
            <a:custGeom>
              <a:avLst/>
              <a:gdLst>
                <a:gd name="csX0" fmla="*/ 338892 w 2259282"/>
                <a:gd name="csY0" fmla="*/ 0 h 3491893"/>
                <a:gd name="csX1" fmla="*/ 1920390 w 2259282"/>
                <a:gd name="csY1" fmla="*/ 0 h 3491893"/>
                <a:gd name="csX2" fmla="*/ 2259282 w 2259282"/>
                <a:gd name="csY2" fmla="*/ 338892 h 3491893"/>
                <a:gd name="csX3" fmla="*/ 2259282 w 2259282"/>
                <a:gd name="csY3" fmla="*/ 3491893 h 3491893"/>
                <a:gd name="csX4" fmla="*/ 2259282 w 2259282"/>
                <a:gd name="csY4" fmla="*/ 3491893 h 3491893"/>
                <a:gd name="csX5" fmla="*/ 0 w 2259282"/>
                <a:gd name="csY5" fmla="*/ 3491893 h 3491893"/>
                <a:gd name="csX6" fmla="*/ 0 w 2259282"/>
                <a:gd name="csY6" fmla="*/ 3491893 h 3491893"/>
                <a:gd name="csX7" fmla="*/ 0 w 2259282"/>
                <a:gd name="csY7" fmla="*/ 338892 h 3491893"/>
                <a:gd name="csX8" fmla="*/ 338892 w 2259282"/>
                <a:gd name="csY8" fmla="*/ 0 h 349189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3491893">
                  <a:moveTo>
                    <a:pt x="1920390" y="3491893"/>
                  </a:moveTo>
                  <a:lnTo>
                    <a:pt x="338892" y="3491893"/>
                  </a:lnTo>
                  <a:cubicBezTo>
                    <a:pt x="151727" y="3491893"/>
                    <a:pt x="0" y="3340166"/>
                    <a:pt x="0" y="3153001"/>
                  </a:cubicBezTo>
                  <a:lnTo>
                    <a:pt x="0" y="0"/>
                  </a:lnTo>
                  <a:lnTo>
                    <a:pt x="0" y="0"/>
                  </a:lnTo>
                  <a:lnTo>
                    <a:pt x="2259282" y="0"/>
                  </a:lnTo>
                  <a:lnTo>
                    <a:pt x="2259282" y="0"/>
                  </a:lnTo>
                  <a:lnTo>
                    <a:pt x="2259282" y="3153001"/>
                  </a:lnTo>
                  <a:cubicBezTo>
                    <a:pt x="2259282" y="3340166"/>
                    <a:pt x="2107555" y="3491893"/>
                    <a:pt x="1920390" y="3491893"/>
                  </a:cubicBez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94901" tIns="95643" rIns="194901" bIns="194901" numCol="1" spcCol="1270" anchor="t" anchorCtr="0">
              <a:noAutofit/>
            </a:bodyPr>
            <a:lstStyle/>
            <a:p>
              <a:pPr marL="285750" lvl="0" indent="-28575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Arial" panose="020B0604020202020204" pitchFamily="34" charset="0"/>
                <a:buChar char="•"/>
              </a:pPr>
              <a:r>
                <a:rPr lang="en-US" sz="1900" dirty="0"/>
                <a:t>Prevent r</a:t>
              </a:r>
              <a:r>
                <a:rPr lang="en-US" sz="1900" kern="1200" dirty="0"/>
                <a:t>educed antibody responses and memory maturation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3D66C00-ED6F-E72C-2FD7-512F1FD26CA9}"/>
                </a:ext>
              </a:extLst>
            </p:cNvPr>
            <p:cNvSpPr/>
            <p:nvPr/>
          </p:nvSpPr>
          <p:spPr>
            <a:xfrm>
              <a:off x="7328327" y="1473596"/>
              <a:ext cx="2259282" cy="976709"/>
            </a:xfrm>
            <a:custGeom>
              <a:avLst/>
              <a:gdLst>
                <a:gd name="csX0" fmla="*/ 305003 w 2259282"/>
                <a:gd name="csY0" fmla="*/ 0 h 677784"/>
                <a:gd name="csX1" fmla="*/ 1954279 w 2259282"/>
                <a:gd name="csY1" fmla="*/ 0 h 677784"/>
                <a:gd name="csX2" fmla="*/ 2259282 w 2259282"/>
                <a:gd name="csY2" fmla="*/ 305003 h 677784"/>
                <a:gd name="csX3" fmla="*/ 2259282 w 2259282"/>
                <a:gd name="csY3" fmla="*/ 677784 h 677784"/>
                <a:gd name="csX4" fmla="*/ 2259282 w 2259282"/>
                <a:gd name="csY4" fmla="*/ 677784 h 677784"/>
                <a:gd name="csX5" fmla="*/ 0 w 2259282"/>
                <a:gd name="csY5" fmla="*/ 677784 h 677784"/>
                <a:gd name="csX6" fmla="*/ 0 w 2259282"/>
                <a:gd name="csY6" fmla="*/ 677784 h 677784"/>
                <a:gd name="csX7" fmla="*/ 0 w 2259282"/>
                <a:gd name="csY7" fmla="*/ 305003 h 677784"/>
                <a:gd name="csX8" fmla="*/ 305003 w 2259282"/>
                <a:gd name="csY8" fmla="*/ 0 h 6777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</a:cxnLst>
              <a:rect l="l" t="t" r="r" b="b"/>
              <a:pathLst>
                <a:path w="2259282" h="677784">
                  <a:moveTo>
                    <a:pt x="305003" y="0"/>
                  </a:moveTo>
                  <a:lnTo>
                    <a:pt x="1954279" y="0"/>
                  </a:lnTo>
                  <a:cubicBezTo>
                    <a:pt x="2122728" y="0"/>
                    <a:pt x="2259282" y="136554"/>
                    <a:pt x="2259282" y="305003"/>
                  </a:cubicBezTo>
                  <a:lnTo>
                    <a:pt x="2259282" y="677784"/>
                  </a:lnTo>
                  <a:lnTo>
                    <a:pt x="2259282" y="677784"/>
                  </a:lnTo>
                  <a:lnTo>
                    <a:pt x="0" y="677784"/>
                  </a:lnTo>
                  <a:lnTo>
                    <a:pt x="0" y="677784"/>
                  </a:lnTo>
                  <a:lnTo>
                    <a:pt x="0" y="305003"/>
                  </a:lnTo>
                  <a:cubicBezTo>
                    <a:pt x="0" y="136554"/>
                    <a:pt x="136554" y="0"/>
                    <a:pt x="305003" y="0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7865" tIns="267865" rIns="267865" bIns="178533" numCol="1" spcCol="1270" anchor="ctr" anchorCtr="0">
              <a:noAutofit/>
            </a:bodyPr>
            <a:lstStyle/>
            <a:p>
              <a:pPr marL="0" lvl="0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>
                  <a:solidFill>
                    <a:schemeClr val="bg2"/>
                  </a:solidFill>
                </a:rPr>
                <a:t>Immune Response: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2BA4394-3C58-62B0-7FAF-E39778E694D0}"/>
              </a:ext>
            </a:extLst>
          </p:cNvPr>
          <p:cNvSpPr txBox="1"/>
          <p:nvPr/>
        </p:nvSpPr>
        <p:spPr>
          <a:xfrm>
            <a:off x="1225719" y="5161585"/>
            <a:ext cx="9715823" cy="749128"/>
          </a:xfrm>
          <a:prstGeom prst="roundRect">
            <a:avLst/>
          </a:prstGeom>
          <a:solidFill>
            <a:schemeClr val="accent6"/>
          </a:solidFill>
        </p:spPr>
        <p:txBody>
          <a:bodyPr wrap="square" anchor="ctr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chemeClr val="bg2"/>
                </a:solidFill>
              </a:rPr>
              <a:t>PCV </a:t>
            </a:r>
            <a:r>
              <a:rPr lang="en-US" sz="2400" b="1" dirty="0">
                <a:solidFill>
                  <a:schemeClr val="bg2"/>
                </a:solidFill>
              </a:rPr>
              <a:t>v</a:t>
            </a:r>
            <a:r>
              <a:rPr lang="en-US" sz="2400" b="1" kern="1200" dirty="0">
                <a:solidFill>
                  <a:schemeClr val="bg2"/>
                </a:solidFill>
              </a:rPr>
              <a:t>accines are safe in children 2 mo of age or older!</a:t>
            </a:r>
          </a:p>
        </p:txBody>
      </p:sp>
    </p:spTree>
    <p:extLst>
      <p:ext uri="{BB962C8B-B14F-4D97-AF65-F5344CB8AC3E}">
        <p14:creationId xmlns:p14="http://schemas.microsoft.com/office/powerpoint/2010/main" val="3857146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512537"/>
            <a:ext cx="11740260" cy="1892826"/>
          </a:xfrm>
        </p:spPr>
        <p:txBody>
          <a:bodyPr rtlCol="0" anchor="ctr">
            <a:normAutofit/>
          </a:bodyPr>
          <a:lstStyle/>
          <a:p>
            <a:pPr marL="0" indent="0">
              <a:spcBef>
                <a:spcPts val="1200"/>
              </a:spcBef>
              <a:buClr>
                <a:schemeClr val="accent6"/>
              </a:buClr>
              <a:buNone/>
              <a:defRPr/>
            </a:pPr>
            <a:r>
              <a:rPr lang="en-US" sz="2000"/>
              <a:t>Podcasts </a:t>
            </a:r>
            <a:r>
              <a:rPr lang="en-US" sz="2000" b="0"/>
              <a:t>featuring expert discussion</a:t>
            </a:r>
            <a:endParaRPr lang="en-US" sz="2000"/>
          </a:p>
          <a:p>
            <a:pPr marL="0" indent="0">
              <a:spcBef>
                <a:spcPts val="1200"/>
              </a:spcBef>
              <a:buClr>
                <a:schemeClr val="accent6"/>
              </a:buClr>
              <a:buNone/>
              <a:defRPr/>
            </a:pPr>
            <a:r>
              <a:rPr lang="en-US" sz="2000"/>
              <a:t>Downloadable </a:t>
            </a:r>
            <a:r>
              <a:rPr lang="en-US" sz="2000" err="1"/>
              <a:t>slidesets</a:t>
            </a:r>
            <a:r>
              <a:rPr lang="en-US" sz="2000"/>
              <a:t> </a:t>
            </a:r>
            <a:r>
              <a:rPr lang="en-US" sz="2000" b="0"/>
              <a:t>for reinforcing concepts</a:t>
            </a:r>
          </a:p>
          <a:p>
            <a:pPr marL="0" indent="0">
              <a:spcBef>
                <a:spcPts val="1200"/>
              </a:spcBef>
              <a:buClr>
                <a:schemeClr val="tx2">
                  <a:lumMod val="20000"/>
                  <a:lumOff val="80000"/>
                </a:schemeClr>
              </a:buClr>
              <a:buNone/>
              <a:defRPr/>
            </a:pPr>
            <a:r>
              <a:rPr lang="en-US" sz="2000" err="1"/>
              <a:t>ClinicalThought</a:t>
            </a:r>
            <a:r>
              <a:rPr lang="en-US" sz="2000" b="0"/>
              <a:t> commentaries with expert faculty perspectives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gray">
          <a:xfrm>
            <a:off x="231078" y="1411776"/>
            <a:ext cx="11740260" cy="1195712"/>
          </a:xfrm>
        </p:spPr>
        <p:txBody>
          <a:bodyPr/>
          <a:lstStyle/>
          <a:p>
            <a:pPr eaLnBrk="1" hangingPunct="1"/>
            <a:r>
              <a:rPr lang="en-US" altLang="en-US" sz="3600"/>
              <a:t>Go Online for More Coverage of </a:t>
            </a:r>
            <a:br>
              <a:rPr lang="en-US" altLang="en-US" sz="3600"/>
            </a:br>
            <a:r>
              <a:rPr lang="en-US" altLang="en-US" sz="3600"/>
              <a:t>Pneumococcal Vaccines!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449885"/>
            <a:ext cx="11740260" cy="335476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hlinkClick r:id="rId3"/>
              </a:rPr>
              <a:t>deceraclinical.com/education/2026PCVfamilymedicine </a:t>
            </a:r>
            <a:endParaRPr lang="en-US" sz="2400" b="1" u="sng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9b6b0af-abc3-4e93-9c82-c4d22ff4ec65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1E9B6819868543B13EE64544F1BF94" ma:contentTypeVersion="11" ma:contentTypeDescription="Create a new document." ma:contentTypeScope="" ma:versionID="4c01eb616e0a492d2560a0bc6120c5f2">
  <xsd:schema xmlns:xsd="http://www.w3.org/2001/XMLSchema" xmlns:xs="http://www.w3.org/2001/XMLSchema" xmlns:p="http://schemas.microsoft.com/office/2006/metadata/properties" xmlns:ns2="39b6b0af-abc3-4e93-9c82-c4d22ff4ec65" xmlns:ns3="22fd6914-46d4-4c7e-bbad-46e82841b69d" targetNamespace="http://schemas.microsoft.com/office/2006/metadata/properties" ma:root="true" ma:fieldsID="d192eb7458c7a6285b86e1633699a76e" ns2:_="" ns3:_="">
    <xsd:import namespace="39b6b0af-abc3-4e93-9c82-c4d22ff4ec65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b6b0af-abc3-4e93-9c82-c4d22ff4ec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2BF528-79E7-49C7-8398-55B164A86230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22fd6914-46d4-4c7e-bbad-46e82841b69d"/>
    <ds:schemaRef ds:uri="http://www.w3.org/XML/1998/namespace"/>
    <ds:schemaRef ds:uri="http://schemas.openxmlformats.org/package/2006/metadata/core-properties"/>
    <ds:schemaRef ds:uri="http://purl.org/dc/elements/1.1/"/>
    <ds:schemaRef ds:uri="39b6b0af-abc3-4e93-9c82-c4d22ff4ec65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5AD2EA2-B5A8-4DF6-8E68-121F09A6D2DE}">
  <ds:schemaRefs>
    <ds:schemaRef ds:uri="22fd6914-46d4-4c7e-bbad-46e82841b69d"/>
    <ds:schemaRef ds:uri="39b6b0af-abc3-4e93-9c82-c4d22ff4ec6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91</TotalTime>
  <Words>1571</Words>
  <Application>Microsoft Office PowerPoint</Application>
  <PresentationFormat>Widescreen</PresentationFormat>
  <Paragraphs>319</Paragraphs>
  <Slides>23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Calibri</vt:lpstr>
      <vt:lpstr>Newsreader ExtraBold</vt:lpstr>
      <vt:lpstr>Poppins</vt:lpstr>
      <vt:lpstr>Poppins Light</vt:lpstr>
      <vt:lpstr>Times</vt:lpstr>
      <vt:lpstr>Times New Roman</vt:lpstr>
      <vt:lpstr>3_Office</vt:lpstr>
      <vt:lpstr>4_Office</vt:lpstr>
      <vt:lpstr>2_Office</vt:lpstr>
      <vt:lpstr>Up to Date on Pneumococcal Disease and Prevention in Your Pediatric Patients</vt:lpstr>
      <vt:lpstr>About These Slides</vt:lpstr>
      <vt:lpstr>Faculty</vt:lpstr>
      <vt:lpstr>Disclosures</vt:lpstr>
      <vt:lpstr>Learning Objectives</vt:lpstr>
      <vt:lpstr>Epidemiology of Pneumococcal Disease in Children</vt:lpstr>
      <vt:lpstr>Burden of Pneumococcal Disease in Children</vt:lpstr>
      <vt:lpstr>Invasive and Noninvasive Disease Manifestations</vt:lpstr>
      <vt:lpstr>Key Streptococcus pneumoniae Virulence Factors</vt:lpstr>
      <vt:lpstr>Streptococcus pneumoniae Serotypes</vt:lpstr>
      <vt:lpstr>Risk Factors for Severe Pneumococcal Disease in Children</vt:lpstr>
      <vt:lpstr>Review of Pneumococcal Vaccines</vt:lpstr>
      <vt:lpstr>Brief History of Pneumococcal Vaccination in Children</vt:lpstr>
      <vt:lpstr>Pneumococcal Vaccine Options and Safety</vt:lpstr>
      <vt:lpstr>Impact of Vaccination Campaigns After Introduction of PCV in 2000</vt:lpstr>
      <vt:lpstr>Serotypes Targeted by Pneumococcal Vaccines</vt:lpstr>
      <vt:lpstr>CDC and AAP Pneumococcal Vaccine Recommendations: Children</vt:lpstr>
      <vt:lpstr>Pneumococcal Vaccine Recommendations:  Children With Risk Conditions</vt:lpstr>
      <vt:lpstr>Catch-up Vaccination for Children With Incomplete PCV Status</vt:lpstr>
      <vt:lpstr>Pediatric PCV in Phase III Development</vt:lpstr>
      <vt:lpstr>Optimizing Pneumococcal Vaccines in Pediatric Populations </vt:lpstr>
      <vt:lpstr>Benefits of Staying on Schedule</vt:lpstr>
      <vt:lpstr>Go Online for More Coverage of  Pneumococcal Vaccines!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 to Date on Pneumococcal Disease and Prevention in Your Pediatric Patients</dc:title>
  <dc:creator>Davidson, El (NYC-FUB)</dc:creator>
  <cp:lastModifiedBy>Valerie Wenzel</cp:lastModifiedBy>
  <cp:revision>2</cp:revision>
  <dcterms:created xsi:type="dcterms:W3CDTF">2025-10-10T13:11:02Z</dcterms:created>
  <dcterms:modified xsi:type="dcterms:W3CDTF">2026-07-01T15:20:57Z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0x0101009C1E9B6819868543B13EE64544F1BF94</vt:lpwstr>
  </property>
  <property fmtid="{D5CDD505-2E9C-101B-9397-08002B2CF9AE}" pid="3" name="MediaServiceImageTags">
    <vt:lpwstr/>
  </property>
</Properties>
</file>