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Lst>
  <p:notesMasterIdLst>
    <p:notesMasterId r:id="rId30"/>
  </p:notesMasterIdLst>
  <p:sldIdLst>
    <p:sldId id="321" r:id="rId6"/>
    <p:sldId id="2147471246" r:id="rId7"/>
    <p:sldId id="294" r:id="rId8"/>
    <p:sldId id="2145706608" r:id="rId9"/>
    <p:sldId id="1993219085" r:id="rId10"/>
    <p:sldId id="2145706602" r:id="rId11"/>
    <p:sldId id="325" r:id="rId12"/>
    <p:sldId id="2145706603" r:id="rId13"/>
    <p:sldId id="2145706610" r:id="rId14"/>
    <p:sldId id="2145706592" r:id="rId15"/>
    <p:sldId id="2145706605" r:id="rId16"/>
    <p:sldId id="2145706593" r:id="rId17"/>
    <p:sldId id="2145706594" r:id="rId18"/>
    <p:sldId id="2145706595" r:id="rId19"/>
    <p:sldId id="2145706599" r:id="rId20"/>
    <p:sldId id="2145706598" r:id="rId21"/>
    <p:sldId id="2145706606" r:id="rId22"/>
    <p:sldId id="2145706611" r:id="rId23"/>
    <p:sldId id="2145706609" r:id="rId24"/>
    <p:sldId id="2145706607" r:id="rId25"/>
    <p:sldId id="2145706596" r:id="rId26"/>
    <p:sldId id="2145706597" r:id="rId27"/>
    <p:sldId id="2145706601" r:id="rId28"/>
    <p:sldId id="214747441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A27CFB2-CD12-4EDE-831B-333E73B584FA}">
          <p14:sldIdLst>
            <p14:sldId id="321"/>
            <p14:sldId id="2147471246"/>
            <p14:sldId id="294"/>
            <p14:sldId id="2145706608"/>
            <p14:sldId id="1993219085"/>
            <p14:sldId id="2145706602"/>
            <p14:sldId id="325"/>
          </p14:sldIdLst>
        </p14:section>
        <p14:section name="Socioeconomic Barriers" id="{B3CAEF33-A6AD-43A4-8798-9B20BB885E67}">
          <p14:sldIdLst>
            <p14:sldId id="2145706603"/>
            <p14:sldId id="2145706610"/>
            <p14:sldId id="2145706592"/>
            <p14:sldId id="2145706605"/>
            <p14:sldId id="2145706593"/>
            <p14:sldId id="2145706594"/>
          </p14:sldIdLst>
        </p14:section>
        <p14:section name="Addressing Misconceptions" id="{7E402E0A-C806-490F-A9AB-73AB43E9FA8C}">
          <p14:sldIdLst>
            <p14:sldId id="2145706595"/>
            <p14:sldId id="2145706599"/>
          </p14:sldIdLst>
        </p14:section>
        <p14:section name="Lack of Support" id="{463ECA1A-5F81-4231-BDB0-E816E61EC043}">
          <p14:sldIdLst>
            <p14:sldId id="2145706598"/>
            <p14:sldId id="2145706606"/>
            <p14:sldId id="2145706611"/>
            <p14:sldId id="2145706609"/>
            <p14:sldId id="2145706607"/>
          </p14:sldIdLst>
        </p14:section>
        <p14:section name="Deconstructing Stigma" id="{642C9F46-D0F9-4265-9409-F59110208655}">
          <p14:sldIdLst>
            <p14:sldId id="2145706596"/>
            <p14:sldId id="2145706597"/>
            <p14:sldId id="2145706601"/>
            <p14:sldId id="214747441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illary Tunggal" initials="HT" lastIdx="54" clrIdx="0">
    <p:extLst>
      <p:ext uri="{19B8F6BF-5375-455C-9EA6-DF929625EA0E}">
        <p15:presenceInfo xmlns:p15="http://schemas.microsoft.com/office/powerpoint/2012/main" userId="S::htunggal@cealliance.com::ad64bda3-5530-4833-84b4-5d3ed1bf5c1c" providerId="AD"/>
      </p:ext>
    </p:extLst>
  </p:cmAuthor>
  <p:cmAuthor id="2" name="Zachary Schwartz" initials="ZS" lastIdx="37" clrIdx="1">
    <p:extLst>
      <p:ext uri="{19B8F6BF-5375-455C-9EA6-DF929625EA0E}">
        <p15:presenceInfo xmlns:p15="http://schemas.microsoft.com/office/powerpoint/2012/main" userId="S::zschwartz@clinicaloptions.com::64648e91-b212-4092-bee8-eff2e880b6f9" providerId="AD"/>
      </p:ext>
    </p:extLst>
  </p:cmAuthor>
  <p:cmAuthor id="3" name="Dussadee Royal" initials="DR" lastIdx="11" clrIdx="2">
    <p:extLst>
      <p:ext uri="{19B8F6BF-5375-455C-9EA6-DF929625EA0E}">
        <p15:presenceInfo xmlns:p15="http://schemas.microsoft.com/office/powerpoint/2012/main" userId="S::droyal@clinicaloptions.com::51beead8-6fa0-4b98-aeba-37044af35e17" providerId="AD"/>
      </p:ext>
    </p:extLst>
  </p:cmAuthor>
  <p:cmAuthor id="4" name="Andrea Boecler" initials="AB" lastIdx="1" clrIdx="3">
    <p:extLst>
      <p:ext uri="{19B8F6BF-5375-455C-9EA6-DF929625EA0E}">
        <p15:presenceInfo xmlns:p15="http://schemas.microsoft.com/office/powerpoint/2012/main" userId="S::aboecler@clinicaloptions.com::28e82037-1239-4052-943b-ae184e0bc2af" providerId="AD"/>
      </p:ext>
    </p:extLst>
  </p:cmAuthor>
  <p:cmAuthor id="5" name=" " initials="MAC" lastIdx="1" clrIdx="4"/>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CDCDC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50ED57-36DA-407F-A48A-25EE1D2BAF6A}" v="74" dt="2024-09-05T01:51:00.1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78" autoAdjust="0"/>
    <p:restoredTop sz="85206" autoAdjust="0"/>
  </p:normalViewPr>
  <p:slideViewPr>
    <p:cSldViewPr snapToGrid="0">
      <p:cViewPr varScale="1">
        <p:scale>
          <a:sx n="82" d="100"/>
          <a:sy n="82" d="100"/>
        </p:scale>
        <p:origin x="418" y="77"/>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6CA9DE-BE56-49A2-BC2C-607F51525C95}" type="doc">
      <dgm:prSet loTypeId="urn:microsoft.com/office/officeart/2005/8/layout/process1" loCatId="process" qsTypeId="urn:microsoft.com/office/officeart/2005/8/quickstyle/simple1" qsCatId="simple" csTypeId="urn:microsoft.com/office/officeart/2005/8/colors/accent1_2" csCatId="accent1" phldr="1"/>
      <dgm:spPr/>
    </dgm:pt>
    <dgm:pt modelId="{FEEA8D10-E5A2-4844-9F3C-6B2FC182E4DA}">
      <dgm:prSet phldrT="[Text]"/>
      <dgm:spPr/>
      <dgm:t>
        <a:bodyPr/>
        <a:lstStyle/>
        <a:p>
          <a:r>
            <a:rPr lang="en-US" dirty="0"/>
            <a:t>Social Capital</a:t>
          </a:r>
        </a:p>
      </dgm:t>
    </dgm:pt>
    <dgm:pt modelId="{8CFE916F-176E-45B1-A278-9021FDE5C627}" type="parTrans" cxnId="{4E4EBB85-B795-4700-B220-3D97C6CD3BCC}">
      <dgm:prSet/>
      <dgm:spPr/>
      <dgm:t>
        <a:bodyPr/>
        <a:lstStyle/>
        <a:p>
          <a:endParaRPr lang="en-US"/>
        </a:p>
      </dgm:t>
    </dgm:pt>
    <dgm:pt modelId="{8812A6F6-A5F2-4DAE-BA16-2D7F0DF6F979}" type="sibTrans" cxnId="{4E4EBB85-B795-4700-B220-3D97C6CD3BCC}">
      <dgm:prSet/>
      <dgm:spPr>
        <a:solidFill>
          <a:schemeClr val="accent3"/>
        </a:solidFill>
      </dgm:spPr>
      <dgm:t>
        <a:bodyPr/>
        <a:lstStyle/>
        <a:p>
          <a:endParaRPr lang="en-US"/>
        </a:p>
      </dgm:t>
    </dgm:pt>
    <dgm:pt modelId="{662AE2D9-4B6A-46F7-8F55-C1A09BD865F0}">
      <dgm:prSet phldrT="[Text]"/>
      <dgm:spPr/>
      <dgm:t>
        <a:bodyPr/>
        <a:lstStyle/>
        <a:p>
          <a:r>
            <a:rPr lang="en-US" dirty="0"/>
            <a:t>Resilience (Assets and Resources)</a:t>
          </a:r>
        </a:p>
      </dgm:t>
    </dgm:pt>
    <dgm:pt modelId="{51F0C779-4704-485D-8E71-B104B28A4A34}" type="parTrans" cxnId="{84F07103-A6F5-49A1-81B6-7298C348E2B4}">
      <dgm:prSet/>
      <dgm:spPr/>
      <dgm:t>
        <a:bodyPr/>
        <a:lstStyle/>
        <a:p>
          <a:endParaRPr lang="en-US"/>
        </a:p>
      </dgm:t>
    </dgm:pt>
    <dgm:pt modelId="{B5054B28-502D-43DE-8E4E-BAF1B4E11F59}" type="sibTrans" cxnId="{84F07103-A6F5-49A1-81B6-7298C348E2B4}">
      <dgm:prSet/>
      <dgm:spPr>
        <a:solidFill>
          <a:schemeClr val="accent3"/>
        </a:solidFill>
      </dgm:spPr>
      <dgm:t>
        <a:bodyPr/>
        <a:lstStyle/>
        <a:p>
          <a:endParaRPr lang="en-US"/>
        </a:p>
      </dgm:t>
    </dgm:pt>
    <dgm:pt modelId="{DAE314B8-462D-4033-A1F1-3A5CCB5442E6}">
      <dgm:prSet phldrT="[Text]"/>
      <dgm:spPr/>
      <dgm:t>
        <a:bodyPr/>
        <a:lstStyle/>
        <a:p>
          <a:r>
            <a:rPr lang="en-US" dirty="0"/>
            <a:t>Engagement in HIV Care</a:t>
          </a:r>
        </a:p>
      </dgm:t>
    </dgm:pt>
    <dgm:pt modelId="{1011A78D-8181-4E91-8C65-8B523469F9B2}" type="parTrans" cxnId="{EE86673B-C17C-4A27-86FF-1A882253A9DD}">
      <dgm:prSet/>
      <dgm:spPr/>
      <dgm:t>
        <a:bodyPr/>
        <a:lstStyle/>
        <a:p>
          <a:endParaRPr lang="en-US"/>
        </a:p>
      </dgm:t>
    </dgm:pt>
    <dgm:pt modelId="{5C67DE76-1F75-4603-AA72-50DDA5F3D4D3}" type="sibTrans" cxnId="{EE86673B-C17C-4A27-86FF-1A882253A9DD}">
      <dgm:prSet/>
      <dgm:spPr/>
      <dgm:t>
        <a:bodyPr/>
        <a:lstStyle/>
        <a:p>
          <a:endParaRPr lang="en-US"/>
        </a:p>
      </dgm:t>
    </dgm:pt>
    <dgm:pt modelId="{CD7FA30A-0999-4DA8-967C-FB09918E47A4}" type="pres">
      <dgm:prSet presAssocID="{E86CA9DE-BE56-49A2-BC2C-607F51525C95}" presName="Name0" presStyleCnt="0">
        <dgm:presLayoutVars>
          <dgm:dir/>
          <dgm:resizeHandles val="exact"/>
        </dgm:presLayoutVars>
      </dgm:prSet>
      <dgm:spPr/>
    </dgm:pt>
    <dgm:pt modelId="{A8A78E9F-6B11-4BC3-99D2-A753508F3167}" type="pres">
      <dgm:prSet presAssocID="{FEEA8D10-E5A2-4844-9F3C-6B2FC182E4DA}" presName="node" presStyleLbl="node1" presStyleIdx="0" presStyleCnt="3">
        <dgm:presLayoutVars>
          <dgm:bulletEnabled val="1"/>
        </dgm:presLayoutVars>
      </dgm:prSet>
      <dgm:spPr/>
    </dgm:pt>
    <dgm:pt modelId="{3F3F9016-A1C5-4909-BA00-EB0312B70724}" type="pres">
      <dgm:prSet presAssocID="{8812A6F6-A5F2-4DAE-BA16-2D7F0DF6F979}" presName="sibTrans" presStyleLbl="sibTrans2D1" presStyleIdx="0" presStyleCnt="2"/>
      <dgm:spPr/>
    </dgm:pt>
    <dgm:pt modelId="{622CA717-53F4-4E08-BDAE-00B7B8EC2184}" type="pres">
      <dgm:prSet presAssocID="{8812A6F6-A5F2-4DAE-BA16-2D7F0DF6F979}" presName="connectorText" presStyleLbl="sibTrans2D1" presStyleIdx="0" presStyleCnt="2"/>
      <dgm:spPr/>
    </dgm:pt>
    <dgm:pt modelId="{18617427-E80F-48DF-B06E-9EB71E9F6779}" type="pres">
      <dgm:prSet presAssocID="{662AE2D9-4B6A-46F7-8F55-C1A09BD865F0}" presName="node" presStyleLbl="node1" presStyleIdx="1" presStyleCnt="3">
        <dgm:presLayoutVars>
          <dgm:bulletEnabled val="1"/>
        </dgm:presLayoutVars>
      </dgm:prSet>
      <dgm:spPr/>
    </dgm:pt>
    <dgm:pt modelId="{124CFE84-E631-41B8-B151-7B4550A591BE}" type="pres">
      <dgm:prSet presAssocID="{B5054B28-502D-43DE-8E4E-BAF1B4E11F59}" presName="sibTrans" presStyleLbl="sibTrans2D1" presStyleIdx="1" presStyleCnt="2"/>
      <dgm:spPr/>
    </dgm:pt>
    <dgm:pt modelId="{6AB84C42-5DCD-4F9B-9456-3486A1C8F211}" type="pres">
      <dgm:prSet presAssocID="{B5054B28-502D-43DE-8E4E-BAF1B4E11F59}" presName="connectorText" presStyleLbl="sibTrans2D1" presStyleIdx="1" presStyleCnt="2"/>
      <dgm:spPr/>
    </dgm:pt>
    <dgm:pt modelId="{DDAA6878-0610-450D-BE13-BBDBBB633C7A}" type="pres">
      <dgm:prSet presAssocID="{DAE314B8-462D-4033-A1F1-3A5CCB5442E6}" presName="node" presStyleLbl="node1" presStyleIdx="2" presStyleCnt="3">
        <dgm:presLayoutVars>
          <dgm:bulletEnabled val="1"/>
        </dgm:presLayoutVars>
      </dgm:prSet>
      <dgm:spPr/>
    </dgm:pt>
  </dgm:ptLst>
  <dgm:cxnLst>
    <dgm:cxn modelId="{84F07103-A6F5-49A1-81B6-7298C348E2B4}" srcId="{E86CA9DE-BE56-49A2-BC2C-607F51525C95}" destId="{662AE2D9-4B6A-46F7-8F55-C1A09BD865F0}" srcOrd="1" destOrd="0" parTransId="{51F0C779-4704-485D-8E71-B104B28A4A34}" sibTransId="{B5054B28-502D-43DE-8E4E-BAF1B4E11F59}"/>
    <dgm:cxn modelId="{0697E00F-1027-43DA-8100-B55D25A6B21A}" type="presOf" srcId="{8812A6F6-A5F2-4DAE-BA16-2D7F0DF6F979}" destId="{622CA717-53F4-4E08-BDAE-00B7B8EC2184}" srcOrd="1" destOrd="0" presId="urn:microsoft.com/office/officeart/2005/8/layout/process1"/>
    <dgm:cxn modelId="{EE86673B-C17C-4A27-86FF-1A882253A9DD}" srcId="{E86CA9DE-BE56-49A2-BC2C-607F51525C95}" destId="{DAE314B8-462D-4033-A1F1-3A5CCB5442E6}" srcOrd="2" destOrd="0" parTransId="{1011A78D-8181-4E91-8C65-8B523469F9B2}" sibTransId="{5C67DE76-1F75-4603-AA72-50DDA5F3D4D3}"/>
    <dgm:cxn modelId="{5698AE53-A423-446C-92F4-AD6867476F12}" type="presOf" srcId="{DAE314B8-462D-4033-A1F1-3A5CCB5442E6}" destId="{DDAA6878-0610-450D-BE13-BBDBBB633C7A}" srcOrd="0" destOrd="0" presId="urn:microsoft.com/office/officeart/2005/8/layout/process1"/>
    <dgm:cxn modelId="{7184DB56-0D2E-4C82-9824-418E231A4D62}" type="presOf" srcId="{8812A6F6-A5F2-4DAE-BA16-2D7F0DF6F979}" destId="{3F3F9016-A1C5-4909-BA00-EB0312B70724}" srcOrd="0" destOrd="0" presId="urn:microsoft.com/office/officeart/2005/8/layout/process1"/>
    <dgm:cxn modelId="{4E4EBB85-B795-4700-B220-3D97C6CD3BCC}" srcId="{E86CA9DE-BE56-49A2-BC2C-607F51525C95}" destId="{FEEA8D10-E5A2-4844-9F3C-6B2FC182E4DA}" srcOrd="0" destOrd="0" parTransId="{8CFE916F-176E-45B1-A278-9021FDE5C627}" sibTransId="{8812A6F6-A5F2-4DAE-BA16-2D7F0DF6F979}"/>
    <dgm:cxn modelId="{D9A6D790-E05C-497F-9237-F14BB3CA6916}" type="presOf" srcId="{FEEA8D10-E5A2-4844-9F3C-6B2FC182E4DA}" destId="{A8A78E9F-6B11-4BC3-99D2-A753508F3167}" srcOrd="0" destOrd="0" presId="urn:microsoft.com/office/officeart/2005/8/layout/process1"/>
    <dgm:cxn modelId="{D463BD9F-E13B-42D2-A443-6803F9F6E539}" type="presOf" srcId="{B5054B28-502D-43DE-8E4E-BAF1B4E11F59}" destId="{6AB84C42-5DCD-4F9B-9456-3486A1C8F211}" srcOrd="1" destOrd="0" presId="urn:microsoft.com/office/officeart/2005/8/layout/process1"/>
    <dgm:cxn modelId="{C367A8A0-EA6D-44F4-877E-CD1D7016DC3C}" type="presOf" srcId="{B5054B28-502D-43DE-8E4E-BAF1B4E11F59}" destId="{124CFE84-E631-41B8-B151-7B4550A591BE}" srcOrd="0" destOrd="0" presId="urn:microsoft.com/office/officeart/2005/8/layout/process1"/>
    <dgm:cxn modelId="{0A651DCD-ED8F-4FE7-AB33-EE6F23958924}" type="presOf" srcId="{E86CA9DE-BE56-49A2-BC2C-607F51525C95}" destId="{CD7FA30A-0999-4DA8-967C-FB09918E47A4}" srcOrd="0" destOrd="0" presId="urn:microsoft.com/office/officeart/2005/8/layout/process1"/>
    <dgm:cxn modelId="{7E05E2EF-8288-47CE-B6DB-F773570D24A6}" type="presOf" srcId="{662AE2D9-4B6A-46F7-8F55-C1A09BD865F0}" destId="{18617427-E80F-48DF-B06E-9EB71E9F6779}" srcOrd="0" destOrd="0" presId="urn:microsoft.com/office/officeart/2005/8/layout/process1"/>
    <dgm:cxn modelId="{22EA23FE-8FD7-42EE-A382-20BF92CFE922}" type="presParOf" srcId="{CD7FA30A-0999-4DA8-967C-FB09918E47A4}" destId="{A8A78E9F-6B11-4BC3-99D2-A753508F3167}" srcOrd="0" destOrd="0" presId="urn:microsoft.com/office/officeart/2005/8/layout/process1"/>
    <dgm:cxn modelId="{9807DA66-8800-4379-88D6-D9FB471C9AE9}" type="presParOf" srcId="{CD7FA30A-0999-4DA8-967C-FB09918E47A4}" destId="{3F3F9016-A1C5-4909-BA00-EB0312B70724}" srcOrd="1" destOrd="0" presId="urn:microsoft.com/office/officeart/2005/8/layout/process1"/>
    <dgm:cxn modelId="{58802112-D0EA-4FD8-8591-E29F45E84B2A}" type="presParOf" srcId="{3F3F9016-A1C5-4909-BA00-EB0312B70724}" destId="{622CA717-53F4-4E08-BDAE-00B7B8EC2184}" srcOrd="0" destOrd="0" presId="urn:microsoft.com/office/officeart/2005/8/layout/process1"/>
    <dgm:cxn modelId="{001751FC-A39A-4731-905E-C2CF18D702C0}" type="presParOf" srcId="{CD7FA30A-0999-4DA8-967C-FB09918E47A4}" destId="{18617427-E80F-48DF-B06E-9EB71E9F6779}" srcOrd="2" destOrd="0" presId="urn:microsoft.com/office/officeart/2005/8/layout/process1"/>
    <dgm:cxn modelId="{1D32AFD1-CD78-48BB-AFF7-4F8F36D0A891}" type="presParOf" srcId="{CD7FA30A-0999-4DA8-967C-FB09918E47A4}" destId="{124CFE84-E631-41B8-B151-7B4550A591BE}" srcOrd="3" destOrd="0" presId="urn:microsoft.com/office/officeart/2005/8/layout/process1"/>
    <dgm:cxn modelId="{6BF5A1CE-465F-4412-9E24-09F3ED71E63F}" type="presParOf" srcId="{124CFE84-E631-41B8-B151-7B4550A591BE}" destId="{6AB84C42-5DCD-4F9B-9456-3486A1C8F211}" srcOrd="0" destOrd="0" presId="urn:microsoft.com/office/officeart/2005/8/layout/process1"/>
    <dgm:cxn modelId="{B2F5C0A4-0F70-4796-AE12-6CABBC01C511}" type="presParOf" srcId="{CD7FA30A-0999-4DA8-967C-FB09918E47A4}" destId="{DDAA6878-0610-450D-BE13-BBDBBB633C7A}"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731624-3137-4D1F-8886-69FBF615E0F4}"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FE4D6FA8-1654-4792-B023-65B2172712E5}">
      <dgm:prSet phldrT="[Text]" custT="1"/>
      <dgm:spPr/>
      <dgm:t>
        <a:bodyPr/>
        <a:lstStyle/>
        <a:p>
          <a:r>
            <a:rPr lang="en-US" sz="2600" dirty="0"/>
            <a:t>Programming through peer navigators, social workers, care coordinators</a:t>
          </a:r>
        </a:p>
      </dgm:t>
    </dgm:pt>
    <dgm:pt modelId="{80F83751-35CC-4804-A0CC-97F4376DE490}" type="parTrans" cxnId="{B064631B-5B11-4128-BA34-5C7250A26129}">
      <dgm:prSet/>
      <dgm:spPr/>
      <dgm:t>
        <a:bodyPr/>
        <a:lstStyle/>
        <a:p>
          <a:endParaRPr lang="en-US"/>
        </a:p>
      </dgm:t>
    </dgm:pt>
    <dgm:pt modelId="{541A51CD-A653-4230-BAA0-F02BAD8A098D}" type="sibTrans" cxnId="{B064631B-5B11-4128-BA34-5C7250A26129}">
      <dgm:prSet/>
      <dgm:spPr/>
      <dgm:t>
        <a:bodyPr/>
        <a:lstStyle/>
        <a:p>
          <a:endParaRPr lang="en-US"/>
        </a:p>
      </dgm:t>
    </dgm:pt>
    <dgm:pt modelId="{115C028B-23C5-43B6-B937-47E1FCA8FC99}">
      <dgm:prSet phldrT="[Text]" custT="1"/>
      <dgm:spPr/>
      <dgm:t>
        <a:bodyPr/>
        <a:lstStyle/>
        <a:p>
          <a:r>
            <a:rPr lang="en-US" sz="2600" dirty="0"/>
            <a:t>Create community advisory boards helps youth find peers to create their own support groups</a:t>
          </a:r>
        </a:p>
      </dgm:t>
    </dgm:pt>
    <dgm:pt modelId="{97B2FC7A-0D09-4996-BA70-DC28646F4FFC}" type="parTrans" cxnId="{20853CD4-2C30-4EFB-B56E-5FFE57BDB807}">
      <dgm:prSet/>
      <dgm:spPr/>
      <dgm:t>
        <a:bodyPr/>
        <a:lstStyle/>
        <a:p>
          <a:endParaRPr lang="en-US"/>
        </a:p>
      </dgm:t>
    </dgm:pt>
    <dgm:pt modelId="{ADF4355A-7D9B-4117-B20C-0C78B88A9E96}" type="sibTrans" cxnId="{20853CD4-2C30-4EFB-B56E-5FFE57BDB807}">
      <dgm:prSet/>
      <dgm:spPr/>
      <dgm:t>
        <a:bodyPr/>
        <a:lstStyle/>
        <a:p>
          <a:endParaRPr lang="en-US"/>
        </a:p>
      </dgm:t>
    </dgm:pt>
    <dgm:pt modelId="{E769B046-F2B3-48F8-AA85-CC75B736E294}">
      <dgm:prSet phldrT="[Text]" custT="1"/>
      <dgm:spPr/>
      <dgm:t>
        <a:bodyPr/>
        <a:lstStyle/>
        <a:p>
          <a:r>
            <a:rPr lang="en-US" sz="2600" dirty="0"/>
            <a:t>Adherence clubs to pick up medication outside of the usual clinic</a:t>
          </a:r>
        </a:p>
      </dgm:t>
    </dgm:pt>
    <dgm:pt modelId="{3525A8F6-B19C-4704-97C1-1F110DF023B4}" type="parTrans" cxnId="{8067AEEC-B6F9-4222-AB58-48A670BAA1B4}">
      <dgm:prSet/>
      <dgm:spPr/>
      <dgm:t>
        <a:bodyPr/>
        <a:lstStyle/>
        <a:p>
          <a:endParaRPr lang="en-US"/>
        </a:p>
      </dgm:t>
    </dgm:pt>
    <dgm:pt modelId="{D764809F-6517-40E3-B28C-F7A46AAA9D70}" type="sibTrans" cxnId="{8067AEEC-B6F9-4222-AB58-48A670BAA1B4}">
      <dgm:prSet/>
      <dgm:spPr/>
      <dgm:t>
        <a:bodyPr/>
        <a:lstStyle/>
        <a:p>
          <a:endParaRPr lang="en-US"/>
        </a:p>
      </dgm:t>
    </dgm:pt>
    <dgm:pt modelId="{7F37F975-3301-45C1-9562-E31BA1D8F185}">
      <dgm:prSet phldrT="[Text]" custT="1"/>
      <dgm:spPr>
        <a:solidFill>
          <a:srgbClr val="E1471D"/>
        </a:solidFill>
      </dgm:spPr>
      <dgm:t>
        <a:bodyPr/>
        <a:lstStyle/>
        <a:p>
          <a:r>
            <a:rPr lang="en-US" sz="3400" dirty="0"/>
            <a:t>Higher retention in care</a:t>
          </a:r>
        </a:p>
      </dgm:t>
    </dgm:pt>
    <dgm:pt modelId="{930F0E41-9587-4407-9539-CB105F13445F}" type="parTrans" cxnId="{9740A426-18EB-4DD0-AFF3-89BBF86E0E13}">
      <dgm:prSet/>
      <dgm:spPr/>
      <dgm:t>
        <a:bodyPr/>
        <a:lstStyle/>
        <a:p>
          <a:endParaRPr lang="en-US"/>
        </a:p>
      </dgm:t>
    </dgm:pt>
    <dgm:pt modelId="{0B6AB946-CD7F-4188-A7F4-8CABD3CC3BB7}" type="sibTrans" cxnId="{9740A426-18EB-4DD0-AFF3-89BBF86E0E13}">
      <dgm:prSet/>
      <dgm:spPr/>
      <dgm:t>
        <a:bodyPr/>
        <a:lstStyle/>
        <a:p>
          <a:endParaRPr lang="en-US"/>
        </a:p>
      </dgm:t>
    </dgm:pt>
    <dgm:pt modelId="{50A912F6-1B41-491E-AAFB-2D3909B4B4D4}" type="pres">
      <dgm:prSet presAssocID="{11731624-3137-4D1F-8886-69FBF615E0F4}" presName="outerComposite" presStyleCnt="0">
        <dgm:presLayoutVars>
          <dgm:chMax val="5"/>
          <dgm:dir/>
          <dgm:resizeHandles val="exact"/>
        </dgm:presLayoutVars>
      </dgm:prSet>
      <dgm:spPr/>
    </dgm:pt>
    <dgm:pt modelId="{ED4C5ADF-F047-43A1-8923-3654B466B963}" type="pres">
      <dgm:prSet presAssocID="{11731624-3137-4D1F-8886-69FBF615E0F4}" presName="dummyMaxCanvas" presStyleCnt="0">
        <dgm:presLayoutVars/>
      </dgm:prSet>
      <dgm:spPr/>
    </dgm:pt>
    <dgm:pt modelId="{8652CA98-5522-43A2-80A6-5FE70DA0F185}" type="pres">
      <dgm:prSet presAssocID="{11731624-3137-4D1F-8886-69FBF615E0F4}" presName="FourNodes_1" presStyleLbl="node1" presStyleIdx="0" presStyleCnt="4">
        <dgm:presLayoutVars>
          <dgm:bulletEnabled val="1"/>
        </dgm:presLayoutVars>
      </dgm:prSet>
      <dgm:spPr/>
    </dgm:pt>
    <dgm:pt modelId="{869FBB69-E2CD-4100-BC2F-BB79C3D9813D}" type="pres">
      <dgm:prSet presAssocID="{11731624-3137-4D1F-8886-69FBF615E0F4}" presName="FourNodes_2" presStyleLbl="node1" presStyleIdx="1" presStyleCnt="4">
        <dgm:presLayoutVars>
          <dgm:bulletEnabled val="1"/>
        </dgm:presLayoutVars>
      </dgm:prSet>
      <dgm:spPr/>
    </dgm:pt>
    <dgm:pt modelId="{60A27A3C-1D36-4A3C-AA8A-A175ECB4D9E6}" type="pres">
      <dgm:prSet presAssocID="{11731624-3137-4D1F-8886-69FBF615E0F4}" presName="FourNodes_3" presStyleLbl="node1" presStyleIdx="2" presStyleCnt="4">
        <dgm:presLayoutVars>
          <dgm:bulletEnabled val="1"/>
        </dgm:presLayoutVars>
      </dgm:prSet>
      <dgm:spPr/>
    </dgm:pt>
    <dgm:pt modelId="{DB312ADC-FCBC-4DC2-B67B-8803D42D7404}" type="pres">
      <dgm:prSet presAssocID="{11731624-3137-4D1F-8886-69FBF615E0F4}" presName="FourNodes_4" presStyleLbl="node1" presStyleIdx="3" presStyleCnt="4" custLinFactNeighborX="356" custLinFactNeighborY="13086">
        <dgm:presLayoutVars>
          <dgm:bulletEnabled val="1"/>
        </dgm:presLayoutVars>
      </dgm:prSet>
      <dgm:spPr/>
    </dgm:pt>
    <dgm:pt modelId="{3797B4BE-527D-4794-846B-8017B07292F0}" type="pres">
      <dgm:prSet presAssocID="{11731624-3137-4D1F-8886-69FBF615E0F4}" presName="FourConn_1-2" presStyleLbl="fgAccFollowNode1" presStyleIdx="0" presStyleCnt="3">
        <dgm:presLayoutVars>
          <dgm:bulletEnabled val="1"/>
        </dgm:presLayoutVars>
      </dgm:prSet>
      <dgm:spPr/>
    </dgm:pt>
    <dgm:pt modelId="{B5F8640A-1749-44E5-85C7-54B2B4EF31FD}" type="pres">
      <dgm:prSet presAssocID="{11731624-3137-4D1F-8886-69FBF615E0F4}" presName="FourConn_2-3" presStyleLbl="fgAccFollowNode1" presStyleIdx="1" presStyleCnt="3">
        <dgm:presLayoutVars>
          <dgm:bulletEnabled val="1"/>
        </dgm:presLayoutVars>
      </dgm:prSet>
      <dgm:spPr/>
    </dgm:pt>
    <dgm:pt modelId="{6DDAEC9F-1102-4669-90C9-4CAE80B1BD6E}" type="pres">
      <dgm:prSet presAssocID="{11731624-3137-4D1F-8886-69FBF615E0F4}" presName="FourConn_3-4" presStyleLbl="fgAccFollowNode1" presStyleIdx="2" presStyleCnt="3">
        <dgm:presLayoutVars>
          <dgm:bulletEnabled val="1"/>
        </dgm:presLayoutVars>
      </dgm:prSet>
      <dgm:spPr/>
    </dgm:pt>
    <dgm:pt modelId="{9516099A-4064-4C61-975C-040680F92C96}" type="pres">
      <dgm:prSet presAssocID="{11731624-3137-4D1F-8886-69FBF615E0F4}" presName="FourNodes_1_text" presStyleLbl="node1" presStyleIdx="3" presStyleCnt="4">
        <dgm:presLayoutVars>
          <dgm:bulletEnabled val="1"/>
        </dgm:presLayoutVars>
      </dgm:prSet>
      <dgm:spPr/>
    </dgm:pt>
    <dgm:pt modelId="{F2417FB2-AE0B-4016-9FDE-19F0A435996B}" type="pres">
      <dgm:prSet presAssocID="{11731624-3137-4D1F-8886-69FBF615E0F4}" presName="FourNodes_2_text" presStyleLbl="node1" presStyleIdx="3" presStyleCnt="4">
        <dgm:presLayoutVars>
          <dgm:bulletEnabled val="1"/>
        </dgm:presLayoutVars>
      </dgm:prSet>
      <dgm:spPr/>
    </dgm:pt>
    <dgm:pt modelId="{7BAD7F8B-8264-4679-B312-538B47B91A8C}" type="pres">
      <dgm:prSet presAssocID="{11731624-3137-4D1F-8886-69FBF615E0F4}" presName="FourNodes_3_text" presStyleLbl="node1" presStyleIdx="3" presStyleCnt="4">
        <dgm:presLayoutVars>
          <dgm:bulletEnabled val="1"/>
        </dgm:presLayoutVars>
      </dgm:prSet>
      <dgm:spPr/>
    </dgm:pt>
    <dgm:pt modelId="{38C2A77E-D076-4B98-85A1-DAE935C6A665}" type="pres">
      <dgm:prSet presAssocID="{11731624-3137-4D1F-8886-69FBF615E0F4}" presName="FourNodes_4_text" presStyleLbl="node1" presStyleIdx="3" presStyleCnt="4">
        <dgm:presLayoutVars>
          <dgm:bulletEnabled val="1"/>
        </dgm:presLayoutVars>
      </dgm:prSet>
      <dgm:spPr/>
    </dgm:pt>
  </dgm:ptLst>
  <dgm:cxnLst>
    <dgm:cxn modelId="{14C6A901-7A84-4A93-9DA6-630BAE69ABE1}" type="presOf" srcId="{FE4D6FA8-1654-4792-B023-65B2172712E5}" destId="{8652CA98-5522-43A2-80A6-5FE70DA0F185}" srcOrd="0" destOrd="0" presId="urn:microsoft.com/office/officeart/2005/8/layout/vProcess5"/>
    <dgm:cxn modelId="{A11EE818-6CEF-4383-B96F-F2878737C6D7}" type="presOf" srcId="{E769B046-F2B3-48F8-AA85-CC75B736E294}" destId="{7BAD7F8B-8264-4679-B312-538B47B91A8C}" srcOrd="1" destOrd="0" presId="urn:microsoft.com/office/officeart/2005/8/layout/vProcess5"/>
    <dgm:cxn modelId="{B064631B-5B11-4128-BA34-5C7250A26129}" srcId="{11731624-3137-4D1F-8886-69FBF615E0F4}" destId="{FE4D6FA8-1654-4792-B023-65B2172712E5}" srcOrd="0" destOrd="0" parTransId="{80F83751-35CC-4804-A0CC-97F4376DE490}" sibTransId="{541A51CD-A653-4230-BAA0-F02BAD8A098D}"/>
    <dgm:cxn modelId="{9740A426-18EB-4DD0-AFF3-89BBF86E0E13}" srcId="{11731624-3137-4D1F-8886-69FBF615E0F4}" destId="{7F37F975-3301-45C1-9562-E31BA1D8F185}" srcOrd="3" destOrd="0" parTransId="{930F0E41-9587-4407-9539-CB105F13445F}" sibTransId="{0B6AB946-CD7F-4188-A7F4-8CABD3CC3BB7}"/>
    <dgm:cxn modelId="{8CEA2F27-D2CD-4965-B899-A2326A146224}" type="presOf" srcId="{ADF4355A-7D9B-4117-B20C-0C78B88A9E96}" destId="{B5F8640A-1749-44E5-85C7-54B2B4EF31FD}" srcOrd="0" destOrd="0" presId="urn:microsoft.com/office/officeart/2005/8/layout/vProcess5"/>
    <dgm:cxn modelId="{32FCFD3B-C36B-4CB2-AF42-D49C17263C39}" type="presOf" srcId="{7F37F975-3301-45C1-9562-E31BA1D8F185}" destId="{DB312ADC-FCBC-4DC2-B67B-8803D42D7404}" srcOrd="0" destOrd="0" presId="urn:microsoft.com/office/officeart/2005/8/layout/vProcess5"/>
    <dgm:cxn modelId="{BFD5D940-F076-4791-B1CA-F3B9CDC30227}" type="presOf" srcId="{E769B046-F2B3-48F8-AA85-CC75B736E294}" destId="{60A27A3C-1D36-4A3C-AA8A-A175ECB4D9E6}" srcOrd="0" destOrd="0" presId="urn:microsoft.com/office/officeart/2005/8/layout/vProcess5"/>
    <dgm:cxn modelId="{19D23F70-91BA-4287-99E4-647E4B75B1CA}" type="presOf" srcId="{115C028B-23C5-43B6-B937-47E1FCA8FC99}" destId="{F2417FB2-AE0B-4016-9FDE-19F0A435996B}" srcOrd="1" destOrd="0" presId="urn:microsoft.com/office/officeart/2005/8/layout/vProcess5"/>
    <dgm:cxn modelId="{37A07557-4776-4A76-9911-83755B313425}" type="presOf" srcId="{7F37F975-3301-45C1-9562-E31BA1D8F185}" destId="{38C2A77E-D076-4B98-85A1-DAE935C6A665}" srcOrd="1" destOrd="0" presId="urn:microsoft.com/office/officeart/2005/8/layout/vProcess5"/>
    <dgm:cxn modelId="{FFE6BE77-8130-41BC-B591-F37ADA2D4ECA}" type="presOf" srcId="{541A51CD-A653-4230-BAA0-F02BAD8A098D}" destId="{3797B4BE-527D-4794-846B-8017B07292F0}" srcOrd="0" destOrd="0" presId="urn:microsoft.com/office/officeart/2005/8/layout/vProcess5"/>
    <dgm:cxn modelId="{E0EC1E7F-7C09-4A8A-BDD8-738C71FAA8D6}" type="presOf" srcId="{115C028B-23C5-43B6-B937-47E1FCA8FC99}" destId="{869FBB69-E2CD-4100-BC2F-BB79C3D9813D}" srcOrd="0" destOrd="0" presId="urn:microsoft.com/office/officeart/2005/8/layout/vProcess5"/>
    <dgm:cxn modelId="{9D1DDF8C-8F82-46EC-B7FC-5F897004482B}" type="presOf" srcId="{D764809F-6517-40E3-B28C-F7A46AAA9D70}" destId="{6DDAEC9F-1102-4669-90C9-4CAE80B1BD6E}" srcOrd="0" destOrd="0" presId="urn:microsoft.com/office/officeart/2005/8/layout/vProcess5"/>
    <dgm:cxn modelId="{14C1D19B-5581-48E0-B018-305222B304F3}" type="presOf" srcId="{11731624-3137-4D1F-8886-69FBF615E0F4}" destId="{50A912F6-1B41-491E-AAFB-2D3909B4B4D4}" srcOrd="0" destOrd="0" presId="urn:microsoft.com/office/officeart/2005/8/layout/vProcess5"/>
    <dgm:cxn modelId="{ED533EB9-36B0-497D-8558-73C51D4C41CB}" type="presOf" srcId="{FE4D6FA8-1654-4792-B023-65B2172712E5}" destId="{9516099A-4064-4C61-975C-040680F92C96}" srcOrd="1" destOrd="0" presId="urn:microsoft.com/office/officeart/2005/8/layout/vProcess5"/>
    <dgm:cxn modelId="{20853CD4-2C30-4EFB-B56E-5FFE57BDB807}" srcId="{11731624-3137-4D1F-8886-69FBF615E0F4}" destId="{115C028B-23C5-43B6-B937-47E1FCA8FC99}" srcOrd="1" destOrd="0" parTransId="{97B2FC7A-0D09-4996-BA70-DC28646F4FFC}" sibTransId="{ADF4355A-7D9B-4117-B20C-0C78B88A9E96}"/>
    <dgm:cxn modelId="{8067AEEC-B6F9-4222-AB58-48A670BAA1B4}" srcId="{11731624-3137-4D1F-8886-69FBF615E0F4}" destId="{E769B046-F2B3-48F8-AA85-CC75B736E294}" srcOrd="2" destOrd="0" parTransId="{3525A8F6-B19C-4704-97C1-1F110DF023B4}" sibTransId="{D764809F-6517-40E3-B28C-F7A46AAA9D70}"/>
    <dgm:cxn modelId="{C6F6C1BF-AF7B-4CFD-84D7-17A142433483}" type="presParOf" srcId="{50A912F6-1B41-491E-AAFB-2D3909B4B4D4}" destId="{ED4C5ADF-F047-43A1-8923-3654B466B963}" srcOrd="0" destOrd="0" presId="urn:microsoft.com/office/officeart/2005/8/layout/vProcess5"/>
    <dgm:cxn modelId="{44572A1D-C34C-4D13-9548-0DFD76CE25E4}" type="presParOf" srcId="{50A912F6-1B41-491E-AAFB-2D3909B4B4D4}" destId="{8652CA98-5522-43A2-80A6-5FE70DA0F185}" srcOrd="1" destOrd="0" presId="urn:microsoft.com/office/officeart/2005/8/layout/vProcess5"/>
    <dgm:cxn modelId="{D8E3AE3E-0D0B-42A1-AA06-D700B4F9062D}" type="presParOf" srcId="{50A912F6-1B41-491E-AAFB-2D3909B4B4D4}" destId="{869FBB69-E2CD-4100-BC2F-BB79C3D9813D}" srcOrd="2" destOrd="0" presId="urn:microsoft.com/office/officeart/2005/8/layout/vProcess5"/>
    <dgm:cxn modelId="{9613F5C9-844B-47CF-A96B-B497BD3DA3B5}" type="presParOf" srcId="{50A912F6-1B41-491E-AAFB-2D3909B4B4D4}" destId="{60A27A3C-1D36-4A3C-AA8A-A175ECB4D9E6}" srcOrd="3" destOrd="0" presId="urn:microsoft.com/office/officeart/2005/8/layout/vProcess5"/>
    <dgm:cxn modelId="{5EA340AB-92DE-4845-893A-1E9FAC949100}" type="presParOf" srcId="{50A912F6-1B41-491E-AAFB-2D3909B4B4D4}" destId="{DB312ADC-FCBC-4DC2-B67B-8803D42D7404}" srcOrd="4" destOrd="0" presId="urn:microsoft.com/office/officeart/2005/8/layout/vProcess5"/>
    <dgm:cxn modelId="{0EDD4428-04F6-4A76-9AAC-94EA6C980499}" type="presParOf" srcId="{50A912F6-1B41-491E-AAFB-2D3909B4B4D4}" destId="{3797B4BE-527D-4794-846B-8017B07292F0}" srcOrd="5" destOrd="0" presId="urn:microsoft.com/office/officeart/2005/8/layout/vProcess5"/>
    <dgm:cxn modelId="{CEEFFF3D-FDF0-4D47-924F-4904F7970239}" type="presParOf" srcId="{50A912F6-1B41-491E-AAFB-2D3909B4B4D4}" destId="{B5F8640A-1749-44E5-85C7-54B2B4EF31FD}" srcOrd="6" destOrd="0" presId="urn:microsoft.com/office/officeart/2005/8/layout/vProcess5"/>
    <dgm:cxn modelId="{B404B763-D673-4631-8871-15038E0AA58C}" type="presParOf" srcId="{50A912F6-1B41-491E-AAFB-2D3909B4B4D4}" destId="{6DDAEC9F-1102-4669-90C9-4CAE80B1BD6E}" srcOrd="7" destOrd="0" presId="urn:microsoft.com/office/officeart/2005/8/layout/vProcess5"/>
    <dgm:cxn modelId="{F0B81AB2-31C7-4AFB-89CB-84CD92EE8823}" type="presParOf" srcId="{50A912F6-1B41-491E-AAFB-2D3909B4B4D4}" destId="{9516099A-4064-4C61-975C-040680F92C96}" srcOrd="8" destOrd="0" presId="urn:microsoft.com/office/officeart/2005/8/layout/vProcess5"/>
    <dgm:cxn modelId="{76321C64-E7EA-4FA7-AB04-CDCB71776E27}" type="presParOf" srcId="{50A912F6-1B41-491E-AAFB-2D3909B4B4D4}" destId="{F2417FB2-AE0B-4016-9FDE-19F0A435996B}" srcOrd="9" destOrd="0" presId="urn:microsoft.com/office/officeart/2005/8/layout/vProcess5"/>
    <dgm:cxn modelId="{1EE14862-CBAD-4EC6-BA12-9E664E61B61F}" type="presParOf" srcId="{50A912F6-1B41-491E-AAFB-2D3909B4B4D4}" destId="{7BAD7F8B-8264-4679-B312-538B47B91A8C}" srcOrd="10" destOrd="0" presId="urn:microsoft.com/office/officeart/2005/8/layout/vProcess5"/>
    <dgm:cxn modelId="{06DF7C87-8EC6-461B-B8AB-BC6BF6016A8E}" type="presParOf" srcId="{50A912F6-1B41-491E-AAFB-2D3909B4B4D4}" destId="{38C2A77E-D076-4B98-85A1-DAE935C6A665}"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11DBC7-59BF-454B-896C-F6AB90453F1D}" type="doc">
      <dgm:prSet loTypeId="urn:microsoft.com/office/officeart/2005/8/layout/process1" loCatId="process" qsTypeId="urn:microsoft.com/office/officeart/2005/8/quickstyle/simple1" qsCatId="simple" csTypeId="urn:microsoft.com/office/officeart/2005/8/colors/accent1_2" csCatId="accent1" phldr="1"/>
      <dgm:spPr/>
    </dgm:pt>
    <dgm:pt modelId="{3E37D521-5EEF-450E-A656-65616ACCE8B7}">
      <dgm:prSet phldrT="[Text]" custT="1"/>
      <dgm:spPr/>
      <dgm:t>
        <a:bodyPr/>
        <a:lstStyle/>
        <a:p>
          <a:r>
            <a:rPr lang="en-US" sz="2600" dirty="0"/>
            <a:t>Individuals may lose family over disclosure</a:t>
          </a:r>
        </a:p>
      </dgm:t>
    </dgm:pt>
    <dgm:pt modelId="{9DC53B86-7AC7-40FA-BFD0-FB1E2ADAA9AD}" type="parTrans" cxnId="{0106EC41-D060-47A7-8EE2-8FA17C970438}">
      <dgm:prSet/>
      <dgm:spPr/>
      <dgm:t>
        <a:bodyPr/>
        <a:lstStyle/>
        <a:p>
          <a:endParaRPr lang="en-US"/>
        </a:p>
      </dgm:t>
    </dgm:pt>
    <dgm:pt modelId="{87F9947D-4005-41FB-B76D-79729094CBE0}" type="sibTrans" cxnId="{0106EC41-D060-47A7-8EE2-8FA17C970438}">
      <dgm:prSet/>
      <dgm:spPr/>
      <dgm:t>
        <a:bodyPr/>
        <a:lstStyle/>
        <a:p>
          <a:endParaRPr lang="en-US"/>
        </a:p>
      </dgm:t>
    </dgm:pt>
    <dgm:pt modelId="{13E5C8E8-AC7E-4E71-AEFA-1EAFC87B7376}">
      <dgm:prSet phldrT="[Text]" custT="1"/>
      <dgm:spPr/>
      <dgm:t>
        <a:bodyPr/>
        <a:lstStyle/>
        <a:p>
          <a:r>
            <a:rPr lang="en-US" sz="2600" dirty="0"/>
            <a:t>Negative disclosure experiences may disrupt feelings of support from healthcare providers</a:t>
          </a:r>
        </a:p>
      </dgm:t>
    </dgm:pt>
    <dgm:pt modelId="{75D8030F-631B-4B30-A5C9-755D027FBE0B}" type="parTrans" cxnId="{8C65633C-889D-4F70-A799-D61D4A3B89E2}">
      <dgm:prSet/>
      <dgm:spPr/>
      <dgm:t>
        <a:bodyPr/>
        <a:lstStyle/>
        <a:p>
          <a:endParaRPr lang="en-US"/>
        </a:p>
      </dgm:t>
    </dgm:pt>
    <dgm:pt modelId="{BDE374B5-5548-4316-AED5-8D9FB81EBE17}" type="sibTrans" cxnId="{8C65633C-889D-4F70-A799-D61D4A3B89E2}">
      <dgm:prSet/>
      <dgm:spPr/>
      <dgm:t>
        <a:bodyPr/>
        <a:lstStyle/>
        <a:p>
          <a:endParaRPr lang="en-US"/>
        </a:p>
      </dgm:t>
    </dgm:pt>
    <dgm:pt modelId="{5CA3C276-BBEA-49B7-ADD7-0B9A36456BF1}">
      <dgm:prSet phldrT="[Text]" custT="1"/>
      <dgm:spPr>
        <a:solidFill>
          <a:srgbClr val="E1471D"/>
        </a:solidFill>
      </dgm:spPr>
      <dgm:t>
        <a:bodyPr/>
        <a:lstStyle/>
        <a:p>
          <a:r>
            <a:rPr lang="en-US" sz="2600" dirty="0"/>
            <a:t>Perceived lack of support can lead to interruptions in HIV care</a:t>
          </a:r>
        </a:p>
      </dgm:t>
    </dgm:pt>
    <dgm:pt modelId="{5AF6E737-4A3C-4A97-91B6-6B8912567EF9}" type="parTrans" cxnId="{D414E066-EC93-497B-9DBE-16E60EFA962C}">
      <dgm:prSet/>
      <dgm:spPr/>
      <dgm:t>
        <a:bodyPr/>
        <a:lstStyle/>
        <a:p>
          <a:endParaRPr lang="en-US"/>
        </a:p>
      </dgm:t>
    </dgm:pt>
    <dgm:pt modelId="{C37A560F-5844-467E-8D9B-1B23738C715D}" type="sibTrans" cxnId="{D414E066-EC93-497B-9DBE-16E60EFA962C}">
      <dgm:prSet/>
      <dgm:spPr/>
      <dgm:t>
        <a:bodyPr/>
        <a:lstStyle/>
        <a:p>
          <a:endParaRPr lang="en-US"/>
        </a:p>
      </dgm:t>
    </dgm:pt>
    <dgm:pt modelId="{6C9D457C-FBB6-4A2F-9362-F4B465AB7CF5}" type="pres">
      <dgm:prSet presAssocID="{D611DBC7-59BF-454B-896C-F6AB90453F1D}" presName="Name0" presStyleCnt="0">
        <dgm:presLayoutVars>
          <dgm:dir/>
          <dgm:resizeHandles val="exact"/>
        </dgm:presLayoutVars>
      </dgm:prSet>
      <dgm:spPr/>
    </dgm:pt>
    <dgm:pt modelId="{E9CB5EB3-3633-4150-960E-B89D040DECF4}" type="pres">
      <dgm:prSet presAssocID="{3E37D521-5EEF-450E-A656-65616ACCE8B7}" presName="node" presStyleLbl="node1" presStyleIdx="0" presStyleCnt="3">
        <dgm:presLayoutVars>
          <dgm:bulletEnabled val="1"/>
        </dgm:presLayoutVars>
      </dgm:prSet>
      <dgm:spPr/>
    </dgm:pt>
    <dgm:pt modelId="{73281F2D-01B5-429E-B5DE-EC4F09DC683E}" type="pres">
      <dgm:prSet presAssocID="{87F9947D-4005-41FB-B76D-79729094CBE0}" presName="sibTrans" presStyleLbl="sibTrans2D1" presStyleIdx="0" presStyleCnt="2"/>
      <dgm:spPr/>
    </dgm:pt>
    <dgm:pt modelId="{15E54992-A797-4FD5-962D-9A6A52BB5678}" type="pres">
      <dgm:prSet presAssocID="{87F9947D-4005-41FB-B76D-79729094CBE0}" presName="connectorText" presStyleLbl="sibTrans2D1" presStyleIdx="0" presStyleCnt="2"/>
      <dgm:spPr/>
    </dgm:pt>
    <dgm:pt modelId="{9A0004D5-4617-4B98-AC13-3422CD24190B}" type="pres">
      <dgm:prSet presAssocID="{13E5C8E8-AC7E-4E71-AEFA-1EAFC87B7376}" presName="node" presStyleLbl="node1" presStyleIdx="1" presStyleCnt="3" custScaleX="116076">
        <dgm:presLayoutVars>
          <dgm:bulletEnabled val="1"/>
        </dgm:presLayoutVars>
      </dgm:prSet>
      <dgm:spPr/>
    </dgm:pt>
    <dgm:pt modelId="{C0AB39FC-FDF9-4B62-AA4F-738F57BDF48E}" type="pres">
      <dgm:prSet presAssocID="{BDE374B5-5548-4316-AED5-8D9FB81EBE17}" presName="sibTrans" presStyleLbl="sibTrans2D1" presStyleIdx="1" presStyleCnt="2"/>
      <dgm:spPr/>
    </dgm:pt>
    <dgm:pt modelId="{B37A35D7-CEC0-41CA-91DE-4D98045A82AD}" type="pres">
      <dgm:prSet presAssocID="{BDE374B5-5548-4316-AED5-8D9FB81EBE17}" presName="connectorText" presStyleLbl="sibTrans2D1" presStyleIdx="1" presStyleCnt="2"/>
      <dgm:spPr/>
    </dgm:pt>
    <dgm:pt modelId="{1AE8FE54-0A7D-4273-81D9-8A97B5ECF1C9}" type="pres">
      <dgm:prSet presAssocID="{5CA3C276-BBEA-49B7-ADD7-0B9A36456BF1}" presName="node" presStyleLbl="node1" presStyleIdx="2" presStyleCnt="3">
        <dgm:presLayoutVars>
          <dgm:bulletEnabled val="1"/>
        </dgm:presLayoutVars>
      </dgm:prSet>
      <dgm:spPr/>
    </dgm:pt>
  </dgm:ptLst>
  <dgm:cxnLst>
    <dgm:cxn modelId="{20BE3324-61A6-4220-924F-9D0CF2D91C13}" type="presOf" srcId="{D611DBC7-59BF-454B-896C-F6AB90453F1D}" destId="{6C9D457C-FBB6-4A2F-9362-F4B465AB7CF5}" srcOrd="0" destOrd="0" presId="urn:microsoft.com/office/officeart/2005/8/layout/process1"/>
    <dgm:cxn modelId="{95B09125-4815-4BE3-9DF5-C04F4A0FD61C}" type="presOf" srcId="{3E37D521-5EEF-450E-A656-65616ACCE8B7}" destId="{E9CB5EB3-3633-4150-960E-B89D040DECF4}" srcOrd="0" destOrd="0" presId="urn:microsoft.com/office/officeart/2005/8/layout/process1"/>
    <dgm:cxn modelId="{8C65633C-889D-4F70-A799-D61D4A3B89E2}" srcId="{D611DBC7-59BF-454B-896C-F6AB90453F1D}" destId="{13E5C8E8-AC7E-4E71-AEFA-1EAFC87B7376}" srcOrd="1" destOrd="0" parTransId="{75D8030F-631B-4B30-A5C9-755D027FBE0B}" sibTransId="{BDE374B5-5548-4316-AED5-8D9FB81EBE17}"/>
    <dgm:cxn modelId="{0106EC41-D060-47A7-8EE2-8FA17C970438}" srcId="{D611DBC7-59BF-454B-896C-F6AB90453F1D}" destId="{3E37D521-5EEF-450E-A656-65616ACCE8B7}" srcOrd="0" destOrd="0" parTransId="{9DC53B86-7AC7-40FA-BFD0-FB1E2ADAA9AD}" sibTransId="{87F9947D-4005-41FB-B76D-79729094CBE0}"/>
    <dgm:cxn modelId="{890F3864-6E4E-4A6C-9C98-AE9DF0E3FEA7}" type="presOf" srcId="{BDE374B5-5548-4316-AED5-8D9FB81EBE17}" destId="{C0AB39FC-FDF9-4B62-AA4F-738F57BDF48E}" srcOrd="0" destOrd="0" presId="urn:microsoft.com/office/officeart/2005/8/layout/process1"/>
    <dgm:cxn modelId="{D414E066-EC93-497B-9DBE-16E60EFA962C}" srcId="{D611DBC7-59BF-454B-896C-F6AB90453F1D}" destId="{5CA3C276-BBEA-49B7-ADD7-0B9A36456BF1}" srcOrd="2" destOrd="0" parTransId="{5AF6E737-4A3C-4A97-91B6-6B8912567EF9}" sibTransId="{C37A560F-5844-467E-8D9B-1B23738C715D}"/>
    <dgm:cxn modelId="{24D2974D-D7A1-4A5D-A67A-77324F9303AD}" type="presOf" srcId="{87F9947D-4005-41FB-B76D-79729094CBE0}" destId="{15E54992-A797-4FD5-962D-9A6A52BB5678}" srcOrd="1" destOrd="0" presId="urn:microsoft.com/office/officeart/2005/8/layout/process1"/>
    <dgm:cxn modelId="{4E489D8C-EB4A-4C02-A6F8-ED8870ED9B5C}" type="presOf" srcId="{87F9947D-4005-41FB-B76D-79729094CBE0}" destId="{73281F2D-01B5-429E-B5DE-EC4F09DC683E}" srcOrd="0" destOrd="0" presId="urn:microsoft.com/office/officeart/2005/8/layout/process1"/>
    <dgm:cxn modelId="{CB7B66B6-0168-41C5-ADB2-D4073F401F1A}" type="presOf" srcId="{13E5C8E8-AC7E-4E71-AEFA-1EAFC87B7376}" destId="{9A0004D5-4617-4B98-AC13-3422CD24190B}" srcOrd="0" destOrd="0" presId="urn:microsoft.com/office/officeart/2005/8/layout/process1"/>
    <dgm:cxn modelId="{AE10A5CF-534F-4E52-B3B5-F6FC9D6D4794}" type="presOf" srcId="{BDE374B5-5548-4316-AED5-8D9FB81EBE17}" destId="{B37A35D7-CEC0-41CA-91DE-4D98045A82AD}" srcOrd="1" destOrd="0" presId="urn:microsoft.com/office/officeart/2005/8/layout/process1"/>
    <dgm:cxn modelId="{ABBEB3D3-AF22-4DFF-B543-1F1053D69A30}" type="presOf" srcId="{5CA3C276-BBEA-49B7-ADD7-0B9A36456BF1}" destId="{1AE8FE54-0A7D-4273-81D9-8A97B5ECF1C9}" srcOrd="0" destOrd="0" presId="urn:microsoft.com/office/officeart/2005/8/layout/process1"/>
    <dgm:cxn modelId="{1F674151-D42C-4E30-9047-A679C36224A4}" type="presParOf" srcId="{6C9D457C-FBB6-4A2F-9362-F4B465AB7CF5}" destId="{E9CB5EB3-3633-4150-960E-B89D040DECF4}" srcOrd="0" destOrd="0" presId="urn:microsoft.com/office/officeart/2005/8/layout/process1"/>
    <dgm:cxn modelId="{E2715E56-7F9A-494F-ABBE-7327922E8121}" type="presParOf" srcId="{6C9D457C-FBB6-4A2F-9362-F4B465AB7CF5}" destId="{73281F2D-01B5-429E-B5DE-EC4F09DC683E}" srcOrd="1" destOrd="0" presId="urn:microsoft.com/office/officeart/2005/8/layout/process1"/>
    <dgm:cxn modelId="{E8D09C18-91BA-4370-BE3B-12336FCFCE19}" type="presParOf" srcId="{73281F2D-01B5-429E-B5DE-EC4F09DC683E}" destId="{15E54992-A797-4FD5-962D-9A6A52BB5678}" srcOrd="0" destOrd="0" presId="urn:microsoft.com/office/officeart/2005/8/layout/process1"/>
    <dgm:cxn modelId="{7D5F09FE-BC25-4915-BD1A-178F34AF3427}" type="presParOf" srcId="{6C9D457C-FBB6-4A2F-9362-F4B465AB7CF5}" destId="{9A0004D5-4617-4B98-AC13-3422CD24190B}" srcOrd="2" destOrd="0" presId="urn:microsoft.com/office/officeart/2005/8/layout/process1"/>
    <dgm:cxn modelId="{83CD7349-984D-4476-9C6C-305352DC32C3}" type="presParOf" srcId="{6C9D457C-FBB6-4A2F-9362-F4B465AB7CF5}" destId="{C0AB39FC-FDF9-4B62-AA4F-738F57BDF48E}" srcOrd="3" destOrd="0" presId="urn:microsoft.com/office/officeart/2005/8/layout/process1"/>
    <dgm:cxn modelId="{4B3BBDE3-896C-465B-9322-F08170ADDD3F}" type="presParOf" srcId="{C0AB39FC-FDF9-4B62-AA4F-738F57BDF48E}" destId="{B37A35D7-CEC0-41CA-91DE-4D98045A82AD}" srcOrd="0" destOrd="0" presId="urn:microsoft.com/office/officeart/2005/8/layout/process1"/>
    <dgm:cxn modelId="{71B81972-68AC-45C1-BF6B-40DF7809CC2C}" type="presParOf" srcId="{6C9D457C-FBB6-4A2F-9362-F4B465AB7CF5}" destId="{1AE8FE54-0A7D-4273-81D9-8A97B5ECF1C9}"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08F76F-567C-4908-ACCA-8378978F52FF}"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166DCDF-413A-4651-8533-9C0D40D8F818}">
      <dgm:prSet phldrT="[Text]"/>
      <dgm:spPr/>
      <dgm:t>
        <a:bodyPr/>
        <a:lstStyle/>
        <a:p>
          <a:r>
            <a:rPr lang="en-US" dirty="0"/>
            <a:t>Understanding Gender Identity</a:t>
          </a:r>
        </a:p>
      </dgm:t>
    </dgm:pt>
    <dgm:pt modelId="{93807A8C-E9B2-4EA9-875F-99C5BC202E13}" type="parTrans" cxnId="{C6D22D0B-A701-46F9-BBE0-DE72C53E4D78}">
      <dgm:prSet/>
      <dgm:spPr/>
      <dgm:t>
        <a:bodyPr/>
        <a:lstStyle/>
        <a:p>
          <a:endParaRPr lang="en-US"/>
        </a:p>
      </dgm:t>
    </dgm:pt>
    <dgm:pt modelId="{179A6F78-2636-4135-BA67-D5E24B3BD7A6}" type="sibTrans" cxnId="{C6D22D0B-A701-46F9-BBE0-DE72C53E4D78}">
      <dgm:prSet/>
      <dgm:spPr/>
      <dgm:t>
        <a:bodyPr/>
        <a:lstStyle/>
        <a:p>
          <a:endParaRPr lang="en-US"/>
        </a:p>
      </dgm:t>
    </dgm:pt>
    <dgm:pt modelId="{49C8525D-3E11-4E46-8115-E7BAF2CBFC13}">
      <dgm:prSet phldrT="[Text]" custT="1"/>
      <dgm:spPr>
        <a:solidFill>
          <a:schemeClr val="accent2">
            <a:lumMod val="20000"/>
            <a:lumOff val="80000"/>
            <a:alpha val="90000"/>
          </a:schemeClr>
        </a:solidFill>
        <a:ln>
          <a:noFill/>
        </a:ln>
      </dgm:spPr>
      <dgm:t>
        <a:bodyPr/>
        <a:lstStyle/>
        <a:p>
          <a:pPr>
            <a:buFont typeface="Wingdings" panose="05000000000000000000" pitchFamily="2" charset="2"/>
            <a:buChar char="§"/>
          </a:pPr>
          <a:r>
            <a:rPr lang="en-US" sz="2400">
              <a:solidFill>
                <a:schemeClr val="bg1"/>
              </a:solidFill>
            </a:rPr>
            <a:t>Provide gender-neutral bathrooms or bathrooms for individuals’ chosen gender</a:t>
          </a:r>
          <a:endParaRPr lang="en-US" sz="2400" dirty="0">
            <a:solidFill>
              <a:schemeClr val="bg1"/>
            </a:solidFill>
          </a:endParaRPr>
        </a:p>
      </dgm:t>
    </dgm:pt>
    <dgm:pt modelId="{8CA22FC7-6212-461F-811E-3E4883BC8540}" type="parTrans" cxnId="{51950426-8C3B-4552-A814-0A396B9ABA05}">
      <dgm:prSet/>
      <dgm:spPr/>
      <dgm:t>
        <a:bodyPr/>
        <a:lstStyle/>
        <a:p>
          <a:endParaRPr lang="en-US"/>
        </a:p>
      </dgm:t>
    </dgm:pt>
    <dgm:pt modelId="{E524DC8D-03C7-41AB-BB88-16DDD17B53F5}" type="sibTrans" cxnId="{51950426-8C3B-4552-A814-0A396B9ABA05}">
      <dgm:prSet/>
      <dgm:spPr/>
      <dgm:t>
        <a:bodyPr/>
        <a:lstStyle/>
        <a:p>
          <a:endParaRPr lang="en-US"/>
        </a:p>
      </dgm:t>
    </dgm:pt>
    <dgm:pt modelId="{8CC027FF-7FF0-43F9-BA43-ADEF4954DDDD}">
      <dgm:prSet phldrT="[Text]"/>
      <dgm:spPr>
        <a:solidFill>
          <a:schemeClr val="accent3"/>
        </a:solidFill>
      </dgm:spPr>
      <dgm:t>
        <a:bodyPr/>
        <a:lstStyle/>
        <a:p>
          <a:r>
            <a:rPr lang="en-US" dirty="0"/>
            <a:t>Discretion</a:t>
          </a:r>
        </a:p>
      </dgm:t>
    </dgm:pt>
    <dgm:pt modelId="{E570D99D-623E-4171-AAE4-D264F6288DFB}" type="parTrans" cxnId="{34DC02C8-9F88-4D77-B684-F0CDFB8E716B}">
      <dgm:prSet/>
      <dgm:spPr/>
      <dgm:t>
        <a:bodyPr/>
        <a:lstStyle/>
        <a:p>
          <a:endParaRPr lang="en-US"/>
        </a:p>
      </dgm:t>
    </dgm:pt>
    <dgm:pt modelId="{E5B25819-A530-4487-87CE-EC02E6CA69DA}" type="sibTrans" cxnId="{34DC02C8-9F88-4D77-B684-F0CDFB8E716B}">
      <dgm:prSet/>
      <dgm:spPr/>
      <dgm:t>
        <a:bodyPr/>
        <a:lstStyle/>
        <a:p>
          <a:endParaRPr lang="en-US"/>
        </a:p>
      </dgm:t>
    </dgm:pt>
    <dgm:pt modelId="{6621C542-0ED4-49E8-BF7C-818DEEE66A10}">
      <dgm:prSet phldrT="[Text]" custT="1"/>
      <dgm:spPr>
        <a:solidFill>
          <a:schemeClr val="accent3">
            <a:lumMod val="20000"/>
            <a:lumOff val="80000"/>
            <a:alpha val="90000"/>
          </a:schemeClr>
        </a:solidFill>
        <a:ln>
          <a:noFill/>
        </a:ln>
      </dgm:spPr>
      <dgm:t>
        <a:bodyPr/>
        <a:lstStyle/>
        <a:p>
          <a:pPr>
            <a:buFont typeface="Wingdings" panose="05000000000000000000" pitchFamily="2" charset="2"/>
            <a:buChar char="§"/>
          </a:pPr>
          <a:r>
            <a:rPr lang="en-US" sz="2400">
              <a:solidFill>
                <a:schemeClr val="bg1"/>
              </a:solidFill>
            </a:rPr>
            <a:t>Train all in the clinic to use discretion</a:t>
          </a:r>
          <a:endParaRPr lang="en-US" sz="2400" dirty="0">
            <a:solidFill>
              <a:schemeClr val="bg1"/>
            </a:solidFill>
          </a:endParaRPr>
        </a:p>
      </dgm:t>
    </dgm:pt>
    <dgm:pt modelId="{078AE6E4-2D0A-4970-B2BA-2D5F0D15FE0B}" type="parTrans" cxnId="{DE1892EF-99E1-4678-90FB-2056620763B8}">
      <dgm:prSet/>
      <dgm:spPr/>
      <dgm:t>
        <a:bodyPr/>
        <a:lstStyle/>
        <a:p>
          <a:endParaRPr lang="en-US"/>
        </a:p>
      </dgm:t>
    </dgm:pt>
    <dgm:pt modelId="{5A4F3CEF-B68B-4537-88A6-BAC10E29B987}" type="sibTrans" cxnId="{DE1892EF-99E1-4678-90FB-2056620763B8}">
      <dgm:prSet/>
      <dgm:spPr/>
      <dgm:t>
        <a:bodyPr/>
        <a:lstStyle/>
        <a:p>
          <a:endParaRPr lang="en-US"/>
        </a:p>
      </dgm:t>
    </dgm:pt>
    <dgm:pt modelId="{F44EBDD8-DC19-4888-B385-A4DF1061CCED}">
      <dgm:prSet phldrT="[Text]" custT="1"/>
      <dgm:spPr>
        <a:solidFill>
          <a:schemeClr val="accent3">
            <a:lumMod val="20000"/>
            <a:lumOff val="80000"/>
            <a:alpha val="90000"/>
          </a:schemeClr>
        </a:solidFill>
        <a:ln>
          <a:noFill/>
        </a:ln>
      </dgm:spPr>
      <dgm:t>
        <a:bodyPr/>
        <a:lstStyle/>
        <a:p>
          <a:pPr>
            <a:buFont typeface="Wingdings" panose="05000000000000000000" pitchFamily="2" charset="2"/>
            <a:buChar char="§"/>
          </a:pPr>
          <a:r>
            <a:rPr lang="en-US" sz="2400">
              <a:solidFill>
                <a:schemeClr val="bg1"/>
              </a:solidFill>
            </a:rPr>
            <a:t>Do not call out names</a:t>
          </a:r>
          <a:endParaRPr lang="en-US" sz="2400" dirty="0">
            <a:solidFill>
              <a:schemeClr val="bg1"/>
            </a:solidFill>
          </a:endParaRPr>
        </a:p>
      </dgm:t>
    </dgm:pt>
    <dgm:pt modelId="{1DD67CFF-65F4-4E59-B517-6B44B534A9AC}" type="parTrans" cxnId="{6163E0B6-71B7-4861-A6E7-C145AA21D979}">
      <dgm:prSet/>
      <dgm:spPr/>
      <dgm:t>
        <a:bodyPr/>
        <a:lstStyle/>
        <a:p>
          <a:endParaRPr lang="en-US"/>
        </a:p>
      </dgm:t>
    </dgm:pt>
    <dgm:pt modelId="{BAA613CE-525B-4BF8-81CE-0DD4956B375B}" type="sibTrans" cxnId="{6163E0B6-71B7-4861-A6E7-C145AA21D979}">
      <dgm:prSet/>
      <dgm:spPr/>
      <dgm:t>
        <a:bodyPr/>
        <a:lstStyle/>
        <a:p>
          <a:endParaRPr lang="en-US"/>
        </a:p>
      </dgm:t>
    </dgm:pt>
    <dgm:pt modelId="{6B7C0BC8-6188-4F31-B8F7-4B6342ABD26E}">
      <dgm:prSet phldrT="[Text]"/>
      <dgm:spPr>
        <a:solidFill>
          <a:schemeClr val="accent4"/>
        </a:solidFill>
      </dgm:spPr>
      <dgm:t>
        <a:bodyPr/>
        <a:lstStyle/>
        <a:p>
          <a:r>
            <a:rPr lang="en-US" dirty="0"/>
            <a:t>Create a Welcoming Space</a:t>
          </a:r>
        </a:p>
      </dgm:t>
    </dgm:pt>
    <dgm:pt modelId="{3598C06A-29BF-4530-8677-5894FE01CAEC}" type="parTrans" cxnId="{C6068301-BA0D-48F6-963B-BF5DD5741153}">
      <dgm:prSet/>
      <dgm:spPr/>
      <dgm:t>
        <a:bodyPr/>
        <a:lstStyle/>
        <a:p>
          <a:endParaRPr lang="en-US"/>
        </a:p>
      </dgm:t>
    </dgm:pt>
    <dgm:pt modelId="{2C9F74D8-0881-4015-9FE3-F29DD596C6DF}" type="sibTrans" cxnId="{C6068301-BA0D-48F6-963B-BF5DD5741153}">
      <dgm:prSet/>
      <dgm:spPr/>
      <dgm:t>
        <a:bodyPr/>
        <a:lstStyle/>
        <a:p>
          <a:endParaRPr lang="en-US"/>
        </a:p>
      </dgm:t>
    </dgm:pt>
    <dgm:pt modelId="{AB7DD6F0-F944-4995-B1B5-0316D37BD7E4}">
      <dgm:prSet phldrT="[Text]" custT="1"/>
      <dgm:spPr>
        <a:solidFill>
          <a:schemeClr val="accent4">
            <a:lumMod val="20000"/>
            <a:lumOff val="80000"/>
            <a:alpha val="90000"/>
          </a:schemeClr>
        </a:solidFill>
        <a:ln>
          <a:noFill/>
        </a:ln>
      </dgm:spPr>
      <dgm:t>
        <a:bodyPr/>
        <a:lstStyle/>
        <a:p>
          <a:pPr>
            <a:buFont typeface="Wingdings" panose="05000000000000000000" pitchFamily="2" charset="2"/>
            <a:buChar char="§"/>
          </a:pPr>
          <a:r>
            <a:rPr lang="en-US" sz="2400">
              <a:solidFill>
                <a:schemeClr val="bg1"/>
              </a:solidFill>
            </a:rPr>
            <a:t>Is the clinic inadvertently a male-oriented space?</a:t>
          </a:r>
          <a:endParaRPr lang="en-US" sz="2400" dirty="0">
            <a:solidFill>
              <a:schemeClr val="bg1"/>
            </a:solidFill>
          </a:endParaRPr>
        </a:p>
      </dgm:t>
    </dgm:pt>
    <dgm:pt modelId="{534A1754-23C2-4B6D-9493-B3935591D197}" type="parTrans" cxnId="{AB8A7F76-7013-4815-A3D1-89D39A633233}">
      <dgm:prSet/>
      <dgm:spPr/>
      <dgm:t>
        <a:bodyPr/>
        <a:lstStyle/>
        <a:p>
          <a:endParaRPr lang="en-US"/>
        </a:p>
      </dgm:t>
    </dgm:pt>
    <dgm:pt modelId="{5A1ED0FA-E270-4545-A0EE-BB5D034A8BC6}" type="sibTrans" cxnId="{AB8A7F76-7013-4815-A3D1-89D39A633233}">
      <dgm:prSet/>
      <dgm:spPr/>
      <dgm:t>
        <a:bodyPr/>
        <a:lstStyle/>
        <a:p>
          <a:endParaRPr lang="en-US"/>
        </a:p>
      </dgm:t>
    </dgm:pt>
    <dgm:pt modelId="{1067B4D7-E9EA-4964-ACE4-6134E0938CD4}">
      <dgm:prSet phldrT="[Text]" custT="1"/>
      <dgm:spPr>
        <a:solidFill>
          <a:schemeClr val="accent4">
            <a:lumMod val="20000"/>
            <a:lumOff val="80000"/>
            <a:alpha val="90000"/>
          </a:schemeClr>
        </a:solidFill>
        <a:ln>
          <a:noFill/>
        </a:ln>
      </dgm:spPr>
      <dgm:t>
        <a:bodyPr/>
        <a:lstStyle/>
        <a:p>
          <a:pPr>
            <a:buFont typeface="Wingdings" panose="05000000000000000000" pitchFamily="2" charset="2"/>
            <a:buChar char="§"/>
          </a:pPr>
          <a:r>
            <a:rPr lang="en-US" sz="2400">
              <a:solidFill>
                <a:schemeClr val="bg1"/>
              </a:solidFill>
            </a:rPr>
            <a:t>Foster a space welcoming to all genders</a:t>
          </a:r>
          <a:endParaRPr lang="en-US" sz="2400" dirty="0">
            <a:solidFill>
              <a:schemeClr val="bg1"/>
            </a:solidFill>
          </a:endParaRPr>
        </a:p>
      </dgm:t>
    </dgm:pt>
    <dgm:pt modelId="{862A2FD3-BAB9-49F7-BB6C-F3861EB1D549}" type="parTrans" cxnId="{54A0CD26-795C-4E5D-BDE2-859D1146BF70}">
      <dgm:prSet/>
      <dgm:spPr/>
      <dgm:t>
        <a:bodyPr/>
        <a:lstStyle/>
        <a:p>
          <a:endParaRPr lang="en-US"/>
        </a:p>
      </dgm:t>
    </dgm:pt>
    <dgm:pt modelId="{25991A36-FF16-45EA-B108-791D9D857660}" type="sibTrans" cxnId="{54A0CD26-795C-4E5D-BDE2-859D1146BF70}">
      <dgm:prSet/>
      <dgm:spPr/>
      <dgm:t>
        <a:bodyPr/>
        <a:lstStyle/>
        <a:p>
          <a:endParaRPr lang="en-US"/>
        </a:p>
      </dgm:t>
    </dgm:pt>
    <dgm:pt modelId="{72AA39E2-8F9F-4BF8-AEC9-1EBC54E4486F}">
      <dgm:prSet phldrT="[Text]" custT="1"/>
      <dgm:spPr>
        <a:solidFill>
          <a:schemeClr val="accent2">
            <a:lumMod val="20000"/>
            <a:lumOff val="80000"/>
            <a:alpha val="90000"/>
          </a:schemeClr>
        </a:solidFill>
        <a:ln>
          <a:noFill/>
        </a:ln>
      </dgm:spPr>
      <dgm:t>
        <a:bodyPr/>
        <a:lstStyle/>
        <a:p>
          <a:pPr>
            <a:buFont typeface="Wingdings" panose="05000000000000000000" pitchFamily="2" charset="2"/>
            <a:buChar char="§"/>
          </a:pPr>
          <a:r>
            <a:rPr lang="en-US" sz="2400">
              <a:solidFill>
                <a:schemeClr val="bg1"/>
              </a:solidFill>
            </a:rPr>
            <a:t>Ask for and use preferred names and pronouns</a:t>
          </a:r>
          <a:endParaRPr lang="en-US" sz="2400" dirty="0">
            <a:solidFill>
              <a:schemeClr val="bg1"/>
            </a:solidFill>
          </a:endParaRPr>
        </a:p>
      </dgm:t>
    </dgm:pt>
    <dgm:pt modelId="{CDCB3103-798B-41CF-BC8D-6F7D3A26FE0C}" type="parTrans" cxnId="{F5246012-1CED-441B-AD33-DE4C98592648}">
      <dgm:prSet/>
      <dgm:spPr/>
      <dgm:t>
        <a:bodyPr/>
        <a:lstStyle/>
        <a:p>
          <a:endParaRPr lang="en-US"/>
        </a:p>
      </dgm:t>
    </dgm:pt>
    <dgm:pt modelId="{C21A6FD2-7893-433C-A540-FFFF23AF31EE}" type="sibTrans" cxnId="{F5246012-1CED-441B-AD33-DE4C98592648}">
      <dgm:prSet/>
      <dgm:spPr/>
      <dgm:t>
        <a:bodyPr/>
        <a:lstStyle/>
        <a:p>
          <a:endParaRPr lang="en-US"/>
        </a:p>
      </dgm:t>
    </dgm:pt>
    <dgm:pt modelId="{E988A41C-D40E-46F4-B8FE-75EDBD386772}">
      <dgm:prSet phldrT="[Text]" custT="1"/>
      <dgm:spPr>
        <a:solidFill>
          <a:schemeClr val="accent4">
            <a:lumMod val="20000"/>
            <a:lumOff val="80000"/>
            <a:alpha val="90000"/>
          </a:schemeClr>
        </a:solidFill>
        <a:ln>
          <a:noFill/>
        </a:ln>
      </dgm:spPr>
      <dgm:t>
        <a:bodyPr/>
        <a:lstStyle/>
        <a:p>
          <a:pPr>
            <a:buFont typeface="Wingdings" panose="05000000000000000000" pitchFamily="2" charset="2"/>
            <a:buChar char="§"/>
          </a:pPr>
          <a:r>
            <a:rPr lang="en-US" sz="2400">
              <a:solidFill>
                <a:schemeClr val="bg1"/>
              </a:solidFill>
            </a:rPr>
            <a:t>Display images of gender diversity in the clinic</a:t>
          </a:r>
          <a:endParaRPr lang="en-US" sz="2400" dirty="0">
            <a:solidFill>
              <a:schemeClr val="bg1"/>
            </a:solidFill>
          </a:endParaRPr>
        </a:p>
      </dgm:t>
    </dgm:pt>
    <dgm:pt modelId="{7555CD54-F41D-4578-8141-743BB05F5AD1}" type="parTrans" cxnId="{3ACC39CD-6D8A-4359-8D29-BC7F576104EC}">
      <dgm:prSet/>
      <dgm:spPr/>
      <dgm:t>
        <a:bodyPr/>
        <a:lstStyle/>
        <a:p>
          <a:endParaRPr lang="en-US"/>
        </a:p>
      </dgm:t>
    </dgm:pt>
    <dgm:pt modelId="{26BD4DED-DDE9-464F-8FCF-6E4B5294777D}" type="sibTrans" cxnId="{3ACC39CD-6D8A-4359-8D29-BC7F576104EC}">
      <dgm:prSet/>
      <dgm:spPr/>
      <dgm:t>
        <a:bodyPr/>
        <a:lstStyle/>
        <a:p>
          <a:endParaRPr lang="en-US"/>
        </a:p>
      </dgm:t>
    </dgm:pt>
    <dgm:pt modelId="{0CF38072-6614-4423-BDDE-86EF953D8DCA}" type="pres">
      <dgm:prSet presAssocID="{AC08F76F-567C-4908-ACCA-8378978F52FF}" presName="Name0" presStyleCnt="0">
        <dgm:presLayoutVars>
          <dgm:dir/>
          <dgm:animLvl val="lvl"/>
          <dgm:resizeHandles val="exact"/>
        </dgm:presLayoutVars>
      </dgm:prSet>
      <dgm:spPr/>
    </dgm:pt>
    <dgm:pt modelId="{BBB8F8AC-60D6-4AF9-905F-294B22B0F3DA}" type="pres">
      <dgm:prSet presAssocID="{6166DCDF-413A-4651-8533-9C0D40D8F818}" presName="linNode" presStyleCnt="0"/>
      <dgm:spPr/>
    </dgm:pt>
    <dgm:pt modelId="{8D512A84-CE1F-4842-A952-3DAB8B7FFE74}" type="pres">
      <dgm:prSet presAssocID="{6166DCDF-413A-4651-8533-9C0D40D8F818}" presName="parentText" presStyleLbl="node1" presStyleIdx="0" presStyleCnt="3" custScaleX="72746" custScaleY="74420" custLinFactNeighborY="-151">
        <dgm:presLayoutVars>
          <dgm:chMax val="1"/>
          <dgm:bulletEnabled val="1"/>
        </dgm:presLayoutVars>
      </dgm:prSet>
      <dgm:spPr/>
    </dgm:pt>
    <dgm:pt modelId="{9E8D95D3-E56C-4C61-AB8D-98D9F9C58512}" type="pres">
      <dgm:prSet presAssocID="{6166DCDF-413A-4651-8533-9C0D40D8F818}" presName="descendantText" presStyleLbl="alignAccFollowNode1" presStyleIdx="0" presStyleCnt="3" custScaleX="111656" custScaleY="83741">
        <dgm:presLayoutVars>
          <dgm:bulletEnabled val="1"/>
        </dgm:presLayoutVars>
      </dgm:prSet>
      <dgm:spPr/>
    </dgm:pt>
    <dgm:pt modelId="{53C1D35E-0D63-4410-A456-D35B092C0B6C}" type="pres">
      <dgm:prSet presAssocID="{179A6F78-2636-4135-BA67-D5E24B3BD7A6}" presName="sp" presStyleCnt="0"/>
      <dgm:spPr/>
    </dgm:pt>
    <dgm:pt modelId="{18A3FFFF-2062-4B2D-BF75-7AEE5429D521}" type="pres">
      <dgm:prSet presAssocID="{8CC027FF-7FF0-43F9-BA43-ADEF4954DDDD}" presName="linNode" presStyleCnt="0"/>
      <dgm:spPr/>
    </dgm:pt>
    <dgm:pt modelId="{C0CC87D5-68F0-430D-9C5E-646C2300C800}" type="pres">
      <dgm:prSet presAssocID="{8CC027FF-7FF0-43F9-BA43-ADEF4954DDDD}" presName="parentText" presStyleLbl="node1" presStyleIdx="1" presStyleCnt="3" custScaleX="72746" custScaleY="57387">
        <dgm:presLayoutVars>
          <dgm:chMax val="1"/>
          <dgm:bulletEnabled val="1"/>
        </dgm:presLayoutVars>
      </dgm:prSet>
      <dgm:spPr/>
    </dgm:pt>
    <dgm:pt modelId="{5F64979E-5AC3-428E-9AA4-286BDBF7C4F4}" type="pres">
      <dgm:prSet presAssocID="{8CC027FF-7FF0-43F9-BA43-ADEF4954DDDD}" presName="descendantText" presStyleLbl="alignAccFollowNode1" presStyleIdx="1" presStyleCnt="3" custScaleX="111656" custScaleY="65278">
        <dgm:presLayoutVars>
          <dgm:bulletEnabled val="1"/>
        </dgm:presLayoutVars>
      </dgm:prSet>
      <dgm:spPr/>
    </dgm:pt>
    <dgm:pt modelId="{6D58602B-5FC2-417F-BD49-A45804BE6E98}" type="pres">
      <dgm:prSet presAssocID="{E5B25819-A530-4487-87CE-EC02E6CA69DA}" presName="sp" presStyleCnt="0"/>
      <dgm:spPr/>
    </dgm:pt>
    <dgm:pt modelId="{1EC8CAD2-10CA-4D1D-B590-F054B04A2DC5}" type="pres">
      <dgm:prSet presAssocID="{6B7C0BC8-6188-4F31-B8F7-4B6342ABD26E}" presName="linNode" presStyleCnt="0"/>
      <dgm:spPr/>
    </dgm:pt>
    <dgm:pt modelId="{B99AEA39-A2B7-414C-A87E-7ADFDB4FD93F}" type="pres">
      <dgm:prSet presAssocID="{6B7C0BC8-6188-4F31-B8F7-4B6342ABD26E}" presName="parentText" presStyleLbl="node1" presStyleIdx="2" presStyleCnt="3" custScaleX="72746" custScaleY="74420">
        <dgm:presLayoutVars>
          <dgm:chMax val="1"/>
          <dgm:bulletEnabled val="1"/>
        </dgm:presLayoutVars>
      </dgm:prSet>
      <dgm:spPr/>
    </dgm:pt>
    <dgm:pt modelId="{5E6E9784-2F63-4916-B2A1-DA33F8D6E452}" type="pres">
      <dgm:prSet presAssocID="{6B7C0BC8-6188-4F31-B8F7-4B6342ABD26E}" presName="descendantText" presStyleLbl="alignAccFollowNode1" presStyleIdx="2" presStyleCnt="3" custScaleX="111656" custScaleY="77530">
        <dgm:presLayoutVars>
          <dgm:bulletEnabled val="1"/>
        </dgm:presLayoutVars>
      </dgm:prSet>
      <dgm:spPr/>
    </dgm:pt>
  </dgm:ptLst>
  <dgm:cxnLst>
    <dgm:cxn modelId="{C6068301-BA0D-48F6-963B-BF5DD5741153}" srcId="{AC08F76F-567C-4908-ACCA-8378978F52FF}" destId="{6B7C0BC8-6188-4F31-B8F7-4B6342ABD26E}" srcOrd="2" destOrd="0" parTransId="{3598C06A-29BF-4530-8677-5894FE01CAEC}" sibTransId="{2C9F74D8-0881-4015-9FE3-F29DD596C6DF}"/>
    <dgm:cxn modelId="{C6D22D0B-A701-46F9-BBE0-DE72C53E4D78}" srcId="{AC08F76F-567C-4908-ACCA-8378978F52FF}" destId="{6166DCDF-413A-4651-8533-9C0D40D8F818}" srcOrd="0" destOrd="0" parTransId="{93807A8C-E9B2-4EA9-875F-99C5BC202E13}" sibTransId="{179A6F78-2636-4135-BA67-D5E24B3BD7A6}"/>
    <dgm:cxn modelId="{F5246012-1CED-441B-AD33-DE4C98592648}" srcId="{6166DCDF-413A-4651-8533-9C0D40D8F818}" destId="{72AA39E2-8F9F-4BF8-AEC9-1EBC54E4486F}" srcOrd="1" destOrd="0" parTransId="{CDCB3103-798B-41CF-BC8D-6F7D3A26FE0C}" sibTransId="{C21A6FD2-7893-433C-A540-FFFF23AF31EE}"/>
    <dgm:cxn modelId="{51950426-8C3B-4552-A814-0A396B9ABA05}" srcId="{6166DCDF-413A-4651-8533-9C0D40D8F818}" destId="{49C8525D-3E11-4E46-8115-E7BAF2CBFC13}" srcOrd="0" destOrd="0" parTransId="{8CA22FC7-6212-461F-811E-3E4883BC8540}" sibTransId="{E524DC8D-03C7-41AB-BB88-16DDD17B53F5}"/>
    <dgm:cxn modelId="{54A0CD26-795C-4E5D-BDE2-859D1146BF70}" srcId="{6B7C0BC8-6188-4F31-B8F7-4B6342ABD26E}" destId="{1067B4D7-E9EA-4964-ACE4-6134E0938CD4}" srcOrd="1" destOrd="0" parTransId="{862A2FD3-BAB9-49F7-BB6C-F3861EB1D549}" sibTransId="{25991A36-FF16-45EA-B108-791D9D857660}"/>
    <dgm:cxn modelId="{3951A463-03D9-4046-A188-4320E23A4D61}" type="presOf" srcId="{72AA39E2-8F9F-4BF8-AEC9-1EBC54E4486F}" destId="{9E8D95D3-E56C-4C61-AB8D-98D9F9C58512}" srcOrd="0" destOrd="1" presId="urn:microsoft.com/office/officeart/2005/8/layout/vList5"/>
    <dgm:cxn modelId="{1BC7C464-7B1E-4367-A88A-2AF14A656B6E}" type="presOf" srcId="{AC08F76F-567C-4908-ACCA-8378978F52FF}" destId="{0CF38072-6614-4423-BDDE-86EF953D8DCA}" srcOrd="0" destOrd="0" presId="urn:microsoft.com/office/officeart/2005/8/layout/vList5"/>
    <dgm:cxn modelId="{AB8A7F76-7013-4815-A3D1-89D39A633233}" srcId="{6B7C0BC8-6188-4F31-B8F7-4B6342ABD26E}" destId="{AB7DD6F0-F944-4995-B1B5-0316D37BD7E4}" srcOrd="0" destOrd="0" parTransId="{534A1754-23C2-4B6D-9493-B3935591D197}" sibTransId="{5A1ED0FA-E270-4545-A0EE-BB5D034A8BC6}"/>
    <dgm:cxn modelId="{D35E169A-B011-4CD1-95F0-FDAE338B4A87}" type="presOf" srcId="{6621C542-0ED4-49E8-BF7C-818DEEE66A10}" destId="{5F64979E-5AC3-428E-9AA4-286BDBF7C4F4}" srcOrd="0" destOrd="0" presId="urn:microsoft.com/office/officeart/2005/8/layout/vList5"/>
    <dgm:cxn modelId="{212F9BA7-2F70-44A0-87E2-50B38D90287A}" type="presOf" srcId="{6B7C0BC8-6188-4F31-B8F7-4B6342ABD26E}" destId="{B99AEA39-A2B7-414C-A87E-7ADFDB4FD93F}" srcOrd="0" destOrd="0" presId="urn:microsoft.com/office/officeart/2005/8/layout/vList5"/>
    <dgm:cxn modelId="{6163E0B6-71B7-4861-A6E7-C145AA21D979}" srcId="{8CC027FF-7FF0-43F9-BA43-ADEF4954DDDD}" destId="{F44EBDD8-DC19-4888-B385-A4DF1061CCED}" srcOrd="1" destOrd="0" parTransId="{1DD67CFF-65F4-4E59-B517-6B44B534A9AC}" sibTransId="{BAA613CE-525B-4BF8-81CE-0DD4956B375B}"/>
    <dgm:cxn modelId="{2C53C6BA-69E2-45CF-A84C-B7308FC81933}" type="presOf" srcId="{1067B4D7-E9EA-4964-ACE4-6134E0938CD4}" destId="{5E6E9784-2F63-4916-B2A1-DA33F8D6E452}" srcOrd="0" destOrd="1" presId="urn:microsoft.com/office/officeart/2005/8/layout/vList5"/>
    <dgm:cxn modelId="{450399BC-EC0E-45FE-8174-28F668DAC660}" type="presOf" srcId="{8CC027FF-7FF0-43F9-BA43-ADEF4954DDDD}" destId="{C0CC87D5-68F0-430D-9C5E-646C2300C800}" srcOrd="0" destOrd="0" presId="urn:microsoft.com/office/officeart/2005/8/layout/vList5"/>
    <dgm:cxn modelId="{004FFCC2-AE6E-4C5A-950A-3717C1D672E6}" type="presOf" srcId="{AB7DD6F0-F944-4995-B1B5-0316D37BD7E4}" destId="{5E6E9784-2F63-4916-B2A1-DA33F8D6E452}" srcOrd="0" destOrd="0" presId="urn:microsoft.com/office/officeart/2005/8/layout/vList5"/>
    <dgm:cxn modelId="{0A3642C3-093E-4745-976E-6F47483DB314}" type="presOf" srcId="{49C8525D-3E11-4E46-8115-E7BAF2CBFC13}" destId="{9E8D95D3-E56C-4C61-AB8D-98D9F9C58512}" srcOrd="0" destOrd="0" presId="urn:microsoft.com/office/officeart/2005/8/layout/vList5"/>
    <dgm:cxn modelId="{34DC02C8-9F88-4D77-B684-F0CDFB8E716B}" srcId="{AC08F76F-567C-4908-ACCA-8378978F52FF}" destId="{8CC027FF-7FF0-43F9-BA43-ADEF4954DDDD}" srcOrd="1" destOrd="0" parTransId="{E570D99D-623E-4171-AAE4-D264F6288DFB}" sibTransId="{E5B25819-A530-4487-87CE-EC02E6CA69DA}"/>
    <dgm:cxn modelId="{3ACC39CD-6D8A-4359-8D29-BC7F576104EC}" srcId="{6B7C0BC8-6188-4F31-B8F7-4B6342ABD26E}" destId="{E988A41C-D40E-46F4-B8FE-75EDBD386772}" srcOrd="2" destOrd="0" parTransId="{7555CD54-F41D-4578-8141-743BB05F5AD1}" sibTransId="{26BD4DED-DDE9-464F-8FCF-6E4B5294777D}"/>
    <dgm:cxn modelId="{120A60CE-F9C1-421B-BD43-18C75FB281D8}" type="presOf" srcId="{6166DCDF-413A-4651-8533-9C0D40D8F818}" destId="{8D512A84-CE1F-4842-A952-3DAB8B7FFE74}" srcOrd="0" destOrd="0" presId="urn:microsoft.com/office/officeart/2005/8/layout/vList5"/>
    <dgm:cxn modelId="{F3716ECE-EA39-4B23-99A0-5A02C4563A24}" type="presOf" srcId="{E988A41C-D40E-46F4-B8FE-75EDBD386772}" destId="{5E6E9784-2F63-4916-B2A1-DA33F8D6E452}" srcOrd="0" destOrd="2" presId="urn:microsoft.com/office/officeart/2005/8/layout/vList5"/>
    <dgm:cxn modelId="{B3D746EC-2758-42CA-884D-A3351819EADB}" type="presOf" srcId="{F44EBDD8-DC19-4888-B385-A4DF1061CCED}" destId="{5F64979E-5AC3-428E-9AA4-286BDBF7C4F4}" srcOrd="0" destOrd="1" presId="urn:microsoft.com/office/officeart/2005/8/layout/vList5"/>
    <dgm:cxn modelId="{DE1892EF-99E1-4678-90FB-2056620763B8}" srcId="{8CC027FF-7FF0-43F9-BA43-ADEF4954DDDD}" destId="{6621C542-0ED4-49E8-BF7C-818DEEE66A10}" srcOrd="0" destOrd="0" parTransId="{078AE6E4-2D0A-4970-B2BA-2D5F0D15FE0B}" sibTransId="{5A4F3CEF-B68B-4537-88A6-BAC10E29B987}"/>
    <dgm:cxn modelId="{0C3F3466-DF82-4CBC-84C1-05B572E40F14}" type="presParOf" srcId="{0CF38072-6614-4423-BDDE-86EF953D8DCA}" destId="{BBB8F8AC-60D6-4AF9-905F-294B22B0F3DA}" srcOrd="0" destOrd="0" presId="urn:microsoft.com/office/officeart/2005/8/layout/vList5"/>
    <dgm:cxn modelId="{FD6BD0AC-FDE6-4C0A-8C8D-84D1BBD1EE49}" type="presParOf" srcId="{BBB8F8AC-60D6-4AF9-905F-294B22B0F3DA}" destId="{8D512A84-CE1F-4842-A952-3DAB8B7FFE74}" srcOrd="0" destOrd="0" presId="urn:microsoft.com/office/officeart/2005/8/layout/vList5"/>
    <dgm:cxn modelId="{2B40ABD8-8EAE-4A79-93B3-9C0BB66BB8B3}" type="presParOf" srcId="{BBB8F8AC-60D6-4AF9-905F-294B22B0F3DA}" destId="{9E8D95D3-E56C-4C61-AB8D-98D9F9C58512}" srcOrd="1" destOrd="0" presId="urn:microsoft.com/office/officeart/2005/8/layout/vList5"/>
    <dgm:cxn modelId="{336A17B9-B900-4F54-A814-CAB57B30192B}" type="presParOf" srcId="{0CF38072-6614-4423-BDDE-86EF953D8DCA}" destId="{53C1D35E-0D63-4410-A456-D35B092C0B6C}" srcOrd="1" destOrd="0" presId="urn:microsoft.com/office/officeart/2005/8/layout/vList5"/>
    <dgm:cxn modelId="{40C0FF0A-B7AF-43F2-B5B5-7BBB8C7B3760}" type="presParOf" srcId="{0CF38072-6614-4423-BDDE-86EF953D8DCA}" destId="{18A3FFFF-2062-4B2D-BF75-7AEE5429D521}" srcOrd="2" destOrd="0" presId="urn:microsoft.com/office/officeart/2005/8/layout/vList5"/>
    <dgm:cxn modelId="{FB67C13C-80A2-454B-A0B4-F77D9B49B9B9}" type="presParOf" srcId="{18A3FFFF-2062-4B2D-BF75-7AEE5429D521}" destId="{C0CC87D5-68F0-430D-9C5E-646C2300C800}" srcOrd="0" destOrd="0" presId="urn:microsoft.com/office/officeart/2005/8/layout/vList5"/>
    <dgm:cxn modelId="{D80BEEA4-17A6-4CAF-B8AE-313575B0B5B1}" type="presParOf" srcId="{18A3FFFF-2062-4B2D-BF75-7AEE5429D521}" destId="{5F64979E-5AC3-428E-9AA4-286BDBF7C4F4}" srcOrd="1" destOrd="0" presId="urn:microsoft.com/office/officeart/2005/8/layout/vList5"/>
    <dgm:cxn modelId="{6D431EB7-9728-413A-B9BE-E985AF7B2899}" type="presParOf" srcId="{0CF38072-6614-4423-BDDE-86EF953D8DCA}" destId="{6D58602B-5FC2-417F-BD49-A45804BE6E98}" srcOrd="3" destOrd="0" presId="urn:microsoft.com/office/officeart/2005/8/layout/vList5"/>
    <dgm:cxn modelId="{723FFCFF-50DE-4C5F-9C17-D999A3A07DC3}" type="presParOf" srcId="{0CF38072-6614-4423-BDDE-86EF953D8DCA}" destId="{1EC8CAD2-10CA-4D1D-B590-F054B04A2DC5}" srcOrd="4" destOrd="0" presId="urn:microsoft.com/office/officeart/2005/8/layout/vList5"/>
    <dgm:cxn modelId="{C7CDBA24-CDDA-4051-8C70-79F4E1C44FAE}" type="presParOf" srcId="{1EC8CAD2-10CA-4D1D-B590-F054B04A2DC5}" destId="{B99AEA39-A2B7-414C-A87E-7ADFDB4FD93F}" srcOrd="0" destOrd="0" presId="urn:microsoft.com/office/officeart/2005/8/layout/vList5"/>
    <dgm:cxn modelId="{DF4BE384-D8E5-40F6-B300-C62A53C11A0E}" type="presParOf" srcId="{1EC8CAD2-10CA-4D1D-B590-F054B04A2DC5}" destId="{5E6E9784-2F63-4916-B2A1-DA33F8D6E45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A78E9F-6B11-4BC3-99D2-A753508F3167}">
      <dsp:nvSpPr>
        <dsp:cNvPr id="0" name=""/>
        <dsp:cNvSpPr/>
      </dsp:nvSpPr>
      <dsp:spPr>
        <a:xfrm>
          <a:off x="7143" y="2068777"/>
          <a:ext cx="2135187" cy="12811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Social Capital</a:t>
          </a:r>
        </a:p>
      </dsp:txBody>
      <dsp:txXfrm>
        <a:off x="44665" y="2106299"/>
        <a:ext cx="2060143" cy="1206068"/>
      </dsp:txXfrm>
    </dsp:sp>
    <dsp:sp modelId="{3F3F9016-A1C5-4909-BA00-EB0312B70724}">
      <dsp:nvSpPr>
        <dsp:cNvPr id="0" name=""/>
        <dsp:cNvSpPr/>
      </dsp:nvSpPr>
      <dsp:spPr>
        <a:xfrm>
          <a:off x="2355850" y="2444570"/>
          <a:ext cx="452659" cy="529526"/>
        </a:xfrm>
        <a:prstGeom prst="rightArrow">
          <a:avLst>
            <a:gd name="adj1" fmla="val 60000"/>
            <a:gd name="adj2" fmla="val 50000"/>
          </a:avLst>
        </a:prstGeom>
        <a:solidFill>
          <a:schemeClr val="accent3"/>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355850" y="2550475"/>
        <a:ext cx="316861" cy="317716"/>
      </dsp:txXfrm>
    </dsp:sp>
    <dsp:sp modelId="{18617427-E80F-48DF-B06E-9EB71E9F6779}">
      <dsp:nvSpPr>
        <dsp:cNvPr id="0" name=""/>
        <dsp:cNvSpPr/>
      </dsp:nvSpPr>
      <dsp:spPr>
        <a:xfrm>
          <a:off x="2996406" y="2068777"/>
          <a:ext cx="2135187" cy="12811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Resilience (Assets and Resources)</a:t>
          </a:r>
        </a:p>
      </dsp:txBody>
      <dsp:txXfrm>
        <a:off x="3033928" y="2106299"/>
        <a:ext cx="2060143" cy="1206068"/>
      </dsp:txXfrm>
    </dsp:sp>
    <dsp:sp modelId="{124CFE84-E631-41B8-B151-7B4550A591BE}">
      <dsp:nvSpPr>
        <dsp:cNvPr id="0" name=""/>
        <dsp:cNvSpPr/>
      </dsp:nvSpPr>
      <dsp:spPr>
        <a:xfrm>
          <a:off x="5345112" y="2444570"/>
          <a:ext cx="452659" cy="529526"/>
        </a:xfrm>
        <a:prstGeom prst="rightArrow">
          <a:avLst>
            <a:gd name="adj1" fmla="val 60000"/>
            <a:gd name="adj2" fmla="val 50000"/>
          </a:avLst>
        </a:prstGeom>
        <a:solidFill>
          <a:schemeClr val="accent3"/>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5345112" y="2550475"/>
        <a:ext cx="316861" cy="317716"/>
      </dsp:txXfrm>
    </dsp:sp>
    <dsp:sp modelId="{DDAA6878-0610-450D-BE13-BBDBBB633C7A}">
      <dsp:nvSpPr>
        <dsp:cNvPr id="0" name=""/>
        <dsp:cNvSpPr/>
      </dsp:nvSpPr>
      <dsp:spPr>
        <a:xfrm>
          <a:off x="5985668" y="2068777"/>
          <a:ext cx="2135187" cy="12811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Engagement in HIV Care</a:t>
          </a:r>
        </a:p>
      </dsp:txBody>
      <dsp:txXfrm>
        <a:off x="6023190" y="2106299"/>
        <a:ext cx="2060143" cy="1206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52CA98-5522-43A2-80A6-5FE70DA0F185}">
      <dsp:nvSpPr>
        <dsp:cNvPr id="0" name=""/>
        <dsp:cNvSpPr/>
      </dsp:nvSpPr>
      <dsp:spPr>
        <a:xfrm>
          <a:off x="0" y="0"/>
          <a:ext cx="8146232" cy="103302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Programming through peer navigators, social workers, care coordinators</a:t>
          </a:r>
        </a:p>
      </dsp:txBody>
      <dsp:txXfrm>
        <a:off x="30256" y="30256"/>
        <a:ext cx="6944225" cy="972515"/>
      </dsp:txXfrm>
    </dsp:sp>
    <dsp:sp modelId="{869FBB69-E2CD-4100-BC2F-BB79C3D9813D}">
      <dsp:nvSpPr>
        <dsp:cNvPr id="0" name=""/>
        <dsp:cNvSpPr/>
      </dsp:nvSpPr>
      <dsp:spPr>
        <a:xfrm>
          <a:off x="682246" y="1220850"/>
          <a:ext cx="8146232" cy="103302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Create community advisory boards helps youth find peers to create their own support groups</a:t>
          </a:r>
        </a:p>
      </dsp:txBody>
      <dsp:txXfrm>
        <a:off x="712502" y="1251106"/>
        <a:ext cx="6732006" cy="972515"/>
      </dsp:txXfrm>
    </dsp:sp>
    <dsp:sp modelId="{60A27A3C-1D36-4A3C-AA8A-A175ECB4D9E6}">
      <dsp:nvSpPr>
        <dsp:cNvPr id="0" name=""/>
        <dsp:cNvSpPr/>
      </dsp:nvSpPr>
      <dsp:spPr>
        <a:xfrm>
          <a:off x="1354311" y="2441700"/>
          <a:ext cx="8146232" cy="103302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Adherence clubs to pick up medication outside of the usual clinic</a:t>
          </a:r>
        </a:p>
      </dsp:txBody>
      <dsp:txXfrm>
        <a:off x="1384567" y="2471956"/>
        <a:ext cx="6742188" cy="972515"/>
      </dsp:txXfrm>
    </dsp:sp>
    <dsp:sp modelId="{DB312ADC-FCBC-4DC2-B67B-8803D42D7404}">
      <dsp:nvSpPr>
        <dsp:cNvPr id="0" name=""/>
        <dsp:cNvSpPr/>
      </dsp:nvSpPr>
      <dsp:spPr>
        <a:xfrm>
          <a:off x="2036558" y="3662550"/>
          <a:ext cx="8146232" cy="1033027"/>
        </a:xfrm>
        <a:prstGeom prst="roundRect">
          <a:avLst>
            <a:gd name="adj" fmla="val 10000"/>
          </a:avLst>
        </a:prstGeom>
        <a:solidFill>
          <a:srgbClr val="E1471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Higher retention in care</a:t>
          </a:r>
        </a:p>
      </dsp:txBody>
      <dsp:txXfrm>
        <a:off x="2066814" y="3692806"/>
        <a:ext cx="6732006" cy="972515"/>
      </dsp:txXfrm>
    </dsp:sp>
    <dsp:sp modelId="{3797B4BE-527D-4794-846B-8017B07292F0}">
      <dsp:nvSpPr>
        <dsp:cNvPr id="0" name=""/>
        <dsp:cNvSpPr/>
      </dsp:nvSpPr>
      <dsp:spPr>
        <a:xfrm>
          <a:off x="7474765" y="791204"/>
          <a:ext cx="671467" cy="67146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7625845" y="791204"/>
        <a:ext cx="369307" cy="505279"/>
      </dsp:txXfrm>
    </dsp:sp>
    <dsp:sp modelId="{B5F8640A-1749-44E5-85C7-54B2B4EF31FD}">
      <dsp:nvSpPr>
        <dsp:cNvPr id="0" name=""/>
        <dsp:cNvSpPr/>
      </dsp:nvSpPr>
      <dsp:spPr>
        <a:xfrm>
          <a:off x="8157012" y="2012055"/>
          <a:ext cx="671467" cy="67146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8308092" y="2012055"/>
        <a:ext cx="369307" cy="505279"/>
      </dsp:txXfrm>
    </dsp:sp>
    <dsp:sp modelId="{6DDAEC9F-1102-4669-90C9-4CAE80B1BD6E}">
      <dsp:nvSpPr>
        <dsp:cNvPr id="0" name=""/>
        <dsp:cNvSpPr/>
      </dsp:nvSpPr>
      <dsp:spPr>
        <a:xfrm>
          <a:off x="8829076" y="3232905"/>
          <a:ext cx="671467" cy="671467"/>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8980156" y="3232905"/>
        <a:ext cx="369307" cy="5052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B5EB3-3633-4150-960E-B89D040DECF4}">
      <dsp:nvSpPr>
        <dsp:cNvPr id="0" name=""/>
        <dsp:cNvSpPr/>
      </dsp:nvSpPr>
      <dsp:spPr>
        <a:xfrm>
          <a:off x="5888" y="1248033"/>
          <a:ext cx="2659987" cy="21553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Individuals may lose family over disclosure</a:t>
          </a:r>
        </a:p>
      </dsp:txBody>
      <dsp:txXfrm>
        <a:off x="69015" y="1311160"/>
        <a:ext cx="2533733" cy="2029053"/>
      </dsp:txXfrm>
    </dsp:sp>
    <dsp:sp modelId="{73281F2D-01B5-429E-B5DE-EC4F09DC683E}">
      <dsp:nvSpPr>
        <dsp:cNvPr id="0" name=""/>
        <dsp:cNvSpPr/>
      </dsp:nvSpPr>
      <dsp:spPr>
        <a:xfrm>
          <a:off x="2931875" y="1995849"/>
          <a:ext cx="563917" cy="6596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931875" y="2127784"/>
        <a:ext cx="394742" cy="395806"/>
      </dsp:txXfrm>
    </dsp:sp>
    <dsp:sp modelId="{9A0004D5-4617-4B98-AC13-3422CD24190B}">
      <dsp:nvSpPr>
        <dsp:cNvPr id="0" name=""/>
        <dsp:cNvSpPr/>
      </dsp:nvSpPr>
      <dsp:spPr>
        <a:xfrm>
          <a:off x="3729871" y="1248033"/>
          <a:ext cx="3087607" cy="21553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Negative disclosure experiences may disrupt feelings of support from healthcare providers</a:t>
          </a:r>
        </a:p>
      </dsp:txBody>
      <dsp:txXfrm>
        <a:off x="3792998" y="1311160"/>
        <a:ext cx="2961353" cy="2029053"/>
      </dsp:txXfrm>
    </dsp:sp>
    <dsp:sp modelId="{C0AB39FC-FDF9-4B62-AA4F-738F57BDF48E}">
      <dsp:nvSpPr>
        <dsp:cNvPr id="0" name=""/>
        <dsp:cNvSpPr/>
      </dsp:nvSpPr>
      <dsp:spPr>
        <a:xfrm>
          <a:off x="7083477" y="1995849"/>
          <a:ext cx="563917" cy="6596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083477" y="2127784"/>
        <a:ext cx="394742" cy="395806"/>
      </dsp:txXfrm>
    </dsp:sp>
    <dsp:sp modelId="{1AE8FE54-0A7D-4273-81D9-8A97B5ECF1C9}">
      <dsp:nvSpPr>
        <dsp:cNvPr id="0" name=""/>
        <dsp:cNvSpPr/>
      </dsp:nvSpPr>
      <dsp:spPr>
        <a:xfrm>
          <a:off x="7881473" y="1248033"/>
          <a:ext cx="2659987" cy="2155307"/>
        </a:xfrm>
        <a:prstGeom prst="roundRect">
          <a:avLst>
            <a:gd name="adj" fmla="val 10000"/>
          </a:avLst>
        </a:prstGeom>
        <a:solidFill>
          <a:srgbClr val="E1471D"/>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dirty="0"/>
            <a:t>Perceived lack of support can lead to interruptions in HIV care</a:t>
          </a:r>
        </a:p>
      </dsp:txBody>
      <dsp:txXfrm>
        <a:off x="7944600" y="1311160"/>
        <a:ext cx="2533733" cy="202905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8D95D3-E56C-4C61-AB8D-98D9F9C58512}">
      <dsp:nvSpPr>
        <dsp:cNvPr id="0" name=""/>
        <dsp:cNvSpPr/>
      </dsp:nvSpPr>
      <dsp:spPr>
        <a:xfrm rot="5400000">
          <a:off x="6078050" y="-3050195"/>
          <a:ext cx="1437442" cy="7697944"/>
        </a:xfrm>
        <a:prstGeom prst="round2SameRect">
          <a:avLst/>
        </a:prstGeom>
        <a:solidFill>
          <a:schemeClr val="accent2">
            <a:lumMod val="20000"/>
            <a:lumOff val="8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Font typeface="Wingdings" panose="05000000000000000000" pitchFamily="2" charset="2"/>
            <a:buChar char="§"/>
          </a:pPr>
          <a:r>
            <a:rPr lang="en-US" sz="2400" kern="1200">
              <a:solidFill>
                <a:schemeClr val="bg1"/>
              </a:solidFill>
            </a:rPr>
            <a:t>Provide gender-neutral bathrooms or bathrooms for individuals’ chosen gender</a:t>
          </a:r>
          <a:endParaRPr lang="en-US" sz="2400" kern="1200" dirty="0">
            <a:solidFill>
              <a:schemeClr val="bg1"/>
            </a:solidFill>
          </a:endParaRPr>
        </a:p>
        <a:p>
          <a:pPr marL="228600" lvl="1" indent="-228600" algn="l" defTabSz="1066800">
            <a:lnSpc>
              <a:spcPct val="90000"/>
            </a:lnSpc>
            <a:spcBef>
              <a:spcPct val="0"/>
            </a:spcBef>
            <a:spcAft>
              <a:spcPct val="15000"/>
            </a:spcAft>
            <a:buFont typeface="Wingdings" panose="05000000000000000000" pitchFamily="2" charset="2"/>
            <a:buChar char="§"/>
          </a:pPr>
          <a:r>
            <a:rPr lang="en-US" sz="2400" kern="1200">
              <a:solidFill>
                <a:schemeClr val="bg1"/>
              </a:solidFill>
            </a:rPr>
            <a:t>Ask for and use preferred names and pronouns</a:t>
          </a:r>
          <a:endParaRPr lang="en-US" sz="2400" kern="1200" dirty="0">
            <a:solidFill>
              <a:schemeClr val="bg1"/>
            </a:solidFill>
          </a:endParaRPr>
        </a:p>
      </dsp:txBody>
      <dsp:txXfrm rot="-5400000">
        <a:off x="2947799" y="150226"/>
        <a:ext cx="7627774" cy="1297102"/>
      </dsp:txXfrm>
    </dsp:sp>
    <dsp:sp modelId="{8D512A84-CE1F-4842-A952-3DAB8B7FFE74}">
      <dsp:nvSpPr>
        <dsp:cNvPr id="0" name=""/>
        <dsp:cNvSpPr/>
      </dsp:nvSpPr>
      <dsp:spPr>
        <a:xfrm>
          <a:off x="126661" y="0"/>
          <a:ext cx="2821138" cy="15968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Understanding Gender Identity</a:t>
          </a:r>
        </a:p>
      </dsp:txBody>
      <dsp:txXfrm>
        <a:off x="204611" y="77950"/>
        <a:ext cx="2665238" cy="1440905"/>
      </dsp:txXfrm>
    </dsp:sp>
    <dsp:sp modelId="{5F64979E-5AC3-428E-9AA4-286BDBF7C4F4}">
      <dsp:nvSpPr>
        <dsp:cNvPr id="0" name=""/>
        <dsp:cNvSpPr/>
      </dsp:nvSpPr>
      <dsp:spPr>
        <a:xfrm rot="5400000">
          <a:off x="6236512" y="-1528842"/>
          <a:ext cx="1120518" cy="7697944"/>
        </a:xfrm>
        <a:prstGeom prst="round2SameRect">
          <a:avLst/>
        </a:prstGeom>
        <a:solidFill>
          <a:schemeClr val="accent3">
            <a:lumMod val="20000"/>
            <a:lumOff val="8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Font typeface="Wingdings" panose="05000000000000000000" pitchFamily="2" charset="2"/>
            <a:buChar char="§"/>
          </a:pPr>
          <a:r>
            <a:rPr lang="en-US" sz="2400" kern="1200">
              <a:solidFill>
                <a:schemeClr val="bg1"/>
              </a:solidFill>
            </a:rPr>
            <a:t>Train all in the clinic to use discretion</a:t>
          </a:r>
          <a:endParaRPr lang="en-US" sz="2400" kern="1200" dirty="0">
            <a:solidFill>
              <a:schemeClr val="bg1"/>
            </a:solidFill>
          </a:endParaRPr>
        </a:p>
        <a:p>
          <a:pPr marL="228600" lvl="1" indent="-228600" algn="l" defTabSz="1066800">
            <a:lnSpc>
              <a:spcPct val="90000"/>
            </a:lnSpc>
            <a:spcBef>
              <a:spcPct val="0"/>
            </a:spcBef>
            <a:spcAft>
              <a:spcPct val="15000"/>
            </a:spcAft>
            <a:buFont typeface="Wingdings" panose="05000000000000000000" pitchFamily="2" charset="2"/>
            <a:buChar char="§"/>
          </a:pPr>
          <a:r>
            <a:rPr lang="en-US" sz="2400" kern="1200">
              <a:solidFill>
                <a:schemeClr val="bg1"/>
              </a:solidFill>
            </a:rPr>
            <a:t>Do not call out names</a:t>
          </a:r>
          <a:endParaRPr lang="en-US" sz="2400" kern="1200" dirty="0">
            <a:solidFill>
              <a:schemeClr val="bg1"/>
            </a:solidFill>
          </a:endParaRPr>
        </a:p>
      </dsp:txBody>
      <dsp:txXfrm rot="-5400000">
        <a:off x="2947800" y="1814569"/>
        <a:ext cx="7643245" cy="1011120"/>
      </dsp:txXfrm>
    </dsp:sp>
    <dsp:sp modelId="{C0CC87D5-68F0-430D-9C5E-646C2300C800}">
      <dsp:nvSpPr>
        <dsp:cNvPr id="0" name=""/>
        <dsp:cNvSpPr/>
      </dsp:nvSpPr>
      <dsp:spPr>
        <a:xfrm>
          <a:off x="126661" y="1704462"/>
          <a:ext cx="2821138" cy="1231333"/>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Discretion</a:t>
          </a:r>
        </a:p>
      </dsp:txBody>
      <dsp:txXfrm>
        <a:off x="186770" y="1764571"/>
        <a:ext cx="2700920" cy="1111115"/>
      </dsp:txXfrm>
    </dsp:sp>
    <dsp:sp modelId="{5E6E9784-2F63-4916-B2A1-DA33F8D6E452}">
      <dsp:nvSpPr>
        <dsp:cNvPr id="0" name=""/>
        <dsp:cNvSpPr/>
      </dsp:nvSpPr>
      <dsp:spPr>
        <a:xfrm rot="5400000">
          <a:off x="6131357" y="-7489"/>
          <a:ext cx="1330828" cy="7697944"/>
        </a:xfrm>
        <a:prstGeom prst="round2SameRect">
          <a:avLst/>
        </a:prstGeom>
        <a:solidFill>
          <a:schemeClr val="accent4">
            <a:lumMod val="20000"/>
            <a:lumOff val="80000"/>
            <a:alpha val="9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Font typeface="Wingdings" panose="05000000000000000000" pitchFamily="2" charset="2"/>
            <a:buChar char="§"/>
          </a:pPr>
          <a:r>
            <a:rPr lang="en-US" sz="2400" kern="1200">
              <a:solidFill>
                <a:schemeClr val="bg1"/>
              </a:solidFill>
            </a:rPr>
            <a:t>Is the clinic inadvertently a male-oriented space?</a:t>
          </a:r>
          <a:endParaRPr lang="en-US" sz="2400" kern="1200" dirty="0">
            <a:solidFill>
              <a:schemeClr val="bg1"/>
            </a:solidFill>
          </a:endParaRPr>
        </a:p>
        <a:p>
          <a:pPr marL="228600" lvl="1" indent="-228600" algn="l" defTabSz="1066800">
            <a:lnSpc>
              <a:spcPct val="90000"/>
            </a:lnSpc>
            <a:spcBef>
              <a:spcPct val="0"/>
            </a:spcBef>
            <a:spcAft>
              <a:spcPct val="15000"/>
            </a:spcAft>
            <a:buFont typeface="Wingdings" panose="05000000000000000000" pitchFamily="2" charset="2"/>
            <a:buChar char="§"/>
          </a:pPr>
          <a:r>
            <a:rPr lang="en-US" sz="2400" kern="1200">
              <a:solidFill>
                <a:schemeClr val="bg1"/>
              </a:solidFill>
            </a:rPr>
            <a:t>Foster a space welcoming to all genders</a:t>
          </a:r>
          <a:endParaRPr lang="en-US" sz="2400" kern="1200" dirty="0">
            <a:solidFill>
              <a:schemeClr val="bg1"/>
            </a:solidFill>
          </a:endParaRPr>
        </a:p>
        <a:p>
          <a:pPr marL="228600" lvl="1" indent="-228600" algn="l" defTabSz="1066800">
            <a:lnSpc>
              <a:spcPct val="90000"/>
            </a:lnSpc>
            <a:spcBef>
              <a:spcPct val="0"/>
            </a:spcBef>
            <a:spcAft>
              <a:spcPct val="15000"/>
            </a:spcAft>
            <a:buFont typeface="Wingdings" panose="05000000000000000000" pitchFamily="2" charset="2"/>
            <a:buChar char="§"/>
          </a:pPr>
          <a:r>
            <a:rPr lang="en-US" sz="2400" kern="1200">
              <a:solidFill>
                <a:schemeClr val="bg1"/>
              </a:solidFill>
            </a:rPr>
            <a:t>Display images of gender diversity in the clinic</a:t>
          </a:r>
          <a:endParaRPr lang="en-US" sz="2400" kern="1200" dirty="0">
            <a:solidFill>
              <a:schemeClr val="bg1"/>
            </a:solidFill>
          </a:endParaRPr>
        </a:p>
      </dsp:txBody>
      <dsp:txXfrm rot="-5400000">
        <a:off x="2947799" y="3241035"/>
        <a:ext cx="7632978" cy="1200896"/>
      </dsp:txXfrm>
    </dsp:sp>
    <dsp:sp modelId="{B99AEA39-A2B7-414C-A87E-7ADFDB4FD93F}">
      <dsp:nvSpPr>
        <dsp:cNvPr id="0" name=""/>
        <dsp:cNvSpPr/>
      </dsp:nvSpPr>
      <dsp:spPr>
        <a:xfrm>
          <a:off x="126661" y="3043079"/>
          <a:ext cx="2821138" cy="1596805"/>
        </a:xfrm>
        <a:prstGeom prst="round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marL="0" lvl="0" indent="0" algn="ctr" defTabSz="1333500">
            <a:lnSpc>
              <a:spcPct val="90000"/>
            </a:lnSpc>
            <a:spcBef>
              <a:spcPct val="0"/>
            </a:spcBef>
            <a:spcAft>
              <a:spcPct val="35000"/>
            </a:spcAft>
            <a:buNone/>
          </a:pPr>
          <a:r>
            <a:rPr lang="en-US" sz="3000" kern="1200" dirty="0"/>
            <a:t>Create a Welcoming Space</a:t>
          </a:r>
        </a:p>
      </dsp:txBody>
      <dsp:txXfrm>
        <a:off x="204611" y="3121029"/>
        <a:ext cx="2665238" cy="144090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308B86-B0EF-4739-9252-D49790BAFB25}" type="datetimeFigureOut">
              <a:rPr lang="en-US" smtClean="0"/>
              <a:t>9/11/2024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981710-1E3F-411E-BAF6-43A1B7A6992A}" type="slidenum">
              <a:rPr lang="en-US" smtClean="0"/>
              <a:t>‹#›</a:t>
            </a:fld>
            <a:endParaRPr lang="en-US"/>
          </a:p>
        </p:txBody>
      </p:sp>
    </p:spTree>
    <p:extLst>
      <p:ext uri="{BB962C8B-B14F-4D97-AF65-F5344CB8AC3E}">
        <p14:creationId xmlns:p14="http://schemas.microsoft.com/office/powerpoint/2010/main" val="2860152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73289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PPD, postpartum depression.</a:t>
            </a:r>
          </a:p>
        </p:txBody>
      </p:sp>
      <p:sp>
        <p:nvSpPr>
          <p:cNvPr id="4" name="Slide Number Placeholder 3"/>
          <p:cNvSpPr>
            <a:spLocks noGrp="1"/>
          </p:cNvSpPr>
          <p:nvPr>
            <p:ph type="sldNum" sz="quarter" idx="5"/>
          </p:nvPr>
        </p:nvSpPr>
        <p:spPr/>
        <p:txBody>
          <a:bodyPr/>
          <a:lstStyle/>
          <a:p>
            <a:fld id="{45981710-1E3F-411E-BAF6-43A1B7A6992A}" type="slidenum">
              <a:rPr lang="en-US" smtClean="0"/>
              <a:t>10</a:t>
            </a:fld>
            <a:endParaRPr lang="en-US"/>
          </a:p>
        </p:txBody>
      </p:sp>
    </p:spTree>
    <p:extLst>
      <p:ext uri="{BB962C8B-B14F-4D97-AF65-F5344CB8AC3E}">
        <p14:creationId xmlns:p14="http://schemas.microsoft.com/office/powerpoint/2010/main" val="1960873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fld id="{45981710-1E3F-411E-BAF6-43A1B7A6992A}" type="slidenum">
              <a:rPr lang="en-US" smtClean="0"/>
              <a:t>11</a:t>
            </a:fld>
            <a:endParaRPr lang="en-US" dirty="0"/>
          </a:p>
        </p:txBody>
      </p:sp>
    </p:spTree>
    <p:extLst>
      <p:ext uri="{BB962C8B-B14F-4D97-AF65-F5344CB8AC3E}">
        <p14:creationId xmlns:p14="http://schemas.microsoft.com/office/powerpoint/2010/main" val="7192452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fld id="{45981710-1E3F-411E-BAF6-43A1B7A6992A}" type="slidenum">
              <a:rPr lang="en-US" smtClean="0"/>
              <a:t>16</a:t>
            </a:fld>
            <a:endParaRPr lang="en-US" dirty="0"/>
          </a:p>
        </p:txBody>
      </p:sp>
    </p:spTree>
    <p:extLst>
      <p:ext uri="{BB962C8B-B14F-4D97-AF65-F5344CB8AC3E}">
        <p14:creationId xmlns:p14="http://schemas.microsoft.com/office/powerpoint/2010/main" val="4020279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a:t>
            </a:r>
          </a:p>
        </p:txBody>
      </p:sp>
      <p:sp>
        <p:nvSpPr>
          <p:cNvPr id="4" name="Slide Number Placeholder 3"/>
          <p:cNvSpPr>
            <a:spLocks noGrp="1"/>
          </p:cNvSpPr>
          <p:nvPr>
            <p:ph type="sldNum" sz="quarter" idx="5"/>
          </p:nvPr>
        </p:nvSpPr>
        <p:spPr/>
        <p:txBody>
          <a:bodyPr/>
          <a:lstStyle/>
          <a:p>
            <a:fld id="{45981710-1E3F-411E-BAF6-43A1B7A6992A}" type="slidenum">
              <a:rPr lang="en-US" smtClean="0"/>
              <a:t>21</a:t>
            </a:fld>
            <a:endParaRPr lang="en-US" dirty="0"/>
          </a:p>
        </p:txBody>
      </p:sp>
    </p:spTree>
    <p:extLst>
      <p:ext uri="{BB962C8B-B14F-4D97-AF65-F5344CB8AC3E}">
        <p14:creationId xmlns:p14="http://schemas.microsoft.com/office/powerpoint/2010/main" val="2168272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red ribbon next to a brain&#10;&#10;Description automatically generated">
            <a:extLst>
              <a:ext uri="{FF2B5EF4-FFF2-40B4-BE49-F238E27FC236}">
                <a16:creationId xmlns:a16="http://schemas.microsoft.com/office/drawing/2014/main" id="{F9661405-A191-EAC1-26E0-6506FD3424B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4888" b="15097"/>
          <a:stretch/>
        </p:blipFill>
        <p:spPr>
          <a:xfrm>
            <a:off x="6114254" y="3657600"/>
            <a:ext cx="6077744" cy="319087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49579871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1587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44730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046648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0288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2392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6320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48098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478937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9002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6229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95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549690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red carpet with a red ribbon and gold poles&#10;&#10;Description automatically generated">
            <a:extLst>
              <a:ext uri="{FF2B5EF4-FFF2-40B4-BE49-F238E27FC236}">
                <a16:creationId xmlns:a16="http://schemas.microsoft.com/office/drawing/2014/main" id="{F4EAD695-2415-3EFF-34E6-4F963C776F5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114256" y="3657600"/>
            <a:ext cx="6077741"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475784166"/>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2291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16817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6151399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41095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65377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27545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45927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8236172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337507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504215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467716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615218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3080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0805107"/>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23.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dirty="0"/>
              <a:t>Persisting in Care:</a:t>
            </a:r>
            <a:r>
              <a:rPr lang="en-US" altLang="en-US" sz="4000" dirty="0"/>
              <a:t> Ensuring HIV Services </a:t>
            </a:r>
            <a:br>
              <a:rPr lang="en-US" altLang="en-US" sz="4000" dirty="0"/>
            </a:br>
            <a:r>
              <a:rPr lang="en-US" altLang="en-US" sz="4000" dirty="0"/>
              <a:t>Are Inclusive and Equitable</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 in partnership with NMAC </a:t>
            </a:r>
          </a:p>
        </p:txBody>
      </p:sp>
      <p:sp>
        <p:nvSpPr>
          <p:cNvPr id="2" name="Text Box 21">
            <a:extLst>
              <a:ext uri="{FF2B5EF4-FFF2-40B4-BE49-F238E27FC236}">
                <a16:creationId xmlns:a16="http://schemas.microsoft.com/office/drawing/2014/main" id="{D22233D5-71C4-B6C5-C196-6576419C5251}"/>
              </a:ext>
            </a:extLst>
          </p:cNvPr>
          <p:cNvSpPr txBox="1">
            <a:spLocks noChangeArrowheads="1"/>
          </p:cNvSpPr>
          <p:nvPr/>
        </p:nvSpPr>
        <p:spPr bwMode="auto">
          <a:xfrm>
            <a:off x="435015" y="6369268"/>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Gilead Sciences, Inc.</a:t>
            </a:r>
          </a:p>
        </p:txBody>
      </p:sp>
      <p:pic>
        <p:nvPicPr>
          <p:cNvPr id="4" name="Picture 3" descr="A black and grey logo&#10;&#10;Description automatically generated">
            <a:extLst>
              <a:ext uri="{FF2B5EF4-FFF2-40B4-BE49-F238E27FC236}">
                <a16:creationId xmlns:a16="http://schemas.microsoft.com/office/drawing/2014/main" id="{160ECED1-304C-5DBF-B51F-7E0A212B7E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7955" y="237578"/>
            <a:ext cx="2166122" cy="8209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1871318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t>
            </a:r>
            <a:r>
              <a:rPr lang="en-US" altLang="en-US"/>
              <a:t>and Disclosures </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sz="2400" b="1" dirty="0">
                <a:solidFill>
                  <a:srgbClr val="E1471D"/>
                </a:solidFill>
              </a:rPr>
              <a:t>Samantha V. Hill, MD, MPH</a:t>
            </a:r>
            <a:br>
              <a:rPr lang="en-US" altLang="en-US" sz="2400" b="1" dirty="0">
                <a:solidFill>
                  <a:schemeClr val="accent3"/>
                </a:solidFill>
              </a:rPr>
            </a:br>
            <a:r>
              <a:rPr lang="en-US" altLang="en-US" sz="2000" dirty="0"/>
              <a:t>Assistant Professor</a:t>
            </a:r>
            <a:br>
              <a:rPr lang="en-US" altLang="en-US" sz="2000" dirty="0"/>
            </a:br>
            <a:r>
              <a:rPr lang="en-US" altLang="en-US" sz="2000" dirty="0"/>
              <a:t>Division of General Pediatrics and Adolescent Medicine</a:t>
            </a:r>
            <a:br>
              <a:rPr lang="en-US" altLang="en-US" sz="2000" dirty="0"/>
            </a:br>
            <a:r>
              <a:rPr lang="en-US" altLang="en-US" sz="2000" dirty="0"/>
              <a:t>Department of Pediatrics</a:t>
            </a:r>
            <a:br>
              <a:rPr lang="en-US" altLang="en-US" sz="2000" dirty="0"/>
            </a:br>
            <a:r>
              <a:rPr lang="en-US" altLang="en-US" sz="2000" dirty="0"/>
              <a:t>Emory University School of Medicine</a:t>
            </a:r>
            <a:br>
              <a:rPr lang="en-US" altLang="en-US" sz="2000" dirty="0"/>
            </a:br>
            <a:r>
              <a:rPr lang="en-US" altLang="en-US" sz="2000" dirty="0"/>
              <a:t>Atlanta, Georgia</a:t>
            </a:r>
          </a:p>
          <a:p>
            <a:pPr marL="0" indent="0">
              <a:buNone/>
            </a:pPr>
            <a:r>
              <a:rPr lang="en-US" altLang="en-US" sz="2000" b="1" dirty="0">
                <a:solidFill>
                  <a:srgbClr val="E1471D"/>
                </a:solidFill>
              </a:rPr>
              <a:t>Samantha V. Hill, MD, MPH, </a:t>
            </a:r>
            <a:r>
              <a:rPr lang="en-US" altLang="en-US" sz="2000" dirty="0"/>
              <a:t>has no relevant financial relationships to disclose.</a:t>
            </a:r>
          </a:p>
          <a:p>
            <a:pPr marL="0" indent="0">
              <a:buNone/>
            </a:pPr>
            <a:endParaRPr lang="en-US" altLang="en-US" sz="2000" dirty="0"/>
          </a:p>
          <a:p>
            <a:pPr marL="0" indent="0">
              <a:buNone/>
            </a:pPr>
            <a:endParaRPr lang="en-US" alt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10D85-BD12-7DB5-1917-4D0FC62AF8AF}"/>
              </a:ext>
            </a:extLst>
          </p:cNvPr>
          <p:cNvSpPr>
            <a:spLocks noGrp="1"/>
          </p:cNvSpPr>
          <p:nvPr>
            <p:ph type="title"/>
          </p:nvPr>
        </p:nvSpPr>
        <p:spPr/>
        <p:txBody>
          <a:bodyPr/>
          <a:lstStyle/>
          <a:p>
            <a:r>
              <a:rPr lang="en-US" dirty="0"/>
              <a:t>Learning Objective</a:t>
            </a:r>
          </a:p>
        </p:txBody>
      </p:sp>
      <p:sp>
        <p:nvSpPr>
          <p:cNvPr id="3" name="Content Placeholder 2">
            <a:extLst>
              <a:ext uri="{FF2B5EF4-FFF2-40B4-BE49-F238E27FC236}">
                <a16:creationId xmlns:a16="http://schemas.microsoft.com/office/drawing/2014/main" id="{87A9DB16-EBC6-3EC1-86B9-E000984AF257}"/>
              </a:ext>
            </a:extLst>
          </p:cNvPr>
          <p:cNvSpPr>
            <a:spLocks noGrp="1"/>
          </p:cNvSpPr>
          <p:nvPr>
            <p:ph idx="1"/>
          </p:nvPr>
        </p:nvSpPr>
        <p:spPr/>
        <p:txBody>
          <a:bodyPr/>
          <a:lstStyle/>
          <a:p>
            <a:r>
              <a:rPr lang="en-US" dirty="0"/>
              <a:t>Provide the necessary proactive support systems to keep people living with HIV engaged in care</a:t>
            </a:r>
          </a:p>
          <a:p>
            <a:endParaRPr lang="en-US" dirty="0"/>
          </a:p>
        </p:txBody>
      </p:sp>
    </p:spTree>
    <p:extLst>
      <p:ext uri="{BB962C8B-B14F-4D97-AF65-F5344CB8AC3E}">
        <p14:creationId xmlns:p14="http://schemas.microsoft.com/office/powerpoint/2010/main" val="2138760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1A7DDDC8-E82E-4E2F-A68F-A759C524BBFD}"/>
              </a:ext>
            </a:extLst>
          </p:cNvPr>
          <p:cNvSpPr/>
          <p:nvPr/>
        </p:nvSpPr>
        <p:spPr bwMode="auto">
          <a:xfrm>
            <a:off x="8148462" y="3115340"/>
            <a:ext cx="660399" cy="2325759"/>
          </a:xfrm>
          <a:prstGeom prst="rect">
            <a:avLst/>
          </a:prstGeom>
          <a:solidFill>
            <a:schemeClr val="accent6"/>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696A2114-FD01-4181-A58A-88D35044160A}"/>
              </a:ext>
            </a:extLst>
          </p:cNvPr>
          <p:cNvSpPr>
            <a:spLocks noGrp="1"/>
          </p:cNvSpPr>
          <p:nvPr>
            <p:ph type="title"/>
          </p:nvPr>
        </p:nvSpPr>
        <p:spPr/>
        <p:txBody>
          <a:bodyPr/>
          <a:lstStyle/>
          <a:p>
            <a:r>
              <a:rPr lang="en-US" dirty="0"/>
              <a:t>Prevalence-Based HIV Care Continuum in US in 2021</a:t>
            </a:r>
          </a:p>
        </p:txBody>
      </p:sp>
      <p:sp>
        <p:nvSpPr>
          <p:cNvPr id="9" name="Text Box 15">
            <a:extLst>
              <a:ext uri="{FF2B5EF4-FFF2-40B4-BE49-F238E27FC236}">
                <a16:creationId xmlns:a16="http://schemas.microsoft.com/office/drawing/2014/main" id="{8708F41A-9D83-4CFE-89BA-2BCB7A7BDD6E}"/>
              </a:ext>
            </a:extLst>
          </p:cNvPr>
          <p:cNvSpPr txBox="1">
            <a:spLocks noChangeArrowheads="1"/>
          </p:cNvSpPr>
          <p:nvPr/>
        </p:nvSpPr>
        <p:spPr bwMode="auto">
          <a:xfrm>
            <a:off x="421459" y="6195540"/>
            <a:ext cx="826655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cdc.gov/</a:t>
            </a:r>
            <a:r>
              <a:rPr kumimoji="0" 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hiv</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-data/</a:t>
            </a:r>
            <a:r>
              <a:rPr kumimoji="0" 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nhss</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/national-hiv-prevention-and-care-outcomes.html#cdc_survey_profile_reports_data_sets_and_publications-previous-data-releases. ahead.hiv.gov</a:t>
            </a:r>
            <a:r>
              <a:rPr lang="en-US" sz="1200" b="0" spc="-10" dirty="0">
                <a:solidFill>
                  <a:srgbClr val="455560"/>
                </a:solidFill>
                <a:latin typeface="Calibri" panose="020F0502020204030204" pitchFamily="34" charset="0"/>
                <a:cs typeface="Arial" panose="020B0604020202020204" pitchFamily="34" charset="0"/>
              </a:rPr>
              <a:t>.</a:t>
            </a:r>
            <a:endPar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E4B321A4-B5B8-4C81-910F-D8A680ABB49C}"/>
              </a:ext>
            </a:extLst>
          </p:cNvPr>
          <p:cNvSpPr txBox="1"/>
          <p:nvPr/>
        </p:nvSpPr>
        <p:spPr bwMode="auto">
          <a:xfrm rot="16200000">
            <a:off x="577923" y="3436454"/>
            <a:ext cx="212218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People With HIV (%)</a:t>
            </a:r>
          </a:p>
        </p:txBody>
      </p:sp>
      <p:grpSp>
        <p:nvGrpSpPr>
          <p:cNvPr id="3" name="Group 2">
            <a:extLst>
              <a:ext uri="{FF2B5EF4-FFF2-40B4-BE49-F238E27FC236}">
                <a16:creationId xmlns:a16="http://schemas.microsoft.com/office/drawing/2014/main" id="{3D1992AA-05F9-4C50-B880-BEAA608975AF}"/>
              </a:ext>
            </a:extLst>
          </p:cNvPr>
          <p:cNvGrpSpPr/>
          <p:nvPr/>
        </p:nvGrpSpPr>
        <p:grpSpPr>
          <a:xfrm>
            <a:off x="1956420" y="1692794"/>
            <a:ext cx="535724" cy="3841731"/>
            <a:chOff x="1975670" y="1692794"/>
            <a:chExt cx="535724" cy="3803231"/>
          </a:xfrm>
        </p:grpSpPr>
        <p:sp>
          <p:nvSpPr>
            <p:cNvPr id="12" name="TextBox 11">
              <a:extLst>
                <a:ext uri="{FF2B5EF4-FFF2-40B4-BE49-F238E27FC236}">
                  <a16:creationId xmlns:a16="http://schemas.microsoft.com/office/drawing/2014/main" id="{8DAFF6FC-14AB-4665-94ED-B12BBC24CD53}"/>
                </a:ext>
              </a:extLst>
            </p:cNvPr>
            <p:cNvSpPr txBox="1"/>
            <p:nvPr/>
          </p:nvSpPr>
          <p:spPr bwMode="auto">
            <a:xfrm>
              <a:off x="2092690" y="2377440"/>
              <a:ext cx="418704" cy="30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3" name="TextBox 12">
              <a:extLst>
                <a:ext uri="{FF2B5EF4-FFF2-40B4-BE49-F238E27FC236}">
                  <a16:creationId xmlns:a16="http://schemas.microsoft.com/office/drawing/2014/main" id="{D95D4B8C-9BA1-425C-8A3A-66CA94D20793}"/>
                </a:ext>
              </a:extLst>
            </p:cNvPr>
            <p:cNvSpPr txBox="1"/>
            <p:nvPr/>
          </p:nvSpPr>
          <p:spPr bwMode="auto">
            <a:xfrm>
              <a:off x="2092690" y="3081095"/>
              <a:ext cx="418704" cy="30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4" name="TextBox 13">
              <a:extLst>
                <a:ext uri="{FF2B5EF4-FFF2-40B4-BE49-F238E27FC236}">
                  <a16:creationId xmlns:a16="http://schemas.microsoft.com/office/drawing/2014/main" id="{4B07E2B1-4C26-4003-B81C-63745A52893B}"/>
                </a:ext>
              </a:extLst>
            </p:cNvPr>
            <p:cNvSpPr txBox="1"/>
            <p:nvPr/>
          </p:nvSpPr>
          <p:spPr bwMode="auto">
            <a:xfrm>
              <a:off x="2092690" y="3784750"/>
              <a:ext cx="418704" cy="30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5" name="TextBox 14">
              <a:extLst>
                <a:ext uri="{FF2B5EF4-FFF2-40B4-BE49-F238E27FC236}">
                  <a16:creationId xmlns:a16="http://schemas.microsoft.com/office/drawing/2014/main" id="{F0AB968A-F14D-418A-BCA9-7180D690CCD1}"/>
                </a:ext>
              </a:extLst>
            </p:cNvPr>
            <p:cNvSpPr txBox="1"/>
            <p:nvPr/>
          </p:nvSpPr>
          <p:spPr bwMode="auto">
            <a:xfrm>
              <a:off x="2092690" y="4488405"/>
              <a:ext cx="418704" cy="30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6" name="TextBox 15">
              <a:extLst>
                <a:ext uri="{FF2B5EF4-FFF2-40B4-BE49-F238E27FC236}">
                  <a16:creationId xmlns:a16="http://schemas.microsoft.com/office/drawing/2014/main" id="{9DA88D81-B1F1-4F1E-A929-A66752A3B0D6}"/>
                </a:ext>
              </a:extLst>
            </p:cNvPr>
            <p:cNvSpPr txBox="1"/>
            <p:nvPr/>
          </p:nvSpPr>
          <p:spPr bwMode="auto">
            <a:xfrm>
              <a:off x="2209708" y="5192059"/>
              <a:ext cx="301686" cy="3039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3" name="TextBox 22">
              <a:extLst>
                <a:ext uri="{FF2B5EF4-FFF2-40B4-BE49-F238E27FC236}">
                  <a16:creationId xmlns:a16="http://schemas.microsoft.com/office/drawing/2014/main" id="{EA2B0F82-A7C0-46CD-BF62-6CB41CFABFBB}"/>
                </a:ext>
              </a:extLst>
            </p:cNvPr>
            <p:cNvSpPr txBox="1"/>
            <p:nvPr/>
          </p:nvSpPr>
          <p:spPr bwMode="auto">
            <a:xfrm>
              <a:off x="1975670" y="1692794"/>
              <a:ext cx="53572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4" name="Group 3">
            <a:extLst>
              <a:ext uri="{FF2B5EF4-FFF2-40B4-BE49-F238E27FC236}">
                <a16:creationId xmlns:a16="http://schemas.microsoft.com/office/drawing/2014/main" id="{F6A3959C-46D8-4948-AF49-79573ECE2856}"/>
              </a:ext>
            </a:extLst>
          </p:cNvPr>
          <p:cNvGrpSpPr/>
          <p:nvPr/>
        </p:nvGrpSpPr>
        <p:grpSpPr>
          <a:xfrm>
            <a:off x="2435192" y="1873362"/>
            <a:ext cx="105077" cy="3566944"/>
            <a:chOff x="2511394" y="1149473"/>
            <a:chExt cx="103023" cy="4271583"/>
          </a:xfrm>
        </p:grpSpPr>
        <p:cxnSp>
          <p:nvCxnSpPr>
            <p:cNvPr id="18" name="Straight Connector 17">
              <a:extLst>
                <a:ext uri="{FF2B5EF4-FFF2-40B4-BE49-F238E27FC236}">
                  <a16:creationId xmlns:a16="http://schemas.microsoft.com/office/drawing/2014/main" id="{FC2D3E76-961E-4D1B-87E6-5C6A79B9EBAD}"/>
                </a:ext>
              </a:extLst>
            </p:cNvPr>
            <p:cNvCxnSpPr/>
            <p:nvPr/>
          </p:nvCxnSpPr>
          <p:spPr bwMode="auto">
            <a:xfrm>
              <a:off x="2511394" y="1960611"/>
              <a:ext cx="10302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6B8B841-7E94-4ADA-A6CF-9F06D4BFC8D7}"/>
                </a:ext>
              </a:extLst>
            </p:cNvPr>
            <p:cNvCxnSpPr/>
            <p:nvPr/>
          </p:nvCxnSpPr>
          <p:spPr bwMode="auto">
            <a:xfrm>
              <a:off x="2511394" y="2825722"/>
              <a:ext cx="10302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9D48C87-A76D-47D3-8DDC-C371E4D905AB}"/>
                </a:ext>
              </a:extLst>
            </p:cNvPr>
            <p:cNvCxnSpPr/>
            <p:nvPr/>
          </p:nvCxnSpPr>
          <p:spPr bwMode="auto">
            <a:xfrm>
              <a:off x="2511394" y="3690833"/>
              <a:ext cx="10302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9955370-4BF7-43F3-BF07-45CF2FBE7E84}"/>
                </a:ext>
              </a:extLst>
            </p:cNvPr>
            <p:cNvCxnSpPr/>
            <p:nvPr/>
          </p:nvCxnSpPr>
          <p:spPr bwMode="auto">
            <a:xfrm>
              <a:off x="2511394" y="4555944"/>
              <a:ext cx="10302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7655CAA-2807-4E44-BE1A-A898119FDC20}"/>
                </a:ext>
              </a:extLst>
            </p:cNvPr>
            <p:cNvCxnSpPr/>
            <p:nvPr/>
          </p:nvCxnSpPr>
          <p:spPr bwMode="auto">
            <a:xfrm>
              <a:off x="2511394" y="5421056"/>
              <a:ext cx="10302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8DF008D-1AC2-4B3B-A3B1-079989FB6AAD}"/>
                </a:ext>
              </a:extLst>
            </p:cNvPr>
            <p:cNvCxnSpPr/>
            <p:nvPr/>
          </p:nvCxnSpPr>
          <p:spPr bwMode="auto">
            <a:xfrm>
              <a:off x="2511394" y="1149473"/>
              <a:ext cx="103023" cy="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340585F5-C351-4B39-B5DC-33A57756782F}"/>
              </a:ext>
            </a:extLst>
          </p:cNvPr>
          <p:cNvSpPr txBox="1"/>
          <p:nvPr/>
        </p:nvSpPr>
        <p:spPr bwMode="auto">
          <a:xfrm>
            <a:off x="2827118" y="5440306"/>
            <a:ext cx="118654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Diagnosed</a:t>
            </a:r>
          </a:p>
        </p:txBody>
      </p:sp>
      <p:sp>
        <p:nvSpPr>
          <p:cNvPr id="33" name="TextBox 32">
            <a:extLst>
              <a:ext uri="{FF2B5EF4-FFF2-40B4-BE49-F238E27FC236}">
                <a16:creationId xmlns:a16="http://schemas.microsoft.com/office/drawing/2014/main" id="{735B5E24-C1BB-4536-AD57-44B19052CF49}"/>
              </a:ext>
            </a:extLst>
          </p:cNvPr>
          <p:cNvSpPr txBox="1"/>
          <p:nvPr/>
        </p:nvSpPr>
        <p:spPr bwMode="auto">
          <a:xfrm>
            <a:off x="4511388" y="5440306"/>
            <a:ext cx="1170513"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Received Care</a:t>
            </a:r>
          </a:p>
        </p:txBody>
      </p:sp>
      <p:sp>
        <p:nvSpPr>
          <p:cNvPr id="34" name="TextBox 33">
            <a:extLst>
              <a:ext uri="{FF2B5EF4-FFF2-40B4-BE49-F238E27FC236}">
                <a16:creationId xmlns:a16="http://schemas.microsoft.com/office/drawing/2014/main" id="{CF5F415F-D8B6-4BDF-B8FF-C9768BA864B3}"/>
              </a:ext>
            </a:extLst>
          </p:cNvPr>
          <p:cNvSpPr txBox="1"/>
          <p:nvPr/>
        </p:nvSpPr>
        <p:spPr bwMode="auto">
          <a:xfrm>
            <a:off x="6197811" y="5440306"/>
            <a:ext cx="1170513"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Retained in Care</a:t>
            </a:r>
          </a:p>
        </p:txBody>
      </p:sp>
      <p:sp>
        <p:nvSpPr>
          <p:cNvPr id="35" name="TextBox 34">
            <a:extLst>
              <a:ext uri="{FF2B5EF4-FFF2-40B4-BE49-F238E27FC236}">
                <a16:creationId xmlns:a16="http://schemas.microsoft.com/office/drawing/2014/main" id="{A08AA59A-8BC4-4D61-9C9D-C5FD89F31F6F}"/>
              </a:ext>
            </a:extLst>
          </p:cNvPr>
          <p:cNvSpPr txBox="1"/>
          <p:nvPr/>
        </p:nvSpPr>
        <p:spPr bwMode="auto">
          <a:xfrm>
            <a:off x="7828012" y="5440306"/>
            <a:ext cx="130129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Virally Suppressed</a:t>
            </a:r>
          </a:p>
        </p:txBody>
      </p:sp>
      <p:grpSp>
        <p:nvGrpSpPr>
          <p:cNvPr id="36" name="Group 35">
            <a:extLst>
              <a:ext uri="{FF2B5EF4-FFF2-40B4-BE49-F238E27FC236}">
                <a16:creationId xmlns:a16="http://schemas.microsoft.com/office/drawing/2014/main" id="{9E7BBDA5-0F5D-4121-AE01-32745449F27E}"/>
              </a:ext>
            </a:extLst>
          </p:cNvPr>
          <p:cNvGrpSpPr/>
          <p:nvPr/>
        </p:nvGrpSpPr>
        <p:grpSpPr>
          <a:xfrm rot="5400000">
            <a:off x="5878030" y="2096095"/>
            <a:ext cx="94220" cy="6782642"/>
            <a:chOff x="2511394" y="1960611"/>
            <a:chExt cx="103023" cy="3460445"/>
          </a:xfrm>
        </p:grpSpPr>
        <p:cxnSp>
          <p:nvCxnSpPr>
            <p:cNvPr id="37" name="Straight Connector 36">
              <a:extLst>
                <a:ext uri="{FF2B5EF4-FFF2-40B4-BE49-F238E27FC236}">
                  <a16:creationId xmlns:a16="http://schemas.microsoft.com/office/drawing/2014/main" id="{50349615-A039-4D6F-B2B8-470259EC2EF3}"/>
                </a:ext>
              </a:extLst>
            </p:cNvPr>
            <p:cNvCxnSpPr/>
            <p:nvPr/>
          </p:nvCxnSpPr>
          <p:spPr bwMode="auto">
            <a:xfrm>
              <a:off x="2511394" y="1960611"/>
              <a:ext cx="10302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9C27F7B-A48E-43B9-B60F-D9C293D9936E}"/>
                </a:ext>
              </a:extLst>
            </p:cNvPr>
            <p:cNvCxnSpPr/>
            <p:nvPr/>
          </p:nvCxnSpPr>
          <p:spPr bwMode="auto">
            <a:xfrm>
              <a:off x="2511394" y="2825722"/>
              <a:ext cx="10302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2F41CC8-F099-4553-9EEE-7E47DAB6B964}"/>
                </a:ext>
              </a:extLst>
            </p:cNvPr>
            <p:cNvCxnSpPr/>
            <p:nvPr/>
          </p:nvCxnSpPr>
          <p:spPr bwMode="auto">
            <a:xfrm>
              <a:off x="2511394" y="3690833"/>
              <a:ext cx="10302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B5E5556-6025-4974-B0C7-848E34F4419A}"/>
                </a:ext>
              </a:extLst>
            </p:cNvPr>
            <p:cNvCxnSpPr/>
            <p:nvPr/>
          </p:nvCxnSpPr>
          <p:spPr bwMode="auto">
            <a:xfrm>
              <a:off x="2511394" y="4555944"/>
              <a:ext cx="10302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3EC6643-26B0-4842-86A6-7A3EDD564EA8}"/>
                </a:ext>
              </a:extLst>
            </p:cNvPr>
            <p:cNvCxnSpPr/>
            <p:nvPr/>
          </p:nvCxnSpPr>
          <p:spPr bwMode="auto">
            <a:xfrm>
              <a:off x="2511394" y="5421056"/>
              <a:ext cx="103023" cy="0"/>
            </a:xfrm>
            <a:prstGeom prst="line">
              <a:avLst/>
            </a:prstGeom>
            <a:noFill/>
            <a:ln w="28575" cap="flat" cmpd="sng" algn="ctr">
              <a:solidFill>
                <a:schemeClr val="bg1"/>
              </a:solidFill>
              <a:prstDash val="solid"/>
              <a:round/>
              <a:headEnd type="none" w="med" len="med"/>
              <a:tailEnd type="none" w="med" len="med"/>
            </a:ln>
            <a:effectLst/>
          </p:spPr>
        </p:cxnSp>
      </p:grpSp>
      <p:sp>
        <p:nvSpPr>
          <p:cNvPr id="43" name="Freeform: Shape 42">
            <a:extLst>
              <a:ext uri="{FF2B5EF4-FFF2-40B4-BE49-F238E27FC236}">
                <a16:creationId xmlns:a16="http://schemas.microsoft.com/office/drawing/2014/main" id="{DA9C7705-B6E2-46C7-A26E-FF016A57FBA4}"/>
              </a:ext>
            </a:extLst>
          </p:cNvPr>
          <p:cNvSpPr/>
          <p:nvPr/>
        </p:nvSpPr>
        <p:spPr bwMode="auto">
          <a:xfrm>
            <a:off x="2533819" y="1862667"/>
            <a:ext cx="6787981" cy="3572933"/>
          </a:xfrm>
          <a:custGeom>
            <a:avLst/>
            <a:gdLst>
              <a:gd name="connsiteX0" fmla="*/ 0 w 6773333"/>
              <a:gd name="connsiteY0" fmla="*/ 0 h 3572933"/>
              <a:gd name="connsiteX1" fmla="*/ 0 w 6773333"/>
              <a:gd name="connsiteY1" fmla="*/ 3572933 h 3572933"/>
              <a:gd name="connsiteX2" fmla="*/ 6773333 w 6773333"/>
              <a:gd name="connsiteY2" fmla="*/ 3572933 h 3572933"/>
            </a:gdLst>
            <a:ahLst/>
            <a:cxnLst>
              <a:cxn ang="0">
                <a:pos x="connsiteX0" y="connsiteY0"/>
              </a:cxn>
              <a:cxn ang="0">
                <a:pos x="connsiteX1" y="connsiteY1"/>
              </a:cxn>
              <a:cxn ang="0">
                <a:pos x="connsiteX2" y="connsiteY2"/>
              </a:cxn>
            </a:cxnLst>
            <a:rect l="l" t="t" r="r" b="b"/>
            <a:pathLst>
              <a:path w="6773333" h="3572933">
                <a:moveTo>
                  <a:pt x="0" y="0"/>
                </a:moveTo>
                <a:lnTo>
                  <a:pt x="0" y="3572933"/>
                </a:lnTo>
                <a:lnTo>
                  <a:pt x="6773333" y="357293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023AAAD1-F62F-473E-87EB-17A0BF0D5BEE}"/>
              </a:ext>
            </a:extLst>
          </p:cNvPr>
          <p:cNvSpPr txBox="1"/>
          <p:nvPr/>
        </p:nvSpPr>
        <p:spPr bwMode="auto">
          <a:xfrm>
            <a:off x="3221670" y="2237179"/>
            <a:ext cx="41870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a:t>
            </a:r>
          </a:p>
        </p:txBody>
      </p:sp>
      <p:sp>
        <p:nvSpPr>
          <p:cNvPr id="45" name="TextBox 44">
            <a:extLst>
              <a:ext uri="{FF2B5EF4-FFF2-40B4-BE49-F238E27FC236}">
                <a16:creationId xmlns:a16="http://schemas.microsoft.com/office/drawing/2014/main" id="{022514B3-03CE-4C64-9218-8BF44C50962A}"/>
              </a:ext>
            </a:extLst>
          </p:cNvPr>
          <p:cNvSpPr txBox="1"/>
          <p:nvPr/>
        </p:nvSpPr>
        <p:spPr bwMode="auto">
          <a:xfrm>
            <a:off x="4887292" y="2439855"/>
            <a:ext cx="41870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a:t>
            </a:r>
          </a:p>
        </p:txBody>
      </p:sp>
      <p:sp>
        <p:nvSpPr>
          <p:cNvPr id="46" name="TextBox 45">
            <a:extLst>
              <a:ext uri="{FF2B5EF4-FFF2-40B4-BE49-F238E27FC236}">
                <a16:creationId xmlns:a16="http://schemas.microsoft.com/office/drawing/2014/main" id="{67B7D51D-F348-4EBC-9995-312D2668A4BD}"/>
              </a:ext>
            </a:extLst>
          </p:cNvPr>
          <p:cNvSpPr txBox="1"/>
          <p:nvPr/>
        </p:nvSpPr>
        <p:spPr bwMode="auto">
          <a:xfrm>
            <a:off x="6573715" y="3206267"/>
            <a:ext cx="41870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47" name="TextBox 46">
            <a:extLst>
              <a:ext uri="{FF2B5EF4-FFF2-40B4-BE49-F238E27FC236}">
                <a16:creationId xmlns:a16="http://schemas.microsoft.com/office/drawing/2014/main" id="{4038F52F-E37D-48D5-A16D-E9A48916CBCD}"/>
              </a:ext>
            </a:extLst>
          </p:cNvPr>
          <p:cNvSpPr txBox="1"/>
          <p:nvPr/>
        </p:nvSpPr>
        <p:spPr bwMode="auto">
          <a:xfrm>
            <a:off x="8258676" y="2819031"/>
            <a:ext cx="41870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a:t>
            </a:r>
          </a:p>
        </p:txBody>
      </p:sp>
      <p:sp>
        <p:nvSpPr>
          <p:cNvPr id="48" name="Rectangle 47">
            <a:extLst>
              <a:ext uri="{FF2B5EF4-FFF2-40B4-BE49-F238E27FC236}">
                <a16:creationId xmlns:a16="http://schemas.microsoft.com/office/drawing/2014/main" id="{B5FD0CF0-EAFF-4C3C-A1DE-B2F097C1AC69}"/>
              </a:ext>
            </a:extLst>
          </p:cNvPr>
          <p:cNvSpPr/>
          <p:nvPr/>
        </p:nvSpPr>
        <p:spPr bwMode="auto">
          <a:xfrm>
            <a:off x="3090190" y="2541181"/>
            <a:ext cx="660399" cy="2896733"/>
          </a:xfrm>
          <a:prstGeom prst="rect">
            <a:avLst/>
          </a:prstGeom>
          <a:solidFill>
            <a:schemeClr val="accent1"/>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D2F2A888-AAEE-49CB-ADC1-D4062F5CB28C}"/>
              </a:ext>
            </a:extLst>
          </p:cNvPr>
          <p:cNvSpPr/>
          <p:nvPr/>
        </p:nvSpPr>
        <p:spPr bwMode="auto">
          <a:xfrm>
            <a:off x="4766445" y="2743200"/>
            <a:ext cx="660399" cy="2692399"/>
          </a:xfrm>
          <a:prstGeom prst="rect">
            <a:avLst/>
          </a:prstGeom>
          <a:solidFill>
            <a:schemeClr val="accent3"/>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62672EE5-82D9-40F4-BAE3-640F5C039E07}"/>
              </a:ext>
            </a:extLst>
          </p:cNvPr>
          <p:cNvSpPr/>
          <p:nvPr/>
        </p:nvSpPr>
        <p:spPr bwMode="auto">
          <a:xfrm>
            <a:off x="6452868" y="3508744"/>
            <a:ext cx="660399" cy="1918331"/>
          </a:xfrm>
          <a:prstGeom prst="rect">
            <a:avLst/>
          </a:prstGeom>
          <a:solidFill>
            <a:schemeClr val="accent4"/>
          </a:solidFill>
          <a:ln w="952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97600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FFBC053A-16DB-7647-87D7-A2318D217301}"/>
              </a:ext>
            </a:extLst>
          </p:cNvPr>
          <p:cNvSpPr/>
          <p:nvPr/>
        </p:nvSpPr>
        <p:spPr bwMode="auto">
          <a:xfrm>
            <a:off x="4837470" y="1730172"/>
            <a:ext cx="6371303" cy="835787"/>
          </a:xfrm>
          <a:prstGeom prst="roundRect">
            <a:avLst>
              <a:gd name="adj" fmla="val 7256"/>
            </a:avLst>
          </a:prstGeom>
          <a:solidFill>
            <a:schemeClr val="accent2">
              <a:lumMod val="20000"/>
              <a:lumOff val="80000"/>
            </a:schemeClr>
          </a:solidFill>
          <a:ln w="0">
            <a:noFill/>
            <a:miter lim="800000"/>
            <a:headEnd/>
            <a:tailEnd/>
          </a:ln>
        </p:spPr>
        <p:txBody>
          <a:bodyPr rtlCol="0" anchor="ctr"/>
          <a:lstStyle/>
          <a:p>
            <a:pPr algn="ctr">
              <a:spcBef>
                <a:spcPct val="35000"/>
              </a:spcBef>
              <a:spcAft>
                <a:spcPct val="25000"/>
              </a:spcAft>
              <a:buClr>
                <a:schemeClr val="folHlink"/>
              </a:buClr>
            </a:pPr>
            <a:r>
              <a:rPr lang="en-US" sz="2800" dirty="0">
                <a:solidFill>
                  <a:schemeClr val="bg1"/>
                </a:solidFill>
              </a:rPr>
              <a:t>Prognosis after diagnosis</a:t>
            </a:r>
          </a:p>
        </p:txBody>
      </p:sp>
      <p:sp>
        <p:nvSpPr>
          <p:cNvPr id="16" name="Arrow: Pentagon 15">
            <a:extLst>
              <a:ext uri="{FF2B5EF4-FFF2-40B4-BE49-F238E27FC236}">
                <a16:creationId xmlns:a16="http://schemas.microsoft.com/office/drawing/2014/main" id="{B5934FD5-0C09-DC2E-1940-382F4F84F1ED}"/>
              </a:ext>
            </a:extLst>
          </p:cNvPr>
          <p:cNvSpPr/>
          <p:nvPr/>
        </p:nvSpPr>
        <p:spPr bwMode="auto">
          <a:xfrm>
            <a:off x="1783767" y="1730172"/>
            <a:ext cx="3765755" cy="835787"/>
          </a:xfrm>
          <a:prstGeom prst="homePlate">
            <a:avLst/>
          </a:prstGeom>
          <a:solidFill>
            <a:schemeClr val="accent1"/>
          </a:solidFill>
          <a:ln w="0">
            <a:noFill/>
            <a:miter lim="800000"/>
            <a:headEnd/>
            <a:tailEnd/>
          </a:ln>
        </p:spPr>
        <p:txBody>
          <a:bodyPr rtlCol="0" anchor="ctr"/>
          <a:lstStyle/>
          <a:p>
            <a:pPr algn="ctr">
              <a:spcBef>
                <a:spcPct val="35000"/>
              </a:spcBef>
              <a:spcAft>
                <a:spcPct val="25000"/>
              </a:spcAft>
              <a:buClr>
                <a:schemeClr val="folHlink"/>
              </a:buClr>
            </a:pPr>
            <a:r>
              <a:rPr lang="en-US" sz="2800" b="1" dirty="0"/>
              <a:t>Physical/medical</a:t>
            </a:r>
          </a:p>
        </p:txBody>
      </p:sp>
      <p:sp>
        <p:nvSpPr>
          <p:cNvPr id="2" name="Title 1">
            <a:extLst>
              <a:ext uri="{FF2B5EF4-FFF2-40B4-BE49-F238E27FC236}">
                <a16:creationId xmlns:a16="http://schemas.microsoft.com/office/drawing/2014/main" id="{19FB32C6-8D99-42A7-5387-9FA77DED7B55}"/>
              </a:ext>
            </a:extLst>
          </p:cNvPr>
          <p:cNvSpPr>
            <a:spLocks noGrp="1"/>
          </p:cNvSpPr>
          <p:nvPr>
            <p:ph type="title"/>
          </p:nvPr>
        </p:nvSpPr>
        <p:spPr/>
        <p:txBody>
          <a:bodyPr/>
          <a:lstStyle/>
          <a:p>
            <a:r>
              <a:rPr lang="en-US" dirty="0"/>
              <a:t>Patient Perspectives: Barriers to Care</a:t>
            </a:r>
          </a:p>
        </p:txBody>
      </p:sp>
      <p:sp>
        <p:nvSpPr>
          <p:cNvPr id="5" name="Text Box 15">
            <a:extLst>
              <a:ext uri="{FF2B5EF4-FFF2-40B4-BE49-F238E27FC236}">
                <a16:creationId xmlns:a16="http://schemas.microsoft.com/office/drawing/2014/main" id="{B73071FB-7EA0-CDF7-E89D-82A58F82D95E}"/>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Christopoulos. AIDS Patient Care STDS. 2013;27(4):223.</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5" name="Oval 14">
            <a:extLst>
              <a:ext uri="{FF2B5EF4-FFF2-40B4-BE49-F238E27FC236}">
                <a16:creationId xmlns:a16="http://schemas.microsoft.com/office/drawing/2014/main" id="{79E9AC1E-79B7-7E1F-CB1C-2C3126F80F70}"/>
              </a:ext>
            </a:extLst>
          </p:cNvPr>
          <p:cNvSpPr/>
          <p:nvPr/>
        </p:nvSpPr>
        <p:spPr bwMode="auto">
          <a:xfrm>
            <a:off x="1140542" y="1600200"/>
            <a:ext cx="1061884" cy="1061884"/>
          </a:xfrm>
          <a:prstGeom prst="ellipse">
            <a:avLst/>
          </a:prstGeom>
          <a:solidFill>
            <a:schemeClr val="accent1"/>
          </a:solidFill>
          <a:ln w="2857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18" name="Graphic 17" descr="Clipboard Checked with solid fill">
            <a:extLst>
              <a:ext uri="{FF2B5EF4-FFF2-40B4-BE49-F238E27FC236}">
                <a16:creationId xmlns:a16="http://schemas.microsoft.com/office/drawing/2014/main" id="{3D7DE18E-E9D3-91BA-F4D8-A38E941CBD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14284" y="1659435"/>
            <a:ext cx="914400" cy="914400"/>
          </a:xfrm>
          <a:prstGeom prst="rect">
            <a:avLst/>
          </a:prstGeom>
        </p:spPr>
      </p:pic>
      <p:sp>
        <p:nvSpPr>
          <p:cNvPr id="19" name="Rectangle: Rounded Corners 18">
            <a:extLst>
              <a:ext uri="{FF2B5EF4-FFF2-40B4-BE49-F238E27FC236}">
                <a16:creationId xmlns:a16="http://schemas.microsoft.com/office/drawing/2014/main" id="{D39F8224-BE67-4E0A-93DE-1041208D4A96}"/>
              </a:ext>
            </a:extLst>
          </p:cNvPr>
          <p:cNvSpPr/>
          <p:nvPr/>
        </p:nvSpPr>
        <p:spPr bwMode="auto">
          <a:xfrm>
            <a:off x="4837470" y="2862793"/>
            <a:ext cx="6371303" cy="835787"/>
          </a:xfrm>
          <a:prstGeom prst="roundRect">
            <a:avLst>
              <a:gd name="adj" fmla="val 7256"/>
            </a:avLst>
          </a:prstGeom>
          <a:solidFill>
            <a:schemeClr val="accent3">
              <a:lumMod val="20000"/>
              <a:lumOff val="80000"/>
            </a:schemeClr>
          </a:solidFill>
          <a:ln w="0">
            <a:noFill/>
            <a:miter lim="800000"/>
            <a:headEnd/>
            <a:tailEnd/>
          </a:ln>
        </p:spPr>
        <p:txBody>
          <a:bodyPr rtlCol="0" anchor="ctr"/>
          <a:lstStyle/>
          <a:p>
            <a:pPr algn="ctr">
              <a:spcBef>
                <a:spcPct val="35000"/>
              </a:spcBef>
              <a:spcAft>
                <a:spcPct val="25000"/>
              </a:spcAft>
              <a:buClr>
                <a:schemeClr val="folHlink"/>
              </a:buClr>
            </a:pPr>
            <a:r>
              <a:rPr lang="en-US" sz="2800" dirty="0">
                <a:solidFill>
                  <a:schemeClr val="bg1"/>
                </a:solidFill>
              </a:rPr>
              <a:t>Feelings of shock and depression</a:t>
            </a:r>
          </a:p>
        </p:txBody>
      </p:sp>
      <p:sp>
        <p:nvSpPr>
          <p:cNvPr id="20" name="Arrow: Pentagon 19">
            <a:extLst>
              <a:ext uri="{FF2B5EF4-FFF2-40B4-BE49-F238E27FC236}">
                <a16:creationId xmlns:a16="http://schemas.microsoft.com/office/drawing/2014/main" id="{37BAB2EC-7F6A-F91E-56BF-3B4254A54A3B}"/>
              </a:ext>
            </a:extLst>
          </p:cNvPr>
          <p:cNvSpPr/>
          <p:nvPr/>
        </p:nvSpPr>
        <p:spPr bwMode="auto">
          <a:xfrm>
            <a:off x="1783767" y="2862793"/>
            <a:ext cx="3765755" cy="835787"/>
          </a:xfrm>
          <a:prstGeom prst="homePlate">
            <a:avLst/>
          </a:prstGeom>
          <a:solidFill>
            <a:schemeClr val="accent3"/>
          </a:solidFill>
          <a:ln w="0">
            <a:noFill/>
            <a:miter lim="800000"/>
            <a:headEnd/>
            <a:tailEnd/>
          </a:ln>
        </p:spPr>
        <p:txBody>
          <a:bodyPr rtlCol="0" anchor="ctr"/>
          <a:lstStyle/>
          <a:p>
            <a:pPr algn="ctr">
              <a:spcBef>
                <a:spcPct val="35000"/>
              </a:spcBef>
              <a:spcAft>
                <a:spcPct val="25000"/>
              </a:spcAft>
              <a:buClr>
                <a:schemeClr val="folHlink"/>
              </a:buClr>
            </a:pPr>
            <a:r>
              <a:rPr lang="en-US" sz="2800" b="1" dirty="0"/>
              <a:t>Psychological</a:t>
            </a:r>
          </a:p>
        </p:txBody>
      </p:sp>
      <p:sp>
        <p:nvSpPr>
          <p:cNvPr id="21" name="Oval 20">
            <a:extLst>
              <a:ext uri="{FF2B5EF4-FFF2-40B4-BE49-F238E27FC236}">
                <a16:creationId xmlns:a16="http://schemas.microsoft.com/office/drawing/2014/main" id="{156A8F6D-F7D9-8723-3461-0AEF510F4F04}"/>
              </a:ext>
            </a:extLst>
          </p:cNvPr>
          <p:cNvSpPr/>
          <p:nvPr/>
        </p:nvSpPr>
        <p:spPr bwMode="auto">
          <a:xfrm>
            <a:off x="1140542" y="2732821"/>
            <a:ext cx="1061884" cy="1061884"/>
          </a:xfrm>
          <a:prstGeom prst="ellipse">
            <a:avLst/>
          </a:prstGeom>
          <a:solidFill>
            <a:schemeClr val="accent3"/>
          </a:solidFill>
          <a:ln w="2857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Rounded Corners 22">
            <a:extLst>
              <a:ext uri="{FF2B5EF4-FFF2-40B4-BE49-F238E27FC236}">
                <a16:creationId xmlns:a16="http://schemas.microsoft.com/office/drawing/2014/main" id="{86C16BFD-0D01-0303-6659-B5F63A57D347}"/>
              </a:ext>
            </a:extLst>
          </p:cNvPr>
          <p:cNvSpPr/>
          <p:nvPr/>
        </p:nvSpPr>
        <p:spPr bwMode="auto">
          <a:xfrm>
            <a:off x="4837470" y="3995109"/>
            <a:ext cx="6371303" cy="835787"/>
          </a:xfrm>
          <a:prstGeom prst="roundRect">
            <a:avLst>
              <a:gd name="adj" fmla="val 7256"/>
            </a:avLst>
          </a:prstGeom>
          <a:solidFill>
            <a:schemeClr val="accent4">
              <a:lumMod val="20000"/>
              <a:lumOff val="80000"/>
            </a:schemeClr>
          </a:solidFill>
          <a:ln w="0">
            <a:noFill/>
            <a:miter lim="800000"/>
            <a:headEnd/>
            <a:tailEnd/>
          </a:ln>
        </p:spPr>
        <p:txBody>
          <a:bodyPr rtlCol="0" anchor="ctr"/>
          <a:lstStyle/>
          <a:p>
            <a:pPr algn="ctr">
              <a:spcBef>
                <a:spcPct val="35000"/>
              </a:spcBef>
              <a:spcAft>
                <a:spcPct val="25000"/>
              </a:spcAft>
              <a:buClr>
                <a:schemeClr val="folHlink"/>
              </a:buClr>
            </a:pPr>
            <a:r>
              <a:rPr lang="en-US" sz="2800" dirty="0">
                <a:solidFill>
                  <a:schemeClr val="bg1"/>
                </a:solidFill>
              </a:rPr>
              <a:t>Facing stigma</a:t>
            </a:r>
          </a:p>
        </p:txBody>
      </p:sp>
      <p:sp>
        <p:nvSpPr>
          <p:cNvPr id="24" name="Arrow: Pentagon 23">
            <a:extLst>
              <a:ext uri="{FF2B5EF4-FFF2-40B4-BE49-F238E27FC236}">
                <a16:creationId xmlns:a16="http://schemas.microsoft.com/office/drawing/2014/main" id="{7DCCD12E-80B0-10D6-AF30-F679DEB625B7}"/>
              </a:ext>
            </a:extLst>
          </p:cNvPr>
          <p:cNvSpPr/>
          <p:nvPr/>
        </p:nvSpPr>
        <p:spPr bwMode="auto">
          <a:xfrm>
            <a:off x="1783767" y="3995109"/>
            <a:ext cx="3765755" cy="835787"/>
          </a:xfrm>
          <a:prstGeom prst="homePlate">
            <a:avLst/>
          </a:prstGeom>
          <a:solidFill>
            <a:schemeClr val="accent4"/>
          </a:solidFill>
          <a:ln w="0">
            <a:noFill/>
            <a:miter lim="800000"/>
            <a:headEnd/>
            <a:tailEnd/>
          </a:ln>
        </p:spPr>
        <p:txBody>
          <a:bodyPr rtlCol="0" anchor="ctr"/>
          <a:lstStyle/>
          <a:p>
            <a:pPr algn="ctr">
              <a:spcBef>
                <a:spcPct val="35000"/>
              </a:spcBef>
              <a:spcAft>
                <a:spcPct val="25000"/>
              </a:spcAft>
              <a:buClr>
                <a:schemeClr val="folHlink"/>
              </a:buClr>
            </a:pPr>
            <a:r>
              <a:rPr lang="en-US" sz="2800" b="1" dirty="0"/>
              <a:t>Social </a:t>
            </a:r>
          </a:p>
        </p:txBody>
      </p:sp>
      <p:sp>
        <p:nvSpPr>
          <p:cNvPr id="25" name="Oval 24">
            <a:extLst>
              <a:ext uri="{FF2B5EF4-FFF2-40B4-BE49-F238E27FC236}">
                <a16:creationId xmlns:a16="http://schemas.microsoft.com/office/drawing/2014/main" id="{F730341B-D9AA-6ABF-A339-4874B7D8CC1A}"/>
              </a:ext>
            </a:extLst>
          </p:cNvPr>
          <p:cNvSpPr/>
          <p:nvPr/>
        </p:nvSpPr>
        <p:spPr bwMode="auto">
          <a:xfrm>
            <a:off x="1140542" y="3865137"/>
            <a:ext cx="1061884" cy="1061884"/>
          </a:xfrm>
          <a:prstGeom prst="ellipse">
            <a:avLst/>
          </a:prstGeom>
          <a:solidFill>
            <a:schemeClr val="accent4"/>
          </a:solidFill>
          <a:ln w="2857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Rectangle: Rounded Corners 26">
            <a:extLst>
              <a:ext uri="{FF2B5EF4-FFF2-40B4-BE49-F238E27FC236}">
                <a16:creationId xmlns:a16="http://schemas.microsoft.com/office/drawing/2014/main" id="{EF22083E-2804-1284-72E2-3C4F211E6B41}"/>
              </a:ext>
            </a:extLst>
          </p:cNvPr>
          <p:cNvSpPr/>
          <p:nvPr/>
        </p:nvSpPr>
        <p:spPr bwMode="auto">
          <a:xfrm>
            <a:off x="4837470" y="5127425"/>
            <a:ext cx="6371303" cy="835787"/>
          </a:xfrm>
          <a:prstGeom prst="roundRect">
            <a:avLst>
              <a:gd name="adj" fmla="val 7256"/>
            </a:avLst>
          </a:prstGeom>
          <a:solidFill>
            <a:schemeClr val="accent6">
              <a:lumMod val="20000"/>
              <a:lumOff val="80000"/>
            </a:schemeClr>
          </a:solidFill>
          <a:ln w="0">
            <a:noFill/>
            <a:miter lim="800000"/>
            <a:headEnd/>
            <a:tailEnd/>
          </a:ln>
        </p:spPr>
        <p:txBody>
          <a:bodyPr rtlCol="0" anchor="ctr"/>
          <a:lstStyle/>
          <a:p>
            <a:pPr algn="ctr">
              <a:spcBef>
                <a:spcPct val="35000"/>
              </a:spcBef>
              <a:spcAft>
                <a:spcPct val="25000"/>
              </a:spcAft>
              <a:buClr>
                <a:schemeClr val="folHlink"/>
              </a:buClr>
            </a:pPr>
            <a:r>
              <a:rPr lang="en-US" sz="2800" dirty="0">
                <a:solidFill>
                  <a:schemeClr val="bg1"/>
                </a:solidFill>
              </a:rPr>
              <a:t>Accessing and navigating care</a:t>
            </a:r>
          </a:p>
        </p:txBody>
      </p:sp>
      <p:sp>
        <p:nvSpPr>
          <p:cNvPr id="28" name="Arrow: Pentagon 27">
            <a:extLst>
              <a:ext uri="{FF2B5EF4-FFF2-40B4-BE49-F238E27FC236}">
                <a16:creationId xmlns:a16="http://schemas.microsoft.com/office/drawing/2014/main" id="{B3A912DF-F172-6ADC-C55C-6C9F2B10A459}"/>
              </a:ext>
            </a:extLst>
          </p:cNvPr>
          <p:cNvSpPr/>
          <p:nvPr/>
        </p:nvSpPr>
        <p:spPr bwMode="auto">
          <a:xfrm>
            <a:off x="1783767" y="5127425"/>
            <a:ext cx="3765755" cy="835787"/>
          </a:xfrm>
          <a:prstGeom prst="homePlate">
            <a:avLst/>
          </a:prstGeom>
          <a:solidFill>
            <a:schemeClr val="accent6"/>
          </a:solidFill>
          <a:ln w="0">
            <a:noFill/>
            <a:miter lim="800000"/>
            <a:headEnd/>
            <a:tailEnd/>
          </a:ln>
        </p:spPr>
        <p:txBody>
          <a:bodyPr rtlCol="0" anchor="ctr"/>
          <a:lstStyle/>
          <a:p>
            <a:pPr algn="ctr">
              <a:spcBef>
                <a:spcPct val="35000"/>
              </a:spcBef>
              <a:spcAft>
                <a:spcPct val="25000"/>
              </a:spcAft>
              <a:buClr>
                <a:schemeClr val="folHlink"/>
              </a:buClr>
            </a:pPr>
            <a:r>
              <a:rPr lang="en-US" sz="2800" b="1" dirty="0"/>
              <a:t>Administrative </a:t>
            </a:r>
          </a:p>
        </p:txBody>
      </p:sp>
      <p:sp>
        <p:nvSpPr>
          <p:cNvPr id="29" name="Oval 28">
            <a:extLst>
              <a:ext uri="{FF2B5EF4-FFF2-40B4-BE49-F238E27FC236}">
                <a16:creationId xmlns:a16="http://schemas.microsoft.com/office/drawing/2014/main" id="{02F3FCAA-0C7F-F84B-796C-E8850F678B16}"/>
              </a:ext>
            </a:extLst>
          </p:cNvPr>
          <p:cNvSpPr/>
          <p:nvPr/>
        </p:nvSpPr>
        <p:spPr bwMode="auto">
          <a:xfrm>
            <a:off x="1140542" y="4997453"/>
            <a:ext cx="1061884" cy="1061884"/>
          </a:xfrm>
          <a:prstGeom prst="ellipse">
            <a:avLst/>
          </a:prstGeom>
          <a:solidFill>
            <a:schemeClr val="accent6"/>
          </a:solidFill>
          <a:ln w="2857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31" name="Graphic 30" descr="Brain in head with solid fill">
            <a:extLst>
              <a:ext uri="{FF2B5EF4-FFF2-40B4-BE49-F238E27FC236}">
                <a16:creationId xmlns:a16="http://schemas.microsoft.com/office/drawing/2014/main" id="{65093642-00C7-BF3B-21B7-BDF3215C42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38670" y="2803740"/>
            <a:ext cx="914400" cy="914400"/>
          </a:xfrm>
          <a:prstGeom prst="rect">
            <a:avLst/>
          </a:prstGeom>
        </p:spPr>
      </p:pic>
      <p:pic>
        <p:nvPicPr>
          <p:cNvPr id="32" name="Graphic 31" descr="Social network with solid fill">
            <a:extLst>
              <a:ext uri="{FF2B5EF4-FFF2-40B4-BE49-F238E27FC236}">
                <a16:creationId xmlns:a16="http://schemas.microsoft.com/office/drawing/2014/main" id="{72D949E2-0FC3-72F0-C1FA-E6958E6F4FB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38670" y="3932324"/>
            <a:ext cx="914400" cy="914400"/>
          </a:xfrm>
          <a:prstGeom prst="rect">
            <a:avLst/>
          </a:prstGeom>
        </p:spPr>
      </p:pic>
      <p:pic>
        <p:nvPicPr>
          <p:cNvPr id="33" name="Graphic 32" descr="Care with solid fill">
            <a:extLst>
              <a:ext uri="{FF2B5EF4-FFF2-40B4-BE49-F238E27FC236}">
                <a16:creationId xmlns:a16="http://schemas.microsoft.com/office/drawing/2014/main" id="{8345F783-A969-847A-4CF3-855426B2C8A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38670" y="5039465"/>
            <a:ext cx="914400" cy="914400"/>
          </a:xfrm>
          <a:prstGeom prst="rect">
            <a:avLst/>
          </a:prstGeom>
        </p:spPr>
      </p:pic>
    </p:spTree>
    <p:extLst>
      <p:ext uri="{BB962C8B-B14F-4D97-AF65-F5344CB8AC3E}">
        <p14:creationId xmlns:p14="http://schemas.microsoft.com/office/powerpoint/2010/main" val="643720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B32C6-8D99-42A7-5387-9FA77DED7B55}"/>
              </a:ext>
            </a:extLst>
          </p:cNvPr>
          <p:cNvSpPr>
            <a:spLocks noGrp="1"/>
          </p:cNvSpPr>
          <p:nvPr>
            <p:ph type="title"/>
          </p:nvPr>
        </p:nvSpPr>
        <p:spPr/>
        <p:txBody>
          <a:bodyPr/>
          <a:lstStyle/>
          <a:p>
            <a:r>
              <a:rPr lang="en-US" dirty="0"/>
              <a:t>Patient Perspectives: Potential Solutions</a:t>
            </a:r>
          </a:p>
        </p:txBody>
      </p:sp>
      <p:sp>
        <p:nvSpPr>
          <p:cNvPr id="5" name="Text Box 15">
            <a:extLst>
              <a:ext uri="{FF2B5EF4-FFF2-40B4-BE49-F238E27FC236}">
                <a16:creationId xmlns:a16="http://schemas.microsoft.com/office/drawing/2014/main" id="{B73071FB-7EA0-CDF7-E89D-82A58F82D95E}"/>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Christopoulos. AIDS Patient Care STDS. 2013;27:223.</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9" name="Freeform: Shape 8">
            <a:extLst>
              <a:ext uri="{FF2B5EF4-FFF2-40B4-BE49-F238E27FC236}">
                <a16:creationId xmlns:a16="http://schemas.microsoft.com/office/drawing/2014/main" id="{BD0F1730-F0A8-9BA0-12D8-9C5608E09B41}"/>
              </a:ext>
            </a:extLst>
          </p:cNvPr>
          <p:cNvSpPr/>
          <p:nvPr/>
        </p:nvSpPr>
        <p:spPr>
          <a:xfrm>
            <a:off x="3842605" y="4889740"/>
            <a:ext cx="1313973" cy="1313973"/>
          </a:xfrm>
          <a:custGeom>
            <a:avLst/>
            <a:gdLst>
              <a:gd name="connsiteX0" fmla="*/ 1313974 w 1313973"/>
              <a:gd name="connsiteY0" fmla="*/ 656987 h 1313973"/>
              <a:gd name="connsiteX1" fmla="*/ 656987 w 1313973"/>
              <a:gd name="connsiteY1" fmla="*/ 1313974 h 1313973"/>
              <a:gd name="connsiteX2" fmla="*/ 0 w 1313973"/>
              <a:gd name="connsiteY2" fmla="*/ 656987 h 1313973"/>
              <a:gd name="connsiteX3" fmla="*/ 656987 w 1313973"/>
              <a:gd name="connsiteY3" fmla="*/ 0 h 1313973"/>
              <a:gd name="connsiteX4" fmla="*/ 1313974 w 1313973"/>
              <a:gd name="connsiteY4" fmla="*/ 656987 h 1313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973" h="1313973">
                <a:moveTo>
                  <a:pt x="1313974" y="656987"/>
                </a:moveTo>
                <a:cubicBezTo>
                  <a:pt x="1313974" y="1019831"/>
                  <a:pt x="1019831" y="1313974"/>
                  <a:pt x="656987" y="1313974"/>
                </a:cubicBezTo>
                <a:cubicBezTo>
                  <a:pt x="294143" y="1313974"/>
                  <a:pt x="0" y="1019831"/>
                  <a:pt x="0" y="656987"/>
                </a:cubicBezTo>
                <a:cubicBezTo>
                  <a:pt x="0" y="294143"/>
                  <a:pt x="294143" y="0"/>
                  <a:pt x="656987" y="0"/>
                </a:cubicBezTo>
                <a:cubicBezTo>
                  <a:pt x="1019831" y="0"/>
                  <a:pt x="1313974" y="294143"/>
                  <a:pt x="1313974" y="656987"/>
                </a:cubicBezTo>
                <a:close/>
              </a:path>
            </a:pathLst>
          </a:custGeom>
          <a:solidFill>
            <a:schemeClr val="accent4"/>
          </a:solidFill>
          <a:ln w="13163" cap="flat">
            <a:noFill/>
            <a:prstDash val="solid"/>
            <a:miter/>
          </a:ln>
        </p:spPr>
        <p:txBody>
          <a:bodyPr rtlCol="0" anchor="ctr"/>
          <a:lstStyle/>
          <a:p>
            <a:endParaRPr lang="en-US" dirty="0"/>
          </a:p>
        </p:txBody>
      </p:sp>
      <p:sp>
        <p:nvSpPr>
          <p:cNvPr id="10" name="Freeform: Shape 9">
            <a:extLst>
              <a:ext uri="{FF2B5EF4-FFF2-40B4-BE49-F238E27FC236}">
                <a16:creationId xmlns:a16="http://schemas.microsoft.com/office/drawing/2014/main" id="{6115D447-14A7-B7AB-7C36-BC1A3D8FCDE4}"/>
              </a:ext>
            </a:extLst>
          </p:cNvPr>
          <p:cNvSpPr/>
          <p:nvPr/>
        </p:nvSpPr>
        <p:spPr>
          <a:xfrm rot="18900000">
            <a:off x="4523881" y="3245025"/>
            <a:ext cx="1313974" cy="1313974"/>
          </a:xfrm>
          <a:custGeom>
            <a:avLst/>
            <a:gdLst>
              <a:gd name="connsiteX0" fmla="*/ 1313974 w 1313974"/>
              <a:gd name="connsiteY0" fmla="*/ 656987 h 1313974"/>
              <a:gd name="connsiteX1" fmla="*/ 656987 w 1313974"/>
              <a:gd name="connsiteY1" fmla="*/ 1313974 h 1313974"/>
              <a:gd name="connsiteX2" fmla="*/ 0 w 1313974"/>
              <a:gd name="connsiteY2" fmla="*/ 656987 h 1313974"/>
              <a:gd name="connsiteX3" fmla="*/ 656987 w 1313974"/>
              <a:gd name="connsiteY3" fmla="*/ 0 h 1313974"/>
              <a:gd name="connsiteX4" fmla="*/ 1313974 w 1313974"/>
              <a:gd name="connsiteY4" fmla="*/ 656987 h 1313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974" h="1313974">
                <a:moveTo>
                  <a:pt x="1313974" y="656987"/>
                </a:moveTo>
                <a:cubicBezTo>
                  <a:pt x="1313974" y="1019831"/>
                  <a:pt x="1019831" y="1313974"/>
                  <a:pt x="656987" y="1313974"/>
                </a:cubicBezTo>
                <a:cubicBezTo>
                  <a:pt x="294143" y="1313974"/>
                  <a:pt x="0" y="1019831"/>
                  <a:pt x="0" y="656987"/>
                </a:cubicBezTo>
                <a:cubicBezTo>
                  <a:pt x="0" y="294143"/>
                  <a:pt x="294143" y="0"/>
                  <a:pt x="656987" y="0"/>
                </a:cubicBezTo>
                <a:cubicBezTo>
                  <a:pt x="1019831" y="0"/>
                  <a:pt x="1313974" y="294143"/>
                  <a:pt x="1313974" y="656987"/>
                </a:cubicBezTo>
                <a:close/>
              </a:path>
            </a:pathLst>
          </a:custGeom>
          <a:solidFill>
            <a:schemeClr val="accent3"/>
          </a:solidFill>
          <a:ln w="13163"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ADCEDAD7-9F5C-375A-2540-BD8F0C9134DA}"/>
              </a:ext>
            </a:extLst>
          </p:cNvPr>
          <p:cNvSpPr/>
          <p:nvPr/>
        </p:nvSpPr>
        <p:spPr>
          <a:xfrm>
            <a:off x="3842605" y="1600199"/>
            <a:ext cx="1313973" cy="1313973"/>
          </a:xfrm>
          <a:custGeom>
            <a:avLst/>
            <a:gdLst>
              <a:gd name="connsiteX0" fmla="*/ 1313974 w 1313973"/>
              <a:gd name="connsiteY0" fmla="*/ 656987 h 1313973"/>
              <a:gd name="connsiteX1" fmla="*/ 656987 w 1313973"/>
              <a:gd name="connsiteY1" fmla="*/ 1313974 h 1313973"/>
              <a:gd name="connsiteX2" fmla="*/ 0 w 1313973"/>
              <a:gd name="connsiteY2" fmla="*/ 656987 h 1313973"/>
              <a:gd name="connsiteX3" fmla="*/ 656987 w 1313973"/>
              <a:gd name="connsiteY3" fmla="*/ 0 h 1313973"/>
              <a:gd name="connsiteX4" fmla="*/ 1313974 w 1313973"/>
              <a:gd name="connsiteY4" fmla="*/ 656987 h 1313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973" h="1313973">
                <a:moveTo>
                  <a:pt x="1313974" y="656987"/>
                </a:moveTo>
                <a:cubicBezTo>
                  <a:pt x="1313974" y="1019831"/>
                  <a:pt x="1019831" y="1313974"/>
                  <a:pt x="656987" y="1313974"/>
                </a:cubicBezTo>
                <a:cubicBezTo>
                  <a:pt x="294143" y="1313974"/>
                  <a:pt x="0" y="1019831"/>
                  <a:pt x="0" y="656987"/>
                </a:cubicBezTo>
                <a:cubicBezTo>
                  <a:pt x="0" y="294143"/>
                  <a:pt x="294143" y="0"/>
                  <a:pt x="656987" y="0"/>
                </a:cubicBezTo>
                <a:cubicBezTo>
                  <a:pt x="1019831" y="0"/>
                  <a:pt x="1313974" y="294143"/>
                  <a:pt x="1313974" y="656987"/>
                </a:cubicBezTo>
                <a:close/>
              </a:path>
            </a:pathLst>
          </a:custGeom>
          <a:solidFill>
            <a:schemeClr val="accent1"/>
          </a:solidFill>
          <a:ln w="13163" cap="flat">
            <a:noFill/>
            <a:prstDash val="solid"/>
            <a:miter/>
          </a:ln>
        </p:spPr>
        <p:txBody>
          <a:bodyPr rtlCol="0" anchor="ctr"/>
          <a:lstStyle/>
          <a:p>
            <a:endParaRPr lang="en-US" dirty="0"/>
          </a:p>
        </p:txBody>
      </p:sp>
      <p:grpSp>
        <p:nvGrpSpPr>
          <p:cNvPr id="55" name="Group 54">
            <a:extLst>
              <a:ext uri="{FF2B5EF4-FFF2-40B4-BE49-F238E27FC236}">
                <a16:creationId xmlns:a16="http://schemas.microsoft.com/office/drawing/2014/main" id="{16CED038-9863-3250-4376-3FCD0F8C8459}"/>
              </a:ext>
            </a:extLst>
          </p:cNvPr>
          <p:cNvGrpSpPr/>
          <p:nvPr/>
        </p:nvGrpSpPr>
        <p:grpSpPr>
          <a:xfrm>
            <a:off x="1603374" y="2650509"/>
            <a:ext cx="1274878" cy="2502894"/>
            <a:chOff x="1603374" y="2650509"/>
            <a:chExt cx="1274878" cy="2502894"/>
          </a:xfrm>
        </p:grpSpPr>
        <p:grpSp>
          <p:nvGrpSpPr>
            <p:cNvPr id="12" name="Graphic 6">
              <a:extLst>
                <a:ext uri="{FF2B5EF4-FFF2-40B4-BE49-F238E27FC236}">
                  <a16:creationId xmlns:a16="http://schemas.microsoft.com/office/drawing/2014/main" id="{F755C657-CE69-154C-349A-05D8065FD931}"/>
                </a:ext>
              </a:extLst>
            </p:cNvPr>
            <p:cNvGrpSpPr/>
            <p:nvPr/>
          </p:nvGrpSpPr>
          <p:grpSpPr>
            <a:xfrm>
              <a:off x="2831653" y="2650509"/>
              <a:ext cx="46599" cy="2502894"/>
              <a:chOff x="2831653" y="2650509"/>
              <a:chExt cx="46599" cy="2502894"/>
            </a:xfrm>
            <a:solidFill>
              <a:srgbClr val="99A9A7"/>
            </a:solidFill>
          </p:grpSpPr>
          <p:sp>
            <p:nvSpPr>
              <p:cNvPr id="13" name="Freeform: Shape 12">
                <a:extLst>
                  <a:ext uri="{FF2B5EF4-FFF2-40B4-BE49-F238E27FC236}">
                    <a16:creationId xmlns:a16="http://schemas.microsoft.com/office/drawing/2014/main" id="{50748543-D229-2DB8-9B25-F7CA51EE59B3}"/>
                  </a:ext>
                </a:extLst>
              </p:cNvPr>
              <p:cNvSpPr/>
              <p:nvPr/>
            </p:nvSpPr>
            <p:spPr>
              <a:xfrm>
                <a:off x="2831653" y="5107068"/>
                <a:ext cx="46335" cy="46335"/>
              </a:xfrm>
              <a:custGeom>
                <a:avLst/>
                <a:gdLst>
                  <a:gd name="connsiteX0" fmla="*/ 46335 w 46335"/>
                  <a:gd name="connsiteY0" fmla="*/ 23168 h 46335"/>
                  <a:gd name="connsiteX1" fmla="*/ 23168 w 46335"/>
                  <a:gd name="connsiteY1" fmla="*/ 46335 h 46335"/>
                  <a:gd name="connsiteX2" fmla="*/ 0 w 46335"/>
                  <a:gd name="connsiteY2" fmla="*/ 23168 h 46335"/>
                  <a:gd name="connsiteX3" fmla="*/ 23168 w 46335"/>
                  <a:gd name="connsiteY3" fmla="*/ 0 h 46335"/>
                  <a:gd name="connsiteX4" fmla="*/ 46335 w 46335"/>
                  <a:gd name="connsiteY4" fmla="*/ 23168 h 46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35" h="46335">
                    <a:moveTo>
                      <a:pt x="46335" y="23168"/>
                    </a:moveTo>
                    <a:cubicBezTo>
                      <a:pt x="46335" y="35936"/>
                      <a:pt x="35936" y="46335"/>
                      <a:pt x="23168" y="46335"/>
                    </a:cubicBezTo>
                    <a:cubicBezTo>
                      <a:pt x="10399" y="46335"/>
                      <a:pt x="0" y="35936"/>
                      <a:pt x="0" y="23168"/>
                    </a:cubicBezTo>
                    <a:cubicBezTo>
                      <a:pt x="0" y="10399"/>
                      <a:pt x="10399" y="0"/>
                      <a:pt x="23168" y="0"/>
                    </a:cubicBezTo>
                    <a:cubicBezTo>
                      <a:pt x="35936" y="0"/>
                      <a:pt x="46335" y="10399"/>
                      <a:pt x="46335" y="23168"/>
                    </a:cubicBezTo>
                    <a:close/>
                  </a:path>
                </a:pathLst>
              </a:custGeom>
              <a:solidFill>
                <a:srgbClr val="99A9A7"/>
              </a:solidFill>
              <a:ln w="13163" cap="flat">
                <a:noFill/>
                <a:prstDash val="solid"/>
                <a:miter/>
              </a:ln>
            </p:spPr>
            <p:txBody>
              <a:bodyPr rtlCol="0" anchor="ctr"/>
              <a:lstStyle/>
              <a:p>
                <a:endParaRPr lang="en-US" dirty="0"/>
              </a:p>
            </p:txBody>
          </p:sp>
          <p:sp>
            <p:nvSpPr>
              <p:cNvPr id="14" name="Freeform: Shape 13">
                <a:extLst>
                  <a:ext uri="{FF2B5EF4-FFF2-40B4-BE49-F238E27FC236}">
                    <a16:creationId xmlns:a16="http://schemas.microsoft.com/office/drawing/2014/main" id="{BE2E15DB-C1C6-77B5-9703-843CF02E5A81}"/>
                  </a:ext>
                </a:extLst>
              </p:cNvPr>
              <p:cNvSpPr/>
              <p:nvPr/>
            </p:nvSpPr>
            <p:spPr>
              <a:xfrm>
                <a:off x="2831917" y="2650509"/>
                <a:ext cx="46335" cy="46335"/>
              </a:xfrm>
              <a:custGeom>
                <a:avLst/>
                <a:gdLst>
                  <a:gd name="connsiteX0" fmla="*/ 46335 w 46335"/>
                  <a:gd name="connsiteY0" fmla="*/ 23168 h 46335"/>
                  <a:gd name="connsiteX1" fmla="*/ 23168 w 46335"/>
                  <a:gd name="connsiteY1" fmla="*/ 46335 h 46335"/>
                  <a:gd name="connsiteX2" fmla="*/ 0 w 46335"/>
                  <a:gd name="connsiteY2" fmla="*/ 23168 h 46335"/>
                  <a:gd name="connsiteX3" fmla="*/ 23168 w 46335"/>
                  <a:gd name="connsiteY3" fmla="*/ 0 h 46335"/>
                  <a:gd name="connsiteX4" fmla="*/ 46335 w 46335"/>
                  <a:gd name="connsiteY4" fmla="*/ 23168 h 46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35" h="46335">
                    <a:moveTo>
                      <a:pt x="46335" y="23168"/>
                    </a:moveTo>
                    <a:cubicBezTo>
                      <a:pt x="46335" y="35936"/>
                      <a:pt x="35936" y="46335"/>
                      <a:pt x="23168" y="46335"/>
                    </a:cubicBezTo>
                    <a:cubicBezTo>
                      <a:pt x="10399" y="46335"/>
                      <a:pt x="0" y="35936"/>
                      <a:pt x="0" y="23168"/>
                    </a:cubicBezTo>
                    <a:cubicBezTo>
                      <a:pt x="0" y="10399"/>
                      <a:pt x="10399" y="0"/>
                      <a:pt x="23168" y="0"/>
                    </a:cubicBezTo>
                    <a:cubicBezTo>
                      <a:pt x="35936" y="0"/>
                      <a:pt x="46335" y="10399"/>
                      <a:pt x="46335" y="23168"/>
                    </a:cubicBezTo>
                    <a:close/>
                  </a:path>
                </a:pathLst>
              </a:custGeom>
              <a:solidFill>
                <a:srgbClr val="99A9A7"/>
              </a:solidFill>
              <a:ln w="13163" cap="flat">
                <a:noFill/>
                <a:prstDash val="solid"/>
                <a:miter/>
              </a:ln>
            </p:spPr>
            <p:txBody>
              <a:bodyPr rtlCol="0" anchor="ctr"/>
              <a:lstStyle/>
              <a:p>
                <a:endParaRPr lang="en-US" dirty="0"/>
              </a:p>
            </p:txBody>
          </p:sp>
        </p:grpSp>
        <p:sp>
          <p:nvSpPr>
            <p:cNvPr id="15" name="Freeform: Shape 14">
              <a:extLst>
                <a:ext uri="{FF2B5EF4-FFF2-40B4-BE49-F238E27FC236}">
                  <a16:creationId xmlns:a16="http://schemas.microsoft.com/office/drawing/2014/main" id="{044338A2-C751-7E85-4185-CA0577FD1990}"/>
                </a:ext>
              </a:extLst>
            </p:cNvPr>
            <p:cNvSpPr/>
            <p:nvPr/>
          </p:nvSpPr>
          <p:spPr>
            <a:xfrm>
              <a:off x="2724798" y="2655167"/>
              <a:ext cx="46384" cy="46384"/>
            </a:xfrm>
            <a:custGeom>
              <a:avLst/>
              <a:gdLst>
                <a:gd name="connsiteX0" fmla="*/ 46304 w 46384"/>
                <a:gd name="connsiteY0" fmla="*/ 21142 h 46384"/>
                <a:gd name="connsiteX1" fmla="*/ 25242 w 46384"/>
                <a:gd name="connsiteY1" fmla="*/ 46285 h 46384"/>
                <a:gd name="connsiteX2" fmla="*/ 100 w 46384"/>
                <a:gd name="connsiteY2" fmla="*/ 25223 h 46384"/>
                <a:gd name="connsiteX3" fmla="*/ 21162 w 46384"/>
                <a:gd name="connsiteY3" fmla="*/ 81 h 46384"/>
                <a:gd name="connsiteX4" fmla="*/ 46304 w 46384"/>
                <a:gd name="connsiteY4" fmla="*/ 21142 h 4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84" h="46384">
                  <a:moveTo>
                    <a:pt x="46304" y="21142"/>
                  </a:moveTo>
                  <a:cubicBezTo>
                    <a:pt x="47357" y="33911"/>
                    <a:pt x="38011" y="45231"/>
                    <a:pt x="25242" y="46285"/>
                  </a:cubicBezTo>
                  <a:cubicBezTo>
                    <a:pt x="12474" y="47469"/>
                    <a:pt x="1153" y="37992"/>
                    <a:pt x="100" y="25223"/>
                  </a:cubicBezTo>
                  <a:cubicBezTo>
                    <a:pt x="-1085" y="12454"/>
                    <a:pt x="8393" y="1134"/>
                    <a:pt x="21162" y="81"/>
                  </a:cubicBezTo>
                  <a:cubicBezTo>
                    <a:pt x="33930" y="-972"/>
                    <a:pt x="45251" y="8374"/>
                    <a:pt x="46304" y="21142"/>
                  </a:cubicBezTo>
                  <a:close/>
                </a:path>
              </a:pathLst>
            </a:custGeom>
            <a:solidFill>
              <a:srgbClr val="99A9A7"/>
            </a:solidFill>
            <a:ln w="13163" cap="flat">
              <a:noFill/>
              <a:prstDash val="solid"/>
              <a:miter/>
            </a:ln>
          </p:spPr>
          <p:txBody>
            <a:bodyPr rtlCol="0" anchor="ctr"/>
            <a:lstStyle/>
            <a:p>
              <a:endParaRPr lang="en-US" dirty="0"/>
            </a:p>
          </p:txBody>
        </p:sp>
        <p:sp>
          <p:nvSpPr>
            <p:cNvPr id="16" name="Freeform: Shape 15">
              <a:extLst>
                <a:ext uri="{FF2B5EF4-FFF2-40B4-BE49-F238E27FC236}">
                  <a16:creationId xmlns:a16="http://schemas.microsoft.com/office/drawing/2014/main" id="{33D9DDE4-1071-1AF8-B1E7-62CB425245AE}"/>
                </a:ext>
              </a:extLst>
            </p:cNvPr>
            <p:cNvSpPr/>
            <p:nvPr/>
          </p:nvSpPr>
          <p:spPr>
            <a:xfrm>
              <a:off x="2618572" y="2669104"/>
              <a:ext cx="46397" cy="46397"/>
            </a:xfrm>
            <a:custGeom>
              <a:avLst/>
              <a:gdLst>
                <a:gd name="connsiteX0" fmla="*/ 46037 w 46397"/>
                <a:gd name="connsiteY0" fmla="*/ 19184 h 46397"/>
                <a:gd name="connsiteX1" fmla="*/ 27213 w 46397"/>
                <a:gd name="connsiteY1" fmla="*/ 46037 h 46397"/>
                <a:gd name="connsiteX2" fmla="*/ 360 w 46397"/>
                <a:gd name="connsiteY2" fmla="*/ 27213 h 46397"/>
                <a:gd name="connsiteX3" fmla="*/ 19184 w 46397"/>
                <a:gd name="connsiteY3" fmla="*/ 360 h 46397"/>
                <a:gd name="connsiteX4" fmla="*/ 46037 w 46397"/>
                <a:gd name="connsiteY4" fmla="*/ 19184 h 46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97" h="46397">
                  <a:moveTo>
                    <a:pt x="46037" y="19184"/>
                  </a:moveTo>
                  <a:cubicBezTo>
                    <a:pt x="48275" y="31821"/>
                    <a:pt x="39850" y="43931"/>
                    <a:pt x="27213" y="46037"/>
                  </a:cubicBezTo>
                  <a:cubicBezTo>
                    <a:pt x="14577" y="48275"/>
                    <a:pt x="2466" y="39850"/>
                    <a:pt x="360" y="27213"/>
                  </a:cubicBezTo>
                  <a:cubicBezTo>
                    <a:pt x="-1878" y="14577"/>
                    <a:pt x="6547" y="2466"/>
                    <a:pt x="19184" y="360"/>
                  </a:cubicBezTo>
                  <a:cubicBezTo>
                    <a:pt x="31821" y="-1878"/>
                    <a:pt x="43931" y="6547"/>
                    <a:pt x="46037" y="19184"/>
                  </a:cubicBezTo>
                  <a:close/>
                </a:path>
              </a:pathLst>
            </a:custGeom>
            <a:solidFill>
              <a:srgbClr val="99A9A7"/>
            </a:solidFill>
            <a:ln w="13163" cap="flat">
              <a:noFill/>
              <a:prstDash val="solid"/>
              <a:miter/>
            </a:ln>
          </p:spPr>
          <p:txBody>
            <a:bodyPr rtlCol="0" anchor="ctr"/>
            <a:lstStyle/>
            <a:p>
              <a:endParaRPr lang="en-US" dirty="0"/>
            </a:p>
          </p:txBody>
        </p:sp>
        <p:sp>
          <p:nvSpPr>
            <p:cNvPr id="17" name="Freeform: Shape 16">
              <a:extLst>
                <a:ext uri="{FF2B5EF4-FFF2-40B4-BE49-F238E27FC236}">
                  <a16:creationId xmlns:a16="http://schemas.microsoft.com/office/drawing/2014/main" id="{EF01EF14-81D1-202A-DAA7-AF097DB31779}"/>
                </a:ext>
              </a:extLst>
            </p:cNvPr>
            <p:cNvSpPr/>
            <p:nvPr/>
          </p:nvSpPr>
          <p:spPr>
            <a:xfrm>
              <a:off x="2513894" y="2692243"/>
              <a:ext cx="46455" cy="46455"/>
            </a:xfrm>
            <a:custGeom>
              <a:avLst/>
              <a:gdLst>
                <a:gd name="connsiteX0" fmla="*/ 45671 w 46455"/>
                <a:gd name="connsiteY0" fmla="*/ 17238 h 46455"/>
                <a:gd name="connsiteX1" fmla="*/ 29217 w 46455"/>
                <a:gd name="connsiteY1" fmla="*/ 45671 h 46455"/>
                <a:gd name="connsiteX2" fmla="*/ 784 w 46455"/>
                <a:gd name="connsiteY2" fmla="*/ 29217 h 46455"/>
                <a:gd name="connsiteX3" fmla="*/ 17238 w 46455"/>
                <a:gd name="connsiteY3" fmla="*/ 784 h 46455"/>
                <a:gd name="connsiteX4" fmla="*/ 45671 w 46455"/>
                <a:gd name="connsiteY4" fmla="*/ 17238 h 46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55" h="46455">
                  <a:moveTo>
                    <a:pt x="45671" y="17238"/>
                  </a:moveTo>
                  <a:cubicBezTo>
                    <a:pt x="48962" y="29612"/>
                    <a:pt x="41591" y="42380"/>
                    <a:pt x="29217" y="45671"/>
                  </a:cubicBezTo>
                  <a:cubicBezTo>
                    <a:pt x="16843" y="48962"/>
                    <a:pt x="4075" y="41591"/>
                    <a:pt x="784" y="29217"/>
                  </a:cubicBezTo>
                  <a:cubicBezTo>
                    <a:pt x="-2507" y="16843"/>
                    <a:pt x="4865" y="4075"/>
                    <a:pt x="17238" y="784"/>
                  </a:cubicBezTo>
                  <a:cubicBezTo>
                    <a:pt x="29612" y="-2507"/>
                    <a:pt x="42380" y="4865"/>
                    <a:pt x="45671" y="17238"/>
                  </a:cubicBezTo>
                  <a:close/>
                </a:path>
              </a:pathLst>
            </a:custGeom>
            <a:solidFill>
              <a:srgbClr val="99A9A7"/>
            </a:solidFill>
            <a:ln w="13163" cap="flat">
              <a:noFill/>
              <a:prstDash val="solid"/>
              <a:miter/>
            </a:ln>
          </p:spPr>
          <p:txBody>
            <a:bodyPr rtlCol="0" anchor="ctr"/>
            <a:lstStyle/>
            <a:p>
              <a:endParaRPr lang="en-US" dirty="0"/>
            </a:p>
          </p:txBody>
        </p:sp>
        <p:sp>
          <p:nvSpPr>
            <p:cNvPr id="18" name="Freeform: Shape 17">
              <a:extLst>
                <a:ext uri="{FF2B5EF4-FFF2-40B4-BE49-F238E27FC236}">
                  <a16:creationId xmlns:a16="http://schemas.microsoft.com/office/drawing/2014/main" id="{6659B997-294E-EB5B-4CB8-EDAB671B4813}"/>
                </a:ext>
              </a:extLst>
            </p:cNvPr>
            <p:cNvSpPr/>
            <p:nvPr/>
          </p:nvSpPr>
          <p:spPr>
            <a:xfrm>
              <a:off x="2411799" y="2724546"/>
              <a:ext cx="46348" cy="46348"/>
            </a:xfrm>
            <a:custGeom>
              <a:avLst/>
              <a:gdLst>
                <a:gd name="connsiteX0" fmla="*/ 44960 w 46348"/>
                <a:gd name="connsiteY0" fmla="*/ 15210 h 46348"/>
                <a:gd name="connsiteX1" fmla="*/ 31138 w 46348"/>
                <a:gd name="connsiteY1" fmla="*/ 44960 h 46348"/>
                <a:gd name="connsiteX2" fmla="*/ 1389 w 46348"/>
                <a:gd name="connsiteY2" fmla="*/ 31138 h 46348"/>
                <a:gd name="connsiteX3" fmla="*/ 15210 w 46348"/>
                <a:gd name="connsiteY3" fmla="*/ 1389 h 46348"/>
                <a:gd name="connsiteX4" fmla="*/ 44960 w 46348"/>
                <a:gd name="connsiteY4" fmla="*/ 15210 h 46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48" h="46348">
                  <a:moveTo>
                    <a:pt x="44960" y="15210"/>
                  </a:moveTo>
                  <a:cubicBezTo>
                    <a:pt x="49304" y="27321"/>
                    <a:pt x="43117" y="40616"/>
                    <a:pt x="31138" y="44960"/>
                  </a:cubicBezTo>
                  <a:cubicBezTo>
                    <a:pt x="19028" y="49304"/>
                    <a:pt x="5733" y="43117"/>
                    <a:pt x="1389" y="31138"/>
                  </a:cubicBezTo>
                  <a:cubicBezTo>
                    <a:pt x="-2955" y="19028"/>
                    <a:pt x="3232" y="5733"/>
                    <a:pt x="15210" y="1389"/>
                  </a:cubicBezTo>
                  <a:cubicBezTo>
                    <a:pt x="27321" y="-2955"/>
                    <a:pt x="40616" y="3232"/>
                    <a:pt x="44960" y="15210"/>
                  </a:cubicBezTo>
                  <a:close/>
                </a:path>
              </a:pathLst>
            </a:custGeom>
            <a:solidFill>
              <a:srgbClr val="99A9A7"/>
            </a:solidFill>
            <a:ln w="13163" cap="flat">
              <a:noFill/>
              <a:prstDash val="solid"/>
              <a:miter/>
            </a:ln>
          </p:spPr>
          <p:txBody>
            <a:bodyPr rtlCol="0" anchor="ctr"/>
            <a:lstStyle/>
            <a:p>
              <a:endParaRPr lang="en-US" dirty="0"/>
            </a:p>
          </p:txBody>
        </p:sp>
        <p:sp>
          <p:nvSpPr>
            <p:cNvPr id="19" name="Freeform: Shape 18">
              <a:extLst>
                <a:ext uri="{FF2B5EF4-FFF2-40B4-BE49-F238E27FC236}">
                  <a16:creationId xmlns:a16="http://schemas.microsoft.com/office/drawing/2014/main" id="{B41E14AC-B41B-21D1-A372-F59AB758D2D8}"/>
                </a:ext>
              </a:extLst>
            </p:cNvPr>
            <p:cNvSpPr/>
            <p:nvPr/>
          </p:nvSpPr>
          <p:spPr>
            <a:xfrm>
              <a:off x="2312627" y="2765434"/>
              <a:ext cx="46525" cy="46582"/>
            </a:xfrm>
            <a:custGeom>
              <a:avLst/>
              <a:gdLst>
                <a:gd name="connsiteX0" fmla="*/ 44353 w 46525"/>
                <a:gd name="connsiteY0" fmla="*/ 13419 h 46582"/>
                <a:gd name="connsiteX1" fmla="*/ 33164 w 46525"/>
                <a:gd name="connsiteY1" fmla="*/ 44353 h 46582"/>
                <a:gd name="connsiteX2" fmla="*/ 2230 w 46525"/>
                <a:gd name="connsiteY2" fmla="*/ 33164 h 46582"/>
                <a:gd name="connsiteX3" fmla="*/ 13419 w 46525"/>
                <a:gd name="connsiteY3" fmla="*/ 2230 h 46582"/>
                <a:gd name="connsiteX4" fmla="*/ 44353 w 46525"/>
                <a:gd name="connsiteY4" fmla="*/ 13419 h 46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25" h="46582">
                  <a:moveTo>
                    <a:pt x="44353" y="13419"/>
                  </a:moveTo>
                  <a:cubicBezTo>
                    <a:pt x="49750" y="25002"/>
                    <a:pt x="44748" y="38824"/>
                    <a:pt x="33164" y="44353"/>
                  </a:cubicBezTo>
                  <a:cubicBezTo>
                    <a:pt x="21580" y="49881"/>
                    <a:pt x="7758" y="44748"/>
                    <a:pt x="2230" y="33164"/>
                  </a:cubicBezTo>
                  <a:cubicBezTo>
                    <a:pt x="-3299" y="21580"/>
                    <a:pt x="1835" y="7758"/>
                    <a:pt x="13419" y="2230"/>
                  </a:cubicBezTo>
                  <a:cubicBezTo>
                    <a:pt x="25002" y="-3299"/>
                    <a:pt x="38824" y="1835"/>
                    <a:pt x="44353" y="13419"/>
                  </a:cubicBezTo>
                  <a:close/>
                </a:path>
              </a:pathLst>
            </a:custGeom>
            <a:solidFill>
              <a:srgbClr val="99A9A7"/>
            </a:solidFill>
            <a:ln w="13163"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804CCDDE-0942-296C-DD06-F7E53DA8B15C}"/>
                </a:ext>
              </a:extLst>
            </p:cNvPr>
            <p:cNvSpPr/>
            <p:nvPr/>
          </p:nvSpPr>
          <p:spPr>
            <a:xfrm>
              <a:off x="2217603" y="2814812"/>
              <a:ext cx="46550" cy="46550"/>
            </a:xfrm>
            <a:custGeom>
              <a:avLst/>
              <a:gdLst>
                <a:gd name="connsiteX0" fmla="*/ 43415 w 46550"/>
                <a:gd name="connsiteY0" fmla="*/ 11692 h 46550"/>
                <a:gd name="connsiteX1" fmla="*/ 34859 w 46550"/>
                <a:gd name="connsiteY1" fmla="*/ 43415 h 46550"/>
                <a:gd name="connsiteX2" fmla="*/ 3135 w 46550"/>
                <a:gd name="connsiteY2" fmla="*/ 34859 h 46550"/>
                <a:gd name="connsiteX3" fmla="*/ 11691 w 46550"/>
                <a:gd name="connsiteY3" fmla="*/ 3135 h 46550"/>
                <a:gd name="connsiteX4" fmla="*/ 43415 w 46550"/>
                <a:gd name="connsiteY4" fmla="*/ 11692 h 4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50" h="46550">
                  <a:moveTo>
                    <a:pt x="43415" y="11692"/>
                  </a:moveTo>
                  <a:cubicBezTo>
                    <a:pt x="49865" y="22749"/>
                    <a:pt x="46048" y="36965"/>
                    <a:pt x="34859" y="43415"/>
                  </a:cubicBezTo>
                  <a:cubicBezTo>
                    <a:pt x="23802" y="49865"/>
                    <a:pt x="9585" y="46048"/>
                    <a:pt x="3135" y="34859"/>
                  </a:cubicBezTo>
                  <a:cubicBezTo>
                    <a:pt x="-3315" y="23802"/>
                    <a:pt x="503" y="9585"/>
                    <a:pt x="11691" y="3135"/>
                  </a:cubicBezTo>
                  <a:cubicBezTo>
                    <a:pt x="22749" y="-3315"/>
                    <a:pt x="36965" y="503"/>
                    <a:pt x="43415" y="11692"/>
                  </a:cubicBezTo>
                  <a:close/>
                </a:path>
              </a:pathLst>
            </a:custGeom>
            <a:solidFill>
              <a:srgbClr val="99A9A7"/>
            </a:solidFill>
            <a:ln w="13163"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8585CC13-7AB4-A39F-AC83-2BFE693F2D62}"/>
                </a:ext>
              </a:extLst>
            </p:cNvPr>
            <p:cNvSpPr/>
            <p:nvPr/>
          </p:nvSpPr>
          <p:spPr>
            <a:xfrm>
              <a:off x="2127297" y="2872595"/>
              <a:ext cx="46464" cy="46464"/>
            </a:xfrm>
            <a:custGeom>
              <a:avLst/>
              <a:gdLst>
                <a:gd name="connsiteX0" fmla="*/ 42235 w 46464"/>
                <a:gd name="connsiteY0" fmla="*/ 9854 h 46464"/>
                <a:gd name="connsiteX1" fmla="*/ 36575 w 46464"/>
                <a:gd name="connsiteY1" fmla="*/ 42236 h 46464"/>
                <a:gd name="connsiteX2" fmla="*/ 4193 w 46464"/>
                <a:gd name="connsiteY2" fmla="*/ 36575 h 46464"/>
                <a:gd name="connsiteX3" fmla="*/ 9853 w 46464"/>
                <a:gd name="connsiteY3" fmla="*/ 4193 h 46464"/>
                <a:gd name="connsiteX4" fmla="*/ 42235 w 46464"/>
                <a:gd name="connsiteY4" fmla="*/ 9854 h 46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64" h="46464">
                  <a:moveTo>
                    <a:pt x="42235" y="9854"/>
                  </a:moveTo>
                  <a:cubicBezTo>
                    <a:pt x="49607" y="20384"/>
                    <a:pt x="47106" y="34864"/>
                    <a:pt x="36575" y="42236"/>
                  </a:cubicBezTo>
                  <a:cubicBezTo>
                    <a:pt x="26044" y="49607"/>
                    <a:pt x="11565" y="47106"/>
                    <a:pt x="4193" y="36575"/>
                  </a:cubicBezTo>
                  <a:cubicBezTo>
                    <a:pt x="-3178" y="26044"/>
                    <a:pt x="-546" y="11565"/>
                    <a:pt x="9853" y="4193"/>
                  </a:cubicBezTo>
                  <a:cubicBezTo>
                    <a:pt x="20384" y="-3178"/>
                    <a:pt x="34864" y="-546"/>
                    <a:pt x="42235" y="9854"/>
                  </a:cubicBezTo>
                  <a:close/>
                </a:path>
              </a:pathLst>
            </a:custGeom>
            <a:solidFill>
              <a:srgbClr val="99A9A7"/>
            </a:solidFill>
            <a:ln w="13163" cap="flat">
              <a:noFill/>
              <a:prstDash val="solid"/>
              <a:miter/>
            </a:ln>
          </p:spPr>
          <p:txBody>
            <a:bodyPr rtlCol="0" anchor="ctr"/>
            <a:lstStyle/>
            <a:p>
              <a:endParaRPr lang="en-US" dirty="0"/>
            </a:p>
          </p:txBody>
        </p:sp>
        <p:sp>
          <p:nvSpPr>
            <p:cNvPr id="22" name="Freeform: Shape 21">
              <a:extLst>
                <a:ext uri="{FF2B5EF4-FFF2-40B4-BE49-F238E27FC236}">
                  <a16:creationId xmlns:a16="http://schemas.microsoft.com/office/drawing/2014/main" id="{284689A9-6236-F0FD-5EE7-05AB83F22781}"/>
                </a:ext>
              </a:extLst>
            </p:cNvPr>
            <p:cNvSpPr/>
            <p:nvPr/>
          </p:nvSpPr>
          <p:spPr>
            <a:xfrm>
              <a:off x="2042184" y="2937676"/>
              <a:ext cx="46583" cy="46583"/>
            </a:xfrm>
            <a:custGeom>
              <a:avLst/>
              <a:gdLst>
                <a:gd name="connsiteX0" fmla="*/ 41128 w 46583"/>
                <a:gd name="connsiteY0" fmla="*/ 8351 h 46583"/>
                <a:gd name="connsiteX1" fmla="*/ 38232 w 46583"/>
                <a:gd name="connsiteY1" fmla="*/ 41128 h 46583"/>
                <a:gd name="connsiteX2" fmla="*/ 5455 w 46583"/>
                <a:gd name="connsiteY2" fmla="*/ 38232 h 46583"/>
                <a:gd name="connsiteX3" fmla="*/ 8351 w 46583"/>
                <a:gd name="connsiteY3" fmla="*/ 5455 h 46583"/>
                <a:gd name="connsiteX4" fmla="*/ 41128 w 46583"/>
                <a:gd name="connsiteY4" fmla="*/ 8351 h 46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83" h="46583">
                  <a:moveTo>
                    <a:pt x="41128" y="8351"/>
                  </a:moveTo>
                  <a:cubicBezTo>
                    <a:pt x="49421" y="18224"/>
                    <a:pt x="48105" y="32835"/>
                    <a:pt x="38232" y="41128"/>
                  </a:cubicBezTo>
                  <a:cubicBezTo>
                    <a:pt x="28360" y="49421"/>
                    <a:pt x="13748" y="48105"/>
                    <a:pt x="5455" y="38232"/>
                  </a:cubicBezTo>
                  <a:cubicBezTo>
                    <a:pt x="-2838" y="28360"/>
                    <a:pt x="-1521" y="13748"/>
                    <a:pt x="8351" y="5455"/>
                  </a:cubicBezTo>
                  <a:cubicBezTo>
                    <a:pt x="18224" y="-2837"/>
                    <a:pt x="32835" y="-1521"/>
                    <a:pt x="41128" y="8351"/>
                  </a:cubicBezTo>
                  <a:close/>
                </a:path>
              </a:pathLst>
            </a:custGeom>
            <a:solidFill>
              <a:srgbClr val="99A9A7"/>
            </a:solidFill>
            <a:ln w="13163" cap="flat">
              <a:noFill/>
              <a:prstDash val="solid"/>
              <a:miter/>
            </a:ln>
          </p:spPr>
          <p:txBody>
            <a:bodyPr rtlCol="0" anchor="ctr"/>
            <a:lstStyle/>
            <a:p>
              <a:endParaRPr lang="en-US" dirty="0"/>
            </a:p>
          </p:txBody>
        </p:sp>
        <p:sp>
          <p:nvSpPr>
            <p:cNvPr id="23" name="Freeform: Shape 22">
              <a:extLst>
                <a:ext uri="{FF2B5EF4-FFF2-40B4-BE49-F238E27FC236}">
                  <a16:creationId xmlns:a16="http://schemas.microsoft.com/office/drawing/2014/main" id="{FC1AAE53-8B76-F795-16E1-4BBC01135671}"/>
                </a:ext>
              </a:extLst>
            </p:cNvPr>
            <p:cNvSpPr/>
            <p:nvPr/>
          </p:nvSpPr>
          <p:spPr>
            <a:xfrm>
              <a:off x="1963163" y="3010035"/>
              <a:ext cx="46532" cy="46532"/>
            </a:xfrm>
            <a:custGeom>
              <a:avLst/>
              <a:gdLst>
                <a:gd name="connsiteX0" fmla="*/ 39721 w 46532"/>
                <a:gd name="connsiteY0" fmla="*/ 6812 h 46532"/>
                <a:gd name="connsiteX1" fmla="*/ 39721 w 46532"/>
                <a:gd name="connsiteY1" fmla="*/ 39721 h 46532"/>
                <a:gd name="connsiteX2" fmla="*/ 6812 w 46532"/>
                <a:gd name="connsiteY2" fmla="*/ 39721 h 46532"/>
                <a:gd name="connsiteX3" fmla="*/ 6812 w 46532"/>
                <a:gd name="connsiteY3" fmla="*/ 6812 h 46532"/>
                <a:gd name="connsiteX4" fmla="*/ 39721 w 46532"/>
                <a:gd name="connsiteY4" fmla="*/ 6812 h 46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32" h="46532">
                  <a:moveTo>
                    <a:pt x="39721" y="6812"/>
                  </a:moveTo>
                  <a:cubicBezTo>
                    <a:pt x="48803" y="15895"/>
                    <a:pt x="48803" y="30638"/>
                    <a:pt x="39721" y="39721"/>
                  </a:cubicBezTo>
                  <a:cubicBezTo>
                    <a:pt x="30638" y="48803"/>
                    <a:pt x="15895" y="48803"/>
                    <a:pt x="6812" y="39721"/>
                  </a:cubicBezTo>
                  <a:cubicBezTo>
                    <a:pt x="-2271" y="30638"/>
                    <a:pt x="-2271" y="15895"/>
                    <a:pt x="6812" y="6812"/>
                  </a:cubicBezTo>
                  <a:cubicBezTo>
                    <a:pt x="15895" y="-2271"/>
                    <a:pt x="30638" y="-2271"/>
                    <a:pt x="39721" y="6812"/>
                  </a:cubicBezTo>
                  <a:close/>
                </a:path>
              </a:pathLst>
            </a:custGeom>
            <a:solidFill>
              <a:srgbClr val="99A9A7"/>
            </a:solidFill>
            <a:ln w="13163" cap="flat">
              <a:noFill/>
              <a:prstDash val="solid"/>
              <a:miter/>
            </a:ln>
          </p:spPr>
          <p:txBody>
            <a:bodyPr rtlCol="0" anchor="ctr"/>
            <a:lstStyle/>
            <a:p>
              <a:endParaRPr lang="en-US" dirty="0"/>
            </a:p>
          </p:txBody>
        </p:sp>
        <p:sp>
          <p:nvSpPr>
            <p:cNvPr id="24" name="Freeform: Shape 23">
              <a:extLst>
                <a:ext uri="{FF2B5EF4-FFF2-40B4-BE49-F238E27FC236}">
                  <a16:creationId xmlns:a16="http://schemas.microsoft.com/office/drawing/2014/main" id="{1C84B54E-F39D-D4AF-EC61-AFF0140C60A6}"/>
                </a:ext>
              </a:extLst>
            </p:cNvPr>
            <p:cNvSpPr/>
            <p:nvPr/>
          </p:nvSpPr>
          <p:spPr>
            <a:xfrm>
              <a:off x="1890859" y="3089110"/>
              <a:ext cx="46475" cy="46475"/>
            </a:xfrm>
            <a:custGeom>
              <a:avLst/>
              <a:gdLst>
                <a:gd name="connsiteX0" fmla="*/ 38178 w 46475"/>
                <a:gd name="connsiteY0" fmla="*/ 5401 h 46475"/>
                <a:gd name="connsiteX1" fmla="*/ 41074 w 46475"/>
                <a:gd name="connsiteY1" fmla="*/ 38178 h 46475"/>
                <a:gd name="connsiteX2" fmla="*/ 8297 w 46475"/>
                <a:gd name="connsiteY2" fmla="*/ 41074 h 46475"/>
                <a:gd name="connsiteX3" fmla="*/ 5401 w 46475"/>
                <a:gd name="connsiteY3" fmla="*/ 8297 h 46475"/>
                <a:gd name="connsiteX4" fmla="*/ 38178 w 46475"/>
                <a:gd name="connsiteY4" fmla="*/ 5401 h 46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75" h="46475">
                  <a:moveTo>
                    <a:pt x="38178" y="5401"/>
                  </a:moveTo>
                  <a:cubicBezTo>
                    <a:pt x="48051" y="13694"/>
                    <a:pt x="49235" y="28306"/>
                    <a:pt x="41074" y="38178"/>
                  </a:cubicBezTo>
                  <a:cubicBezTo>
                    <a:pt x="32781" y="48051"/>
                    <a:pt x="18170" y="49235"/>
                    <a:pt x="8297" y="41074"/>
                  </a:cubicBezTo>
                  <a:cubicBezTo>
                    <a:pt x="-1575" y="32913"/>
                    <a:pt x="-2760" y="18170"/>
                    <a:pt x="5401" y="8297"/>
                  </a:cubicBezTo>
                  <a:cubicBezTo>
                    <a:pt x="13694" y="-1575"/>
                    <a:pt x="28306" y="-2760"/>
                    <a:pt x="38178" y="5401"/>
                  </a:cubicBezTo>
                  <a:close/>
                </a:path>
              </a:pathLst>
            </a:custGeom>
            <a:solidFill>
              <a:srgbClr val="99A9A7"/>
            </a:solidFill>
            <a:ln w="13163" cap="flat">
              <a:noFill/>
              <a:prstDash val="solid"/>
              <a:miter/>
            </a:ln>
          </p:spPr>
          <p:txBody>
            <a:bodyPr rtlCol="0" anchor="ctr"/>
            <a:lstStyle/>
            <a:p>
              <a:endParaRPr lang="en-US" dirty="0"/>
            </a:p>
          </p:txBody>
        </p:sp>
        <p:sp>
          <p:nvSpPr>
            <p:cNvPr id="25" name="Freeform: Shape 24">
              <a:extLst>
                <a:ext uri="{FF2B5EF4-FFF2-40B4-BE49-F238E27FC236}">
                  <a16:creationId xmlns:a16="http://schemas.microsoft.com/office/drawing/2014/main" id="{2D01734D-FD36-F997-3C99-D4307C2982E6}"/>
                </a:ext>
              </a:extLst>
            </p:cNvPr>
            <p:cNvSpPr/>
            <p:nvPr/>
          </p:nvSpPr>
          <p:spPr>
            <a:xfrm>
              <a:off x="1825555" y="3174001"/>
              <a:ext cx="46500" cy="46500"/>
            </a:xfrm>
            <a:custGeom>
              <a:avLst/>
              <a:gdLst>
                <a:gd name="connsiteX0" fmla="*/ 36611 w 46500"/>
                <a:gd name="connsiteY0" fmla="*/ 4229 h 46500"/>
                <a:gd name="connsiteX1" fmla="*/ 42272 w 46500"/>
                <a:gd name="connsiteY1" fmla="*/ 36611 h 46500"/>
                <a:gd name="connsiteX2" fmla="*/ 9890 w 46500"/>
                <a:gd name="connsiteY2" fmla="*/ 42272 h 46500"/>
                <a:gd name="connsiteX3" fmla="*/ 4229 w 46500"/>
                <a:gd name="connsiteY3" fmla="*/ 9890 h 46500"/>
                <a:gd name="connsiteX4" fmla="*/ 36611 w 46500"/>
                <a:gd name="connsiteY4" fmla="*/ 4229 h 46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00" h="46500">
                  <a:moveTo>
                    <a:pt x="36611" y="4229"/>
                  </a:moveTo>
                  <a:cubicBezTo>
                    <a:pt x="47142" y="11601"/>
                    <a:pt x="49643" y="26081"/>
                    <a:pt x="42272" y="36611"/>
                  </a:cubicBezTo>
                  <a:cubicBezTo>
                    <a:pt x="34900" y="47142"/>
                    <a:pt x="20420" y="49643"/>
                    <a:pt x="9890" y="42272"/>
                  </a:cubicBezTo>
                  <a:cubicBezTo>
                    <a:pt x="-641" y="34900"/>
                    <a:pt x="-3142" y="20420"/>
                    <a:pt x="4229" y="9890"/>
                  </a:cubicBezTo>
                  <a:cubicBezTo>
                    <a:pt x="11601" y="-641"/>
                    <a:pt x="26081" y="-3142"/>
                    <a:pt x="36611" y="4229"/>
                  </a:cubicBezTo>
                  <a:close/>
                </a:path>
              </a:pathLst>
            </a:custGeom>
            <a:solidFill>
              <a:srgbClr val="99A9A7"/>
            </a:solidFill>
            <a:ln w="13163" cap="flat">
              <a:noFill/>
              <a:prstDash val="solid"/>
              <a:miter/>
            </a:ln>
          </p:spPr>
          <p:txBody>
            <a:bodyPr rtlCol="0" anchor="ctr"/>
            <a:lstStyle/>
            <a:p>
              <a:endParaRPr lang="en-US" dirty="0"/>
            </a:p>
          </p:txBody>
        </p:sp>
        <p:sp>
          <p:nvSpPr>
            <p:cNvPr id="26" name="Freeform: Shape 25">
              <a:extLst>
                <a:ext uri="{FF2B5EF4-FFF2-40B4-BE49-F238E27FC236}">
                  <a16:creationId xmlns:a16="http://schemas.microsoft.com/office/drawing/2014/main" id="{961501FC-83DA-2FC7-9793-A920A9E5DEAA}"/>
                </a:ext>
              </a:extLst>
            </p:cNvPr>
            <p:cNvSpPr/>
            <p:nvPr/>
          </p:nvSpPr>
          <p:spPr>
            <a:xfrm>
              <a:off x="1768027" y="3264562"/>
              <a:ext cx="46376" cy="46376"/>
            </a:xfrm>
            <a:custGeom>
              <a:avLst/>
              <a:gdLst>
                <a:gd name="connsiteX0" fmla="*/ 34772 w 46376"/>
                <a:gd name="connsiteY0" fmla="*/ 3048 h 46376"/>
                <a:gd name="connsiteX1" fmla="*/ 43328 w 46376"/>
                <a:gd name="connsiteY1" fmla="*/ 34772 h 46376"/>
                <a:gd name="connsiteX2" fmla="*/ 11604 w 46376"/>
                <a:gd name="connsiteY2" fmla="*/ 43328 h 46376"/>
                <a:gd name="connsiteX3" fmla="*/ 3048 w 46376"/>
                <a:gd name="connsiteY3" fmla="*/ 11604 h 46376"/>
                <a:gd name="connsiteX4" fmla="*/ 34772 w 46376"/>
                <a:gd name="connsiteY4" fmla="*/ 3048 h 46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76" h="46376">
                  <a:moveTo>
                    <a:pt x="34772" y="3048"/>
                  </a:moveTo>
                  <a:cubicBezTo>
                    <a:pt x="45829" y="9498"/>
                    <a:pt x="49647" y="23715"/>
                    <a:pt x="43328" y="34772"/>
                  </a:cubicBezTo>
                  <a:cubicBezTo>
                    <a:pt x="36878" y="45829"/>
                    <a:pt x="22662" y="49647"/>
                    <a:pt x="11604" y="43328"/>
                  </a:cubicBezTo>
                  <a:cubicBezTo>
                    <a:pt x="547" y="36878"/>
                    <a:pt x="-3270" y="22662"/>
                    <a:pt x="3048" y="11604"/>
                  </a:cubicBezTo>
                  <a:cubicBezTo>
                    <a:pt x="9498" y="547"/>
                    <a:pt x="23715" y="-3270"/>
                    <a:pt x="34772" y="3048"/>
                  </a:cubicBezTo>
                  <a:close/>
                </a:path>
              </a:pathLst>
            </a:custGeom>
            <a:solidFill>
              <a:srgbClr val="99A9A7"/>
            </a:solidFill>
            <a:ln w="13163" cap="flat">
              <a:noFill/>
              <a:prstDash val="solid"/>
              <a:miter/>
            </a:ln>
          </p:spPr>
          <p:txBody>
            <a:bodyPr rtlCol="0" anchor="ctr"/>
            <a:lstStyle/>
            <a:p>
              <a:endParaRPr lang="en-US" dirty="0"/>
            </a:p>
          </p:txBody>
        </p:sp>
        <p:sp>
          <p:nvSpPr>
            <p:cNvPr id="27" name="Freeform: Shape 26">
              <a:extLst>
                <a:ext uri="{FF2B5EF4-FFF2-40B4-BE49-F238E27FC236}">
                  <a16:creationId xmlns:a16="http://schemas.microsoft.com/office/drawing/2014/main" id="{3B749AE1-A69F-2F7E-55F2-0A3C31B54ECA}"/>
                </a:ext>
              </a:extLst>
            </p:cNvPr>
            <p:cNvSpPr/>
            <p:nvPr/>
          </p:nvSpPr>
          <p:spPr>
            <a:xfrm>
              <a:off x="1718408" y="3359477"/>
              <a:ext cx="46604" cy="46625"/>
            </a:xfrm>
            <a:custGeom>
              <a:avLst/>
              <a:gdLst>
                <a:gd name="connsiteX0" fmla="*/ 33185 w 46604"/>
                <a:gd name="connsiteY0" fmla="*/ 2252 h 46625"/>
                <a:gd name="connsiteX1" fmla="*/ 44374 w 46604"/>
                <a:gd name="connsiteY1" fmla="*/ 33185 h 46625"/>
                <a:gd name="connsiteX2" fmla="*/ 13440 w 46604"/>
                <a:gd name="connsiteY2" fmla="*/ 44374 h 46625"/>
                <a:gd name="connsiteX3" fmla="*/ 2251 w 46604"/>
                <a:gd name="connsiteY3" fmla="*/ 13440 h 46625"/>
                <a:gd name="connsiteX4" fmla="*/ 33185 w 46604"/>
                <a:gd name="connsiteY4" fmla="*/ 2252 h 46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04" h="46625">
                  <a:moveTo>
                    <a:pt x="33185" y="2252"/>
                  </a:moveTo>
                  <a:cubicBezTo>
                    <a:pt x="44769" y="7648"/>
                    <a:pt x="49903" y="21470"/>
                    <a:pt x="44374" y="33185"/>
                  </a:cubicBezTo>
                  <a:cubicBezTo>
                    <a:pt x="38846" y="44901"/>
                    <a:pt x="25156" y="49903"/>
                    <a:pt x="13440" y="44374"/>
                  </a:cubicBezTo>
                  <a:cubicBezTo>
                    <a:pt x="1725" y="38846"/>
                    <a:pt x="-3277" y="25156"/>
                    <a:pt x="2251" y="13440"/>
                  </a:cubicBezTo>
                  <a:cubicBezTo>
                    <a:pt x="7780" y="1725"/>
                    <a:pt x="21470" y="-3277"/>
                    <a:pt x="33185" y="2252"/>
                  </a:cubicBezTo>
                  <a:close/>
                </a:path>
              </a:pathLst>
            </a:custGeom>
            <a:solidFill>
              <a:srgbClr val="99A9A7"/>
            </a:solidFill>
            <a:ln w="13163" cap="flat">
              <a:noFill/>
              <a:prstDash val="solid"/>
              <a:miter/>
            </a:ln>
          </p:spPr>
          <p:txBody>
            <a:bodyPr rtlCol="0" anchor="ctr"/>
            <a:lstStyle/>
            <a:p>
              <a:endParaRPr lang="en-US" dirty="0"/>
            </a:p>
          </p:txBody>
        </p:sp>
        <p:sp>
          <p:nvSpPr>
            <p:cNvPr id="28" name="Freeform: Shape 27">
              <a:extLst>
                <a:ext uri="{FF2B5EF4-FFF2-40B4-BE49-F238E27FC236}">
                  <a16:creationId xmlns:a16="http://schemas.microsoft.com/office/drawing/2014/main" id="{C6FF6618-D3C7-F5BF-B859-C088B76A21A9}"/>
                </a:ext>
              </a:extLst>
            </p:cNvPr>
            <p:cNvSpPr/>
            <p:nvPr/>
          </p:nvSpPr>
          <p:spPr>
            <a:xfrm>
              <a:off x="1677475" y="3458472"/>
              <a:ext cx="46483" cy="46483"/>
            </a:xfrm>
            <a:custGeom>
              <a:avLst/>
              <a:gdLst>
                <a:gd name="connsiteX0" fmla="*/ 31206 w 46483"/>
                <a:gd name="connsiteY0" fmla="*/ 1456 h 46483"/>
                <a:gd name="connsiteX1" fmla="*/ 45027 w 46483"/>
                <a:gd name="connsiteY1" fmla="*/ 31205 h 46483"/>
                <a:gd name="connsiteX2" fmla="*/ 15278 w 46483"/>
                <a:gd name="connsiteY2" fmla="*/ 45027 h 46483"/>
                <a:gd name="connsiteX3" fmla="*/ 1456 w 46483"/>
                <a:gd name="connsiteY3" fmla="*/ 15278 h 46483"/>
                <a:gd name="connsiteX4" fmla="*/ 31206 w 46483"/>
                <a:gd name="connsiteY4" fmla="*/ 1456 h 46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83" h="46483">
                  <a:moveTo>
                    <a:pt x="31206" y="1456"/>
                  </a:moveTo>
                  <a:cubicBezTo>
                    <a:pt x="43316" y="5800"/>
                    <a:pt x="49503" y="19227"/>
                    <a:pt x="45027" y="31205"/>
                  </a:cubicBezTo>
                  <a:cubicBezTo>
                    <a:pt x="40683" y="43316"/>
                    <a:pt x="27256" y="49503"/>
                    <a:pt x="15278" y="45027"/>
                  </a:cubicBezTo>
                  <a:cubicBezTo>
                    <a:pt x="3167" y="40683"/>
                    <a:pt x="-3019" y="27257"/>
                    <a:pt x="1456" y="15278"/>
                  </a:cubicBezTo>
                  <a:cubicBezTo>
                    <a:pt x="5800" y="3167"/>
                    <a:pt x="19227" y="-3019"/>
                    <a:pt x="31206" y="1456"/>
                  </a:cubicBezTo>
                  <a:close/>
                </a:path>
              </a:pathLst>
            </a:custGeom>
            <a:solidFill>
              <a:srgbClr val="99A9A7"/>
            </a:solidFill>
            <a:ln w="13163" cap="flat">
              <a:noFill/>
              <a:prstDash val="solid"/>
              <a:miter/>
            </a:ln>
          </p:spPr>
          <p:txBody>
            <a:bodyPr rtlCol="0" anchor="ctr"/>
            <a:lstStyle/>
            <a:p>
              <a:endParaRPr lang="en-US" dirty="0"/>
            </a:p>
          </p:txBody>
        </p:sp>
        <p:sp>
          <p:nvSpPr>
            <p:cNvPr id="29" name="Freeform: Shape 28">
              <a:extLst>
                <a:ext uri="{FF2B5EF4-FFF2-40B4-BE49-F238E27FC236}">
                  <a16:creationId xmlns:a16="http://schemas.microsoft.com/office/drawing/2014/main" id="{AA515BE2-EEF4-AFC2-3315-7C3359C180C2}"/>
                </a:ext>
              </a:extLst>
            </p:cNvPr>
            <p:cNvSpPr/>
            <p:nvPr/>
          </p:nvSpPr>
          <p:spPr>
            <a:xfrm>
              <a:off x="1645239" y="3560766"/>
              <a:ext cx="46455" cy="46455"/>
            </a:xfrm>
            <a:custGeom>
              <a:avLst/>
              <a:gdLst>
                <a:gd name="connsiteX0" fmla="*/ 29217 w 46455"/>
                <a:gd name="connsiteY0" fmla="*/ 784 h 46455"/>
                <a:gd name="connsiteX1" fmla="*/ 45671 w 46455"/>
                <a:gd name="connsiteY1" fmla="*/ 29217 h 46455"/>
                <a:gd name="connsiteX2" fmla="*/ 17238 w 46455"/>
                <a:gd name="connsiteY2" fmla="*/ 45671 h 46455"/>
                <a:gd name="connsiteX3" fmla="*/ 784 w 46455"/>
                <a:gd name="connsiteY3" fmla="*/ 17238 h 46455"/>
                <a:gd name="connsiteX4" fmla="*/ 29217 w 46455"/>
                <a:gd name="connsiteY4" fmla="*/ 784 h 46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55" h="46455">
                  <a:moveTo>
                    <a:pt x="29217" y="784"/>
                  </a:moveTo>
                  <a:cubicBezTo>
                    <a:pt x="41591" y="4075"/>
                    <a:pt x="48962" y="16843"/>
                    <a:pt x="45671" y="29217"/>
                  </a:cubicBezTo>
                  <a:cubicBezTo>
                    <a:pt x="42380" y="41591"/>
                    <a:pt x="29612" y="48962"/>
                    <a:pt x="17238" y="45671"/>
                  </a:cubicBezTo>
                  <a:cubicBezTo>
                    <a:pt x="4865" y="42380"/>
                    <a:pt x="-2507" y="29612"/>
                    <a:pt x="784" y="17238"/>
                  </a:cubicBezTo>
                  <a:cubicBezTo>
                    <a:pt x="4075" y="4865"/>
                    <a:pt x="16843" y="-2507"/>
                    <a:pt x="29217" y="784"/>
                  </a:cubicBezTo>
                  <a:close/>
                </a:path>
              </a:pathLst>
            </a:custGeom>
            <a:solidFill>
              <a:srgbClr val="99A9A7"/>
            </a:solidFill>
            <a:ln w="13163" cap="flat">
              <a:noFill/>
              <a:prstDash val="solid"/>
              <a:miter/>
            </a:ln>
          </p:spPr>
          <p:txBody>
            <a:bodyPr rtlCol="0" anchor="ctr"/>
            <a:lstStyle/>
            <a:p>
              <a:endParaRPr lang="en-US" dirty="0"/>
            </a:p>
          </p:txBody>
        </p:sp>
        <p:sp>
          <p:nvSpPr>
            <p:cNvPr id="30" name="Freeform: Shape 29">
              <a:extLst>
                <a:ext uri="{FF2B5EF4-FFF2-40B4-BE49-F238E27FC236}">
                  <a16:creationId xmlns:a16="http://schemas.microsoft.com/office/drawing/2014/main" id="{41D5C9A3-FD65-AEEE-8AA6-92AAB5440789}"/>
                </a:ext>
              </a:extLst>
            </p:cNvPr>
            <p:cNvSpPr/>
            <p:nvPr/>
          </p:nvSpPr>
          <p:spPr>
            <a:xfrm>
              <a:off x="1622100" y="3665313"/>
              <a:ext cx="46397" cy="46397"/>
            </a:xfrm>
            <a:custGeom>
              <a:avLst/>
              <a:gdLst>
                <a:gd name="connsiteX0" fmla="*/ 27213 w 46397"/>
                <a:gd name="connsiteY0" fmla="*/ 360 h 46397"/>
                <a:gd name="connsiteX1" fmla="*/ 46037 w 46397"/>
                <a:gd name="connsiteY1" fmla="*/ 27213 h 46397"/>
                <a:gd name="connsiteX2" fmla="*/ 19184 w 46397"/>
                <a:gd name="connsiteY2" fmla="*/ 46037 h 46397"/>
                <a:gd name="connsiteX3" fmla="*/ 360 w 46397"/>
                <a:gd name="connsiteY3" fmla="*/ 19184 h 46397"/>
                <a:gd name="connsiteX4" fmla="*/ 27213 w 46397"/>
                <a:gd name="connsiteY4" fmla="*/ 360 h 46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97" h="46397">
                  <a:moveTo>
                    <a:pt x="27213" y="360"/>
                  </a:moveTo>
                  <a:cubicBezTo>
                    <a:pt x="39850" y="2598"/>
                    <a:pt x="48275" y="14577"/>
                    <a:pt x="46037" y="27213"/>
                  </a:cubicBezTo>
                  <a:cubicBezTo>
                    <a:pt x="43799" y="39850"/>
                    <a:pt x="31821" y="48275"/>
                    <a:pt x="19184" y="46037"/>
                  </a:cubicBezTo>
                  <a:cubicBezTo>
                    <a:pt x="6547" y="43799"/>
                    <a:pt x="-1878" y="31821"/>
                    <a:pt x="360" y="19184"/>
                  </a:cubicBezTo>
                  <a:cubicBezTo>
                    <a:pt x="2598" y="6547"/>
                    <a:pt x="14577" y="-1878"/>
                    <a:pt x="27213" y="360"/>
                  </a:cubicBezTo>
                  <a:close/>
                </a:path>
              </a:pathLst>
            </a:custGeom>
            <a:solidFill>
              <a:srgbClr val="99A9A7"/>
            </a:solidFill>
            <a:ln w="13163" cap="flat">
              <a:noFill/>
              <a:prstDash val="solid"/>
              <a:miter/>
            </a:ln>
          </p:spPr>
          <p:txBody>
            <a:bodyPr rtlCol="0" anchor="ctr"/>
            <a:lstStyle/>
            <a:p>
              <a:endParaRPr lang="en-US" dirty="0"/>
            </a:p>
          </p:txBody>
        </p:sp>
        <p:sp>
          <p:nvSpPr>
            <p:cNvPr id="31" name="Freeform: Shape 30">
              <a:extLst>
                <a:ext uri="{FF2B5EF4-FFF2-40B4-BE49-F238E27FC236}">
                  <a16:creationId xmlns:a16="http://schemas.microsoft.com/office/drawing/2014/main" id="{807A4B29-4A56-0F57-4280-9782BA3FAEF4}"/>
                </a:ext>
              </a:extLst>
            </p:cNvPr>
            <p:cNvSpPr/>
            <p:nvPr/>
          </p:nvSpPr>
          <p:spPr>
            <a:xfrm>
              <a:off x="1608012" y="3771538"/>
              <a:ext cx="46403" cy="46403"/>
            </a:xfrm>
            <a:custGeom>
              <a:avLst/>
              <a:gdLst>
                <a:gd name="connsiteX0" fmla="*/ 25242 w 46403"/>
                <a:gd name="connsiteY0" fmla="*/ 100 h 46403"/>
                <a:gd name="connsiteX1" fmla="*/ 46304 w 46403"/>
                <a:gd name="connsiteY1" fmla="*/ 25242 h 46403"/>
                <a:gd name="connsiteX2" fmla="*/ 21162 w 46403"/>
                <a:gd name="connsiteY2" fmla="*/ 46304 h 46403"/>
                <a:gd name="connsiteX3" fmla="*/ 100 w 46403"/>
                <a:gd name="connsiteY3" fmla="*/ 21161 h 46403"/>
                <a:gd name="connsiteX4" fmla="*/ 25242 w 46403"/>
                <a:gd name="connsiteY4" fmla="*/ 100 h 46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03" h="46403">
                  <a:moveTo>
                    <a:pt x="25242" y="100"/>
                  </a:moveTo>
                  <a:cubicBezTo>
                    <a:pt x="38011" y="1153"/>
                    <a:pt x="47488" y="12474"/>
                    <a:pt x="46304" y="25242"/>
                  </a:cubicBezTo>
                  <a:cubicBezTo>
                    <a:pt x="45119" y="38011"/>
                    <a:pt x="33930" y="47488"/>
                    <a:pt x="21162" y="46304"/>
                  </a:cubicBezTo>
                  <a:cubicBezTo>
                    <a:pt x="8393" y="45119"/>
                    <a:pt x="-1085" y="33930"/>
                    <a:pt x="100" y="21161"/>
                  </a:cubicBezTo>
                  <a:cubicBezTo>
                    <a:pt x="1153" y="8393"/>
                    <a:pt x="12474" y="-1085"/>
                    <a:pt x="25242" y="100"/>
                  </a:cubicBezTo>
                  <a:close/>
                </a:path>
              </a:pathLst>
            </a:custGeom>
            <a:solidFill>
              <a:srgbClr val="99A9A7"/>
            </a:solidFill>
            <a:ln w="13163"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A0F929B7-EECD-9A9E-3CBC-BF04FA399C68}"/>
                </a:ext>
              </a:extLst>
            </p:cNvPr>
            <p:cNvSpPr/>
            <p:nvPr/>
          </p:nvSpPr>
          <p:spPr>
            <a:xfrm>
              <a:off x="1603374" y="3878657"/>
              <a:ext cx="46335" cy="46335"/>
            </a:xfrm>
            <a:custGeom>
              <a:avLst/>
              <a:gdLst>
                <a:gd name="connsiteX0" fmla="*/ 23168 w 46335"/>
                <a:gd name="connsiteY0" fmla="*/ 0 h 46335"/>
                <a:gd name="connsiteX1" fmla="*/ 46335 w 46335"/>
                <a:gd name="connsiteY1" fmla="*/ 23168 h 46335"/>
                <a:gd name="connsiteX2" fmla="*/ 23168 w 46335"/>
                <a:gd name="connsiteY2" fmla="*/ 46335 h 46335"/>
                <a:gd name="connsiteX3" fmla="*/ 0 w 46335"/>
                <a:gd name="connsiteY3" fmla="*/ 23168 h 46335"/>
                <a:gd name="connsiteX4" fmla="*/ 23168 w 46335"/>
                <a:gd name="connsiteY4" fmla="*/ 0 h 46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35" h="46335">
                  <a:moveTo>
                    <a:pt x="23168" y="0"/>
                  </a:moveTo>
                  <a:cubicBezTo>
                    <a:pt x="35936" y="0"/>
                    <a:pt x="46335" y="10399"/>
                    <a:pt x="46335" y="23168"/>
                  </a:cubicBezTo>
                  <a:cubicBezTo>
                    <a:pt x="46335" y="35936"/>
                    <a:pt x="35936" y="46335"/>
                    <a:pt x="23168" y="46335"/>
                  </a:cubicBezTo>
                  <a:cubicBezTo>
                    <a:pt x="10399" y="46335"/>
                    <a:pt x="0" y="35936"/>
                    <a:pt x="0" y="23168"/>
                  </a:cubicBezTo>
                  <a:cubicBezTo>
                    <a:pt x="0" y="10399"/>
                    <a:pt x="10399" y="0"/>
                    <a:pt x="23168" y="0"/>
                  </a:cubicBezTo>
                  <a:close/>
                </a:path>
              </a:pathLst>
            </a:custGeom>
            <a:solidFill>
              <a:srgbClr val="99A9A7"/>
            </a:solidFill>
            <a:ln w="13163" cap="flat">
              <a:noFill/>
              <a:prstDash val="solid"/>
              <a:miter/>
            </a:ln>
          </p:spPr>
          <p:txBody>
            <a:bodyPr rtlCol="0" anchor="ctr"/>
            <a:lstStyle/>
            <a:p>
              <a:endParaRPr lang="en-US" dirty="0"/>
            </a:p>
          </p:txBody>
        </p:sp>
        <p:sp>
          <p:nvSpPr>
            <p:cNvPr id="33" name="Freeform: Shape 32">
              <a:extLst>
                <a:ext uri="{FF2B5EF4-FFF2-40B4-BE49-F238E27FC236}">
                  <a16:creationId xmlns:a16="http://schemas.microsoft.com/office/drawing/2014/main" id="{E6A3D50F-8A15-604F-B090-4927C2268C9B}"/>
                </a:ext>
              </a:extLst>
            </p:cNvPr>
            <p:cNvSpPr/>
            <p:nvPr/>
          </p:nvSpPr>
          <p:spPr>
            <a:xfrm>
              <a:off x="1608163" y="3985707"/>
              <a:ext cx="46384" cy="46384"/>
            </a:xfrm>
            <a:custGeom>
              <a:avLst/>
              <a:gdLst>
                <a:gd name="connsiteX0" fmla="*/ 21142 w 46384"/>
                <a:gd name="connsiteY0" fmla="*/ 100 h 46384"/>
                <a:gd name="connsiteX1" fmla="*/ 46285 w 46384"/>
                <a:gd name="connsiteY1" fmla="*/ 21162 h 46384"/>
                <a:gd name="connsiteX2" fmla="*/ 25223 w 46384"/>
                <a:gd name="connsiteY2" fmla="*/ 46304 h 46384"/>
                <a:gd name="connsiteX3" fmla="*/ 81 w 46384"/>
                <a:gd name="connsiteY3" fmla="*/ 25242 h 46384"/>
                <a:gd name="connsiteX4" fmla="*/ 21142 w 46384"/>
                <a:gd name="connsiteY4" fmla="*/ 100 h 4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84" h="46384">
                  <a:moveTo>
                    <a:pt x="21142" y="100"/>
                  </a:moveTo>
                  <a:cubicBezTo>
                    <a:pt x="33911" y="-1085"/>
                    <a:pt x="45231" y="8393"/>
                    <a:pt x="46285" y="21162"/>
                  </a:cubicBezTo>
                  <a:cubicBezTo>
                    <a:pt x="47469" y="33930"/>
                    <a:pt x="37992" y="45251"/>
                    <a:pt x="25223" y="46304"/>
                  </a:cubicBezTo>
                  <a:cubicBezTo>
                    <a:pt x="12455" y="47357"/>
                    <a:pt x="1134" y="38011"/>
                    <a:pt x="81" y="25242"/>
                  </a:cubicBezTo>
                  <a:cubicBezTo>
                    <a:pt x="-972" y="12474"/>
                    <a:pt x="8374" y="1153"/>
                    <a:pt x="21142" y="100"/>
                  </a:cubicBezTo>
                  <a:close/>
                </a:path>
              </a:pathLst>
            </a:custGeom>
            <a:solidFill>
              <a:srgbClr val="99A9A7"/>
            </a:solidFill>
            <a:ln w="13163" cap="flat">
              <a:noFill/>
              <a:prstDash val="solid"/>
              <a:miter/>
            </a:ln>
          </p:spPr>
          <p:txBody>
            <a:bodyPr rtlCol="0" anchor="ctr"/>
            <a:lstStyle/>
            <a:p>
              <a:endParaRPr lang="en-US" dirty="0"/>
            </a:p>
          </p:txBody>
        </p:sp>
        <p:sp>
          <p:nvSpPr>
            <p:cNvPr id="34" name="Freeform: Shape 33">
              <a:extLst>
                <a:ext uri="{FF2B5EF4-FFF2-40B4-BE49-F238E27FC236}">
                  <a16:creationId xmlns:a16="http://schemas.microsoft.com/office/drawing/2014/main" id="{4AB5E209-7144-D4CB-16FF-919F762ACA6E}"/>
                </a:ext>
              </a:extLst>
            </p:cNvPr>
            <p:cNvSpPr/>
            <p:nvPr/>
          </p:nvSpPr>
          <p:spPr>
            <a:xfrm>
              <a:off x="1621969" y="4091939"/>
              <a:ext cx="46397" cy="46397"/>
            </a:xfrm>
            <a:custGeom>
              <a:avLst/>
              <a:gdLst>
                <a:gd name="connsiteX0" fmla="*/ 19184 w 46397"/>
                <a:gd name="connsiteY0" fmla="*/ 360 h 46397"/>
                <a:gd name="connsiteX1" fmla="*/ 46037 w 46397"/>
                <a:gd name="connsiteY1" fmla="*/ 19184 h 46397"/>
                <a:gd name="connsiteX2" fmla="*/ 27213 w 46397"/>
                <a:gd name="connsiteY2" fmla="*/ 46037 h 46397"/>
                <a:gd name="connsiteX3" fmla="*/ 360 w 46397"/>
                <a:gd name="connsiteY3" fmla="*/ 27213 h 46397"/>
                <a:gd name="connsiteX4" fmla="*/ 19184 w 46397"/>
                <a:gd name="connsiteY4" fmla="*/ 360 h 46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97" h="46397">
                  <a:moveTo>
                    <a:pt x="19184" y="360"/>
                  </a:moveTo>
                  <a:cubicBezTo>
                    <a:pt x="31821" y="-1878"/>
                    <a:pt x="43931" y="6547"/>
                    <a:pt x="46037" y="19184"/>
                  </a:cubicBezTo>
                  <a:cubicBezTo>
                    <a:pt x="48275" y="31821"/>
                    <a:pt x="39850" y="43931"/>
                    <a:pt x="27213" y="46037"/>
                  </a:cubicBezTo>
                  <a:cubicBezTo>
                    <a:pt x="14577" y="48275"/>
                    <a:pt x="2466" y="39850"/>
                    <a:pt x="360" y="27213"/>
                  </a:cubicBezTo>
                  <a:cubicBezTo>
                    <a:pt x="-1878" y="14576"/>
                    <a:pt x="6547" y="2466"/>
                    <a:pt x="19184" y="360"/>
                  </a:cubicBezTo>
                  <a:close/>
                </a:path>
              </a:pathLst>
            </a:custGeom>
            <a:solidFill>
              <a:srgbClr val="99A9A7"/>
            </a:solidFill>
            <a:ln w="13163" cap="flat">
              <a:noFill/>
              <a:prstDash val="solid"/>
              <a:miter/>
            </a:ln>
          </p:spPr>
          <p:txBody>
            <a:bodyPr rtlCol="0" anchor="ctr"/>
            <a:lstStyle/>
            <a:p>
              <a:endParaRPr lang="en-US" dirty="0"/>
            </a:p>
          </p:txBody>
        </p:sp>
        <p:sp>
          <p:nvSpPr>
            <p:cNvPr id="35" name="Freeform: Shape 34">
              <a:extLst>
                <a:ext uri="{FF2B5EF4-FFF2-40B4-BE49-F238E27FC236}">
                  <a16:creationId xmlns:a16="http://schemas.microsoft.com/office/drawing/2014/main" id="{196DD0ED-8C6E-E7D7-E7E7-B02FA3CCA737}"/>
                </a:ext>
              </a:extLst>
            </p:cNvPr>
            <p:cNvSpPr/>
            <p:nvPr/>
          </p:nvSpPr>
          <p:spPr>
            <a:xfrm>
              <a:off x="1645107" y="4196560"/>
              <a:ext cx="46455" cy="46455"/>
            </a:xfrm>
            <a:custGeom>
              <a:avLst/>
              <a:gdLst>
                <a:gd name="connsiteX0" fmla="*/ 17238 w 46455"/>
                <a:gd name="connsiteY0" fmla="*/ 784 h 46455"/>
                <a:gd name="connsiteX1" fmla="*/ 45671 w 46455"/>
                <a:gd name="connsiteY1" fmla="*/ 17238 h 46455"/>
                <a:gd name="connsiteX2" fmla="*/ 29217 w 46455"/>
                <a:gd name="connsiteY2" fmla="*/ 45671 h 46455"/>
                <a:gd name="connsiteX3" fmla="*/ 784 w 46455"/>
                <a:gd name="connsiteY3" fmla="*/ 29217 h 46455"/>
                <a:gd name="connsiteX4" fmla="*/ 17238 w 46455"/>
                <a:gd name="connsiteY4" fmla="*/ 784 h 46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55" h="46455">
                  <a:moveTo>
                    <a:pt x="17238" y="784"/>
                  </a:moveTo>
                  <a:cubicBezTo>
                    <a:pt x="29612" y="-2507"/>
                    <a:pt x="42380" y="4865"/>
                    <a:pt x="45671" y="17238"/>
                  </a:cubicBezTo>
                  <a:cubicBezTo>
                    <a:pt x="48962" y="29612"/>
                    <a:pt x="41591" y="42380"/>
                    <a:pt x="29217" y="45671"/>
                  </a:cubicBezTo>
                  <a:cubicBezTo>
                    <a:pt x="16843" y="48962"/>
                    <a:pt x="4075" y="41590"/>
                    <a:pt x="784" y="29217"/>
                  </a:cubicBezTo>
                  <a:cubicBezTo>
                    <a:pt x="-2507" y="16843"/>
                    <a:pt x="4865" y="4075"/>
                    <a:pt x="17238" y="784"/>
                  </a:cubicBezTo>
                  <a:close/>
                </a:path>
              </a:pathLst>
            </a:custGeom>
            <a:solidFill>
              <a:srgbClr val="99A9A7"/>
            </a:solidFill>
            <a:ln w="13163" cap="flat">
              <a:noFill/>
              <a:prstDash val="solid"/>
              <a:miter/>
            </a:ln>
          </p:spPr>
          <p:txBody>
            <a:bodyPr rtlCol="0" anchor="ctr"/>
            <a:lstStyle/>
            <a:p>
              <a:endParaRPr lang="en-US" dirty="0"/>
            </a:p>
          </p:txBody>
        </p:sp>
        <p:sp>
          <p:nvSpPr>
            <p:cNvPr id="36" name="Freeform: Shape 35">
              <a:extLst>
                <a:ext uri="{FF2B5EF4-FFF2-40B4-BE49-F238E27FC236}">
                  <a16:creationId xmlns:a16="http://schemas.microsoft.com/office/drawing/2014/main" id="{55465161-F370-DEFA-ECC6-BD19A6E112C2}"/>
                </a:ext>
              </a:extLst>
            </p:cNvPr>
            <p:cNvSpPr/>
            <p:nvPr/>
          </p:nvSpPr>
          <p:spPr>
            <a:xfrm>
              <a:off x="1677411" y="4298761"/>
              <a:ext cx="46348" cy="46348"/>
            </a:xfrm>
            <a:custGeom>
              <a:avLst/>
              <a:gdLst>
                <a:gd name="connsiteX0" fmla="*/ 15210 w 46348"/>
                <a:gd name="connsiteY0" fmla="*/ 1389 h 46348"/>
                <a:gd name="connsiteX1" fmla="*/ 44960 w 46348"/>
                <a:gd name="connsiteY1" fmla="*/ 15210 h 46348"/>
                <a:gd name="connsiteX2" fmla="*/ 31138 w 46348"/>
                <a:gd name="connsiteY2" fmla="*/ 44960 h 46348"/>
                <a:gd name="connsiteX3" fmla="*/ 1389 w 46348"/>
                <a:gd name="connsiteY3" fmla="*/ 31138 h 46348"/>
                <a:gd name="connsiteX4" fmla="*/ 15210 w 46348"/>
                <a:gd name="connsiteY4" fmla="*/ 1389 h 463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48" h="46348">
                  <a:moveTo>
                    <a:pt x="15210" y="1389"/>
                  </a:moveTo>
                  <a:cubicBezTo>
                    <a:pt x="27321" y="-2955"/>
                    <a:pt x="40616" y="3232"/>
                    <a:pt x="44960" y="15210"/>
                  </a:cubicBezTo>
                  <a:cubicBezTo>
                    <a:pt x="49304" y="27321"/>
                    <a:pt x="43117" y="40616"/>
                    <a:pt x="31138" y="44960"/>
                  </a:cubicBezTo>
                  <a:cubicBezTo>
                    <a:pt x="19028" y="49304"/>
                    <a:pt x="5733" y="43117"/>
                    <a:pt x="1389" y="31138"/>
                  </a:cubicBezTo>
                  <a:cubicBezTo>
                    <a:pt x="-2955" y="19028"/>
                    <a:pt x="3232" y="5733"/>
                    <a:pt x="15210" y="1389"/>
                  </a:cubicBezTo>
                  <a:close/>
                </a:path>
              </a:pathLst>
            </a:custGeom>
            <a:solidFill>
              <a:srgbClr val="99A9A7"/>
            </a:solidFill>
            <a:ln w="13163" cap="flat">
              <a:noFill/>
              <a:prstDash val="solid"/>
              <a:miter/>
            </a:ln>
          </p:spPr>
          <p:txBody>
            <a:bodyPr rtlCol="0" anchor="ctr"/>
            <a:lstStyle/>
            <a:p>
              <a:endParaRPr lang="en-US" dirty="0"/>
            </a:p>
          </p:txBody>
        </p:sp>
        <p:sp>
          <p:nvSpPr>
            <p:cNvPr id="37" name="Freeform: Shape 36">
              <a:extLst>
                <a:ext uri="{FF2B5EF4-FFF2-40B4-BE49-F238E27FC236}">
                  <a16:creationId xmlns:a16="http://schemas.microsoft.com/office/drawing/2014/main" id="{52619B23-06EA-1046-66D0-3FD3FD014DAA}"/>
                </a:ext>
              </a:extLst>
            </p:cNvPr>
            <p:cNvSpPr/>
            <p:nvPr/>
          </p:nvSpPr>
          <p:spPr>
            <a:xfrm>
              <a:off x="1718487" y="4397756"/>
              <a:ext cx="46468" cy="46525"/>
            </a:xfrm>
            <a:custGeom>
              <a:avLst/>
              <a:gdLst>
                <a:gd name="connsiteX0" fmla="*/ 13362 w 46468"/>
                <a:gd name="connsiteY0" fmla="*/ 2173 h 46525"/>
                <a:gd name="connsiteX1" fmla="*/ 44296 w 46468"/>
                <a:gd name="connsiteY1" fmla="*/ 13362 h 46525"/>
                <a:gd name="connsiteX2" fmla="*/ 33107 w 46468"/>
                <a:gd name="connsiteY2" fmla="*/ 44296 h 46525"/>
                <a:gd name="connsiteX3" fmla="*/ 2173 w 46468"/>
                <a:gd name="connsiteY3" fmla="*/ 33107 h 46525"/>
                <a:gd name="connsiteX4" fmla="*/ 13362 w 46468"/>
                <a:gd name="connsiteY4" fmla="*/ 2173 h 46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68" h="46525">
                  <a:moveTo>
                    <a:pt x="13362" y="2173"/>
                  </a:moveTo>
                  <a:cubicBezTo>
                    <a:pt x="24945" y="-3224"/>
                    <a:pt x="38767" y="1778"/>
                    <a:pt x="44296" y="13362"/>
                  </a:cubicBezTo>
                  <a:cubicBezTo>
                    <a:pt x="49693" y="24945"/>
                    <a:pt x="44691" y="38767"/>
                    <a:pt x="33107" y="44296"/>
                  </a:cubicBezTo>
                  <a:cubicBezTo>
                    <a:pt x="21523" y="49824"/>
                    <a:pt x="7701" y="44691"/>
                    <a:pt x="2173" y="33107"/>
                  </a:cubicBezTo>
                  <a:cubicBezTo>
                    <a:pt x="-3224" y="21523"/>
                    <a:pt x="1778" y="7701"/>
                    <a:pt x="13362" y="2173"/>
                  </a:cubicBezTo>
                  <a:close/>
                </a:path>
              </a:pathLst>
            </a:custGeom>
            <a:solidFill>
              <a:srgbClr val="99A9A7"/>
            </a:solidFill>
            <a:ln w="13163" cap="flat">
              <a:noFill/>
              <a:prstDash val="solid"/>
              <a:miter/>
            </a:ln>
          </p:spPr>
          <p:txBody>
            <a:bodyPr rtlCol="0" anchor="ctr"/>
            <a:lstStyle/>
            <a:p>
              <a:endParaRPr lang="en-US" dirty="0"/>
            </a:p>
          </p:txBody>
        </p:sp>
        <p:sp>
          <p:nvSpPr>
            <p:cNvPr id="38" name="Freeform: Shape 37">
              <a:extLst>
                <a:ext uri="{FF2B5EF4-FFF2-40B4-BE49-F238E27FC236}">
                  <a16:creationId xmlns:a16="http://schemas.microsoft.com/office/drawing/2014/main" id="{F0C2F2E9-7B5E-C6BA-6EB2-44BC173A5A85}"/>
                </a:ext>
              </a:extLst>
            </p:cNvPr>
            <p:cNvSpPr/>
            <p:nvPr/>
          </p:nvSpPr>
          <p:spPr>
            <a:xfrm>
              <a:off x="1767809" y="4492755"/>
              <a:ext cx="46550" cy="46550"/>
            </a:xfrm>
            <a:custGeom>
              <a:avLst/>
              <a:gdLst>
                <a:gd name="connsiteX0" fmla="*/ 11692 w 46550"/>
                <a:gd name="connsiteY0" fmla="*/ 3135 h 46550"/>
                <a:gd name="connsiteX1" fmla="*/ 43415 w 46550"/>
                <a:gd name="connsiteY1" fmla="*/ 11692 h 46550"/>
                <a:gd name="connsiteX2" fmla="*/ 34859 w 46550"/>
                <a:gd name="connsiteY2" fmla="*/ 43415 h 46550"/>
                <a:gd name="connsiteX3" fmla="*/ 3135 w 46550"/>
                <a:gd name="connsiteY3" fmla="*/ 34859 h 46550"/>
                <a:gd name="connsiteX4" fmla="*/ 11692 w 46550"/>
                <a:gd name="connsiteY4" fmla="*/ 3135 h 4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50" h="46550">
                  <a:moveTo>
                    <a:pt x="11692" y="3135"/>
                  </a:moveTo>
                  <a:cubicBezTo>
                    <a:pt x="22749" y="-3315"/>
                    <a:pt x="36965" y="503"/>
                    <a:pt x="43415" y="11692"/>
                  </a:cubicBezTo>
                  <a:cubicBezTo>
                    <a:pt x="49865" y="22749"/>
                    <a:pt x="46048" y="36965"/>
                    <a:pt x="34859" y="43415"/>
                  </a:cubicBezTo>
                  <a:cubicBezTo>
                    <a:pt x="23670" y="49865"/>
                    <a:pt x="9585" y="46048"/>
                    <a:pt x="3135" y="34859"/>
                  </a:cubicBezTo>
                  <a:cubicBezTo>
                    <a:pt x="-3315" y="23802"/>
                    <a:pt x="503" y="9585"/>
                    <a:pt x="11692" y="3135"/>
                  </a:cubicBezTo>
                  <a:close/>
                </a:path>
              </a:pathLst>
            </a:custGeom>
            <a:solidFill>
              <a:srgbClr val="99A9A7"/>
            </a:solidFill>
            <a:ln w="13163" cap="flat">
              <a:noFill/>
              <a:prstDash val="solid"/>
              <a:miter/>
            </a:ln>
          </p:spPr>
          <p:txBody>
            <a:bodyPr rtlCol="0" anchor="ctr"/>
            <a:lstStyle/>
            <a:p>
              <a:endParaRPr lang="en-US" dirty="0"/>
            </a:p>
          </p:txBody>
        </p:sp>
        <p:sp>
          <p:nvSpPr>
            <p:cNvPr id="39" name="Freeform: Shape 38">
              <a:extLst>
                <a:ext uri="{FF2B5EF4-FFF2-40B4-BE49-F238E27FC236}">
                  <a16:creationId xmlns:a16="http://schemas.microsoft.com/office/drawing/2014/main" id="{18B4EEE1-EF82-45B5-5A3A-A3D7DF872A9E}"/>
                </a:ext>
              </a:extLst>
            </p:cNvPr>
            <p:cNvSpPr/>
            <p:nvPr/>
          </p:nvSpPr>
          <p:spPr>
            <a:xfrm>
              <a:off x="1825460" y="4583147"/>
              <a:ext cx="46428" cy="46464"/>
            </a:xfrm>
            <a:custGeom>
              <a:avLst/>
              <a:gdLst>
                <a:gd name="connsiteX0" fmla="*/ 9853 w 46428"/>
                <a:gd name="connsiteY0" fmla="*/ 4229 h 46464"/>
                <a:gd name="connsiteX1" fmla="*/ 42236 w 46428"/>
                <a:gd name="connsiteY1" fmla="*/ 9890 h 46464"/>
                <a:gd name="connsiteX2" fmla="*/ 36575 w 46428"/>
                <a:gd name="connsiteY2" fmla="*/ 42272 h 46464"/>
                <a:gd name="connsiteX3" fmla="*/ 4193 w 46428"/>
                <a:gd name="connsiteY3" fmla="*/ 36611 h 46464"/>
                <a:gd name="connsiteX4" fmla="*/ 9853 w 46428"/>
                <a:gd name="connsiteY4" fmla="*/ 4229 h 46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28" h="46464">
                  <a:moveTo>
                    <a:pt x="9853" y="4229"/>
                  </a:moveTo>
                  <a:cubicBezTo>
                    <a:pt x="20384" y="-3142"/>
                    <a:pt x="34864" y="-641"/>
                    <a:pt x="42236" y="9890"/>
                  </a:cubicBezTo>
                  <a:cubicBezTo>
                    <a:pt x="49607" y="20420"/>
                    <a:pt x="46974" y="34900"/>
                    <a:pt x="36575" y="42272"/>
                  </a:cubicBezTo>
                  <a:cubicBezTo>
                    <a:pt x="26044" y="49643"/>
                    <a:pt x="11565" y="47010"/>
                    <a:pt x="4193" y="36611"/>
                  </a:cubicBezTo>
                  <a:cubicBezTo>
                    <a:pt x="-3178" y="26081"/>
                    <a:pt x="-546" y="11601"/>
                    <a:pt x="9853" y="4229"/>
                  </a:cubicBezTo>
                  <a:close/>
                </a:path>
              </a:pathLst>
            </a:custGeom>
            <a:solidFill>
              <a:srgbClr val="99A9A7"/>
            </a:solidFill>
            <a:ln w="13163" cap="flat">
              <a:noFill/>
              <a:prstDash val="solid"/>
              <a:miter/>
            </a:ln>
          </p:spPr>
          <p:txBody>
            <a:bodyPr rtlCol="0" anchor="ctr"/>
            <a:lstStyle/>
            <a:p>
              <a:endParaRPr lang="en-US" dirty="0"/>
            </a:p>
          </p:txBody>
        </p:sp>
        <p:sp>
          <p:nvSpPr>
            <p:cNvPr id="40" name="Freeform: Shape 39">
              <a:extLst>
                <a:ext uri="{FF2B5EF4-FFF2-40B4-BE49-F238E27FC236}">
                  <a16:creationId xmlns:a16="http://schemas.microsoft.com/office/drawing/2014/main" id="{C079A56F-439B-B05A-456F-13AFCD6FC9D4}"/>
                </a:ext>
              </a:extLst>
            </p:cNvPr>
            <p:cNvSpPr/>
            <p:nvPr/>
          </p:nvSpPr>
          <p:spPr>
            <a:xfrm>
              <a:off x="1890541" y="4668141"/>
              <a:ext cx="46583" cy="46583"/>
            </a:xfrm>
            <a:custGeom>
              <a:avLst/>
              <a:gdLst>
                <a:gd name="connsiteX0" fmla="*/ 8351 w 46583"/>
                <a:gd name="connsiteY0" fmla="*/ 5455 h 46583"/>
                <a:gd name="connsiteX1" fmla="*/ 41128 w 46583"/>
                <a:gd name="connsiteY1" fmla="*/ 8351 h 46583"/>
                <a:gd name="connsiteX2" fmla="*/ 38232 w 46583"/>
                <a:gd name="connsiteY2" fmla="*/ 41128 h 46583"/>
                <a:gd name="connsiteX3" fmla="*/ 5455 w 46583"/>
                <a:gd name="connsiteY3" fmla="*/ 38232 h 46583"/>
                <a:gd name="connsiteX4" fmla="*/ 8351 w 46583"/>
                <a:gd name="connsiteY4" fmla="*/ 5455 h 46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83" h="46583">
                  <a:moveTo>
                    <a:pt x="8351" y="5455"/>
                  </a:moveTo>
                  <a:cubicBezTo>
                    <a:pt x="18224" y="-2837"/>
                    <a:pt x="32835" y="-1521"/>
                    <a:pt x="41128" y="8351"/>
                  </a:cubicBezTo>
                  <a:cubicBezTo>
                    <a:pt x="49421" y="18224"/>
                    <a:pt x="48105" y="32835"/>
                    <a:pt x="38232" y="41128"/>
                  </a:cubicBezTo>
                  <a:cubicBezTo>
                    <a:pt x="28360" y="49421"/>
                    <a:pt x="13748" y="48105"/>
                    <a:pt x="5455" y="38232"/>
                  </a:cubicBezTo>
                  <a:cubicBezTo>
                    <a:pt x="-2837" y="28360"/>
                    <a:pt x="-1521" y="13748"/>
                    <a:pt x="8351" y="5455"/>
                  </a:cubicBezTo>
                  <a:close/>
                </a:path>
              </a:pathLst>
            </a:custGeom>
            <a:solidFill>
              <a:srgbClr val="99A9A7"/>
            </a:solidFill>
            <a:ln w="13163" cap="flat">
              <a:noFill/>
              <a:prstDash val="solid"/>
              <a:miter/>
            </a:ln>
          </p:spPr>
          <p:txBody>
            <a:bodyPr rtlCol="0" anchor="ctr"/>
            <a:lstStyle/>
            <a:p>
              <a:endParaRPr lang="en-US" dirty="0"/>
            </a:p>
          </p:txBody>
        </p:sp>
        <p:sp>
          <p:nvSpPr>
            <p:cNvPr id="41" name="Freeform: Shape 40">
              <a:extLst>
                <a:ext uri="{FF2B5EF4-FFF2-40B4-BE49-F238E27FC236}">
                  <a16:creationId xmlns:a16="http://schemas.microsoft.com/office/drawing/2014/main" id="{6A50CCC8-72AD-86E0-7612-D9371AF6C1B9}"/>
                </a:ext>
              </a:extLst>
            </p:cNvPr>
            <p:cNvSpPr/>
            <p:nvPr/>
          </p:nvSpPr>
          <p:spPr>
            <a:xfrm>
              <a:off x="1963031" y="4747213"/>
              <a:ext cx="46532" cy="46532"/>
            </a:xfrm>
            <a:custGeom>
              <a:avLst/>
              <a:gdLst>
                <a:gd name="connsiteX0" fmla="*/ 6812 w 46532"/>
                <a:gd name="connsiteY0" fmla="*/ 6812 h 46532"/>
                <a:gd name="connsiteX1" fmla="*/ 39721 w 46532"/>
                <a:gd name="connsiteY1" fmla="*/ 6812 h 46532"/>
                <a:gd name="connsiteX2" fmla="*/ 39721 w 46532"/>
                <a:gd name="connsiteY2" fmla="*/ 39721 h 46532"/>
                <a:gd name="connsiteX3" fmla="*/ 6812 w 46532"/>
                <a:gd name="connsiteY3" fmla="*/ 39721 h 46532"/>
                <a:gd name="connsiteX4" fmla="*/ 6812 w 46532"/>
                <a:gd name="connsiteY4" fmla="*/ 6812 h 46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32" h="46532">
                  <a:moveTo>
                    <a:pt x="6812" y="6812"/>
                  </a:moveTo>
                  <a:cubicBezTo>
                    <a:pt x="15895" y="-2271"/>
                    <a:pt x="30638" y="-2271"/>
                    <a:pt x="39721" y="6812"/>
                  </a:cubicBezTo>
                  <a:cubicBezTo>
                    <a:pt x="48803" y="15895"/>
                    <a:pt x="48803" y="30638"/>
                    <a:pt x="39721" y="39721"/>
                  </a:cubicBezTo>
                  <a:cubicBezTo>
                    <a:pt x="30638" y="48803"/>
                    <a:pt x="15895" y="48803"/>
                    <a:pt x="6812" y="39721"/>
                  </a:cubicBezTo>
                  <a:cubicBezTo>
                    <a:pt x="-2271" y="30638"/>
                    <a:pt x="-2271" y="15895"/>
                    <a:pt x="6812" y="6812"/>
                  </a:cubicBezTo>
                  <a:close/>
                </a:path>
              </a:pathLst>
            </a:custGeom>
            <a:solidFill>
              <a:srgbClr val="99A9A7"/>
            </a:solidFill>
            <a:ln w="13163" cap="flat">
              <a:noFill/>
              <a:prstDash val="solid"/>
              <a:miter/>
            </a:ln>
          </p:spPr>
          <p:txBody>
            <a:bodyPr rtlCol="0" anchor="ctr"/>
            <a:lstStyle/>
            <a:p>
              <a:endParaRPr lang="en-US" dirty="0"/>
            </a:p>
          </p:txBody>
        </p:sp>
        <p:sp>
          <p:nvSpPr>
            <p:cNvPr id="42" name="Freeform: Shape 41">
              <a:extLst>
                <a:ext uri="{FF2B5EF4-FFF2-40B4-BE49-F238E27FC236}">
                  <a16:creationId xmlns:a16="http://schemas.microsoft.com/office/drawing/2014/main" id="{D623D1A9-D6F5-EB7B-BDCD-186BC3C64956}"/>
                </a:ext>
              </a:extLst>
            </p:cNvPr>
            <p:cNvSpPr/>
            <p:nvPr/>
          </p:nvSpPr>
          <p:spPr>
            <a:xfrm>
              <a:off x="2042106" y="4819575"/>
              <a:ext cx="46475" cy="46475"/>
            </a:xfrm>
            <a:custGeom>
              <a:avLst/>
              <a:gdLst>
                <a:gd name="connsiteX0" fmla="*/ 5401 w 46475"/>
                <a:gd name="connsiteY0" fmla="*/ 8297 h 46475"/>
                <a:gd name="connsiteX1" fmla="*/ 38178 w 46475"/>
                <a:gd name="connsiteY1" fmla="*/ 5401 h 46475"/>
                <a:gd name="connsiteX2" fmla="*/ 41074 w 46475"/>
                <a:gd name="connsiteY2" fmla="*/ 38178 h 46475"/>
                <a:gd name="connsiteX3" fmla="*/ 8297 w 46475"/>
                <a:gd name="connsiteY3" fmla="*/ 41074 h 46475"/>
                <a:gd name="connsiteX4" fmla="*/ 5401 w 46475"/>
                <a:gd name="connsiteY4" fmla="*/ 8297 h 46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75" h="46475">
                  <a:moveTo>
                    <a:pt x="5401" y="8297"/>
                  </a:moveTo>
                  <a:cubicBezTo>
                    <a:pt x="13694" y="-1575"/>
                    <a:pt x="28306" y="-2760"/>
                    <a:pt x="38178" y="5401"/>
                  </a:cubicBezTo>
                  <a:cubicBezTo>
                    <a:pt x="48051" y="13694"/>
                    <a:pt x="49235" y="28306"/>
                    <a:pt x="41074" y="38178"/>
                  </a:cubicBezTo>
                  <a:cubicBezTo>
                    <a:pt x="32781" y="48051"/>
                    <a:pt x="18170" y="49235"/>
                    <a:pt x="8297" y="41074"/>
                  </a:cubicBezTo>
                  <a:cubicBezTo>
                    <a:pt x="-1575" y="32913"/>
                    <a:pt x="-2760" y="18170"/>
                    <a:pt x="5401" y="8297"/>
                  </a:cubicBezTo>
                  <a:close/>
                </a:path>
              </a:pathLst>
            </a:custGeom>
            <a:solidFill>
              <a:srgbClr val="99A9A7"/>
            </a:solidFill>
            <a:ln w="13163" cap="flat">
              <a:noFill/>
              <a:prstDash val="solid"/>
              <a:miter/>
            </a:ln>
          </p:spPr>
          <p:txBody>
            <a:bodyPr rtlCol="0" anchor="ctr"/>
            <a:lstStyle/>
            <a:p>
              <a:endParaRPr lang="en-US" dirty="0"/>
            </a:p>
          </p:txBody>
        </p:sp>
        <p:sp>
          <p:nvSpPr>
            <p:cNvPr id="43" name="Freeform: Shape 42">
              <a:extLst>
                <a:ext uri="{FF2B5EF4-FFF2-40B4-BE49-F238E27FC236}">
                  <a16:creationId xmlns:a16="http://schemas.microsoft.com/office/drawing/2014/main" id="{691EED92-B0A4-1E0C-D955-7B7D1EBE2355}"/>
                </a:ext>
              </a:extLst>
            </p:cNvPr>
            <p:cNvSpPr/>
            <p:nvPr/>
          </p:nvSpPr>
          <p:spPr>
            <a:xfrm>
              <a:off x="2126998" y="4884852"/>
              <a:ext cx="46500" cy="46501"/>
            </a:xfrm>
            <a:custGeom>
              <a:avLst/>
              <a:gdLst>
                <a:gd name="connsiteX0" fmla="*/ 4229 w 46500"/>
                <a:gd name="connsiteY0" fmla="*/ 9890 h 46501"/>
                <a:gd name="connsiteX1" fmla="*/ 36611 w 46500"/>
                <a:gd name="connsiteY1" fmla="*/ 4229 h 46501"/>
                <a:gd name="connsiteX2" fmla="*/ 42272 w 46500"/>
                <a:gd name="connsiteY2" fmla="*/ 36611 h 46501"/>
                <a:gd name="connsiteX3" fmla="*/ 9890 w 46500"/>
                <a:gd name="connsiteY3" fmla="*/ 42272 h 46501"/>
                <a:gd name="connsiteX4" fmla="*/ 4229 w 46500"/>
                <a:gd name="connsiteY4" fmla="*/ 9890 h 465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00" h="46501">
                  <a:moveTo>
                    <a:pt x="4229" y="9890"/>
                  </a:moveTo>
                  <a:cubicBezTo>
                    <a:pt x="11601" y="-641"/>
                    <a:pt x="26081" y="-3142"/>
                    <a:pt x="36611" y="4229"/>
                  </a:cubicBezTo>
                  <a:cubicBezTo>
                    <a:pt x="47142" y="11601"/>
                    <a:pt x="49643" y="26081"/>
                    <a:pt x="42272" y="36611"/>
                  </a:cubicBezTo>
                  <a:cubicBezTo>
                    <a:pt x="34900" y="47142"/>
                    <a:pt x="20420" y="49643"/>
                    <a:pt x="9890" y="42272"/>
                  </a:cubicBezTo>
                  <a:cubicBezTo>
                    <a:pt x="-641" y="34900"/>
                    <a:pt x="-3142" y="20420"/>
                    <a:pt x="4229" y="9890"/>
                  </a:cubicBezTo>
                  <a:close/>
                </a:path>
              </a:pathLst>
            </a:custGeom>
            <a:solidFill>
              <a:srgbClr val="99A9A7"/>
            </a:solidFill>
            <a:ln w="13163" cap="flat">
              <a:noFill/>
              <a:prstDash val="solid"/>
              <a:miter/>
            </a:ln>
          </p:spPr>
          <p:txBody>
            <a:bodyPr rtlCol="0" anchor="ctr"/>
            <a:lstStyle/>
            <a:p>
              <a:endParaRPr lang="en-US" dirty="0"/>
            </a:p>
          </p:txBody>
        </p:sp>
        <p:sp>
          <p:nvSpPr>
            <p:cNvPr id="44" name="Freeform: Shape 43">
              <a:extLst>
                <a:ext uri="{FF2B5EF4-FFF2-40B4-BE49-F238E27FC236}">
                  <a16:creationId xmlns:a16="http://schemas.microsoft.com/office/drawing/2014/main" id="{B44DAD80-896C-5F8E-7D1F-122CC17BCA27}"/>
                </a:ext>
              </a:extLst>
            </p:cNvPr>
            <p:cNvSpPr/>
            <p:nvPr/>
          </p:nvSpPr>
          <p:spPr>
            <a:xfrm>
              <a:off x="2217427" y="4942373"/>
              <a:ext cx="46376" cy="46376"/>
            </a:xfrm>
            <a:custGeom>
              <a:avLst/>
              <a:gdLst>
                <a:gd name="connsiteX0" fmla="*/ 3048 w 46376"/>
                <a:gd name="connsiteY0" fmla="*/ 11604 h 46376"/>
                <a:gd name="connsiteX1" fmla="*/ 34772 w 46376"/>
                <a:gd name="connsiteY1" fmla="*/ 3048 h 46376"/>
                <a:gd name="connsiteX2" fmla="*/ 43328 w 46376"/>
                <a:gd name="connsiteY2" fmla="*/ 34772 h 46376"/>
                <a:gd name="connsiteX3" fmla="*/ 11604 w 46376"/>
                <a:gd name="connsiteY3" fmla="*/ 43328 h 46376"/>
                <a:gd name="connsiteX4" fmla="*/ 3048 w 46376"/>
                <a:gd name="connsiteY4" fmla="*/ 11604 h 46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76" h="46376">
                  <a:moveTo>
                    <a:pt x="3048" y="11604"/>
                  </a:moveTo>
                  <a:cubicBezTo>
                    <a:pt x="9498" y="547"/>
                    <a:pt x="23715" y="-3270"/>
                    <a:pt x="34772" y="3048"/>
                  </a:cubicBezTo>
                  <a:cubicBezTo>
                    <a:pt x="45829" y="9498"/>
                    <a:pt x="49647" y="23715"/>
                    <a:pt x="43328" y="34772"/>
                  </a:cubicBezTo>
                  <a:cubicBezTo>
                    <a:pt x="36878" y="45829"/>
                    <a:pt x="22662" y="49647"/>
                    <a:pt x="11604" y="43328"/>
                  </a:cubicBezTo>
                  <a:cubicBezTo>
                    <a:pt x="547" y="36878"/>
                    <a:pt x="-3270" y="22662"/>
                    <a:pt x="3048" y="11604"/>
                  </a:cubicBezTo>
                  <a:close/>
                </a:path>
              </a:pathLst>
            </a:custGeom>
            <a:solidFill>
              <a:srgbClr val="99A9A7"/>
            </a:solidFill>
            <a:ln w="13163" cap="flat">
              <a:noFill/>
              <a:prstDash val="solid"/>
              <a:miter/>
            </a:ln>
          </p:spPr>
          <p:txBody>
            <a:bodyPr rtlCol="0" anchor="ctr"/>
            <a:lstStyle/>
            <a:p>
              <a:endParaRPr lang="en-US" dirty="0"/>
            </a:p>
          </p:txBody>
        </p:sp>
        <p:sp>
          <p:nvSpPr>
            <p:cNvPr id="45" name="Freeform: Shape 44">
              <a:extLst>
                <a:ext uri="{FF2B5EF4-FFF2-40B4-BE49-F238E27FC236}">
                  <a16:creationId xmlns:a16="http://schemas.microsoft.com/office/drawing/2014/main" id="{B384BE1A-0929-EAD6-843C-D5737B4CE908}"/>
                </a:ext>
              </a:extLst>
            </p:cNvPr>
            <p:cNvSpPr/>
            <p:nvPr/>
          </p:nvSpPr>
          <p:spPr>
            <a:xfrm>
              <a:off x="2312342" y="4991896"/>
              <a:ext cx="46625" cy="46582"/>
            </a:xfrm>
            <a:custGeom>
              <a:avLst/>
              <a:gdLst>
                <a:gd name="connsiteX0" fmla="*/ 2251 w 46625"/>
                <a:gd name="connsiteY0" fmla="*/ 13419 h 46582"/>
                <a:gd name="connsiteX1" fmla="*/ 33185 w 46625"/>
                <a:gd name="connsiteY1" fmla="*/ 2230 h 46582"/>
                <a:gd name="connsiteX2" fmla="*/ 44374 w 46625"/>
                <a:gd name="connsiteY2" fmla="*/ 33164 h 46582"/>
                <a:gd name="connsiteX3" fmla="*/ 13440 w 46625"/>
                <a:gd name="connsiteY3" fmla="*/ 44353 h 46582"/>
                <a:gd name="connsiteX4" fmla="*/ 2251 w 46625"/>
                <a:gd name="connsiteY4" fmla="*/ 13419 h 46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625" h="46582">
                  <a:moveTo>
                    <a:pt x="2251" y="13419"/>
                  </a:moveTo>
                  <a:cubicBezTo>
                    <a:pt x="7648" y="1835"/>
                    <a:pt x="21470" y="-3299"/>
                    <a:pt x="33185" y="2230"/>
                  </a:cubicBezTo>
                  <a:cubicBezTo>
                    <a:pt x="44901" y="7758"/>
                    <a:pt x="49903" y="21449"/>
                    <a:pt x="44374" y="33164"/>
                  </a:cubicBezTo>
                  <a:cubicBezTo>
                    <a:pt x="38977" y="44748"/>
                    <a:pt x="25156" y="49882"/>
                    <a:pt x="13440" y="44353"/>
                  </a:cubicBezTo>
                  <a:cubicBezTo>
                    <a:pt x="1725" y="38824"/>
                    <a:pt x="-3277" y="25134"/>
                    <a:pt x="2251" y="13419"/>
                  </a:cubicBezTo>
                  <a:close/>
                </a:path>
              </a:pathLst>
            </a:custGeom>
            <a:solidFill>
              <a:srgbClr val="99A9A7"/>
            </a:solidFill>
            <a:ln w="13163" cap="flat">
              <a:noFill/>
              <a:prstDash val="solid"/>
              <a:miter/>
            </a:ln>
          </p:spPr>
          <p:txBody>
            <a:bodyPr rtlCol="0" anchor="ctr"/>
            <a:lstStyle/>
            <a:p>
              <a:endParaRPr lang="en-US" dirty="0"/>
            </a:p>
          </p:txBody>
        </p:sp>
        <p:sp>
          <p:nvSpPr>
            <p:cNvPr id="46" name="Freeform: Shape 45">
              <a:extLst>
                <a:ext uri="{FF2B5EF4-FFF2-40B4-BE49-F238E27FC236}">
                  <a16:creationId xmlns:a16="http://schemas.microsoft.com/office/drawing/2014/main" id="{E67909BE-D21E-8C1C-359C-1B3CA3A72A39}"/>
                </a:ext>
              </a:extLst>
            </p:cNvPr>
            <p:cNvSpPr/>
            <p:nvPr/>
          </p:nvSpPr>
          <p:spPr>
            <a:xfrm>
              <a:off x="2411337" y="5032950"/>
              <a:ext cx="46483" cy="46483"/>
            </a:xfrm>
            <a:custGeom>
              <a:avLst/>
              <a:gdLst>
                <a:gd name="connsiteX0" fmla="*/ 1456 w 46483"/>
                <a:gd name="connsiteY0" fmla="*/ 15278 h 46483"/>
                <a:gd name="connsiteX1" fmla="*/ 31206 w 46483"/>
                <a:gd name="connsiteY1" fmla="*/ 1456 h 46483"/>
                <a:gd name="connsiteX2" fmla="*/ 45027 w 46483"/>
                <a:gd name="connsiteY2" fmla="*/ 31205 h 46483"/>
                <a:gd name="connsiteX3" fmla="*/ 15278 w 46483"/>
                <a:gd name="connsiteY3" fmla="*/ 45027 h 46483"/>
                <a:gd name="connsiteX4" fmla="*/ 1456 w 46483"/>
                <a:gd name="connsiteY4" fmla="*/ 15278 h 464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83" h="46483">
                  <a:moveTo>
                    <a:pt x="1456" y="15278"/>
                  </a:moveTo>
                  <a:cubicBezTo>
                    <a:pt x="5800" y="3167"/>
                    <a:pt x="19227" y="-3020"/>
                    <a:pt x="31206" y="1456"/>
                  </a:cubicBezTo>
                  <a:cubicBezTo>
                    <a:pt x="43316" y="5800"/>
                    <a:pt x="49503" y="19227"/>
                    <a:pt x="45027" y="31205"/>
                  </a:cubicBezTo>
                  <a:cubicBezTo>
                    <a:pt x="40683" y="43316"/>
                    <a:pt x="27256" y="49503"/>
                    <a:pt x="15278" y="45027"/>
                  </a:cubicBezTo>
                  <a:cubicBezTo>
                    <a:pt x="3167" y="40683"/>
                    <a:pt x="-3019" y="27257"/>
                    <a:pt x="1456" y="15278"/>
                  </a:cubicBezTo>
                  <a:close/>
                </a:path>
              </a:pathLst>
            </a:custGeom>
            <a:solidFill>
              <a:srgbClr val="99A9A7"/>
            </a:solidFill>
            <a:ln w="13163" cap="flat">
              <a:noFill/>
              <a:prstDash val="solid"/>
              <a:miter/>
            </a:ln>
          </p:spPr>
          <p:txBody>
            <a:bodyPr rtlCol="0" anchor="ctr"/>
            <a:lstStyle/>
            <a:p>
              <a:endParaRPr lang="en-US" dirty="0"/>
            </a:p>
          </p:txBody>
        </p:sp>
        <p:sp>
          <p:nvSpPr>
            <p:cNvPr id="47" name="Freeform: Shape 46">
              <a:extLst>
                <a:ext uri="{FF2B5EF4-FFF2-40B4-BE49-F238E27FC236}">
                  <a16:creationId xmlns:a16="http://schemas.microsoft.com/office/drawing/2014/main" id="{20845C0D-DB37-B343-D4CF-11A64CFB464F}"/>
                </a:ext>
              </a:extLst>
            </p:cNvPr>
            <p:cNvSpPr/>
            <p:nvPr/>
          </p:nvSpPr>
          <p:spPr>
            <a:xfrm>
              <a:off x="2513631" y="5065083"/>
              <a:ext cx="46455" cy="46455"/>
            </a:xfrm>
            <a:custGeom>
              <a:avLst/>
              <a:gdLst>
                <a:gd name="connsiteX0" fmla="*/ 784 w 46455"/>
                <a:gd name="connsiteY0" fmla="*/ 17238 h 46455"/>
                <a:gd name="connsiteX1" fmla="*/ 29217 w 46455"/>
                <a:gd name="connsiteY1" fmla="*/ 784 h 46455"/>
                <a:gd name="connsiteX2" fmla="*/ 45671 w 46455"/>
                <a:gd name="connsiteY2" fmla="*/ 29217 h 46455"/>
                <a:gd name="connsiteX3" fmla="*/ 17238 w 46455"/>
                <a:gd name="connsiteY3" fmla="*/ 45671 h 46455"/>
                <a:gd name="connsiteX4" fmla="*/ 784 w 46455"/>
                <a:gd name="connsiteY4" fmla="*/ 17238 h 46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55" h="46455">
                  <a:moveTo>
                    <a:pt x="784" y="17238"/>
                  </a:moveTo>
                  <a:cubicBezTo>
                    <a:pt x="4075" y="4865"/>
                    <a:pt x="16843" y="-2507"/>
                    <a:pt x="29217" y="784"/>
                  </a:cubicBezTo>
                  <a:cubicBezTo>
                    <a:pt x="41591" y="4075"/>
                    <a:pt x="48962" y="16843"/>
                    <a:pt x="45671" y="29217"/>
                  </a:cubicBezTo>
                  <a:cubicBezTo>
                    <a:pt x="42380" y="41591"/>
                    <a:pt x="29612" y="48962"/>
                    <a:pt x="17238" y="45671"/>
                  </a:cubicBezTo>
                  <a:cubicBezTo>
                    <a:pt x="4865" y="42380"/>
                    <a:pt x="-2507" y="29612"/>
                    <a:pt x="784" y="17238"/>
                  </a:cubicBezTo>
                  <a:close/>
                </a:path>
              </a:pathLst>
            </a:custGeom>
            <a:solidFill>
              <a:srgbClr val="99A9A7"/>
            </a:solidFill>
            <a:ln w="13163" cap="flat">
              <a:noFill/>
              <a:prstDash val="solid"/>
              <a:miter/>
            </a:ln>
          </p:spPr>
          <p:txBody>
            <a:bodyPr rtlCol="0" anchor="ctr"/>
            <a:lstStyle/>
            <a:p>
              <a:endParaRPr lang="en-US" dirty="0"/>
            </a:p>
          </p:txBody>
        </p:sp>
        <p:sp>
          <p:nvSpPr>
            <p:cNvPr id="48" name="Freeform: Shape 47">
              <a:extLst>
                <a:ext uri="{FF2B5EF4-FFF2-40B4-BE49-F238E27FC236}">
                  <a16:creationId xmlns:a16="http://schemas.microsoft.com/office/drawing/2014/main" id="{BAABDF99-1FCF-0B94-7275-45BF7A4B4029}"/>
                </a:ext>
              </a:extLst>
            </p:cNvPr>
            <p:cNvSpPr/>
            <p:nvPr/>
          </p:nvSpPr>
          <p:spPr>
            <a:xfrm>
              <a:off x="2618309" y="5088411"/>
              <a:ext cx="46397" cy="46397"/>
            </a:xfrm>
            <a:custGeom>
              <a:avLst/>
              <a:gdLst>
                <a:gd name="connsiteX0" fmla="*/ 360 w 46397"/>
                <a:gd name="connsiteY0" fmla="*/ 19184 h 46397"/>
                <a:gd name="connsiteX1" fmla="*/ 27213 w 46397"/>
                <a:gd name="connsiteY1" fmla="*/ 360 h 46397"/>
                <a:gd name="connsiteX2" fmla="*/ 46037 w 46397"/>
                <a:gd name="connsiteY2" fmla="*/ 27214 h 46397"/>
                <a:gd name="connsiteX3" fmla="*/ 19184 w 46397"/>
                <a:gd name="connsiteY3" fmla="*/ 46037 h 46397"/>
                <a:gd name="connsiteX4" fmla="*/ 360 w 46397"/>
                <a:gd name="connsiteY4" fmla="*/ 19184 h 463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397" h="46397">
                  <a:moveTo>
                    <a:pt x="360" y="19184"/>
                  </a:moveTo>
                  <a:cubicBezTo>
                    <a:pt x="2598" y="6547"/>
                    <a:pt x="14577" y="-1878"/>
                    <a:pt x="27213" y="360"/>
                  </a:cubicBezTo>
                  <a:cubicBezTo>
                    <a:pt x="39850" y="2598"/>
                    <a:pt x="48275" y="14577"/>
                    <a:pt x="46037" y="27214"/>
                  </a:cubicBezTo>
                  <a:cubicBezTo>
                    <a:pt x="43799" y="39850"/>
                    <a:pt x="31821" y="48275"/>
                    <a:pt x="19184" y="46037"/>
                  </a:cubicBezTo>
                  <a:cubicBezTo>
                    <a:pt x="6547" y="43800"/>
                    <a:pt x="-1878" y="31821"/>
                    <a:pt x="360" y="19184"/>
                  </a:cubicBezTo>
                  <a:close/>
                </a:path>
              </a:pathLst>
            </a:custGeom>
            <a:solidFill>
              <a:srgbClr val="99A9A7"/>
            </a:solidFill>
            <a:ln w="13163" cap="flat">
              <a:noFill/>
              <a:prstDash val="solid"/>
              <a:miter/>
            </a:ln>
          </p:spPr>
          <p:txBody>
            <a:bodyPr rtlCol="0" anchor="ctr"/>
            <a:lstStyle/>
            <a:p>
              <a:endParaRPr lang="en-US" dirty="0"/>
            </a:p>
          </p:txBody>
        </p:sp>
        <p:sp>
          <p:nvSpPr>
            <p:cNvPr id="49" name="Freeform: Shape 48">
              <a:extLst>
                <a:ext uri="{FF2B5EF4-FFF2-40B4-BE49-F238E27FC236}">
                  <a16:creationId xmlns:a16="http://schemas.microsoft.com/office/drawing/2014/main" id="{649729AE-8B65-AC11-E5DD-323D2DB543FE}"/>
                </a:ext>
              </a:extLst>
            </p:cNvPr>
            <p:cNvSpPr/>
            <p:nvPr/>
          </p:nvSpPr>
          <p:spPr>
            <a:xfrm>
              <a:off x="2724535" y="5102361"/>
              <a:ext cx="46403" cy="46403"/>
            </a:xfrm>
            <a:custGeom>
              <a:avLst/>
              <a:gdLst>
                <a:gd name="connsiteX0" fmla="*/ 100 w 46403"/>
                <a:gd name="connsiteY0" fmla="*/ 21162 h 46403"/>
                <a:gd name="connsiteX1" fmla="*/ 25242 w 46403"/>
                <a:gd name="connsiteY1" fmla="*/ 100 h 46403"/>
                <a:gd name="connsiteX2" fmla="*/ 46304 w 46403"/>
                <a:gd name="connsiteY2" fmla="*/ 25242 h 46403"/>
                <a:gd name="connsiteX3" fmla="*/ 21162 w 46403"/>
                <a:gd name="connsiteY3" fmla="*/ 46304 h 46403"/>
                <a:gd name="connsiteX4" fmla="*/ 100 w 46403"/>
                <a:gd name="connsiteY4" fmla="*/ 21162 h 46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03" h="46403">
                  <a:moveTo>
                    <a:pt x="100" y="21162"/>
                  </a:moveTo>
                  <a:cubicBezTo>
                    <a:pt x="1153" y="8393"/>
                    <a:pt x="12474" y="-1085"/>
                    <a:pt x="25242" y="100"/>
                  </a:cubicBezTo>
                  <a:cubicBezTo>
                    <a:pt x="38011" y="1153"/>
                    <a:pt x="47488" y="12474"/>
                    <a:pt x="46304" y="25242"/>
                  </a:cubicBezTo>
                  <a:cubicBezTo>
                    <a:pt x="45119" y="38011"/>
                    <a:pt x="33930" y="47488"/>
                    <a:pt x="21162" y="46304"/>
                  </a:cubicBezTo>
                  <a:cubicBezTo>
                    <a:pt x="8393" y="45250"/>
                    <a:pt x="-1085" y="33930"/>
                    <a:pt x="100" y="21162"/>
                  </a:cubicBezTo>
                  <a:close/>
                </a:path>
              </a:pathLst>
            </a:custGeom>
            <a:solidFill>
              <a:srgbClr val="99A9A7"/>
            </a:solidFill>
            <a:ln w="13163" cap="flat">
              <a:noFill/>
              <a:prstDash val="solid"/>
              <a:miter/>
            </a:ln>
          </p:spPr>
          <p:txBody>
            <a:bodyPr rtlCol="0" anchor="ctr"/>
            <a:lstStyle/>
            <a:p>
              <a:endParaRPr lang="en-US" dirty="0"/>
            </a:p>
          </p:txBody>
        </p:sp>
      </p:grpSp>
      <p:sp>
        <p:nvSpPr>
          <p:cNvPr id="50" name="Freeform: Shape 49">
            <a:extLst>
              <a:ext uri="{FF2B5EF4-FFF2-40B4-BE49-F238E27FC236}">
                <a16:creationId xmlns:a16="http://schemas.microsoft.com/office/drawing/2014/main" id="{516BDFBB-0590-50CB-EC90-4B2BF4D3DC2A}"/>
              </a:ext>
            </a:extLst>
          </p:cNvPr>
          <p:cNvSpPr/>
          <p:nvPr/>
        </p:nvSpPr>
        <p:spPr>
          <a:xfrm>
            <a:off x="2948940" y="4816815"/>
            <a:ext cx="721750" cy="333824"/>
          </a:xfrm>
          <a:custGeom>
            <a:avLst/>
            <a:gdLst>
              <a:gd name="connsiteX0" fmla="*/ 0 w 721750"/>
              <a:gd name="connsiteY0" fmla="*/ 285383 h 333824"/>
              <a:gd name="connsiteX1" fmla="*/ 0 w 721750"/>
              <a:gd name="connsiteY1" fmla="*/ 333825 h 333824"/>
              <a:gd name="connsiteX2" fmla="*/ 721751 w 721750"/>
              <a:gd name="connsiteY2" fmla="*/ 34225 h 333824"/>
              <a:gd name="connsiteX3" fmla="*/ 687526 w 721750"/>
              <a:gd name="connsiteY3" fmla="*/ 0 h 333824"/>
              <a:gd name="connsiteX4" fmla="*/ 0 w 721750"/>
              <a:gd name="connsiteY4" fmla="*/ 285383 h 33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750" h="333824">
                <a:moveTo>
                  <a:pt x="0" y="285383"/>
                </a:moveTo>
                <a:lnTo>
                  <a:pt x="0" y="333825"/>
                </a:lnTo>
                <a:cubicBezTo>
                  <a:pt x="274589" y="313290"/>
                  <a:pt x="524694" y="203902"/>
                  <a:pt x="721751" y="34225"/>
                </a:cubicBezTo>
                <a:lnTo>
                  <a:pt x="687526" y="0"/>
                </a:lnTo>
                <a:cubicBezTo>
                  <a:pt x="499421" y="160989"/>
                  <a:pt x="261294" y="265112"/>
                  <a:pt x="0" y="285383"/>
                </a:cubicBezTo>
                <a:close/>
              </a:path>
            </a:pathLst>
          </a:custGeom>
          <a:solidFill>
            <a:schemeClr val="accent4"/>
          </a:solidFill>
          <a:ln w="13163" cap="flat">
            <a:noFill/>
            <a:prstDash val="solid"/>
            <a:miter/>
          </a:ln>
        </p:spPr>
        <p:txBody>
          <a:bodyPr rtlCol="0" anchor="ctr"/>
          <a:lstStyle/>
          <a:p>
            <a:endParaRPr lang="en-US" dirty="0"/>
          </a:p>
        </p:txBody>
      </p:sp>
      <p:sp>
        <p:nvSpPr>
          <p:cNvPr id="51" name="Freeform: Shape 50">
            <a:extLst>
              <a:ext uri="{FF2B5EF4-FFF2-40B4-BE49-F238E27FC236}">
                <a16:creationId xmlns:a16="http://schemas.microsoft.com/office/drawing/2014/main" id="{A4CC41F4-A8CA-7865-76E4-DD3CE7800D25}"/>
              </a:ext>
            </a:extLst>
          </p:cNvPr>
          <p:cNvSpPr/>
          <p:nvPr/>
        </p:nvSpPr>
        <p:spPr>
          <a:xfrm>
            <a:off x="2948940" y="2653405"/>
            <a:ext cx="1004106" cy="426626"/>
          </a:xfrm>
          <a:custGeom>
            <a:avLst/>
            <a:gdLst>
              <a:gd name="connsiteX0" fmla="*/ 979886 w 1004106"/>
              <a:gd name="connsiteY0" fmla="*/ 150326 h 426626"/>
              <a:gd name="connsiteX1" fmla="*/ 823899 w 1004106"/>
              <a:gd name="connsiteY1" fmla="*/ 150326 h 426626"/>
              <a:gd name="connsiteX2" fmla="*/ 799679 w 1004106"/>
              <a:gd name="connsiteY2" fmla="*/ 174547 h 426626"/>
              <a:gd name="connsiteX3" fmla="*/ 823899 w 1004106"/>
              <a:gd name="connsiteY3" fmla="*/ 198768 h 426626"/>
              <a:gd name="connsiteX4" fmla="*/ 898668 w 1004106"/>
              <a:gd name="connsiteY4" fmla="*/ 198768 h 426626"/>
              <a:gd name="connsiteX5" fmla="*/ 761768 w 1004106"/>
              <a:gd name="connsiteY5" fmla="*/ 335668 h 426626"/>
              <a:gd name="connsiteX6" fmla="*/ 0 w 1004106"/>
              <a:gd name="connsiteY6" fmla="*/ 0 h 426626"/>
              <a:gd name="connsiteX7" fmla="*/ 0 w 1004106"/>
              <a:gd name="connsiteY7" fmla="*/ 48441 h 426626"/>
              <a:gd name="connsiteX8" fmla="*/ 784804 w 1004106"/>
              <a:gd name="connsiteY8" fmla="*/ 426627 h 426626"/>
              <a:gd name="connsiteX9" fmla="*/ 819029 w 1004106"/>
              <a:gd name="connsiteY9" fmla="*/ 392402 h 426626"/>
              <a:gd name="connsiteX10" fmla="*/ 819029 w 1004106"/>
              <a:gd name="connsiteY10" fmla="*/ 392402 h 426626"/>
              <a:gd name="connsiteX11" fmla="*/ 955665 w 1004106"/>
              <a:gd name="connsiteY11" fmla="*/ 255765 h 426626"/>
              <a:gd name="connsiteX12" fmla="*/ 955665 w 1004106"/>
              <a:gd name="connsiteY12" fmla="*/ 330534 h 426626"/>
              <a:gd name="connsiteX13" fmla="*/ 979886 w 1004106"/>
              <a:gd name="connsiteY13" fmla="*/ 354754 h 426626"/>
              <a:gd name="connsiteX14" fmla="*/ 1004107 w 1004106"/>
              <a:gd name="connsiteY14" fmla="*/ 330534 h 426626"/>
              <a:gd name="connsiteX15" fmla="*/ 1004107 w 1004106"/>
              <a:gd name="connsiteY15" fmla="*/ 174547 h 426626"/>
              <a:gd name="connsiteX16" fmla="*/ 979886 w 1004106"/>
              <a:gd name="connsiteY16" fmla="*/ 150326 h 42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04106" h="426626">
                <a:moveTo>
                  <a:pt x="979886" y="150326"/>
                </a:moveTo>
                <a:lnTo>
                  <a:pt x="823899" y="150326"/>
                </a:lnTo>
                <a:cubicBezTo>
                  <a:pt x="810604" y="150326"/>
                  <a:pt x="799679" y="161120"/>
                  <a:pt x="799679" y="174547"/>
                </a:cubicBezTo>
                <a:cubicBezTo>
                  <a:pt x="799679" y="187974"/>
                  <a:pt x="810472" y="198768"/>
                  <a:pt x="823899" y="198768"/>
                </a:cubicBezTo>
                <a:lnTo>
                  <a:pt x="898668" y="198768"/>
                </a:lnTo>
                <a:lnTo>
                  <a:pt x="761768" y="335668"/>
                </a:lnTo>
                <a:cubicBezTo>
                  <a:pt x="559051" y="145719"/>
                  <a:pt x="293676" y="21851"/>
                  <a:pt x="0" y="0"/>
                </a:cubicBezTo>
                <a:lnTo>
                  <a:pt x="0" y="48441"/>
                </a:lnTo>
                <a:cubicBezTo>
                  <a:pt x="308682" y="72399"/>
                  <a:pt x="584983" y="213248"/>
                  <a:pt x="784804" y="426627"/>
                </a:cubicBezTo>
                <a:lnTo>
                  <a:pt x="819029" y="392402"/>
                </a:lnTo>
                <a:lnTo>
                  <a:pt x="819029" y="392402"/>
                </a:lnTo>
                <a:cubicBezTo>
                  <a:pt x="819029" y="392402"/>
                  <a:pt x="955665" y="255765"/>
                  <a:pt x="955665" y="255765"/>
                </a:cubicBezTo>
                <a:lnTo>
                  <a:pt x="955665" y="330534"/>
                </a:lnTo>
                <a:cubicBezTo>
                  <a:pt x="955665" y="343829"/>
                  <a:pt x="966459" y="354754"/>
                  <a:pt x="979886" y="354754"/>
                </a:cubicBezTo>
                <a:cubicBezTo>
                  <a:pt x="993312" y="354754"/>
                  <a:pt x="1004107" y="343960"/>
                  <a:pt x="1004107" y="330534"/>
                </a:cubicBezTo>
                <a:lnTo>
                  <a:pt x="1004107" y="174547"/>
                </a:lnTo>
                <a:cubicBezTo>
                  <a:pt x="1004107" y="161252"/>
                  <a:pt x="993312" y="150326"/>
                  <a:pt x="979886" y="150326"/>
                </a:cubicBezTo>
                <a:close/>
              </a:path>
            </a:pathLst>
          </a:custGeom>
          <a:solidFill>
            <a:schemeClr val="accent1"/>
          </a:solidFill>
          <a:ln w="13163" cap="flat">
            <a:noFill/>
            <a:prstDash val="solid"/>
            <a:miter/>
          </a:ln>
        </p:spPr>
        <p:txBody>
          <a:bodyPr rtlCol="0" anchor="ctr"/>
          <a:lstStyle/>
          <a:p>
            <a:endParaRPr lang="en-US" dirty="0"/>
          </a:p>
        </p:txBody>
      </p:sp>
      <p:grpSp>
        <p:nvGrpSpPr>
          <p:cNvPr id="52" name="Graphic 6">
            <a:extLst>
              <a:ext uri="{FF2B5EF4-FFF2-40B4-BE49-F238E27FC236}">
                <a16:creationId xmlns:a16="http://schemas.microsoft.com/office/drawing/2014/main" id="{83B07D89-9002-84DE-91A9-730C33CFB472}"/>
              </a:ext>
            </a:extLst>
          </p:cNvPr>
          <p:cNvGrpSpPr/>
          <p:nvPr/>
        </p:nvGrpSpPr>
        <p:grpSpPr>
          <a:xfrm>
            <a:off x="3676482" y="3085955"/>
            <a:ext cx="721619" cy="1914357"/>
            <a:chOff x="3676482" y="3085955"/>
            <a:chExt cx="721619" cy="1914357"/>
          </a:xfrm>
          <a:solidFill>
            <a:schemeClr val="accent3"/>
          </a:solidFill>
        </p:grpSpPr>
        <p:sp>
          <p:nvSpPr>
            <p:cNvPr id="53" name="Freeform: Shape 52">
              <a:extLst>
                <a:ext uri="{FF2B5EF4-FFF2-40B4-BE49-F238E27FC236}">
                  <a16:creationId xmlns:a16="http://schemas.microsoft.com/office/drawing/2014/main" id="{E98C03C5-E47A-8D93-6D1A-21B36223CAE7}"/>
                </a:ext>
              </a:extLst>
            </p:cNvPr>
            <p:cNvSpPr/>
            <p:nvPr/>
          </p:nvSpPr>
          <p:spPr>
            <a:xfrm>
              <a:off x="3769811" y="3085955"/>
              <a:ext cx="628290" cy="950531"/>
            </a:xfrm>
            <a:custGeom>
              <a:avLst/>
              <a:gdLst>
                <a:gd name="connsiteX0" fmla="*/ 621051 w 628290"/>
                <a:gd name="connsiteY0" fmla="*/ 798889 h 950531"/>
                <a:gd name="connsiteX1" fmla="*/ 510741 w 628290"/>
                <a:gd name="connsiteY1" fmla="*/ 688579 h 950531"/>
                <a:gd name="connsiteX2" fmla="*/ 476516 w 628290"/>
                <a:gd name="connsiteY2" fmla="*/ 688579 h 950531"/>
                <a:gd name="connsiteX3" fmla="*/ 476516 w 628290"/>
                <a:gd name="connsiteY3" fmla="*/ 722804 h 950531"/>
                <a:gd name="connsiteX4" fmla="*/ 529433 w 628290"/>
                <a:gd name="connsiteY4" fmla="*/ 775721 h 950531"/>
                <a:gd name="connsiteX5" fmla="*/ 336589 w 628290"/>
                <a:gd name="connsiteY5" fmla="*/ 775721 h 950531"/>
                <a:gd name="connsiteX6" fmla="*/ 34225 w 628290"/>
                <a:gd name="connsiteY6" fmla="*/ 0 h 950531"/>
                <a:gd name="connsiteX7" fmla="*/ 0 w 628290"/>
                <a:gd name="connsiteY7" fmla="*/ 34225 h 950531"/>
                <a:gd name="connsiteX8" fmla="*/ 289201 w 628290"/>
                <a:gd name="connsiteY8" fmla="*/ 815738 h 950531"/>
                <a:gd name="connsiteX9" fmla="*/ 288148 w 628290"/>
                <a:gd name="connsiteY9" fmla="*/ 856281 h 950531"/>
                <a:gd name="connsiteX10" fmla="*/ 529565 w 628290"/>
                <a:gd name="connsiteY10" fmla="*/ 856281 h 950531"/>
                <a:gd name="connsiteX11" fmla="*/ 476648 w 628290"/>
                <a:gd name="connsiteY11" fmla="*/ 909198 h 950531"/>
                <a:gd name="connsiteX12" fmla="*/ 476648 w 628290"/>
                <a:gd name="connsiteY12" fmla="*/ 943423 h 950531"/>
                <a:gd name="connsiteX13" fmla="*/ 493760 w 628290"/>
                <a:gd name="connsiteY13" fmla="*/ 950531 h 950531"/>
                <a:gd name="connsiteX14" fmla="*/ 510873 w 628290"/>
                <a:gd name="connsiteY14" fmla="*/ 943423 h 950531"/>
                <a:gd name="connsiteX15" fmla="*/ 621182 w 628290"/>
                <a:gd name="connsiteY15" fmla="*/ 833114 h 950531"/>
                <a:gd name="connsiteX16" fmla="*/ 621182 w 628290"/>
                <a:gd name="connsiteY16" fmla="*/ 798889 h 950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8290" h="950531">
                  <a:moveTo>
                    <a:pt x="621051" y="798889"/>
                  </a:moveTo>
                  <a:lnTo>
                    <a:pt x="510741" y="688579"/>
                  </a:lnTo>
                  <a:cubicBezTo>
                    <a:pt x="501264" y="679102"/>
                    <a:pt x="485994" y="679102"/>
                    <a:pt x="476516" y="688579"/>
                  </a:cubicBezTo>
                  <a:cubicBezTo>
                    <a:pt x="467039" y="698057"/>
                    <a:pt x="467039" y="713326"/>
                    <a:pt x="476516" y="722804"/>
                  </a:cubicBezTo>
                  <a:lnTo>
                    <a:pt x="529433" y="775721"/>
                  </a:lnTo>
                  <a:lnTo>
                    <a:pt x="336589" y="775721"/>
                  </a:lnTo>
                  <a:cubicBezTo>
                    <a:pt x="327243" y="479939"/>
                    <a:pt x="214959" y="209825"/>
                    <a:pt x="34225" y="0"/>
                  </a:cubicBezTo>
                  <a:lnTo>
                    <a:pt x="0" y="34225"/>
                  </a:lnTo>
                  <a:cubicBezTo>
                    <a:pt x="180207" y="244576"/>
                    <a:pt x="289201" y="517586"/>
                    <a:pt x="289201" y="815738"/>
                  </a:cubicBezTo>
                  <a:cubicBezTo>
                    <a:pt x="289201" y="829296"/>
                    <a:pt x="288542" y="842723"/>
                    <a:pt x="288148" y="856281"/>
                  </a:cubicBezTo>
                  <a:lnTo>
                    <a:pt x="529565" y="856281"/>
                  </a:lnTo>
                  <a:lnTo>
                    <a:pt x="476648" y="909198"/>
                  </a:lnTo>
                  <a:cubicBezTo>
                    <a:pt x="467170" y="918676"/>
                    <a:pt x="467170" y="933946"/>
                    <a:pt x="476648" y="943423"/>
                  </a:cubicBezTo>
                  <a:cubicBezTo>
                    <a:pt x="481387" y="948162"/>
                    <a:pt x="487573" y="950531"/>
                    <a:pt x="493760" y="950531"/>
                  </a:cubicBezTo>
                  <a:cubicBezTo>
                    <a:pt x="499947" y="950531"/>
                    <a:pt x="506134" y="948162"/>
                    <a:pt x="510873" y="943423"/>
                  </a:cubicBezTo>
                  <a:lnTo>
                    <a:pt x="621182" y="833114"/>
                  </a:lnTo>
                  <a:cubicBezTo>
                    <a:pt x="630660" y="823636"/>
                    <a:pt x="630660" y="808366"/>
                    <a:pt x="621182" y="798889"/>
                  </a:cubicBezTo>
                  <a:close/>
                </a:path>
              </a:pathLst>
            </a:custGeom>
            <a:grpFill/>
            <a:ln w="13163" cap="flat">
              <a:noFill/>
              <a:prstDash val="solid"/>
              <a:miter/>
            </a:ln>
          </p:spPr>
          <p:txBody>
            <a:bodyPr rtlCol="0" anchor="ctr"/>
            <a:lstStyle/>
            <a:p>
              <a:endParaRPr lang="en-US" dirty="0"/>
            </a:p>
          </p:txBody>
        </p:sp>
        <p:sp>
          <p:nvSpPr>
            <p:cNvPr id="54" name="Freeform: Shape 53">
              <a:extLst>
                <a:ext uri="{FF2B5EF4-FFF2-40B4-BE49-F238E27FC236}">
                  <a16:creationId xmlns:a16="http://schemas.microsoft.com/office/drawing/2014/main" id="{6EADC19D-3E8B-0641-4798-773A81C0AA17}"/>
                </a:ext>
              </a:extLst>
            </p:cNvPr>
            <p:cNvSpPr/>
            <p:nvPr/>
          </p:nvSpPr>
          <p:spPr>
            <a:xfrm>
              <a:off x="3676482" y="3996206"/>
              <a:ext cx="426758" cy="1004106"/>
            </a:xfrm>
            <a:custGeom>
              <a:avLst/>
              <a:gdLst>
                <a:gd name="connsiteX0" fmla="*/ 252343 w 426758"/>
                <a:gd name="connsiteY0" fmla="*/ 799678 h 1004106"/>
                <a:gd name="connsiteX1" fmla="*/ 228122 w 426758"/>
                <a:gd name="connsiteY1" fmla="*/ 823899 h 1004106"/>
                <a:gd name="connsiteX2" fmla="*/ 228122 w 426758"/>
                <a:gd name="connsiteY2" fmla="*/ 898667 h 1004106"/>
                <a:gd name="connsiteX3" fmla="*/ 91091 w 426758"/>
                <a:gd name="connsiteY3" fmla="*/ 761636 h 1004106"/>
                <a:gd name="connsiteX4" fmla="*/ 426758 w 426758"/>
                <a:gd name="connsiteY4" fmla="*/ 0 h 1004106"/>
                <a:gd name="connsiteX5" fmla="*/ 378185 w 426758"/>
                <a:gd name="connsiteY5" fmla="*/ 0 h 1004106"/>
                <a:gd name="connsiteX6" fmla="*/ 0 w 426758"/>
                <a:gd name="connsiteY6" fmla="*/ 784672 h 1004106"/>
                <a:gd name="connsiteX7" fmla="*/ 34225 w 426758"/>
                <a:gd name="connsiteY7" fmla="*/ 818897 h 1004106"/>
                <a:gd name="connsiteX8" fmla="*/ 34225 w 426758"/>
                <a:gd name="connsiteY8" fmla="*/ 818897 h 1004106"/>
                <a:gd name="connsiteX9" fmla="*/ 170993 w 426758"/>
                <a:gd name="connsiteY9" fmla="*/ 955665 h 1004106"/>
                <a:gd name="connsiteX10" fmla="*/ 96225 w 426758"/>
                <a:gd name="connsiteY10" fmla="*/ 955665 h 1004106"/>
                <a:gd name="connsiteX11" fmla="*/ 72004 w 426758"/>
                <a:gd name="connsiteY11" fmla="*/ 979886 h 1004106"/>
                <a:gd name="connsiteX12" fmla="*/ 96225 w 426758"/>
                <a:gd name="connsiteY12" fmla="*/ 1004106 h 1004106"/>
                <a:gd name="connsiteX13" fmla="*/ 252211 w 426758"/>
                <a:gd name="connsiteY13" fmla="*/ 1004106 h 1004106"/>
                <a:gd name="connsiteX14" fmla="*/ 276432 w 426758"/>
                <a:gd name="connsiteY14" fmla="*/ 979886 h 1004106"/>
                <a:gd name="connsiteX15" fmla="*/ 276432 w 426758"/>
                <a:gd name="connsiteY15" fmla="*/ 823899 h 1004106"/>
                <a:gd name="connsiteX16" fmla="*/ 252211 w 426758"/>
                <a:gd name="connsiteY16" fmla="*/ 799678 h 1004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6758" h="1004106">
                  <a:moveTo>
                    <a:pt x="252343" y="799678"/>
                  </a:moveTo>
                  <a:cubicBezTo>
                    <a:pt x="239048" y="799678"/>
                    <a:pt x="228122" y="810472"/>
                    <a:pt x="228122" y="823899"/>
                  </a:cubicBezTo>
                  <a:lnTo>
                    <a:pt x="228122" y="898667"/>
                  </a:lnTo>
                  <a:lnTo>
                    <a:pt x="91091" y="761636"/>
                  </a:lnTo>
                  <a:cubicBezTo>
                    <a:pt x="281171" y="559051"/>
                    <a:pt x="404776" y="293545"/>
                    <a:pt x="426758" y="0"/>
                  </a:cubicBezTo>
                  <a:lnTo>
                    <a:pt x="378185" y="0"/>
                  </a:lnTo>
                  <a:cubicBezTo>
                    <a:pt x="354096" y="308682"/>
                    <a:pt x="213379" y="584983"/>
                    <a:pt x="0" y="784672"/>
                  </a:cubicBezTo>
                  <a:lnTo>
                    <a:pt x="34225" y="818897"/>
                  </a:lnTo>
                  <a:lnTo>
                    <a:pt x="34225" y="818897"/>
                  </a:lnTo>
                  <a:lnTo>
                    <a:pt x="170993" y="955665"/>
                  </a:lnTo>
                  <a:lnTo>
                    <a:pt x="96225" y="955665"/>
                  </a:lnTo>
                  <a:cubicBezTo>
                    <a:pt x="82929" y="955665"/>
                    <a:pt x="72004" y="966459"/>
                    <a:pt x="72004" y="979886"/>
                  </a:cubicBezTo>
                  <a:cubicBezTo>
                    <a:pt x="72004" y="993313"/>
                    <a:pt x="82798" y="1004106"/>
                    <a:pt x="96225" y="1004106"/>
                  </a:cubicBezTo>
                  <a:lnTo>
                    <a:pt x="252211" y="1004106"/>
                  </a:lnTo>
                  <a:cubicBezTo>
                    <a:pt x="265506" y="1004106"/>
                    <a:pt x="276432" y="993313"/>
                    <a:pt x="276432" y="979886"/>
                  </a:cubicBezTo>
                  <a:lnTo>
                    <a:pt x="276432" y="823899"/>
                  </a:lnTo>
                  <a:cubicBezTo>
                    <a:pt x="276432" y="810604"/>
                    <a:pt x="265638" y="799678"/>
                    <a:pt x="252211" y="799678"/>
                  </a:cubicBezTo>
                  <a:close/>
                </a:path>
              </a:pathLst>
            </a:custGeom>
            <a:solidFill>
              <a:schemeClr val="accent4"/>
            </a:solidFill>
            <a:ln w="13163" cap="flat">
              <a:noFill/>
              <a:prstDash val="solid"/>
              <a:miter/>
            </a:ln>
          </p:spPr>
          <p:txBody>
            <a:bodyPr rtlCol="0" anchor="ctr"/>
            <a:lstStyle/>
            <a:p>
              <a:endParaRPr lang="en-US" dirty="0"/>
            </a:p>
          </p:txBody>
        </p:sp>
      </p:grpSp>
      <p:sp>
        <p:nvSpPr>
          <p:cNvPr id="56" name="Oval 55">
            <a:extLst>
              <a:ext uri="{FF2B5EF4-FFF2-40B4-BE49-F238E27FC236}">
                <a16:creationId xmlns:a16="http://schemas.microsoft.com/office/drawing/2014/main" id="{9D10ABB0-B79B-04A5-3342-05DEEAF846D5}"/>
              </a:ext>
            </a:extLst>
          </p:cNvPr>
          <p:cNvSpPr/>
          <p:nvPr/>
        </p:nvSpPr>
        <p:spPr bwMode="auto">
          <a:xfrm>
            <a:off x="1769474" y="2806662"/>
            <a:ext cx="2181174" cy="2181174"/>
          </a:xfrm>
          <a:prstGeom prst="ellipse">
            <a:avLst/>
          </a:prstGeom>
          <a:solidFill>
            <a:schemeClr val="tx1"/>
          </a:solidFill>
          <a:ln w="0">
            <a:noFill/>
            <a:miter lim="800000"/>
            <a:headEnd/>
            <a:tailEnd/>
          </a:ln>
          <a:effectLst>
            <a:outerShdw blurRad="63500" sx="102000" sy="102000" algn="ctr" rotWithShape="0">
              <a:prstClr val="black">
                <a:alpha val="40000"/>
              </a:prstClr>
            </a:outerShdw>
          </a:effectLst>
        </p:spPr>
        <p:txBody>
          <a:bodyPr lIns="0" rIns="0" rtlCol="0" anchor="ctr"/>
          <a:lstStyle/>
          <a:p>
            <a:pPr algn="ctr">
              <a:spcBef>
                <a:spcPct val="35000"/>
              </a:spcBef>
              <a:spcAft>
                <a:spcPct val="25000"/>
              </a:spcAft>
              <a:buClr>
                <a:schemeClr val="folHlink"/>
              </a:buClr>
            </a:pPr>
            <a:endParaRPr lang="en-US" sz="2400" b="1" spc="-30" dirty="0">
              <a:solidFill>
                <a:schemeClr val="bg1"/>
              </a:solidFill>
            </a:endParaRPr>
          </a:p>
        </p:txBody>
      </p:sp>
      <p:sp>
        <p:nvSpPr>
          <p:cNvPr id="57" name="TextBox 56">
            <a:extLst>
              <a:ext uri="{FF2B5EF4-FFF2-40B4-BE49-F238E27FC236}">
                <a16:creationId xmlns:a16="http://schemas.microsoft.com/office/drawing/2014/main" id="{C8DB60B0-CA55-F344-FC50-6F38E8477443}"/>
              </a:ext>
            </a:extLst>
          </p:cNvPr>
          <p:cNvSpPr txBox="1"/>
          <p:nvPr/>
        </p:nvSpPr>
        <p:spPr bwMode="auto">
          <a:xfrm>
            <a:off x="5273554" y="1657021"/>
            <a:ext cx="545175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2400" dirty="0">
                <a:solidFill>
                  <a:schemeClr val="bg1"/>
                </a:solidFill>
              </a:rPr>
              <a:t>Setting realistic expectations at diagnosis or linkage to care, including the role and frequency of appointments</a:t>
            </a:r>
          </a:p>
        </p:txBody>
      </p:sp>
      <p:sp>
        <p:nvSpPr>
          <p:cNvPr id="58" name="TextBox 57">
            <a:extLst>
              <a:ext uri="{FF2B5EF4-FFF2-40B4-BE49-F238E27FC236}">
                <a16:creationId xmlns:a16="http://schemas.microsoft.com/office/drawing/2014/main" id="{A5C50244-0CB8-1D57-2B0D-64512C2B857A}"/>
              </a:ext>
            </a:extLst>
          </p:cNvPr>
          <p:cNvSpPr txBox="1"/>
          <p:nvPr/>
        </p:nvSpPr>
        <p:spPr bwMode="auto">
          <a:xfrm>
            <a:off x="6000996" y="3486514"/>
            <a:ext cx="476917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2400" dirty="0">
                <a:solidFill>
                  <a:schemeClr val="bg1"/>
                </a:solidFill>
              </a:rPr>
              <a:t>Providing resources for overcoming stigma and finding community</a:t>
            </a:r>
          </a:p>
        </p:txBody>
      </p:sp>
      <p:sp>
        <p:nvSpPr>
          <p:cNvPr id="59" name="TextBox 58">
            <a:extLst>
              <a:ext uri="{FF2B5EF4-FFF2-40B4-BE49-F238E27FC236}">
                <a16:creationId xmlns:a16="http://schemas.microsoft.com/office/drawing/2014/main" id="{B072E7E6-5507-0A79-7E91-236FE0D69AF1}"/>
              </a:ext>
            </a:extLst>
          </p:cNvPr>
          <p:cNvSpPr txBox="1"/>
          <p:nvPr/>
        </p:nvSpPr>
        <p:spPr bwMode="auto">
          <a:xfrm>
            <a:off x="5273554" y="5435829"/>
            <a:ext cx="54966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2400" dirty="0">
                <a:solidFill>
                  <a:schemeClr val="bg1"/>
                </a:solidFill>
              </a:rPr>
              <a:t>Assisting with bureaucratic aspects of care</a:t>
            </a:r>
          </a:p>
        </p:txBody>
      </p:sp>
      <p:sp>
        <p:nvSpPr>
          <p:cNvPr id="60" name="TextBox 59">
            <a:extLst>
              <a:ext uri="{FF2B5EF4-FFF2-40B4-BE49-F238E27FC236}">
                <a16:creationId xmlns:a16="http://schemas.microsoft.com/office/drawing/2014/main" id="{CE7E51BC-B51A-3131-5213-4702F42487B2}"/>
              </a:ext>
            </a:extLst>
          </p:cNvPr>
          <p:cNvSpPr txBox="1"/>
          <p:nvPr/>
        </p:nvSpPr>
        <p:spPr bwMode="auto">
          <a:xfrm>
            <a:off x="1810090" y="3297085"/>
            <a:ext cx="209994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2400" b="1" spc="-30" dirty="0">
                <a:solidFill>
                  <a:schemeClr val="bg1"/>
                </a:solidFill>
              </a:rPr>
              <a:t>Potential </a:t>
            </a:r>
            <a:br>
              <a:rPr lang="en-US" sz="2400" b="1" spc="-30" dirty="0">
                <a:solidFill>
                  <a:schemeClr val="bg1"/>
                </a:solidFill>
              </a:rPr>
            </a:br>
            <a:r>
              <a:rPr lang="en-US" sz="2400" b="1" spc="-30" dirty="0">
                <a:solidFill>
                  <a:schemeClr val="bg1"/>
                </a:solidFill>
              </a:rPr>
              <a:t>areas for intervention:</a:t>
            </a:r>
          </a:p>
        </p:txBody>
      </p:sp>
      <p:pic>
        <p:nvPicPr>
          <p:cNvPr id="62" name="Graphic 61" descr="Cycle with people with solid fill">
            <a:extLst>
              <a:ext uri="{FF2B5EF4-FFF2-40B4-BE49-F238E27FC236}">
                <a16:creationId xmlns:a16="http://schemas.microsoft.com/office/drawing/2014/main" id="{AA847B9E-74A5-89F1-3D0E-4D9055CC772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32280" y="3419451"/>
            <a:ext cx="914400" cy="914400"/>
          </a:xfrm>
          <a:prstGeom prst="rect">
            <a:avLst/>
          </a:prstGeom>
        </p:spPr>
      </p:pic>
      <p:pic>
        <p:nvPicPr>
          <p:cNvPr id="64" name="Graphic 63" descr="Boardroom with solid fill">
            <a:extLst>
              <a:ext uri="{FF2B5EF4-FFF2-40B4-BE49-F238E27FC236}">
                <a16:creationId xmlns:a16="http://schemas.microsoft.com/office/drawing/2014/main" id="{67F614EE-576B-A6FD-9EFD-BD7B937EFA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54266" y="5088559"/>
            <a:ext cx="914400" cy="914400"/>
          </a:xfrm>
          <a:prstGeom prst="rect">
            <a:avLst/>
          </a:prstGeom>
        </p:spPr>
      </p:pic>
      <p:pic>
        <p:nvPicPr>
          <p:cNvPr id="68" name="Graphic 67" descr="List with solid fill">
            <a:extLst>
              <a:ext uri="{FF2B5EF4-FFF2-40B4-BE49-F238E27FC236}">
                <a16:creationId xmlns:a16="http://schemas.microsoft.com/office/drawing/2014/main" id="{918B22AF-EAAE-5016-9C58-97A14710BA4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37382" y="1775629"/>
            <a:ext cx="914400" cy="914400"/>
          </a:xfrm>
          <a:prstGeom prst="rect">
            <a:avLst/>
          </a:prstGeom>
        </p:spPr>
      </p:pic>
    </p:spTree>
    <p:extLst>
      <p:ext uri="{BB962C8B-B14F-4D97-AF65-F5344CB8AC3E}">
        <p14:creationId xmlns:p14="http://schemas.microsoft.com/office/powerpoint/2010/main" val="31765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E8F9E0-2ACC-84D1-2E70-B87CBBC8253E}"/>
              </a:ext>
            </a:extLst>
          </p:cNvPr>
          <p:cNvSpPr>
            <a:spLocks noGrp="1"/>
          </p:cNvSpPr>
          <p:nvPr>
            <p:ph type="title"/>
          </p:nvPr>
        </p:nvSpPr>
        <p:spPr/>
        <p:txBody>
          <a:bodyPr/>
          <a:lstStyle/>
          <a:p>
            <a:r>
              <a:rPr lang="en-US" dirty="0"/>
              <a:t>Transportation and Physical Barriers to Care</a:t>
            </a:r>
          </a:p>
        </p:txBody>
      </p:sp>
      <p:sp>
        <p:nvSpPr>
          <p:cNvPr id="7" name="Content Placeholder 6">
            <a:extLst>
              <a:ext uri="{FF2B5EF4-FFF2-40B4-BE49-F238E27FC236}">
                <a16:creationId xmlns:a16="http://schemas.microsoft.com/office/drawing/2014/main" id="{00B63B8E-F9C4-63EF-2CCE-98E81A6C205E}"/>
              </a:ext>
            </a:extLst>
          </p:cNvPr>
          <p:cNvSpPr>
            <a:spLocks noGrp="1"/>
          </p:cNvSpPr>
          <p:nvPr>
            <p:ph idx="1"/>
          </p:nvPr>
        </p:nvSpPr>
        <p:spPr>
          <a:xfrm>
            <a:off x="604675" y="1513047"/>
            <a:ext cx="10877529" cy="2563653"/>
          </a:xfrm>
        </p:spPr>
        <p:txBody>
          <a:bodyPr/>
          <a:lstStyle/>
          <a:p>
            <a:r>
              <a:rPr lang="en-US" dirty="0"/>
              <a:t>Many do not have access to nearby HIV clinics or choose not to go to a community clinic to avoid stigma</a:t>
            </a:r>
          </a:p>
          <a:p>
            <a:pPr lvl="1"/>
            <a:r>
              <a:rPr lang="en-US" dirty="0"/>
              <a:t>Particularly important in smaller towns</a:t>
            </a:r>
          </a:p>
          <a:p>
            <a:pPr lvl="1"/>
            <a:r>
              <a:rPr lang="en-US" dirty="0"/>
              <a:t>Both younger and older people may have difficulty accessing transportation </a:t>
            </a:r>
          </a:p>
          <a:p>
            <a:pPr marL="0" indent="0">
              <a:buNone/>
            </a:pPr>
            <a:endParaRPr lang="en-US" dirty="0"/>
          </a:p>
          <a:p>
            <a:pPr marL="457200" lvl="1" indent="0">
              <a:buNone/>
            </a:pPr>
            <a:endParaRPr lang="en-US" dirty="0"/>
          </a:p>
          <a:p>
            <a:pPr lvl="1"/>
            <a:endParaRPr lang="en-US" dirty="0"/>
          </a:p>
        </p:txBody>
      </p:sp>
      <p:sp>
        <p:nvSpPr>
          <p:cNvPr id="5" name="Text Box 15">
            <a:extLst>
              <a:ext uri="{FF2B5EF4-FFF2-40B4-BE49-F238E27FC236}">
                <a16:creationId xmlns:a16="http://schemas.microsoft.com/office/drawing/2014/main" id="{A45704F8-E8E4-955A-DB19-A38F61BFE8BC}"/>
              </a:ext>
            </a:extLst>
          </p:cNvPr>
          <p:cNvSpPr txBox="1">
            <a:spLocks noChangeArrowheads="1"/>
          </p:cNvSpPr>
          <p:nvPr/>
        </p:nvSpPr>
        <p:spPr bwMode="auto">
          <a:xfrm>
            <a:off x="415623" y="6175443"/>
            <a:ext cx="846849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Pope. AIDS Behav. 2022;26:2148. Yehia. BMC Infect Dis. 2015;15:246. Sagrestano. AIDS Care. 2014;26:314.</a:t>
            </a:r>
          </a:p>
          <a:p>
            <a:pPr>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nastad.org/improving-transportation-access-hiv-prevention-south.</a:t>
            </a:r>
          </a:p>
        </p:txBody>
      </p:sp>
      <p:sp>
        <p:nvSpPr>
          <p:cNvPr id="3" name="Rectangle: Rounded Corners 2">
            <a:extLst>
              <a:ext uri="{FF2B5EF4-FFF2-40B4-BE49-F238E27FC236}">
                <a16:creationId xmlns:a16="http://schemas.microsoft.com/office/drawing/2014/main" id="{0FEFC38F-9748-B27D-6AF1-B7B5DFE28A1B}"/>
              </a:ext>
            </a:extLst>
          </p:cNvPr>
          <p:cNvSpPr/>
          <p:nvPr/>
        </p:nvSpPr>
        <p:spPr bwMode="auto">
          <a:xfrm>
            <a:off x="2717800" y="4241800"/>
            <a:ext cx="7772400" cy="1689100"/>
          </a:xfrm>
          <a:prstGeom prst="roundRect">
            <a:avLst>
              <a:gd name="adj" fmla="val 6893"/>
            </a:avLst>
          </a:prstGeom>
          <a:solidFill>
            <a:schemeClr val="accent3">
              <a:lumMod val="40000"/>
              <a:lumOff val="60000"/>
            </a:schemeClr>
          </a:solidFill>
          <a:ln w="0">
            <a:noFill/>
            <a:miter lim="800000"/>
            <a:headEnd/>
            <a:tailEnd/>
          </a:ln>
        </p:spPr>
        <p:txBody>
          <a:bodyPr rtlCol="0" anchor="ctr"/>
          <a:lstStyle/>
          <a:p>
            <a:pPr algn="ctr">
              <a:spcBef>
                <a:spcPct val="35000"/>
              </a:spcBef>
              <a:spcAft>
                <a:spcPct val="25000"/>
              </a:spcAft>
              <a:buClr>
                <a:schemeClr val="folHlink"/>
              </a:buClr>
            </a:pPr>
            <a:r>
              <a:rPr lang="en-US" sz="2400" dirty="0">
                <a:solidFill>
                  <a:schemeClr val="bg1"/>
                </a:solidFill>
              </a:rPr>
              <a:t>Case managers, social workers, or peer navigators </a:t>
            </a:r>
            <a:br>
              <a:rPr lang="en-US" sz="2400" dirty="0">
                <a:solidFill>
                  <a:schemeClr val="bg1"/>
                </a:solidFill>
              </a:rPr>
            </a:br>
            <a:r>
              <a:rPr lang="en-US" sz="2400" dirty="0">
                <a:solidFill>
                  <a:schemeClr val="bg1"/>
                </a:solidFill>
              </a:rPr>
              <a:t>can help identify if transportation is a barrier</a:t>
            </a:r>
          </a:p>
        </p:txBody>
      </p:sp>
      <p:sp>
        <p:nvSpPr>
          <p:cNvPr id="9" name="Oval 8">
            <a:extLst>
              <a:ext uri="{FF2B5EF4-FFF2-40B4-BE49-F238E27FC236}">
                <a16:creationId xmlns:a16="http://schemas.microsoft.com/office/drawing/2014/main" id="{7D74DDC6-0AD4-FCE1-8313-35C807DA99A5}"/>
              </a:ext>
            </a:extLst>
          </p:cNvPr>
          <p:cNvSpPr/>
          <p:nvPr/>
        </p:nvSpPr>
        <p:spPr bwMode="auto">
          <a:xfrm>
            <a:off x="2032000" y="4399547"/>
            <a:ext cx="1371600" cy="1371600"/>
          </a:xfrm>
          <a:prstGeom prst="ellipse">
            <a:avLst/>
          </a:prstGeom>
          <a:solidFill>
            <a:schemeClr val="accent3"/>
          </a:solidFill>
          <a:ln w="28575">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10" name="Graphic 9" descr="Users with solid fill">
            <a:extLst>
              <a:ext uri="{FF2B5EF4-FFF2-40B4-BE49-F238E27FC236}">
                <a16:creationId xmlns:a16="http://schemas.microsoft.com/office/drawing/2014/main" id="{C792901C-C0B1-04B3-9CD6-61FAF34284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260600" y="4628147"/>
            <a:ext cx="914400" cy="914400"/>
          </a:xfrm>
          <a:prstGeom prst="rect">
            <a:avLst/>
          </a:prstGeom>
        </p:spPr>
      </p:pic>
    </p:spTree>
    <p:extLst>
      <p:ext uri="{BB962C8B-B14F-4D97-AF65-F5344CB8AC3E}">
        <p14:creationId xmlns:p14="http://schemas.microsoft.com/office/powerpoint/2010/main" val="3072297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E8F9E0-2ACC-84D1-2E70-B87CBBC8253E}"/>
              </a:ext>
            </a:extLst>
          </p:cNvPr>
          <p:cNvSpPr>
            <a:spLocks noGrp="1"/>
          </p:cNvSpPr>
          <p:nvPr>
            <p:ph type="title"/>
          </p:nvPr>
        </p:nvSpPr>
        <p:spPr/>
        <p:txBody>
          <a:bodyPr/>
          <a:lstStyle/>
          <a:p>
            <a:r>
              <a:rPr lang="en-US" dirty="0"/>
              <a:t>Strategies to Minimize Physical Barriers to Care</a:t>
            </a:r>
          </a:p>
        </p:txBody>
      </p:sp>
      <p:sp>
        <p:nvSpPr>
          <p:cNvPr id="5" name="Text Box 15">
            <a:extLst>
              <a:ext uri="{FF2B5EF4-FFF2-40B4-BE49-F238E27FC236}">
                <a16:creationId xmlns:a16="http://schemas.microsoft.com/office/drawing/2014/main" id="{A45704F8-E8E4-955A-DB19-A38F61BFE8BC}"/>
              </a:ext>
            </a:extLst>
          </p:cNvPr>
          <p:cNvSpPr txBox="1">
            <a:spLocks noChangeArrowheads="1"/>
          </p:cNvSpPr>
          <p:nvPr/>
        </p:nvSpPr>
        <p:spPr bwMode="auto">
          <a:xfrm>
            <a:off x="415623" y="6175443"/>
            <a:ext cx="846849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Pope. AIDS Behav. 2022;26:2148. Yehia. BMC Infect Dis. 2015;15:246. Sagrestano. AIDS Care. 2014;26:314.</a:t>
            </a:r>
          </a:p>
          <a:p>
            <a:pPr>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nastad.org/improving-transportation-access-hiv-prevention-south.</a:t>
            </a:r>
          </a:p>
        </p:txBody>
      </p:sp>
      <p:sp>
        <p:nvSpPr>
          <p:cNvPr id="3" name="Arrow: Pentagon 2">
            <a:extLst>
              <a:ext uri="{FF2B5EF4-FFF2-40B4-BE49-F238E27FC236}">
                <a16:creationId xmlns:a16="http://schemas.microsoft.com/office/drawing/2014/main" id="{77D77C33-9580-7E8E-4C11-2EB3447D0E84}"/>
              </a:ext>
            </a:extLst>
          </p:cNvPr>
          <p:cNvSpPr/>
          <p:nvPr/>
        </p:nvSpPr>
        <p:spPr bwMode="auto">
          <a:xfrm flipH="1">
            <a:off x="2635250" y="1658181"/>
            <a:ext cx="8185150" cy="1193800"/>
          </a:xfrm>
          <a:prstGeom prst="homePlate">
            <a:avLst>
              <a:gd name="adj" fmla="val 52128"/>
            </a:avLst>
          </a:prstGeom>
          <a:solidFill>
            <a:schemeClr val="accent2">
              <a:lumMod val="40000"/>
              <a:lumOff val="60000"/>
            </a:schemeClr>
          </a:solidFill>
          <a:ln w="0">
            <a:noFill/>
            <a:miter lim="800000"/>
            <a:headEnd/>
            <a:tailEnd/>
          </a:ln>
        </p:spPr>
        <p:txBody>
          <a:bodyPr rtlCol="0" anchor="ctr"/>
          <a:lstStyle/>
          <a:p>
            <a:pPr lvl="1">
              <a:spcBef>
                <a:spcPct val="35000"/>
              </a:spcBef>
              <a:spcAft>
                <a:spcPct val="25000"/>
              </a:spcAft>
              <a:buClr>
                <a:schemeClr val="folHlink"/>
              </a:buClr>
            </a:pPr>
            <a:r>
              <a:rPr lang="en-US" sz="2800" dirty="0">
                <a:solidFill>
                  <a:schemeClr val="bg1"/>
                </a:solidFill>
              </a:rPr>
              <a:t>Gas cards, partnerships with rideshares, grant money to fund private transportation</a:t>
            </a:r>
          </a:p>
        </p:txBody>
      </p:sp>
      <p:sp>
        <p:nvSpPr>
          <p:cNvPr id="8" name="Rectangle: Rounded Corners 7">
            <a:extLst>
              <a:ext uri="{FF2B5EF4-FFF2-40B4-BE49-F238E27FC236}">
                <a16:creationId xmlns:a16="http://schemas.microsoft.com/office/drawing/2014/main" id="{70BECA8B-97C4-6765-7035-BF03402CE6DA}"/>
              </a:ext>
            </a:extLst>
          </p:cNvPr>
          <p:cNvSpPr/>
          <p:nvPr/>
        </p:nvSpPr>
        <p:spPr bwMode="auto">
          <a:xfrm>
            <a:off x="1390650" y="1448631"/>
            <a:ext cx="1511300" cy="1511300"/>
          </a:xfrm>
          <a:prstGeom prst="roundRect">
            <a:avLst>
              <a:gd name="adj" fmla="val 8793"/>
            </a:avLst>
          </a:prstGeom>
          <a:solidFill>
            <a:schemeClr val="accent1"/>
          </a:solidFill>
          <a:ln w="0">
            <a:noFill/>
            <a:miter lim="800000"/>
            <a:headEnd/>
            <a:tailEnd/>
          </a:ln>
          <a:effectLst>
            <a:outerShdw blurRad="50800" dist="38100" dir="2700000" algn="tl" rotWithShape="0">
              <a:prstClr val="black">
                <a:alpha val="40000"/>
              </a:prstClr>
            </a:outerShdw>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Rounded Corners 8">
            <a:extLst>
              <a:ext uri="{FF2B5EF4-FFF2-40B4-BE49-F238E27FC236}">
                <a16:creationId xmlns:a16="http://schemas.microsoft.com/office/drawing/2014/main" id="{E8ED48DB-9BEE-53E2-FC48-F5822C01CC6A}"/>
              </a:ext>
            </a:extLst>
          </p:cNvPr>
          <p:cNvSpPr/>
          <p:nvPr/>
        </p:nvSpPr>
        <p:spPr bwMode="auto">
          <a:xfrm>
            <a:off x="1549400" y="1607381"/>
            <a:ext cx="1193800" cy="1193800"/>
          </a:xfrm>
          <a:prstGeom prst="roundRect">
            <a:avLst>
              <a:gd name="adj" fmla="val 9220"/>
            </a:avLst>
          </a:pr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Arrow: Pentagon 15">
            <a:extLst>
              <a:ext uri="{FF2B5EF4-FFF2-40B4-BE49-F238E27FC236}">
                <a16:creationId xmlns:a16="http://schemas.microsoft.com/office/drawing/2014/main" id="{E2C67ABE-9CB3-B70C-B746-0F9361ABEBBD}"/>
              </a:ext>
            </a:extLst>
          </p:cNvPr>
          <p:cNvSpPr/>
          <p:nvPr/>
        </p:nvSpPr>
        <p:spPr bwMode="auto">
          <a:xfrm flipH="1">
            <a:off x="2635250" y="3258865"/>
            <a:ext cx="8185150" cy="1193800"/>
          </a:xfrm>
          <a:prstGeom prst="homePlate">
            <a:avLst>
              <a:gd name="adj" fmla="val 52128"/>
            </a:avLst>
          </a:prstGeom>
          <a:solidFill>
            <a:schemeClr val="accent3">
              <a:lumMod val="20000"/>
              <a:lumOff val="80000"/>
            </a:schemeClr>
          </a:solidFill>
          <a:ln w="0">
            <a:noFill/>
            <a:miter lim="800000"/>
            <a:headEnd/>
            <a:tailEnd/>
          </a:ln>
        </p:spPr>
        <p:txBody>
          <a:bodyPr rtlCol="0" anchor="ctr"/>
          <a:lstStyle/>
          <a:p>
            <a:pPr lvl="1">
              <a:spcBef>
                <a:spcPct val="35000"/>
              </a:spcBef>
              <a:spcAft>
                <a:spcPct val="25000"/>
              </a:spcAft>
              <a:buClr>
                <a:schemeClr val="folHlink"/>
              </a:buClr>
            </a:pPr>
            <a:r>
              <a:rPr lang="en-US" sz="2800" dirty="0">
                <a:solidFill>
                  <a:schemeClr val="bg1"/>
                </a:solidFill>
              </a:rPr>
              <a:t>Co-location with primary care, OB/GYN care, mental health care </a:t>
            </a:r>
          </a:p>
        </p:txBody>
      </p:sp>
      <p:sp>
        <p:nvSpPr>
          <p:cNvPr id="17" name="Rectangle: Rounded Corners 16">
            <a:extLst>
              <a:ext uri="{FF2B5EF4-FFF2-40B4-BE49-F238E27FC236}">
                <a16:creationId xmlns:a16="http://schemas.microsoft.com/office/drawing/2014/main" id="{D60B9854-4EA4-6792-FA15-D493ACCBB49A}"/>
              </a:ext>
            </a:extLst>
          </p:cNvPr>
          <p:cNvSpPr/>
          <p:nvPr/>
        </p:nvSpPr>
        <p:spPr bwMode="auto">
          <a:xfrm>
            <a:off x="1390650" y="3049315"/>
            <a:ext cx="1511300" cy="1511300"/>
          </a:xfrm>
          <a:prstGeom prst="roundRect">
            <a:avLst>
              <a:gd name="adj" fmla="val 8793"/>
            </a:avLst>
          </a:prstGeom>
          <a:solidFill>
            <a:schemeClr val="accent3"/>
          </a:solidFill>
          <a:ln w="0">
            <a:noFill/>
            <a:miter lim="800000"/>
            <a:headEnd/>
            <a:tailEnd/>
          </a:ln>
          <a:effectLst>
            <a:outerShdw blurRad="50800" dist="38100" dir="2700000" algn="tl" rotWithShape="0">
              <a:prstClr val="black">
                <a:alpha val="40000"/>
              </a:prstClr>
            </a:outerShdw>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Rounded Corners 17">
            <a:extLst>
              <a:ext uri="{FF2B5EF4-FFF2-40B4-BE49-F238E27FC236}">
                <a16:creationId xmlns:a16="http://schemas.microsoft.com/office/drawing/2014/main" id="{D549773F-48F2-1D2A-009D-416E8DBAD331}"/>
              </a:ext>
            </a:extLst>
          </p:cNvPr>
          <p:cNvSpPr/>
          <p:nvPr/>
        </p:nvSpPr>
        <p:spPr bwMode="auto">
          <a:xfrm>
            <a:off x="1549400" y="3208065"/>
            <a:ext cx="1193800" cy="1193800"/>
          </a:xfrm>
          <a:prstGeom prst="roundRect">
            <a:avLst>
              <a:gd name="adj" fmla="val 9220"/>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Arrow: Pentagon 18">
            <a:extLst>
              <a:ext uri="{FF2B5EF4-FFF2-40B4-BE49-F238E27FC236}">
                <a16:creationId xmlns:a16="http://schemas.microsoft.com/office/drawing/2014/main" id="{337DAD0C-2B39-2918-41EE-8B9200C5DD44}"/>
              </a:ext>
            </a:extLst>
          </p:cNvPr>
          <p:cNvSpPr/>
          <p:nvPr/>
        </p:nvSpPr>
        <p:spPr bwMode="auto">
          <a:xfrm flipH="1">
            <a:off x="2635250" y="4874524"/>
            <a:ext cx="8185150" cy="1193800"/>
          </a:xfrm>
          <a:prstGeom prst="homePlate">
            <a:avLst>
              <a:gd name="adj" fmla="val 52128"/>
            </a:avLst>
          </a:prstGeom>
          <a:solidFill>
            <a:schemeClr val="accent4">
              <a:lumMod val="20000"/>
              <a:lumOff val="80000"/>
            </a:schemeClr>
          </a:solidFill>
          <a:ln w="0">
            <a:noFill/>
            <a:miter lim="800000"/>
            <a:headEnd/>
            <a:tailEnd/>
          </a:ln>
        </p:spPr>
        <p:txBody>
          <a:bodyPr rtlCol="0" anchor="ctr"/>
          <a:lstStyle/>
          <a:p>
            <a:pPr lvl="1">
              <a:spcBef>
                <a:spcPct val="35000"/>
              </a:spcBef>
              <a:spcAft>
                <a:spcPct val="25000"/>
              </a:spcAft>
              <a:buClr>
                <a:schemeClr val="folHlink"/>
              </a:buClr>
            </a:pPr>
            <a:r>
              <a:rPr lang="en-US" sz="2800" dirty="0">
                <a:solidFill>
                  <a:schemeClr val="bg1"/>
                </a:solidFill>
              </a:rPr>
              <a:t>Using telehealth for individuals with undetectable viral loads</a:t>
            </a:r>
          </a:p>
        </p:txBody>
      </p:sp>
      <p:sp>
        <p:nvSpPr>
          <p:cNvPr id="20" name="Rectangle: Rounded Corners 19">
            <a:extLst>
              <a:ext uri="{FF2B5EF4-FFF2-40B4-BE49-F238E27FC236}">
                <a16:creationId xmlns:a16="http://schemas.microsoft.com/office/drawing/2014/main" id="{932B5942-25A2-932C-D0D4-3F24E962702C}"/>
              </a:ext>
            </a:extLst>
          </p:cNvPr>
          <p:cNvSpPr/>
          <p:nvPr/>
        </p:nvSpPr>
        <p:spPr bwMode="auto">
          <a:xfrm>
            <a:off x="1390650" y="4664974"/>
            <a:ext cx="1511300" cy="1511300"/>
          </a:xfrm>
          <a:prstGeom prst="roundRect">
            <a:avLst>
              <a:gd name="adj" fmla="val 8793"/>
            </a:avLst>
          </a:prstGeom>
          <a:solidFill>
            <a:schemeClr val="accent4"/>
          </a:solidFill>
          <a:ln w="0">
            <a:noFill/>
            <a:miter lim="800000"/>
            <a:headEnd/>
            <a:tailEnd/>
          </a:ln>
          <a:effectLst>
            <a:outerShdw blurRad="50800" dist="38100" dir="2700000" algn="tl" rotWithShape="0">
              <a:prstClr val="black">
                <a:alpha val="40000"/>
              </a:prstClr>
            </a:outerShdw>
          </a:effectLst>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ectangle: Rounded Corners 20">
            <a:extLst>
              <a:ext uri="{FF2B5EF4-FFF2-40B4-BE49-F238E27FC236}">
                <a16:creationId xmlns:a16="http://schemas.microsoft.com/office/drawing/2014/main" id="{9BADF1FF-305E-150B-5E19-9EE70C86C6AC}"/>
              </a:ext>
            </a:extLst>
          </p:cNvPr>
          <p:cNvSpPr/>
          <p:nvPr/>
        </p:nvSpPr>
        <p:spPr bwMode="auto">
          <a:xfrm>
            <a:off x="1549400" y="4823724"/>
            <a:ext cx="1193800" cy="1193800"/>
          </a:xfrm>
          <a:prstGeom prst="roundRect">
            <a:avLst>
              <a:gd name="adj" fmla="val 9220"/>
            </a:avLst>
          </a:prstGeom>
          <a:solidFill>
            <a:schemeClr val="accent4">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pic>
        <p:nvPicPr>
          <p:cNvPr id="23" name="Graphic 22" descr="Money with solid fill">
            <a:extLst>
              <a:ext uri="{FF2B5EF4-FFF2-40B4-BE49-F238E27FC236}">
                <a16:creationId xmlns:a16="http://schemas.microsoft.com/office/drawing/2014/main" id="{32E3790C-62FD-F573-B923-3DC62D5C8F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08150" y="1724881"/>
            <a:ext cx="914400" cy="914400"/>
          </a:xfrm>
          <a:prstGeom prst="rect">
            <a:avLst/>
          </a:prstGeom>
        </p:spPr>
      </p:pic>
      <p:pic>
        <p:nvPicPr>
          <p:cNvPr id="25" name="Graphic 24" descr="Hospital with solid fill">
            <a:extLst>
              <a:ext uri="{FF2B5EF4-FFF2-40B4-BE49-F238E27FC236}">
                <a16:creationId xmlns:a16="http://schemas.microsoft.com/office/drawing/2014/main" id="{A45098FB-4B74-A528-C930-C9520CC884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95450" y="3352409"/>
            <a:ext cx="914400" cy="914400"/>
          </a:xfrm>
          <a:prstGeom prst="rect">
            <a:avLst/>
          </a:prstGeom>
        </p:spPr>
      </p:pic>
      <p:pic>
        <p:nvPicPr>
          <p:cNvPr id="27" name="Graphic 26" descr="Call center with solid fill">
            <a:extLst>
              <a:ext uri="{FF2B5EF4-FFF2-40B4-BE49-F238E27FC236}">
                <a16:creationId xmlns:a16="http://schemas.microsoft.com/office/drawing/2014/main" id="{5F103B6B-B18D-790A-D4E2-EDC8B4593C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689100" y="4952169"/>
            <a:ext cx="914400" cy="914400"/>
          </a:xfrm>
          <a:prstGeom prst="rect">
            <a:avLst/>
          </a:prstGeom>
        </p:spPr>
      </p:pic>
    </p:spTree>
    <p:extLst>
      <p:ext uri="{BB962C8B-B14F-4D97-AF65-F5344CB8AC3E}">
        <p14:creationId xmlns:p14="http://schemas.microsoft.com/office/powerpoint/2010/main" val="2272193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846C1-9648-B623-E00B-3B26BA148FEA}"/>
              </a:ext>
            </a:extLst>
          </p:cNvPr>
          <p:cNvSpPr>
            <a:spLocks noGrp="1"/>
          </p:cNvSpPr>
          <p:nvPr>
            <p:ph type="title"/>
          </p:nvPr>
        </p:nvSpPr>
        <p:spPr/>
        <p:txBody>
          <a:bodyPr/>
          <a:lstStyle/>
          <a:p>
            <a:r>
              <a:rPr lang="en-US" dirty="0"/>
              <a:t>Poor Retention in HIV Care Postpartum</a:t>
            </a:r>
          </a:p>
        </p:txBody>
      </p:sp>
      <p:sp>
        <p:nvSpPr>
          <p:cNvPr id="3" name="Content Placeholder 2">
            <a:extLst>
              <a:ext uri="{FF2B5EF4-FFF2-40B4-BE49-F238E27FC236}">
                <a16:creationId xmlns:a16="http://schemas.microsoft.com/office/drawing/2014/main" id="{9F9C2900-4A75-5092-1EF0-9E3C93511596}"/>
              </a:ext>
            </a:extLst>
          </p:cNvPr>
          <p:cNvSpPr>
            <a:spLocks noGrp="1"/>
          </p:cNvSpPr>
          <p:nvPr>
            <p:ph sz="half" idx="1"/>
          </p:nvPr>
        </p:nvSpPr>
        <p:spPr/>
        <p:txBody>
          <a:bodyPr/>
          <a:lstStyle/>
          <a:p>
            <a:r>
              <a:rPr lang="en-US" sz="2400" dirty="0"/>
              <a:t>Up to ~ 2/3 of women do not achieve/maintain viral suppression postpartum and are lost to follow-up after delivery</a:t>
            </a:r>
          </a:p>
          <a:p>
            <a:r>
              <a:rPr lang="en-US" sz="2400" dirty="0"/>
              <a:t>Strongest predictor of long-term retention in care: engagement in care ≤90 days postpartum</a:t>
            </a:r>
          </a:p>
          <a:p>
            <a:r>
              <a:rPr lang="en-US" sz="2400" dirty="0"/>
              <a:t>Physiological changes, PPD, increased responsibilities, lack of childcare can lead to missed appointments and disruption of medication adherence</a:t>
            </a:r>
          </a:p>
          <a:p>
            <a:endParaRPr lang="en-US" sz="2600" dirty="0"/>
          </a:p>
        </p:txBody>
      </p:sp>
      <p:sp>
        <p:nvSpPr>
          <p:cNvPr id="4" name="Text Box 15">
            <a:extLst>
              <a:ext uri="{FF2B5EF4-FFF2-40B4-BE49-F238E27FC236}">
                <a16:creationId xmlns:a16="http://schemas.microsoft.com/office/drawing/2014/main" id="{ACAB02A6-DFF8-0993-D0F0-6E2EBDBD0D45}"/>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Momplaisir. AIDS. 2018;32:133</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t>
            </a:r>
          </a:p>
        </p:txBody>
      </p:sp>
      <p:pic>
        <p:nvPicPr>
          <p:cNvPr id="7" name="Picture 6" descr="A person sitting in front of a baby crib&#10;&#10;Description automatically generated">
            <a:extLst>
              <a:ext uri="{FF2B5EF4-FFF2-40B4-BE49-F238E27FC236}">
                <a16:creationId xmlns:a16="http://schemas.microsoft.com/office/drawing/2014/main" id="{5EFD2F1A-ECA0-22B3-8CA6-6B58ABB378A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057900" y="1600200"/>
            <a:ext cx="5448300" cy="4241800"/>
          </a:xfrm>
          <a:prstGeom prst="rect">
            <a:avLst/>
          </a:prstGeom>
        </p:spPr>
      </p:pic>
    </p:spTree>
    <p:extLst>
      <p:ext uri="{BB962C8B-B14F-4D97-AF65-F5344CB8AC3E}">
        <p14:creationId xmlns:p14="http://schemas.microsoft.com/office/powerpoint/2010/main" val="1779079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D32624E9-D462-735F-DC64-D581563064BC}"/>
              </a:ext>
            </a:extLst>
          </p:cNvPr>
          <p:cNvSpPr>
            <a:spLocks noGrp="1"/>
          </p:cNvSpPr>
          <p:nvPr>
            <p:ph idx="1"/>
          </p:nvPr>
        </p:nvSpPr>
        <p:spPr>
          <a:xfrm>
            <a:off x="657235" y="1795718"/>
            <a:ext cx="10877529" cy="4500891"/>
          </a:xfrm>
        </p:spPr>
        <p:txBody>
          <a:bodyPr anchor="b"/>
          <a:lstStyle/>
          <a:p>
            <a:r>
              <a:rPr lang="en-US" sz="2400" dirty="0"/>
              <a:t>HCPs cannot be childcare, but clinics can provide childcare areas</a:t>
            </a:r>
          </a:p>
        </p:txBody>
      </p:sp>
      <p:sp>
        <p:nvSpPr>
          <p:cNvPr id="2" name="Title 1">
            <a:extLst>
              <a:ext uri="{FF2B5EF4-FFF2-40B4-BE49-F238E27FC236}">
                <a16:creationId xmlns:a16="http://schemas.microsoft.com/office/drawing/2014/main" id="{9C6846C1-9648-B623-E00B-3B26BA148FEA}"/>
              </a:ext>
            </a:extLst>
          </p:cNvPr>
          <p:cNvSpPr>
            <a:spLocks noGrp="1"/>
          </p:cNvSpPr>
          <p:nvPr>
            <p:ph type="title"/>
          </p:nvPr>
        </p:nvSpPr>
        <p:spPr/>
        <p:txBody>
          <a:bodyPr/>
          <a:lstStyle/>
          <a:p>
            <a:r>
              <a:rPr lang="en-US" dirty="0"/>
              <a:t>Strategies to Improve Retention in HIV Care Postpartum</a:t>
            </a:r>
          </a:p>
        </p:txBody>
      </p:sp>
      <p:sp>
        <p:nvSpPr>
          <p:cNvPr id="4" name="Text Box 15">
            <a:extLst>
              <a:ext uri="{FF2B5EF4-FFF2-40B4-BE49-F238E27FC236}">
                <a16:creationId xmlns:a16="http://schemas.microsoft.com/office/drawing/2014/main" id="{ACAB02A6-DFF8-0993-D0F0-6E2EBDBD0D45}"/>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Momplaisir. AIDS. 2018;32:133</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Akinde. Health Equity. 2019;3:336.</a:t>
            </a:r>
          </a:p>
        </p:txBody>
      </p:sp>
      <p:graphicFrame>
        <p:nvGraphicFramePr>
          <p:cNvPr id="7" name="Group 32">
            <a:extLst>
              <a:ext uri="{FF2B5EF4-FFF2-40B4-BE49-F238E27FC236}">
                <a16:creationId xmlns:a16="http://schemas.microsoft.com/office/drawing/2014/main" id="{83BA686D-D37A-1241-0CF6-7A1CEFFB3E78}"/>
              </a:ext>
            </a:extLst>
          </p:cNvPr>
          <p:cNvGraphicFramePr>
            <a:graphicFrameLocks noGrp="1"/>
          </p:cNvGraphicFramePr>
          <p:nvPr>
            <p:extLst>
              <p:ext uri="{D42A27DB-BD31-4B8C-83A1-F6EECF244321}">
                <p14:modId xmlns:p14="http://schemas.microsoft.com/office/powerpoint/2010/main" val="1247940544"/>
              </p:ext>
            </p:extLst>
          </p:nvPr>
        </p:nvGraphicFramePr>
        <p:xfrm>
          <a:off x="717550" y="1600200"/>
          <a:ext cx="11004864" cy="4206336"/>
        </p:xfrm>
        <a:graphic>
          <a:graphicData uri="http://schemas.openxmlformats.org/drawingml/2006/table">
            <a:tbl>
              <a:tblPr/>
              <a:tblGrid>
                <a:gridCol w="2762250">
                  <a:extLst>
                    <a:ext uri="{9D8B030D-6E8A-4147-A177-3AD203B41FA5}">
                      <a16:colId xmlns:a16="http://schemas.microsoft.com/office/drawing/2014/main" val="20001"/>
                    </a:ext>
                  </a:extLst>
                </a:gridCol>
                <a:gridCol w="824261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Areas of Need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Action Steps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Increase awareness of poor postpartum retention, support women as early as possible in pregnancy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Supportive, nonjudgemental communication</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Stigma reduction and trauma-informed approaches</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Anticipate and reduce barriers to care during pregnancy</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Support effective transition from pregnancy to postpartum</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Link individuals to community-based organizations and resources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259052009"/>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Improvements to care coordination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Refine existing resources to address needs of pregnant/postpartum women with HIV</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Improve communication and exchange of electronic health records across care settings</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Co-location of HIV-obstetric care and HIV-pediatric care</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67287999"/>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Involvement of perinatal case management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Community and clinic-based programs: assistance with navigating healthcare system, housing, transportation, food insecurity, mental health or substance use resources </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042247105"/>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Implementation of peer support interventions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Adapt peer support interventions to pregnant/postpartum women with HIV</a:t>
                      </a:r>
                    </a:p>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Address gaps in the HIV care continuum</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17515773"/>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Technology-based interventions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455613" marR="0" lvl="0" indent="-34290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Link pregnant/postpartum women living with HIV to community-based resources to meet parenting, nutrition, housing, family planning, and other needs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930119846"/>
                  </a:ext>
                </a:extLst>
              </a:tr>
            </a:tbl>
          </a:graphicData>
        </a:graphic>
      </p:graphicFrame>
    </p:spTree>
    <p:extLst>
      <p:ext uri="{BB962C8B-B14F-4D97-AF65-F5344CB8AC3E}">
        <p14:creationId xmlns:p14="http://schemas.microsoft.com/office/powerpoint/2010/main" val="2473511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D7C8F-0825-2F79-F596-22CED4A6ED62}"/>
              </a:ext>
            </a:extLst>
          </p:cNvPr>
          <p:cNvSpPr>
            <a:spLocks noGrp="1"/>
          </p:cNvSpPr>
          <p:nvPr>
            <p:ph type="title"/>
          </p:nvPr>
        </p:nvSpPr>
        <p:spPr/>
        <p:txBody>
          <a:bodyPr/>
          <a:lstStyle/>
          <a:p>
            <a:r>
              <a:rPr lang="en-US" dirty="0"/>
              <a:t>Financial Pressures</a:t>
            </a:r>
          </a:p>
        </p:txBody>
      </p:sp>
      <p:sp>
        <p:nvSpPr>
          <p:cNvPr id="4" name="Text Box 15">
            <a:extLst>
              <a:ext uri="{FF2B5EF4-FFF2-40B4-BE49-F238E27FC236}">
                <a16:creationId xmlns:a16="http://schemas.microsoft.com/office/drawing/2014/main" id="{7EF0D5E2-3856-CE48-4259-BEE301552C6F}"/>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Filippone. Int J Equity Health. 2023;22:168.</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6" name="Rectangle: Rounded Corners 5">
            <a:extLst>
              <a:ext uri="{FF2B5EF4-FFF2-40B4-BE49-F238E27FC236}">
                <a16:creationId xmlns:a16="http://schemas.microsoft.com/office/drawing/2014/main" id="{439B2836-6212-486D-5DBA-ED974C34051A}"/>
              </a:ext>
            </a:extLst>
          </p:cNvPr>
          <p:cNvSpPr/>
          <p:nvPr/>
        </p:nvSpPr>
        <p:spPr bwMode="auto">
          <a:xfrm>
            <a:off x="6372225" y="3180348"/>
            <a:ext cx="4292600" cy="2991852"/>
          </a:xfrm>
          <a:prstGeom prst="roundRect">
            <a:avLst>
              <a:gd name="adj" fmla="val 7078"/>
            </a:avLst>
          </a:prstGeom>
          <a:solidFill>
            <a:schemeClr val="accent3">
              <a:lumMod val="20000"/>
              <a:lumOff val="80000"/>
            </a:schemeClr>
          </a:solidFill>
          <a:ln w="0">
            <a:noFill/>
            <a:miter lim="800000"/>
            <a:headEnd/>
            <a:tailEnd/>
          </a:ln>
        </p:spPr>
        <p:txBody>
          <a:bodyPr rtlCol="0" anchor="ctr"/>
          <a:lstStyle/>
          <a:p>
            <a:pPr marL="285750" lvl="0" indent="-285750">
              <a:buFont typeface="Wingdings" panose="05000000000000000000" pitchFamily="2" charset="2"/>
              <a:buChar char="§"/>
            </a:pPr>
            <a:r>
              <a:rPr lang="en-US" sz="2400" dirty="0">
                <a:solidFill>
                  <a:schemeClr val="bg1"/>
                </a:solidFill>
              </a:rPr>
              <a:t>Linking to job fairs</a:t>
            </a:r>
          </a:p>
          <a:p>
            <a:pPr marL="285750" lvl="0" indent="-285750">
              <a:buFont typeface="Wingdings" panose="05000000000000000000" pitchFamily="2" charset="2"/>
              <a:buChar char="§"/>
            </a:pPr>
            <a:r>
              <a:rPr lang="en-US" sz="2400" dirty="0">
                <a:solidFill>
                  <a:schemeClr val="bg1"/>
                </a:solidFill>
              </a:rPr>
              <a:t>Providing clothing, transportation, food to enable job fair attendance</a:t>
            </a:r>
          </a:p>
        </p:txBody>
      </p:sp>
      <p:sp>
        <p:nvSpPr>
          <p:cNvPr id="8" name="Freeform: Shape 7">
            <a:extLst>
              <a:ext uri="{FF2B5EF4-FFF2-40B4-BE49-F238E27FC236}">
                <a16:creationId xmlns:a16="http://schemas.microsoft.com/office/drawing/2014/main" id="{88436CEA-0F0A-5F61-CDA2-6F0CC9B0BC4C}"/>
              </a:ext>
            </a:extLst>
          </p:cNvPr>
          <p:cNvSpPr/>
          <p:nvPr/>
        </p:nvSpPr>
        <p:spPr bwMode="auto">
          <a:xfrm>
            <a:off x="6372225" y="1600200"/>
            <a:ext cx="4292600" cy="1747840"/>
          </a:xfrm>
          <a:custGeom>
            <a:avLst/>
            <a:gdLst>
              <a:gd name="connsiteX0" fmla="*/ 142027 w 4292600"/>
              <a:gd name="connsiteY0" fmla="*/ 0 h 1747840"/>
              <a:gd name="connsiteX1" fmla="*/ 4150573 w 4292600"/>
              <a:gd name="connsiteY1" fmla="*/ 0 h 1747840"/>
              <a:gd name="connsiteX2" fmla="*/ 4292600 w 4292600"/>
              <a:gd name="connsiteY2" fmla="*/ 142027 h 1747840"/>
              <a:gd name="connsiteX3" fmla="*/ 4292600 w 4292600"/>
              <a:gd name="connsiteY3" fmla="*/ 1747840 h 1747840"/>
              <a:gd name="connsiteX4" fmla="*/ 0 w 4292600"/>
              <a:gd name="connsiteY4" fmla="*/ 1747840 h 1747840"/>
              <a:gd name="connsiteX5" fmla="*/ 0 w 4292600"/>
              <a:gd name="connsiteY5" fmla="*/ 142027 h 1747840"/>
              <a:gd name="connsiteX6" fmla="*/ 142027 w 4292600"/>
              <a:gd name="connsiteY6" fmla="*/ 0 h 174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2600" h="1747840">
                <a:moveTo>
                  <a:pt x="142027" y="0"/>
                </a:moveTo>
                <a:lnTo>
                  <a:pt x="4150573" y="0"/>
                </a:lnTo>
                <a:cubicBezTo>
                  <a:pt x="4229012" y="0"/>
                  <a:pt x="4292600" y="63588"/>
                  <a:pt x="4292600" y="142027"/>
                </a:cubicBezTo>
                <a:lnTo>
                  <a:pt x="4292600" y="1747840"/>
                </a:lnTo>
                <a:lnTo>
                  <a:pt x="0" y="1747840"/>
                </a:lnTo>
                <a:lnTo>
                  <a:pt x="0" y="142027"/>
                </a:lnTo>
                <a:cubicBezTo>
                  <a:pt x="0" y="63588"/>
                  <a:pt x="63588" y="0"/>
                  <a:pt x="142027" y="0"/>
                </a:cubicBezTo>
                <a:close/>
              </a:path>
            </a:pathLst>
          </a:custGeom>
          <a:solidFill>
            <a:schemeClr val="accent3"/>
          </a:solidFill>
          <a:ln w="0">
            <a:noFill/>
            <a:miter lim="800000"/>
            <a:headEnd/>
            <a:tailEnd/>
          </a:ln>
        </p:spPr>
        <p:txBody>
          <a:bodyPr wrap="square" rtlCol="0" anchor="ctr">
            <a:noAutofit/>
          </a:bodyPr>
          <a:lstStyle/>
          <a:p>
            <a:pPr algn="ctr">
              <a:spcBef>
                <a:spcPct val="35000"/>
              </a:spcBef>
              <a:spcAft>
                <a:spcPct val="25000"/>
              </a:spcAft>
              <a:buClr>
                <a:schemeClr val="folHlink"/>
              </a:buClr>
            </a:pPr>
            <a:r>
              <a:rPr lang="en-US" sz="2800" b="1" dirty="0"/>
              <a:t>Effective solutions </a:t>
            </a:r>
            <a:br>
              <a:rPr lang="en-US" sz="2800" b="1" dirty="0"/>
            </a:br>
            <a:r>
              <a:rPr lang="en-US" sz="2800" b="1" dirty="0"/>
              <a:t>focus on building up </a:t>
            </a:r>
            <a:br>
              <a:rPr lang="en-US" sz="2800" b="1" dirty="0"/>
            </a:br>
            <a:r>
              <a:rPr lang="en-US" sz="2800" b="1" dirty="0"/>
              <a:t>social capital</a:t>
            </a:r>
          </a:p>
        </p:txBody>
      </p:sp>
      <p:sp>
        <p:nvSpPr>
          <p:cNvPr id="9" name="Rectangle: Rounded Corners 8">
            <a:extLst>
              <a:ext uri="{FF2B5EF4-FFF2-40B4-BE49-F238E27FC236}">
                <a16:creationId xmlns:a16="http://schemas.microsoft.com/office/drawing/2014/main" id="{8C526523-2573-E7C8-5244-8AFA16899B4D}"/>
              </a:ext>
            </a:extLst>
          </p:cNvPr>
          <p:cNvSpPr/>
          <p:nvPr/>
        </p:nvSpPr>
        <p:spPr bwMode="auto">
          <a:xfrm>
            <a:off x="1601136" y="3180348"/>
            <a:ext cx="4292600" cy="2991852"/>
          </a:xfrm>
          <a:prstGeom prst="roundRect">
            <a:avLst>
              <a:gd name="adj" fmla="val 7078"/>
            </a:avLst>
          </a:prstGeom>
          <a:solidFill>
            <a:schemeClr val="accent2">
              <a:lumMod val="20000"/>
              <a:lumOff val="80000"/>
            </a:schemeClr>
          </a:solidFill>
          <a:ln w="0">
            <a:noFill/>
            <a:miter lim="800000"/>
            <a:headEnd/>
            <a:tailEnd/>
          </a:ln>
        </p:spPr>
        <p:txBody>
          <a:bodyPr rtlCol="0" anchor="ctr"/>
          <a:lstStyle/>
          <a:p>
            <a:pPr marL="285750" lvl="0" indent="-285750">
              <a:buFont typeface="Wingdings" panose="05000000000000000000" pitchFamily="2" charset="2"/>
              <a:buChar char="§"/>
            </a:pPr>
            <a:r>
              <a:rPr lang="en-US" sz="2400" dirty="0">
                <a:solidFill>
                  <a:schemeClr val="bg1"/>
                </a:solidFill>
              </a:rPr>
              <a:t>Difficulty focusing on HIV care</a:t>
            </a:r>
          </a:p>
          <a:p>
            <a:pPr marL="285750" lvl="0" indent="-285750">
              <a:buFont typeface="Wingdings" panose="05000000000000000000" pitchFamily="2" charset="2"/>
              <a:buChar char="§"/>
            </a:pPr>
            <a:r>
              <a:rPr lang="en-US" sz="2400" dirty="0">
                <a:solidFill>
                  <a:schemeClr val="bg1"/>
                </a:solidFill>
              </a:rPr>
              <a:t>Housing assistance from community organizations is often temporary</a:t>
            </a:r>
          </a:p>
          <a:p>
            <a:pPr marL="285750" lvl="0" indent="-285750">
              <a:buFont typeface="Wingdings" panose="05000000000000000000" pitchFamily="2" charset="2"/>
              <a:buChar char="§"/>
            </a:pPr>
            <a:r>
              <a:rPr lang="en-US" sz="2400" dirty="0">
                <a:solidFill>
                  <a:schemeClr val="bg1"/>
                </a:solidFill>
              </a:rPr>
              <a:t>Staying in work comes before staying in care</a:t>
            </a:r>
          </a:p>
        </p:txBody>
      </p:sp>
      <p:sp>
        <p:nvSpPr>
          <p:cNvPr id="10" name="Freeform: Shape 9">
            <a:extLst>
              <a:ext uri="{FF2B5EF4-FFF2-40B4-BE49-F238E27FC236}">
                <a16:creationId xmlns:a16="http://schemas.microsoft.com/office/drawing/2014/main" id="{90EA181B-F6C4-CDA2-6402-A18085247247}"/>
              </a:ext>
            </a:extLst>
          </p:cNvPr>
          <p:cNvSpPr/>
          <p:nvPr/>
        </p:nvSpPr>
        <p:spPr bwMode="auto">
          <a:xfrm>
            <a:off x="1601136" y="1600200"/>
            <a:ext cx="4292600" cy="1747840"/>
          </a:xfrm>
          <a:custGeom>
            <a:avLst/>
            <a:gdLst>
              <a:gd name="connsiteX0" fmla="*/ 142027 w 4292600"/>
              <a:gd name="connsiteY0" fmla="*/ 0 h 1747840"/>
              <a:gd name="connsiteX1" fmla="*/ 4150573 w 4292600"/>
              <a:gd name="connsiteY1" fmla="*/ 0 h 1747840"/>
              <a:gd name="connsiteX2" fmla="*/ 4292600 w 4292600"/>
              <a:gd name="connsiteY2" fmla="*/ 142027 h 1747840"/>
              <a:gd name="connsiteX3" fmla="*/ 4292600 w 4292600"/>
              <a:gd name="connsiteY3" fmla="*/ 1747840 h 1747840"/>
              <a:gd name="connsiteX4" fmla="*/ 0 w 4292600"/>
              <a:gd name="connsiteY4" fmla="*/ 1747840 h 1747840"/>
              <a:gd name="connsiteX5" fmla="*/ 0 w 4292600"/>
              <a:gd name="connsiteY5" fmla="*/ 142027 h 1747840"/>
              <a:gd name="connsiteX6" fmla="*/ 142027 w 4292600"/>
              <a:gd name="connsiteY6" fmla="*/ 0 h 174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2600" h="1747840">
                <a:moveTo>
                  <a:pt x="142027" y="0"/>
                </a:moveTo>
                <a:lnTo>
                  <a:pt x="4150573" y="0"/>
                </a:lnTo>
                <a:cubicBezTo>
                  <a:pt x="4229012" y="0"/>
                  <a:pt x="4292600" y="63588"/>
                  <a:pt x="4292600" y="142027"/>
                </a:cubicBezTo>
                <a:lnTo>
                  <a:pt x="4292600" y="1747840"/>
                </a:lnTo>
                <a:lnTo>
                  <a:pt x="0" y="1747840"/>
                </a:lnTo>
                <a:lnTo>
                  <a:pt x="0" y="142027"/>
                </a:lnTo>
                <a:cubicBezTo>
                  <a:pt x="0" y="63588"/>
                  <a:pt x="63588" y="0"/>
                  <a:pt x="142027" y="0"/>
                </a:cubicBezTo>
                <a:close/>
              </a:path>
            </a:pathLst>
          </a:custGeom>
          <a:solidFill>
            <a:schemeClr val="accent1"/>
          </a:solidFill>
          <a:ln w="0">
            <a:noFill/>
            <a:miter lim="800000"/>
            <a:headEnd/>
            <a:tailEnd/>
          </a:ln>
        </p:spPr>
        <p:txBody>
          <a:bodyPr wrap="square" rtlCol="0" anchor="ctr">
            <a:noAutofit/>
          </a:bodyPr>
          <a:lstStyle/>
          <a:p>
            <a:pPr algn="ctr">
              <a:spcBef>
                <a:spcPct val="35000"/>
              </a:spcBef>
              <a:spcAft>
                <a:spcPct val="25000"/>
              </a:spcAft>
              <a:buClr>
                <a:schemeClr val="folHlink"/>
              </a:buClr>
            </a:pPr>
            <a:r>
              <a:rPr lang="en-US" sz="2800" b="1" dirty="0"/>
              <a:t>Inability to meet </a:t>
            </a:r>
            <a:br>
              <a:rPr lang="en-US" sz="2800" b="1" dirty="0"/>
            </a:br>
            <a:r>
              <a:rPr lang="en-US" sz="2800" b="1" dirty="0"/>
              <a:t>basic needs </a:t>
            </a:r>
          </a:p>
        </p:txBody>
      </p:sp>
    </p:spTree>
    <p:extLst>
      <p:ext uri="{BB962C8B-B14F-4D97-AF65-F5344CB8AC3E}">
        <p14:creationId xmlns:p14="http://schemas.microsoft.com/office/powerpoint/2010/main" val="2604319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D7C8F-0825-2F79-F596-22CED4A6ED62}"/>
              </a:ext>
            </a:extLst>
          </p:cNvPr>
          <p:cNvSpPr>
            <a:spLocks noGrp="1"/>
          </p:cNvSpPr>
          <p:nvPr>
            <p:ph type="title"/>
          </p:nvPr>
        </p:nvSpPr>
        <p:spPr/>
        <p:txBody>
          <a:bodyPr/>
          <a:lstStyle/>
          <a:p>
            <a:r>
              <a:rPr lang="en-US" dirty="0"/>
              <a:t>Brothers Building Brothers by Breaking Barriers</a:t>
            </a:r>
          </a:p>
        </p:txBody>
      </p:sp>
      <p:sp>
        <p:nvSpPr>
          <p:cNvPr id="3" name="Content Placeholder 2">
            <a:extLst>
              <a:ext uri="{FF2B5EF4-FFF2-40B4-BE49-F238E27FC236}">
                <a16:creationId xmlns:a16="http://schemas.microsoft.com/office/drawing/2014/main" id="{74BB3F27-C5B3-30A7-B96E-0C137A7FC42A}"/>
              </a:ext>
            </a:extLst>
          </p:cNvPr>
          <p:cNvSpPr>
            <a:spLocks noGrp="1"/>
          </p:cNvSpPr>
          <p:nvPr>
            <p:ph idx="1"/>
          </p:nvPr>
        </p:nvSpPr>
        <p:spPr>
          <a:xfrm>
            <a:off x="604675" y="1513047"/>
            <a:ext cx="10877529" cy="2285230"/>
          </a:xfrm>
        </p:spPr>
        <p:txBody>
          <a:bodyPr/>
          <a:lstStyle/>
          <a:p>
            <a:r>
              <a:rPr lang="en-US" dirty="0"/>
              <a:t>Group-level intervention to enhance resilience and optimize engagement in HIV care by augmenting social capital</a:t>
            </a:r>
          </a:p>
          <a:p>
            <a:pPr lvl="1"/>
            <a:r>
              <a:rPr lang="en-US" dirty="0"/>
              <a:t>The sum of resources in an individual’s social network</a:t>
            </a:r>
          </a:p>
          <a:p>
            <a:pPr lvl="1"/>
            <a:endParaRPr lang="en-US" dirty="0"/>
          </a:p>
          <a:p>
            <a:pPr lvl="1"/>
            <a:endParaRPr lang="en-US" dirty="0"/>
          </a:p>
          <a:p>
            <a:pPr lvl="1"/>
            <a:endParaRPr lang="en-US" dirty="0"/>
          </a:p>
          <a:p>
            <a:r>
              <a:rPr lang="en-US" dirty="0"/>
              <a:t>A 2-day, 10-module group-level intervention to support youth and develop resilience at individual, social network, and community levels</a:t>
            </a:r>
          </a:p>
          <a:p>
            <a:endParaRPr lang="en-US" dirty="0"/>
          </a:p>
          <a:p>
            <a:endParaRPr lang="en-US" dirty="0"/>
          </a:p>
        </p:txBody>
      </p:sp>
      <p:sp>
        <p:nvSpPr>
          <p:cNvPr id="4" name="Text Box 15">
            <a:extLst>
              <a:ext uri="{FF2B5EF4-FFF2-40B4-BE49-F238E27FC236}">
                <a16:creationId xmlns:a16="http://schemas.microsoft.com/office/drawing/2014/main" id="{7EF0D5E2-3856-CE48-4259-BEE301552C6F}"/>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Filippone. Int J Equity Health. 2023;22:168.</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5" name="Diagram 4">
            <a:extLst>
              <a:ext uri="{FF2B5EF4-FFF2-40B4-BE49-F238E27FC236}">
                <a16:creationId xmlns:a16="http://schemas.microsoft.com/office/drawing/2014/main" id="{F6BC0722-82BE-ABFC-4312-594F3C7A6AD2}"/>
              </a:ext>
            </a:extLst>
          </p:cNvPr>
          <p:cNvGraphicFramePr/>
          <p:nvPr>
            <p:extLst>
              <p:ext uri="{D42A27DB-BD31-4B8C-83A1-F6EECF244321}">
                <p14:modId xmlns:p14="http://schemas.microsoft.com/office/powerpoint/2010/main" val="436096274"/>
              </p:ext>
            </p:extLst>
          </p:nvPr>
        </p:nvGraphicFramePr>
        <p:xfrm>
          <a:off x="1979439" y="1137038"/>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6477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3DA32-E852-D99E-C9CE-4A966B04640E}"/>
              </a:ext>
            </a:extLst>
          </p:cNvPr>
          <p:cNvSpPr>
            <a:spLocks noGrp="1"/>
          </p:cNvSpPr>
          <p:nvPr>
            <p:ph type="title"/>
          </p:nvPr>
        </p:nvSpPr>
        <p:spPr/>
        <p:txBody>
          <a:bodyPr/>
          <a:lstStyle/>
          <a:p>
            <a:r>
              <a:rPr lang="en-US" dirty="0"/>
              <a:t>Wellness Can Be a Facilitator and a Barrier to HIV Care</a:t>
            </a:r>
          </a:p>
        </p:txBody>
      </p:sp>
      <p:sp>
        <p:nvSpPr>
          <p:cNvPr id="3" name="Content Placeholder 2">
            <a:extLst>
              <a:ext uri="{FF2B5EF4-FFF2-40B4-BE49-F238E27FC236}">
                <a16:creationId xmlns:a16="http://schemas.microsoft.com/office/drawing/2014/main" id="{E44B582E-26E3-1EBC-36D5-50718E0610BF}"/>
              </a:ext>
            </a:extLst>
          </p:cNvPr>
          <p:cNvSpPr>
            <a:spLocks noGrp="1"/>
          </p:cNvSpPr>
          <p:nvPr>
            <p:ph idx="1"/>
          </p:nvPr>
        </p:nvSpPr>
        <p:spPr>
          <a:xfrm>
            <a:off x="604675" y="1513047"/>
            <a:ext cx="10877529" cy="1915953"/>
          </a:xfrm>
        </p:spPr>
        <p:txBody>
          <a:bodyPr/>
          <a:lstStyle/>
          <a:p>
            <a:r>
              <a:rPr lang="en-US" sz="2400" dirty="0"/>
              <a:t>Qualitative interview study of people with HIV from the Atlanta Veterans Affairs Medical Center who dropped out of HIV care (N = 16)</a:t>
            </a:r>
          </a:p>
        </p:txBody>
      </p:sp>
      <p:sp>
        <p:nvSpPr>
          <p:cNvPr id="5" name="Text Box 15">
            <a:extLst>
              <a:ext uri="{FF2B5EF4-FFF2-40B4-BE49-F238E27FC236}">
                <a16:creationId xmlns:a16="http://schemas.microsoft.com/office/drawing/2014/main" id="{5B030689-A82E-CC93-5FB6-8EF05B53AAB8}"/>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Hennink. AIDS Res Hum Retroviruses. 2018;34:517.</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876088EA-73FE-3FAC-009E-637EEF9F06A8}"/>
              </a:ext>
            </a:extLst>
          </p:cNvPr>
          <p:cNvSpPr txBox="1"/>
          <p:nvPr/>
        </p:nvSpPr>
        <p:spPr bwMode="auto">
          <a:xfrm>
            <a:off x="1562258" y="3059668"/>
            <a:ext cx="16523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Illness Pathway</a:t>
            </a:r>
          </a:p>
        </p:txBody>
      </p:sp>
      <p:sp>
        <p:nvSpPr>
          <p:cNvPr id="8" name="TextBox 7">
            <a:extLst>
              <a:ext uri="{FF2B5EF4-FFF2-40B4-BE49-F238E27FC236}">
                <a16:creationId xmlns:a16="http://schemas.microsoft.com/office/drawing/2014/main" id="{8FEEB904-A187-37CD-51F4-05ADA1739345}"/>
              </a:ext>
            </a:extLst>
          </p:cNvPr>
          <p:cNvSpPr txBox="1"/>
          <p:nvPr/>
        </p:nvSpPr>
        <p:spPr bwMode="auto">
          <a:xfrm>
            <a:off x="1305969" y="4297459"/>
            <a:ext cx="19086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Wellness Pathway</a:t>
            </a:r>
          </a:p>
        </p:txBody>
      </p:sp>
      <p:sp>
        <p:nvSpPr>
          <p:cNvPr id="9" name="TextBox 8">
            <a:extLst>
              <a:ext uri="{FF2B5EF4-FFF2-40B4-BE49-F238E27FC236}">
                <a16:creationId xmlns:a16="http://schemas.microsoft.com/office/drawing/2014/main" id="{4404E0E2-6F2C-CB7B-BACA-9FAA5BAED5A4}"/>
              </a:ext>
            </a:extLst>
          </p:cNvPr>
          <p:cNvSpPr txBox="1"/>
          <p:nvPr/>
        </p:nvSpPr>
        <p:spPr bwMode="auto">
          <a:xfrm>
            <a:off x="1070392" y="5424275"/>
            <a:ext cx="21442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Medication Pathway</a:t>
            </a:r>
          </a:p>
        </p:txBody>
      </p:sp>
      <p:sp>
        <p:nvSpPr>
          <p:cNvPr id="10" name="TextBox 9">
            <a:extLst>
              <a:ext uri="{FF2B5EF4-FFF2-40B4-BE49-F238E27FC236}">
                <a16:creationId xmlns:a16="http://schemas.microsoft.com/office/drawing/2014/main" id="{B634D9D9-0227-6571-B704-5B4EBA254C26}"/>
              </a:ext>
            </a:extLst>
          </p:cNvPr>
          <p:cNvSpPr txBox="1"/>
          <p:nvPr/>
        </p:nvSpPr>
        <p:spPr bwMode="auto">
          <a:xfrm>
            <a:off x="6043439" y="2853764"/>
            <a:ext cx="10134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Clinic Barriers</a:t>
            </a:r>
          </a:p>
        </p:txBody>
      </p:sp>
      <p:sp>
        <p:nvSpPr>
          <p:cNvPr id="11" name="TextBox 10">
            <a:extLst>
              <a:ext uri="{FF2B5EF4-FFF2-40B4-BE49-F238E27FC236}">
                <a16:creationId xmlns:a16="http://schemas.microsoft.com/office/drawing/2014/main" id="{C7B32BCD-B744-0B73-3951-FB1FFA677A1A}"/>
              </a:ext>
            </a:extLst>
          </p:cNvPr>
          <p:cNvSpPr txBox="1"/>
          <p:nvPr/>
        </p:nvSpPr>
        <p:spPr bwMode="auto">
          <a:xfrm>
            <a:off x="6043438" y="4227515"/>
            <a:ext cx="11193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Life Priorities</a:t>
            </a:r>
          </a:p>
        </p:txBody>
      </p:sp>
      <p:sp>
        <p:nvSpPr>
          <p:cNvPr id="13" name="TextBox 12">
            <a:extLst>
              <a:ext uri="{FF2B5EF4-FFF2-40B4-BE49-F238E27FC236}">
                <a16:creationId xmlns:a16="http://schemas.microsoft.com/office/drawing/2014/main" id="{4A238629-AA32-2B20-13E2-65AD9C22E7AC}"/>
              </a:ext>
            </a:extLst>
          </p:cNvPr>
          <p:cNvSpPr txBox="1"/>
          <p:nvPr/>
        </p:nvSpPr>
        <p:spPr bwMode="auto">
          <a:xfrm>
            <a:off x="6043439" y="5349195"/>
            <a:ext cx="11193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Structural Barriers</a:t>
            </a:r>
          </a:p>
        </p:txBody>
      </p:sp>
      <p:sp>
        <p:nvSpPr>
          <p:cNvPr id="14" name="TextBox 13">
            <a:extLst>
              <a:ext uri="{FF2B5EF4-FFF2-40B4-BE49-F238E27FC236}">
                <a16:creationId xmlns:a16="http://schemas.microsoft.com/office/drawing/2014/main" id="{11576F51-07F8-6D46-3574-BA9BFC97AB5F}"/>
              </a:ext>
            </a:extLst>
          </p:cNvPr>
          <p:cNvSpPr txBox="1"/>
          <p:nvPr/>
        </p:nvSpPr>
        <p:spPr bwMode="auto">
          <a:xfrm>
            <a:off x="7554664" y="4227515"/>
            <a:ext cx="15079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Missed HIV Clinic Visit</a:t>
            </a:r>
          </a:p>
        </p:txBody>
      </p:sp>
      <p:sp>
        <p:nvSpPr>
          <p:cNvPr id="15" name="TextBox 14">
            <a:extLst>
              <a:ext uri="{FF2B5EF4-FFF2-40B4-BE49-F238E27FC236}">
                <a16:creationId xmlns:a16="http://schemas.microsoft.com/office/drawing/2014/main" id="{C55BC5C5-70D5-4185-99B1-8BDDE52E3C3C}"/>
              </a:ext>
            </a:extLst>
          </p:cNvPr>
          <p:cNvSpPr txBox="1"/>
          <p:nvPr/>
        </p:nvSpPr>
        <p:spPr bwMode="auto">
          <a:xfrm>
            <a:off x="9114688" y="4227515"/>
            <a:ext cx="150798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Attended HIV Clinic Visit</a:t>
            </a:r>
          </a:p>
        </p:txBody>
      </p:sp>
      <p:sp>
        <p:nvSpPr>
          <p:cNvPr id="16" name="TextBox 15">
            <a:extLst>
              <a:ext uri="{FF2B5EF4-FFF2-40B4-BE49-F238E27FC236}">
                <a16:creationId xmlns:a16="http://schemas.microsoft.com/office/drawing/2014/main" id="{93CA7C26-6AC8-64EA-B9DE-9E71657C7A16}"/>
              </a:ext>
            </a:extLst>
          </p:cNvPr>
          <p:cNvSpPr txBox="1"/>
          <p:nvPr/>
        </p:nvSpPr>
        <p:spPr bwMode="auto">
          <a:xfrm>
            <a:off x="3455053" y="4227515"/>
            <a:ext cx="13477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Perception of Wellness</a:t>
            </a:r>
          </a:p>
        </p:txBody>
      </p:sp>
      <p:sp>
        <p:nvSpPr>
          <p:cNvPr id="17" name="TextBox 16">
            <a:extLst>
              <a:ext uri="{FF2B5EF4-FFF2-40B4-BE49-F238E27FC236}">
                <a16:creationId xmlns:a16="http://schemas.microsoft.com/office/drawing/2014/main" id="{444EA6A4-F81F-0F55-AE9E-A24973E195E8}"/>
              </a:ext>
            </a:extLst>
          </p:cNvPr>
          <p:cNvSpPr txBox="1"/>
          <p:nvPr/>
        </p:nvSpPr>
        <p:spPr bwMode="auto">
          <a:xfrm>
            <a:off x="4559550" y="3095216"/>
            <a:ext cx="11869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Illness</a:t>
            </a:r>
          </a:p>
        </p:txBody>
      </p:sp>
      <p:sp>
        <p:nvSpPr>
          <p:cNvPr id="18" name="TextBox 17">
            <a:extLst>
              <a:ext uri="{FF2B5EF4-FFF2-40B4-BE49-F238E27FC236}">
                <a16:creationId xmlns:a16="http://schemas.microsoft.com/office/drawing/2014/main" id="{61639E8C-0F07-AD73-5624-3BEF2E546B46}"/>
              </a:ext>
            </a:extLst>
          </p:cNvPr>
          <p:cNvSpPr txBox="1"/>
          <p:nvPr/>
        </p:nvSpPr>
        <p:spPr bwMode="auto">
          <a:xfrm>
            <a:off x="4293500" y="5147276"/>
            <a:ext cx="14530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Lack of Medication</a:t>
            </a:r>
          </a:p>
        </p:txBody>
      </p:sp>
      <p:sp>
        <p:nvSpPr>
          <p:cNvPr id="19" name="TextBox 18">
            <a:extLst>
              <a:ext uri="{FF2B5EF4-FFF2-40B4-BE49-F238E27FC236}">
                <a16:creationId xmlns:a16="http://schemas.microsoft.com/office/drawing/2014/main" id="{4F3A5D15-79D5-1799-E683-2DF9A5681614}"/>
              </a:ext>
            </a:extLst>
          </p:cNvPr>
          <p:cNvSpPr txBox="1"/>
          <p:nvPr/>
        </p:nvSpPr>
        <p:spPr bwMode="auto">
          <a:xfrm>
            <a:off x="1518016" y="2316167"/>
            <a:ext cx="38740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600" b="0" dirty="0">
                <a:solidFill>
                  <a:schemeClr val="bg1"/>
                </a:solidFill>
                <a:latin typeface="Calibri" panose="020F0502020204030204" pitchFamily="34" charset="0"/>
              </a:rPr>
              <a:t>Pathways leading to attending HIV clinic visit</a:t>
            </a:r>
          </a:p>
          <a:p>
            <a:pPr algn="l">
              <a:lnSpc>
                <a:spcPct val="100000"/>
              </a:lnSpc>
              <a:spcAft>
                <a:spcPct val="0"/>
              </a:spcAft>
              <a:buClrTx/>
              <a:buFontTx/>
              <a:buNone/>
            </a:pPr>
            <a:r>
              <a:rPr lang="en-US" sz="1600" b="0" dirty="0">
                <a:solidFill>
                  <a:schemeClr val="bg1"/>
                </a:solidFill>
                <a:latin typeface="Calibri" panose="020F0502020204030204" pitchFamily="34" charset="0"/>
              </a:rPr>
              <a:t>Pathways leading to missed HIV clinic visit</a:t>
            </a:r>
          </a:p>
        </p:txBody>
      </p:sp>
      <p:cxnSp>
        <p:nvCxnSpPr>
          <p:cNvPr id="21" name="Straight Connector 20">
            <a:extLst>
              <a:ext uri="{FF2B5EF4-FFF2-40B4-BE49-F238E27FC236}">
                <a16:creationId xmlns:a16="http://schemas.microsoft.com/office/drawing/2014/main" id="{20B16A1A-B056-0A3E-9C93-63862002B610}"/>
              </a:ext>
            </a:extLst>
          </p:cNvPr>
          <p:cNvCxnSpPr>
            <a:cxnSpLocks/>
          </p:cNvCxnSpPr>
          <p:nvPr/>
        </p:nvCxnSpPr>
        <p:spPr bwMode="auto">
          <a:xfrm>
            <a:off x="1054667" y="2480493"/>
            <a:ext cx="431233" cy="0"/>
          </a:xfrm>
          <a:prstGeom prst="line">
            <a:avLst/>
          </a:prstGeom>
          <a:noFill/>
          <a:ln w="28575" cap="flat" cmpd="sng" algn="ctr">
            <a:solidFill>
              <a:schemeClr val="accent1"/>
            </a:solidFill>
            <a:prstDash val="sysDash"/>
            <a:round/>
            <a:headEnd type="none" w="med" len="med"/>
            <a:tailEnd type="none" w="med" len="med"/>
          </a:ln>
          <a:effectLst/>
        </p:spPr>
      </p:cxnSp>
      <p:cxnSp>
        <p:nvCxnSpPr>
          <p:cNvPr id="27" name="Straight Connector 26">
            <a:extLst>
              <a:ext uri="{FF2B5EF4-FFF2-40B4-BE49-F238E27FC236}">
                <a16:creationId xmlns:a16="http://schemas.microsoft.com/office/drawing/2014/main" id="{3C1963D2-ED2A-4F3B-CE33-1D42C9C8C650}"/>
              </a:ext>
            </a:extLst>
          </p:cNvPr>
          <p:cNvCxnSpPr>
            <a:cxnSpLocks/>
          </p:cNvCxnSpPr>
          <p:nvPr/>
        </p:nvCxnSpPr>
        <p:spPr bwMode="auto">
          <a:xfrm>
            <a:off x="1054667" y="2731953"/>
            <a:ext cx="431233" cy="0"/>
          </a:xfrm>
          <a:prstGeom prst="line">
            <a:avLst/>
          </a:prstGeom>
          <a:noFill/>
          <a:ln w="28575" cap="flat" cmpd="sng" algn="ctr">
            <a:solidFill>
              <a:schemeClr val="accent3"/>
            </a:solidFill>
            <a:prstDash val="solid"/>
            <a:round/>
            <a:headEnd type="none" w="med" len="med"/>
            <a:tailEnd type="none" w="med" len="med"/>
          </a:ln>
          <a:effectLst/>
        </p:spPr>
      </p:cxnSp>
      <p:cxnSp>
        <p:nvCxnSpPr>
          <p:cNvPr id="29" name="Straight Arrow Connector 28">
            <a:extLst>
              <a:ext uri="{FF2B5EF4-FFF2-40B4-BE49-F238E27FC236}">
                <a16:creationId xmlns:a16="http://schemas.microsoft.com/office/drawing/2014/main" id="{0A8A5EF6-8863-62B7-30E9-CD0E04ECDE4E}"/>
              </a:ext>
            </a:extLst>
          </p:cNvPr>
          <p:cNvCxnSpPr>
            <a:cxnSpLocks/>
          </p:cNvCxnSpPr>
          <p:nvPr/>
        </p:nvCxnSpPr>
        <p:spPr bwMode="auto">
          <a:xfrm>
            <a:off x="6967925" y="4541475"/>
            <a:ext cx="791700" cy="0"/>
          </a:xfrm>
          <a:prstGeom prst="straightConnector1">
            <a:avLst/>
          </a:prstGeom>
          <a:noFill/>
          <a:ln w="28575" cap="flat" cmpd="sng" algn="ctr">
            <a:solidFill>
              <a:schemeClr val="accent3"/>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92151774-5DC5-60AC-D190-9D984A1D1448}"/>
              </a:ext>
            </a:extLst>
          </p:cNvPr>
          <p:cNvCxnSpPr>
            <a:cxnSpLocks/>
          </p:cNvCxnSpPr>
          <p:nvPr/>
        </p:nvCxnSpPr>
        <p:spPr bwMode="auto">
          <a:xfrm>
            <a:off x="4724400" y="4541475"/>
            <a:ext cx="1371600" cy="0"/>
          </a:xfrm>
          <a:prstGeom prst="straightConnector1">
            <a:avLst/>
          </a:prstGeom>
          <a:noFill/>
          <a:ln w="28575" cap="flat" cmpd="sng" algn="ctr">
            <a:solidFill>
              <a:schemeClr val="accent3"/>
            </a:solidFill>
            <a:prstDash val="solid"/>
            <a:round/>
            <a:headEnd type="none" w="med" len="med"/>
            <a:tailEnd type="triangle"/>
          </a:ln>
          <a:effectLst/>
        </p:spPr>
      </p:cxnSp>
      <p:sp>
        <p:nvSpPr>
          <p:cNvPr id="33" name="Freeform: Shape 32">
            <a:extLst>
              <a:ext uri="{FF2B5EF4-FFF2-40B4-BE49-F238E27FC236}">
                <a16:creationId xmlns:a16="http://schemas.microsoft.com/office/drawing/2014/main" id="{2DEB096C-3444-358B-AA79-8862EC297ACC}"/>
              </a:ext>
            </a:extLst>
          </p:cNvPr>
          <p:cNvSpPr/>
          <p:nvPr/>
        </p:nvSpPr>
        <p:spPr bwMode="auto">
          <a:xfrm>
            <a:off x="4152900" y="3429000"/>
            <a:ext cx="752475" cy="847725"/>
          </a:xfrm>
          <a:custGeom>
            <a:avLst/>
            <a:gdLst>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Lst>
            <a:ahLst/>
            <a:cxnLst>
              <a:cxn ang="0">
                <a:pos x="connsiteX0" y="connsiteY0"/>
              </a:cxn>
              <a:cxn ang="0">
                <a:pos x="connsiteX1" y="connsiteY1"/>
              </a:cxn>
            </a:cxnLst>
            <a:rect l="l" t="t" r="r" b="b"/>
            <a:pathLst>
              <a:path w="752475" h="847725">
                <a:moveTo>
                  <a:pt x="0" y="847725"/>
                </a:moveTo>
                <a:cubicBezTo>
                  <a:pt x="26987" y="774700"/>
                  <a:pt x="111125" y="315913"/>
                  <a:pt x="752475" y="0"/>
                </a:cubicBezTo>
              </a:path>
            </a:pathLst>
          </a:custGeom>
          <a:noFill/>
          <a:ln w="28575">
            <a:solidFill>
              <a:schemeClr val="accent3"/>
            </a:solidFill>
            <a:miter lim="800000"/>
            <a:headEnd type="none" w="med" len="med"/>
            <a:tailEnd type="triangle" w="med" len="med"/>
          </a:ln>
        </p:spPr>
        <p:txBody>
          <a:bodyPr rtlCol="0" anchor="ctr"/>
          <a:lstStyle/>
          <a:p>
            <a:pPr algn="ctr"/>
            <a:endParaRPr lang="en-US" dirty="0"/>
          </a:p>
        </p:txBody>
      </p:sp>
      <p:sp>
        <p:nvSpPr>
          <p:cNvPr id="34" name="Freeform: Shape 33">
            <a:extLst>
              <a:ext uri="{FF2B5EF4-FFF2-40B4-BE49-F238E27FC236}">
                <a16:creationId xmlns:a16="http://schemas.microsoft.com/office/drawing/2014/main" id="{0B65347A-C9BD-5EDA-90BB-23AA256A53C0}"/>
              </a:ext>
            </a:extLst>
          </p:cNvPr>
          <p:cNvSpPr/>
          <p:nvPr/>
        </p:nvSpPr>
        <p:spPr bwMode="auto">
          <a:xfrm flipV="1">
            <a:off x="4241457" y="4792351"/>
            <a:ext cx="395881" cy="441635"/>
          </a:xfrm>
          <a:custGeom>
            <a:avLst/>
            <a:gdLst>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Lst>
            <a:ahLst/>
            <a:cxnLst>
              <a:cxn ang="0">
                <a:pos x="connsiteX0" y="connsiteY0"/>
              </a:cxn>
              <a:cxn ang="0">
                <a:pos x="connsiteX1" y="connsiteY1"/>
              </a:cxn>
            </a:cxnLst>
            <a:rect l="l" t="t" r="r" b="b"/>
            <a:pathLst>
              <a:path w="752475" h="847725">
                <a:moveTo>
                  <a:pt x="0" y="847725"/>
                </a:moveTo>
                <a:cubicBezTo>
                  <a:pt x="26987" y="774700"/>
                  <a:pt x="111125" y="315913"/>
                  <a:pt x="752475" y="0"/>
                </a:cubicBezTo>
              </a:path>
            </a:pathLst>
          </a:custGeom>
          <a:noFill/>
          <a:ln w="28575">
            <a:solidFill>
              <a:schemeClr val="accent3"/>
            </a:solidFill>
            <a:miter lim="800000"/>
            <a:headEnd type="none" w="med" len="med"/>
            <a:tailEnd type="triangle" w="med" len="med"/>
          </a:ln>
        </p:spPr>
        <p:txBody>
          <a:bodyPr rtlCol="0" anchor="ctr"/>
          <a:lstStyle/>
          <a:p>
            <a:pPr algn="ctr"/>
            <a:endParaRPr lang="en-US" dirty="0"/>
          </a:p>
        </p:txBody>
      </p:sp>
      <p:sp>
        <p:nvSpPr>
          <p:cNvPr id="37" name="Freeform: Shape 36">
            <a:extLst>
              <a:ext uri="{FF2B5EF4-FFF2-40B4-BE49-F238E27FC236}">
                <a16:creationId xmlns:a16="http://schemas.microsoft.com/office/drawing/2014/main" id="{33410ABD-C4B1-8611-712A-73B54463841C}"/>
              </a:ext>
            </a:extLst>
          </p:cNvPr>
          <p:cNvSpPr/>
          <p:nvPr/>
        </p:nvSpPr>
        <p:spPr bwMode="auto">
          <a:xfrm rot="19000989" flipV="1">
            <a:off x="5643361" y="5415273"/>
            <a:ext cx="437243" cy="498057"/>
          </a:xfrm>
          <a:custGeom>
            <a:avLst/>
            <a:gdLst>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Lst>
            <a:ahLst/>
            <a:cxnLst>
              <a:cxn ang="0">
                <a:pos x="connsiteX0" y="connsiteY0"/>
              </a:cxn>
              <a:cxn ang="0">
                <a:pos x="connsiteX1" y="connsiteY1"/>
              </a:cxn>
            </a:cxnLst>
            <a:rect l="l" t="t" r="r" b="b"/>
            <a:pathLst>
              <a:path w="752475" h="847725">
                <a:moveTo>
                  <a:pt x="0" y="847725"/>
                </a:moveTo>
                <a:cubicBezTo>
                  <a:pt x="26987" y="774700"/>
                  <a:pt x="220675" y="429543"/>
                  <a:pt x="752475" y="0"/>
                </a:cubicBezTo>
              </a:path>
            </a:pathLst>
          </a:custGeom>
          <a:noFill/>
          <a:ln w="28575">
            <a:solidFill>
              <a:schemeClr val="accent3"/>
            </a:solidFill>
            <a:miter lim="800000"/>
            <a:headEnd type="none" w="med" len="med"/>
            <a:tailEnd type="triangle" w="med" len="med"/>
          </a:ln>
        </p:spPr>
        <p:txBody>
          <a:bodyPr rtlCol="0" anchor="ctr"/>
          <a:lstStyle/>
          <a:p>
            <a:pPr algn="ctr"/>
            <a:endParaRPr lang="en-US" dirty="0"/>
          </a:p>
        </p:txBody>
      </p:sp>
      <p:sp>
        <p:nvSpPr>
          <p:cNvPr id="38" name="Freeform: Shape 37">
            <a:extLst>
              <a:ext uri="{FF2B5EF4-FFF2-40B4-BE49-F238E27FC236}">
                <a16:creationId xmlns:a16="http://schemas.microsoft.com/office/drawing/2014/main" id="{E7D46E0D-311D-8ECE-0703-695FB5E1C7F7}"/>
              </a:ext>
            </a:extLst>
          </p:cNvPr>
          <p:cNvSpPr/>
          <p:nvPr/>
        </p:nvSpPr>
        <p:spPr bwMode="auto">
          <a:xfrm rot="6300000">
            <a:off x="7247127" y="3017697"/>
            <a:ext cx="713909" cy="1535764"/>
          </a:xfrm>
          <a:custGeom>
            <a:avLst/>
            <a:gdLst>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Lst>
            <a:ahLst/>
            <a:cxnLst>
              <a:cxn ang="0">
                <a:pos x="connsiteX0" y="connsiteY0"/>
              </a:cxn>
              <a:cxn ang="0">
                <a:pos x="connsiteX1" y="connsiteY1"/>
              </a:cxn>
            </a:cxnLst>
            <a:rect l="l" t="t" r="r" b="b"/>
            <a:pathLst>
              <a:path w="752475" h="847725">
                <a:moveTo>
                  <a:pt x="0" y="847725"/>
                </a:moveTo>
                <a:cubicBezTo>
                  <a:pt x="11440" y="480229"/>
                  <a:pt x="171536" y="149584"/>
                  <a:pt x="752475" y="0"/>
                </a:cubicBezTo>
              </a:path>
            </a:pathLst>
          </a:custGeom>
          <a:noFill/>
          <a:ln w="28575">
            <a:solidFill>
              <a:schemeClr val="accent3"/>
            </a:solidFill>
            <a:miter lim="800000"/>
            <a:headEnd type="none" w="med" len="med"/>
            <a:tailEnd type="triangle" w="med" len="med"/>
          </a:ln>
        </p:spPr>
        <p:txBody>
          <a:bodyPr rtlCol="0" anchor="ctr"/>
          <a:lstStyle/>
          <a:p>
            <a:pPr algn="ctr"/>
            <a:endParaRPr lang="en-US" dirty="0"/>
          </a:p>
        </p:txBody>
      </p:sp>
      <p:sp>
        <p:nvSpPr>
          <p:cNvPr id="39" name="Freeform: Shape 38">
            <a:extLst>
              <a:ext uri="{FF2B5EF4-FFF2-40B4-BE49-F238E27FC236}">
                <a16:creationId xmlns:a16="http://schemas.microsoft.com/office/drawing/2014/main" id="{0A015E72-2094-697F-EE6D-04C8B6BDAD1C}"/>
              </a:ext>
            </a:extLst>
          </p:cNvPr>
          <p:cNvSpPr/>
          <p:nvPr/>
        </p:nvSpPr>
        <p:spPr bwMode="auto">
          <a:xfrm rot="2599011">
            <a:off x="5673331" y="2919900"/>
            <a:ext cx="437243" cy="498057"/>
          </a:xfrm>
          <a:custGeom>
            <a:avLst/>
            <a:gdLst>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Lst>
            <a:ahLst/>
            <a:cxnLst>
              <a:cxn ang="0">
                <a:pos x="connsiteX0" y="connsiteY0"/>
              </a:cxn>
              <a:cxn ang="0">
                <a:pos x="connsiteX1" y="connsiteY1"/>
              </a:cxn>
            </a:cxnLst>
            <a:rect l="l" t="t" r="r" b="b"/>
            <a:pathLst>
              <a:path w="752475" h="847725">
                <a:moveTo>
                  <a:pt x="0" y="847725"/>
                </a:moveTo>
                <a:cubicBezTo>
                  <a:pt x="26987" y="774700"/>
                  <a:pt x="220675" y="429543"/>
                  <a:pt x="752475" y="0"/>
                </a:cubicBezTo>
              </a:path>
            </a:pathLst>
          </a:custGeom>
          <a:noFill/>
          <a:ln w="28575">
            <a:solidFill>
              <a:schemeClr val="accent3"/>
            </a:solidFill>
            <a:miter lim="800000"/>
            <a:headEnd type="none" w="med" len="med"/>
            <a:tailEnd type="triangle" w="med" len="med"/>
          </a:ln>
        </p:spPr>
        <p:txBody>
          <a:bodyPr rtlCol="0" anchor="ctr"/>
          <a:lstStyle/>
          <a:p>
            <a:pPr algn="ctr"/>
            <a:endParaRPr lang="en-US" dirty="0"/>
          </a:p>
        </p:txBody>
      </p:sp>
      <p:sp>
        <p:nvSpPr>
          <p:cNvPr id="40" name="Freeform: Shape 39">
            <a:extLst>
              <a:ext uri="{FF2B5EF4-FFF2-40B4-BE49-F238E27FC236}">
                <a16:creationId xmlns:a16="http://schemas.microsoft.com/office/drawing/2014/main" id="{94E36B62-75BE-2D32-785B-468EF998A69D}"/>
              </a:ext>
            </a:extLst>
          </p:cNvPr>
          <p:cNvSpPr/>
          <p:nvPr/>
        </p:nvSpPr>
        <p:spPr bwMode="auto">
          <a:xfrm rot="15587042" flipV="1">
            <a:off x="7298546" y="4577790"/>
            <a:ext cx="632046" cy="1359660"/>
          </a:xfrm>
          <a:custGeom>
            <a:avLst/>
            <a:gdLst>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Lst>
            <a:ahLst/>
            <a:cxnLst>
              <a:cxn ang="0">
                <a:pos x="connsiteX0" y="connsiteY0"/>
              </a:cxn>
              <a:cxn ang="0">
                <a:pos x="connsiteX1" y="connsiteY1"/>
              </a:cxn>
            </a:cxnLst>
            <a:rect l="l" t="t" r="r" b="b"/>
            <a:pathLst>
              <a:path w="752475" h="847725">
                <a:moveTo>
                  <a:pt x="0" y="847725"/>
                </a:moveTo>
                <a:cubicBezTo>
                  <a:pt x="11440" y="480229"/>
                  <a:pt x="171536" y="149584"/>
                  <a:pt x="752475" y="0"/>
                </a:cubicBezTo>
              </a:path>
            </a:pathLst>
          </a:custGeom>
          <a:noFill/>
          <a:ln w="28575">
            <a:solidFill>
              <a:schemeClr val="accent3"/>
            </a:solidFill>
            <a:miter lim="800000"/>
            <a:headEnd type="none" w="med" len="med"/>
            <a:tailEnd type="triangle" w="med" len="med"/>
          </a:ln>
        </p:spPr>
        <p:txBody>
          <a:bodyPr rtlCol="0" anchor="ctr"/>
          <a:lstStyle/>
          <a:p>
            <a:pPr algn="ctr"/>
            <a:endParaRPr lang="en-US" dirty="0"/>
          </a:p>
        </p:txBody>
      </p:sp>
      <p:sp>
        <p:nvSpPr>
          <p:cNvPr id="41" name="Freeform: Shape 40">
            <a:extLst>
              <a:ext uri="{FF2B5EF4-FFF2-40B4-BE49-F238E27FC236}">
                <a16:creationId xmlns:a16="http://schemas.microsoft.com/office/drawing/2014/main" id="{A7F69CE1-F34C-4FFA-CF68-D59618C14534}"/>
              </a:ext>
            </a:extLst>
          </p:cNvPr>
          <p:cNvSpPr/>
          <p:nvPr/>
        </p:nvSpPr>
        <p:spPr bwMode="auto">
          <a:xfrm flipV="1">
            <a:off x="4138903" y="4792351"/>
            <a:ext cx="478002" cy="608650"/>
          </a:xfrm>
          <a:custGeom>
            <a:avLst/>
            <a:gdLst>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Lst>
            <a:ahLst/>
            <a:cxnLst>
              <a:cxn ang="0">
                <a:pos x="connsiteX0" y="connsiteY0"/>
              </a:cxn>
              <a:cxn ang="0">
                <a:pos x="connsiteX1" y="connsiteY1"/>
              </a:cxn>
            </a:cxnLst>
            <a:rect l="l" t="t" r="r" b="b"/>
            <a:pathLst>
              <a:path w="752475" h="847725">
                <a:moveTo>
                  <a:pt x="0" y="847725"/>
                </a:moveTo>
                <a:cubicBezTo>
                  <a:pt x="26987" y="774700"/>
                  <a:pt x="111125" y="315913"/>
                  <a:pt x="752475" y="0"/>
                </a:cubicBezTo>
              </a:path>
            </a:pathLst>
          </a:custGeom>
          <a:noFill/>
          <a:ln w="28575">
            <a:solidFill>
              <a:schemeClr val="accent1"/>
            </a:solidFill>
            <a:prstDash val="sysDash"/>
            <a:miter lim="800000"/>
            <a:headEnd type="triangle" w="med" len="med"/>
            <a:tailEnd type="triangle" w="med" len="med"/>
          </a:ln>
        </p:spPr>
        <p:txBody>
          <a:bodyPr rtlCol="0" anchor="ctr"/>
          <a:lstStyle/>
          <a:p>
            <a:pPr algn="ctr"/>
            <a:endParaRPr lang="en-US" dirty="0"/>
          </a:p>
        </p:txBody>
      </p:sp>
      <p:sp>
        <p:nvSpPr>
          <p:cNvPr id="44" name="Freeform: Shape 43">
            <a:extLst>
              <a:ext uri="{FF2B5EF4-FFF2-40B4-BE49-F238E27FC236}">
                <a16:creationId xmlns:a16="http://schemas.microsoft.com/office/drawing/2014/main" id="{15BA8DB1-2C2B-A8D1-4A4A-4C51E3A739D0}"/>
              </a:ext>
            </a:extLst>
          </p:cNvPr>
          <p:cNvSpPr/>
          <p:nvPr/>
        </p:nvSpPr>
        <p:spPr bwMode="auto">
          <a:xfrm rot="4112325" flipV="1">
            <a:off x="4083344" y="3333247"/>
            <a:ext cx="657445" cy="1011541"/>
          </a:xfrm>
          <a:custGeom>
            <a:avLst/>
            <a:gdLst>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Lst>
            <a:ahLst/>
            <a:cxnLst>
              <a:cxn ang="0">
                <a:pos x="connsiteX0" y="connsiteY0"/>
              </a:cxn>
              <a:cxn ang="0">
                <a:pos x="connsiteX1" y="connsiteY1"/>
              </a:cxn>
            </a:cxnLst>
            <a:rect l="l" t="t" r="r" b="b"/>
            <a:pathLst>
              <a:path w="752475" h="847725">
                <a:moveTo>
                  <a:pt x="0" y="847725"/>
                </a:moveTo>
                <a:cubicBezTo>
                  <a:pt x="26987" y="774700"/>
                  <a:pt x="111125" y="315913"/>
                  <a:pt x="752475" y="0"/>
                </a:cubicBezTo>
              </a:path>
            </a:pathLst>
          </a:custGeom>
          <a:noFill/>
          <a:ln w="28575">
            <a:solidFill>
              <a:schemeClr val="accent1"/>
            </a:solidFill>
            <a:prstDash val="sysDash"/>
            <a:miter lim="800000"/>
            <a:headEnd type="triangle" w="med" len="med"/>
            <a:tailEnd type="triangle" w="med" len="med"/>
          </a:ln>
        </p:spPr>
        <p:txBody>
          <a:bodyPr rtlCol="0" anchor="ctr"/>
          <a:lstStyle/>
          <a:p>
            <a:pPr algn="ctr"/>
            <a:endParaRPr lang="en-US" dirty="0"/>
          </a:p>
        </p:txBody>
      </p:sp>
      <p:sp>
        <p:nvSpPr>
          <p:cNvPr id="45" name="Freeform: Shape 44">
            <a:extLst>
              <a:ext uri="{FF2B5EF4-FFF2-40B4-BE49-F238E27FC236}">
                <a16:creationId xmlns:a16="http://schemas.microsoft.com/office/drawing/2014/main" id="{E298ED86-4BAE-FA56-1D35-18A4A471E0DF}"/>
              </a:ext>
            </a:extLst>
          </p:cNvPr>
          <p:cNvSpPr/>
          <p:nvPr/>
        </p:nvSpPr>
        <p:spPr bwMode="auto">
          <a:xfrm rot="17487675" flipH="1" flipV="1">
            <a:off x="6993097" y="1003657"/>
            <a:ext cx="1335503" cy="4745909"/>
          </a:xfrm>
          <a:custGeom>
            <a:avLst/>
            <a:gdLst>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904381 w 904765"/>
              <a:gd name="connsiteY0" fmla="*/ 1704073 h 1704073"/>
              <a:gd name="connsiteX1" fmla="*/ 167885 w 904765"/>
              <a:gd name="connsiteY1" fmla="*/ 0 h 1704073"/>
              <a:gd name="connsiteX0" fmla="*/ 1115390 w 1115390"/>
              <a:gd name="connsiteY0" fmla="*/ 1704073 h 1704073"/>
              <a:gd name="connsiteX1" fmla="*/ 378894 w 1115390"/>
              <a:gd name="connsiteY1" fmla="*/ 0 h 1704073"/>
              <a:gd name="connsiteX0" fmla="*/ 1528543 w 1528543"/>
              <a:gd name="connsiteY0" fmla="*/ 1704073 h 1704073"/>
              <a:gd name="connsiteX1" fmla="*/ 792047 w 1528543"/>
              <a:gd name="connsiteY1" fmla="*/ 0 h 1704073"/>
            </a:gdLst>
            <a:ahLst/>
            <a:cxnLst>
              <a:cxn ang="0">
                <a:pos x="connsiteX0" y="connsiteY0"/>
              </a:cxn>
              <a:cxn ang="0">
                <a:pos x="connsiteX1" y="connsiteY1"/>
              </a:cxn>
            </a:cxnLst>
            <a:rect l="l" t="t" r="r" b="b"/>
            <a:pathLst>
              <a:path w="1528543" h="1704073">
                <a:moveTo>
                  <a:pt x="1528543" y="1704073"/>
                </a:moveTo>
                <a:cubicBezTo>
                  <a:pt x="277397" y="1400984"/>
                  <a:pt x="-786579" y="367198"/>
                  <a:pt x="792047" y="0"/>
                </a:cubicBezTo>
              </a:path>
            </a:pathLst>
          </a:custGeom>
          <a:noFill/>
          <a:ln w="28575">
            <a:solidFill>
              <a:schemeClr val="accent1"/>
            </a:solidFill>
            <a:prstDash val="sysDash"/>
            <a:miter lim="800000"/>
            <a:headEnd type="none" w="med" len="med"/>
            <a:tailEnd type="triangle" w="med" len="med"/>
          </a:ln>
        </p:spPr>
        <p:txBody>
          <a:bodyPr rtlCol="0" anchor="ctr"/>
          <a:lstStyle/>
          <a:p>
            <a:pPr algn="ctr"/>
            <a:endParaRPr lang="en-US" dirty="0"/>
          </a:p>
        </p:txBody>
      </p:sp>
      <p:sp>
        <p:nvSpPr>
          <p:cNvPr id="46" name="Freeform: Shape 45">
            <a:extLst>
              <a:ext uri="{FF2B5EF4-FFF2-40B4-BE49-F238E27FC236}">
                <a16:creationId xmlns:a16="http://schemas.microsoft.com/office/drawing/2014/main" id="{B0091C61-05D2-F3C9-A927-BC2F9CCA3895}"/>
              </a:ext>
            </a:extLst>
          </p:cNvPr>
          <p:cNvSpPr/>
          <p:nvPr/>
        </p:nvSpPr>
        <p:spPr bwMode="auto">
          <a:xfrm rot="4270781" flipH="1">
            <a:off x="6907345" y="3235987"/>
            <a:ext cx="1335503" cy="4745909"/>
          </a:xfrm>
          <a:custGeom>
            <a:avLst/>
            <a:gdLst>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0 w 752475"/>
              <a:gd name="connsiteY0" fmla="*/ 847725 h 847725"/>
              <a:gd name="connsiteX1" fmla="*/ 752475 w 752475"/>
              <a:gd name="connsiteY1" fmla="*/ 0 h 847725"/>
              <a:gd name="connsiteX0" fmla="*/ 904381 w 904765"/>
              <a:gd name="connsiteY0" fmla="*/ 1704073 h 1704073"/>
              <a:gd name="connsiteX1" fmla="*/ 167885 w 904765"/>
              <a:gd name="connsiteY1" fmla="*/ 0 h 1704073"/>
              <a:gd name="connsiteX0" fmla="*/ 1115390 w 1115390"/>
              <a:gd name="connsiteY0" fmla="*/ 1704073 h 1704073"/>
              <a:gd name="connsiteX1" fmla="*/ 378894 w 1115390"/>
              <a:gd name="connsiteY1" fmla="*/ 0 h 1704073"/>
              <a:gd name="connsiteX0" fmla="*/ 1528543 w 1528543"/>
              <a:gd name="connsiteY0" fmla="*/ 1704073 h 1704073"/>
              <a:gd name="connsiteX1" fmla="*/ 792047 w 1528543"/>
              <a:gd name="connsiteY1" fmla="*/ 0 h 1704073"/>
            </a:gdLst>
            <a:ahLst/>
            <a:cxnLst>
              <a:cxn ang="0">
                <a:pos x="connsiteX0" y="connsiteY0"/>
              </a:cxn>
              <a:cxn ang="0">
                <a:pos x="connsiteX1" y="connsiteY1"/>
              </a:cxn>
            </a:cxnLst>
            <a:rect l="l" t="t" r="r" b="b"/>
            <a:pathLst>
              <a:path w="1528543" h="1704073">
                <a:moveTo>
                  <a:pt x="1528543" y="1704073"/>
                </a:moveTo>
                <a:cubicBezTo>
                  <a:pt x="277397" y="1400984"/>
                  <a:pt x="-786579" y="367198"/>
                  <a:pt x="792047" y="0"/>
                </a:cubicBezTo>
              </a:path>
            </a:pathLst>
          </a:custGeom>
          <a:noFill/>
          <a:ln w="28575">
            <a:solidFill>
              <a:schemeClr val="accent1"/>
            </a:solidFill>
            <a:prstDash val="sysDash"/>
            <a:miter lim="800000"/>
            <a:headEnd type="none" w="med" len="med"/>
            <a:tailEnd type="triangle" w="med" len="med"/>
          </a:ln>
        </p:spPr>
        <p:txBody>
          <a:bodyPr rtlCol="0" anchor="ctr"/>
          <a:lstStyle/>
          <a:p>
            <a:pPr algn="ctr"/>
            <a:endParaRPr lang="en-US" dirty="0"/>
          </a:p>
        </p:txBody>
      </p:sp>
    </p:spTree>
    <p:extLst>
      <p:ext uri="{BB962C8B-B14F-4D97-AF65-F5344CB8AC3E}">
        <p14:creationId xmlns:p14="http://schemas.microsoft.com/office/powerpoint/2010/main" val="1879289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514CF-29AE-1815-A988-F85CF66EC8F8}"/>
              </a:ext>
            </a:extLst>
          </p:cNvPr>
          <p:cNvSpPr>
            <a:spLocks noGrp="1"/>
          </p:cNvSpPr>
          <p:nvPr>
            <p:ph type="title"/>
          </p:nvPr>
        </p:nvSpPr>
        <p:spPr/>
        <p:txBody>
          <a:bodyPr/>
          <a:lstStyle/>
          <a:p>
            <a:r>
              <a:rPr lang="en-US" dirty="0"/>
              <a:t>Addressing Misconceptions</a:t>
            </a:r>
          </a:p>
        </p:txBody>
      </p:sp>
      <p:sp>
        <p:nvSpPr>
          <p:cNvPr id="7" name="Text Box 15">
            <a:extLst>
              <a:ext uri="{FF2B5EF4-FFF2-40B4-BE49-F238E27FC236}">
                <a16:creationId xmlns:a16="http://schemas.microsoft.com/office/drawing/2014/main" id="{62C8A68B-FE35-F306-D69E-A360C41F437E}"/>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Christopoulos. AIDS Patient Care STDS. 2013;27:223. Sangaramoorthy. J Assoc Nurses AIDS Care. 2017;28:518.</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Freeform: Shape 9">
            <a:extLst>
              <a:ext uri="{FF2B5EF4-FFF2-40B4-BE49-F238E27FC236}">
                <a16:creationId xmlns:a16="http://schemas.microsoft.com/office/drawing/2014/main" id="{DB29E8F4-2DBD-53C2-44AF-CD04E4D52DB5}"/>
              </a:ext>
            </a:extLst>
          </p:cNvPr>
          <p:cNvSpPr/>
          <p:nvPr/>
        </p:nvSpPr>
        <p:spPr>
          <a:xfrm>
            <a:off x="1998687" y="1692718"/>
            <a:ext cx="4101487" cy="4498334"/>
          </a:xfrm>
          <a:custGeom>
            <a:avLst/>
            <a:gdLst>
              <a:gd name="connsiteX0" fmla="*/ 727363 w 4101487"/>
              <a:gd name="connsiteY0" fmla="*/ 101479 h 4498334"/>
              <a:gd name="connsiteX1" fmla="*/ 3058116 w 4101487"/>
              <a:gd name="connsiteY1" fmla="*/ 101479 h 4498334"/>
              <a:gd name="connsiteX2" fmla="*/ 3784732 w 4101487"/>
              <a:gd name="connsiteY2" fmla="*/ 727389 h 4498334"/>
              <a:gd name="connsiteX3" fmla="*/ 4001117 w 4101487"/>
              <a:gd name="connsiteY3" fmla="*/ 2172633 h 4498334"/>
              <a:gd name="connsiteX4" fmla="*/ 4101488 w 4101487"/>
              <a:gd name="connsiteY4" fmla="*/ 2157609 h 4498334"/>
              <a:gd name="connsiteX5" fmla="*/ 3885103 w 4101487"/>
              <a:gd name="connsiteY5" fmla="*/ 712366 h 4498334"/>
              <a:gd name="connsiteX6" fmla="*/ 3058090 w 4101487"/>
              <a:gd name="connsiteY6" fmla="*/ 0 h 4498334"/>
              <a:gd name="connsiteX7" fmla="*/ 727363 w 4101487"/>
              <a:gd name="connsiteY7" fmla="*/ 0 h 4498334"/>
              <a:gd name="connsiteX8" fmla="*/ 213627 w 4101487"/>
              <a:gd name="connsiteY8" fmla="*/ 213627 h 4498334"/>
              <a:gd name="connsiteX9" fmla="*/ 0 w 4101487"/>
              <a:gd name="connsiteY9" fmla="*/ 727363 h 4498334"/>
              <a:gd name="connsiteX10" fmla="*/ 0 w 4101487"/>
              <a:gd name="connsiteY10" fmla="*/ 3602930 h 4498334"/>
              <a:gd name="connsiteX11" fmla="*/ 213627 w 4101487"/>
              <a:gd name="connsiteY11" fmla="*/ 4116666 h 4498334"/>
              <a:gd name="connsiteX12" fmla="*/ 727363 w 4101487"/>
              <a:gd name="connsiteY12" fmla="*/ 4330294 h 4498334"/>
              <a:gd name="connsiteX13" fmla="*/ 3521911 w 4101487"/>
              <a:gd name="connsiteY13" fmla="*/ 4330294 h 4498334"/>
              <a:gd name="connsiteX14" fmla="*/ 3734714 w 4101487"/>
              <a:gd name="connsiteY14" fmla="*/ 4498335 h 4498334"/>
              <a:gd name="connsiteX15" fmla="*/ 3953521 w 4101487"/>
              <a:gd name="connsiteY15" fmla="*/ 4279528 h 4498334"/>
              <a:gd name="connsiteX16" fmla="*/ 3734714 w 4101487"/>
              <a:gd name="connsiteY16" fmla="*/ 4060721 h 4498334"/>
              <a:gd name="connsiteX17" fmla="*/ 3521911 w 4101487"/>
              <a:gd name="connsiteY17" fmla="*/ 4228763 h 4498334"/>
              <a:gd name="connsiteX18" fmla="*/ 727363 w 4101487"/>
              <a:gd name="connsiteY18" fmla="*/ 4228763 h 4498334"/>
              <a:gd name="connsiteX19" fmla="*/ 101505 w 4101487"/>
              <a:gd name="connsiteY19" fmla="*/ 3602904 h 4498334"/>
              <a:gd name="connsiteX20" fmla="*/ 101505 w 4101487"/>
              <a:gd name="connsiteY20" fmla="*/ 727363 h 4498334"/>
              <a:gd name="connsiteX21" fmla="*/ 727363 w 4101487"/>
              <a:gd name="connsiteY21" fmla="*/ 101505 h 4498334"/>
              <a:gd name="connsiteX22" fmla="*/ 3734688 w 4101487"/>
              <a:gd name="connsiteY22" fmla="*/ 4162226 h 4498334"/>
              <a:gd name="connsiteX23" fmla="*/ 3851990 w 4101487"/>
              <a:gd name="connsiteY23" fmla="*/ 4279528 h 4498334"/>
              <a:gd name="connsiteX24" fmla="*/ 3734688 w 4101487"/>
              <a:gd name="connsiteY24" fmla="*/ 4396830 h 4498334"/>
              <a:gd name="connsiteX25" fmla="*/ 3617386 w 4101487"/>
              <a:gd name="connsiteY25" fmla="*/ 4279528 h 4498334"/>
              <a:gd name="connsiteX26" fmla="*/ 3734688 w 4101487"/>
              <a:gd name="connsiteY26" fmla="*/ 4162226 h 449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101487" h="4498334">
                <a:moveTo>
                  <a:pt x="727363" y="101479"/>
                </a:moveTo>
                <a:lnTo>
                  <a:pt x="3058116" y="101479"/>
                </a:lnTo>
                <a:cubicBezTo>
                  <a:pt x="3407083" y="101479"/>
                  <a:pt x="3733039" y="382261"/>
                  <a:pt x="3784732" y="727389"/>
                </a:cubicBezTo>
                <a:lnTo>
                  <a:pt x="4001117" y="2172633"/>
                </a:lnTo>
                <a:lnTo>
                  <a:pt x="4101488" y="2157609"/>
                </a:lnTo>
                <a:lnTo>
                  <a:pt x="3885103" y="712366"/>
                </a:lnTo>
                <a:cubicBezTo>
                  <a:pt x="3826272" y="319565"/>
                  <a:pt x="3455272" y="0"/>
                  <a:pt x="3058090" y="0"/>
                </a:cubicBezTo>
                <a:lnTo>
                  <a:pt x="727363" y="0"/>
                </a:lnTo>
                <a:cubicBezTo>
                  <a:pt x="533836" y="0"/>
                  <a:pt x="351390" y="75865"/>
                  <a:pt x="213627" y="213627"/>
                </a:cubicBezTo>
                <a:cubicBezTo>
                  <a:pt x="75865" y="351364"/>
                  <a:pt x="0" y="533810"/>
                  <a:pt x="0" y="727363"/>
                </a:cubicBezTo>
                <a:lnTo>
                  <a:pt x="0" y="3602930"/>
                </a:lnTo>
                <a:cubicBezTo>
                  <a:pt x="0" y="3796457"/>
                  <a:pt x="75865" y="3978904"/>
                  <a:pt x="213627" y="4116666"/>
                </a:cubicBezTo>
                <a:cubicBezTo>
                  <a:pt x="351390" y="4254429"/>
                  <a:pt x="533836" y="4330294"/>
                  <a:pt x="727363" y="4330294"/>
                </a:cubicBezTo>
                <a:lnTo>
                  <a:pt x="3521911" y="4330294"/>
                </a:lnTo>
                <a:cubicBezTo>
                  <a:pt x="3544872" y="4426542"/>
                  <a:pt x="3631534" y="4498335"/>
                  <a:pt x="3734714" y="4498335"/>
                </a:cubicBezTo>
                <a:cubicBezTo>
                  <a:pt x="3855365" y="4498335"/>
                  <a:pt x="3953521" y="4400180"/>
                  <a:pt x="3953521" y="4279528"/>
                </a:cubicBezTo>
                <a:cubicBezTo>
                  <a:pt x="3953521" y="4158876"/>
                  <a:pt x="3855365" y="4060721"/>
                  <a:pt x="3734714" y="4060721"/>
                </a:cubicBezTo>
                <a:cubicBezTo>
                  <a:pt x="3631534" y="4060721"/>
                  <a:pt x="3544872" y="4132514"/>
                  <a:pt x="3521911" y="4228763"/>
                </a:cubicBezTo>
                <a:lnTo>
                  <a:pt x="727363" y="4228763"/>
                </a:lnTo>
                <a:cubicBezTo>
                  <a:pt x="382261" y="4228763"/>
                  <a:pt x="101505" y="3948007"/>
                  <a:pt x="101505" y="3602904"/>
                </a:cubicBezTo>
                <a:lnTo>
                  <a:pt x="101505" y="727363"/>
                </a:lnTo>
                <a:cubicBezTo>
                  <a:pt x="101505" y="382261"/>
                  <a:pt x="382261" y="101505"/>
                  <a:pt x="727363" y="101505"/>
                </a:cubicBezTo>
                <a:close/>
                <a:moveTo>
                  <a:pt x="3734688" y="4162226"/>
                </a:moveTo>
                <a:cubicBezTo>
                  <a:pt x="3799369" y="4162226"/>
                  <a:pt x="3851990" y="4214847"/>
                  <a:pt x="3851990" y="4279528"/>
                </a:cubicBezTo>
                <a:cubicBezTo>
                  <a:pt x="3851990" y="4344209"/>
                  <a:pt x="3799369" y="4396830"/>
                  <a:pt x="3734688" y="4396830"/>
                </a:cubicBezTo>
                <a:cubicBezTo>
                  <a:pt x="3670007" y="4396830"/>
                  <a:pt x="3617386" y="4344209"/>
                  <a:pt x="3617386" y="4279528"/>
                </a:cubicBezTo>
                <a:cubicBezTo>
                  <a:pt x="3617386" y="4214847"/>
                  <a:pt x="3670007" y="4162226"/>
                  <a:pt x="3734688" y="4162226"/>
                </a:cubicBezTo>
                <a:close/>
              </a:path>
            </a:pathLst>
          </a:custGeom>
          <a:solidFill>
            <a:schemeClr val="accent3"/>
          </a:solidFill>
          <a:ln w="2576" cap="flat">
            <a:noFill/>
            <a:prstDash val="solid"/>
            <a:miter/>
          </a:ln>
        </p:spPr>
        <p:txBody>
          <a:bodyPr rtlCol="0" anchor="ctr"/>
          <a:lstStyle/>
          <a:p>
            <a:endParaRPr lang="en-US" dirty="0"/>
          </a:p>
        </p:txBody>
      </p:sp>
      <p:grpSp>
        <p:nvGrpSpPr>
          <p:cNvPr id="11" name="Graphic 4">
            <a:extLst>
              <a:ext uri="{FF2B5EF4-FFF2-40B4-BE49-F238E27FC236}">
                <a16:creationId xmlns:a16="http://schemas.microsoft.com/office/drawing/2014/main" id="{4219862C-9AC9-BA7C-3070-4E304C5A6AB7}"/>
              </a:ext>
            </a:extLst>
          </p:cNvPr>
          <p:cNvGrpSpPr/>
          <p:nvPr/>
        </p:nvGrpSpPr>
        <p:grpSpPr>
          <a:xfrm>
            <a:off x="6011683" y="1692718"/>
            <a:ext cx="4181397" cy="4498334"/>
            <a:chOff x="6011683" y="1692718"/>
            <a:chExt cx="4181397" cy="4498334"/>
          </a:xfrm>
          <a:solidFill>
            <a:schemeClr val="accent1"/>
          </a:solidFill>
        </p:grpSpPr>
        <p:sp>
          <p:nvSpPr>
            <p:cNvPr id="12" name="Freeform: Shape 11">
              <a:extLst>
                <a:ext uri="{FF2B5EF4-FFF2-40B4-BE49-F238E27FC236}">
                  <a16:creationId xmlns:a16="http://schemas.microsoft.com/office/drawing/2014/main" id="{7D66C313-3023-FBE2-456C-25EE81949589}"/>
                </a:ext>
              </a:extLst>
            </p:cNvPr>
            <p:cNvSpPr/>
            <p:nvPr/>
          </p:nvSpPr>
          <p:spPr>
            <a:xfrm>
              <a:off x="6011683" y="1692718"/>
              <a:ext cx="4181397" cy="4498334"/>
            </a:xfrm>
            <a:custGeom>
              <a:avLst/>
              <a:gdLst>
                <a:gd name="connsiteX0" fmla="*/ 3967771 w 4181397"/>
                <a:gd name="connsiteY0" fmla="*/ 381669 h 4498334"/>
                <a:gd name="connsiteX1" fmla="*/ 3454035 w 4181397"/>
                <a:gd name="connsiteY1" fmla="*/ 168041 h 4498334"/>
                <a:gd name="connsiteX2" fmla="*/ 619055 w 4181397"/>
                <a:gd name="connsiteY2" fmla="*/ 168041 h 4498334"/>
                <a:gd name="connsiteX3" fmla="*/ 406253 w 4181397"/>
                <a:gd name="connsiteY3" fmla="*/ 0 h 4498334"/>
                <a:gd name="connsiteX4" fmla="*/ 187446 w 4181397"/>
                <a:gd name="connsiteY4" fmla="*/ 218807 h 4498334"/>
                <a:gd name="connsiteX5" fmla="*/ 406253 w 4181397"/>
                <a:gd name="connsiteY5" fmla="*/ 437614 h 4498334"/>
                <a:gd name="connsiteX6" fmla="*/ 619055 w 4181397"/>
                <a:gd name="connsiteY6" fmla="*/ 269572 h 4498334"/>
                <a:gd name="connsiteX7" fmla="*/ 3454035 w 4181397"/>
                <a:gd name="connsiteY7" fmla="*/ 269572 h 4498334"/>
                <a:gd name="connsiteX8" fmla="*/ 4079893 w 4181397"/>
                <a:gd name="connsiteY8" fmla="*/ 895431 h 4498334"/>
                <a:gd name="connsiteX9" fmla="*/ 4079893 w 4181397"/>
                <a:gd name="connsiteY9" fmla="*/ 3770997 h 4498334"/>
                <a:gd name="connsiteX10" fmla="*/ 3454035 w 4181397"/>
                <a:gd name="connsiteY10" fmla="*/ 4396856 h 4498334"/>
                <a:gd name="connsiteX11" fmla="*/ 1078495 w 4181397"/>
                <a:gd name="connsiteY11" fmla="*/ 4396856 h 4498334"/>
                <a:gd name="connsiteX12" fmla="*/ 340901 w 4181397"/>
                <a:gd name="connsiteY12" fmla="*/ 3771848 h 4498334"/>
                <a:gd name="connsiteX13" fmla="*/ 100114 w 4181397"/>
                <a:gd name="connsiteY13" fmla="*/ 2324878 h 4498334"/>
                <a:gd name="connsiteX14" fmla="*/ 0 w 4181397"/>
                <a:gd name="connsiteY14" fmla="*/ 2341525 h 4498334"/>
                <a:gd name="connsiteX15" fmla="*/ 240762 w 4181397"/>
                <a:gd name="connsiteY15" fmla="*/ 3788495 h 4498334"/>
                <a:gd name="connsiteX16" fmla="*/ 1078495 w 4181397"/>
                <a:gd name="connsiteY16" fmla="*/ 4498335 h 4498334"/>
                <a:gd name="connsiteX17" fmla="*/ 3454035 w 4181397"/>
                <a:gd name="connsiteY17" fmla="*/ 4498335 h 4498334"/>
                <a:gd name="connsiteX18" fmla="*/ 3967771 w 4181397"/>
                <a:gd name="connsiteY18" fmla="*/ 4284734 h 4498334"/>
                <a:gd name="connsiteX19" fmla="*/ 4181398 w 4181397"/>
                <a:gd name="connsiteY19" fmla="*/ 3770997 h 4498334"/>
                <a:gd name="connsiteX20" fmla="*/ 4181398 w 4181397"/>
                <a:gd name="connsiteY20" fmla="*/ 895405 h 4498334"/>
                <a:gd name="connsiteX21" fmla="*/ 3967771 w 4181397"/>
                <a:gd name="connsiteY21" fmla="*/ 381669 h 4498334"/>
                <a:gd name="connsiteX22" fmla="*/ 406227 w 4181397"/>
                <a:gd name="connsiteY22" fmla="*/ 336109 h 4498334"/>
                <a:gd name="connsiteX23" fmla="*/ 288925 w 4181397"/>
                <a:gd name="connsiteY23" fmla="*/ 218807 h 4498334"/>
                <a:gd name="connsiteX24" fmla="*/ 406227 w 4181397"/>
                <a:gd name="connsiteY24" fmla="*/ 101505 h 4498334"/>
                <a:gd name="connsiteX25" fmla="*/ 523528 w 4181397"/>
                <a:gd name="connsiteY25" fmla="*/ 218807 h 4498334"/>
                <a:gd name="connsiteX26" fmla="*/ 406227 w 4181397"/>
                <a:gd name="connsiteY26" fmla="*/ 336109 h 449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181397" h="4498334">
                  <a:moveTo>
                    <a:pt x="3967771" y="381669"/>
                  </a:moveTo>
                  <a:cubicBezTo>
                    <a:pt x="3830009" y="243906"/>
                    <a:pt x="3647562" y="168041"/>
                    <a:pt x="3454035" y="168041"/>
                  </a:cubicBezTo>
                  <a:lnTo>
                    <a:pt x="619055" y="168041"/>
                  </a:lnTo>
                  <a:cubicBezTo>
                    <a:pt x="596095" y="71793"/>
                    <a:pt x="509432" y="0"/>
                    <a:pt x="406253" y="0"/>
                  </a:cubicBezTo>
                  <a:cubicBezTo>
                    <a:pt x="285601" y="0"/>
                    <a:pt x="187446" y="98155"/>
                    <a:pt x="187446" y="218807"/>
                  </a:cubicBezTo>
                  <a:cubicBezTo>
                    <a:pt x="187446" y="339459"/>
                    <a:pt x="285601" y="437614"/>
                    <a:pt x="406253" y="437614"/>
                  </a:cubicBezTo>
                  <a:cubicBezTo>
                    <a:pt x="509432" y="437614"/>
                    <a:pt x="596095" y="365821"/>
                    <a:pt x="619055" y="269572"/>
                  </a:cubicBezTo>
                  <a:lnTo>
                    <a:pt x="3454035" y="269572"/>
                  </a:lnTo>
                  <a:cubicBezTo>
                    <a:pt x="3799137" y="269572"/>
                    <a:pt x="4079893" y="550328"/>
                    <a:pt x="4079893" y="895431"/>
                  </a:cubicBezTo>
                  <a:lnTo>
                    <a:pt x="4079893" y="3770997"/>
                  </a:lnTo>
                  <a:cubicBezTo>
                    <a:pt x="4079893" y="4116099"/>
                    <a:pt x="3799137" y="4396856"/>
                    <a:pt x="3454035" y="4396856"/>
                  </a:cubicBezTo>
                  <a:lnTo>
                    <a:pt x="1078495" y="4396856"/>
                  </a:lnTo>
                  <a:cubicBezTo>
                    <a:pt x="729141" y="4396856"/>
                    <a:pt x="398238" y="4116486"/>
                    <a:pt x="340901" y="3771848"/>
                  </a:cubicBezTo>
                  <a:lnTo>
                    <a:pt x="100114" y="2324878"/>
                  </a:lnTo>
                  <a:lnTo>
                    <a:pt x="0" y="2341525"/>
                  </a:lnTo>
                  <a:lnTo>
                    <a:pt x="240762" y="3788495"/>
                  </a:lnTo>
                  <a:cubicBezTo>
                    <a:pt x="305907" y="4179904"/>
                    <a:pt x="681700" y="4498335"/>
                    <a:pt x="1078495" y="4498335"/>
                  </a:cubicBezTo>
                  <a:lnTo>
                    <a:pt x="3454035" y="4498335"/>
                  </a:lnTo>
                  <a:cubicBezTo>
                    <a:pt x="3647562" y="4498335"/>
                    <a:pt x="3830009" y="4422470"/>
                    <a:pt x="3967771" y="4284734"/>
                  </a:cubicBezTo>
                  <a:cubicBezTo>
                    <a:pt x="4105533" y="4146971"/>
                    <a:pt x="4181398" y="3964550"/>
                    <a:pt x="4181398" y="3770997"/>
                  </a:cubicBezTo>
                  <a:lnTo>
                    <a:pt x="4181398" y="895405"/>
                  </a:lnTo>
                  <a:cubicBezTo>
                    <a:pt x="4181398" y="701878"/>
                    <a:pt x="4105533" y="519431"/>
                    <a:pt x="3967771" y="381669"/>
                  </a:cubicBezTo>
                  <a:close/>
                  <a:moveTo>
                    <a:pt x="406227" y="336109"/>
                  </a:moveTo>
                  <a:cubicBezTo>
                    <a:pt x="341546" y="336109"/>
                    <a:pt x="288925" y="283488"/>
                    <a:pt x="288925" y="218807"/>
                  </a:cubicBezTo>
                  <a:cubicBezTo>
                    <a:pt x="288925" y="154126"/>
                    <a:pt x="341546" y="101505"/>
                    <a:pt x="406227" y="101505"/>
                  </a:cubicBezTo>
                  <a:cubicBezTo>
                    <a:pt x="470908" y="101505"/>
                    <a:pt x="523528" y="154126"/>
                    <a:pt x="523528" y="218807"/>
                  </a:cubicBezTo>
                  <a:cubicBezTo>
                    <a:pt x="523528" y="283488"/>
                    <a:pt x="470908" y="336109"/>
                    <a:pt x="406227" y="336109"/>
                  </a:cubicBezTo>
                  <a:close/>
                </a:path>
              </a:pathLst>
            </a:custGeom>
            <a:grpFill/>
            <a:ln w="2576"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BBE22958-D96F-2674-3EC8-F05CCBED543A}"/>
                </a:ext>
              </a:extLst>
            </p:cNvPr>
            <p:cNvSpPr/>
            <p:nvPr/>
          </p:nvSpPr>
          <p:spPr>
            <a:xfrm>
              <a:off x="6350265" y="1843854"/>
              <a:ext cx="135288" cy="135288"/>
            </a:xfrm>
            <a:custGeom>
              <a:avLst/>
              <a:gdLst>
                <a:gd name="connsiteX0" fmla="*/ 67644 w 135288"/>
                <a:gd name="connsiteY0" fmla="*/ 0 h 135288"/>
                <a:gd name="connsiteX1" fmla="*/ 0 w 135288"/>
                <a:gd name="connsiteY1" fmla="*/ 67644 h 135288"/>
                <a:gd name="connsiteX2" fmla="*/ 67644 w 135288"/>
                <a:gd name="connsiteY2" fmla="*/ 135289 h 135288"/>
                <a:gd name="connsiteX3" fmla="*/ 135289 w 135288"/>
                <a:gd name="connsiteY3" fmla="*/ 67644 h 135288"/>
                <a:gd name="connsiteX4" fmla="*/ 67644 w 135288"/>
                <a:gd name="connsiteY4" fmla="*/ 0 h 135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288" h="135288">
                  <a:moveTo>
                    <a:pt x="67644" y="0"/>
                  </a:moveTo>
                  <a:cubicBezTo>
                    <a:pt x="30279" y="0"/>
                    <a:pt x="0" y="30279"/>
                    <a:pt x="0" y="67644"/>
                  </a:cubicBezTo>
                  <a:cubicBezTo>
                    <a:pt x="0" y="105010"/>
                    <a:pt x="30279" y="135289"/>
                    <a:pt x="67644" y="135289"/>
                  </a:cubicBezTo>
                  <a:cubicBezTo>
                    <a:pt x="105010" y="135289"/>
                    <a:pt x="135289" y="105010"/>
                    <a:pt x="135289" y="67644"/>
                  </a:cubicBezTo>
                  <a:cubicBezTo>
                    <a:pt x="135289" y="30279"/>
                    <a:pt x="105010" y="0"/>
                    <a:pt x="67644" y="0"/>
                  </a:cubicBezTo>
                  <a:close/>
                </a:path>
              </a:pathLst>
            </a:custGeom>
            <a:grpFill/>
            <a:ln w="2576" cap="flat">
              <a:noFill/>
              <a:prstDash val="solid"/>
              <a:miter/>
            </a:ln>
          </p:spPr>
          <p:txBody>
            <a:bodyPr rtlCol="0" anchor="ctr"/>
            <a:lstStyle/>
            <a:p>
              <a:endParaRPr lang="en-US" dirty="0"/>
            </a:p>
          </p:txBody>
        </p:sp>
      </p:grpSp>
      <p:sp>
        <p:nvSpPr>
          <p:cNvPr id="8" name="Arrow: Right 7">
            <a:extLst>
              <a:ext uri="{FF2B5EF4-FFF2-40B4-BE49-F238E27FC236}">
                <a16:creationId xmlns:a16="http://schemas.microsoft.com/office/drawing/2014/main" id="{3ADFEC32-496A-09A7-997D-D86DDF353D56}"/>
              </a:ext>
            </a:extLst>
          </p:cNvPr>
          <p:cNvSpPr/>
          <p:nvPr/>
        </p:nvSpPr>
        <p:spPr bwMode="auto">
          <a:xfrm>
            <a:off x="5496793" y="3429000"/>
            <a:ext cx="1198414" cy="977900"/>
          </a:xfrm>
          <a:prstGeom prst="rightArrow">
            <a:avLst/>
          </a:prstGeom>
          <a:solidFill>
            <a:schemeClr val="accent2"/>
          </a:solidFill>
          <a:ln w="5715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TextBox 13">
            <a:extLst>
              <a:ext uri="{FF2B5EF4-FFF2-40B4-BE49-F238E27FC236}">
                <a16:creationId xmlns:a16="http://schemas.microsoft.com/office/drawing/2014/main" id="{FEAD034B-A17A-63E4-E5E1-50D4330CEBEB}"/>
              </a:ext>
            </a:extLst>
          </p:cNvPr>
          <p:cNvSpPr txBox="1"/>
          <p:nvPr/>
        </p:nvSpPr>
        <p:spPr bwMode="auto">
          <a:xfrm>
            <a:off x="2385060" y="2266447"/>
            <a:ext cx="3098800" cy="273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ctr">
              <a:buNone/>
            </a:pPr>
            <a:r>
              <a:rPr lang="en-US" sz="2800" b="1" dirty="0">
                <a:solidFill>
                  <a:schemeClr val="accent3"/>
                </a:solidFill>
              </a:rPr>
              <a:t>Problem</a:t>
            </a:r>
            <a:r>
              <a:rPr lang="en-US" sz="2600" b="1" dirty="0">
                <a:solidFill>
                  <a:schemeClr val="accent3"/>
                </a:solidFill>
              </a:rPr>
              <a:t> </a:t>
            </a:r>
          </a:p>
          <a:p>
            <a:pPr marL="342900" indent="-342900">
              <a:buFont typeface="Wingdings" panose="05000000000000000000" pitchFamily="2" charset="2"/>
              <a:buChar char="§"/>
            </a:pPr>
            <a:r>
              <a:rPr lang="en-US" sz="2400" dirty="0">
                <a:solidFill>
                  <a:schemeClr val="bg1"/>
                </a:solidFill>
              </a:rPr>
              <a:t>People think medical care is only for acute needs</a:t>
            </a:r>
          </a:p>
          <a:p>
            <a:pPr marL="342900" indent="-342900">
              <a:buFont typeface="Wingdings" panose="05000000000000000000" pitchFamily="2" charset="2"/>
              <a:buChar char="§"/>
            </a:pPr>
            <a:r>
              <a:rPr lang="en-US" sz="2400" dirty="0">
                <a:solidFill>
                  <a:schemeClr val="bg1"/>
                </a:solidFill>
              </a:rPr>
              <a:t>Communication </a:t>
            </a:r>
            <a:br>
              <a:rPr lang="en-US" sz="2400" dirty="0">
                <a:solidFill>
                  <a:schemeClr val="bg1"/>
                </a:solidFill>
              </a:rPr>
            </a:br>
            <a:r>
              <a:rPr lang="en-US" sz="2400" dirty="0">
                <a:solidFill>
                  <a:schemeClr val="bg1"/>
                </a:solidFill>
              </a:rPr>
              <a:t>in HIV care only </a:t>
            </a:r>
            <a:br>
              <a:rPr lang="en-US" sz="2400" dirty="0">
                <a:solidFill>
                  <a:schemeClr val="bg1"/>
                </a:solidFill>
              </a:rPr>
            </a:br>
            <a:r>
              <a:rPr lang="en-US" sz="2400" dirty="0">
                <a:solidFill>
                  <a:schemeClr val="bg1"/>
                </a:solidFill>
              </a:rPr>
              <a:t>goes one way</a:t>
            </a:r>
          </a:p>
        </p:txBody>
      </p:sp>
      <p:sp>
        <p:nvSpPr>
          <p:cNvPr id="15" name="TextBox 14">
            <a:extLst>
              <a:ext uri="{FF2B5EF4-FFF2-40B4-BE49-F238E27FC236}">
                <a16:creationId xmlns:a16="http://schemas.microsoft.com/office/drawing/2014/main" id="{E388FE79-5509-B245-1531-23A1217CDB6C}"/>
              </a:ext>
            </a:extLst>
          </p:cNvPr>
          <p:cNvSpPr txBox="1"/>
          <p:nvPr/>
        </p:nvSpPr>
        <p:spPr bwMode="auto">
          <a:xfrm>
            <a:off x="6615297" y="2266447"/>
            <a:ext cx="3497873"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lvl="0" algn="ctr">
              <a:buNone/>
            </a:pPr>
            <a:r>
              <a:rPr lang="en-US" sz="2800" b="1" dirty="0">
                <a:solidFill>
                  <a:schemeClr val="accent1"/>
                </a:solidFill>
              </a:rPr>
              <a:t>Solution</a:t>
            </a:r>
            <a:r>
              <a:rPr lang="en-US" sz="2600" b="1" dirty="0">
                <a:solidFill>
                  <a:schemeClr val="accent1"/>
                </a:solidFill>
              </a:rPr>
              <a:t> </a:t>
            </a:r>
          </a:p>
          <a:p>
            <a:pPr marL="342900" indent="-342900">
              <a:buFont typeface="Wingdings" panose="05000000000000000000" pitchFamily="2" charset="2"/>
              <a:buChar char="§"/>
            </a:pPr>
            <a:r>
              <a:rPr lang="en-US" sz="2400" dirty="0">
                <a:solidFill>
                  <a:schemeClr val="bg1"/>
                </a:solidFill>
              </a:rPr>
              <a:t>Turn HIV clinics into holistic clinics</a:t>
            </a:r>
          </a:p>
          <a:p>
            <a:pPr marL="342900" indent="-342900">
              <a:buFont typeface="Wingdings" panose="05000000000000000000" pitchFamily="2" charset="2"/>
              <a:buChar char="§"/>
            </a:pPr>
            <a:r>
              <a:rPr lang="en-US" sz="2400" dirty="0">
                <a:solidFill>
                  <a:schemeClr val="bg1"/>
                </a:solidFill>
              </a:rPr>
              <a:t>Co-locate with primary care, OB/GYN, and mental health services</a:t>
            </a:r>
          </a:p>
          <a:p>
            <a:pPr marL="342900" indent="-342900">
              <a:buFont typeface="Wingdings" panose="05000000000000000000" pitchFamily="2" charset="2"/>
              <a:buChar char="§"/>
            </a:pPr>
            <a:r>
              <a:rPr lang="en-US" sz="2400" dirty="0">
                <a:solidFill>
                  <a:schemeClr val="bg1"/>
                </a:solidFill>
              </a:rPr>
              <a:t>Strive for meaningful involvement of people with HIV</a:t>
            </a:r>
          </a:p>
        </p:txBody>
      </p:sp>
    </p:spTree>
    <p:extLst>
      <p:ext uri="{BB962C8B-B14F-4D97-AF65-F5344CB8AC3E}">
        <p14:creationId xmlns:p14="http://schemas.microsoft.com/office/powerpoint/2010/main" val="699987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653E-9FDA-AAB8-3C07-0A274D9C7ECB}"/>
              </a:ext>
            </a:extLst>
          </p:cNvPr>
          <p:cNvSpPr>
            <a:spLocks noGrp="1"/>
          </p:cNvSpPr>
          <p:nvPr>
            <p:ph type="title"/>
          </p:nvPr>
        </p:nvSpPr>
        <p:spPr/>
        <p:txBody>
          <a:bodyPr/>
          <a:lstStyle/>
          <a:p>
            <a:r>
              <a:rPr lang="en-US" dirty="0"/>
              <a:t>Social Support for Older Adults With HIV</a:t>
            </a:r>
          </a:p>
        </p:txBody>
      </p:sp>
      <p:sp>
        <p:nvSpPr>
          <p:cNvPr id="3" name="Content Placeholder 2">
            <a:extLst>
              <a:ext uri="{FF2B5EF4-FFF2-40B4-BE49-F238E27FC236}">
                <a16:creationId xmlns:a16="http://schemas.microsoft.com/office/drawing/2014/main" id="{60F23CCF-D9BD-642E-550D-F6E0CDA3B8A7}"/>
              </a:ext>
            </a:extLst>
          </p:cNvPr>
          <p:cNvSpPr>
            <a:spLocks noGrp="1"/>
          </p:cNvSpPr>
          <p:nvPr>
            <p:ph idx="1"/>
          </p:nvPr>
        </p:nvSpPr>
        <p:spPr>
          <a:xfrm>
            <a:off x="604675" y="1513046"/>
            <a:ext cx="10877529" cy="4707871"/>
          </a:xfrm>
        </p:spPr>
        <p:txBody>
          <a:bodyPr/>
          <a:lstStyle/>
          <a:p>
            <a:r>
              <a:rPr lang="en-US" dirty="0"/>
              <a:t>Support may depend on sexual identity disclosure status when person was diagnosed</a:t>
            </a:r>
          </a:p>
          <a:p>
            <a:r>
              <a:rPr lang="en-US" dirty="0"/>
              <a:t>May be more distrustful of healthcare system</a:t>
            </a:r>
          </a:p>
          <a:p>
            <a:r>
              <a:rPr lang="en-US" dirty="0"/>
              <a:t>HCPs may become part of these individuals’ chosen family</a:t>
            </a:r>
          </a:p>
          <a:p>
            <a:pPr lvl="1"/>
            <a:r>
              <a:rPr lang="en-US" dirty="0"/>
              <a:t>Remember to “go beyond” to recognize this role</a:t>
            </a:r>
          </a:p>
          <a:p>
            <a:endParaRPr lang="en-US" dirty="0"/>
          </a:p>
          <a:p>
            <a:endParaRPr lang="en-US" dirty="0"/>
          </a:p>
        </p:txBody>
      </p:sp>
      <p:sp>
        <p:nvSpPr>
          <p:cNvPr id="6" name="Text Box 15">
            <a:extLst>
              <a:ext uri="{FF2B5EF4-FFF2-40B4-BE49-F238E27FC236}">
                <a16:creationId xmlns:a16="http://schemas.microsoft.com/office/drawing/2014/main" id="{3DBFFB00-84EA-A85F-6EDC-D34EAF48DC77}"/>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Wohl. AIDS Behav. 2011;15:1098. Roy. Curr HIV/AIDS Rep. 2016;13:177.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4247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03883-8775-21F6-BC88-F3B35534B63D}"/>
              </a:ext>
            </a:extLst>
          </p:cNvPr>
          <p:cNvSpPr>
            <a:spLocks noGrp="1"/>
          </p:cNvSpPr>
          <p:nvPr>
            <p:ph type="title"/>
          </p:nvPr>
        </p:nvSpPr>
        <p:spPr/>
        <p:txBody>
          <a:bodyPr/>
          <a:lstStyle/>
          <a:p>
            <a:r>
              <a:rPr lang="en-US" dirty="0"/>
              <a:t>Social Support for Young Adults With HIV</a:t>
            </a:r>
          </a:p>
        </p:txBody>
      </p:sp>
      <p:sp>
        <p:nvSpPr>
          <p:cNvPr id="3" name="Content Placeholder 2">
            <a:extLst>
              <a:ext uri="{FF2B5EF4-FFF2-40B4-BE49-F238E27FC236}">
                <a16:creationId xmlns:a16="http://schemas.microsoft.com/office/drawing/2014/main" id="{2BD5B7B0-E5CC-20B3-F8FC-FAFA4613DF99}"/>
              </a:ext>
            </a:extLst>
          </p:cNvPr>
          <p:cNvSpPr>
            <a:spLocks noGrp="1"/>
          </p:cNvSpPr>
          <p:nvPr>
            <p:ph sz="half" idx="1"/>
          </p:nvPr>
        </p:nvSpPr>
        <p:spPr>
          <a:xfrm>
            <a:off x="601820" y="1510730"/>
            <a:ext cx="5015209" cy="4678738"/>
          </a:xfrm>
        </p:spPr>
        <p:txBody>
          <a:bodyPr/>
          <a:lstStyle/>
          <a:p>
            <a:r>
              <a:rPr lang="en-US" dirty="0"/>
              <a:t>Recognize age differences among social groups: individuals who are too young to go into an adult clinic space</a:t>
            </a:r>
          </a:p>
          <a:p>
            <a:pPr lvl="1"/>
            <a:r>
              <a:rPr lang="en-US" dirty="0"/>
              <a:t>Youth-focused care for people with HIV aged 18-30 yr is associated with better retention in care </a:t>
            </a:r>
          </a:p>
        </p:txBody>
      </p:sp>
      <p:sp>
        <p:nvSpPr>
          <p:cNvPr id="4" name="Text Box 15">
            <a:extLst>
              <a:ext uri="{FF2B5EF4-FFF2-40B4-BE49-F238E27FC236}">
                <a16:creationId xmlns:a16="http://schemas.microsoft.com/office/drawing/2014/main" id="{A422CB80-121D-D4B4-96BA-366529C3C210}"/>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Fox. PLoS Med. 2019;16:e1002874. Griffith. JAIDS. 2019;80:e41.</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pic>
        <p:nvPicPr>
          <p:cNvPr id="8" name="Picture 7" descr="A group of people holding hands&#10;&#10;Description automatically generated">
            <a:extLst>
              <a:ext uri="{FF2B5EF4-FFF2-40B4-BE49-F238E27FC236}">
                <a16:creationId xmlns:a16="http://schemas.microsoft.com/office/drawing/2014/main" id="{DEAF0721-171A-7838-61F6-E989F287C91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829711" y="1600200"/>
            <a:ext cx="5652492" cy="3931193"/>
          </a:xfrm>
          <a:prstGeom prst="rect">
            <a:avLst/>
          </a:prstGeom>
        </p:spPr>
      </p:pic>
    </p:spTree>
    <p:extLst>
      <p:ext uri="{BB962C8B-B14F-4D97-AF65-F5344CB8AC3E}">
        <p14:creationId xmlns:p14="http://schemas.microsoft.com/office/powerpoint/2010/main" val="3128679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03883-8775-21F6-BC88-F3B35534B63D}"/>
              </a:ext>
            </a:extLst>
          </p:cNvPr>
          <p:cNvSpPr>
            <a:spLocks noGrp="1"/>
          </p:cNvSpPr>
          <p:nvPr>
            <p:ph type="title"/>
          </p:nvPr>
        </p:nvSpPr>
        <p:spPr/>
        <p:txBody>
          <a:bodyPr/>
          <a:lstStyle/>
          <a:p>
            <a:r>
              <a:rPr lang="en-US" dirty="0"/>
              <a:t>Youth-Focused Care Strategies</a:t>
            </a:r>
          </a:p>
        </p:txBody>
      </p:sp>
      <p:sp>
        <p:nvSpPr>
          <p:cNvPr id="4" name="Text Box 15">
            <a:extLst>
              <a:ext uri="{FF2B5EF4-FFF2-40B4-BE49-F238E27FC236}">
                <a16:creationId xmlns:a16="http://schemas.microsoft.com/office/drawing/2014/main" id="{A422CB80-121D-D4B4-96BA-366529C3C210}"/>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Fox. PLoS Med. 2019;16:e1002874. Griffith. JAIDS. 2019;80:e41.</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5" name="Diagram 4">
            <a:extLst>
              <a:ext uri="{FF2B5EF4-FFF2-40B4-BE49-F238E27FC236}">
                <a16:creationId xmlns:a16="http://schemas.microsoft.com/office/drawing/2014/main" id="{FB4E7393-328F-999D-95BC-F9C306964C8E}"/>
              </a:ext>
            </a:extLst>
          </p:cNvPr>
          <p:cNvGraphicFramePr/>
          <p:nvPr>
            <p:extLst>
              <p:ext uri="{D42A27DB-BD31-4B8C-83A1-F6EECF244321}">
                <p14:modId xmlns:p14="http://schemas.microsoft.com/office/powerpoint/2010/main" val="2856695947"/>
              </p:ext>
            </p:extLst>
          </p:nvPr>
        </p:nvGraphicFramePr>
        <p:xfrm>
          <a:off x="1004604" y="1502985"/>
          <a:ext cx="10182791" cy="4695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9687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FC3C8-32AB-58A8-009B-A490DA571332}"/>
              </a:ext>
            </a:extLst>
          </p:cNvPr>
          <p:cNvSpPr>
            <a:spLocks noGrp="1"/>
          </p:cNvSpPr>
          <p:nvPr>
            <p:ph type="title"/>
          </p:nvPr>
        </p:nvSpPr>
        <p:spPr/>
        <p:txBody>
          <a:bodyPr/>
          <a:lstStyle/>
          <a:p>
            <a:r>
              <a:rPr lang="en-US" dirty="0"/>
              <a:t>Supporting Disclosure for Young Adults With HIV</a:t>
            </a:r>
          </a:p>
        </p:txBody>
      </p:sp>
      <p:sp>
        <p:nvSpPr>
          <p:cNvPr id="3" name="Content Placeholder 2">
            <a:extLst>
              <a:ext uri="{FF2B5EF4-FFF2-40B4-BE49-F238E27FC236}">
                <a16:creationId xmlns:a16="http://schemas.microsoft.com/office/drawing/2014/main" id="{E95E71A1-AAB7-72F7-AFA1-850780EABBA0}"/>
              </a:ext>
            </a:extLst>
          </p:cNvPr>
          <p:cNvSpPr>
            <a:spLocks noGrp="1"/>
          </p:cNvSpPr>
          <p:nvPr>
            <p:ph idx="1"/>
          </p:nvPr>
        </p:nvSpPr>
        <p:spPr/>
        <p:txBody>
          <a:bodyPr/>
          <a:lstStyle/>
          <a:p>
            <a:r>
              <a:rPr lang="en-US" dirty="0"/>
              <a:t>Disclosure may be more traumatic for this population</a:t>
            </a:r>
          </a:p>
          <a:p>
            <a:endParaRPr lang="en-US" dirty="0"/>
          </a:p>
        </p:txBody>
      </p:sp>
      <p:graphicFrame>
        <p:nvGraphicFramePr>
          <p:cNvPr id="7" name="Content Placeholder 6">
            <a:extLst>
              <a:ext uri="{FF2B5EF4-FFF2-40B4-BE49-F238E27FC236}">
                <a16:creationId xmlns:a16="http://schemas.microsoft.com/office/drawing/2014/main" id="{03BA9B4D-8AFA-CFB3-AE8C-6B2935323594}"/>
              </a:ext>
            </a:extLst>
          </p:cNvPr>
          <p:cNvGraphicFramePr>
            <a:graphicFrameLocks noGrp="1"/>
          </p:cNvGraphicFramePr>
          <p:nvPr>
            <p:ph sz="half" idx="4294967295"/>
            <p:extLst>
              <p:ext uri="{D42A27DB-BD31-4B8C-83A1-F6EECF244321}">
                <p14:modId xmlns:p14="http://schemas.microsoft.com/office/powerpoint/2010/main" val="2356317196"/>
              </p:ext>
            </p:extLst>
          </p:nvPr>
        </p:nvGraphicFramePr>
        <p:xfrm>
          <a:off x="934853" y="1610546"/>
          <a:ext cx="10547350" cy="4651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 Box 15">
            <a:extLst>
              <a:ext uri="{FF2B5EF4-FFF2-40B4-BE49-F238E27FC236}">
                <a16:creationId xmlns:a16="http://schemas.microsoft.com/office/drawing/2014/main" id="{F1263D81-3668-CBEF-6A88-142C4116696C}"/>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Fox. PLoS Med. 2019;16:e1002874. Griffith. JAIDS. 2019;80:e41.</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80127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F487-EB24-70A1-32BF-15042CA6483E}"/>
              </a:ext>
            </a:extLst>
          </p:cNvPr>
          <p:cNvSpPr>
            <a:spLocks noGrp="1"/>
          </p:cNvSpPr>
          <p:nvPr>
            <p:ph type="title"/>
          </p:nvPr>
        </p:nvSpPr>
        <p:spPr/>
        <p:txBody>
          <a:bodyPr/>
          <a:lstStyle/>
          <a:p>
            <a:r>
              <a:rPr lang="en-US" dirty="0"/>
              <a:t>Gender Inclusive Social Support</a:t>
            </a:r>
          </a:p>
        </p:txBody>
      </p:sp>
      <p:graphicFrame>
        <p:nvGraphicFramePr>
          <p:cNvPr id="4" name="Diagram 3">
            <a:extLst>
              <a:ext uri="{FF2B5EF4-FFF2-40B4-BE49-F238E27FC236}">
                <a16:creationId xmlns:a16="http://schemas.microsoft.com/office/drawing/2014/main" id="{A81C7830-7000-805D-6C63-0F650A0A00D9}"/>
              </a:ext>
            </a:extLst>
          </p:cNvPr>
          <p:cNvGraphicFramePr/>
          <p:nvPr>
            <p:extLst>
              <p:ext uri="{D42A27DB-BD31-4B8C-83A1-F6EECF244321}">
                <p14:modId xmlns:p14="http://schemas.microsoft.com/office/powerpoint/2010/main" val="2692318543"/>
              </p:ext>
            </p:extLst>
          </p:nvPr>
        </p:nvGraphicFramePr>
        <p:xfrm>
          <a:off x="709797" y="1531941"/>
          <a:ext cx="10772406" cy="4640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Box 15">
            <a:extLst>
              <a:ext uri="{FF2B5EF4-FFF2-40B4-BE49-F238E27FC236}">
                <a16:creationId xmlns:a16="http://schemas.microsoft.com/office/drawing/2014/main" id="{5983DD17-FCF4-9FD8-807C-9CA3939679E1}"/>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a:solidFill>
                  <a:srgbClr val="455560"/>
                </a:solidFill>
                <a:latin typeface="Calibri" panose="020F0502020204030204" pitchFamily="34" charset="0"/>
              </a:rPr>
              <a:t>cdc.gov/</a:t>
            </a:r>
            <a:r>
              <a:rPr lang="en-US" sz="1200" b="0" dirty="0" err="1">
                <a:solidFill>
                  <a:srgbClr val="455560"/>
                </a:solidFill>
                <a:latin typeface="Calibri" panose="020F0502020204030204" pitchFamily="34" charset="0"/>
              </a:rPr>
              <a:t>hiv</a:t>
            </a:r>
            <a:r>
              <a:rPr lang="en-US" sz="1200" b="0" dirty="0">
                <a:solidFill>
                  <a:srgbClr val="455560"/>
                </a:solidFill>
                <a:latin typeface="Calibri" panose="020F0502020204030204" pitchFamily="34" charset="0"/>
              </a:rPr>
              <a:t>/effective-interventions/prevent/toolkit-transgender-women-of-color/index.html.</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419613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DAA3A-4C9C-7A6B-7D37-65D887E8FF23}"/>
              </a:ext>
            </a:extLst>
          </p:cNvPr>
          <p:cNvSpPr>
            <a:spLocks noGrp="1"/>
          </p:cNvSpPr>
          <p:nvPr>
            <p:ph type="title"/>
          </p:nvPr>
        </p:nvSpPr>
        <p:spPr/>
        <p:txBody>
          <a:bodyPr/>
          <a:lstStyle/>
          <a:p>
            <a:r>
              <a:rPr lang="en-US" dirty="0"/>
              <a:t>Overcoming Stigma: A Framework for Sustained Retention in Care</a:t>
            </a:r>
          </a:p>
        </p:txBody>
      </p:sp>
      <p:sp>
        <p:nvSpPr>
          <p:cNvPr id="4" name="Content Placeholder 3">
            <a:extLst>
              <a:ext uri="{FF2B5EF4-FFF2-40B4-BE49-F238E27FC236}">
                <a16:creationId xmlns:a16="http://schemas.microsoft.com/office/drawing/2014/main" id="{DD310486-A245-1A75-0844-5F5FC8D961E2}"/>
              </a:ext>
            </a:extLst>
          </p:cNvPr>
          <p:cNvSpPr>
            <a:spLocks noGrp="1"/>
          </p:cNvSpPr>
          <p:nvPr>
            <p:ph sz="half" idx="1"/>
          </p:nvPr>
        </p:nvSpPr>
        <p:spPr/>
        <p:txBody>
          <a:bodyPr/>
          <a:lstStyle/>
          <a:p>
            <a:r>
              <a:rPr lang="en-US" sz="2600" dirty="0"/>
              <a:t>Patient activation: acceptance, prioritization of health, health literacy, skills to manage chronic disease</a:t>
            </a:r>
          </a:p>
          <a:p>
            <a:r>
              <a:rPr lang="en-US" sz="2600" dirty="0"/>
              <a:t>Social normalization: engagement of social network and social capital to support care and treatment</a:t>
            </a:r>
          </a:p>
          <a:p>
            <a:r>
              <a:rPr lang="en-US" sz="2600" dirty="0"/>
              <a:t>Livelihood routinization: integration of care and treatment into day-to-day lifestyle</a:t>
            </a:r>
          </a:p>
        </p:txBody>
      </p:sp>
      <p:sp>
        <p:nvSpPr>
          <p:cNvPr id="8" name="Text Box 15">
            <a:extLst>
              <a:ext uri="{FF2B5EF4-FFF2-40B4-BE49-F238E27FC236}">
                <a16:creationId xmlns:a16="http://schemas.microsoft.com/office/drawing/2014/main" id="{5499FD42-15D1-3489-7556-FCECD7A1D83E}"/>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Roy. Curr HIV/AIDS Rep. 2016;13:177.</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3" name="Arrow: Right 2">
            <a:extLst>
              <a:ext uri="{FF2B5EF4-FFF2-40B4-BE49-F238E27FC236}">
                <a16:creationId xmlns:a16="http://schemas.microsoft.com/office/drawing/2014/main" id="{5604CE65-0E06-DFE4-1861-2AA961F6351F}"/>
              </a:ext>
            </a:extLst>
          </p:cNvPr>
          <p:cNvSpPr/>
          <p:nvPr/>
        </p:nvSpPr>
        <p:spPr bwMode="auto">
          <a:xfrm rot="16200000">
            <a:off x="5964121" y="3272627"/>
            <a:ext cx="3427191" cy="889000"/>
          </a:xfrm>
          <a:prstGeom prst="rightArrow">
            <a:avLst>
              <a:gd name="adj1" fmla="val 63061"/>
              <a:gd name="adj2" fmla="val 50000"/>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200" b="1" dirty="0">
                <a:solidFill>
                  <a:schemeClr val="tx1"/>
                </a:solidFill>
                <a:latin typeface="Calibri" panose="020F0502020204030204" pitchFamily="34" charset="0"/>
              </a:rPr>
              <a:t>Patient Activation</a:t>
            </a:r>
          </a:p>
        </p:txBody>
      </p:sp>
      <p:sp>
        <p:nvSpPr>
          <p:cNvPr id="5" name="Arrow: Right 4">
            <a:extLst>
              <a:ext uri="{FF2B5EF4-FFF2-40B4-BE49-F238E27FC236}">
                <a16:creationId xmlns:a16="http://schemas.microsoft.com/office/drawing/2014/main" id="{D066ACB1-41F5-D419-10A7-6B9D2BEB0903}"/>
              </a:ext>
            </a:extLst>
          </p:cNvPr>
          <p:cNvSpPr/>
          <p:nvPr/>
        </p:nvSpPr>
        <p:spPr bwMode="auto">
          <a:xfrm rot="16200000">
            <a:off x="7131247" y="3272626"/>
            <a:ext cx="3427189" cy="889000"/>
          </a:xfrm>
          <a:prstGeom prst="rightArrow">
            <a:avLst>
              <a:gd name="adj1" fmla="val 63061"/>
              <a:gd name="adj2" fmla="val 50000"/>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200" b="1" dirty="0">
                <a:solidFill>
                  <a:schemeClr val="tx1"/>
                </a:solidFill>
                <a:latin typeface="Calibri" panose="020F0502020204030204" pitchFamily="34" charset="0"/>
              </a:rPr>
              <a:t>Social Normalization</a:t>
            </a:r>
          </a:p>
        </p:txBody>
      </p:sp>
      <p:sp>
        <p:nvSpPr>
          <p:cNvPr id="6" name="Arrow: Right 5">
            <a:extLst>
              <a:ext uri="{FF2B5EF4-FFF2-40B4-BE49-F238E27FC236}">
                <a16:creationId xmlns:a16="http://schemas.microsoft.com/office/drawing/2014/main" id="{C7CD5938-6D26-2280-733D-E9743CE794E2}"/>
              </a:ext>
            </a:extLst>
          </p:cNvPr>
          <p:cNvSpPr/>
          <p:nvPr/>
        </p:nvSpPr>
        <p:spPr bwMode="auto">
          <a:xfrm rot="16200000">
            <a:off x="8298372" y="3272626"/>
            <a:ext cx="3427189" cy="889000"/>
          </a:xfrm>
          <a:prstGeom prst="rightArrow">
            <a:avLst>
              <a:gd name="adj1" fmla="val 63061"/>
              <a:gd name="adj2" fmla="val 50000"/>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200" b="1" dirty="0">
                <a:solidFill>
                  <a:schemeClr val="tx1"/>
                </a:solidFill>
                <a:latin typeface="Calibri" panose="020F0502020204030204" pitchFamily="34" charset="0"/>
              </a:rPr>
              <a:t>Livelihood Routinization</a:t>
            </a:r>
          </a:p>
        </p:txBody>
      </p:sp>
      <p:sp>
        <p:nvSpPr>
          <p:cNvPr id="10" name="Arrow: Right 9">
            <a:extLst>
              <a:ext uri="{FF2B5EF4-FFF2-40B4-BE49-F238E27FC236}">
                <a16:creationId xmlns:a16="http://schemas.microsoft.com/office/drawing/2014/main" id="{F1053C79-025B-EBB9-494F-CCB0E7B044BD}"/>
              </a:ext>
            </a:extLst>
          </p:cNvPr>
          <p:cNvSpPr/>
          <p:nvPr/>
        </p:nvSpPr>
        <p:spPr bwMode="auto">
          <a:xfrm>
            <a:off x="6458857" y="1172588"/>
            <a:ext cx="5047344" cy="889000"/>
          </a:xfrm>
          <a:prstGeom prst="rightArrow">
            <a:avLst>
              <a:gd name="adj1" fmla="val 63061"/>
              <a:gd name="adj2" fmla="val 50000"/>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1" dirty="0">
                <a:solidFill>
                  <a:schemeClr val="tx1"/>
                </a:solidFill>
                <a:latin typeface="Calibri" panose="020F0502020204030204" pitchFamily="34" charset="0"/>
              </a:rPr>
              <a:t>ART Delivery System (Supply)</a:t>
            </a:r>
          </a:p>
        </p:txBody>
      </p:sp>
      <p:sp>
        <p:nvSpPr>
          <p:cNvPr id="11" name="Arrow: Right 10">
            <a:extLst>
              <a:ext uri="{FF2B5EF4-FFF2-40B4-BE49-F238E27FC236}">
                <a16:creationId xmlns:a16="http://schemas.microsoft.com/office/drawing/2014/main" id="{D84E7DBF-CDC4-464C-2BD9-A1C976619A96}"/>
              </a:ext>
            </a:extLst>
          </p:cNvPr>
          <p:cNvSpPr/>
          <p:nvPr/>
        </p:nvSpPr>
        <p:spPr bwMode="auto">
          <a:xfrm>
            <a:off x="6458857" y="5344010"/>
            <a:ext cx="5047344" cy="889000"/>
          </a:xfrm>
          <a:prstGeom prst="rightArrow">
            <a:avLst>
              <a:gd name="adj1" fmla="val 63061"/>
              <a:gd name="adj2" fmla="val 50000"/>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1" dirty="0">
                <a:solidFill>
                  <a:schemeClr val="tx1"/>
                </a:solidFill>
                <a:latin typeface="Calibri" panose="020F0502020204030204" pitchFamily="34" charset="0"/>
              </a:rPr>
              <a:t>Patient Clinical Needs (Demand)</a:t>
            </a:r>
          </a:p>
        </p:txBody>
      </p:sp>
    </p:spTree>
    <p:extLst>
      <p:ext uri="{BB962C8B-B14F-4D97-AF65-F5344CB8AC3E}">
        <p14:creationId xmlns:p14="http://schemas.microsoft.com/office/powerpoint/2010/main" val="3021453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04D73-C7C5-4C9D-5940-7CD515CEF23B}"/>
              </a:ext>
            </a:extLst>
          </p:cNvPr>
          <p:cNvSpPr>
            <a:spLocks noGrp="1"/>
          </p:cNvSpPr>
          <p:nvPr>
            <p:ph type="title"/>
          </p:nvPr>
        </p:nvSpPr>
        <p:spPr/>
        <p:txBody>
          <a:bodyPr/>
          <a:lstStyle/>
          <a:p>
            <a:r>
              <a:rPr lang="en-US" dirty="0"/>
              <a:t>Strategies to Deconstruct Stigma</a:t>
            </a:r>
          </a:p>
        </p:txBody>
      </p:sp>
      <p:sp>
        <p:nvSpPr>
          <p:cNvPr id="4" name="Content Placeholder 3">
            <a:extLst>
              <a:ext uri="{FF2B5EF4-FFF2-40B4-BE49-F238E27FC236}">
                <a16:creationId xmlns:a16="http://schemas.microsoft.com/office/drawing/2014/main" id="{368F8C0F-4EF5-86AD-C138-37D6E6A2276B}"/>
              </a:ext>
            </a:extLst>
          </p:cNvPr>
          <p:cNvSpPr>
            <a:spLocks noGrp="1"/>
          </p:cNvSpPr>
          <p:nvPr>
            <p:ph sz="half" idx="1"/>
          </p:nvPr>
        </p:nvSpPr>
        <p:spPr>
          <a:xfrm>
            <a:off x="601820" y="1510730"/>
            <a:ext cx="10872444" cy="4678738"/>
          </a:xfrm>
        </p:spPr>
        <p:txBody>
          <a:bodyPr/>
          <a:lstStyle/>
          <a:p>
            <a:r>
              <a:rPr lang="en-US" dirty="0"/>
              <a:t>Meet patients where they are</a:t>
            </a:r>
          </a:p>
          <a:p>
            <a:r>
              <a:rPr lang="en-US" dirty="0"/>
              <a:t>Give loved ones time to process</a:t>
            </a:r>
          </a:p>
          <a:p>
            <a:r>
              <a:rPr lang="en-US" dirty="0"/>
              <a:t>Pause and address fears</a:t>
            </a:r>
          </a:p>
          <a:p>
            <a:r>
              <a:rPr lang="en-US" dirty="0"/>
              <a:t>Host disclosure workshops</a:t>
            </a:r>
          </a:p>
        </p:txBody>
      </p:sp>
      <p:sp>
        <p:nvSpPr>
          <p:cNvPr id="6" name="Text Box 15">
            <a:extLst>
              <a:ext uri="{FF2B5EF4-FFF2-40B4-BE49-F238E27FC236}">
                <a16:creationId xmlns:a16="http://schemas.microsoft.com/office/drawing/2014/main" id="{5ADC549C-E352-0F42-F424-8984B0756880}"/>
              </a:ext>
            </a:extLst>
          </p:cNvPr>
          <p:cNvSpPr txBox="1">
            <a:spLocks noChangeArrowheads="1"/>
          </p:cNvSpPr>
          <p:nvPr/>
        </p:nvSpPr>
        <p:spPr bwMode="auto">
          <a:xfrm>
            <a:off x="415623" y="6360109"/>
            <a:ext cx="84684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Christopoulos. AIDS Patient Care STDS. </a:t>
            </a:r>
            <a:r>
              <a:rPr lang="en-US" sz="1200" b="0">
                <a:solidFill>
                  <a:srgbClr val="455560"/>
                </a:solidFill>
                <a:latin typeface="Calibri" panose="020F0502020204030204" pitchFamily="34" charset="0"/>
              </a:rPr>
              <a:t>2013;27:223.</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643779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DADC6C-8730-3439-5E00-AE893BC7A453}"/>
              </a:ext>
            </a:extLst>
          </p:cNvPr>
          <p:cNvSpPr>
            <a:spLocks noGrp="1"/>
          </p:cNvSpPr>
          <p:nvPr>
            <p:ph type="title"/>
          </p:nvPr>
        </p:nvSpPr>
        <p:spPr/>
        <p:txBody>
          <a:bodyPr/>
          <a:lstStyle/>
          <a:p>
            <a:r>
              <a:rPr lang="en-US" dirty="0"/>
              <a:t>Meaningful Involvement of People With HIV (MIPA) for Health Empowerment</a:t>
            </a:r>
          </a:p>
        </p:txBody>
      </p:sp>
      <p:sp>
        <p:nvSpPr>
          <p:cNvPr id="4" name="Content Placeholder 3">
            <a:extLst>
              <a:ext uri="{FF2B5EF4-FFF2-40B4-BE49-F238E27FC236}">
                <a16:creationId xmlns:a16="http://schemas.microsoft.com/office/drawing/2014/main" id="{FD484A02-A5B7-D43A-2D0E-7A522B7EBFA5}"/>
              </a:ext>
            </a:extLst>
          </p:cNvPr>
          <p:cNvSpPr>
            <a:spLocks noGrp="1"/>
          </p:cNvSpPr>
          <p:nvPr>
            <p:ph sz="half" idx="1"/>
          </p:nvPr>
        </p:nvSpPr>
        <p:spPr/>
        <p:txBody>
          <a:bodyPr/>
          <a:lstStyle/>
          <a:p>
            <a:r>
              <a:rPr lang="en-US" sz="2600" dirty="0"/>
              <a:t>Centering voices of people of color with HIV</a:t>
            </a:r>
          </a:p>
          <a:p>
            <a:r>
              <a:rPr lang="en-US" sz="2600" dirty="0"/>
              <a:t>Acknowledging contributions and expertise in evaluating and implementing policies, programs, and funding</a:t>
            </a:r>
          </a:p>
          <a:p>
            <a:r>
              <a:rPr lang="en-US" sz="2600" dirty="0"/>
              <a:t>Creating a space where people with HIV actively participate in every aspect of HIV care</a:t>
            </a:r>
          </a:p>
          <a:p>
            <a:r>
              <a:rPr lang="en-US" sz="2600" dirty="0"/>
              <a:t>Building social supports and resilience</a:t>
            </a:r>
          </a:p>
        </p:txBody>
      </p:sp>
      <p:sp>
        <p:nvSpPr>
          <p:cNvPr id="5" name="Text Box 15">
            <a:extLst>
              <a:ext uri="{FF2B5EF4-FFF2-40B4-BE49-F238E27FC236}">
                <a16:creationId xmlns:a16="http://schemas.microsoft.com/office/drawing/2014/main" id="{F61B9EC2-2FBA-B376-27C0-B9B546188F82}"/>
              </a:ext>
            </a:extLst>
          </p:cNvPr>
          <p:cNvSpPr txBox="1">
            <a:spLocks noChangeArrowheads="1"/>
          </p:cNvSpPr>
          <p:nvPr/>
        </p:nvSpPr>
        <p:spPr bwMode="auto">
          <a:xfrm>
            <a:off x="415623" y="6175443"/>
            <a:ext cx="846849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sz="1200" b="0" dirty="0">
                <a:solidFill>
                  <a:srgbClr val="455560"/>
                </a:solidFill>
                <a:latin typeface="Calibri" panose="020F0502020204030204" pitchFamily="34" charset="0"/>
              </a:rPr>
              <a:t>Coleman. J Racial Ethn Health Disparities. 2023;10:2374. Hussen. AIDS Care. 2018;30(suppl 4):51. </a:t>
            </a:r>
            <a:br>
              <a:rPr lang="en-US" sz="1200" b="0" dirty="0">
                <a:solidFill>
                  <a:srgbClr val="455560"/>
                </a:solidFill>
                <a:latin typeface="Calibri" panose="020F0502020204030204" pitchFamily="34" charset="0"/>
              </a:rPr>
            </a:br>
            <a:r>
              <a:rPr lang="en-US" sz="1200" b="0" dirty="0">
                <a:solidFill>
                  <a:srgbClr val="455560"/>
                </a:solidFill>
                <a:latin typeface="Calibri" panose="020F0502020204030204" pitchFamily="34" charset="0"/>
              </a:rPr>
              <a:t>AIDS Foundation Chicago. aidsunitedbtc.wpengine.com/wp-content/uploads/2021/05/MIPA_Toolkit_FINAL.pdf.</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pic>
        <p:nvPicPr>
          <p:cNvPr id="6" name="Picture 5">
            <a:extLst>
              <a:ext uri="{FF2B5EF4-FFF2-40B4-BE49-F238E27FC236}">
                <a16:creationId xmlns:a16="http://schemas.microsoft.com/office/drawing/2014/main" id="{D2BB7A18-3690-A8AD-A974-A63FE69F5D7F}"/>
              </a:ext>
            </a:extLst>
          </p:cNvPr>
          <p:cNvPicPr>
            <a:picLocks noChangeAspect="1"/>
          </p:cNvPicPr>
          <p:nvPr/>
        </p:nvPicPr>
        <p:blipFill>
          <a:blip r:embed="rId2"/>
          <a:stretch>
            <a:fillRect/>
          </a:stretch>
        </p:blipFill>
        <p:spPr>
          <a:xfrm>
            <a:off x="6909165" y="1600200"/>
            <a:ext cx="4589268" cy="4589268"/>
          </a:xfrm>
          <a:prstGeom prst="rect">
            <a:avLst/>
          </a:prstGeom>
        </p:spPr>
      </p:pic>
    </p:spTree>
    <p:extLst>
      <p:ext uri="{BB962C8B-B14F-4D97-AF65-F5344CB8AC3E}">
        <p14:creationId xmlns:p14="http://schemas.microsoft.com/office/powerpoint/2010/main" val="17821624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You’re Welcome!</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 Focus modules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on starting in care, persisting in care, and returning to care</a:t>
            </a:r>
            <a:endPar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Downloadable slides </a:t>
            </a:r>
            <a:r>
              <a:rPr lang="en-US" sz="2200" b="0" dirty="0">
                <a:solidFill>
                  <a:srgbClr val="455560"/>
                </a:solidFill>
              </a:rPr>
              <a:t>to share with colleagues</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 commentaries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featuring case examples</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Podcast narrations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ClinicalThought commentary cases by expert faculty</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pic>
        <p:nvPicPr>
          <p:cNvPr id="3" name="Picture 2" descr="A black and grey logo&#10;&#10;Description automatically generated">
            <a:extLst>
              <a:ext uri="{FF2B5EF4-FFF2-40B4-BE49-F238E27FC236}">
                <a16:creationId xmlns:a16="http://schemas.microsoft.com/office/drawing/2014/main" id="{F61E9DB0-2D63-AEE2-9075-13234119B6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4756" y="5412693"/>
            <a:ext cx="2333448" cy="884346"/>
          </a:xfrm>
          <a:prstGeom prst="rect">
            <a:avLst/>
          </a:prstGeom>
        </p:spPr>
      </p:pic>
    </p:spTree>
  </p:cSld>
  <p:clrMapOvr>
    <a:masterClrMapping/>
  </p:clrMapOvr>
</p:sld>
</file>

<file path=ppt/theme/theme1.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5bafa63-7132-4488-941a-c6761e4b141b">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6B6FFC28B6F1B4BB40048330A7ACDAB" ma:contentTypeVersion="12" ma:contentTypeDescription="Create a new document." ma:contentTypeScope="" ma:versionID="af5b1e044bc6b5deef5d91044194c7b5">
  <xsd:schema xmlns:xsd="http://www.w3.org/2001/XMLSchema" xmlns:xs="http://www.w3.org/2001/XMLSchema" xmlns:p="http://schemas.microsoft.com/office/2006/metadata/properties" xmlns:ns2="b5bafa63-7132-4488-941a-c6761e4b141b" xmlns:ns3="22fd6914-46d4-4c7e-bbad-46e82841b69d" targetNamespace="http://schemas.microsoft.com/office/2006/metadata/properties" ma:root="true" ma:fieldsID="88a6ed7fe6d843c983be193a59bc4d8a" ns2:_="" ns3:_="">
    <xsd:import namespace="b5bafa63-7132-4488-941a-c6761e4b141b"/>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bafa63-7132-4488-941a-c6761e4b14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FC453F-3707-406C-9229-C99F66F79E29}">
  <ds:schemaRefs>
    <ds:schemaRef ds:uri="http://www.w3.org/XML/1998/namespace"/>
    <ds:schemaRef ds:uri="http://schemas.microsoft.com/office/2006/documentManagement/types"/>
    <ds:schemaRef ds:uri="http://schemas.microsoft.com/office/2006/metadata/properties"/>
    <ds:schemaRef ds:uri="http://purl.org/dc/terms/"/>
    <ds:schemaRef ds:uri="http://schemas.openxmlformats.org/package/2006/metadata/core-properties"/>
    <ds:schemaRef ds:uri="22fd6914-46d4-4c7e-bbad-46e82841b69d"/>
    <ds:schemaRef ds:uri="http://purl.org/dc/elements/1.1/"/>
    <ds:schemaRef ds:uri="http://schemas.microsoft.com/office/infopath/2007/PartnerControls"/>
    <ds:schemaRef ds:uri="b5bafa63-7132-4488-941a-c6761e4b141b"/>
    <ds:schemaRef ds:uri="http://purl.org/dc/dcmitype/"/>
  </ds:schemaRefs>
</ds:datastoreItem>
</file>

<file path=customXml/itemProps2.xml><?xml version="1.0" encoding="utf-8"?>
<ds:datastoreItem xmlns:ds="http://schemas.openxmlformats.org/officeDocument/2006/customXml" ds:itemID="{6D1A4E2E-773D-4DD8-B77A-B1852AFF469E}">
  <ds:schemaRefs>
    <ds:schemaRef ds:uri="http://schemas.microsoft.com/sharepoint/v3/contenttype/forms"/>
  </ds:schemaRefs>
</ds:datastoreItem>
</file>

<file path=customXml/itemProps3.xml><?xml version="1.0" encoding="utf-8"?>
<ds:datastoreItem xmlns:ds="http://schemas.openxmlformats.org/officeDocument/2006/customXml" ds:itemID="{A252271F-7043-4401-A30F-D68C113887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bafa63-7132-4488-941a-c6761e4b141b"/>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7171</TotalTime>
  <Words>1768</Words>
  <Application>Microsoft Office PowerPoint</Application>
  <PresentationFormat>Widescreen</PresentationFormat>
  <Paragraphs>209</Paragraphs>
  <Slides>24</Slides>
  <Notes>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Aptos</vt:lpstr>
      <vt:lpstr>Arial</vt:lpstr>
      <vt:lpstr>Calibri</vt:lpstr>
      <vt:lpstr>Times</vt:lpstr>
      <vt:lpstr>Wingdings</vt:lpstr>
      <vt:lpstr>1_2022_CCO_Template</vt:lpstr>
      <vt:lpstr>2_2022_CCO_Template</vt:lpstr>
      <vt:lpstr>Persisting in Care: Ensuring HIV Services  Are Inclusive and Equitable</vt:lpstr>
      <vt:lpstr>About These Slides</vt:lpstr>
      <vt:lpstr>Faculty and Disclosures </vt:lpstr>
      <vt:lpstr>Learning Objective</vt:lpstr>
      <vt:lpstr>Prevalence-Based HIV Care Continuum in US in 2021</vt:lpstr>
      <vt:lpstr>Patient Perspectives: Barriers to Care</vt:lpstr>
      <vt:lpstr>Patient Perspectives: Potential Solutions</vt:lpstr>
      <vt:lpstr>Transportation and Physical Barriers to Care</vt:lpstr>
      <vt:lpstr>Strategies to Minimize Physical Barriers to Care</vt:lpstr>
      <vt:lpstr>Poor Retention in HIV Care Postpartum</vt:lpstr>
      <vt:lpstr>Strategies to Improve Retention in HIV Care Postpartum</vt:lpstr>
      <vt:lpstr>Financial Pressures</vt:lpstr>
      <vt:lpstr>Brothers Building Brothers by Breaking Barriers</vt:lpstr>
      <vt:lpstr>Wellness Can Be a Facilitator and a Barrier to HIV Care</vt:lpstr>
      <vt:lpstr>Addressing Misconceptions</vt:lpstr>
      <vt:lpstr>Social Support for Older Adults With HIV</vt:lpstr>
      <vt:lpstr>Social Support for Young Adults With HIV</vt:lpstr>
      <vt:lpstr>Youth-Focused Care Strategies</vt:lpstr>
      <vt:lpstr>Supporting Disclosure for Young Adults With HIV</vt:lpstr>
      <vt:lpstr>Gender Inclusive Social Support</vt:lpstr>
      <vt:lpstr>Overcoming Stigma: A Framework for Sustained Retention in Care</vt:lpstr>
      <vt:lpstr>Strategies to Deconstruct Stigma</vt:lpstr>
      <vt:lpstr>Meaningful Involvement of People With HIV (MIPA) for Health Empowerment</vt:lpstr>
      <vt:lpstr>Go Online for More CCO  Coverage of You’re Welcome!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Persisting in Care: Ensuring HIV Services  Are Inclusive and Equitable</dc:title>
  <dc:creator>Hillary Tunggal</dc:creator>
  <cp:lastModifiedBy>Valerie Wenzel</cp:lastModifiedBy>
  <cp:revision>4</cp:revision>
  <dcterms:created xsi:type="dcterms:W3CDTF">2024-07-11T23:22:08Z</dcterms:created>
  <dcterms:modified xsi:type="dcterms:W3CDTF">2024-09-11T12:46:34Z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0x010100A6B6FFC28B6F1B4BB40048330A7ACDAB</vt:lpwstr>
  </property>
  <property fmtid="{D5CDD505-2E9C-101B-9397-08002B2CF9AE}" pid="3" name="MediaServiceImageTags">
    <vt:lpwstr/>
  </property>
</Properties>
</file>