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  <p:sldMasterId id="2147483680" r:id="rId5"/>
    <p:sldMasterId id="2147483692" r:id="rId6"/>
    <p:sldMasterId id="2147483696" r:id="rId7"/>
  </p:sldMasterIdLst>
  <p:notesMasterIdLst>
    <p:notesMasterId r:id="rId18"/>
  </p:notesMasterIdLst>
  <p:sldIdLst>
    <p:sldId id="2147473700" r:id="rId8"/>
    <p:sldId id="308" r:id="rId9"/>
    <p:sldId id="267" r:id="rId10"/>
    <p:sldId id="2147473705" r:id="rId11"/>
    <p:sldId id="2147473702" r:id="rId12"/>
    <p:sldId id="2147473665" r:id="rId13"/>
    <p:sldId id="2147473703" r:id="rId14"/>
    <p:sldId id="2147473704" r:id="rId15"/>
    <p:sldId id="2147473668" r:id="rId16"/>
    <p:sldId id="214747368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hua Schechtel" initials="JS" lastIdx="2" clrIdx="0">
    <p:extLst>
      <p:ext uri="{19B8F6BF-5375-455C-9EA6-DF929625EA0E}">
        <p15:presenceInfo xmlns:p15="http://schemas.microsoft.com/office/powerpoint/2012/main" userId="S::jschechtel@cealliance.com::986fa110-e883-41b3-9130-1631948f016a" providerId="AD"/>
      </p:ext>
    </p:extLst>
  </p:cmAuthor>
  <p:cmAuthor id="2" name="Kristen Rosenthal" initials="KR" lastIdx="1" clrIdx="1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3" name="Liz Donohue" initials="LD" lastIdx="1" clrIdx="2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8011F-8874-4E6C-8C81-19A68A74D429}" v="1" dt="2025-12-23T20:18:38.995"/>
    <p1510:client id="{498CE64D-B1E8-4376-9EF0-3CE3B2224228}" v="2" dt="2025-12-23T19:53:06.712"/>
    <p1510:client id="{57A4349D-F57B-4DF0-9FCF-20C5433F5398}" v="78" dt="2025-12-23T04:33:18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87379" autoAdjust="0"/>
  </p:normalViewPr>
  <p:slideViewPr>
    <p:cSldViewPr snapToGrid="0">
      <p:cViewPr varScale="1">
        <p:scale>
          <a:sx n="65" d="100"/>
          <a:sy n="65" d="100"/>
        </p:scale>
        <p:origin x="67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04FEB-3F42-4A4A-A5AC-23FCC8786C5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01E45-F998-472B-9695-2F0E24B33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9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57A7F-45C8-E390-28CA-7ED072F98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675AC-0C96-FF6F-34FD-CD57F62A2F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79D4E0-36D6-CB90-ED0B-3EF52FF94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C8DE7-58EC-CB35-6D5B-92AC2B687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156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5031-6E6E-ACF9-5B3C-7EEA2B75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ECA94-29CA-3D8A-FD6F-9C73C84D3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7D61-FEF7-3EDE-FE73-7F0DF9E27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8CFF1-F973-365D-D9A5-C0F5D04D6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223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6F97C-7316-659B-0002-5866DB2E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28EA2-5C94-4F32-BBA9-FFAF6B064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279B-DBDC-BC00-8678-2B7914031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CD8AE-5654-E9C5-22A6-4C9CCFF98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3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20534-A6C5-C0E5-853D-4FE552E30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3F536-6789-B5BD-9A23-E20C6A14D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B1E4F9-C235-8D15-E8A1-01BB4BF60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5E6C7-09DD-BCDE-EA5B-F6625CE73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882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82AB6-76E5-B5DA-736B-5EF5AA0CB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36148-507E-2AC8-0535-F35BE92B8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7B109-B481-34E1-CDBD-8D0F0DDC1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5EB08-650D-6710-341A-71238AA462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525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E436-E275-DCC8-9163-80E91216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D30F6-6EE7-B297-42BC-483162E1B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69627-56D5-CFBB-A8CE-0B5018D1C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A3339-4A35-85FF-786C-621938299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71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91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76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6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0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194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823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0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5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942022"/>
          </a:xfrm>
        </p:spPr>
        <p:txBody>
          <a:bodyPr anchor="t" anchorCtr="0"/>
          <a:lstStyle>
            <a:lvl1pPr>
              <a:lnSpc>
                <a:spcPct val="90000"/>
              </a:lnSpc>
              <a:defRPr sz="6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98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9788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25791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2483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27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5152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93839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75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B2522F5-A2F7-B08B-540C-7C9ABD2692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8600" y="5449449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05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4096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229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052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307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2993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2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09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17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1948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9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://www.clinicaloption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2116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82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143344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515707"/>
            <a:ext cx="11734800" cy="23876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4400" b="0" dirty="0"/>
              <a:t>Exploratory Analysis From ALTTO (BIG 2-06) Study of Adjuvant AI or Tamoxifen in HR+/HER2+ EBC</a:t>
            </a:r>
            <a:endParaRPr lang="en-US" altLang="en-US" sz="4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31D7F0E-BFC3-A21D-A837-D78943B26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CCO Independent Conference Highlights* of the 2025 San Antonio Breast Cancer Symposium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15358F4-D27B-BB61-DFA3-E33A2C00322D}"/>
              </a:ext>
            </a:extLst>
          </p:cNvPr>
          <p:cNvSpPr txBox="1">
            <a:spLocks/>
          </p:cNvSpPr>
          <p:nvPr/>
        </p:nvSpPr>
        <p:spPr>
          <a:xfrm>
            <a:off x="228600" y="6240837"/>
            <a:ext cx="10464993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Decera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Clinical Education.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educational grants from AstraZeneca, Daiichi Sankyo, Inc, Genentech, a member of the Roche Group, Gilead Sciences, Inc., Lilly, Novartis Pharmaceuticals Corporation, and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Stemline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Therapeutics, Inc.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690D54DB-E287-7B1D-81E1-0AC050815FF8}"/>
              </a:ext>
            </a:extLst>
          </p:cNvPr>
          <p:cNvSpPr txBox="1">
            <a:spLocks/>
          </p:cNvSpPr>
          <p:nvPr/>
        </p:nvSpPr>
        <p:spPr>
          <a:xfrm>
            <a:off x="155711" y="5417021"/>
            <a:ext cx="10260497" cy="5999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*Clinical Care Options, LLC dba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 is an independent medical education company that provides state-of-the-art medical information to healthcare professionals through conference coverage and other educational programs.</a:t>
            </a:r>
          </a:p>
        </p:txBody>
      </p:sp>
    </p:spTree>
    <p:extLst>
      <p:ext uri="{BB962C8B-B14F-4D97-AF65-F5344CB8AC3E}">
        <p14:creationId xmlns:p14="http://schemas.microsoft.com/office/powerpoint/2010/main" val="4140082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8895AD81-D23D-4BD6-9CE3-C6ABB4485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665266" cy="4754880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/>
                <a:cs typeface="Poppins"/>
              </a:rPr>
              <a:t>For patients with HR+ EBC, adjuvant endocrine therapy (ET) is part of standard of care therapy, regardless of HER2 status</a:t>
            </a:r>
            <a:r>
              <a:rPr lang="en-US" sz="2000" baseline="30000" dirty="0">
                <a:latin typeface="Poppins"/>
                <a:cs typeface="Poppins"/>
              </a:rPr>
              <a:t>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Meta-analyses conducted by EBCTCG suggested that aromatase inhibitors (AI) are more likely to reduce recurrence rates vs tamoxifen, a selective estrogen receptor modulator (SERM), in patients with ER+ EBC who are either premenopausal if used alongside ovarian function suppression (OFS) or postmenopausal</a:t>
            </a:r>
            <a:r>
              <a:rPr lang="en-US" sz="2000" baseline="30000" dirty="0"/>
              <a:t>2-3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Poppins"/>
                <a:cs typeface="Poppins"/>
              </a:rPr>
              <a:t>A meta-analysis in patients with HER2+/HR+ EBC suggested comparable DFS with AI vs tamoxifen when used as adjuvant ET; </a:t>
            </a:r>
            <a:r>
              <a:rPr lang="en-US" sz="2000" dirty="0"/>
              <a:t>however, </a:t>
            </a:r>
            <a:r>
              <a:rPr lang="en-US" sz="2000" dirty="0">
                <a:latin typeface="Poppins"/>
                <a:cs typeface="Poppins"/>
              </a:rPr>
              <a:t>the optimal choice of adjuvant ET in this setting remains uncertain</a:t>
            </a:r>
            <a:r>
              <a:rPr lang="en-US" sz="2000" baseline="30000" dirty="0">
                <a:latin typeface="Poppins"/>
                <a:cs typeface="Poppins"/>
              </a:rPr>
              <a:t>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Current exploratory analysis investigated efficacy of adjuvant AI or SERM after 10 yr of follow-up in participants of the ALTTO trial</a:t>
            </a:r>
            <a:r>
              <a:rPr lang="en-US" sz="2000" baseline="30000" dirty="0"/>
              <a:t>5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/>
              <a:t>ALTTO: randomized phase III trial assessing CT plus various HER2-targeted regimens with trastuzumab and/or lapatinib in HER2+ EBC (with adjuvant ET given to HR+ patients after CT)</a:t>
            </a:r>
            <a:r>
              <a:rPr lang="en-US" sz="1800" baseline="30000" dirty="0"/>
              <a:t>6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F32B6906-F430-489F-9D0A-DF47C4CAA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19952"/>
            <a:ext cx="11740260" cy="496290"/>
          </a:xfrm>
        </p:spPr>
        <p:txBody>
          <a:bodyPr/>
          <a:lstStyle/>
          <a:p>
            <a:r>
              <a:rPr lang="en-US" altLang="en-US" dirty="0"/>
              <a:t>ALTTO ET Analysis: </a:t>
            </a:r>
            <a:r>
              <a:rPr lang="en-US" dirty="0"/>
              <a:t>Background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4379E87-1377-854C-2BCB-222C9B5951CC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167735"/>
            <a:ext cx="6253040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1. Loibl. Ann Oncol. 2024;35:159. 2. EBCTCG. Lancet. 2015; 386:1341. 3. EBCTCG. Lancet Oncol. 2022;23:382. </a:t>
            </a:r>
            <a:b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</a:b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4. Hasson. ESMO Open. 2021;6:100088. 5. </a:t>
            </a: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Lambertini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. SABCS 2025. Abstr GS1-03. 6. </a:t>
            </a: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Piccart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-Gebhart. JCO. 2015;34: 1034.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2E9C2-5DF8-E7A5-53F8-38D0F3F38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71E09-A3EA-EED6-2F78-B869E3F9D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Exploratory analysis from international phase III trial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spcBef>
                <a:spcPts val="1200"/>
              </a:spcBef>
            </a:pPr>
            <a:endParaRPr lang="en-US" sz="2000" b="1" dirty="0">
              <a:latin typeface="Poppins"/>
              <a:cs typeface="Poppins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Poppins"/>
                <a:cs typeface="Poppins"/>
              </a:rPr>
              <a:t>Primary endpoint of current analysis: </a:t>
            </a:r>
            <a:r>
              <a:rPr lang="en-US" sz="2000" dirty="0">
                <a:latin typeface="Poppins"/>
                <a:cs typeface="Poppins"/>
              </a:rPr>
              <a:t>DFS (AI vs SERM)</a:t>
            </a:r>
            <a:r>
              <a:rPr lang="en-GB" sz="2000" dirty="0">
                <a:latin typeface="Poppins"/>
                <a:cs typeface="Poppins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Key secondary endpoints</a:t>
            </a:r>
            <a:r>
              <a:rPr lang="en-US" sz="2000" b="1" dirty="0">
                <a:latin typeface="Poppins"/>
                <a:cs typeface="Poppins"/>
              </a:rPr>
              <a:t> of current analysis </a:t>
            </a:r>
            <a:r>
              <a:rPr lang="en-GB" sz="2000" b="1" dirty="0"/>
              <a:t>: </a:t>
            </a:r>
            <a:r>
              <a:rPr lang="en-GB" sz="2000" dirty="0"/>
              <a:t>TTDR, 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Predefined subgroup analysis:</a:t>
            </a:r>
            <a:r>
              <a:rPr lang="en-GB" sz="2000" dirty="0"/>
              <a:t> SERM vs SERM + OFS vs AI ± OFS in premenopausal patients</a:t>
            </a:r>
            <a:endParaRPr lang="en-US" sz="1600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282FBA50-4EB4-084F-2F5E-F2CC79814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ALTTO ET Analysis: Study Design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F75DCE-24AA-122D-03CC-9F0148A8CDC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Piccart</a:t>
            </a:r>
            <a:r>
              <a:rPr lang="en-US" dirty="0"/>
              <a:t>-Gebhart. JCO. 2015;34: 1034. </a:t>
            </a:r>
            <a:r>
              <a:rPr lang="en-US" dirty="0" err="1"/>
              <a:t>Lambertini</a:t>
            </a:r>
            <a:r>
              <a:rPr lang="en-US" dirty="0"/>
              <a:t>. SABCS 2025. </a:t>
            </a:r>
            <a:r>
              <a:rPr lang="en-US" dirty="0" err="1"/>
              <a:t>Abstr</a:t>
            </a:r>
            <a:r>
              <a:rPr lang="en-US" dirty="0"/>
              <a:t> GS1-03.</a:t>
            </a:r>
          </a:p>
        </p:txBody>
      </p:sp>
      <p:sp>
        <p:nvSpPr>
          <p:cNvPr id="27" name="Text Box 23">
            <a:extLst>
              <a:ext uri="{FF2B5EF4-FFF2-40B4-BE49-F238E27FC236}">
                <a16:creationId xmlns:a16="http://schemas.microsoft.com/office/drawing/2014/main" id="{DCAF936C-54FE-6F2C-707A-CE11252B5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14" y="1975345"/>
            <a:ext cx="310963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u="sng" dirty="0">
                <a:solidFill>
                  <a:schemeClr val="tx1"/>
                </a:solidFill>
                <a:latin typeface="+mn-lt"/>
              </a:rPr>
              <a:t>Patients with HER2-positive EBC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u="sng" dirty="0">
                <a:solidFill>
                  <a:schemeClr val="tx1"/>
                </a:solidFill>
                <a:latin typeface="+mn-lt"/>
              </a:rPr>
              <a:t>by physician’s choice CT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+mn-lt"/>
              </a:rPr>
              <a:t>Sequential</a:t>
            </a: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: (neo)adjuvant CT prior to anti-HER2 Tx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(N = 4613)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+mn-lt"/>
              </a:rPr>
              <a:t>Concurrent </a:t>
            </a: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anti-HER2 Tx + 12 </a:t>
            </a:r>
            <a:r>
              <a:rPr lang="en-GB" altLang="en-US" sz="1400" dirty="0" err="1">
                <a:solidFill>
                  <a:schemeClr val="tx1"/>
                </a:solidFill>
                <a:latin typeface="+mn-lt"/>
              </a:rPr>
              <a:t>wk</a:t>
            </a: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 anthracycline-based CT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(N = 3337)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b="1" dirty="0">
                <a:solidFill>
                  <a:schemeClr val="tx1"/>
                </a:solidFill>
                <a:latin typeface="+mn-lt"/>
              </a:rPr>
              <a:t>Concurrent</a:t>
            </a: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 anti-HER2 Tx + 18 </a:t>
            </a:r>
            <a:r>
              <a:rPr lang="en-GB" altLang="en-US" sz="1400" dirty="0" err="1">
                <a:solidFill>
                  <a:schemeClr val="tx1"/>
                </a:solidFill>
                <a:latin typeface="+mn-lt"/>
              </a:rPr>
              <a:t>wk</a:t>
            </a: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altLang="en-US" sz="1400" dirty="0" err="1">
                <a:solidFill>
                  <a:schemeClr val="tx1"/>
                </a:solidFill>
                <a:latin typeface="+mn-lt"/>
              </a:rPr>
              <a:t>nonanthracyline</a:t>
            </a: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-based CT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400" dirty="0">
                <a:solidFill>
                  <a:schemeClr val="tx1"/>
                </a:solidFill>
                <a:latin typeface="+mn-lt"/>
              </a:rPr>
              <a:t>(N = 431)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4AD636-D002-042C-4F6F-B816EE1B0450}"/>
              </a:ext>
            </a:extLst>
          </p:cNvPr>
          <p:cNvSpPr txBox="1"/>
          <p:nvPr/>
        </p:nvSpPr>
        <p:spPr>
          <a:xfrm>
            <a:off x="249366" y="103015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2F7EEAE9-4789-E7D2-DC69-7278B0D00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7582" y="2118685"/>
            <a:ext cx="335459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/>
              <a:t>Excluded patients: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Lapatinib alone (n = 2100)</a:t>
            </a:r>
            <a:br>
              <a:rPr lang="en-US" sz="1400" dirty="0"/>
            </a:br>
            <a:r>
              <a:rPr lang="en-US" sz="1400" dirty="0"/>
              <a:t>HR- BC (n=2680)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HR+ BC not receiving ET (n = 367)</a:t>
            </a:r>
            <a:br>
              <a:rPr lang="en-US" sz="1400" dirty="0"/>
            </a:br>
            <a:r>
              <a:rPr lang="en-US" sz="1400" dirty="0"/>
              <a:t>HR+ BC only receiving OFS (n =24)</a:t>
            </a:r>
            <a:br>
              <a:rPr lang="en-US" sz="1400" dirty="0"/>
            </a:br>
            <a:r>
              <a:rPr lang="en-US" sz="1400" dirty="0"/>
              <a:t>HR+ BC switched ET (n = 558)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No anthracycline/taxane </a:t>
            </a:r>
            <a:br>
              <a:rPr lang="en-US" sz="1400" dirty="0"/>
            </a:br>
            <a:r>
              <a:rPr lang="en-US" sz="1400" dirty="0"/>
              <a:t>or combination (n = 1)</a:t>
            </a:r>
            <a:br>
              <a:rPr lang="en-US" sz="1400" dirty="0">
                <a:sym typeface="Symbol" panose="05050102010706020507" pitchFamily="18" charset="2"/>
              </a:rPr>
            </a:br>
            <a:endParaRPr lang="en-US" sz="1400" dirty="0"/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0C917268-0605-5FDB-ACC8-BD572DF7A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0107" y="2111353"/>
            <a:ext cx="2664778" cy="917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lIns="91440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Treated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With 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± OFS if premenopausal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Rectangle 28">
            <a:extLst>
              <a:ext uri="{FF2B5EF4-FFF2-40B4-BE49-F238E27FC236}">
                <a16:creationId xmlns:a16="http://schemas.microsoft.com/office/drawing/2014/main" id="{8498CCFB-3BC5-C5B3-5B60-0A3D6A66A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0227" y="3120770"/>
            <a:ext cx="2664778" cy="917346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lIns="9144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Treated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With SERM</a:t>
            </a:r>
          </a:p>
          <a:p>
            <a:pPr algn="ctr">
              <a:defRPr/>
            </a:pPr>
            <a:r>
              <a:rPr lang="en-US" altLang="en-US" sz="1600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± OFS if premenopausal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93C325-31B8-8822-C16D-F46E9F1835F1}"/>
              </a:ext>
            </a:extLst>
          </p:cNvPr>
          <p:cNvSpPr txBox="1"/>
          <p:nvPr/>
        </p:nvSpPr>
        <p:spPr>
          <a:xfrm>
            <a:off x="281156" y="1739814"/>
            <a:ext cx="2114572" cy="3693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600" b="1" dirty="0"/>
              <a:t>ALTTO Study Design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CD6BE6-CD80-682A-1147-8E154101CB45}"/>
              </a:ext>
            </a:extLst>
          </p:cNvPr>
          <p:cNvSpPr txBox="1"/>
          <p:nvPr/>
        </p:nvSpPr>
        <p:spPr>
          <a:xfrm>
            <a:off x="6095612" y="1739814"/>
            <a:ext cx="4013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dirty="0"/>
              <a:t>Present Analysis (n = 2651)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99037012-EAC7-31A7-2EA4-04FBC0847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704" y="1975345"/>
            <a:ext cx="2506548" cy="233640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b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u="sng" dirty="0">
              <a:solidFill>
                <a:srgbClr val="F9F3D9"/>
              </a:solidFill>
              <a:latin typeface="Poppins" pitchFamily="2" charset="77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u="sng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HER2-Targeted Tx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u="sng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Randomization:</a:t>
            </a:r>
            <a:endParaRPr lang="en-US" sz="1400" b="1" dirty="0">
              <a:solidFill>
                <a:srgbClr val="F9F3D9"/>
              </a:solidFill>
              <a:latin typeface="Poppins" pitchFamily="2" charset="77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Trastuzumab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Lapatinib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Trastuzumab </a:t>
            </a:r>
            <a:r>
              <a:rPr lang="en-US" sz="1400" dirty="0">
                <a:solidFill>
                  <a:srgbClr val="F9F3D9"/>
                </a:solidFill>
                <a:latin typeface="Poppins" pitchFamily="2" charset="77"/>
                <a:cs typeface="Poppins" pitchFamily="2" charset="77"/>
                <a:sym typeface="Wingdings" panose="05000000000000000000" pitchFamily="2" charset="2"/>
              </a:rPr>
              <a:t> Lapatinib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  <a:sym typeface="Wingdings" panose="05000000000000000000" pitchFamily="2" charset="2"/>
              </a:rPr>
              <a:t>Trastuzumab + Lapatinib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00" dirty="0">
              <a:solidFill>
                <a:srgbClr val="F9F3D9"/>
              </a:solidFill>
              <a:latin typeface="Poppins" pitchFamily="2" charset="77"/>
              <a:cs typeface="Poppins" pitchFamily="2" charset="77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  <a:sym typeface="Wingdings" panose="05000000000000000000" pitchFamily="2" charset="2"/>
              </a:rPr>
              <a:t>*Patients with HR+ EBC received adjuvant endocrine therapy (ET) after completion of CT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943305-A7AA-B824-BE16-0956B92960C1}"/>
              </a:ext>
            </a:extLst>
          </p:cNvPr>
          <p:cNvCxnSpPr/>
          <p:nvPr/>
        </p:nvCxnSpPr>
        <p:spPr>
          <a:xfrm>
            <a:off x="6034653" y="1689014"/>
            <a:ext cx="0" cy="2834640"/>
          </a:xfrm>
          <a:prstGeom prst="line">
            <a:avLst/>
          </a:prstGeom>
          <a:ln w="28575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23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95CA5-4273-AF46-C994-5FAF3212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26819085-1B83-F4C3-2AC3-75546B71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ALTTO ET Analysis: Baseline Characteristics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05769C6B-F481-FFE1-B86A-D3A1AE54B9B0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475512"/>
            <a:ext cx="5732463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defRPr/>
            </a:pP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Lambertini. SABCS 2025. </a:t>
            </a: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Abstr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 GS1-03.</a:t>
            </a:r>
            <a:endParaRPr lang="en-US" altLang="en-US" b="0" dirty="0">
              <a:solidFill>
                <a:srgbClr val="161616"/>
              </a:solidFill>
              <a:latin typeface="Poppins" pitchFamily="2" charset="77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5E3CE8E-7D9D-DB82-89BF-5B0E922E2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110363"/>
              </p:ext>
            </p:extLst>
          </p:nvPr>
        </p:nvGraphicFramePr>
        <p:xfrm>
          <a:off x="220662" y="1312227"/>
          <a:ext cx="5394960" cy="4709288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45702974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4196239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91185610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155430456"/>
                    </a:ext>
                  </a:extLst>
                </a:gridCol>
              </a:tblGrid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1133)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1518)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090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age at diagnosis, yr (IQR)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57 (53-62)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44 (39-49)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368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Age at diagnosis,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≤40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41-64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≥65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 (1.6)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896 (79.1)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219 (19.3)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523 (34.5)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954 (62.8)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41 (2.7)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023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Menopausal status at diagnosis,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Premenopausal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Postmenopausal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118 (10.4)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1015 (89.6)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1141 (75.2)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377 (24.8)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01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BMI,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Underweight (&lt;18.5)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Normal (≥18.5 to &lt;25)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Overweight (≥25 to &lt;30)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Obese (≥30)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21 (1.9)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417 (36.8)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375 (33.1)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320 (28.2)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51 (3.4)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798 (52.6)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436 (28.7)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233 (15.3)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99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 size,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≤2 cm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&gt;2 cm ≤5 cm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&gt;5 cm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577 (50.9)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506 (44.7)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50 (4.4)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670 (44.1)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760 (50.1)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88 (5.8)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.0017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005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Nodal status, n (%)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Not applicable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 positive nodes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1 -3 positive nodes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≥4 positive nodes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74 (6.5)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466 (41.1)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341 (30.1)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252 (22.2)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128 (8.4)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679 (44.7)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440 (29.0)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271 (17.9)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.0088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55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 grade, n (%)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G1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G2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G3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Gx or missing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36 (3.2)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439 (38.7)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624 (55.1)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34 (3.0)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45 (3.0)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668 (44.0)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753 (49.6)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52 (3.5)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.0454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93564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09328C4-80C4-6FAE-D5CB-544664AE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268472"/>
              </p:ext>
            </p:extLst>
          </p:nvPr>
        </p:nvGraphicFramePr>
        <p:xfrm>
          <a:off x="6034405" y="1312227"/>
          <a:ext cx="5394960" cy="4709288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66524683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65447173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12110769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562247825"/>
                    </a:ext>
                  </a:extLst>
                </a:gridCol>
              </a:tblGrid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Characteristic, n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1133)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1518)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51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Type of HR expression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ER+/PgR+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ER+/PgR-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ER-/PgR+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780 (68.8)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343 (30.3)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(0.9)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1,258 (82.9)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247 (16.3)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 (0.9)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821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Level of ER expression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&lt;10%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≥10 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to &lt;30%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≥30%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57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72 (6.4)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1,004 (88.6)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70 (4.6)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113 (7.4)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1,335 (87.9)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.5030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09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HER2 FISH ration: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Non amplified (&lt;2)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Low (≥2 to &lt;5)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 (≥5)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Missing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26 (2.3)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557 (49.2)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540 (47.7)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(0.9)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28 (1.8)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764 (50.3)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718 (47.3)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 (0.5)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.5622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2647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Type of surgery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Radical mastectomy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Breast conserving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520 (45.9)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613 (54.1)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838 (55.2)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680 (44.8)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88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Anti-HER2 therapy (study arm)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Trastuzumab alone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Trastuzumab </a:t>
                      </a: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  <a:sym typeface="Symbol" panose="05050102010706020507" pitchFamily="18" charset="2"/>
                        </a:rPr>
                        <a:t> lapatinib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Trastuzumab + lapatinib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375 (33.1)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366 (32.3)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392 (34.6)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494 (32.5)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514 (33.9)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510 (33.6)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.6956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59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Type of chemotherapy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Anthracycline + taxane based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Anthracycline-based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Taxane-based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805 (71.1)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234 (20.7)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94 (8.3)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1,013 (66.7)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441 (29.1)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64 (4.2)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425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Timing of chemotherapy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Concurrent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Sequential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578 (51.0)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555 (49.0)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670 (44.1)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848 (55.9)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.0004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901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18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F0F54-4C1F-8977-66B4-F3CF55D12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4BDD58-0AAD-7A56-ECD0-7AC719B59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5873357"/>
            <a:ext cx="11740260" cy="327026"/>
          </a:xfrm>
        </p:spPr>
        <p:txBody>
          <a:bodyPr/>
          <a:lstStyle/>
          <a:p>
            <a:r>
              <a:rPr lang="en-US" sz="1800" dirty="0"/>
              <a:t>Median follow-up: 9.9 yr (IQR 7.0-10.0 yr)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498A3993-5211-E82E-E547-676278519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ALTTO ET Analysis: </a:t>
            </a:r>
            <a:r>
              <a:rPr lang="en-US" dirty="0"/>
              <a:t>DFS, TTDR, OS in All Patients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5DE7846-2174-2112-A58F-06D032E2E08B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475512"/>
            <a:ext cx="5732463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Lambertini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. SABCS 2025. </a:t>
            </a: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Abstr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 GS1-03.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graphicFrame>
        <p:nvGraphicFramePr>
          <p:cNvPr id="4" name="Group 155">
            <a:extLst>
              <a:ext uri="{FF2B5EF4-FFF2-40B4-BE49-F238E27FC236}">
                <a16:creationId xmlns:a16="http://schemas.microsoft.com/office/drawing/2014/main" id="{2184B06C-AB56-4DEC-1F63-DBAFA34075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676619"/>
              </p:ext>
            </p:extLst>
          </p:nvPr>
        </p:nvGraphicFramePr>
        <p:xfrm>
          <a:off x="231078" y="1311999"/>
          <a:ext cx="11740260" cy="2775346"/>
        </p:xfrm>
        <a:graphic>
          <a:graphicData uri="http://schemas.openxmlformats.org/drawingml/2006/table">
            <a:tbl>
              <a:tblPr/>
              <a:tblGrid>
                <a:gridCol w="3275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3806">
                  <a:extLst>
                    <a:ext uri="{9D8B030D-6E8A-4147-A177-3AD203B41FA5}">
                      <a16:colId xmlns:a16="http://schemas.microsoft.com/office/drawing/2014/main" val="1727393432"/>
                    </a:ext>
                  </a:extLst>
                </a:gridCol>
              </a:tblGrid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 (n = 1133)</a:t>
                      </a:r>
                      <a:endParaRPr lang="en-US" sz="1600" dirty="0"/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(n = 1518)</a:t>
                      </a:r>
                      <a:endParaRPr lang="en-US" sz="1600" dirty="0"/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aHR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(95% CI)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DFS events, 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197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306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10-yr DFS, %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80.1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76.5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0.65 (0.52-0.82)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TTDR events, 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143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220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10-yr TTDR, %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85.7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83.1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0.65 (0.50-0.85)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239747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OS events, 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109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136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08966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10-yr OS, %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88.9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89.1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0.73 (0.53-1.00)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23039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1B7F16-D928-8381-7FA4-BA0C00350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360960"/>
              </p:ext>
            </p:extLst>
          </p:nvPr>
        </p:nvGraphicFramePr>
        <p:xfrm>
          <a:off x="231078" y="4203087"/>
          <a:ext cx="5760720" cy="1554528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48258149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134471876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27754099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30208565"/>
                    </a:ext>
                  </a:extLst>
                </a:gridCol>
              </a:tblGrid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DFS in Postmenopausal Patients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1015)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 = 377)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aHR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036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DFS events, 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762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yr DFS,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79.0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73.4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0.65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(0.50-0.85)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62270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A7F0C06-B2CC-4CF3-046C-1EB505C55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729960"/>
              </p:ext>
            </p:extLst>
          </p:nvPr>
        </p:nvGraphicFramePr>
        <p:xfrm>
          <a:off x="6219762" y="4203087"/>
          <a:ext cx="5760720" cy="1554528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361319834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46438485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69362763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90456714"/>
                    </a:ext>
                  </a:extLst>
                </a:gridCol>
              </a:tblGrid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DFS in Premenopausal Patients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118)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 = 1,141)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aHR</a:t>
                      </a:r>
                      <a:b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37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DFS events, 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954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yr DFS,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90.0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77.5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0.45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(0.24-0.86)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323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56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BCCBA-8876-AF19-DE47-A4129F6F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9F4CB3F6-41D8-F185-BF60-DA52C95440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altLang="en-US" dirty="0"/>
              <a:t>ALTTO ET Analysis: </a:t>
            </a:r>
            <a:r>
              <a:rPr lang="en-US" dirty="0"/>
              <a:t>Type of First DFS Event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C952F064-B5F9-4370-54D6-4C4A31D18959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475512"/>
            <a:ext cx="5732463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Lambertini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. SABCS 2025. </a:t>
            </a:r>
            <a:r>
              <a:rPr lang="en-US" altLang="en-US" b="0" spc="-10" dirty="0" err="1">
                <a:solidFill>
                  <a:srgbClr val="161616"/>
                </a:solidFill>
                <a:latin typeface="Poppins" pitchFamily="2" charset="77"/>
              </a:rPr>
              <a:t>Abstr</a:t>
            </a: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 GS1-03.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graphicFrame>
        <p:nvGraphicFramePr>
          <p:cNvPr id="4" name="Group 155">
            <a:extLst>
              <a:ext uri="{FF2B5EF4-FFF2-40B4-BE49-F238E27FC236}">
                <a16:creationId xmlns:a16="http://schemas.microsoft.com/office/drawing/2014/main" id="{A5F7AE0B-5E8D-02E9-8E8E-62210F734E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649330"/>
              </p:ext>
            </p:extLst>
          </p:nvPr>
        </p:nvGraphicFramePr>
        <p:xfrm>
          <a:off x="231077" y="1333500"/>
          <a:ext cx="11740259" cy="4511602"/>
        </p:xfrm>
        <a:graphic>
          <a:graphicData uri="http://schemas.openxmlformats.org/drawingml/2006/table">
            <a:tbl>
              <a:tblPr/>
              <a:tblGrid>
                <a:gridCol w="3363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7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7623">
                  <a:extLst>
                    <a:ext uri="{9D8B030D-6E8A-4147-A177-3AD203B41FA5}">
                      <a16:colId xmlns:a16="http://schemas.microsoft.com/office/drawing/2014/main" val="1727393432"/>
                    </a:ext>
                  </a:extLst>
                </a:gridCol>
              </a:tblGrid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Parameter, n (%)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 (n = 1133)</a:t>
                      </a:r>
                      <a:endParaRPr lang="en-US" sz="1400" dirty="0"/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(n = 1518)</a:t>
                      </a:r>
                      <a:endParaRPr lang="en-US" sz="1400" dirty="0"/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Type of first DFS event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Local recurrence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Regional recurrence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Distant recurrence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Contralateral breast cancer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Second primary malignancy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Death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(0.9)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 (0.4)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105 (9.3)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12 (1.1)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52 (4.6)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17 (1.5)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36 (2.4)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 (0.7)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183 (12.1)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20 (1.3)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47 (3.1)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(0.7)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.0006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Type of metastatic presentation (for distant recurrences)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Visceral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Nonvisceral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70 (6.2)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35 (3.1)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121 (8.0)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62 (4.1)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.9248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Metastatic site (for distant recurrences)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Brain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Liver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Lung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Bone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Other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22 (1.9)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38 (3.4)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(0.9)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29 (2.6)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 (0.5)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39 (2.6)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54 (3.6)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28 (1.8)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48 (3.2)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14 (0.9)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.5524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962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3C9DC-6CE4-8EE2-DFCF-695FB7988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AF1FB154-3938-263F-A0F1-4070C6D6EB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altLang="en-US" dirty="0"/>
              <a:t>ALTTO ET Analysis: </a:t>
            </a:r>
            <a:r>
              <a:rPr lang="en-US" dirty="0"/>
              <a:t>DFS, TTDR, OS in Premenopausal Patients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F9ED4DCA-A7BC-1213-1F5E-ED9460A6CF06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475512"/>
            <a:ext cx="5732463" cy="153888"/>
          </a:xfr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/>
            <a:r>
              <a:rPr lang="en-US" altLang="en-US" b="0" dirty="0" err="1">
                <a:latin typeface="+mn-lt"/>
              </a:rPr>
              <a:t>Lambertini</a:t>
            </a:r>
            <a:r>
              <a:rPr lang="en-US" altLang="en-US" b="0" dirty="0">
                <a:latin typeface="+mn-lt"/>
              </a:rPr>
              <a:t>. SABCS 2025. </a:t>
            </a:r>
            <a:r>
              <a:rPr lang="en-US" altLang="en-US" b="0" dirty="0" err="1">
                <a:latin typeface="+mn-lt"/>
              </a:rPr>
              <a:t>Abstr</a:t>
            </a:r>
            <a:r>
              <a:rPr lang="en-US" altLang="en-US" b="0" dirty="0">
                <a:latin typeface="+mn-lt"/>
              </a:rPr>
              <a:t> GS1-03.</a:t>
            </a:r>
            <a:endParaRPr lang="en-US" altLang="en-US" b="0" noProof="0" dirty="0">
              <a:latin typeface="+mn-lt"/>
            </a:endParaRPr>
          </a:p>
        </p:txBody>
      </p:sp>
      <p:graphicFrame>
        <p:nvGraphicFramePr>
          <p:cNvPr id="4" name="Group 155">
            <a:extLst>
              <a:ext uri="{FF2B5EF4-FFF2-40B4-BE49-F238E27FC236}">
                <a16:creationId xmlns:a16="http://schemas.microsoft.com/office/drawing/2014/main" id="{D1E287DA-41F4-B753-E29A-B7748E47D2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286826"/>
              </p:ext>
            </p:extLst>
          </p:nvPr>
        </p:nvGraphicFramePr>
        <p:xfrm>
          <a:off x="220661" y="1335023"/>
          <a:ext cx="11739564" cy="4557582"/>
        </p:xfrm>
        <a:graphic>
          <a:graphicData uri="http://schemas.openxmlformats.org/drawingml/2006/table">
            <a:tbl>
              <a:tblPr/>
              <a:tblGrid>
                <a:gridCol w="3274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2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3658">
                  <a:extLst>
                    <a:ext uri="{9D8B030D-6E8A-4147-A177-3AD203B41FA5}">
                      <a16:colId xmlns:a16="http://schemas.microsoft.com/office/drawing/2014/main" val="1727393432"/>
                    </a:ext>
                  </a:extLst>
                </a:gridCol>
              </a:tblGrid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 ± OFS  (n = 118)</a:t>
                      </a:r>
                      <a:endParaRPr lang="en-US" sz="1600" dirty="0"/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Only (n = 903)</a:t>
                      </a:r>
                      <a:endParaRPr lang="en-US" sz="1600" dirty="0"/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+ OFS (n = 238)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Number of DFS events, 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174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47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10-yr DFS, %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90.0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77.6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77.3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aHR (95% CI)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 ± OFS vs SERM: 0.44 (0.23-0.85)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+ OFS vs SERM: 0.87 (0.61-1.23)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Number of TTDR events, 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117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35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820586"/>
                  </a:ext>
                </a:extLst>
              </a:tr>
              <a:tr h="441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10-yr TTDR, %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92.8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85.1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82.9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7307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aHR (95% CI)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 ± OFS vs SERM: 0.57 (0.27-1.18)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+ OFS vs SERM: 0.94 (0.62-1.41)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911480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Number of OS events, 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66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21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239747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10-yr OS, %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95.6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91.3</a:t>
                      </a: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88.7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08966"/>
                  </a:ext>
                </a:extLst>
              </a:tr>
              <a:tr h="396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aHR (95% CI)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AI ± OFS vs SERM: 0.68 (0.27-1.73)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SERM + OFS vs SERM: 0.98 (0.58-1.66)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230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43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82D27-337F-DFA4-A984-C006787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DB475B4E-0A9A-B301-CDBD-15C0FF465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209042"/>
            <a:ext cx="11740260" cy="497230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200" dirty="0"/>
              <a:t>In an exploratory analysis in patients with HR+/HER2+ EBC enrolled in the ALTTO trial, adjuvant AI was associated with significantly improved DFS and TTDR vs SERM after 10 yr of follow-up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altLang="en-US" dirty="0"/>
              <a:t>10-yr DFS: 80.1 % vs 75.6% with </a:t>
            </a:r>
            <a:r>
              <a:rPr lang="en-US" altLang="en-US" dirty="0" err="1"/>
              <a:t>aHR</a:t>
            </a:r>
            <a:r>
              <a:rPr lang="en-US" altLang="en-US" dirty="0"/>
              <a:t> 0.65 (95% CI: 0.52-0.82)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altLang="en-US" dirty="0"/>
              <a:t>10-yr TTDR: 85.7% vs 83.1% with </a:t>
            </a:r>
            <a:r>
              <a:rPr lang="en-US" altLang="en-US" dirty="0" err="1"/>
              <a:t>aHR</a:t>
            </a:r>
            <a:r>
              <a:rPr lang="en-US" altLang="en-US" dirty="0"/>
              <a:t> 0.65 (95% CI: 0.50-0.85)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altLang="en-US" dirty="0"/>
              <a:t>No significant difference observed in 10-yr OS (88.9% vs 89.1%; </a:t>
            </a:r>
            <a:r>
              <a:rPr lang="en-US" altLang="en-US" dirty="0" err="1"/>
              <a:t>aHR</a:t>
            </a:r>
            <a:r>
              <a:rPr lang="en-US" altLang="en-US" dirty="0"/>
              <a:t> 0.74; 95% CI: 0.53-1.00)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DFS improvement with AI vs SERM was noted in both premenopausal (± OFS) and postmenopausal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200" dirty="0"/>
              <a:t>Investigators concluded that these findings may help optimize choice of adjuvant ET in patients with </a:t>
            </a:r>
            <a:r>
              <a:rPr lang="en-US" sz="2200" dirty="0"/>
              <a:t>HER2+/HR+ EBC and further emphasized the need for additional clinical trials in this setting</a:t>
            </a:r>
            <a:endParaRPr lang="en-US" altLang="en-US" sz="22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026A439-8529-6B4C-B145-B93CE97EB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altLang="en-US" dirty="0"/>
              <a:t>ALTTO ET Analysis: </a:t>
            </a:r>
            <a:r>
              <a:rPr lang="en-US" dirty="0"/>
              <a:t>Investigator’s Conclusions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95DB1B1-EDAD-EFC4-4131-F087EE95E313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475512"/>
            <a:ext cx="5732463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b="0" dirty="0" err="1">
                <a:latin typeface="+mn-lt"/>
              </a:rPr>
              <a:t>Lambertini</a:t>
            </a:r>
            <a:r>
              <a:rPr lang="en-US" altLang="en-US" b="0" dirty="0">
                <a:latin typeface="+mn-lt"/>
              </a:rPr>
              <a:t>. SABCS 2025. </a:t>
            </a:r>
            <a:r>
              <a:rPr lang="en-US" altLang="en-US" b="0" dirty="0" err="1">
                <a:latin typeface="+mn-lt"/>
              </a:rPr>
              <a:t>Abstr</a:t>
            </a:r>
            <a:r>
              <a:rPr lang="en-US" altLang="en-US" b="0" dirty="0">
                <a:latin typeface="+mn-lt"/>
              </a:rPr>
              <a:t> GS1-03</a:t>
            </a:r>
            <a:r>
              <a:rPr kumimoji="0" lang="en-US" altLang="en-US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Poppins" pitchFamily="2" charset="77"/>
              </a:rPr>
              <a:t>.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+mn-lt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3978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1036181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analyses with expert faculty commentary on all the key studies in early and advanced stage </a:t>
            </a:r>
            <a:r>
              <a:rPr lang="en-US" sz="1800"/>
              <a:t>breast cancers</a:t>
            </a:r>
            <a:endParaRPr lang="en-US" sz="1800" dirty="0"/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66155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SABCS 2025!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592477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1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61c28a77-e754-4451-a7ca-87108c003a1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2FC30CF42DED4FB6D1DC8BA31BFD6A" ma:contentTypeVersion="10" ma:contentTypeDescription="Create a new document." ma:contentTypeScope="" ma:versionID="d7bd7e244d04558088dfebb880958b01">
  <xsd:schema xmlns:xsd="http://www.w3.org/2001/XMLSchema" xmlns:xs="http://www.w3.org/2001/XMLSchema" xmlns:p="http://schemas.microsoft.com/office/2006/metadata/properties" xmlns:ns2="61c28a77-e754-4451-a7ca-87108c003a1f" xmlns:ns3="22fd6914-46d4-4c7e-bbad-46e82841b69d" targetNamespace="http://schemas.microsoft.com/office/2006/metadata/properties" ma:root="true" ma:fieldsID="c8e338c0fa9f9f37267e2b9df8e7baa5" ns2:_="" ns3:_="">
    <xsd:import namespace="61c28a77-e754-4451-a7ca-87108c003a1f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c28a77-e754-4451-a7ca-87108c003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97262B-F41F-4C00-BB71-09751ACCC82C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61c28a77-e754-4451-a7ca-87108c003a1f"/>
    <ds:schemaRef ds:uri="22fd6914-46d4-4c7e-bbad-46e82841b69d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866D4E5-F83B-49A7-84BD-39D5434D95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A53177-16F7-41D6-981E-67DB308E4D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c28a77-e754-4451-a7ca-87108c003a1f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2099</Words>
  <Application>Microsoft Office PowerPoint</Application>
  <PresentationFormat>Widescreen</PresentationFormat>
  <Paragraphs>427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Aptos</vt:lpstr>
      <vt:lpstr>Arial</vt:lpstr>
      <vt:lpstr>Calibri</vt:lpstr>
      <vt:lpstr>Newsreader ExtraBold</vt:lpstr>
      <vt:lpstr>Newsreader SemiBold</vt:lpstr>
      <vt:lpstr>Poppins</vt:lpstr>
      <vt:lpstr>Poppins Light</vt:lpstr>
      <vt:lpstr>Symbol</vt:lpstr>
      <vt:lpstr>Times</vt:lpstr>
      <vt:lpstr>Wingdings</vt:lpstr>
      <vt:lpstr>4_Office</vt:lpstr>
      <vt:lpstr>3_Office</vt:lpstr>
      <vt:lpstr>2_Office</vt:lpstr>
      <vt:lpstr>1_Office</vt:lpstr>
      <vt:lpstr>Exploratory Analysis From ALTTO (BIG 2-06) Study of Adjuvant AI or Tamoxifen in HR+/HER2+ EBC</vt:lpstr>
      <vt:lpstr>About These Slides</vt:lpstr>
      <vt:lpstr>ALTTO ET Analysis: Background</vt:lpstr>
      <vt:lpstr>ALTTO ET Analysis: Study Design</vt:lpstr>
      <vt:lpstr>ALTTO ET Analysis: Baseline Characteristics</vt:lpstr>
      <vt:lpstr>ALTTO ET Analysis: DFS, TTDR, OS in All Patients</vt:lpstr>
      <vt:lpstr>ALTTO ET Analysis: Type of First DFS Event</vt:lpstr>
      <vt:lpstr>ALTTO ET Analysis: DFS, TTDR, OS in Premenopausal Patients</vt:lpstr>
      <vt:lpstr>ALTTO ET Analysis: Investigator’s Conclusions</vt:lpstr>
      <vt:lpstr>Go Online for More Coverage of SABCS 2025!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Exploratory Analysis From ALTTO (BIG 2-06) Study of Adjuvant AI or Tamoxifen in HR+/HER2+ EBC</dc:title>
  <dc:creator>Timothy Quill</dc:creator>
  <cp:lastModifiedBy>Valerie Wenzel</cp:lastModifiedBy>
  <cp:revision>13</cp:revision>
  <dcterms:created xsi:type="dcterms:W3CDTF">2025-12-04T13:55:49Z</dcterms:created>
  <dcterms:modified xsi:type="dcterms:W3CDTF">2026-02-24T14:47:17Z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0x0101002D2FC30CF42DED4FB6D1DC8BA31BFD6A</vt:lpwstr>
  </property>
  <property fmtid="{D5CDD505-2E9C-101B-9397-08002B2CF9AE}" pid="3" name="MediaServiceImageTags">
    <vt:lpwstr/>
  </property>
</Properties>
</file>