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4"/>
    <p:sldMasterId id="2147483680" r:id="rId5"/>
    <p:sldMasterId id="2147483692" r:id="rId6"/>
    <p:sldMasterId id="2147483696" r:id="rId7"/>
  </p:sldMasterIdLst>
  <p:notesMasterIdLst>
    <p:notesMasterId r:id="rId17"/>
  </p:notesMasterIdLst>
  <p:sldIdLst>
    <p:sldId id="2147473700" r:id="rId8"/>
    <p:sldId id="308" r:id="rId9"/>
    <p:sldId id="267" r:id="rId10"/>
    <p:sldId id="2147473703" r:id="rId11"/>
    <p:sldId id="2147473664" r:id="rId12"/>
    <p:sldId id="2147473701" r:id="rId13"/>
    <p:sldId id="2147473702" r:id="rId14"/>
    <p:sldId id="2147473668" r:id="rId15"/>
    <p:sldId id="214747368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ndi Murph" initials="MM" lastIdx="14" clrIdx="0">
    <p:extLst>
      <p:ext uri="{19B8F6BF-5375-455C-9EA6-DF929625EA0E}">
        <p15:presenceInfo xmlns:p15="http://schemas.microsoft.com/office/powerpoint/2012/main" userId="S::MMurph@cealliance.com::17b68f88-caf0-4bf5-9fa1-7c1066b02ecf" providerId="AD"/>
      </p:ext>
    </p:extLst>
  </p:cmAuthor>
  <p:cmAuthor id="2" name="Kendall Schick" initials="KS" lastIdx="9" clrIdx="1">
    <p:extLst>
      <p:ext uri="{19B8F6BF-5375-455C-9EA6-DF929625EA0E}">
        <p15:presenceInfo xmlns:p15="http://schemas.microsoft.com/office/powerpoint/2012/main" userId="S::kschick@cealliance.com::e9c89993-794a-4b04-97ba-0001b7eeca96" providerId="AD"/>
      </p:ext>
    </p:extLst>
  </p:cmAuthor>
  <p:cmAuthor id="3" name="Timothy Quill" initials="TQ" lastIdx="1" clrIdx="2">
    <p:extLst>
      <p:ext uri="{19B8F6BF-5375-455C-9EA6-DF929625EA0E}">
        <p15:presenceInfo xmlns:p15="http://schemas.microsoft.com/office/powerpoint/2012/main" userId="S::tquill@clinicaloptions.com::b1dc6efb-2995-45e7-a306-57a2c67aa88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E14EB7-CE0B-48E1-AFFD-8D1CCF0ABE43}" v="1" dt="2025-12-16T22:57:17.915"/>
    <p1510:client id="{2F64AF76-6958-41A7-8925-2EB88F7C7D96}" v="13" dt="2025-12-16T20:25:28.858"/>
    <p1510:client id="{B604D55F-DD55-40F9-817B-C528D831943D}" v="2" dt="2025-12-17T20:19:54.5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07" autoAdjust="0"/>
    <p:restoredTop sz="84307" autoAdjust="0"/>
  </p:normalViewPr>
  <p:slideViewPr>
    <p:cSldViewPr snapToGrid="0">
      <p:cViewPr varScale="1">
        <p:scale>
          <a:sx n="62" d="100"/>
          <a:sy n="62" d="100"/>
        </p:scale>
        <p:origin x="72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24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microsoft.com/office/2015/10/relationships/revisionInfo" Target="revisionInfo.xml"/><Relationship Id="rId10" Type="http://schemas.openxmlformats.org/officeDocument/2006/relationships/slide" Target="slides/slide3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04FEB-3F42-4A4A-A5AC-23FCC8786C5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201E45-F998-472B-9695-2F0E24B33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694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Disclaimer: The materials published on the Decera Clinical Education website reflect the views of the authors of the Decera Clinical Education material, not those of Decera</a:t>
            </a:r>
            <a:r>
              <a:rPr lang="en-GB" altLang="en-US">
                <a:latin typeface="Arial" panose="020B0604020202020204" pitchFamily="34" charset="0"/>
              </a:rPr>
              <a:t> Clinical Education, </a:t>
            </a:r>
            <a:r>
              <a:rPr lang="en-GB" altLang="en-US" dirty="0">
                <a:latin typeface="Arial" panose="020B0604020202020204" pitchFamily="34" charset="0"/>
              </a:rPr>
              <a:t>the </a:t>
            </a:r>
            <a:r>
              <a:rPr lang="en-GB" altLang="en-US">
                <a:latin typeface="Arial" panose="020B0604020202020204" pitchFamily="34" charset="0"/>
              </a:rPr>
              <a:t>CME providers, </a:t>
            </a:r>
            <a:r>
              <a:rPr lang="en-GB" altLang="en-US" dirty="0">
                <a:latin typeface="Arial" panose="020B0604020202020204" pitchFamily="34" charset="0"/>
              </a:rPr>
              <a:t>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 dirty="0">
              <a:latin typeface="Arial" panose="020B0604020202020204" pitchFamily="34" charset="0"/>
            </a:endParaRPr>
          </a:p>
          <a:p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58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D40B5-1D6A-F6AA-4484-72CA25F69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96B425-E823-4EF3-3BDD-AB7935DD9E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32112F-48D9-B66C-0E4A-5210EAF4DE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532013-921E-2656-7969-8DBEB6E933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7467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C5031-6E6E-ACF9-5B3C-7EEA2B75E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4ECA94-29CA-3D8A-FD6F-9C73C84D3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6F7D61-FEF7-3EDE-FE73-7F0DF9E271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B8CFF1-F973-365D-D9A5-C0F5D04D60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8223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DE12C4-B827-0A54-AF18-D6572F2B8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EC4580-3FC8-CBD9-7933-119DCD1E88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E86D7C-9D2C-4762-D778-B7EF3D5A35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1E0DE-DFD0-F4B1-9420-9BE0920F0D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4192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5FAE84-3C2B-AC4A-38A9-AA34E03116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9C02F4-C536-2D7E-EC38-1E657B60CF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BDF92D-BE12-902D-A45D-10A9D14248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F84889-88F8-B332-7C8D-C134B91F20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34614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ECE436-E275-DCC8-9163-80E91216D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DD30F6-6EE7-B297-42BC-483162E1B2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769627-56D5-CFBB-A8CE-0B5018D1C8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AA3339-4A35-85FF-786C-6219382993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5710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2917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Click to edit Master text styles</a:t>
            </a:r>
          </a:p>
          <a:p>
            <a:pPr marL="457200" lvl="1"/>
            <a:r>
              <a:rPr lang="en-US" dirty="0"/>
              <a:t>Second level</a:t>
            </a:r>
          </a:p>
          <a:p>
            <a:pPr marL="914400" lvl="2"/>
            <a:r>
              <a:rPr lang="en-US" dirty="0"/>
              <a:t>Third level</a:t>
            </a:r>
          </a:p>
          <a:p>
            <a:pPr marL="1371600" lvl="3"/>
            <a:r>
              <a:rPr lang="en-US" dirty="0"/>
              <a:t>Fourth level</a:t>
            </a:r>
          </a:p>
          <a:p>
            <a:pPr marL="1828800" lvl="4"/>
            <a:r>
              <a:rPr lang="en-US" dirty="0"/>
              <a:t>Fifth level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019ED9F-08C1-F8F6-2845-FFD4DF8E1B2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007644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sp>
        <p:nvSpPr>
          <p:cNvPr id="18" name="Content Placeholder 16">
            <a:extLst>
              <a:ext uri="{FF2B5EF4-FFF2-40B4-BE49-F238E27FC236}">
                <a16:creationId xmlns:a16="http://schemas.microsoft.com/office/drawing/2014/main" id="{3DF21E92-7EDD-2CB6-EF01-692E1941988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45679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18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17008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03103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11194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32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 dirty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8239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970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C98A392-406D-0276-A3BA-688A68C0F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332938"/>
            <a:ext cx="4377900" cy="5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6950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942022"/>
          </a:xfrm>
        </p:spPr>
        <p:txBody>
          <a:bodyPr anchor="t" anchorCtr="0"/>
          <a:lstStyle>
            <a:lvl1pPr>
              <a:lnSpc>
                <a:spcPct val="90000"/>
              </a:lnSpc>
              <a:defRPr sz="66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19885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97883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E07D980C-6787-1DD3-F084-BA6E418A753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5257915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/>
          <a:lstStyle>
            <a:lvl1pPr>
              <a:tabLst>
                <a:tab pos="460375" algn="l"/>
              </a:tabLst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67015BB9-B9B6-761A-C9A7-5089CFB6F49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2248333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112749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92058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25152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93839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2DCEC576-E80A-5B13-AD83-478816D7B5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415030"/>
            <a:ext cx="3686328" cy="4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753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998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73" name="Graphic 72">
            <a:extLst>
              <a:ext uri="{FF2B5EF4-FFF2-40B4-BE49-F238E27FC236}">
                <a16:creationId xmlns:a16="http://schemas.microsoft.com/office/drawing/2014/main" id="{4ABB1C22-C5E5-2F63-2B58-1128883CF6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09899" y="481747"/>
            <a:ext cx="6575771" cy="783390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30439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C98A392-406D-0276-A3BA-688A68C0F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332938"/>
            <a:ext cx="4377900" cy="5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575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11734800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10B3EBDD-4C86-E058-8496-417485C4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11734800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2B2522F5-A2F7-B08B-540C-7C9ABD2692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8600" y="5449449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05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4096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768672"/>
          </a:xfrm>
        </p:spPr>
        <p:txBody>
          <a:bodyPr anchor="t" anchorCtr="0"/>
          <a:lstStyle>
            <a:lvl1pPr>
              <a:lnSpc>
                <a:spcPct val="90000"/>
              </a:lnSpc>
              <a:defRPr sz="54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222911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49E59E30-1339-BE40-0D3A-9B0227815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1052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D5A53C0B-32AC-2FD8-0F04-3C308AB8F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1307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91710EFB-096E-D9FC-591D-DDC14B59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2993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0C3B26A1-CE9E-1E46-9E8D-3221D6553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426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E7449C85-D2FE-977E-FF71-0A5725982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7099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5E9ACCAA-ABC5-E616-EC27-D1404E716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177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913C7C59-54F1-2339-7D71-54FCF3919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1948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2DCEC576-E80A-5B13-AD83-478816D7B5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415030"/>
            <a:ext cx="3686328" cy="4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94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hyperlink" Target="http://www.clinicaloptions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sv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14" Type="http://schemas.openxmlformats.org/officeDocument/2006/relationships/image" Target="../media/image4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hyperlink" Target="http://www.clinicaloptions.com/" TargetMode="Externa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image" Target="../media/image2.sv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hyperlink" Target="http://www.clinicaloptions.com/" TargetMode="Externa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0541521-6462-B43A-50C4-78DC5E2BE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7682C-D0AE-4CE6-AD06-802777B47E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BA5435-2E17-DF21-2C23-C9D42910DC3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460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000" b="1" i="0" kern="1200" spc="100" baseline="0" dirty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C5DB5460-5559-4A57-BD77-D6EEFE3E3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F3B21F5-CE9A-4313-86DE-2BBAE4F19C1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</p:spTree>
    <p:extLst>
      <p:ext uri="{BB962C8B-B14F-4D97-AF65-F5344CB8AC3E}">
        <p14:creationId xmlns:p14="http://schemas.microsoft.com/office/powerpoint/2010/main" val="2211661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16820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A085E223-2D42-126F-DA35-0C0FA051CD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6E230DDC-D713-7D06-BFA1-827E939A56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239EAC4-D901-D893-AAA9-153D33319E9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</p:spTree>
    <p:extLst>
      <p:ext uri="{BB962C8B-B14F-4D97-AF65-F5344CB8AC3E}">
        <p14:creationId xmlns:p14="http://schemas.microsoft.com/office/powerpoint/2010/main" val="1433448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eceraclinical.com/education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8600" y="1408551"/>
            <a:ext cx="10464993" cy="23876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en-US" altLang="en-US" sz="4000" dirty="0"/>
              <a:t>MONALEESA Trials Pooled Analysis: Markers of Long-term Response to First-line Ribociclib + ET for HR-Positive/HER2-Negative Advanced Breast Cancer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31D7F0E-BFC3-A21D-A837-D78943B260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CCO Independent Conference Highlights* of the 2025 San Antonio Breast Cancer Symposium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D15358F4-D27B-BB61-DFA3-E33A2C00322D}"/>
              </a:ext>
            </a:extLst>
          </p:cNvPr>
          <p:cNvSpPr txBox="1">
            <a:spLocks/>
          </p:cNvSpPr>
          <p:nvPr/>
        </p:nvSpPr>
        <p:spPr>
          <a:xfrm>
            <a:off x="228600" y="6240837"/>
            <a:ext cx="10464993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Provided by Clinical Care Options, LLC dba Decera Clinical Education.</a:t>
            </a:r>
            <a:b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</a:b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Supported by educational grants from AstraZeneca; Daiichi Sankyo, Inc</a:t>
            </a:r>
            <a:r>
              <a:rPr lang="en-US" altLang="en-US" dirty="0">
                <a:solidFill>
                  <a:srgbClr val="E5DEC1"/>
                </a:solidFill>
                <a:latin typeface="Poppins"/>
              </a:rPr>
              <a:t>;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 Genentech, a member of the Roche Group; Gilead Sciences, Inc.; Lilly; Novartis Pharmaceuticals Corporation; and Stemline Therapeutics, Inc.</a:t>
            </a:r>
          </a:p>
        </p:txBody>
      </p:sp>
      <p:sp>
        <p:nvSpPr>
          <p:cNvPr id="7" name="Subtitle 1">
            <a:extLst>
              <a:ext uri="{FF2B5EF4-FFF2-40B4-BE49-F238E27FC236}">
                <a16:creationId xmlns:a16="http://schemas.microsoft.com/office/drawing/2014/main" id="{690D54DB-E287-7B1D-81E1-0AC050815FF8}"/>
              </a:ext>
            </a:extLst>
          </p:cNvPr>
          <p:cNvSpPr txBox="1">
            <a:spLocks/>
          </p:cNvSpPr>
          <p:nvPr/>
        </p:nvSpPr>
        <p:spPr>
          <a:xfrm>
            <a:off x="155711" y="5417021"/>
            <a:ext cx="10260497" cy="5999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5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*Clinical Care Options, LLC dba Decera Clinical Education is an independent medical education company that provides state-of-the-art medical information to healthcare professionals through conference coverage and other educational programs.</a:t>
            </a:r>
          </a:p>
        </p:txBody>
      </p:sp>
    </p:spTree>
    <p:extLst>
      <p:ext uri="{BB962C8B-B14F-4D97-AF65-F5344CB8AC3E}">
        <p14:creationId xmlns:p14="http://schemas.microsoft.com/office/powerpoint/2010/main" val="4140082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246098-E43E-6101-457F-0AFE62DDC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 dirty="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 dirty="0"/>
              <a:t>When using our slides, please retain the source attribution:</a:t>
            </a:r>
            <a:br>
              <a:rPr lang="en-US" altLang="en-US" sz="2200" dirty="0"/>
            </a:br>
            <a:br>
              <a:rPr lang="en-US" altLang="en-US" sz="2200" dirty="0"/>
            </a:br>
            <a:endParaRPr lang="en-US" altLang="en-US" sz="2200" dirty="0"/>
          </a:p>
          <a:p>
            <a:pPr eaLnBrk="1" hangingPunct="1">
              <a:spcBef>
                <a:spcPts val="1600"/>
              </a:spcBef>
              <a:defRPr/>
            </a:pPr>
            <a:endParaRPr lang="en-US" altLang="en-US" sz="2200" dirty="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 dirty="0"/>
              <a:t>These slides may not be published, posted online, or used in commercial presentations without permission. </a:t>
            </a:r>
            <a:r>
              <a:rPr lang="en-US" sz="2200" dirty="0"/>
              <a:t>Please contact </a:t>
            </a:r>
            <a:r>
              <a:rPr lang="en-US" sz="2200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 dirty="0">
                <a:solidFill>
                  <a:schemeClr val="accent1"/>
                </a:solidFill>
              </a:rPr>
              <a:t> </a:t>
            </a:r>
            <a:r>
              <a:rPr lang="en-US" sz="2200" dirty="0"/>
              <a:t>for details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8AC428-AE80-1AFA-908E-56DC140B43BD}"/>
              </a:ext>
            </a:extLst>
          </p:cNvPr>
          <p:cNvSpPr txBox="1"/>
          <p:nvPr/>
        </p:nvSpPr>
        <p:spPr>
          <a:xfrm>
            <a:off x="231078" y="2922012"/>
            <a:ext cx="819446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9525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Slide credit: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deceraclinical.com/education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</a:b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formerly 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clinicaloptions.com</a:t>
            </a: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Content Placeholder 12">
            <a:extLst>
              <a:ext uri="{FF2B5EF4-FFF2-40B4-BE49-F238E27FC236}">
                <a16:creationId xmlns:a16="http://schemas.microsoft.com/office/drawing/2014/main" id="{8895AD81-D23D-4BD6-9CE3-C6ABB44855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/>
              <a:t>Phase III MONALEESA-2, -3, and -7 trials found ribociclib + ET extends PFS and OS in HR-positive/HER2-negative advanced breast cancer</a:t>
            </a:r>
            <a:r>
              <a:rPr lang="en-US" altLang="en-US" baseline="30000" dirty="0"/>
              <a:t>1-3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/>
              <a:t>Identifying patients most likely to benefit from ribociclib + ET may support individualization of treatment strategies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/>
              <a:t>Current report analyzes pooled data from MONALEESA trials to identify potential predictors of long-term response to first-line ribociclib + ET in advanced breast cancer</a:t>
            </a:r>
            <a:r>
              <a:rPr lang="en-US" altLang="en-US" baseline="30000" dirty="0"/>
              <a:t>4</a:t>
            </a:r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altLang="en-US" sz="2200" dirty="0"/>
              <a:t>Long-term response (LTR) defined as PFS &gt;4 yr; very long–term response (VLTR) defined as PFS &gt;5 yr</a:t>
            </a:r>
          </a:p>
          <a:p>
            <a:pPr marL="574675" lvl="1" indent="-342900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F32B6906-F430-489F-9D0A-DF47C4CAA1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41008"/>
            <a:ext cx="11740260" cy="482440"/>
          </a:xfrm>
        </p:spPr>
        <p:txBody>
          <a:bodyPr/>
          <a:lstStyle/>
          <a:p>
            <a:r>
              <a:rPr lang="en-US" dirty="0"/>
              <a:t>MONALEESA: Background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64379E87-1377-854C-2BCB-222C9B5951CC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321623"/>
            <a:ext cx="573246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kumimoji="0" lang="en-US" altLang="en-US" b="0" i="0" u="none" strike="noStrike" kern="1200" cap="none" spc="-1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1. Hortobagyi. NEJM. 2022;386:942. 2. Neven. Breast Cancer Res. 2023;25:103. 3. Lu. Clin Cancer Res. 2022;28:851. 4. Andre. SABCS 2025. Abstr PD5-10.</a:t>
            </a: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8CC5F3-9447-8379-241E-F44A398AD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8">
            <a:extLst>
              <a:ext uri="{FF2B5EF4-FFF2-40B4-BE49-F238E27FC236}">
                <a16:creationId xmlns:a16="http://schemas.microsoft.com/office/drawing/2014/main" id="{78489862-18A3-36B6-5006-9F7293378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104209"/>
            <a:ext cx="11740260" cy="4985694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kern="0" dirty="0">
                <a:solidFill>
                  <a:srgbClr val="000000"/>
                </a:solidFill>
                <a:latin typeface="+mn-lt"/>
              </a:rPr>
              <a:t>International, double-blind, randomized phase III trials of ribociclib +ET vs ET alone in ABC</a:t>
            </a:r>
          </a:p>
          <a:p>
            <a:endParaRPr lang="en-US" kern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F3164558-79C2-7717-CAC8-ABE1DA72C5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MONALEESA LTR Analysis: Patient Selection</a:t>
            </a:r>
          </a:p>
        </p:txBody>
      </p:sp>
      <p:sp>
        <p:nvSpPr>
          <p:cNvPr id="4" name="Rectangle 49">
            <a:extLst>
              <a:ext uri="{FF2B5EF4-FFF2-40B4-BE49-F238E27FC236}">
                <a16:creationId xmlns:a16="http://schemas.microsoft.com/office/drawing/2014/main" id="{B6C27D3C-E54D-343C-854B-3850EC677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828" y="1485781"/>
            <a:ext cx="2545489" cy="7032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MONALEESA-2 (N = 668)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Postmenopausal patients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Median follow-up: 6.7 yr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5" name="Rectangle 49">
            <a:extLst>
              <a:ext uri="{FF2B5EF4-FFF2-40B4-BE49-F238E27FC236}">
                <a16:creationId xmlns:a16="http://schemas.microsoft.com/office/drawing/2014/main" id="{E2DADBFD-E53C-4C3A-B0BA-C2D794640D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8229" y="1488821"/>
            <a:ext cx="2545489" cy="7032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MONALEESA-3 (N = 726)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Postmenopausal patients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Median follow-up: 5.9 yr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6" name="Rectangle 49">
            <a:extLst>
              <a:ext uri="{FF2B5EF4-FFF2-40B4-BE49-F238E27FC236}">
                <a16:creationId xmlns:a16="http://schemas.microsoft.com/office/drawing/2014/main" id="{0D2EC011-F825-F682-B40F-0AABABADAA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4631" y="1485781"/>
            <a:ext cx="2545489" cy="7032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MONALEESA-7 (N = 672)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Pre/Postmenopausal patients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Median follow-up: 6.7 yr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7" name="Rectangle 49">
            <a:extLst>
              <a:ext uri="{FF2B5EF4-FFF2-40B4-BE49-F238E27FC236}">
                <a16:creationId xmlns:a16="http://schemas.microsoft.com/office/drawing/2014/main" id="{A1C0E43B-454F-281B-49F4-9860C6456A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828" y="2473774"/>
            <a:ext cx="2545489" cy="45300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Patients receiving 1L RIB + ET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(n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= 2</a:t>
            </a: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80)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8" name="Line 52">
            <a:extLst>
              <a:ext uri="{FF2B5EF4-FFF2-40B4-BE49-F238E27FC236}">
                <a16:creationId xmlns:a16="http://schemas.microsoft.com/office/drawing/2014/main" id="{D1A6C7F2-B2F0-9CF0-DAD1-D412C26C425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944547" y="2201174"/>
            <a:ext cx="0" cy="27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0" name="Rectangle 49">
            <a:extLst>
              <a:ext uri="{FF2B5EF4-FFF2-40B4-BE49-F238E27FC236}">
                <a16:creationId xmlns:a16="http://schemas.microsoft.com/office/drawing/2014/main" id="{7A2B0EC7-BF4F-D1C3-2700-FB8727C51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8229" y="2473774"/>
            <a:ext cx="2545489" cy="45300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Patients receiving 1L RIB + ET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(n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= 236)</a:t>
            </a:r>
          </a:p>
        </p:txBody>
      </p:sp>
      <p:sp>
        <p:nvSpPr>
          <p:cNvPr id="11" name="Line 52">
            <a:extLst>
              <a:ext uri="{FF2B5EF4-FFF2-40B4-BE49-F238E27FC236}">
                <a16:creationId xmlns:a16="http://schemas.microsoft.com/office/drawing/2014/main" id="{AE02C9D1-F4F2-402C-2B23-0B53E1BDE2F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870948" y="2201174"/>
            <a:ext cx="0" cy="27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2" name="Rectangle 49">
            <a:extLst>
              <a:ext uri="{FF2B5EF4-FFF2-40B4-BE49-F238E27FC236}">
                <a16:creationId xmlns:a16="http://schemas.microsoft.com/office/drawing/2014/main" id="{3CA871AD-F2EF-879C-54D1-A253A55AE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4630" y="2489874"/>
            <a:ext cx="2545489" cy="45300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Patients receiving 1L RIB + ET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(n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= 233)</a:t>
            </a:r>
          </a:p>
        </p:txBody>
      </p:sp>
      <p:sp>
        <p:nvSpPr>
          <p:cNvPr id="14" name="Line 52">
            <a:extLst>
              <a:ext uri="{FF2B5EF4-FFF2-40B4-BE49-F238E27FC236}">
                <a16:creationId xmlns:a16="http://schemas.microsoft.com/office/drawing/2014/main" id="{7A413EAC-A59A-96DB-A5D9-6E0EA464007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852453" y="2204104"/>
            <a:ext cx="0" cy="27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AFA2954-75E1-5E67-6714-3471628B5AF6}"/>
              </a:ext>
            </a:extLst>
          </p:cNvPr>
          <p:cNvSpPr txBox="1"/>
          <p:nvPr/>
        </p:nvSpPr>
        <p:spPr>
          <a:xfrm>
            <a:off x="701828" y="3239298"/>
            <a:ext cx="10398291" cy="255738"/>
          </a:xfrm>
          <a:prstGeom prst="rect">
            <a:avLst/>
          </a:prstGeom>
          <a:solidFill>
            <a:schemeClr val="bg2"/>
          </a:solidFill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GB" sz="1200" b="1" dirty="0"/>
              <a:t>Patients who relapsed early (defined as treatment-free period &lt;1 yr)or received tamoxifen in MONALEESA-7 were excluded</a:t>
            </a:r>
          </a:p>
        </p:txBody>
      </p:sp>
      <p:sp>
        <p:nvSpPr>
          <p:cNvPr id="16" name="Rectangle 49">
            <a:extLst>
              <a:ext uri="{FF2B5EF4-FFF2-40B4-BE49-F238E27FC236}">
                <a16:creationId xmlns:a16="http://schemas.microsoft.com/office/drawing/2014/main" id="{3F0C087F-21C5-38D5-9958-957A977B04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568" y="3791452"/>
            <a:ext cx="2545489" cy="45300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Patients included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(n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= 2</a:t>
            </a: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80)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7" name="Rectangle 49">
            <a:extLst>
              <a:ext uri="{FF2B5EF4-FFF2-40B4-BE49-F238E27FC236}">
                <a16:creationId xmlns:a16="http://schemas.microsoft.com/office/drawing/2014/main" id="{6763CFD8-501A-F3B8-6479-C4CCE9CCD1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969" y="3791452"/>
            <a:ext cx="2545489" cy="45300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Patients included</a:t>
            </a:r>
          </a:p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(n = 236)</a:t>
            </a:r>
          </a:p>
        </p:txBody>
      </p:sp>
      <p:sp>
        <p:nvSpPr>
          <p:cNvPr id="18" name="Rectangle 49">
            <a:extLst>
              <a:ext uri="{FF2B5EF4-FFF2-40B4-BE49-F238E27FC236}">
                <a16:creationId xmlns:a16="http://schemas.microsoft.com/office/drawing/2014/main" id="{B53247D8-6F5C-CEE7-8452-0893E3D82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0370" y="3807552"/>
            <a:ext cx="2545489" cy="45300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Patients included</a:t>
            </a:r>
          </a:p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(n = 150)</a:t>
            </a:r>
          </a:p>
        </p:txBody>
      </p:sp>
      <p:sp>
        <p:nvSpPr>
          <p:cNvPr id="19" name="Line 52">
            <a:extLst>
              <a:ext uri="{FF2B5EF4-FFF2-40B4-BE49-F238E27FC236}">
                <a16:creationId xmlns:a16="http://schemas.microsoft.com/office/drawing/2014/main" id="{33CF2937-AEA8-959E-31E0-5A2A8FC86BD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919468" y="2939952"/>
            <a:ext cx="0" cy="27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20" name="Line 52">
            <a:extLst>
              <a:ext uri="{FF2B5EF4-FFF2-40B4-BE49-F238E27FC236}">
                <a16:creationId xmlns:a16="http://schemas.microsoft.com/office/drawing/2014/main" id="{1B92F820-37B3-E240-0287-FE1D122B76F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845869" y="2939952"/>
            <a:ext cx="0" cy="27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21" name="Line 52">
            <a:extLst>
              <a:ext uri="{FF2B5EF4-FFF2-40B4-BE49-F238E27FC236}">
                <a16:creationId xmlns:a16="http://schemas.microsoft.com/office/drawing/2014/main" id="{106BEE3E-60EC-3531-CB67-F9E89562AEF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827374" y="2942882"/>
            <a:ext cx="0" cy="27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22" name="Line 52">
            <a:extLst>
              <a:ext uri="{FF2B5EF4-FFF2-40B4-BE49-F238E27FC236}">
                <a16:creationId xmlns:a16="http://schemas.microsoft.com/office/drawing/2014/main" id="{85DEECF2-10DA-502B-7028-4B3755556E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99726" y="5222582"/>
            <a:ext cx="0" cy="272600"/>
          </a:xfrm>
          <a:prstGeom prst="line">
            <a:avLst/>
          </a:prstGeom>
          <a:noFill/>
          <a:ln w="28575">
            <a:solidFill>
              <a:schemeClr val="accent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23" name="Line 52">
            <a:extLst>
              <a:ext uri="{FF2B5EF4-FFF2-40B4-BE49-F238E27FC236}">
                <a16:creationId xmlns:a16="http://schemas.microsoft.com/office/drawing/2014/main" id="{588460B3-017B-685A-2796-09040EFB0F9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847798" y="3495036"/>
            <a:ext cx="0" cy="27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24" name="Line 52">
            <a:extLst>
              <a:ext uri="{FF2B5EF4-FFF2-40B4-BE49-F238E27FC236}">
                <a16:creationId xmlns:a16="http://schemas.microsoft.com/office/drawing/2014/main" id="{8DF27D29-173A-882F-0373-1848F7B4A23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829303" y="3497966"/>
            <a:ext cx="0" cy="27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28" name="Rectangle 49">
            <a:extLst>
              <a:ext uri="{FF2B5EF4-FFF2-40B4-BE49-F238E27FC236}">
                <a16:creationId xmlns:a16="http://schemas.microsoft.com/office/drawing/2014/main" id="{FCD75A79-3E33-D832-6CA3-B0F98C0DDF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4385" y="4769574"/>
            <a:ext cx="2927454" cy="453008"/>
          </a:xfrm>
          <a:prstGeom prst="rect">
            <a:avLst/>
          </a:prstGeom>
          <a:solidFill>
            <a:schemeClr val="accent6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Pooled for LTR analysis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(n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= 666); median follow-up: 6.1 yr</a:t>
            </a:r>
          </a:p>
        </p:txBody>
      </p:sp>
      <p:sp>
        <p:nvSpPr>
          <p:cNvPr id="32" name="Rectangle 49">
            <a:extLst>
              <a:ext uri="{FF2B5EF4-FFF2-40B4-BE49-F238E27FC236}">
                <a16:creationId xmlns:a16="http://schemas.microsoft.com/office/drawing/2014/main" id="{3E77476C-2D1C-BD28-1D3B-65BE67E371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2067" y="4769574"/>
            <a:ext cx="2927454" cy="453008"/>
          </a:xfrm>
          <a:prstGeom prst="rect">
            <a:avLst/>
          </a:prstGeom>
          <a:solidFill>
            <a:schemeClr val="accent3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Pooled for VLTR analysis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(n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= 516); median follow-up: 6.4 yr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092FB4EB-D251-58B8-EFCF-58A2DCEA4976}"/>
              </a:ext>
            </a:extLst>
          </p:cNvPr>
          <p:cNvCxnSpPr/>
          <p:nvPr/>
        </p:nvCxnSpPr>
        <p:spPr>
          <a:xfrm>
            <a:off x="2000312" y="4260560"/>
            <a:ext cx="1692012" cy="414000"/>
          </a:xfrm>
          <a:prstGeom prst="straightConnector1">
            <a:avLst/>
          </a:prstGeom>
          <a:ln w="28575">
            <a:solidFill>
              <a:schemeClr val="accent6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33B79788-C1CD-EFBA-F7E1-0F680C6732DD}"/>
              </a:ext>
            </a:extLst>
          </p:cNvPr>
          <p:cNvCxnSpPr>
            <a:cxnSpLocks/>
            <a:stCxn id="17" idx="2"/>
          </p:cNvCxnSpPr>
          <p:nvPr/>
        </p:nvCxnSpPr>
        <p:spPr>
          <a:xfrm flipH="1">
            <a:off x="3848112" y="4244460"/>
            <a:ext cx="2078602" cy="430100"/>
          </a:xfrm>
          <a:prstGeom prst="straightConnector1">
            <a:avLst/>
          </a:prstGeom>
          <a:ln w="28575">
            <a:solidFill>
              <a:schemeClr val="accent6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DCEA3709-7B01-04D5-90ED-65A99B1D321C}"/>
              </a:ext>
            </a:extLst>
          </p:cNvPr>
          <p:cNvCxnSpPr>
            <a:cxnSpLocks/>
            <a:stCxn id="18" idx="2"/>
          </p:cNvCxnSpPr>
          <p:nvPr/>
        </p:nvCxnSpPr>
        <p:spPr>
          <a:xfrm flipH="1">
            <a:off x="4249347" y="4260560"/>
            <a:ext cx="5603768" cy="436908"/>
          </a:xfrm>
          <a:prstGeom prst="straightConnector1">
            <a:avLst/>
          </a:prstGeom>
          <a:ln w="28575">
            <a:solidFill>
              <a:schemeClr val="accent6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FF0D13AB-6B53-DC7B-75F0-B9EDBB177153}"/>
              </a:ext>
            </a:extLst>
          </p:cNvPr>
          <p:cNvCxnSpPr>
            <a:cxnSpLocks/>
          </p:cNvCxnSpPr>
          <p:nvPr/>
        </p:nvCxnSpPr>
        <p:spPr>
          <a:xfrm>
            <a:off x="2479441" y="4260560"/>
            <a:ext cx="5356620" cy="428858"/>
          </a:xfrm>
          <a:prstGeom prst="straightConnector1">
            <a:avLst/>
          </a:prstGeom>
          <a:ln w="28575">
            <a:solidFill>
              <a:schemeClr val="accent3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5DCF997A-579D-099F-3B82-ABDFBF22A436}"/>
              </a:ext>
            </a:extLst>
          </p:cNvPr>
          <p:cNvCxnSpPr>
            <a:cxnSpLocks/>
            <a:stCxn id="17" idx="2"/>
          </p:cNvCxnSpPr>
          <p:nvPr/>
        </p:nvCxnSpPr>
        <p:spPr>
          <a:xfrm>
            <a:off x="5926714" y="4244460"/>
            <a:ext cx="2281501" cy="430100"/>
          </a:xfrm>
          <a:prstGeom prst="straightConnector1">
            <a:avLst/>
          </a:prstGeom>
          <a:ln w="28575">
            <a:solidFill>
              <a:schemeClr val="accent3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49">
            <a:extLst>
              <a:ext uri="{FF2B5EF4-FFF2-40B4-BE49-F238E27FC236}">
                <a16:creationId xmlns:a16="http://schemas.microsoft.com/office/drawing/2014/main" id="{68A511C5-D46F-F0FB-01FB-25F07F732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5107" y="5570691"/>
            <a:ext cx="1769906" cy="593239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6"/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Patients with LTR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(no PFS event by 4 yr)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153) (23%)</a:t>
            </a:r>
          </a:p>
        </p:txBody>
      </p:sp>
      <p:sp>
        <p:nvSpPr>
          <p:cNvPr id="62" name="Rectangle 49">
            <a:extLst>
              <a:ext uri="{FF2B5EF4-FFF2-40B4-BE49-F238E27FC236}">
                <a16:creationId xmlns:a16="http://schemas.microsoft.com/office/drawing/2014/main" id="{02C50643-F071-6427-7B18-AA8EF134F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5013" y="5570692"/>
            <a:ext cx="1769906" cy="593238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6"/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Patients with non-LTR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(PFS event by 4 yr)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349) (52%)</a:t>
            </a:r>
          </a:p>
        </p:txBody>
      </p:sp>
      <p:sp>
        <p:nvSpPr>
          <p:cNvPr id="63" name="Rectangle 49">
            <a:extLst>
              <a:ext uri="{FF2B5EF4-FFF2-40B4-BE49-F238E27FC236}">
                <a16:creationId xmlns:a16="http://schemas.microsoft.com/office/drawing/2014/main" id="{64257E40-080B-A35D-296C-59A029BC1B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6886" y="5570691"/>
            <a:ext cx="1769906" cy="593238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6"/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Patients censored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(PFS events unknown)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164) (52%)</a:t>
            </a:r>
          </a:p>
        </p:txBody>
      </p:sp>
      <p:sp>
        <p:nvSpPr>
          <p:cNvPr id="19456" name="Rectangle 49">
            <a:extLst>
              <a:ext uri="{FF2B5EF4-FFF2-40B4-BE49-F238E27FC236}">
                <a16:creationId xmlns:a16="http://schemas.microsoft.com/office/drawing/2014/main" id="{FC8BB494-8CE3-86E1-7E3B-F92F92E31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2641" y="5578742"/>
            <a:ext cx="1769906" cy="593239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Patients with VLTR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(no PFS event by 5 yr)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</a:t>
            </a: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88)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(17%)</a:t>
            </a:r>
          </a:p>
        </p:txBody>
      </p:sp>
      <p:sp>
        <p:nvSpPr>
          <p:cNvPr id="19457" name="Rectangle 49">
            <a:extLst>
              <a:ext uri="{FF2B5EF4-FFF2-40B4-BE49-F238E27FC236}">
                <a16:creationId xmlns:a16="http://schemas.microsoft.com/office/drawing/2014/main" id="{03F15DEE-AEB3-418F-739F-541F1D0313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2547" y="5578743"/>
            <a:ext cx="1769906" cy="593238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Patients with non-VLTR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(PFS event by 5 yr)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295) (57%)</a:t>
            </a:r>
          </a:p>
        </p:txBody>
      </p:sp>
      <p:sp>
        <p:nvSpPr>
          <p:cNvPr id="19459" name="Rectangle 49">
            <a:extLst>
              <a:ext uri="{FF2B5EF4-FFF2-40B4-BE49-F238E27FC236}">
                <a16:creationId xmlns:a16="http://schemas.microsoft.com/office/drawing/2014/main" id="{BB54FA1C-BDFF-4F89-16DF-4DC848A88A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34420" y="5578742"/>
            <a:ext cx="1769906" cy="593238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Patients censored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(PFS events unknown)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133) (26%)</a:t>
            </a:r>
          </a:p>
        </p:txBody>
      </p:sp>
      <p:sp>
        <p:nvSpPr>
          <p:cNvPr id="19462" name="Line 52">
            <a:extLst>
              <a:ext uri="{FF2B5EF4-FFF2-40B4-BE49-F238E27FC236}">
                <a16:creationId xmlns:a16="http://schemas.microsoft.com/office/drawing/2014/main" id="{829850DE-FC10-093F-9269-EB3223734099}"/>
              </a:ext>
            </a:extLst>
          </p:cNvPr>
          <p:cNvSpPr>
            <a:spLocks noChangeShapeType="1"/>
          </p:cNvSpPr>
          <p:nvPr/>
        </p:nvSpPr>
        <p:spPr bwMode="auto">
          <a:xfrm>
            <a:off x="4446848" y="5222582"/>
            <a:ext cx="368216" cy="272600"/>
          </a:xfrm>
          <a:prstGeom prst="line">
            <a:avLst/>
          </a:prstGeom>
          <a:noFill/>
          <a:ln w="28575">
            <a:solidFill>
              <a:schemeClr val="accent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9463" name="Line 52">
            <a:extLst>
              <a:ext uri="{FF2B5EF4-FFF2-40B4-BE49-F238E27FC236}">
                <a16:creationId xmlns:a16="http://schemas.microsoft.com/office/drawing/2014/main" id="{B9503A60-B96C-0D0D-BAC2-279B3E8DB47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59498" y="5222582"/>
            <a:ext cx="601377" cy="272600"/>
          </a:xfrm>
          <a:prstGeom prst="line">
            <a:avLst/>
          </a:prstGeom>
          <a:noFill/>
          <a:ln w="28575">
            <a:solidFill>
              <a:schemeClr val="accent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9464" name="Line 52">
            <a:extLst>
              <a:ext uri="{FF2B5EF4-FFF2-40B4-BE49-F238E27FC236}">
                <a16:creationId xmlns:a16="http://schemas.microsoft.com/office/drawing/2014/main" id="{D3E0540C-BA3C-5CC7-5DCA-79E30B3FECF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018607" y="5293953"/>
            <a:ext cx="0" cy="272600"/>
          </a:xfrm>
          <a:prstGeom prst="line">
            <a:avLst/>
          </a:prstGeom>
          <a:noFill/>
          <a:ln w="28575">
            <a:solidFill>
              <a:schemeClr val="accent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9465" name="Line 52">
            <a:extLst>
              <a:ext uri="{FF2B5EF4-FFF2-40B4-BE49-F238E27FC236}">
                <a16:creationId xmlns:a16="http://schemas.microsoft.com/office/drawing/2014/main" id="{6E4A5FFD-289C-6E49-4DC6-2E032C347139}"/>
              </a:ext>
            </a:extLst>
          </p:cNvPr>
          <p:cNvSpPr>
            <a:spLocks noChangeShapeType="1"/>
          </p:cNvSpPr>
          <p:nvPr/>
        </p:nvSpPr>
        <p:spPr bwMode="auto">
          <a:xfrm>
            <a:off x="9865729" y="5293953"/>
            <a:ext cx="368216" cy="272600"/>
          </a:xfrm>
          <a:prstGeom prst="line">
            <a:avLst/>
          </a:prstGeom>
          <a:noFill/>
          <a:ln w="28575">
            <a:solidFill>
              <a:schemeClr val="accent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9466" name="Line 52">
            <a:extLst>
              <a:ext uri="{FF2B5EF4-FFF2-40B4-BE49-F238E27FC236}">
                <a16:creationId xmlns:a16="http://schemas.microsoft.com/office/drawing/2014/main" id="{01A56EA5-91AC-43E5-C66A-56CA78C37AD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78379" y="5293953"/>
            <a:ext cx="601377" cy="272600"/>
          </a:xfrm>
          <a:prstGeom prst="line">
            <a:avLst/>
          </a:prstGeom>
          <a:noFill/>
          <a:ln w="28575">
            <a:solidFill>
              <a:schemeClr val="accent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9" name="Text Box 15">
            <a:extLst>
              <a:ext uri="{FF2B5EF4-FFF2-40B4-BE49-F238E27FC236}">
                <a16:creationId xmlns:a16="http://schemas.microsoft.com/office/drawing/2014/main" id="{E83C1CAD-E39B-AB8A-60FF-0C68BAC505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9175" y="6321623"/>
            <a:ext cx="5732463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000" b="1" kern="1200">
                <a:solidFill>
                  <a:schemeClr val="tx1"/>
                </a:solidFill>
                <a:latin typeface="Arial" charset="0"/>
                <a:ea typeface="+mn-ea"/>
                <a:cs typeface="Poppins" pitchFamily="2" charset="77"/>
              </a:defRPr>
            </a:lvl1pPr>
            <a:lvl2pPr marL="742950" indent="-28575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b="1" kern="1200">
                <a:solidFill>
                  <a:schemeClr val="tx1"/>
                </a:solidFill>
                <a:latin typeface="Arial" charset="0"/>
                <a:ea typeface="+mn-ea"/>
                <a:cs typeface="Poppins" pitchFamily="2" charset="77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b="1" kern="1200">
                <a:solidFill>
                  <a:schemeClr val="tx1"/>
                </a:solidFill>
                <a:latin typeface="Arial" charset="0"/>
                <a:ea typeface="+mn-ea"/>
                <a:cs typeface="Poppins" pitchFamily="2" charset="77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000" b="1" kern="1200">
                <a:solidFill>
                  <a:schemeClr val="tx1"/>
                </a:solidFill>
                <a:latin typeface="Arial" charset="0"/>
                <a:ea typeface="+mn-ea"/>
                <a:cs typeface="Poppins" pitchFamily="2" charset="77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000" b="1" kern="1200">
                <a:solidFill>
                  <a:schemeClr val="tx1"/>
                </a:solidFill>
                <a:latin typeface="Arial" charset="0"/>
                <a:ea typeface="+mn-ea"/>
                <a:cs typeface="Poppins" pitchFamily="2" charset="77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en-US" b="0" spc="-10">
                <a:solidFill>
                  <a:srgbClr val="161616"/>
                </a:solidFill>
                <a:latin typeface="Poppins" pitchFamily="2" charset="77"/>
              </a:rPr>
              <a:t>1. Hortobagyi. NEJM. 2022;386:942. 2. Neven. Breast Cancer Res. 2023;25:103. 3. Lu. Clin Cancer Res. 2022;28:851. 4. Andre. SABCS 2025. Abstr PD5-10.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125567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95CA5-4273-AF46-C994-5FAF3212C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221C541-8440-F69A-FE8E-D905520BFD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4826643"/>
            <a:ext cx="11740260" cy="126325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LTR and VLTR rates did not differ significantly by age, BMI, or ECOG 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LTR rate was similar between premenopausal (34/150; 22.7%) and postmenopausal patients (119/516; 23.1%)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26819085-1B83-F4C3-2AC3-75546B71DF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MONALEESA LTR Analysis: Patient Characteristics</a:t>
            </a:r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05769C6B-F481-FFE1-B86A-D3A1AE54B9B0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Andre. SABCS 2025. Abstr PD5-10.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28D677C2-97C5-C2DF-75F9-6785CDCF4A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2668471"/>
              </p:ext>
            </p:extLst>
          </p:nvPr>
        </p:nvGraphicFramePr>
        <p:xfrm>
          <a:off x="231078" y="1334441"/>
          <a:ext cx="11740260" cy="3291936"/>
        </p:xfrm>
        <a:graphic>
          <a:graphicData uri="http://schemas.openxmlformats.org/drawingml/2006/table">
            <a:tbl>
              <a:tblPr/>
              <a:tblGrid>
                <a:gridCol w="2708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20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09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48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7866">
                  <a:extLst>
                    <a:ext uri="{9D8B030D-6E8A-4147-A177-3AD203B41FA5}">
                      <a16:colId xmlns:a16="http://schemas.microsoft.com/office/drawing/2014/main" val="833572488"/>
                    </a:ext>
                  </a:extLst>
                </a:gridCol>
                <a:gridCol w="1954045">
                  <a:extLst>
                    <a:ext uri="{9D8B030D-6E8A-4147-A177-3AD203B41FA5}">
                      <a16:colId xmlns:a16="http://schemas.microsoft.com/office/drawing/2014/main" val="3961209452"/>
                    </a:ext>
                  </a:extLst>
                </a:gridCol>
                <a:gridCol w="1021687">
                  <a:extLst>
                    <a:ext uri="{9D8B030D-6E8A-4147-A177-3AD203B41FA5}">
                      <a16:colId xmlns:a16="http://schemas.microsoft.com/office/drawing/2014/main" val="191636639"/>
                    </a:ext>
                  </a:extLst>
                </a:gridCol>
              </a:tblGrid>
              <a:tr h="510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Characteristic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 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153)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Without 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349)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Value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 VLTR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88)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Without VLTR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295)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Value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8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Mean age, yr (SD)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59.3 (11.9)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58.0 (12.4)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.282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63.6 (9.4)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62.5 (9.9)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.318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8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Mean BMI, kg/m</a:t>
                      </a:r>
                      <a:r>
                        <a:rPr kumimoji="0" lang="en-US" sz="12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(SD)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27.5 (5.6)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26.6 (5.5)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.132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28.3 (5.6)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27.0 (5.4)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.058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0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Menopausal status,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Postmenopausal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Premenopausal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119 (77.8)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(22.2)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273 (78.2)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76 (21.8)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88 (100)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295 (100)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0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ECOG PS,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0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106 (69.3)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47 (30.7)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210 (60.2)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138 (39.2)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.13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60 (68.2)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 (31.8)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169 (57.3)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126 (42.7)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.088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702952"/>
                  </a:ext>
                </a:extLst>
              </a:tr>
              <a:tr h="656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Additional treatment 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Anastrozole + goserelin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Fulvestrant + goserelin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Letrozole + goserelin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(2.6)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56 (36.6)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93 (60.8)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(2.6)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128 (36.7)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212 (60.7)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44 (50.0)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44 (50.0)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138 (46.8)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157 (53.2)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.682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9102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922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A7DDBC-0C8C-D08E-6BA3-5B875D48BD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EB09633-2CF2-87DB-692D-88EEB2E382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4992169"/>
            <a:ext cx="11740260" cy="1310206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LTR and VLTR were less frequent in patients with ≥3 metastatic sites; LTR less frequent in patients with liver metastasis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Similar rates of de novo or recurrent disease, lung involvement, or bone-only disease among patients with or without LTR or VLTR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288ADE9E-BFD3-905A-57FA-EBEE749ECB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MONALEESA LTR Analysis: Disease Characteristics</a:t>
            </a:r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FAAC7590-38A9-5A24-870B-E16DB2C183A4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Andre. SABCS 2025. Abstr PD5-10.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5BF4E83A-A1F5-A29C-BC75-1232AE008C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3320221"/>
              </p:ext>
            </p:extLst>
          </p:nvPr>
        </p:nvGraphicFramePr>
        <p:xfrm>
          <a:off x="231078" y="1334441"/>
          <a:ext cx="11740260" cy="3657728"/>
        </p:xfrm>
        <a:graphic>
          <a:graphicData uri="http://schemas.openxmlformats.org/drawingml/2006/table">
            <a:tbl>
              <a:tblPr/>
              <a:tblGrid>
                <a:gridCol w="2708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20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09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48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7866">
                  <a:extLst>
                    <a:ext uri="{9D8B030D-6E8A-4147-A177-3AD203B41FA5}">
                      <a16:colId xmlns:a16="http://schemas.microsoft.com/office/drawing/2014/main" val="833572488"/>
                    </a:ext>
                  </a:extLst>
                </a:gridCol>
                <a:gridCol w="1954045">
                  <a:extLst>
                    <a:ext uri="{9D8B030D-6E8A-4147-A177-3AD203B41FA5}">
                      <a16:colId xmlns:a16="http://schemas.microsoft.com/office/drawing/2014/main" val="3961209452"/>
                    </a:ext>
                  </a:extLst>
                </a:gridCol>
                <a:gridCol w="1021687">
                  <a:extLst>
                    <a:ext uri="{9D8B030D-6E8A-4147-A177-3AD203B41FA5}">
                      <a16:colId xmlns:a16="http://schemas.microsoft.com/office/drawing/2014/main" val="191636639"/>
                    </a:ext>
                  </a:extLst>
                </a:gridCol>
              </a:tblGrid>
              <a:tr h="3665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Characteristic,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 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153)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Without 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349)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Value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 VLTR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88)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Without VLTR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295)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Value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70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De novo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66 (43.1)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138 (39.5)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.215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40 (45.5)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111 (37.6)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.468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5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Recurrent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Treatment free ≤12 mo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Treatment free &gt;12 mo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(2.6)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74 (48.4)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 (6.6)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159 (45.6)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(4.5)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39 (44.3)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(3.1)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156 (52.9)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70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Liver involvement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 (16.3)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89 (25.5)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.032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(15.9)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61 (20.7)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.403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70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Lung involvement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58 (37.9)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140 (40.1)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.714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31 (35.2)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125 (42.4)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.283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702952"/>
                  </a:ext>
                </a:extLst>
              </a:tr>
              <a:tr h="1570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Visceral disease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86 (56.2)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217 (62.2)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.246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50 (56.8)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181 (61.4)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.523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0289912"/>
                  </a:ext>
                </a:extLst>
              </a:tr>
              <a:tr h="1570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Bone-only disease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37 (24.2)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68 (19.5)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.284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 (27.3)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56 (19.0)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.126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7148345"/>
                  </a:ext>
                </a:extLst>
              </a:tr>
              <a:tr h="5759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No. of metastatic sites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0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1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2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 (34.0)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55 (35.9)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46 (30.1)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(0.6)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93 (26.6)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104 (29.8)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150 (43.0)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.034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31 (35.2)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34 (38.6)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 (26.1)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(0.7)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78 (26.4)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88 (29.8)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127 (43.1)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.029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9102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0186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702DA-944A-4029-2E27-1BA568A27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6603F5ED-F384-9453-8F67-2A722349A7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MONALEESA LTR Analysis: Biomarker Analyses</a:t>
            </a:r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97F0CA80-BD1F-0749-D8E3-4A27AA1AF1FF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475512"/>
            <a:ext cx="5732463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Andre. SABCS 2025. Abstr PD5-10.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530970DA-5A1F-5310-A225-279E5DD5604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3405643"/>
              </p:ext>
            </p:extLst>
          </p:nvPr>
        </p:nvGraphicFramePr>
        <p:xfrm>
          <a:off x="231078" y="1219591"/>
          <a:ext cx="11740260" cy="5029296"/>
        </p:xfrm>
        <a:graphic>
          <a:graphicData uri="http://schemas.openxmlformats.org/drawingml/2006/table">
            <a:tbl>
              <a:tblPr/>
              <a:tblGrid>
                <a:gridCol w="28014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4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09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48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7866">
                  <a:extLst>
                    <a:ext uri="{9D8B030D-6E8A-4147-A177-3AD203B41FA5}">
                      <a16:colId xmlns:a16="http://schemas.microsoft.com/office/drawing/2014/main" val="833572488"/>
                    </a:ext>
                  </a:extLst>
                </a:gridCol>
                <a:gridCol w="1954045">
                  <a:extLst>
                    <a:ext uri="{9D8B030D-6E8A-4147-A177-3AD203B41FA5}">
                      <a16:colId xmlns:a16="http://schemas.microsoft.com/office/drawing/2014/main" val="3961209452"/>
                    </a:ext>
                  </a:extLst>
                </a:gridCol>
                <a:gridCol w="1021687">
                  <a:extLst>
                    <a:ext uri="{9D8B030D-6E8A-4147-A177-3AD203B41FA5}">
                      <a16:colId xmlns:a16="http://schemas.microsoft.com/office/drawing/2014/main" val="191636639"/>
                    </a:ext>
                  </a:extLst>
                </a:gridCol>
              </a:tblGrid>
              <a:tr h="4812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Biomarker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 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153)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Without 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349)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Value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 VLTR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88)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Patients Without VLTR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295)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Value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Mean ctDNA fraction (SD)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0.05 (0.09)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0.13 (0.15)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&lt;.001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0.04 (0.08)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0.12 (0.15)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&lt;.001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1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CCND1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 alteration,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Positive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Negative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Missing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(2.0)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120 (78.4)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30 (19.6)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 (9.5)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245 (70.2)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71 (20.3)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.009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(2.3)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66 (75.0)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 (22.7)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 (8.8)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207 (70.2)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62 (21.0)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.118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1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TP53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 alteration,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Positive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Negative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Missing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(2.6)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119 (77.8)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30 (19.6)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 (14.9)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226 (64.8)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71 (20.3)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&lt;.001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(1.1)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67 (76.1)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 (22.7)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39 (13.2)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194 (65.8)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62 (21.0)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0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Mean mRNA </a:t>
                      </a:r>
                      <a:r>
                        <a:rPr kumimoji="0" lang="en-US" sz="14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CCNE1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 expression (SD)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-0.24 (0.85)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0.13  (0.97)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.002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-0.34 (0.83)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0.03 (0.91)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702952"/>
                  </a:ext>
                </a:extLst>
              </a:tr>
              <a:tr h="10426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Intrinsic subtype,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Basal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HER2E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Luminal A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Luminal B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Not analyzed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Normal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(1.3)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(3.9)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58 (37.9)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 (12.4)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54 (35.3)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(9.2)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 (5.2)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37 (10.6)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90 (25.8)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54 (15.5)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118 (33.8)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(9.2)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.008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(4.5)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 (37.5)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 (11.4)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(26.4)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(10.2)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(4.7)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31 (10.5)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88 (29.8)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44 (14.9)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90 (30.5)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 (9.5)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.092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9102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47644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D82D27-337F-DFA4-A984-C006787A9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Content Placeholder 12">
            <a:extLst>
              <a:ext uri="{FF2B5EF4-FFF2-40B4-BE49-F238E27FC236}">
                <a16:creationId xmlns:a16="http://schemas.microsoft.com/office/drawing/2014/main" id="{DB475B4E-0A9A-B301-CDBD-15C0FF465F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000" dirty="0"/>
              <a:t>Pooled analysis of patients with HR-positive/HER2-negative advanced breast cancer participating in the phase III MONALEESA trials found that first-line ribociclib + ET results in LTR (PFS &gt;4 yr) in 23% of patients</a:t>
            </a:r>
          </a:p>
          <a:p>
            <a:pPr marL="517525" lvl="1" indent="-285750">
              <a:buFont typeface="Calibri" panose="020F0502020204030204" pitchFamily="34" charset="0"/>
              <a:buChar char="─"/>
            </a:pPr>
            <a:r>
              <a:rPr lang="en-US" altLang="en-US" sz="1800" dirty="0"/>
              <a:t>VLTR (PFS &gt;5 yr) occurred in 17% of postmenopausal patients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000" dirty="0"/>
              <a:t>Patients with better prognostic factors were more likely to obtain LTR or VLTR</a:t>
            </a:r>
          </a:p>
          <a:p>
            <a:pPr marL="517525" lvl="1" indent="-285750">
              <a:buFont typeface="Calibri" panose="020F0502020204030204" pitchFamily="34" charset="0"/>
              <a:buChar char="─"/>
            </a:pPr>
            <a:r>
              <a:rPr lang="en-GB" sz="1800" dirty="0"/>
              <a:t>Lower frequency with ≥3 metastatic sites and </a:t>
            </a:r>
            <a:r>
              <a:rPr lang="en-GB" sz="1800" i="1" dirty="0"/>
              <a:t>TP53</a:t>
            </a:r>
            <a:r>
              <a:rPr lang="en-GB" sz="1800" dirty="0"/>
              <a:t> alterations in baseline ctDNA</a:t>
            </a:r>
          </a:p>
          <a:p>
            <a:pPr marL="517525" lvl="1" indent="-285750">
              <a:buFont typeface="Calibri" panose="020F0502020204030204" pitchFamily="34" charset="0"/>
              <a:buChar char="─"/>
            </a:pPr>
            <a:r>
              <a:rPr lang="en-GB" sz="1800" dirty="0"/>
              <a:t>Lower mean ctDNA fraction, lower </a:t>
            </a:r>
            <a:r>
              <a:rPr lang="en-GB" sz="1800" i="1" dirty="0"/>
              <a:t>CCNE1</a:t>
            </a:r>
            <a:r>
              <a:rPr lang="en-GB" sz="1800" dirty="0"/>
              <a:t> gene expression, and higher proportion with luminal A disease</a:t>
            </a:r>
          </a:p>
          <a:p>
            <a:pPr marL="517525" lvl="1" indent="-285750">
              <a:buFont typeface="Calibri" panose="020F0502020204030204" pitchFamily="34" charset="0"/>
              <a:buChar char="─"/>
            </a:pPr>
            <a:r>
              <a:rPr lang="en-GB" sz="1800" dirty="0"/>
              <a:t>LTR/VLTR occurred in some patients with poor prognostic indicators (liver involvement, ≥3 metastatic sites)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These findings indicate that ribociclib + ET provides robust long-term treatment response in approximately 23% of patients with </a:t>
            </a:r>
            <a:r>
              <a:rPr lang="en-US" altLang="en-US" sz="2000" dirty="0"/>
              <a:t>HR-positive/HER2-negative advanced breast cancer </a:t>
            </a:r>
            <a:endParaRPr lang="en-GB" sz="2000" dirty="0"/>
          </a:p>
          <a:p>
            <a:pPr marL="517525" lvl="1" indent="-285750">
              <a:buFont typeface="Arial" panose="020B0604020202020204" pitchFamily="34" charset="0"/>
              <a:buChar char="•"/>
            </a:pPr>
            <a:endParaRPr lang="en-US" altLang="en-US" sz="1600" dirty="0"/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2026A439-8529-6B4C-B145-B93CE97EB5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MONALEESA LTR Analysis: </a:t>
            </a:r>
            <a:r>
              <a:rPr lang="en-US" dirty="0"/>
              <a:t>Investigator’s Conclusions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195DB1B1-EDAD-EFC4-4131-F087EE95E313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>
              <a:spcBef>
                <a:spcPts val="0"/>
              </a:spcBef>
              <a:defRPr/>
            </a:pPr>
            <a:r>
              <a:rPr lang="en-US" altLang="en-US" b="0" spc="-10" dirty="0">
                <a:solidFill>
                  <a:srgbClr val="161616"/>
                </a:solidFill>
                <a:latin typeface="Poppins" pitchFamily="2" charset="77"/>
              </a:rPr>
              <a:t>Andre. SABCS 2025. Abstr PD5-10.</a:t>
            </a:r>
            <a:endParaRPr lang="en-US" altLang="en-US" b="0" dirty="0">
              <a:solidFill>
                <a:srgbClr val="161616"/>
              </a:solidFill>
              <a:latin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733978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1036181"/>
          </a:xfrm>
        </p:spPr>
        <p:txBody>
          <a:bodyPr/>
          <a:lstStyle/>
          <a:p>
            <a:pPr algn="l"/>
            <a:r>
              <a:rPr lang="en-US" sz="1800" dirty="0"/>
              <a:t>Capsule Summaries of all the key data</a:t>
            </a:r>
          </a:p>
          <a:p>
            <a:pPr algn="l"/>
            <a:r>
              <a:rPr lang="en-US" sz="1800" dirty="0"/>
              <a:t>Additional CME/CE-certified analyses with expert faculty commentary on all the key studies in early and advanced stage </a:t>
            </a:r>
            <a:r>
              <a:rPr lang="en-US" sz="1800"/>
              <a:t>breast cancers</a:t>
            </a:r>
            <a:endParaRPr lang="en-US" sz="1800" dirty="0"/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1466155"/>
            <a:ext cx="11740260" cy="492944"/>
          </a:xfrm>
        </p:spPr>
        <p:txBody>
          <a:bodyPr/>
          <a:lstStyle/>
          <a:p>
            <a:r>
              <a:rPr lang="en-US" altLang="en-US" dirty="0"/>
              <a:t>Go Online for More Coverage of SABCS 2025!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4592477"/>
            <a:ext cx="11740260" cy="369332"/>
          </a:xfrm>
        </p:spPr>
        <p:txBody>
          <a:bodyPr/>
          <a:lstStyle/>
          <a:p>
            <a:r>
              <a:rPr lang="en-US" dirty="0">
                <a:hlinkClick r:id="rId3"/>
              </a:rPr>
              <a:t>deceraclinical.com/education</a:t>
            </a:r>
            <a:endParaRPr lang="en-US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1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8B8B92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2fd6914-46d4-4c7e-bbad-46e82841b69d" xsi:nil="true"/>
    <lcf76f155ced4ddcb4097134ff3c332f xmlns="61c28a77-e754-4451-a7ca-87108c003a1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2FC30CF42DED4FB6D1DC8BA31BFD6A" ma:contentTypeVersion="10" ma:contentTypeDescription="Create a new document." ma:contentTypeScope="" ma:versionID="d7bd7e244d04558088dfebb880958b01">
  <xsd:schema xmlns:xsd="http://www.w3.org/2001/XMLSchema" xmlns:xs="http://www.w3.org/2001/XMLSchema" xmlns:p="http://schemas.microsoft.com/office/2006/metadata/properties" xmlns:ns2="61c28a77-e754-4451-a7ca-87108c003a1f" xmlns:ns3="22fd6914-46d4-4c7e-bbad-46e82841b69d" targetNamespace="http://schemas.microsoft.com/office/2006/metadata/properties" ma:root="true" ma:fieldsID="c8e338c0fa9f9f37267e2b9df8e7baa5" ns2:_="" ns3:_="">
    <xsd:import namespace="61c28a77-e754-4451-a7ca-87108c003a1f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c28a77-e754-4451-a7ca-87108c003a1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5AE9FEF-C76F-4F64-99E6-DA051A32760B}">
  <ds:schemaRefs>
    <ds:schemaRef ds:uri="61c28a77-e754-4451-a7ca-87108c003a1f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22fd6914-46d4-4c7e-bbad-46e82841b69d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DC78AD68-0262-464C-9740-C7C5291A7F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1c28a77-e754-4451-a7ca-87108c003a1f"/>
    <ds:schemaRef ds:uri="22fd6914-46d4-4c7e-bbad-46e82841b6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771E31-7CC4-41C6-A4C4-B0A1E21ED3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4482</TotalTime>
  <Words>1876</Words>
  <Application>Microsoft Office PowerPoint</Application>
  <PresentationFormat>Widescreen</PresentationFormat>
  <Paragraphs>387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9</vt:i4>
      </vt:variant>
    </vt:vector>
  </HeadingPairs>
  <TitlesOfParts>
    <vt:vector size="22" baseType="lpstr">
      <vt:lpstr>Aptos</vt:lpstr>
      <vt:lpstr>Arial</vt:lpstr>
      <vt:lpstr>Calibri</vt:lpstr>
      <vt:lpstr>Newsreader ExtraBold</vt:lpstr>
      <vt:lpstr>Newsreader SemiBold</vt:lpstr>
      <vt:lpstr>Poppins</vt:lpstr>
      <vt:lpstr>Poppins Light</vt:lpstr>
      <vt:lpstr>Times</vt:lpstr>
      <vt:lpstr>Wingdings</vt:lpstr>
      <vt:lpstr>4_Office</vt:lpstr>
      <vt:lpstr>3_Office</vt:lpstr>
      <vt:lpstr>2_Office</vt:lpstr>
      <vt:lpstr>1_Office</vt:lpstr>
      <vt:lpstr>MONALEESA Trials Pooled Analysis: Markers of Long-term Response to First-line Ribociclib + ET for HR-Positive/HER2-Negative Advanced Breast Cancer</vt:lpstr>
      <vt:lpstr>About These Slides</vt:lpstr>
      <vt:lpstr>MONALEESA: Background</vt:lpstr>
      <vt:lpstr>MONALEESA LTR Analysis: Patient Selection</vt:lpstr>
      <vt:lpstr>MONALEESA LTR Analysis: Patient Characteristics</vt:lpstr>
      <vt:lpstr>MONALEESA LTR Analysis: Disease Characteristics</vt:lpstr>
      <vt:lpstr>MONALEESA LTR Analysis: Biomarker Analyses</vt:lpstr>
      <vt:lpstr>MONALEESA LTR Analysis: Investigator’s Conclusions</vt:lpstr>
      <vt:lpstr>Go Online for More Coverage of SABCS 2025!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MONALEESA Trials Pooled Analysis: Markers of Long-term Response to First-line Ribociclib + ET for HR-Positive/HER2-Negative Advanced Breast Cancer</dc:title>
  <dc:creator>Timothy Quill</dc:creator>
  <cp:lastModifiedBy>Valerie Wenzel</cp:lastModifiedBy>
  <cp:revision>31</cp:revision>
  <dcterms:created xsi:type="dcterms:W3CDTF">2025-12-04T13:55:49Z</dcterms:created>
  <dcterms:modified xsi:type="dcterms:W3CDTF">2026-02-17T14:15:03Z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0x0101002D2FC30CF42DED4FB6D1DC8BA31BFD6A</vt:lpwstr>
  </property>
  <property fmtid="{D5CDD505-2E9C-101B-9397-08002B2CF9AE}" pid="3" name="MediaServiceImageTags">
    <vt:lpwstr/>
  </property>
</Properties>
</file>