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60" r:id="rId8"/>
    <p:sldId id="559" r:id="rId9"/>
    <p:sldId id="562" r:id="rId10"/>
    <p:sldId id="565" r:id="rId11"/>
    <p:sldId id="563" r:id="rId12"/>
    <p:sldId id="567" r:id="rId13"/>
    <p:sldId id="568" r:id="rId14"/>
    <p:sldId id="572" r:id="rId15"/>
    <p:sldId id="569"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mber Williams" initials="AW" lastIdx="19" clrIdx="17">
    <p:extLst>
      <p:ext uri="{19B8F6BF-5375-455C-9EA6-DF929625EA0E}">
        <p15:presenceInfo xmlns:p15="http://schemas.microsoft.com/office/powerpoint/2012/main" userId="S::awilliams@cealliance.com::981bbddf-314c-40a4-aea3-441dcc545642" providerId="AD"/>
      </p:ext>
    </p:extLst>
  </p:cmAuthor>
  <p:cmAuthor id="19" name="Sharif Morsalin" initials="SM" lastIdx="2" clrIdx="18">
    <p:extLst>
      <p:ext uri="{19B8F6BF-5375-455C-9EA6-DF929625EA0E}">
        <p15:presenceInfo xmlns:p15="http://schemas.microsoft.com/office/powerpoint/2012/main" userId="S::smorsalin@cealliance.com::f8db66a7-63db-4175-bbd5-08cb4e83d437" providerId="AD"/>
      </p:ext>
    </p:extLst>
  </p:cmAuthor>
  <p:cmAuthor id="20" name="Allison Weckerle" initials="AW" lastIdx="17" clrIdx="19">
    <p:extLst>
      <p:ext uri="{19B8F6BF-5375-455C-9EA6-DF929625EA0E}">
        <p15:presenceInfo xmlns:p15="http://schemas.microsoft.com/office/powerpoint/2012/main" userId="S::aweckerle@cealliance.com::2aecc5db-e215-47aa-9eb4-82d4e2a56303" providerId="AD"/>
      </p:ext>
    </p:extLst>
  </p:cmAuthor>
  <p:cmAuthor id="21" name="Timothy Quill" initials="TQ" lastIdx="14" clrIdx="20">
    <p:extLst>
      <p:ext uri="{19B8F6BF-5375-455C-9EA6-DF929625EA0E}">
        <p15:presenceInfo xmlns:p15="http://schemas.microsoft.com/office/powerpoint/2012/main" userId="S::tquill@clinicaloptions.com::b1dc6efb-2995-45e7-a306-57a2c67aa886" providerId="AD"/>
      </p:ext>
    </p:extLst>
  </p:cmAuthor>
  <p:cmAuthor id="22" name="Andrea Boecler" initials="AB" lastIdx="8" clrIdx="21">
    <p:extLst>
      <p:ext uri="{19B8F6BF-5375-455C-9EA6-DF929625EA0E}">
        <p15:presenceInfo xmlns:p15="http://schemas.microsoft.com/office/powerpoint/2012/main" userId="S::aboecler@clinicaloptions.com::28e82037-1239-4052-943b-ae184e0bc2af"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E352D-CA97-4EF2-9C5E-AF4D7FA13A26}" v="191" dt="2025-04-09T18:28:49.887"/>
    <p1510:client id="{BCB22EB8-9B35-47ED-A54C-D53F568E01B9}" v="6" dt="2025-04-09T18:56:15.73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15" autoAdjust="0"/>
    <p:restoredTop sz="84954" autoAdjust="0"/>
  </p:normalViewPr>
  <p:slideViewPr>
    <p:cSldViewPr snapToGrid="0">
      <p:cViewPr varScale="1">
        <p:scale>
          <a:sx n="66" d="100"/>
          <a:sy n="66" d="100"/>
        </p:scale>
        <p:origin x="472"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t>
            </a:r>
            <a:r>
              <a:rPr lang="en-US" b="0" i="1" dirty="0"/>
              <a:t>EGFRm,</a:t>
            </a:r>
            <a:r>
              <a:rPr lang="en-US" i="1" dirty="0"/>
              <a:t> EGFR-mutated;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9992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antibody–drug conjugate; </a:t>
            </a:r>
            <a:r>
              <a:rPr lang="en-US" sz="1200" b="0" i="1" kern="0" dirty="0"/>
              <a:t>Dato-DXd, datopotamab deruxtecan; </a:t>
            </a:r>
            <a:r>
              <a:rPr lang="en-US" b="0" i="1" dirty="0"/>
              <a:t>EGFRm,</a:t>
            </a:r>
            <a:r>
              <a:rPr lang="en-US" i="1" dirty="0"/>
              <a:t> EGFR-mutated; NSCLC, non-small-cell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73419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1L, first-line; Dato-DXd, datopotamab deruxtecan; DoR, duration of response; EGFRm, EGFR-mutated; NSCLC, non-small-cell lung cancer; ORR, objective response rate; OS, overall survival; PFS, progression-free survival; RECIST, Response Criteria in Solid Tumors.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7305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CNS, central nervous system; Dato-DXd, datopotamab deruxtecan; PD, progressive disease;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05890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Dato-DXd, datopotamab deruxtecan; NE, not evaluable; ORR, objective response rate; PD, progressive disease; PR, partial response; SD, stable disease;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286133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Dato-DXd, datopotamab deruxtecan; DoR, duration of response; mDoR, median duration of response; mPFS, median progression-free survival; NC, not calculable;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34420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Dato-DXd, datopotamab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23256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r>
              <a:rPr lang="en-US" b="0" i="1" dirty="0"/>
              <a:t>Dato-DXd, datopotamab deruxtecan.</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39034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AEs, adverse events; AESI, adverse event of special interest; Dato-DXd, datopotamab deruxtecan; ILD, interstitial lung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468084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1L, first-line; Dato-DXd, datopotamab deruxtecan; EGFRm, EGFR-mutated; mPFS, median progression-free survival; NSCLC, non-small-cell lung cancer;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81734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ORCHARD: Phase II Study of Osimertinib + Datopotamab Deruxtecan in Advanced </a:t>
            </a:r>
            <a:r>
              <a:rPr lang="en-US" i="1" dirty="0"/>
              <a:t>EGFR</a:t>
            </a:r>
            <a:r>
              <a:rPr lang="en-US" dirty="0"/>
              <a:t>m NSCLC After 1L Osimertinib</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7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41358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Independent Conference Highlights*</a:t>
            </a:r>
            <a:br>
              <a:rPr lang="en-US" sz="2200" b="1" kern="0" dirty="0">
                <a:latin typeface="Calibri" panose="020F0502020204030204" pitchFamily="34" charset="0"/>
                <a:ea typeface="+mj-ea"/>
                <a:cs typeface="+mj-cs"/>
              </a:rPr>
            </a:br>
            <a:r>
              <a:rPr lang="en-US" sz="1600" i="1" kern="0" dirty="0">
                <a:solidFill>
                  <a:schemeClr val="bg2"/>
                </a:solidFill>
                <a:latin typeface="Calibri"/>
                <a:ea typeface="+mj-ea"/>
                <a:cs typeface="Calibri"/>
              </a:rPr>
              <a:t>of the 2025 European Lung Cancer Congress, March 26-29,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222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C51E1-07AF-06BE-E12D-062B6FAD9CFC}"/>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D6097CC4-280D-EC96-60D7-B707F6B03303}"/>
              </a:ext>
            </a:extLst>
          </p:cNvPr>
          <p:cNvSpPr>
            <a:spLocks noGrp="1" noChangeArrowheads="1"/>
          </p:cNvSpPr>
          <p:nvPr>
            <p:ph type="title"/>
          </p:nvPr>
        </p:nvSpPr>
        <p:spPr/>
        <p:txBody>
          <a:bodyPr/>
          <a:lstStyle/>
          <a:p>
            <a:pPr eaLnBrk="1" hangingPunct="1"/>
            <a:r>
              <a:rPr lang="en-US" altLang="en-US" dirty="0"/>
              <a:t>ORCHARD: Background</a:t>
            </a:r>
          </a:p>
        </p:txBody>
      </p:sp>
      <p:sp>
        <p:nvSpPr>
          <p:cNvPr id="4" name="Content Placeholder 1">
            <a:extLst>
              <a:ext uri="{FF2B5EF4-FFF2-40B4-BE49-F238E27FC236}">
                <a16:creationId xmlns:a16="http://schemas.microsoft.com/office/drawing/2014/main" id="{305EDDCD-80A2-2354-B59C-556D1651C583}"/>
              </a:ext>
            </a:extLst>
          </p:cNvPr>
          <p:cNvSpPr txBox="1">
            <a:spLocks/>
          </p:cNvSpPr>
          <p:nvPr/>
        </p:nvSpPr>
        <p:spPr>
          <a:xfrm>
            <a:off x="604675" y="128153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Osimertinib, a third-generation </a:t>
            </a:r>
            <a:r>
              <a:rPr lang="en-US" sz="2200" b="0" i="1" kern="0" dirty="0"/>
              <a:t>EGFR</a:t>
            </a:r>
            <a:r>
              <a:rPr lang="en-US" sz="2200" b="0" kern="0" dirty="0"/>
              <a:t>-targeting therapy, is a preferred first-line treatment option for patients with advanced </a:t>
            </a:r>
            <a:r>
              <a:rPr lang="en-US" sz="2200" b="0" i="1" kern="0" dirty="0"/>
              <a:t>EGFR</a:t>
            </a:r>
            <a:r>
              <a:rPr lang="en-US" sz="2200" b="0" kern="0" dirty="0"/>
              <a:t>m</a:t>
            </a:r>
            <a:r>
              <a:rPr lang="en-US" sz="2200" b="0" i="1" kern="0" dirty="0"/>
              <a:t> </a:t>
            </a:r>
            <a:r>
              <a:rPr lang="en-US" sz="2200" b="0" kern="0" dirty="0"/>
              <a:t>NSCLC</a:t>
            </a:r>
            <a:r>
              <a:rPr lang="en-US" sz="2200" b="0" kern="0" baseline="30000" dirty="0"/>
              <a:t>1-3</a:t>
            </a:r>
            <a:r>
              <a:rPr lang="en-US" sz="2200" b="0" kern="0" dirty="0"/>
              <a:t>	</a:t>
            </a:r>
          </a:p>
          <a:p>
            <a:pPr lvl="1"/>
            <a:r>
              <a:rPr lang="en-US" sz="2000" b="0" kern="0" dirty="0"/>
              <a:t>However, following progression on osimertinib, alternative therapies remain limited</a:t>
            </a:r>
            <a:r>
              <a:rPr lang="en-US" sz="2000" b="0" kern="0" baseline="30000" dirty="0"/>
              <a:t>2-4</a:t>
            </a:r>
          </a:p>
          <a:p>
            <a:r>
              <a:rPr lang="en-US" sz="2200" b="0" kern="0" dirty="0"/>
              <a:t>Datopotamab deruxtecan, a TROP2-targeted ADC, has shown encouraging results as single-agent therapy in previously treated advanced </a:t>
            </a:r>
            <a:r>
              <a:rPr lang="en-US" sz="2200" b="0" i="1" kern="0" dirty="0"/>
              <a:t>EGFR</a:t>
            </a:r>
            <a:r>
              <a:rPr lang="en-US" sz="2200" b="0" kern="0" dirty="0"/>
              <a:t>m</a:t>
            </a:r>
            <a:r>
              <a:rPr lang="en-US" sz="2200" b="0" i="1" kern="0" dirty="0"/>
              <a:t> </a:t>
            </a:r>
            <a:r>
              <a:rPr lang="en-US" sz="2200" b="0" kern="0" dirty="0"/>
              <a:t>NSCLC</a:t>
            </a:r>
            <a:r>
              <a:rPr lang="en-US" sz="2200" b="0" kern="0" baseline="30000" dirty="0"/>
              <a:t>5-7</a:t>
            </a:r>
            <a:endParaRPr lang="en-US" sz="2200" b="0" kern="0" dirty="0"/>
          </a:p>
          <a:p>
            <a:pPr lvl="1"/>
            <a:r>
              <a:rPr lang="en-US" sz="2000" b="0" kern="0" dirty="0"/>
              <a:t>Supported by data from TROPION-Lung01 and TROPION-Lung05 trials, which led to its recent designation as a Breakthrough Therapy and Priority Review status by the FDA</a:t>
            </a:r>
            <a:r>
              <a:rPr lang="en-US" sz="2000" b="0" kern="0" baseline="30000" dirty="0"/>
              <a:t>6,7</a:t>
            </a:r>
            <a:endParaRPr lang="en-US" sz="2000" b="0" kern="0" dirty="0"/>
          </a:p>
          <a:p>
            <a:r>
              <a:rPr lang="en-US" sz="2200" b="0" kern="0" dirty="0"/>
              <a:t>Phase II ORCHARD trial is exploring new treatment combinations for patients with advanced </a:t>
            </a:r>
            <a:r>
              <a:rPr lang="en-US" sz="2200" b="0" i="1" kern="0" dirty="0"/>
              <a:t>EGFR</a:t>
            </a:r>
            <a:r>
              <a:rPr lang="en-US" sz="2200" b="0" kern="0" dirty="0"/>
              <a:t>m NSCLC with progression after first-line osimertinib</a:t>
            </a:r>
            <a:r>
              <a:rPr lang="en-US" sz="2200" b="0" kern="0" baseline="30000" dirty="0"/>
              <a:t>8,9</a:t>
            </a:r>
            <a:endParaRPr lang="en-US" sz="2200" b="0" kern="0" dirty="0"/>
          </a:p>
          <a:p>
            <a:pPr lvl="1"/>
            <a:r>
              <a:rPr lang="en-US" sz="2000" b="0" kern="0" dirty="0"/>
              <a:t>Current analysis reports data from module 10 of ORCHARD assessing osimertinib combined with Dato-DXd at 4 mg/kg or 6 mg/kg</a:t>
            </a:r>
          </a:p>
        </p:txBody>
      </p:sp>
      <p:sp>
        <p:nvSpPr>
          <p:cNvPr id="2" name="Text Box 11">
            <a:extLst>
              <a:ext uri="{FF2B5EF4-FFF2-40B4-BE49-F238E27FC236}">
                <a16:creationId xmlns:a16="http://schemas.microsoft.com/office/drawing/2014/main" id="{A4806ED9-0ABD-EF42-F1A2-53C698DB448C}"/>
              </a:ext>
            </a:extLst>
          </p:cNvPr>
          <p:cNvSpPr txBox="1">
            <a:spLocks noChangeArrowheads="1"/>
          </p:cNvSpPr>
          <p:nvPr/>
        </p:nvSpPr>
        <p:spPr bwMode="auto">
          <a:xfrm>
            <a:off x="414339" y="6016408"/>
            <a:ext cx="86054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pt-BR" altLang="en-US" sz="1200" b="0" dirty="0">
                <a:solidFill>
                  <a:schemeClr val="bg2"/>
                </a:solidFill>
                <a:latin typeface="Calibri" panose="020F0502020204030204" pitchFamily="34" charset="0"/>
              </a:rPr>
              <a:t>Soria. NEJM. 2018;378:113. 2. Hendricks. Ann Oncol. 2023;34:339. 3. Bazhenova. JCO. 2021;42:e76. 4. Lee. Adv Med Oncol. 2022;11:1788859211410099. 5. </a:t>
            </a:r>
            <a:r>
              <a:rPr lang="en-US" altLang="en-US" sz="1200" b="0" dirty="0">
                <a:solidFill>
                  <a:schemeClr val="bg2"/>
                </a:solidFill>
                <a:latin typeface="Calibri" panose="020F0502020204030204" pitchFamily="34" charset="0"/>
              </a:rPr>
              <a:t>Okajima. Mol Cancer Ther. 2021;20:2329. 6. Ahn. JCO. 2024;43:260. 7. Sands. JCO. 2025;43:1254.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8. Yu. Clin Lung Cancer. 2021;22:601. 9. Le. ELCC 2025. Abstr 1O.</a:t>
            </a:r>
          </a:p>
        </p:txBody>
      </p:sp>
    </p:spTree>
    <p:extLst>
      <p:ext uri="{BB962C8B-B14F-4D97-AF65-F5344CB8AC3E}">
        <p14:creationId xmlns:p14="http://schemas.microsoft.com/office/powerpoint/2010/main" val="3773208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325B2-3CB7-8DF0-3A47-D7D1B5651FBB}"/>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A47DC824-222E-6231-D04D-345674974457}"/>
              </a:ext>
            </a:extLst>
          </p:cNvPr>
          <p:cNvSpPr>
            <a:spLocks noGrp="1" noChangeArrowheads="1"/>
          </p:cNvSpPr>
          <p:nvPr>
            <p:ph type="title"/>
          </p:nvPr>
        </p:nvSpPr>
        <p:spPr/>
        <p:txBody>
          <a:bodyPr/>
          <a:lstStyle/>
          <a:p>
            <a:r>
              <a:rPr lang="en-US" altLang="en-US" dirty="0"/>
              <a:t>ORCHARD Module 10: Study Design</a:t>
            </a:r>
          </a:p>
        </p:txBody>
      </p:sp>
      <p:sp>
        <p:nvSpPr>
          <p:cNvPr id="20" name="Content Placeholder 19">
            <a:extLst>
              <a:ext uri="{FF2B5EF4-FFF2-40B4-BE49-F238E27FC236}">
                <a16:creationId xmlns:a16="http://schemas.microsoft.com/office/drawing/2014/main" id="{C2D6E581-5267-40B3-ACB3-727D7491C66C}"/>
              </a:ext>
            </a:extLst>
          </p:cNvPr>
          <p:cNvSpPr>
            <a:spLocks noGrp="1"/>
          </p:cNvSpPr>
          <p:nvPr>
            <p:ph idx="1"/>
          </p:nvPr>
        </p:nvSpPr>
        <p:spPr/>
        <p:txBody>
          <a:bodyPr/>
          <a:lstStyle/>
          <a:p>
            <a:r>
              <a:rPr lang="en-US" sz="2400" b="0" kern="0" dirty="0">
                <a:solidFill>
                  <a:schemeClr val="bg1"/>
                </a:solidFill>
              </a:rPr>
              <a:t>International, open-label, multicenter, nonrandomized phase II platform study</a:t>
            </a:r>
            <a:br>
              <a:rPr lang="en-US" sz="2400" b="0" kern="0" dirty="0">
                <a:solidFill>
                  <a:schemeClr val="bg1"/>
                </a:solidFill>
              </a:rPr>
            </a:br>
            <a:endParaRPr lang="en-US" sz="2400" b="0" kern="0" dirty="0">
              <a:solidFill>
                <a:schemeClr val="bg1"/>
              </a:solidFill>
            </a:endParaRPr>
          </a:p>
          <a:p>
            <a:endParaRPr lang="en-US" sz="2400" dirty="0"/>
          </a:p>
          <a:p>
            <a:endParaRPr lang="en-US" sz="2400" b="0" kern="0" dirty="0">
              <a:solidFill>
                <a:schemeClr val="bg1"/>
              </a:solidFill>
            </a:endParaRPr>
          </a:p>
          <a:p>
            <a:endParaRPr lang="en-US" sz="2400" dirty="0"/>
          </a:p>
          <a:p>
            <a:endParaRPr lang="en-US" sz="2400" b="0" kern="0" dirty="0">
              <a:solidFill>
                <a:schemeClr val="bg1"/>
              </a:solidFill>
            </a:endParaRPr>
          </a:p>
          <a:p>
            <a:endParaRPr lang="en-US" sz="2400" dirty="0"/>
          </a:p>
          <a:p>
            <a:r>
              <a:rPr lang="en-US" sz="2400" b="1" kern="0" dirty="0"/>
              <a:t>Primary endpoint: </a:t>
            </a:r>
            <a:r>
              <a:rPr lang="en-US" sz="2400" b="0" kern="0" dirty="0"/>
              <a:t>ORR (RECIST v1.1; by investigator)</a:t>
            </a:r>
          </a:p>
          <a:p>
            <a:r>
              <a:rPr lang="en-US" sz="2400" b="1" kern="0" dirty="0"/>
              <a:t>Key secondary endpoints: </a:t>
            </a:r>
            <a:r>
              <a:rPr lang="en-US" sz="2400" b="0" kern="0" dirty="0"/>
              <a:t>DoR, PFS, OS, safety</a:t>
            </a:r>
            <a:endParaRPr lang="en-US" sz="2400" b="0" kern="0" dirty="0">
              <a:solidFill>
                <a:schemeClr val="bg1"/>
              </a:solidFill>
            </a:endParaRPr>
          </a:p>
          <a:p>
            <a:pPr marL="0" indent="0">
              <a:buNone/>
            </a:pPr>
            <a:endParaRPr lang="en-US" sz="2400" dirty="0"/>
          </a:p>
        </p:txBody>
      </p:sp>
      <p:sp>
        <p:nvSpPr>
          <p:cNvPr id="2" name="Text Box 23">
            <a:extLst>
              <a:ext uri="{FF2B5EF4-FFF2-40B4-BE49-F238E27FC236}">
                <a16:creationId xmlns:a16="http://schemas.microsoft.com/office/drawing/2014/main" id="{B4A05CED-CDD0-1D76-204F-EACFA3C73AA3}"/>
              </a:ext>
            </a:extLst>
          </p:cNvPr>
          <p:cNvSpPr txBox="1">
            <a:spLocks noChangeArrowheads="1"/>
          </p:cNvSpPr>
          <p:nvPr/>
        </p:nvSpPr>
        <p:spPr bwMode="auto">
          <a:xfrm>
            <a:off x="182728" y="2748237"/>
            <a:ext cx="1665354" cy="1323439"/>
          </a:xfrm>
          <a:prstGeom prst="rect">
            <a:avLst/>
          </a:prstGeom>
          <a:noFill/>
          <a:ln>
            <a:noFill/>
          </a:ln>
        </p:spPr>
        <p:txBody>
          <a:bodyPr wrap="square" lIns="91440" tIns="45720" rIns="91440" bIns="45720" anchor="t">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a:ea typeface="Calibri"/>
                <a:cs typeface="Arial"/>
              </a:rPr>
              <a:t>Adults with advanced </a:t>
            </a:r>
            <a:r>
              <a:rPr lang="en-US" altLang="en-US" sz="1600" b="0" i="1" dirty="0">
                <a:solidFill>
                  <a:schemeClr val="bg1"/>
                </a:solidFill>
                <a:latin typeface="Calibri"/>
                <a:ea typeface="Calibri"/>
                <a:cs typeface="Arial"/>
              </a:rPr>
              <a:t>EGFR</a:t>
            </a:r>
            <a:r>
              <a:rPr lang="en-US" altLang="en-US" sz="1600" b="0" dirty="0">
                <a:solidFill>
                  <a:schemeClr val="bg1"/>
                </a:solidFill>
                <a:latin typeface="Calibri"/>
                <a:ea typeface="Calibri"/>
                <a:cs typeface="Arial"/>
              </a:rPr>
              <a:t>m NSCLC who progressed on 1L osimertinib</a:t>
            </a:r>
            <a:endParaRPr lang="en-US" altLang="en-US" sz="1600" b="0" dirty="0">
              <a:solidFill>
                <a:schemeClr val="bg1"/>
              </a:solidFill>
              <a:latin typeface="Calibri" panose="020F0502020204030204" pitchFamily="34" charset="0"/>
            </a:endParaRPr>
          </a:p>
        </p:txBody>
      </p:sp>
      <p:sp>
        <p:nvSpPr>
          <p:cNvPr id="3" name="Rectangle 2">
            <a:extLst>
              <a:ext uri="{FF2B5EF4-FFF2-40B4-BE49-F238E27FC236}">
                <a16:creationId xmlns:a16="http://schemas.microsoft.com/office/drawing/2014/main" id="{9AA8D756-BB20-7A3A-25F0-F968F1C24329}"/>
              </a:ext>
            </a:extLst>
          </p:cNvPr>
          <p:cNvSpPr/>
          <p:nvPr/>
        </p:nvSpPr>
        <p:spPr bwMode="auto">
          <a:xfrm>
            <a:off x="293392" y="4413496"/>
            <a:ext cx="1488245" cy="490254"/>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Other modules</a:t>
            </a:r>
          </a:p>
        </p:txBody>
      </p:sp>
      <p:sp>
        <p:nvSpPr>
          <p:cNvPr id="4" name="Rectangle 28">
            <a:extLst>
              <a:ext uri="{FF2B5EF4-FFF2-40B4-BE49-F238E27FC236}">
                <a16:creationId xmlns:a16="http://schemas.microsoft.com/office/drawing/2014/main" id="{83224744-526F-84F3-E766-015C3996354C}"/>
              </a:ext>
            </a:extLst>
          </p:cNvPr>
          <p:cNvSpPr>
            <a:spLocks noChangeArrowheads="1"/>
          </p:cNvSpPr>
          <p:nvPr/>
        </p:nvSpPr>
        <p:spPr bwMode="auto">
          <a:xfrm>
            <a:off x="4106238" y="3410047"/>
            <a:ext cx="4318626" cy="940167"/>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Osimertinib </a:t>
            </a:r>
            <a:r>
              <a:rPr lang="en-US" b="0" dirty="0">
                <a:latin typeface="Calibri" panose="020F0502020204030204" pitchFamily="34" charset="0"/>
                <a:cs typeface="Arial" charset="0"/>
              </a:rPr>
              <a:t>80 mg PO QD + </a:t>
            </a:r>
          </a:p>
          <a:p>
            <a:pPr algn="ctr">
              <a:defRPr/>
            </a:pPr>
            <a:r>
              <a:rPr lang="en-US" dirty="0">
                <a:latin typeface="Calibri" panose="020F0502020204030204" pitchFamily="34" charset="0"/>
                <a:cs typeface="Arial" charset="0"/>
              </a:rPr>
              <a:t>Dato-DXd</a:t>
            </a:r>
            <a:r>
              <a:rPr lang="en-US" b="0" dirty="0">
                <a:latin typeface="Calibri" panose="020F0502020204030204" pitchFamily="34" charset="0"/>
                <a:cs typeface="Arial" charset="0"/>
              </a:rPr>
              <a:t> 6 mg/kg IV Q3W </a:t>
            </a:r>
          </a:p>
          <a:p>
            <a:pPr algn="ctr">
              <a:defRPr/>
            </a:pPr>
            <a:r>
              <a:rPr lang="en-US" b="0" dirty="0">
                <a:latin typeface="Calibri" panose="020F0502020204030204" pitchFamily="34" charset="0"/>
                <a:cs typeface="Arial" charset="0"/>
              </a:rPr>
              <a:t>(n = 34)</a:t>
            </a:r>
          </a:p>
        </p:txBody>
      </p:sp>
      <p:sp>
        <p:nvSpPr>
          <p:cNvPr id="5" name="Rectangle 25">
            <a:extLst>
              <a:ext uri="{FF2B5EF4-FFF2-40B4-BE49-F238E27FC236}">
                <a16:creationId xmlns:a16="http://schemas.microsoft.com/office/drawing/2014/main" id="{C2829DF2-EE09-F501-4228-B2B9FA9705F9}"/>
              </a:ext>
            </a:extLst>
          </p:cNvPr>
          <p:cNvSpPr>
            <a:spLocks noChangeArrowheads="1"/>
          </p:cNvSpPr>
          <p:nvPr/>
        </p:nvSpPr>
        <p:spPr bwMode="auto">
          <a:xfrm>
            <a:off x="4106238" y="2331861"/>
            <a:ext cx="4318626" cy="940166"/>
          </a:xfrm>
          <a:prstGeom prst="rect">
            <a:avLst/>
          </a:prstGeom>
          <a:solidFill>
            <a:schemeClr val="accent2"/>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Osimertinib </a:t>
            </a:r>
            <a:r>
              <a:rPr lang="en-US" b="0" dirty="0">
                <a:latin typeface="Calibri" panose="020F0502020204030204" pitchFamily="34" charset="0"/>
                <a:cs typeface="Arial" charset="0"/>
              </a:rPr>
              <a:t>80 mg PO QD + </a:t>
            </a:r>
          </a:p>
          <a:p>
            <a:pPr algn="ctr">
              <a:defRPr/>
            </a:pPr>
            <a:r>
              <a:rPr lang="en-US" dirty="0">
                <a:latin typeface="Calibri" panose="020F0502020204030204" pitchFamily="34" charset="0"/>
                <a:cs typeface="Arial" charset="0"/>
              </a:rPr>
              <a:t>Dato-DXd</a:t>
            </a:r>
            <a:r>
              <a:rPr lang="en-US" b="0" dirty="0">
                <a:latin typeface="Calibri" panose="020F0502020204030204" pitchFamily="34" charset="0"/>
                <a:cs typeface="Arial" charset="0"/>
              </a:rPr>
              <a:t> 4 mg/kg IV Q3W </a:t>
            </a:r>
          </a:p>
          <a:p>
            <a:pPr algn="ctr">
              <a:defRPr/>
            </a:pPr>
            <a:r>
              <a:rPr lang="en-US" b="0" dirty="0">
                <a:latin typeface="Calibri" panose="020F0502020204030204" pitchFamily="34" charset="0"/>
                <a:cs typeface="Arial" charset="0"/>
              </a:rPr>
              <a:t>(n = 35)</a:t>
            </a:r>
          </a:p>
        </p:txBody>
      </p:sp>
      <p:sp>
        <p:nvSpPr>
          <p:cNvPr id="7" name="Text Box 23">
            <a:extLst>
              <a:ext uri="{FF2B5EF4-FFF2-40B4-BE49-F238E27FC236}">
                <a16:creationId xmlns:a16="http://schemas.microsoft.com/office/drawing/2014/main" id="{D15F3C42-52CE-076C-612A-38AE28E3F240}"/>
              </a:ext>
            </a:extLst>
          </p:cNvPr>
          <p:cNvSpPr txBox="1">
            <a:spLocks noChangeArrowheads="1"/>
          </p:cNvSpPr>
          <p:nvPr/>
        </p:nvSpPr>
        <p:spPr bwMode="auto">
          <a:xfrm>
            <a:off x="2224393" y="2920433"/>
            <a:ext cx="1372720" cy="1077218"/>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Module 10: </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biomarker </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nonmatched</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(n = 69)</a:t>
            </a:r>
          </a:p>
        </p:txBody>
      </p:sp>
      <p:sp>
        <p:nvSpPr>
          <p:cNvPr id="8" name="Text Box 23">
            <a:extLst>
              <a:ext uri="{FF2B5EF4-FFF2-40B4-BE49-F238E27FC236}">
                <a16:creationId xmlns:a16="http://schemas.microsoft.com/office/drawing/2014/main" id="{29162E0C-6F8E-C499-A5A1-E46B24474313}"/>
              </a:ext>
            </a:extLst>
          </p:cNvPr>
          <p:cNvSpPr txBox="1">
            <a:spLocks noChangeArrowheads="1"/>
          </p:cNvSpPr>
          <p:nvPr/>
        </p:nvSpPr>
        <p:spPr bwMode="auto">
          <a:xfrm>
            <a:off x="8982581" y="3043544"/>
            <a:ext cx="1372720" cy="584775"/>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Disease progression</a:t>
            </a:r>
          </a:p>
        </p:txBody>
      </p:sp>
      <p:sp>
        <p:nvSpPr>
          <p:cNvPr id="9" name="Text Box 23">
            <a:extLst>
              <a:ext uri="{FF2B5EF4-FFF2-40B4-BE49-F238E27FC236}">
                <a16:creationId xmlns:a16="http://schemas.microsoft.com/office/drawing/2014/main" id="{46540BED-01AC-67AC-CF9A-65886E1E8691}"/>
              </a:ext>
            </a:extLst>
          </p:cNvPr>
          <p:cNvSpPr txBox="1">
            <a:spLocks noChangeArrowheads="1"/>
          </p:cNvSpPr>
          <p:nvPr/>
        </p:nvSpPr>
        <p:spPr bwMode="auto">
          <a:xfrm>
            <a:off x="10602275" y="3065054"/>
            <a:ext cx="1372720" cy="584775"/>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Follow-up</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for OS</a:t>
            </a:r>
          </a:p>
        </p:txBody>
      </p:sp>
      <p:cxnSp>
        <p:nvCxnSpPr>
          <p:cNvPr id="10" name="Straight Arrow Connector 9">
            <a:extLst>
              <a:ext uri="{FF2B5EF4-FFF2-40B4-BE49-F238E27FC236}">
                <a16:creationId xmlns:a16="http://schemas.microsoft.com/office/drawing/2014/main" id="{7BAE166A-1C6A-235D-F7A5-FDB137FA0067}"/>
              </a:ext>
            </a:extLst>
          </p:cNvPr>
          <p:cNvCxnSpPr>
            <a:cxnSpLocks/>
          </p:cNvCxnSpPr>
          <p:nvPr/>
        </p:nvCxnSpPr>
        <p:spPr bwMode="auto">
          <a:xfrm>
            <a:off x="986715" y="4112738"/>
            <a:ext cx="0" cy="352830"/>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5BD624D3-4851-9A77-6DAD-F19D59C4D3CB}"/>
              </a:ext>
            </a:extLst>
          </p:cNvPr>
          <p:cNvCxnSpPr>
            <a:cxnSpLocks/>
          </p:cNvCxnSpPr>
          <p:nvPr/>
        </p:nvCxnSpPr>
        <p:spPr bwMode="auto">
          <a:xfrm>
            <a:off x="1796185" y="3428562"/>
            <a:ext cx="428208"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882B3B2-3B75-3BA4-13B3-2D2E2183EB8D}"/>
              </a:ext>
            </a:extLst>
          </p:cNvPr>
          <p:cNvCxnSpPr>
            <a:cxnSpLocks/>
          </p:cNvCxnSpPr>
          <p:nvPr/>
        </p:nvCxnSpPr>
        <p:spPr bwMode="auto">
          <a:xfrm>
            <a:off x="10243541" y="3346092"/>
            <a:ext cx="466277"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A85D906D-314C-9EE6-0863-65A5F87A7A68}"/>
              </a:ext>
            </a:extLst>
          </p:cNvPr>
          <p:cNvSpPr txBox="1"/>
          <p:nvPr/>
        </p:nvSpPr>
        <p:spPr bwMode="auto">
          <a:xfrm>
            <a:off x="4106238" y="4350214"/>
            <a:ext cx="20940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Data cut-off: 12 October 2024.</a:t>
            </a:r>
          </a:p>
        </p:txBody>
      </p:sp>
      <p:sp>
        <p:nvSpPr>
          <p:cNvPr id="19" name="Text Box 11">
            <a:extLst>
              <a:ext uri="{FF2B5EF4-FFF2-40B4-BE49-F238E27FC236}">
                <a16:creationId xmlns:a16="http://schemas.microsoft.com/office/drawing/2014/main" id="{7C13605F-EA8B-9E75-D41C-E419738B627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 NCT03944772.</a:t>
            </a:r>
          </a:p>
        </p:txBody>
      </p:sp>
      <p:cxnSp>
        <p:nvCxnSpPr>
          <p:cNvPr id="45" name="Straight Connector 44">
            <a:extLst>
              <a:ext uri="{FF2B5EF4-FFF2-40B4-BE49-F238E27FC236}">
                <a16:creationId xmlns:a16="http://schemas.microsoft.com/office/drawing/2014/main" id="{33ADBB89-D482-DB54-8049-1981E4EFA935}"/>
              </a:ext>
            </a:extLst>
          </p:cNvPr>
          <p:cNvCxnSpPr/>
          <p:nvPr/>
        </p:nvCxnSpPr>
        <p:spPr bwMode="auto">
          <a:xfrm>
            <a:off x="3729193" y="2801944"/>
            <a:ext cx="0" cy="1195707"/>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Arrow Connector 46">
            <a:extLst>
              <a:ext uri="{FF2B5EF4-FFF2-40B4-BE49-F238E27FC236}">
                <a16:creationId xmlns:a16="http://schemas.microsoft.com/office/drawing/2014/main" id="{13590B3B-95EB-AE81-F3AF-BCD6FFD0AF6C}"/>
              </a:ext>
            </a:extLst>
          </p:cNvPr>
          <p:cNvCxnSpPr/>
          <p:nvPr/>
        </p:nvCxnSpPr>
        <p:spPr bwMode="auto">
          <a:xfrm>
            <a:off x="3729193" y="2812104"/>
            <a:ext cx="377045"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5D001C42-FA1D-CE60-58F5-44150BF8526F}"/>
              </a:ext>
            </a:extLst>
          </p:cNvPr>
          <p:cNvCxnSpPr/>
          <p:nvPr/>
        </p:nvCxnSpPr>
        <p:spPr bwMode="auto">
          <a:xfrm>
            <a:off x="3739353" y="3980504"/>
            <a:ext cx="377045"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Connector 49">
            <a:extLst>
              <a:ext uri="{FF2B5EF4-FFF2-40B4-BE49-F238E27FC236}">
                <a16:creationId xmlns:a16="http://schemas.microsoft.com/office/drawing/2014/main" id="{8BC7CA0C-E503-A3F4-32AA-10CD484E0613}"/>
              </a:ext>
            </a:extLst>
          </p:cNvPr>
          <p:cNvCxnSpPr/>
          <p:nvPr/>
        </p:nvCxnSpPr>
        <p:spPr bwMode="auto">
          <a:xfrm flipH="1">
            <a:off x="3465366" y="3410047"/>
            <a:ext cx="2638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Arrow Connector 51">
            <a:extLst>
              <a:ext uri="{FF2B5EF4-FFF2-40B4-BE49-F238E27FC236}">
                <a16:creationId xmlns:a16="http://schemas.microsoft.com/office/drawing/2014/main" id="{C5C04FDB-BF9B-A454-93AF-3E4D3EB60CD3}"/>
              </a:ext>
            </a:extLst>
          </p:cNvPr>
          <p:cNvCxnSpPr/>
          <p:nvPr/>
        </p:nvCxnSpPr>
        <p:spPr bwMode="auto">
          <a:xfrm>
            <a:off x="8691925" y="3376572"/>
            <a:ext cx="442721" cy="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Connector 52">
            <a:extLst>
              <a:ext uri="{FF2B5EF4-FFF2-40B4-BE49-F238E27FC236}">
                <a16:creationId xmlns:a16="http://schemas.microsoft.com/office/drawing/2014/main" id="{81A14D0A-1711-40D1-610A-CC4E7F8E806E}"/>
              </a:ext>
            </a:extLst>
          </p:cNvPr>
          <p:cNvCxnSpPr/>
          <p:nvPr/>
        </p:nvCxnSpPr>
        <p:spPr bwMode="auto">
          <a:xfrm>
            <a:off x="8671272" y="2812104"/>
            <a:ext cx="0" cy="1195707"/>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29462A4-53A5-E4E9-3A06-CA19D53E283B}"/>
              </a:ext>
            </a:extLst>
          </p:cNvPr>
          <p:cNvCxnSpPr/>
          <p:nvPr/>
        </p:nvCxnSpPr>
        <p:spPr bwMode="auto">
          <a:xfrm flipH="1">
            <a:off x="8414704" y="2822264"/>
            <a:ext cx="26382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9EEA90A-295D-CA21-A36C-FAFB16149F0A}"/>
              </a:ext>
            </a:extLst>
          </p:cNvPr>
          <p:cNvCxnSpPr/>
          <p:nvPr/>
        </p:nvCxnSpPr>
        <p:spPr bwMode="auto">
          <a:xfrm flipH="1">
            <a:off x="8407445" y="3990664"/>
            <a:ext cx="263827"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880147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D6F-5B9C-3BBE-3D42-C54F66AC18BD}"/>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4B213DDC-7103-0D3D-B5F3-248558C22136}"/>
              </a:ext>
            </a:extLst>
          </p:cNvPr>
          <p:cNvSpPr>
            <a:spLocks noGrp="1" noChangeArrowheads="1"/>
          </p:cNvSpPr>
          <p:nvPr>
            <p:ph type="title"/>
          </p:nvPr>
        </p:nvSpPr>
        <p:spPr/>
        <p:txBody>
          <a:bodyPr/>
          <a:lstStyle/>
          <a:p>
            <a:pPr eaLnBrk="1" hangingPunct="1"/>
            <a:r>
              <a:rPr lang="en-US" altLang="en-US" dirty="0"/>
              <a:t>ORCHARD Module 10: Baseline Characteristics</a:t>
            </a:r>
          </a:p>
        </p:txBody>
      </p:sp>
      <p:graphicFrame>
        <p:nvGraphicFramePr>
          <p:cNvPr id="2" name="Table 1">
            <a:extLst>
              <a:ext uri="{FF2B5EF4-FFF2-40B4-BE49-F238E27FC236}">
                <a16:creationId xmlns:a16="http://schemas.microsoft.com/office/drawing/2014/main" id="{299EB6E3-3636-AD37-7514-F3D3956FB511}"/>
              </a:ext>
            </a:extLst>
          </p:cNvPr>
          <p:cNvGraphicFramePr>
            <a:graphicFrameLocks noGrp="1"/>
          </p:cNvGraphicFramePr>
          <p:nvPr>
            <p:extLst>
              <p:ext uri="{D42A27DB-BD31-4B8C-83A1-F6EECF244321}">
                <p14:modId xmlns:p14="http://schemas.microsoft.com/office/powerpoint/2010/main" val="3058894765"/>
              </p:ext>
            </p:extLst>
          </p:nvPr>
        </p:nvGraphicFramePr>
        <p:xfrm>
          <a:off x="657481" y="1409855"/>
          <a:ext cx="5461972" cy="4907280"/>
        </p:xfrm>
        <a:graphic>
          <a:graphicData uri="http://schemas.openxmlformats.org/drawingml/2006/table">
            <a:tbl>
              <a:tblPr firstRow="1" firstCol="1" bandRow="1">
                <a:tableStyleId>{EB344D84-9AFB-497E-A393-DC336BA19D2E}</a:tableStyleId>
              </a:tblPr>
              <a:tblGrid>
                <a:gridCol w="2177774">
                  <a:extLst>
                    <a:ext uri="{9D8B030D-6E8A-4147-A177-3AD203B41FA5}">
                      <a16:colId xmlns:a16="http://schemas.microsoft.com/office/drawing/2014/main" val="2201814711"/>
                    </a:ext>
                  </a:extLst>
                </a:gridCol>
                <a:gridCol w="1643726">
                  <a:extLst>
                    <a:ext uri="{9D8B030D-6E8A-4147-A177-3AD203B41FA5}">
                      <a16:colId xmlns:a16="http://schemas.microsoft.com/office/drawing/2014/main" val="1841630583"/>
                    </a:ext>
                  </a:extLst>
                </a:gridCol>
                <a:gridCol w="1640472">
                  <a:extLst>
                    <a:ext uri="{9D8B030D-6E8A-4147-A177-3AD203B41FA5}">
                      <a16:colId xmlns:a16="http://schemas.microsoft.com/office/drawing/2014/main" val="3716983591"/>
                    </a:ext>
                  </a:extLst>
                </a:gridCol>
              </a:tblGrid>
              <a:tr h="491964">
                <a:tc>
                  <a:txBody>
                    <a:bodyPr/>
                    <a:lstStyle/>
                    <a:p>
                      <a:pPr marL="0" marR="0">
                        <a:buNone/>
                      </a:pPr>
                      <a:r>
                        <a:rPr lang="en-US" sz="1400">
                          <a:solidFill>
                            <a:schemeClr val="tx1"/>
                          </a:solidFill>
                          <a:effectLst/>
                        </a:rPr>
                        <a:t>Characteristic, n (%)</a:t>
                      </a:r>
                      <a:endParaRPr lang="en-US" sz="1400" dirty="0">
                        <a:solidFill>
                          <a:schemeClr val="tx1"/>
                        </a:solidFill>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a:effectLst/>
                        </a:rPr>
                        <a:t>Osimertinib + </a:t>
                      </a:r>
                      <a:br>
                        <a:rPr lang="en-US" sz="1400">
                          <a:effectLst/>
                        </a:rPr>
                      </a:br>
                      <a:r>
                        <a:rPr lang="en-US" sz="1400">
                          <a:effectLst/>
                        </a:rPr>
                        <a:t>Dato-DXd 4 mg/kg </a:t>
                      </a:r>
                      <a:br>
                        <a:rPr lang="en-US" sz="1400">
                          <a:effectLst/>
                        </a:rPr>
                      </a:br>
                      <a:r>
                        <a:rPr lang="en-US" sz="1400">
                          <a:effectLst/>
                        </a:rPr>
                        <a:t>(n = 35)</a:t>
                      </a:r>
                      <a:endParaRPr lang="en-US" sz="1400" dirty="0">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a:effectLst/>
                        </a:rPr>
                        <a:t>Osimertinib + </a:t>
                      </a:r>
                      <a:br>
                        <a:rPr lang="en-US" sz="1400">
                          <a:effectLst/>
                        </a:rPr>
                      </a:br>
                      <a:r>
                        <a:rPr lang="en-US" sz="1400">
                          <a:effectLst/>
                        </a:rPr>
                        <a:t>Dato-DXd 6 mg/kg </a:t>
                      </a:r>
                      <a:br>
                        <a:rPr lang="en-US" sz="1400">
                          <a:effectLst/>
                        </a:rPr>
                      </a:br>
                      <a:r>
                        <a:rPr lang="en-US" sz="1400">
                          <a:effectLst/>
                        </a:rPr>
                        <a:t>(n = 34)</a:t>
                      </a:r>
                      <a:endParaRPr lang="en-US" sz="1400" dirty="0">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71329940"/>
                  </a:ext>
                </a:extLst>
              </a:tr>
              <a:tr h="2049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bg1"/>
                          </a:solidFill>
                          <a:effectLst/>
                        </a:rPr>
                        <a:t>Age</a:t>
                      </a: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0172424"/>
                  </a:ext>
                </a:extLst>
              </a:tr>
              <a:tr h="204985">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0" dirty="0">
                          <a:solidFill>
                            <a:schemeClr val="bg1"/>
                          </a:solidFill>
                          <a:effectLst/>
                        </a:rPr>
                        <a:t>Median, yr (range)</a:t>
                      </a: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62 (37-76)</a:t>
                      </a: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64 (42-78)</a:t>
                      </a:r>
                      <a:endParaRPr lang="en-US" sz="1400" b="0" dirty="0">
                        <a:solidFill>
                          <a:schemeClr val="bg1"/>
                        </a:solidFill>
                        <a:effectLst/>
                        <a:latin typeface="+mn-lt"/>
                        <a:ea typeface="Aptos" panose="020B0004020202020204" pitchFamily="34" charset="0"/>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85480153"/>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≥65 yr</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13 (37)</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16 (47)</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39595111"/>
                  </a:ext>
                </a:extLst>
              </a:tr>
              <a:tr h="204985">
                <a:tc>
                  <a:txBody>
                    <a:bodyPr/>
                    <a:lstStyle/>
                    <a:p>
                      <a:pPr marL="0" marR="0">
                        <a:buNone/>
                      </a:pPr>
                      <a:r>
                        <a:rPr lang="en-US" sz="1400" b="0" dirty="0">
                          <a:solidFill>
                            <a:schemeClr val="bg1"/>
                          </a:solidFill>
                          <a:effectLst/>
                        </a:rPr>
                        <a:t> Female sex</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24 (69)</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22 (65)</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2719215"/>
                  </a:ext>
                </a:extLst>
              </a:tr>
              <a:tr h="2049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bg1"/>
                          </a:solidFill>
                          <a:effectLst/>
                        </a:rPr>
                        <a:t>Race</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68163736"/>
                  </a:ext>
                </a:extLst>
              </a:tr>
              <a:tr h="204985">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0" dirty="0">
                          <a:solidFill>
                            <a:schemeClr val="bg1"/>
                          </a:solidFill>
                          <a:effectLst/>
                        </a:rPr>
                        <a:t>Asian</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12 (34)</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10 (29)</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41864542"/>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White</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21 (60)</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22 (65)</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30079807"/>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Other or missing</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2 (6)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2 (6)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07489511"/>
                  </a:ext>
                </a:extLst>
              </a:tr>
              <a:tr h="3484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bg1"/>
                          </a:solidFill>
                          <a:effectLst/>
                        </a:rPr>
                        <a:t>Time to PD on 1L osimertinib</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7398189"/>
                  </a:ext>
                </a:extLst>
              </a:tr>
              <a:tr h="204985">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0" dirty="0">
                          <a:solidFill>
                            <a:schemeClr val="bg1"/>
                          </a:solidFill>
                          <a:effectLst/>
                        </a:rPr>
                        <a:t>&lt;12 mo</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18 (51)</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3 (9)</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83471949"/>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 ≥12 mo to ≤18 mo</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2 (6)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12 (35)</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49586349"/>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 &gt;18 mo</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14 (40)</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19 (56)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3723389"/>
                  </a:ext>
                </a:extLst>
              </a:tr>
              <a:tr h="204985">
                <a:tc>
                  <a:txBody>
                    <a:bodyPr/>
                    <a:lstStyle/>
                    <a:p>
                      <a:pPr marL="285750" marR="0" indent="-285750">
                        <a:buFont typeface="Wingdings" panose="05000000000000000000" pitchFamily="2" charset="2"/>
                        <a:buChar char="§"/>
                      </a:pPr>
                      <a:r>
                        <a:rPr lang="en-US" sz="1400" b="0" dirty="0">
                          <a:solidFill>
                            <a:schemeClr val="bg1"/>
                          </a:solidFill>
                          <a:effectLst/>
                        </a:rPr>
                        <a:t> Missing</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 (3)</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0</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0344558"/>
                  </a:ext>
                </a:extLst>
              </a:tr>
            </a:tbl>
          </a:graphicData>
        </a:graphic>
      </p:graphicFrame>
      <p:sp>
        <p:nvSpPr>
          <p:cNvPr id="3" name="Text Box 11">
            <a:extLst>
              <a:ext uri="{FF2B5EF4-FFF2-40B4-BE49-F238E27FC236}">
                <a16:creationId xmlns:a16="http://schemas.microsoft.com/office/drawing/2014/main" id="{8D892082-243D-282D-531D-C12549C2259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a:t>
            </a:r>
          </a:p>
        </p:txBody>
      </p:sp>
      <p:graphicFrame>
        <p:nvGraphicFramePr>
          <p:cNvPr id="7" name="Table 6">
            <a:extLst>
              <a:ext uri="{FF2B5EF4-FFF2-40B4-BE49-F238E27FC236}">
                <a16:creationId xmlns:a16="http://schemas.microsoft.com/office/drawing/2014/main" id="{1D7350E2-B301-6B43-49C1-98BADAE9E65B}"/>
              </a:ext>
            </a:extLst>
          </p:cNvPr>
          <p:cNvGraphicFramePr>
            <a:graphicFrameLocks noGrp="1"/>
          </p:cNvGraphicFramePr>
          <p:nvPr>
            <p:extLst>
              <p:ext uri="{D42A27DB-BD31-4B8C-83A1-F6EECF244321}">
                <p14:modId xmlns:p14="http://schemas.microsoft.com/office/powerpoint/2010/main" val="4271361927"/>
              </p:ext>
            </p:extLst>
          </p:nvPr>
        </p:nvGraphicFramePr>
        <p:xfrm>
          <a:off x="6252634" y="1409855"/>
          <a:ext cx="5461972" cy="2255520"/>
        </p:xfrm>
        <a:graphic>
          <a:graphicData uri="http://schemas.openxmlformats.org/drawingml/2006/table">
            <a:tbl>
              <a:tblPr firstRow="1" firstCol="1" bandRow="1">
                <a:tableStyleId>{EB344D84-9AFB-497E-A393-DC336BA19D2E}</a:tableStyleId>
              </a:tblPr>
              <a:tblGrid>
                <a:gridCol w="2177774">
                  <a:extLst>
                    <a:ext uri="{9D8B030D-6E8A-4147-A177-3AD203B41FA5}">
                      <a16:colId xmlns:a16="http://schemas.microsoft.com/office/drawing/2014/main" val="2201814711"/>
                    </a:ext>
                  </a:extLst>
                </a:gridCol>
                <a:gridCol w="1643726">
                  <a:extLst>
                    <a:ext uri="{9D8B030D-6E8A-4147-A177-3AD203B41FA5}">
                      <a16:colId xmlns:a16="http://schemas.microsoft.com/office/drawing/2014/main" val="1841630583"/>
                    </a:ext>
                  </a:extLst>
                </a:gridCol>
                <a:gridCol w="1640472">
                  <a:extLst>
                    <a:ext uri="{9D8B030D-6E8A-4147-A177-3AD203B41FA5}">
                      <a16:colId xmlns:a16="http://schemas.microsoft.com/office/drawing/2014/main" val="3716983591"/>
                    </a:ext>
                  </a:extLst>
                </a:gridCol>
              </a:tblGrid>
              <a:tr h="506380">
                <a:tc>
                  <a:txBody>
                    <a:bodyPr/>
                    <a:lstStyle/>
                    <a:p>
                      <a:pPr marL="0" marR="0">
                        <a:buNone/>
                      </a:pPr>
                      <a:r>
                        <a:rPr lang="en-US" sz="1400" dirty="0">
                          <a:solidFill>
                            <a:schemeClr val="tx1"/>
                          </a:solidFill>
                          <a:effectLst/>
                        </a:rPr>
                        <a:t>Characteristic, n (%)</a:t>
                      </a:r>
                      <a:endParaRPr lang="en-US" sz="1400" dirty="0">
                        <a:solidFill>
                          <a:schemeClr val="tx1"/>
                        </a:solidFill>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dirty="0">
                          <a:effectLst/>
                        </a:rPr>
                        <a:t>Osimertinib + </a:t>
                      </a:r>
                      <a:br>
                        <a:rPr lang="en-US" sz="1400" dirty="0">
                          <a:effectLst/>
                        </a:rPr>
                      </a:br>
                      <a:r>
                        <a:rPr lang="en-US" sz="1400" dirty="0">
                          <a:effectLst/>
                        </a:rPr>
                        <a:t>Dato-DXd 4 mg/kg </a:t>
                      </a:r>
                      <a:br>
                        <a:rPr lang="en-US" sz="1400" dirty="0">
                          <a:effectLst/>
                        </a:rPr>
                      </a:br>
                      <a:r>
                        <a:rPr lang="en-US" sz="1400" dirty="0">
                          <a:effectLst/>
                        </a:rPr>
                        <a:t>(n = 35)</a:t>
                      </a:r>
                      <a:endParaRPr lang="en-US" sz="1400" dirty="0">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dirty="0">
                          <a:effectLst/>
                        </a:rPr>
                        <a:t>Osimertinib + </a:t>
                      </a:r>
                      <a:br>
                        <a:rPr lang="en-US" sz="1400" dirty="0">
                          <a:effectLst/>
                        </a:rPr>
                      </a:br>
                      <a:r>
                        <a:rPr lang="en-US" sz="1400" dirty="0">
                          <a:effectLst/>
                        </a:rPr>
                        <a:t>Dato-DXd 6 mg/kg </a:t>
                      </a:r>
                      <a:br>
                        <a:rPr lang="en-US" sz="1400" dirty="0">
                          <a:effectLst/>
                        </a:rPr>
                      </a:br>
                      <a:r>
                        <a:rPr lang="en-US" sz="1400" dirty="0">
                          <a:effectLst/>
                        </a:rPr>
                        <a:t>(n = 34)</a:t>
                      </a:r>
                      <a:endParaRPr lang="en-US" sz="1400" dirty="0">
                        <a:effectLst/>
                        <a:latin typeface="+mn-lt"/>
                        <a:ea typeface="Aptos" panose="020B0004020202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71329940"/>
                  </a:ext>
                </a:extLst>
              </a:tr>
              <a:tr h="210992">
                <a:tc>
                  <a:txBody>
                    <a:bodyPr/>
                    <a:lstStyle/>
                    <a:p>
                      <a:pPr marL="0" marR="0">
                        <a:buNone/>
                      </a:pPr>
                      <a:r>
                        <a:rPr lang="en-US" sz="1400" b="0" dirty="0">
                          <a:solidFill>
                            <a:schemeClr val="bg1"/>
                          </a:solidFill>
                          <a:effectLst/>
                        </a:rPr>
                        <a:t>WHO PS</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7424188"/>
                  </a:ext>
                </a:extLst>
              </a:tr>
              <a:tr h="210992">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0" dirty="0">
                          <a:solidFill>
                            <a:schemeClr val="bg1"/>
                          </a:solidFill>
                          <a:effectLst/>
                        </a:rPr>
                        <a:t>(0) Normal</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18 (51)</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15 (44)</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85208135"/>
                  </a:ext>
                </a:extLst>
              </a:tr>
              <a:tr h="210992">
                <a:tc>
                  <a:txBody>
                    <a:bodyPr/>
                    <a:lstStyle/>
                    <a:p>
                      <a:pPr marL="285750" marR="0" indent="-285750">
                        <a:buFont typeface="Wingdings" panose="05000000000000000000" pitchFamily="2" charset="2"/>
                        <a:buChar char="§"/>
                      </a:pPr>
                      <a:r>
                        <a:rPr lang="en-US" sz="1400" b="0" dirty="0">
                          <a:solidFill>
                            <a:schemeClr val="bg1"/>
                          </a:solidFill>
                          <a:effectLst/>
                        </a:rPr>
                        <a:t>(1) Restricted activity</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17 (49)</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19 (56)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38747690"/>
                  </a:ext>
                </a:extLst>
              </a:tr>
              <a:tr h="210992">
                <a:tc>
                  <a:txBody>
                    <a:bodyPr/>
                    <a:lstStyle/>
                    <a:p>
                      <a:pPr marL="0" marR="0">
                        <a:buNone/>
                      </a:pPr>
                      <a:r>
                        <a:rPr lang="en-US" sz="1400" b="0" dirty="0">
                          <a:solidFill>
                            <a:schemeClr val="bg1"/>
                          </a:solidFill>
                          <a:effectLst/>
                        </a:rPr>
                        <a:t>CNS metastases</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16 (46)</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rPr>
                        <a:t>11 (32)</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6208894"/>
                  </a:ext>
                </a:extLst>
              </a:tr>
              <a:tr h="230424">
                <a:tc>
                  <a:txBody>
                    <a:bodyPr/>
                    <a:lstStyle/>
                    <a:p>
                      <a:pPr marL="0" marR="0">
                        <a:buNone/>
                      </a:pPr>
                      <a:r>
                        <a:rPr lang="en-US" sz="1400" b="0" dirty="0">
                          <a:solidFill>
                            <a:schemeClr val="bg1"/>
                          </a:solidFill>
                          <a:effectLst/>
                        </a:rPr>
                        <a:t>Liver metastases</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13 (37)</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rPr>
                        <a:t>4 (12)</a:t>
                      </a:r>
                      <a:endParaRPr lang="en-US" sz="1400" b="0" dirty="0">
                        <a:solidFill>
                          <a:schemeClr val="bg1"/>
                        </a:solidFill>
                        <a:effectLst/>
                        <a:latin typeface="+mn-lt"/>
                        <a:ea typeface="Aptos" panose="020B00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8589014"/>
                  </a:ext>
                </a:extLst>
              </a:tr>
            </a:tbl>
          </a:graphicData>
        </a:graphic>
      </p:graphicFrame>
    </p:spTree>
    <p:extLst>
      <p:ext uri="{BB962C8B-B14F-4D97-AF65-F5344CB8AC3E}">
        <p14:creationId xmlns:p14="http://schemas.microsoft.com/office/powerpoint/2010/main" val="2916963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38A37-12F7-8201-E976-A9E084194E0A}"/>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A4580D84-82DB-AFF8-872C-E166A6CA036D}"/>
              </a:ext>
            </a:extLst>
          </p:cNvPr>
          <p:cNvSpPr>
            <a:spLocks noGrp="1" noChangeArrowheads="1"/>
          </p:cNvSpPr>
          <p:nvPr>
            <p:ph type="title"/>
          </p:nvPr>
        </p:nvSpPr>
        <p:spPr/>
        <p:txBody>
          <a:bodyPr/>
          <a:lstStyle/>
          <a:p>
            <a:pPr eaLnBrk="1" hangingPunct="1"/>
            <a:r>
              <a:rPr lang="en-US" altLang="en-US" dirty="0"/>
              <a:t>ORCHARD Module 10: ORR </a:t>
            </a:r>
          </a:p>
        </p:txBody>
      </p:sp>
      <p:sp>
        <p:nvSpPr>
          <p:cNvPr id="8" name="Content Placeholder 7">
            <a:extLst>
              <a:ext uri="{FF2B5EF4-FFF2-40B4-BE49-F238E27FC236}">
                <a16:creationId xmlns:a16="http://schemas.microsoft.com/office/drawing/2014/main" id="{671D6FEE-7285-D80A-2FAB-0D22AF25E28E}"/>
              </a:ext>
            </a:extLst>
          </p:cNvPr>
          <p:cNvSpPr>
            <a:spLocks noGrp="1"/>
          </p:cNvSpPr>
          <p:nvPr>
            <p:ph idx="1"/>
          </p:nvPr>
        </p:nvSpPr>
        <p:spPr>
          <a:xfrm>
            <a:off x="625456" y="5570628"/>
            <a:ext cx="10877529" cy="729899"/>
          </a:xfrm>
        </p:spPr>
        <p:txBody>
          <a:bodyPr/>
          <a:lstStyle/>
          <a:p>
            <a:pPr>
              <a:spcBef>
                <a:spcPts val="0"/>
              </a:spcBef>
            </a:pPr>
            <a:r>
              <a:rPr lang="en-US" sz="2000" b="0" kern="0" dirty="0"/>
              <a:t>Similar ORR between groups</a:t>
            </a:r>
          </a:p>
          <a:p>
            <a:pPr>
              <a:spcBef>
                <a:spcPts val="0"/>
              </a:spcBef>
            </a:pPr>
            <a:r>
              <a:rPr lang="en-US" sz="2000" b="0" kern="0" dirty="0"/>
              <a:t>6 mg/kg group had greater target lesion shrinkage and faster time to response</a:t>
            </a:r>
          </a:p>
          <a:p>
            <a:pPr marL="0" indent="0">
              <a:spcBef>
                <a:spcPts val="0"/>
              </a:spcBef>
              <a:buNone/>
            </a:pPr>
            <a:endParaRPr lang="en-US" sz="2400" dirty="0"/>
          </a:p>
        </p:txBody>
      </p:sp>
      <p:graphicFrame>
        <p:nvGraphicFramePr>
          <p:cNvPr id="4" name="Table 3">
            <a:extLst>
              <a:ext uri="{FF2B5EF4-FFF2-40B4-BE49-F238E27FC236}">
                <a16:creationId xmlns:a16="http://schemas.microsoft.com/office/drawing/2014/main" id="{6C1CE88B-A267-1DA8-98A6-2C22263B5201}"/>
              </a:ext>
            </a:extLst>
          </p:cNvPr>
          <p:cNvGraphicFramePr>
            <a:graphicFrameLocks noGrp="1"/>
          </p:cNvGraphicFramePr>
          <p:nvPr>
            <p:extLst>
              <p:ext uri="{D42A27DB-BD31-4B8C-83A1-F6EECF244321}">
                <p14:modId xmlns:p14="http://schemas.microsoft.com/office/powerpoint/2010/main" val="1239025005"/>
              </p:ext>
            </p:extLst>
          </p:nvPr>
        </p:nvGraphicFramePr>
        <p:xfrm>
          <a:off x="1653650" y="4339384"/>
          <a:ext cx="8779577" cy="1127760"/>
        </p:xfrm>
        <a:graphic>
          <a:graphicData uri="http://schemas.openxmlformats.org/drawingml/2006/table">
            <a:tbl>
              <a:tblPr firstRow="1" firstCol="1" bandRow="1">
                <a:tableStyleId>{93296810-A885-4BE3-A3E7-6D5BEEA58F35}</a:tableStyleId>
              </a:tblPr>
              <a:tblGrid>
                <a:gridCol w="4246547">
                  <a:extLst>
                    <a:ext uri="{9D8B030D-6E8A-4147-A177-3AD203B41FA5}">
                      <a16:colId xmlns:a16="http://schemas.microsoft.com/office/drawing/2014/main" val="4117170440"/>
                    </a:ext>
                  </a:extLst>
                </a:gridCol>
                <a:gridCol w="2266515">
                  <a:extLst>
                    <a:ext uri="{9D8B030D-6E8A-4147-A177-3AD203B41FA5}">
                      <a16:colId xmlns:a16="http://schemas.microsoft.com/office/drawing/2014/main" val="4058847029"/>
                    </a:ext>
                  </a:extLst>
                </a:gridCol>
                <a:gridCol w="2266515">
                  <a:extLst>
                    <a:ext uri="{9D8B030D-6E8A-4147-A177-3AD203B41FA5}">
                      <a16:colId xmlns:a16="http://schemas.microsoft.com/office/drawing/2014/main" val="3736951231"/>
                    </a:ext>
                  </a:extLst>
                </a:gridCol>
              </a:tblGrid>
              <a:tr h="381000">
                <a:tc>
                  <a:txBody>
                    <a:bodyPr/>
                    <a:lstStyle/>
                    <a:p>
                      <a:r>
                        <a:rPr lang="en-US" sz="1400">
                          <a:effectLst/>
                          <a:latin typeface="+mn-lt"/>
                        </a:rPr>
                        <a:t>Outcome</a:t>
                      </a:r>
                      <a:endParaRPr lang="en-US" sz="1400" dirty="0">
                        <a:effectLst/>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a:effectLst/>
                          <a:latin typeface="+mn-lt"/>
                        </a:rPr>
                        <a:t>Osimertinib + Dato-DXd </a:t>
                      </a:r>
                      <a:br>
                        <a:rPr lang="en-US" sz="1400">
                          <a:effectLst/>
                          <a:latin typeface="+mn-lt"/>
                        </a:rPr>
                      </a:br>
                      <a:r>
                        <a:rPr lang="en-US" sz="1400">
                          <a:effectLst/>
                          <a:latin typeface="+mn-lt"/>
                        </a:rPr>
                        <a:t>4 mg/kg (n = 35)</a:t>
                      </a:r>
                      <a:endParaRPr lang="en-US" sz="1400" dirty="0">
                        <a:effectLst/>
                        <a:latin typeface="+mn-lt"/>
                        <a:ea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a:effectLst/>
                          <a:latin typeface="+mn-lt"/>
                        </a:rPr>
                        <a:t>Osimertinib + Dato-DXd </a:t>
                      </a:r>
                      <a:br>
                        <a:rPr lang="en-US" sz="1400">
                          <a:effectLst/>
                          <a:latin typeface="+mn-lt"/>
                        </a:rPr>
                      </a:br>
                      <a:r>
                        <a:rPr lang="en-US" sz="1400">
                          <a:effectLst/>
                          <a:latin typeface="+mn-lt"/>
                        </a:rPr>
                        <a:t>6 mg/kg (n = 33)</a:t>
                      </a:r>
                      <a:endParaRPr lang="en-US" sz="1400" dirty="0">
                        <a:effectLst/>
                        <a:latin typeface="+mn-lt"/>
                        <a:ea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30158261"/>
                  </a:ext>
                </a:extLst>
              </a:tr>
              <a:tr h="190500">
                <a:tc>
                  <a:txBody>
                    <a:bodyPr/>
                    <a:lstStyle/>
                    <a:p>
                      <a:pPr marL="0" marR="0">
                        <a:buNone/>
                      </a:pPr>
                      <a:r>
                        <a:rPr lang="en-US" sz="1400" b="0" dirty="0">
                          <a:solidFill>
                            <a:schemeClr val="bg1"/>
                          </a:solidFill>
                          <a:effectLst/>
                          <a:latin typeface="+mn-lt"/>
                        </a:rPr>
                        <a:t>ORR, % (80%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43 (31-55)</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36 (25-49)</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01336755"/>
                  </a:ext>
                </a:extLst>
              </a:tr>
              <a:tr h="190500">
                <a:tc>
                  <a:txBody>
                    <a:bodyPr/>
                    <a:lstStyle/>
                    <a:p>
                      <a:pPr marL="0" marR="0">
                        <a:buNone/>
                      </a:pPr>
                      <a:r>
                        <a:rPr lang="en-US" sz="1400" b="0" dirty="0">
                          <a:solidFill>
                            <a:schemeClr val="bg1"/>
                          </a:solidFill>
                          <a:effectLst/>
                          <a:latin typeface="+mn-lt"/>
                        </a:rPr>
                        <a:t>Median time to onset of response, mo (Q1, Q3)</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2.7 (1.5, 4.1)</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1.4 (1.2, 2.1)</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48838094"/>
                  </a:ext>
                </a:extLst>
              </a:tr>
            </a:tbl>
          </a:graphicData>
        </a:graphic>
      </p:graphicFrame>
      <p:sp>
        <p:nvSpPr>
          <p:cNvPr id="7" name="Text Box 11">
            <a:extLst>
              <a:ext uri="{FF2B5EF4-FFF2-40B4-BE49-F238E27FC236}">
                <a16:creationId xmlns:a16="http://schemas.microsoft.com/office/drawing/2014/main" id="{2A862E2D-0135-D481-791F-13AB74DAAB3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 Reproduced with permission.</a:t>
            </a:r>
          </a:p>
        </p:txBody>
      </p:sp>
      <p:sp>
        <p:nvSpPr>
          <p:cNvPr id="9" name="TextBox 8">
            <a:extLst>
              <a:ext uri="{FF2B5EF4-FFF2-40B4-BE49-F238E27FC236}">
                <a16:creationId xmlns:a16="http://schemas.microsoft.com/office/drawing/2014/main" id="{714A5485-76E2-672D-B28B-12925B1B1E85}"/>
              </a:ext>
            </a:extLst>
          </p:cNvPr>
          <p:cNvSpPr txBox="1"/>
          <p:nvPr/>
        </p:nvSpPr>
        <p:spPr bwMode="auto">
          <a:xfrm>
            <a:off x="3418841" y="3987574"/>
            <a:ext cx="2001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Best objective response</a:t>
            </a:r>
          </a:p>
        </p:txBody>
      </p:sp>
      <p:sp>
        <p:nvSpPr>
          <p:cNvPr id="10" name="TextBox 9">
            <a:extLst>
              <a:ext uri="{FF2B5EF4-FFF2-40B4-BE49-F238E27FC236}">
                <a16:creationId xmlns:a16="http://schemas.microsoft.com/office/drawing/2014/main" id="{D990CF63-BBAC-EB2F-D896-AED3A450821C}"/>
              </a:ext>
            </a:extLst>
          </p:cNvPr>
          <p:cNvSpPr txBox="1"/>
          <p:nvPr/>
        </p:nvSpPr>
        <p:spPr bwMode="auto">
          <a:xfrm>
            <a:off x="5650364" y="3987574"/>
            <a:ext cx="443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11" name="TextBox 10">
            <a:extLst>
              <a:ext uri="{FF2B5EF4-FFF2-40B4-BE49-F238E27FC236}">
                <a16:creationId xmlns:a16="http://schemas.microsoft.com/office/drawing/2014/main" id="{98E62E23-129D-AB13-21D1-DDF6BE32915C}"/>
              </a:ext>
            </a:extLst>
          </p:cNvPr>
          <p:cNvSpPr txBox="1"/>
          <p:nvPr/>
        </p:nvSpPr>
        <p:spPr bwMode="auto">
          <a:xfrm>
            <a:off x="6104577" y="3987574"/>
            <a:ext cx="443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SD</a:t>
            </a:r>
          </a:p>
        </p:txBody>
      </p:sp>
      <p:sp>
        <p:nvSpPr>
          <p:cNvPr id="12" name="TextBox 11">
            <a:extLst>
              <a:ext uri="{FF2B5EF4-FFF2-40B4-BE49-F238E27FC236}">
                <a16:creationId xmlns:a16="http://schemas.microsoft.com/office/drawing/2014/main" id="{7E4E4434-4DC6-BF06-4692-26756CE277DD}"/>
              </a:ext>
            </a:extLst>
          </p:cNvPr>
          <p:cNvSpPr txBox="1"/>
          <p:nvPr/>
        </p:nvSpPr>
        <p:spPr bwMode="auto">
          <a:xfrm>
            <a:off x="6533305" y="3987574"/>
            <a:ext cx="443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PD</a:t>
            </a:r>
          </a:p>
        </p:txBody>
      </p:sp>
      <p:sp>
        <p:nvSpPr>
          <p:cNvPr id="13" name="TextBox 12">
            <a:extLst>
              <a:ext uri="{FF2B5EF4-FFF2-40B4-BE49-F238E27FC236}">
                <a16:creationId xmlns:a16="http://schemas.microsoft.com/office/drawing/2014/main" id="{3C7E7A04-4FA1-BC68-2BBE-C59296EAA348}"/>
              </a:ext>
            </a:extLst>
          </p:cNvPr>
          <p:cNvSpPr txBox="1"/>
          <p:nvPr/>
        </p:nvSpPr>
        <p:spPr bwMode="auto">
          <a:xfrm>
            <a:off x="6969664" y="3987574"/>
            <a:ext cx="443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t>
            </a:r>
          </a:p>
        </p:txBody>
      </p:sp>
      <p:sp>
        <p:nvSpPr>
          <p:cNvPr id="14" name="TextBox 13">
            <a:extLst>
              <a:ext uri="{FF2B5EF4-FFF2-40B4-BE49-F238E27FC236}">
                <a16:creationId xmlns:a16="http://schemas.microsoft.com/office/drawing/2014/main" id="{29AF0A38-0797-DBED-1094-4027D1D80AB3}"/>
              </a:ext>
            </a:extLst>
          </p:cNvPr>
          <p:cNvSpPr txBox="1"/>
          <p:nvPr/>
        </p:nvSpPr>
        <p:spPr bwMode="auto">
          <a:xfrm rot="16200000">
            <a:off x="-145068" y="2520637"/>
            <a:ext cx="23577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Change From Baseline in Target Lesion Size (%)</a:t>
            </a:r>
          </a:p>
        </p:txBody>
      </p:sp>
      <p:sp>
        <p:nvSpPr>
          <p:cNvPr id="15" name="TextBox 14">
            <a:extLst>
              <a:ext uri="{FF2B5EF4-FFF2-40B4-BE49-F238E27FC236}">
                <a16:creationId xmlns:a16="http://schemas.microsoft.com/office/drawing/2014/main" id="{C39C4DF7-BE2F-BE6A-758E-F801B6E0C749}"/>
              </a:ext>
            </a:extLst>
          </p:cNvPr>
          <p:cNvSpPr txBox="1"/>
          <p:nvPr/>
        </p:nvSpPr>
        <p:spPr bwMode="auto">
          <a:xfrm>
            <a:off x="10882922" y="3584770"/>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6" name="TextBox 15">
            <a:extLst>
              <a:ext uri="{FF2B5EF4-FFF2-40B4-BE49-F238E27FC236}">
                <a16:creationId xmlns:a16="http://schemas.microsoft.com/office/drawing/2014/main" id="{ADD1ACD2-FC03-8D7B-AD2E-AC250B452A40}"/>
              </a:ext>
            </a:extLst>
          </p:cNvPr>
          <p:cNvSpPr txBox="1"/>
          <p:nvPr/>
        </p:nvSpPr>
        <p:spPr bwMode="auto">
          <a:xfrm>
            <a:off x="8310991" y="4018352"/>
            <a:ext cx="2387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*Still receiving tx at data cutoff.</a:t>
            </a:r>
          </a:p>
        </p:txBody>
      </p:sp>
      <p:sp>
        <p:nvSpPr>
          <p:cNvPr id="17" name="TextBox 16">
            <a:extLst>
              <a:ext uri="{FF2B5EF4-FFF2-40B4-BE49-F238E27FC236}">
                <a16:creationId xmlns:a16="http://schemas.microsoft.com/office/drawing/2014/main" id="{C3185749-BC8B-5C60-5011-4A01763EED04}"/>
              </a:ext>
            </a:extLst>
          </p:cNvPr>
          <p:cNvSpPr txBox="1"/>
          <p:nvPr/>
        </p:nvSpPr>
        <p:spPr bwMode="auto">
          <a:xfrm>
            <a:off x="8766576" y="5428569"/>
            <a:ext cx="20076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Evaluable for efficacy set.</a:t>
            </a:r>
          </a:p>
        </p:txBody>
      </p:sp>
      <p:sp>
        <p:nvSpPr>
          <p:cNvPr id="2" name="TextBox 1">
            <a:extLst>
              <a:ext uri="{FF2B5EF4-FFF2-40B4-BE49-F238E27FC236}">
                <a16:creationId xmlns:a16="http://schemas.microsoft.com/office/drawing/2014/main" id="{F24863C7-00DF-6145-68A1-A8D04FDDF86D}"/>
              </a:ext>
            </a:extLst>
          </p:cNvPr>
          <p:cNvSpPr txBox="1"/>
          <p:nvPr/>
        </p:nvSpPr>
        <p:spPr bwMode="auto">
          <a:xfrm>
            <a:off x="2324652" y="1594231"/>
            <a:ext cx="3246334" cy="307777"/>
          </a:xfrm>
          <a:prstGeom prst="rect">
            <a:avLst/>
          </a:prstGeom>
          <a:noFill/>
          <a:ln>
            <a:noFill/>
          </a:ln>
        </p:spPr>
        <p:txBody>
          <a:bodyPr wrap="square" rtlCol="0">
            <a:spAutoFit/>
          </a:bodyPr>
          <a:lstStyle/>
          <a:p>
            <a:pPr algn="ctr">
              <a:spcBef>
                <a:spcPct val="50000"/>
              </a:spcBef>
            </a:pPr>
            <a:r>
              <a:rPr lang="en-US" sz="1400" dirty="0">
                <a:solidFill>
                  <a:schemeClr val="bg1"/>
                </a:solidFill>
                <a:effectLst/>
                <a:latin typeface="+mn-lt"/>
              </a:rPr>
              <a:t>Osimertinib + Dato-</a:t>
            </a:r>
            <a:r>
              <a:rPr lang="en-US" sz="1400" dirty="0" err="1">
                <a:solidFill>
                  <a:schemeClr val="bg1"/>
                </a:solidFill>
                <a:effectLst/>
                <a:latin typeface="+mn-lt"/>
              </a:rPr>
              <a:t>DXd</a:t>
            </a:r>
            <a:r>
              <a:rPr lang="en-US" sz="1400" dirty="0">
                <a:solidFill>
                  <a:schemeClr val="bg1"/>
                </a:solidFill>
                <a:effectLst/>
                <a:latin typeface="+mn-lt"/>
              </a:rPr>
              <a:t> 4 mg/kg (n = 35)</a:t>
            </a:r>
            <a:endParaRPr lang="en-US" sz="1400" dirty="0">
              <a:solidFill>
                <a:schemeClr val="bg1"/>
              </a:solidFill>
              <a:effectLst/>
              <a:latin typeface="+mn-lt"/>
              <a:ea typeface="Aptos" panose="020B0004020202020204" pitchFamily="34" charset="0"/>
            </a:endParaRPr>
          </a:p>
        </p:txBody>
      </p:sp>
      <p:sp>
        <p:nvSpPr>
          <p:cNvPr id="18" name="TextBox 17">
            <a:extLst>
              <a:ext uri="{FF2B5EF4-FFF2-40B4-BE49-F238E27FC236}">
                <a16:creationId xmlns:a16="http://schemas.microsoft.com/office/drawing/2014/main" id="{701ADAA1-DC01-2050-9871-E732D3E767F1}"/>
              </a:ext>
            </a:extLst>
          </p:cNvPr>
          <p:cNvSpPr txBox="1"/>
          <p:nvPr/>
        </p:nvSpPr>
        <p:spPr bwMode="auto">
          <a:xfrm>
            <a:off x="7452257" y="1594231"/>
            <a:ext cx="3246334" cy="307777"/>
          </a:xfrm>
          <a:prstGeom prst="rect">
            <a:avLst/>
          </a:prstGeom>
          <a:noFill/>
          <a:ln>
            <a:noFill/>
          </a:ln>
        </p:spPr>
        <p:txBody>
          <a:bodyPr wrap="square" rtlCol="0">
            <a:spAutoFit/>
          </a:bodyPr>
          <a:lstStyle/>
          <a:p>
            <a:pPr algn="ctr">
              <a:spcBef>
                <a:spcPct val="50000"/>
              </a:spcBef>
            </a:pPr>
            <a:r>
              <a:rPr lang="en-US" sz="1400" dirty="0">
                <a:solidFill>
                  <a:schemeClr val="bg1"/>
                </a:solidFill>
                <a:effectLst/>
                <a:latin typeface="+mn-lt"/>
              </a:rPr>
              <a:t>Osimertinib + Dato-</a:t>
            </a:r>
            <a:r>
              <a:rPr lang="en-US" sz="1400" dirty="0" err="1">
                <a:solidFill>
                  <a:schemeClr val="bg1"/>
                </a:solidFill>
                <a:effectLst/>
                <a:latin typeface="+mn-lt"/>
              </a:rPr>
              <a:t>DXd</a:t>
            </a:r>
            <a:r>
              <a:rPr lang="en-US" sz="1400" dirty="0">
                <a:solidFill>
                  <a:schemeClr val="bg1"/>
                </a:solidFill>
                <a:effectLst/>
                <a:latin typeface="+mn-lt"/>
              </a:rPr>
              <a:t> 6 mg/kg (n = 33)</a:t>
            </a:r>
          </a:p>
        </p:txBody>
      </p:sp>
      <p:sp>
        <p:nvSpPr>
          <p:cNvPr id="20" name="TextBox 19">
            <a:extLst>
              <a:ext uri="{FF2B5EF4-FFF2-40B4-BE49-F238E27FC236}">
                <a16:creationId xmlns:a16="http://schemas.microsoft.com/office/drawing/2014/main" id="{F37FE1A1-6F79-6AC4-0D61-BFAE64C15DB9}"/>
              </a:ext>
            </a:extLst>
          </p:cNvPr>
          <p:cNvSpPr txBox="1"/>
          <p:nvPr/>
        </p:nvSpPr>
        <p:spPr bwMode="auto">
          <a:xfrm>
            <a:off x="1154627" y="147587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C012AA85-E96D-F52A-845E-DD903860B755}"/>
              </a:ext>
            </a:extLst>
          </p:cNvPr>
          <p:cNvSpPr txBox="1"/>
          <p:nvPr/>
        </p:nvSpPr>
        <p:spPr bwMode="auto">
          <a:xfrm>
            <a:off x="1245999" y="17008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59130B50-EF16-2DB6-4D7D-A18211BD3612}"/>
              </a:ext>
            </a:extLst>
          </p:cNvPr>
          <p:cNvSpPr txBox="1"/>
          <p:nvPr/>
        </p:nvSpPr>
        <p:spPr bwMode="auto">
          <a:xfrm>
            <a:off x="1245999" y="19257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40B9DC64-7198-98B6-026B-ADD8482F1299}"/>
              </a:ext>
            </a:extLst>
          </p:cNvPr>
          <p:cNvSpPr txBox="1"/>
          <p:nvPr/>
        </p:nvSpPr>
        <p:spPr bwMode="auto">
          <a:xfrm>
            <a:off x="1245999" y="21506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4B5C791B-7CD8-277A-EE09-67B114BB9E4E}"/>
              </a:ext>
            </a:extLst>
          </p:cNvPr>
          <p:cNvSpPr txBox="1"/>
          <p:nvPr/>
        </p:nvSpPr>
        <p:spPr bwMode="auto">
          <a:xfrm>
            <a:off x="1245999" y="23897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8E661A0A-003F-0F98-7004-AEB1D24D3C63}"/>
              </a:ext>
            </a:extLst>
          </p:cNvPr>
          <p:cNvSpPr txBox="1"/>
          <p:nvPr/>
        </p:nvSpPr>
        <p:spPr bwMode="auto">
          <a:xfrm>
            <a:off x="1337370" y="260427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4CD0CDE1-DC0F-EAA6-F189-4954E1B0F50D}"/>
              </a:ext>
            </a:extLst>
          </p:cNvPr>
          <p:cNvSpPr txBox="1"/>
          <p:nvPr/>
        </p:nvSpPr>
        <p:spPr bwMode="auto">
          <a:xfrm>
            <a:off x="1191497" y="284028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656DA14B-A976-9599-C675-DD54FF716FB9}"/>
              </a:ext>
            </a:extLst>
          </p:cNvPr>
          <p:cNvSpPr txBox="1"/>
          <p:nvPr/>
        </p:nvSpPr>
        <p:spPr bwMode="auto">
          <a:xfrm>
            <a:off x="1191496" y="305830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C349CBF5-87F4-76C3-BAF1-0656F26E810C}"/>
              </a:ext>
            </a:extLst>
          </p:cNvPr>
          <p:cNvSpPr txBox="1"/>
          <p:nvPr/>
        </p:nvSpPr>
        <p:spPr bwMode="auto">
          <a:xfrm>
            <a:off x="1191496" y="3294526"/>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EFF71F32-0D29-09B4-F683-5471271280C7}"/>
              </a:ext>
            </a:extLst>
          </p:cNvPr>
          <p:cNvSpPr txBox="1"/>
          <p:nvPr/>
        </p:nvSpPr>
        <p:spPr bwMode="auto">
          <a:xfrm>
            <a:off x="1191496" y="352274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1CCD051E-0868-DAE5-92FB-07C54AF201BD}"/>
              </a:ext>
            </a:extLst>
          </p:cNvPr>
          <p:cNvSpPr txBox="1"/>
          <p:nvPr/>
        </p:nvSpPr>
        <p:spPr bwMode="auto">
          <a:xfrm>
            <a:off x="1100125" y="3758969"/>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32" name="Straight Connector 31">
            <a:extLst>
              <a:ext uri="{FF2B5EF4-FFF2-40B4-BE49-F238E27FC236}">
                <a16:creationId xmlns:a16="http://schemas.microsoft.com/office/drawing/2014/main" id="{EBDC4E44-0F1D-98BB-1371-96B95CDE3BC5}"/>
              </a:ext>
            </a:extLst>
          </p:cNvPr>
          <p:cNvCxnSpPr/>
          <p:nvPr/>
        </p:nvCxnSpPr>
        <p:spPr bwMode="auto">
          <a:xfrm>
            <a:off x="1591643" y="1603375"/>
            <a:ext cx="0" cy="231960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8EC4DE1-BB75-AB42-A5AD-62FB444D9B09}"/>
              </a:ext>
            </a:extLst>
          </p:cNvPr>
          <p:cNvCxnSpPr>
            <a:stCxn id="2050" idx="3"/>
            <a:endCxn id="2050" idx="3"/>
          </p:cNvCxnSpPr>
          <p:nvPr/>
        </p:nvCxnSpPr>
        <p:spPr bwMode="auto">
          <a:xfrm>
            <a:off x="22956981" y="4000758"/>
            <a:ext cx="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EF962F4-E00B-5D05-E696-74E1D8B5E385}"/>
              </a:ext>
            </a:extLst>
          </p:cNvPr>
          <p:cNvCxnSpPr/>
          <p:nvPr/>
        </p:nvCxnSpPr>
        <p:spPr bwMode="auto">
          <a:xfrm>
            <a:off x="6336578" y="1603375"/>
            <a:ext cx="0" cy="2319605"/>
          </a:xfrm>
          <a:prstGeom prst="line">
            <a:avLst/>
          </a:prstGeom>
          <a:noFill/>
          <a:ln w="28575" cap="flat" cmpd="sng" algn="ctr">
            <a:solidFill>
              <a:schemeClr val="bg1"/>
            </a:solidFill>
            <a:prstDash val="solid"/>
            <a:round/>
            <a:headEnd type="none" w="med" len="med"/>
            <a:tailEnd type="none" w="med" len="med"/>
          </a:ln>
          <a:effectLst/>
        </p:spPr>
      </p:cxnSp>
      <p:grpSp>
        <p:nvGrpSpPr>
          <p:cNvPr id="54" name="Group 53">
            <a:extLst>
              <a:ext uri="{FF2B5EF4-FFF2-40B4-BE49-F238E27FC236}">
                <a16:creationId xmlns:a16="http://schemas.microsoft.com/office/drawing/2014/main" id="{88987540-0A5E-49B4-3C18-7EF35568268B}"/>
              </a:ext>
            </a:extLst>
          </p:cNvPr>
          <p:cNvGrpSpPr/>
          <p:nvPr/>
        </p:nvGrpSpPr>
        <p:grpSpPr>
          <a:xfrm>
            <a:off x="1535245" y="1620220"/>
            <a:ext cx="56397" cy="2291950"/>
            <a:chOff x="1475388" y="1620220"/>
            <a:chExt cx="431800" cy="2291950"/>
          </a:xfrm>
        </p:grpSpPr>
        <p:cxnSp>
          <p:nvCxnSpPr>
            <p:cNvPr id="43" name="Straight Connector 42">
              <a:extLst>
                <a:ext uri="{FF2B5EF4-FFF2-40B4-BE49-F238E27FC236}">
                  <a16:creationId xmlns:a16="http://schemas.microsoft.com/office/drawing/2014/main" id="{7ADB65DD-CFC6-99BB-DD77-A6B743BD0A25}"/>
                </a:ext>
              </a:extLst>
            </p:cNvPr>
            <p:cNvCxnSpPr>
              <a:cxnSpLocks/>
            </p:cNvCxnSpPr>
            <p:nvPr/>
          </p:nvCxnSpPr>
          <p:spPr bwMode="auto">
            <a:xfrm>
              <a:off x="1475388" y="1620220"/>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8F6C5A8-D7B9-3D8A-A34C-C0E21024A68F}"/>
                </a:ext>
              </a:extLst>
            </p:cNvPr>
            <p:cNvCxnSpPr>
              <a:cxnSpLocks/>
            </p:cNvCxnSpPr>
            <p:nvPr/>
          </p:nvCxnSpPr>
          <p:spPr bwMode="auto">
            <a:xfrm>
              <a:off x="1475388" y="185066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A116DBA-CDA6-8F21-56B2-3D8C4C89403A}"/>
                </a:ext>
              </a:extLst>
            </p:cNvPr>
            <p:cNvCxnSpPr>
              <a:cxnSpLocks/>
            </p:cNvCxnSpPr>
            <p:nvPr/>
          </p:nvCxnSpPr>
          <p:spPr bwMode="auto">
            <a:xfrm>
              <a:off x="1475388" y="2081114"/>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99271CA-6EEA-5A88-3396-671062BB7696}"/>
                </a:ext>
              </a:extLst>
            </p:cNvPr>
            <p:cNvCxnSpPr>
              <a:cxnSpLocks/>
            </p:cNvCxnSpPr>
            <p:nvPr/>
          </p:nvCxnSpPr>
          <p:spPr bwMode="auto">
            <a:xfrm>
              <a:off x="1475388" y="2311561"/>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CBF9F39-6750-60F5-CD4B-FBD142B44BCF}"/>
                </a:ext>
              </a:extLst>
            </p:cNvPr>
            <p:cNvCxnSpPr>
              <a:cxnSpLocks/>
            </p:cNvCxnSpPr>
            <p:nvPr/>
          </p:nvCxnSpPr>
          <p:spPr bwMode="auto">
            <a:xfrm>
              <a:off x="1475388" y="2542008"/>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8CAF428-307A-7159-F126-D4E58AEAEFEE}"/>
                </a:ext>
              </a:extLst>
            </p:cNvPr>
            <p:cNvCxnSpPr>
              <a:cxnSpLocks/>
            </p:cNvCxnSpPr>
            <p:nvPr/>
          </p:nvCxnSpPr>
          <p:spPr bwMode="auto">
            <a:xfrm>
              <a:off x="1475388" y="2772456"/>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283A0BB-814C-D5E0-5D8F-8E584C9A85A3}"/>
                </a:ext>
              </a:extLst>
            </p:cNvPr>
            <p:cNvCxnSpPr>
              <a:cxnSpLocks/>
            </p:cNvCxnSpPr>
            <p:nvPr/>
          </p:nvCxnSpPr>
          <p:spPr bwMode="auto">
            <a:xfrm>
              <a:off x="1475388" y="299038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0DCB141-C54D-34DE-0C4F-151C791F7C6A}"/>
                </a:ext>
              </a:extLst>
            </p:cNvPr>
            <p:cNvCxnSpPr>
              <a:cxnSpLocks/>
            </p:cNvCxnSpPr>
            <p:nvPr/>
          </p:nvCxnSpPr>
          <p:spPr bwMode="auto">
            <a:xfrm>
              <a:off x="1475388" y="3220829"/>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33D00C8-B1C2-DE03-9B6D-50129A3F8EAA}"/>
                </a:ext>
              </a:extLst>
            </p:cNvPr>
            <p:cNvCxnSpPr>
              <a:cxnSpLocks/>
            </p:cNvCxnSpPr>
            <p:nvPr/>
          </p:nvCxnSpPr>
          <p:spPr bwMode="auto">
            <a:xfrm>
              <a:off x="1475388" y="3451276"/>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B35101E-2E44-B5A7-B113-2BCE1A0DCBCB}"/>
                </a:ext>
              </a:extLst>
            </p:cNvPr>
            <p:cNvCxnSpPr>
              <a:cxnSpLocks/>
            </p:cNvCxnSpPr>
            <p:nvPr/>
          </p:nvCxnSpPr>
          <p:spPr bwMode="auto">
            <a:xfrm>
              <a:off x="1475388" y="3681723"/>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E163767-0385-6BEF-1875-CFA8A05A98A3}"/>
                </a:ext>
              </a:extLst>
            </p:cNvPr>
            <p:cNvCxnSpPr>
              <a:cxnSpLocks/>
            </p:cNvCxnSpPr>
            <p:nvPr/>
          </p:nvCxnSpPr>
          <p:spPr bwMode="auto">
            <a:xfrm>
              <a:off x="1475388" y="3912170"/>
              <a:ext cx="431800" cy="0"/>
            </a:xfrm>
            <a:prstGeom prst="line">
              <a:avLst/>
            </a:prstGeom>
            <a:noFill/>
            <a:ln w="28575" cap="flat" cmpd="sng" algn="ctr">
              <a:solidFill>
                <a:schemeClr val="bg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32D9AD2A-A185-B864-83D2-7519D2898661}"/>
              </a:ext>
            </a:extLst>
          </p:cNvPr>
          <p:cNvSpPr/>
          <p:nvPr/>
        </p:nvSpPr>
        <p:spPr bwMode="auto">
          <a:xfrm>
            <a:off x="5597216" y="4075890"/>
            <a:ext cx="129727" cy="12972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3EEC90B-1E6D-3DFD-6D1E-BA2CF5167D4E}"/>
              </a:ext>
            </a:extLst>
          </p:cNvPr>
          <p:cNvSpPr/>
          <p:nvPr/>
        </p:nvSpPr>
        <p:spPr bwMode="auto">
          <a:xfrm>
            <a:off x="6051429" y="4075890"/>
            <a:ext cx="129727" cy="129727"/>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03B8662C-8A51-E0CF-6555-0E7EA4055E3F}"/>
              </a:ext>
            </a:extLst>
          </p:cNvPr>
          <p:cNvSpPr/>
          <p:nvPr/>
        </p:nvSpPr>
        <p:spPr bwMode="auto">
          <a:xfrm>
            <a:off x="6460542" y="4075890"/>
            <a:ext cx="129727" cy="129727"/>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4A27FD0-EB14-4B43-065F-EBC22DE5343A}"/>
              </a:ext>
            </a:extLst>
          </p:cNvPr>
          <p:cNvSpPr/>
          <p:nvPr/>
        </p:nvSpPr>
        <p:spPr bwMode="auto">
          <a:xfrm>
            <a:off x="6903559" y="4075890"/>
            <a:ext cx="129727" cy="12972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53B5562A-A241-965D-4A8E-0A8E89705775}"/>
              </a:ext>
            </a:extLst>
          </p:cNvPr>
          <p:cNvSpPr txBox="1"/>
          <p:nvPr/>
        </p:nvSpPr>
        <p:spPr bwMode="auto">
          <a:xfrm>
            <a:off x="10421570" y="3413034"/>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60" name="TextBox 59">
            <a:extLst>
              <a:ext uri="{FF2B5EF4-FFF2-40B4-BE49-F238E27FC236}">
                <a16:creationId xmlns:a16="http://schemas.microsoft.com/office/drawing/2014/main" id="{9D7AC5E3-E6E1-9D4B-AC96-5FD972128A40}"/>
              </a:ext>
            </a:extLst>
          </p:cNvPr>
          <p:cNvSpPr txBox="1"/>
          <p:nvPr/>
        </p:nvSpPr>
        <p:spPr bwMode="auto">
          <a:xfrm>
            <a:off x="10106640" y="3415982"/>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ACC07BF7-4C5C-F166-6759-E7BE5E71B3CC}"/>
              </a:ext>
            </a:extLst>
          </p:cNvPr>
          <p:cNvSpPr txBox="1"/>
          <p:nvPr/>
        </p:nvSpPr>
        <p:spPr bwMode="auto">
          <a:xfrm>
            <a:off x="9807848" y="3259939"/>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62" name="TextBox 61">
            <a:extLst>
              <a:ext uri="{FF2B5EF4-FFF2-40B4-BE49-F238E27FC236}">
                <a16:creationId xmlns:a16="http://schemas.microsoft.com/office/drawing/2014/main" id="{A8A1379E-AB92-BC08-B9DB-FB5C963D0B3B}"/>
              </a:ext>
            </a:extLst>
          </p:cNvPr>
          <p:cNvSpPr txBox="1"/>
          <p:nvPr/>
        </p:nvSpPr>
        <p:spPr bwMode="auto">
          <a:xfrm>
            <a:off x="9659771" y="3238222"/>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63" name="TextBox 62">
            <a:extLst>
              <a:ext uri="{FF2B5EF4-FFF2-40B4-BE49-F238E27FC236}">
                <a16:creationId xmlns:a16="http://schemas.microsoft.com/office/drawing/2014/main" id="{62EB7FA1-30B4-1237-057C-153875377ACE}"/>
              </a:ext>
            </a:extLst>
          </p:cNvPr>
          <p:cNvSpPr txBox="1"/>
          <p:nvPr/>
        </p:nvSpPr>
        <p:spPr bwMode="auto">
          <a:xfrm>
            <a:off x="9500987" y="3200476"/>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56" name="TextBox 19455">
            <a:extLst>
              <a:ext uri="{FF2B5EF4-FFF2-40B4-BE49-F238E27FC236}">
                <a16:creationId xmlns:a16="http://schemas.microsoft.com/office/drawing/2014/main" id="{054E626D-E4F4-1A35-ED80-D7A5CB07E9C0}"/>
              </a:ext>
            </a:extLst>
          </p:cNvPr>
          <p:cNvSpPr txBox="1"/>
          <p:nvPr/>
        </p:nvSpPr>
        <p:spPr bwMode="auto">
          <a:xfrm>
            <a:off x="9349309" y="3106234"/>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57" name="TextBox 19456">
            <a:extLst>
              <a:ext uri="{FF2B5EF4-FFF2-40B4-BE49-F238E27FC236}">
                <a16:creationId xmlns:a16="http://schemas.microsoft.com/office/drawing/2014/main" id="{A9D607EF-4BE2-233B-656A-CE93C9D3E525}"/>
              </a:ext>
            </a:extLst>
          </p:cNvPr>
          <p:cNvSpPr txBox="1"/>
          <p:nvPr/>
        </p:nvSpPr>
        <p:spPr bwMode="auto">
          <a:xfrm>
            <a:off x="8433982" y="3050782"/>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59" name="TextBox 19458">
            <a:extLst>
              <a:ext uri="{FF2B5EF4-FFF2-40B4-BE49-F238E27FC236}">
                <a16:creationId xmlns:a16="http://schemas.microsoft.com/office/drawing/2014/main" id="{154DED87-3D3C-117D-ED99-98367CB74112}"/>
              </a:ext>
            </a:extLst>
          </p:cNvPr>
          <p:cNvSpPr txBox="1"/>
          <p:nvPr/>
        </p:nvSpPr>
        <p:spPr bwMode="auto">
          <a:xfrm>
            <a:off x="7509035" y="2915037"/>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0" name="TextBox 19459">
            <a:extLst>
              <a:ext uri="{FF2B5EF4-FFF2-40B4-BE49-F238E27FC236}">
                <a16:creationId xmlns:a16="http://schemas.microsoft.com/office/drawing/2014/main" id="{1F86FFF1-7608-AE12-91C4-BC29EFE75514}"/>
              </a:ext>
            </a:extLst>
          </p:cNvPr>
          <p:cNvSpPr txBox="1"/>
          <p:nvPr/>
        </p:nvSpPr>
        <p:spPr bwMode="auto">
          <a:xfrm>
            <a:off x="7213056" y="2867747"/>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1" name="TextBox 19460">
            <a:extLst>
              <a:ext uri="{FF2B5EF4-FFF2-40B4-BE49-F238E27FC236}">
                <a16:creationId xmlns:a16="http://schemas.microsoft.com/office/drawing/2014/main" id="{C6E7889F-95D7-B0AD-8763-5FFA74F644A5}"/>
              </a:ext>
            </a:extLst>
          </p:cNvPr>
          <p:cNvSpPr txBox="1"/>
          <p:nvPr/>
        </p:nvSpPr>
        <p:spPr bwMode="auto">
          <a:xfrm>
            <a:off x="6739947" y="2804691"/>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2" name="TextBox 19461">
            <a:extLst>
              <a:ext uri="{FF2B5EF4-FFF2-40B4-BE49-F238E27FC236}">
                <a16:creationId xmlns:a16="http://schemas.microsoft.com/office/drawing/2014/main" id="{510B5891-0D25-3A92-E7A8-85A65DF4D13D}"/>
              </a:ext>
            </a:extLst>
          </p:cNvPr>
          <p:cNvSpPr txBox="1"/>
          <p:nvPr/>
        </p:nvSpPr>
        <p:spPr bwMode="auto">
          <a:xfrm>
            <a:off x="6590269" y="2541927"/>
            <a:ext cx="364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SD</a:t>
            </a:r>
          </a:p>
        </p:txBody>
      </p:sp>
      <p:sp>
        <p:nvSpPr>
          <p:cNvPr id="19463" name="TextBox 19462">
            <a:extLst>
              <a:ext uri="{FF2B5EF4-FFF2-40B4-BE49-F238E27FC236}">
                <a16:creationId xmlns:a16="http://schemas.microsoft.com/office/drawing/2014/main" id="{D902D716-9FAB-1A3B-8C09-FF894148B731}"/>
              </a:ext>
            </a:extLst>
          </p:cNvPr>
          <p:cNvSpPr txBox="1"/>
          <p:nvPr/>
        </p:nvSpPr>
        <p:spPr bwMode="auto">
          <a:xfrm>
            <a:off x="2311062" y="2541927"/>
            <a:ext cx="364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PD</a:t>
            </a:r>
          </a:p>
        </p:txBody>
      </p:sp>
      <p:sp>
        <p:nvSpPr>
          <p:cNvPr id="19464" name="TextBox 19463">
            <a:extLst>
              <a:ext uri="{FF2B5EF4-FFF2-40B4-BE49-F238E27FC236}">
                <a16:creationId xmlns:a16="http://schemas.microsoft.com/office/drawing/2014/main" id="{0717D2BB-304C-214F-8CC5-82C9DCE1B288}"/>
              </a:ext>
            </a:extLst>
          </p:cNvPr>
          <p:cNvSpPr txBox="1"/>
          <p:nvPr/>
        </p:nvSpPr>
        <p:spPr bwMode="auto">
          <a:xfrm>
            <a:off x="3256281" y="2838729"/>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5" name="TextBox 19464">
            <a:extLst>
              <a:ext uri="{FF2B5EF4-FFF2-40B4-BE49-F238E27FC236}">
                <a16:creationId xmlns:a16="http://schemas.microsoft.com/office/drawing/2014/main" id="{2F0FA075-6B11-FB5E-5F2E-30ECB241D6E9}"/>
              </a:ext>
            </a:extLst>
          </p:cNvPr>
          <p:cNvSpPr txBox="1"/>
          <p:nvPr/>
        </p:nvSpPr>
        <p:spPr bwMode="auto">
          <a:xfrm>
            <a:off x="3664130" y="3017464"/>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6" name="TextBox 19465">
            <a:extLst>
              <a:ext uri="{FF2B5EF4-FFF2-40B4-BE49-F238E27FC236}">
                <a16:creationId xmlns:a16="http://schemas.microsoft.com/office/drawing/2014/main" id="{FF0DEC05-D203-7F3E-32D8-F703B57DB9AD}"/>
              </a:ext>
            </a:extLst>
          </p:cNvPr>
          <p:cNvSpPr txBox="1"/>
          <p:nvPr/>
        </p:nvSpPr>
        <p:spPr bwMode="auto">
          <a:xfrm>
            <a:off x="3914055" y="3066584"/>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7" name="TextBox 19466">
            <a:extLst>
              <a:ext uri="{FF2B5EF4-FFF2-40B4-BE49-F238E27FC236}">
                <a16:creationId xmlns:a16="http://schemas.microsoft.com/office/drawing/2014/main" id="{F6BB3E98-B851-B14C-FE5A-BE9F011406CF}"/>
              </a:ext>
            </a:extLst>
          </p:cNvPr>
          <p:cNvSpPr txBox="1"/>
          <p:nvPr/>
        </p:nvSpPr>
        <p:spPr bwMode="auto">
          <a:xfrm>
            <a:off x="4047169" y="3073688"/>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8" name="TextBox 19467">
            <a:extLst>
              <a:ext uri="{FF2B5EF4-FFF2-40B4-BE49-F238E27FC236}">
                <a16:creationId xmlns:a16="http://schemas.microsoft.com/office/drawing/2014/main" id="{C12825F0-1236-E725-9458-EA351B6CA79D}"/>
              </a:ext>
            </a:extLst>
          </p:cNvPr>
          <p:cNvSpPr txBox="1"/>
          <p:nvPr/>
        </p:nvSpPr>
        <p:spPr bwMode="auto">
          <a:xfrm>
            <a:off x="4175872" y="3088260"/>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69" name="TextBox 19468">
            <a:extLst>
              <a:ext uri="{FF2B5EF4-FFF2-40B4-BE49-F238E27FC236}">
                <a16:creationId xmlns:a16="http://schemas.microsoft.com/office/drawing/2014/main" id="{4CAB3E01-198E-BB6E-DC3E-8C4B2D24172A}"/>
              </a:ext>
            </a:extLst>
          </p:cNvPr>
          <p:cNvSpPr txBox="1"/>
          <p:nvPr/>
        </p:nvSpPr>
        <p:spPr bwMode="auto">
          <a:xfrm>
            <a:off x="4447546" y="3182529"/>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70" name="TextBox 19469">
            <a:extLst>
              <a:ext uri="{FF2B5EF4-FFF2-40B4-BE49-F238E27FC236}">
                <a16:creationId xmlns:a16="http://schemas.microsoft.com/office/drawing/2014/main" id="{8A41532C-DDD3-ECB0-CF06-D2A0846D10A9}"/>
              </a:ext>
            </a:extLst>
          </p:cNvPr>
          <p:cNvSpPr txBox="1"/>
          <p:nvPr/>
        </p:nvSpPr>
        <p:spPr bwMode="auto">
          <a:xfrm>
            <a:off x="5240986" y="3334243"/>
            <a:ext cx="325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71" name="Rectangle 19470">
            <a:extLst>
              <a:ext uri="{FF2B5EF4-FFF2-40B4-BE49-F238E27FC236}">
                <a16:creationId xmlns:a16="http://schemas.microsoft.com/office/drawing/2014/main" id="{FC1F463B-67EF-82BE-2631-4C6990199592}"/>
              </a:ext>
            </a:extLst>
          </p:cNvPr>
          <p:cNvSpPr/>
          <p:nvPr/>
        </p:nvSpPr>
        <p:spPr bwMode="auto">
          <a:xfrm>
            <a:off x="1631899" y="2397919"/>
            <a:ext cx="110734" cy="35916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2" name="Rectangle 19471">
            <a:extLst>
              <a:ext uri="{FF2B5EF4-FFF2-40B4-BE49-F238E27FC236}">
                <a16:creationId xmlns:a16="http://schemas.microsoft.com/office/drawing/2014/main" id="{158E01DD-C6EB-1BBF-808D-398B809F22D8}"/>
              </a:ext>
            </a:extLst>
          </p:cNvPr>
          <p:cNvSpPr/>
          <p:nvPr/>
        </p:nvSpPr>
        <p:spPr bwMode="auto">
          <a:xfrm>
            <a:off x="1774774" y="2640806"/>
            <a:ext cx="110734" cy="11628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3" name="Rectangle 19472">
            <a:extLst>
              <a:ext uri="{FF2B5EF4-FFF2-40B4-BE49-F238E27FC236}">
                <a16:creationId xmlns:a16="http://schemas.microsoft.com/office/drawing/2014/main" id="{AFCE2654-DC60-73A7-8AC4-19C453B41235}"/>
              </a:ext>
            </a:extLst>
          </p:cNvPr>
          <p:cNvSpPr/>
          <p:nvPr/>
        </p:nvSpPr>
        <p:spPr bwMode="auto">
          <a:xfrm>
            <a:off x="1900043" y="2640806"/>
            <a:ext cx="110734" cy="11628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4" name="Rectangle 19473">
            <a:extLst>
              <a:ext uri="{FF2B5EF4-FFF2-40B4-BE49-F238E27FC236}">
                <a16:creationId xmlns:a16="http://schemas.microsoft.com/office/drawing/2014/main" id="{A0A2344E-980D-D4AD-F68E-5E396AA73BCB}"/>
              </a:ext>
            </a:extLst>
          </p:cNvPr>
          <p:cNvSpPr/>
          <p:nvPr/>
        </p:nvSpPr>
        <p:spPr bwMode="auto">
          <a:xfrm>
            <a:off x="2038994" y="2683668"/>
            <a:ext cx="110734" cy="734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5" name="Rectangle 19474">
            <a:extLst>
              <a:ext uri="{FF2B5EF4-FFF2-40B4-BE49-F238E27FC236}">
                <a16:creationId xmlns:a16="http://schemas.microsoft.com/office/drawing/2014/main" id="{F3106FF1-859D-2AC0-C00D-A773EC58033B}"/>
              </a:ext>
            </a:extLst>
          </p:cNvPr>
          <p:cNvSpPr/>
          <p:nvPr/>
        </p:nvSpPr>
        <p:spPr bwMode="auto">
          <a:xfrm>
            <a:off x="2168187" y="2730664"/>
            <a:ext cx="110734"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6" name="Rectangle 19475">
            <a:extLst>
              <a:ext uri="{FF2B5EF4-FFF2-40B4-BE49-F238E27FC236}">
                <a16:creationId xmlns:a16="http://schemas.microsoft.com/office/drawing/2014/main" id="{D7DF7A57-3307-D1A7-4C3D-8C0C6CE9B9C5}"/>
              </a:ext>
            </a:extLst>
          </p:cNvPr>
          <p:cNvSpPr/>
          <p:nvPr/>
        </p:nvSpPr>
        <p:spPr bwMode="auto">
          <a:xfrm>
            <a:off x="2175028" y="2729655"/>
            <a:ext cx="110734"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9" name="Rectangle 19478">
            <a:extLst>
              <a:ext uri="{FF2B5EF4-FFF2-40B4-BE49-F238E27FC236}">
                <a16:creationId xmlns:a16="http://schemas.microsoft.com/office/drawing/2014/main" id="{EA5370EA-B50B-DC31-38FD-77793B3D8F41}"/>
              </a:ext>
            </a:extLst>
          </p:cNvPr>
          <p:cNvSpPr/>
          <p:nvPr/>
        </p:nvSpPr>
        <p:spPr bwMode="auto">
          <a:xfrm>
            <a:off x="2305635" y="2747943"/>
            <a:ext cx="110734" cy="914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0" name="Rectangle 19479">
            <a:extLst>
              <a:ext uri="{FF2B5EF4-FFF2-40B4-BE49-F238E27FC236}">
                <a16:creationId xmlns:a16="http://schemas.microsoft.com/office/drawing/2014/main" id="{D683BCCA-6E5B-18B8-C430-465DB97AB24A}"/>
              </a:ext>
            </a:extLst>
          </p:cNvPr>
          <p:cNvSpPr/>
          <p:nvPr/>
        </p:nvSpPr>
        <p:spPr bwMode="auto">
          <a:xfrm>
            <a:off x="2566517" y="2778660"/>
            <a:ext cx="110734"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1" name="Rectangle 19480">
            <a:extLst>
              <a:ext uri="{FF2B5EF4-FFF2-40B4-BE49-F238E27FC236}">
                <a16:creationId xmlns:a16="http://schemas.microsoft.com/office/drawing/2014/main" id="{148E67B9-F547-A7C8-C49F-14162309995B}"/>
              </a:ext>
            </a:extLst>
          </p:cNvPr>
          <p:cNvSpPr/>
          <p:nvPr/>
        </p:nvSpPr>
        <p:spPr bwMode="auto">
          <a:xfrm>
            <a:off x="2701352" y="2778660"/>
            <a:ext cx="110734"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2" name="Rectangle 19481">
            <a:extLst>
              <a:ext uri="{FF2B5EF4-FFF2-40B4-BE49-F238E27FC236}">
                <a16:creationId xmlns:a16="http://schemas.microsoft.com/office/drawing/2014/main" id="{A9854FED-0CC1-0F06-744E-B73198CB63D6}"/>
              </a:ext>
            </a:extLst>
          </p:cNvPr>
          <p:cNvSpPr/>
          <p:nvPr/>
        </p:nvSpPr>
        <p:spPr bwMode="auto">
          <a:xfrm>
            <a:off x="2835005" y="2778659"/>
            <a:ext cx="110734" cy="457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3" name="Rectangle 19482">
            <a:extLst>
              <a:ext uri="{FF2B5EF4-FFF2-40B4-BE49-F238E27FC236}">
                <a16:creationId xmlns:a16="http://schemas.microsoft.com/office/drawing/2014/main" id="{E98A89B4-951B-8FF7-5C2B-A07CB47345E6}"/>
              </a:ext>
            </a:extLst>
          </p:cNvPr>
          <p:cNvSpPr/>
          <p:nvPr/>
        </p:nvSpPr>
        <p:spPr bwMode="auto">
          <a:xfrm>
            <a:off x="2968658" y="2778659"/>
            <a:ext cx="110734" cy="457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4" name="Rectangle 19483">
            <a:extLst>
              <a:ext uri="{FF2B5EF4-FFF2-40B4-BE49-F238E27FC236}">
                <a16:creationId xmlns:a16="http://schemas.microsoft.com/office/drawing/2014/main" id="{A86DD49D-1E2A-D4C7-C331-731CE7121B32}"/>
              </a:ext>
            </a:extLst>
          </p:cNvPr>
          <p:cNvSpPr/>
          <p:nvPr/>
        </p:nvSpPr>
        <p:spPr bwMode="auto">
          <a:xfrm>
            <a:off x="3097965" y="2778659"/>
            <a:ext cx="110734" cy="6666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5" name="Rectangle 19484">
            <a:extLst>
              <a:ext uri="{FF2B5EF4-FFF2-40B4-BE49-F238E27FC236}">
                <a16:creationId xmlns:a16="http://schemas.microsoft.com/office/drawing/2014/main" id="{BBD7E802-C682-91AC-29F2-C806D41C66C3}"/>
              </a:ext>
            </a:extLst>
          </p:cNvPr>
          <p:cNvSpPr/>
          <p:nvPr/>
        </p:nvSpPr>
        <p:spPr bwMode="auto">
          <a:xfrm>
            <a:off x="3232213" y="2778659"/>
            <a:ext cx="110734" cy="6666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6" name="Rectangle 19485">
            <a:extLst>
              <a:ext uri="{FF2B5EF4-FFF2-40B4-BE49-F238E27FC236}">
                <a16:creationId xmlns:a16="http://schemas.microsoft.com/office/drawing/2014/main" id="{1101A3FF-9D2C-6C79-4147-4E7BF75B1520}"/>
              </a:ext>
            </a:extLst>
          </p:cNvPr>
          <p:cNvSpPr/>
          <p:nvPr/>
        </p:nvSpPr>
        <p:spPr bwMode="auto">
          <a:xfrm>
            <a:off x="3365697" y="2778659"/>
            <a:ext cx="110734" cy="8598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7" name="Rectangle 19486">
            <a:extLst>
              <a:ext uri="{FF2B5EF4-FFF2-40B4-BE49-F238E27FC236}">
                <a16:creationId xmlns:a16="http://schemas.microsoft.com/office/drawing/2014/main" id="{4810BE28-5569-226C-1DB5-6E4A1320B391}"/>
              </a:ext>
            </a:extLst>
          </p:cNvPr>
          <p:cNvSpPr/>
          <p:nvPr/>
        </p:nvSpPr>
        <p:spPr bwMode="auto">
          <a:xfrm>
            <a:off x="3499181" y="2778659"/>
            <a:ext cx="110734" cy="16968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8" name="Rectangle 19487">
            <a:extLst>
              <a:ext uri="{FF2B5EF4-FFF2-40B4-BE49-F238E27FC236}">
                <a16:creationId xmlns:a16="http://schemas.microsoft.com/office/drawing/2014/main" id="{86FA061B-B247-F79E-F559-A1F657125539}"/>
              </a:ext>
            </a:extLst>
          </p:cNvPr>
          <p:cNvSpPr/>
          <p:nvPr/>
        </p:nvSpPr>
        <p:spPr bwMode="auto">
          <a:xfrm>
            <a:off x="3626026" y="2778659"/>
            <a:ext cx="110734" cy="20144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9" name="Rectangle 19488">
            <a:extLst>
              <a:ext uri="{FF2B5EF4-FFF2-40B4-BE49-F238E27FC236}">
                <a16:creationId xmlns:a16="http://schemas.microsoft.com/office/drawing/2014/main" id="{ED4F6B48-C329-0800-3F94-521E21C15776}"/>
              </a:ext>
            </a:extLst>
          </p:cNvPr>
          <p:cNvSpPr/>
          <p:nvPr/>
        </p:nvSpPr>
        <p:spPr bwMode="auto">
          <a:xfrm>
            <a:off x="3759593" y="2778658"/>
            <a:ext cx="110734" cy="25743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0" name="Rectangle 19489">
            <a:extLst>
              <a:ext uri="{FF2B5EF4-FFF2-40B4-BE49-F238E27FC236}">
                <a16:creationId xmlns:a16="http://schemas.microsoft.com/office/drawing/2014/main" id="{6C6484FE-5763-32D3-057B-CC5A77FAC0AF}"/>
              </a:ext>
            </a:extLst>
          </p:cNvPr>
          <p:cNvSpPr/>
          <p:nvPr/>
        </p:nvSpPr>
        <p:spPr bwMode="auto">
          <a:xfrm>
            <a:off x="3900087" y="2778658"/>
            <a:ext cx="110734" cy="26934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1" name="Rectangle 19490">
            <a:extLst>
              <a:ext uri="{FF2B5EF4-FFF2-40B4-BE49-F238E27FC236}">
                <a16:creationId xmlns:a16="http://schemas.microsoft.com/office/drawing/2014/main" id="{D6F186EA-3E38-4597-AF45-D55F1B6FD41A}"/>
              </a:ext>
            </a:extLst>
          </p:cNvPr>
          <p:cNvSpPr/>
          <p:nvPr/>
        </p:nvSpPr>
        <p:spPr bwMode="auto">
          <a:xfrm>
            <a:off x="4028674" y="2778658"/>
            <a:ext cx="110734" cy="30960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2" name="Rectangle 19491">
            <a:extLst>
              <a:ext uri="{FF2B5EF4-FFF2-40B4-BE49-F238E27FC236}">
                <a16:creationId xmlns:a16="http://schemas.microsoft.com/office/drawing/2014/main" id="{235AE40D-2B60-7D77-A847-A5943CBD76CD}"/>
              </a:ext>
            </a:extLst>
          </p:cNvPr>
          <p:cNvSpPr/>
          <p:nvPr/>
        </p:nvSpPr>
        <p:spPr bwMode="auto">
          <a:xfrm>
            <a:off x="4157261" y="2778657"/>
            <a:ext cx="110734" cy="32887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3" name="Rectangle 19492">
            <a:extLst>
              <a:ext uri="{FF2B5EF4-FFF2-40B4-BE49-F238E27FC236}">
                <a16:creationId xmlns:a16="http://schemas.microsoft.com/office/drawing/2014/main" id="{F5B2DDAB-D346-E57F-8FC1-ED03352BF037}"/>
              </a:ext>
            </a:extLst>
          </p:cNvPr>
          <p:cNvSpPr/>
          <p:nvPr/>
        </p:nvSpPr>
        <p:spPr bwMode="auto">
          <a:xfrm>
            <a:off x="4292992" y="2778657"/>
            <a:ext cx="110734" cy="32887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4" name="Rectangle 19493">
            <a:extLst>
              <a:ext uri="{FF2B5EF4-FFF2-40B4-BE49-F238E27FC236}">
                <a16:creationId xmlns:a16="http://schemas.microsoft.com/office/drawing/2014/main" id="{EC41047A-CB7D-49FB-4224-8553B7A592F1}"/>
              </a:ext>
            </a:extLst>
          </p:cNvPr>
          <p:cNvSpPr/>
          <p:nvPr/>
        </p:nvSpPr>
        <p:spPr bwMode="auto">
          <a:xfrm>
            <a:off x="4426342" y="2778657"/>
            <a:ext cx="110734" cy="37173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5" name="Rectangle 19494">
            <a:extLst>
              <a:ext uri="{FF2B5EF4-FFF2-40B4-BE49-F238E27FC236}">
                <a16:creationId xmlns:a16="http://schemas.microsoft.com/office/drawing/2014/main" id="{F8596138-2E09-B952-592B-F0B6F475A518}"/>
              </a:ext>
            </a:extLst>
          </p:cNvPr>
          <p:cNvSpPr/>
          <p:nvPr/>
        </p:nvSpPr>
        <p:spPr bwMode="auto">
          <a:xfrm>
            <a:off x="4562074" y="2778657"/>
            <a:ext cx="110734" cy="42412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6" name="Rectangle 19495">
            <a:extLst>
              <a:ext uri="{FF2B5EF4-FFF2-40B4-BE49-F238E27FC236}">
                <a16:creationId xmlns:a16="http://schemas.microsoft.com/office/drawing/2014/main" id="{798D0B4A-A1C9-F105-FD85-DAFF6DDE5769}"/>
              </a:ext>
            </a:extLst>
          </p:cNvPr>
          <p:cNvSpPr/>
          <p:nvPr/>
        </p:nvSpPr>
        <p:spPr bwMode="auto">
          <a:xfrm>
            <a:off x="4690661" y="2778657"/>
            <a:ext cx="110734" cy="42412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7" name="Rectangle 19496">
            <a:extLst>
              <a:ext uri="{FF2B5EF4-FFF2-40B4-BE49-F238E27FC236}">
                <a16:creationId xmlns:a16="http://schemas.microsoft.com/office/drawing/2014/main" id="{8254A06D-6074-250C-B528-5F7D1224BE74}"/>
              </a:ext>
            </a:extLst>
          </p:cNvPr>
          <p:cNvSpPr/>
          <p:nvPr/>
        </p:nvSpPr>
        <p:spPr bwMode="auto">
          <a:xfrm>
            <a:off x="4821629" y="2778657"/>
            <a:ext cx="110734" cy="43841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8" name="Rectangle 19497">
            <a:extLst>
              <a:ext uri="{FF2B5EF4-FFF2-40B4-BE49-F238E27FC236}">
                <a16:creationId xmlns:a16="http://schemas.microsoft.com/office/drawing/2014/main" id="{19A014A3-E513-D683-8131-D5CA7914C528}"/>
              </a:ext>
            </a:extLst>
          </p:cNvPr>
          <p:cNvSpPr/>
          <p:nvPr/>
        </p:nvSpPr>
        <p:spPr bwMode="auto">
          <a:xfrm>
            <a:off x="4952598" y="2778657"/>
            <a:ext cx="110734" cy="4836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9" name="Rectangle 19498">
            <a:extLst>
              <a:ext uri="{FF2B5EF4-FFF2-40B4-BE49-F238E27FC236}">
                <a16:creationId xmlns:a16="http://schemas.microsoft.com/office/drawing/2014/main" id="{AB3984BA-921B-1A67-BDBF-DC47B87F9EC5}"/>
              </a:ext>
            </a:extLst>
          </p:cNvPr>
          <p:cNvSpPr/>
          <p:nvPr/>
        </p:nvSpPr>
        <p:spPr bwMode="auto">
          <a:xfrm>
            <a:off x="5088329" y="2778657"/>
            <a:ext cx="110734" cy="4836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0" name="Rectangle 19499">
            <a:extLst>
              <a:ext uri="{FF2B5EF4-FFF2-40B4-BE49-F238E27FC236}">
                <a16:creationId xmlns:a16="http://schemas.microsoft.com/office/drawing/2014/main" id="{CBA868FF-DCFA-9DED-46D0-1E0375BFCC6C}"/>
              </a:ext>
            </a:extLst>
          </p:cNvPr>
          <p:cNvSpPr/>
          <p:nvPr/>
        </p:nvSpPr>
        <p:spPr bwMode="auto">
          <a:xfrm>
            <a:off x="5221679" y="2778656"/>
            <a:ext cx="110734" cy="52889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1" name="Rectangle 19500">
            <a:extLst>
              <a:ext uri="{FF2B5EF4-FFF2-40B4-BE49-F238E27FC236}">
                <a16:creationId xmlns:a16="http://schemas.microsoft.com/office/drawing/2014/main" id="{74FEF9DF-A58D-9F34-A743-4B70C64C06A2}"/>
              </a:ext>
            </a:extLst>
          </p:cNvPr>
          <p:cNvSpPr/>
          <p:nvPr/>
        </p:nvSpPr>
        <p:spPr bwMode="auto">
          <a:xfrm>
            <a:off x="5352648" y="2778656"/>
            <a:ext cx="110734" cy="5908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2" name="Rectangle 19501">
            <a:extLst>
              <a:ext uri="{FF2B5EF4-FFF2-40B4-BE49-F238E27FC236}">
                <a16:creationId xmlns:a16="http://schemas.microsoft.com/office/drawing/2014/main" id="{693CDEB0-2F18-AADA-6BB6-736C425780D5}"/>
              </a:ext>
            </a:extLst>
          </p:cNvPr>
          <p:cNvSpPr/>
          <p:nvPr/>
        </p:nvSpPr>
        <p:spPr bwMode="auto">
          <a:xfrm>
            <a:off x="5481235" y="2778656"/>
            <a:ext cx="110734" cy="6217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3" name="Rectangle 19502">
            <a:extLst>
              <a:ext uri="{FF2B5EF4-FFF2-40B4-BE49-F238E27FC236}">
                <a16:creationId xmlns:a16="http://schemas.microsoft.com/office/drawing/2014/main" id="{4905A102-CBCB-B8B5-1D35-280E75889B14}"/>
              </a:ext>
            </a:extLst>
          </p:cNvPr>
          <p:cNvSpPr/>
          <p:nvPr/>
        </p:nvSpPr>
        <p:spPr bwMode="auto">
          <a:xfrm>
            <a:off x="5616966" y="2778656"/>
            <a:ext cx="110734" cy="6217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4" name="Rectangle 19503">
            <a:extLst>
              <a:ext uri="{FF2B5EF4-FFF2-40B4-BE49-F238E27FC236}">
                <a16:creationId xmlns:a16="http://schemas.microsoft.com/office/drawing/2014/main" id="{AD3CB450-361F-4D5D-0560-6E3FDC519781}"/>
              </a:ext>
            </a:extLst>
          </p:cNvPr>
          <p:cNvSpPr/>
          <p:nvPr/>
        </p:nvSpPr>
        <p:spPr bwMode="auto">
          <a:xfrm>
            <a:off x="5747935" y="2778656"/>
            <a:ext cx="110734" cy="6503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5" name="Rectangle 19504">
            <a:extLst>
              <a:ext uri="{FF2B5EF4-FFF2-40B4-BE49-F238E27FC236}">
                <a16:creationId xmlns:a16="http://schemas.microsoft.com/office/drawing/2014/main" id="{843ACF8E-6D41-AF89-FBE6-656C9E5CE238}"/>
              </a:ext>
            </a:extLst>
          </p:cNvPr>
          <p:cNvSpPr/>
          <p:nvPr/>
        </p:nvSpPr>
        <p:spPr bwMode="auto">
          <a:xfrm>
            <a:off x="5886049" y="2778656"/>
            <a:ext cx="110734" cy="6813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6" name="Rectangle 19505">
            <a:extLst>
              <a:ext uri="{FF2B5EF4-FFF2-40B4-BE49-F238E27FC236}">
                <a16:creationId xmlns:a16="http://schemas.microsoft.com/office/drawing/2014/main" id="{524A18EA-B1F6-2644-CB56-CBB4C6094FED}"/>
              </a:ext>
            </a:extLst>
          </p:cNvPr>
          <p:cNvSpPr/>
          <p:nvPr/>
        </p:nvSpPr>
        <p:spPr bwMode="auto">
          <a:xfrm>
            <a:off x="6014635" y="2778656"/>
            <a:ext cx="110734" cy="7027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7" name="Rectangle 19506">
            <a:extLst>
              <a:ext uri="{FF2B5EF4-FFF2-40B4-BE49-F238E27FC236}">
                <a16:creationId xmlns:a16="http://schemas.microsoft.com/office/drawing/2014/main" id="{B7012811-5A3F-EAFF-48D1-2BAC21DBFB8B}"/>
              </a:ext>
            </a:extLst>
          </p:cNvPr>
          <p:cNvSpPr/>
          <p:nvPr/>
        </p:nvSpPr>
        <p:spPr bwMode="auto">
          <a:xfrm>
            <a:off x="6152748" y="2778656"/>
            <a:ext cx="110734" cy="7408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8" name="Rectangle 19507">
            <a:extLst>
              <a:ext uri="{FF2B5EF4-FFF2-40B4-BE49-F238E27FC236}">
                <a16:creationId xmlns:a16="http://schemas.microsoft.com/office/drawing/2014/main" id="{CDE2633E-67C8-EC14-1953-ABFA43B3E6A6}"/>
              </a:ext>
            </a:extLst>
          </p:cNvPr>
          <p:cNvSpPr/>
          <p:nvPr/>
        </p:nvSpPr>
        <p:spPr bwMode="auto">
          <a:xfrm>
            <a:off x="6401709" y="1646049"/>
            <a:ext cx="110734" cy="111104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9" name="Rectangle 19508">
            <a:extLst>
              <a:ext uri="{FF2B5EF4-FFF2-40B4-BE49-F238E27FC236}">
                <a16:creationId xmlns:a16="http://schemas.microsoft.com/office/drawing/2014/main" id="{6F8A87AE-707A-D2F8-95E3-1C281D909015}"/>
              </a:ext>
            </a:extLst>
          </p:cNvPr>
          <p:cNvSpPr/>
          <p:nvPr/>
        </p:nvSpPr>
        <p:spPr bwMode="auto">
          <a:xfrm>
            <a:off x="6541956" y="2540794"/>
            <a:ext cx="110734" cy="21629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0" name="Rectangle 19509">
            <a:extLst>
              <a:ext uri="{FF2B5EF4-FFF2-40B4-BE49-F238E27FC236}">
                <a16:creationId xmlns:a16="http://schemas.microsoft.com/office/drawing/2014/main" id="{F570A1D7-CB93-E71E-A401-8FB2202C0744}"/>
              </a:ext>
            </a:extLst>
          </p:cNvPr>
          <p:cNvSpPr/>
          <p:nvPr/>
        </p:nvSpPr>
        <p:spPr bwMode="auto">
          <a:xfrm>
            <a:off x="7153582" y="2778658"/>
            <a:ext cx="110734" cy="10057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1" name="Rectangle 19510">
            <a:extLst>
              <a:ext uri="{FF2B5EF4-FFF2-40B4-BE49-F238E27FC236}">
                <a16:creationId xmlns:a16="http://schemas.microsoft.com/office/drawing/2014/main" id="{6F8EBC2C-A3A0-5641-80AA-6604B3F7CD88}"/>
              </a:ext>
            </a:extLst>
          </p:cNvPr>
          <p:cNvSpPr/>
          <p:nvPr/>
        </p:nvSpPr>
        <p:spPr bwMode="auto">
          <a:xfrm>
            <a:off x="7318256" y="2778658"/>
            <a:ext cx="110734" cy="10057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2" name="Rectangle 19511">
            <a:extLst>
              <a:ext uri="{FF2B5EF4-FFF2-40B4-BE49-F238E27FC236}">
                <a16:creationId xmlns:a16="http://schemas.microsoft.com/office/drawing/2014/main" id="{D0C507A8-F4AF-FEE2-E4B5-F364BC834E57}"/>
              </a:ext>
            </a:extLst>
          </p:cNvPr>
          <p:cNvSpPr/>
          <p:nvPr/>
        </p:nvSpPr>
        <p:spPr bwMode="auto">
          <a:xfrm>
            <a:off x="7464237" y="2778657"/>
            <a:ext cx="110734" cy="11456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3" name="Rectangle 19512">
            <a:extLst>
              <a:ext uri="{FF2B5EF4-FFF2-40B4-BE49-F238E27FC236}">
                <a16:creationId xmlns:a16="http://schemas.microsoft.com/office/drawing/2014/main" id="{DEEA3627-78F2-AABE-C6ED-B65ED8E412DC}"/>
              </a:ext>
            </a:extLst>
          </p:cNvPr>
          <p:cNvSpPr/>
          <p:nvPr/>
        </p:nvSpPr>
        <p:spPr bwMode="auto">
          <a:xfrm>
            <a:off x="7009701" y="2778658"/>
            <a:ext cx="110734" cy="457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4" name="Rectangle 19513">
            <a:extLst>
              <a:ext uri="{FF2B5EF4-FFF2-40B4-BE49-F238E27FC236}">
                <a16:creationId xmlns:a16="http://schemas.microsoft.com/office/drawing/2014/main" id="{F361819E-3627-F44C-3F1A-940B71FF5B99}"/>
              </a:ext>
            </a:extLst>
          </p:cNvPr>
          <p:cNvSpPr/>
          <p:nvPr/>
        </p:nvSpPr>
        <p:spPr bwMode="auto">
          <a:xfrm>
            <a:off x="6857688" y="2778658"/>
            <a:ext cx="110734" cy="2743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5" name="Rectangle 19514">
            <a:extLst>
              <a:ext uri="{FF2B5EF4-FFF2-40B4-BE49-F238E27FC236}">
                <a16:creationId xmlns:a16="http://schemas.microsoft.com/office/drawing/2014/main" id="{FC55DC8D-6316-DA9B-3B41-631C15DE11F1}"/>
              </a:ext>
            </a:extLst>
          </p:cNvPr>
          <p:cNvSpPr/>
          <p:nvPr/>
        </p:nvSpPr>
        <p:spPr bwMode="auto">
          <a:xfrm>
            <a:off x="7613543" y="2778657"/>
            <a:ext cx="110734" cy="162187"/>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6" name="Rectangle 19515">
            <a:extLst>
              <a:ext uri="{FF2B5EF4-FFF2-40B4-BE49-F238E27FC236}">
                <a16:creationId xmlns:a16="http://schemas.microsoft.com/office/drawing/2014/main" id="{3FE3E312-C5EA-8222-1ADE-218DDE2E2409}"/>
              </a:ext>
            </a:extLst>
          </p:cNvPr>
          <p:cNvSpPr/>
          <p:nvPr/>
        </p:nvSpPr>
        <p:spPr bwMode="auto">
          <a:xfrm>
            <a:off x="7770706" y="2778657"/>
            <a:ext cx="110734" cy="17409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7" name="Rectangle 19516">
            <a:extLst>
              <a:ext uri="{FF2B5EF4-FFF2-40B4-BE49-F238E27FC236}">
                <a16:creationId xmlns:a16="http://schemas.microsoft.com/office/drawing/2014/main" id="{8871926C-930C-3067-A2F6-341E9539B66F}"/>
              </a:ext>
            </a:extLst>
          </p:cNvPr>
          <p:cNvSpPr/>
          <p:nvPr/>
        </p:nvSpPr>
        <p:spPr bwMode="auto">
          <a:xfrm>
            <a:off x="7918344" y="2778657"/>
            <a:ext cx="110734" cy="21989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8" name="Rectangle 19517">
            <a:extLst>
              <a:ext uri="{FF2B5EF4-FFF2-40B4-BE49-F238E27FC236}">
                <a16:creationId xmlns:a16="http://schemas.microsoft.com/office/drawing/2014/main" id="{EB720C07-8EE9-33AD-A361-A58177B547F5}"/>
              </a:ext>
            </a:extLst>
          </p:cNvPr>
          <p:cNvSpPr/>
          <p:nvPr/>
        </p:nvSpPr>
        <p:spPr bwMode="auto">
          <a:xfrm>
            <a:off x="8075506" y="2778656"/>
            <a:ext cx="110734" cy="24553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9" name="Rectangle 19518">
            <a:extLst>
              <a:ext uri="{FF2B5EF4-FFF2-40B4-BE49-F238E27FC236}">
                <a16:creationId xmlns:a16="http://schemas.microsoft.com/office/drawing/2014/main" id="{58FEFD51-6493-FF96-B00B-A7D8B00707F1}"/>
              </a:ext>
            </a:extLst>
          </p:cNvPr>
          <p:cNvSpPr/>
          <p:nvPr/>
        </p:nvSpPr>
        <p:spPr bwMode="auto">
          <a:xfrm>
            <a:off x="8232668" y="2778656"/>
            <a:ext cx="110734" cy="27964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 name="Rectangle 2047">
            <a:extLst>
              <a:ext uri="{FF2B5EF4-FFF2-40B4-BE49-F238E27FC236}">
                <a16:creationId xmlns:a16="http://schemas.microsoft.com/office/drawing/2014/main" id="{1BBC7264-86E7-7795-6931-88926CB0E182}"/>
              </a:ext>
            </a:extLst>
          </p:cNvPr>
          <p:cNvSpPr/>
          <p:nvPr/>
        </p:nvSpPr>
        <p:spPr bwMode="auto">
          <a:xfrm>
            <a:off x="8385068" y="2778656"/>
            <a:ext cx="110734" cy="27964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 name="Rectangle 2048">
            <a:extLst>
              <a:ext uri="{FF2B5EF4-FFF2-40B4-BE49-F238E27FC236}">
                <a16:creationId xmlns:a16="http://schemas.microsoft.com/office/drawing/2014/main" id="{2AD9D0AC-934D-BCE9-5655-00371949336A}"/>
              </a:ext>
            </a:extLst>
          </p:cNvPr>
          <p:cNvSpPr/>
          <p:nvPr/>
        </p:nvSpPr>
        <p:spPr bwMode="auto">
          <a:xfrm>
            <a:off x="8537468" y="2778656"/>
            <a:ext cx="110734" cy="29553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 name="Rectangle 2050">
            <a:extLst>
              <a:ext uri="{FF2B5EF4-FFF2-40B4-BE49-F238E27FC236}">
                <a16:creationId xmlns:a16="http://schemas.microsoft.com/office/drawing/2014/main" id="{5703EBD5-0659-A549-E6DF-2019DA41FB98}"/>
              </a:ext>
            </a:extLst>
          </p:cNvPr>
          <p:cNvSpPr/>
          <p:nvPr/>
        </p:nvSpPr>
        <p:spPr bwMode="auto">
          <a:xfrm>
            <a:off x="8685105" y="2778656"/>
            <a:ext cx="110734" cy="29553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 name="Rectangle 2051">
            <a:extLst>
              <a:ext uri="{FF2B5EF4-FFF2-40B4-BE49-F238E27FC236}">
                <a16:creationId xmlns:a16="http://schemas.microsoft.com/office/drawing/2014/main" id="{80720070-1564-D7B0-13CC-B81D761831DB}"/>
              </a:ext>
            </a:extLst>
          </p:cNvPr>
          <p:cNvSpPr/>
          <p:nvPr/>
        </p:nvSpPr>
        <p:spPr bwMode="auto">
          <a:xfrm>
            <a:off x="8847030" y="2778656"/>
            <a:ext cx="110734" cy="29553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 name="Rectangle 2052">
            <a:extLst>
              <a:ext uri="{FF2B5EF4-FFF2-40B4-BE49-F238E27FC236}">
                <a16:creationId xmlns:a16="http://schemas.microsoft.com/office/drawing/2014/main" id="{B9EC2A9F-046B-EAE9-EB40-AC21131EA337}"/>
              </a:ext>
            </a:extLst>
          </p:cNvPr>
          <p:cNvSpPr/>
          <p:nvPr/>
        </p:nvSpPr>
        <p:spPr bwMode="auto">
          <a:xfrm>
            <a:off x="8992287" y="2778656"/>
            <a:ext cx="110734" cy="33363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 name="Rectangle 2053">
            <a:extLst>
              <a:ext uri="{FF2B5EF4-FFF2-40B4-BE49-F238E27FC236}">
                <a16:creationId xmlns:a16="http://schemas.microsoft.com/office/drawing/2014/main" id="{513B4006-F1F7-3D02-9D8A-9B328CE4BA84}"/>
              </a:ext>
            </a:extLst>
          </p:cNvPr>
          <p:cNvSpPr/>
          <p:nvPr/>
        </p:nvSpPr>
        <p:spPr bwMode="auto">
          <a:xfrm>
            <a:off x="9151830" y="2778655"/>
            <a:ext cx="110734" cy="34316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 name="Rectangle 2054">
            <a:extLst>
              <a:ext uri="{FF2B5EF4-FFF2-40B4-BE49-F238E27FC236}">
                <a16:creationId xmlns:a16="http://schemas.microsoft.com/office/drawing/2014/main" id="{B4B35868-D6CA-9941-A604-137BAAF79A99}"/>
              </a:ext>
            </a:extLst>
          </p:cNvPr>
          <p:cNvSpPr/>
          <p:nvPr/>
        </p:nvSpPr>
        <p:spPr bwMode="auto">
          <a:xfrm>
            <a:off x="9301848" y="2778655"/>
            <a:ext cx="110734" cy="34554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 name="Rectangle 2055">
            <a:extLst>
              <a:ext uri="{FF2B5EF4-FFF2-40B4-BE49-F238E27FC236}">
                <a16:creationId xmlns:a16="http://schemas.microsoft.com/office/drawing/2014/main" id="{18D0BD59-85E8-C7A3-CC37-A5203EEE6F71}"/>
              </a:ext>
            </a:extLst>
          </p:cNvPr>
          <p:cNvSpPr/>
          <p:nvPr/>
        </p:nvSpPr>
        <p:spPr bwMode="auto">
          <a:xfrm>
            <a:off x="9456630" y="2778655"/>
            <a:ext cx="110734" cy="3765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7" name="Rectangle 2056">
            <a:extLst>
              <a:ext uri="{FF2B5EF4-FFF2-40B4-BE49-F238E27FC236}">
                <a16:creationId xmlns:a16="http://schemas.microsoft.com/office/drawing/2014/main" id="{5C461F2C-237F-554A-9C81-076F91265C01}"/>
              </a:ext>
            </a:extLst>
          </p:cNvPr>
          <p:cNvSpPr/>
          <p:nvPr/>
        </p:nvSpPr>
        <p:spPr bwMode="auto">
          <a:xfrm>
            <a:off x="9601887" y="2778655"/>
            <a:ext cx="110734" cy="44079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8" name="Rectangle 2057">
            <a:extLst>
              <a:ext uri="{FF2B5EF4-FFF2-40B4-BE49-F238E27FC236}">
                <a16:creationId xmlns:a16="http://schemas.microsoft.com/office/drawing/2014/main" id="{B39E65BE-575D-8E72-B071-4C7BF192BD3F}"/>
              </a:ext>
            </a:extLst>
          </p:cNvPr>
          <p:cNvSpPr/>
          <p:nvPr/>
        </p:nvSpPr>
        <p:spPr bwMode="auto">
          <a:xfrm>
            <a:off x="9756668" y="2778655"/>
            <a:ext cx="110734" cy="4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9" name="Rectangle 2058">
            <a:extLst>
              <a:ext uri="{FF2B5EF4-FFF2-40B4-BE49-F238E27FC236}">
                <a16:creationId xmlns:a16="http://schemas.microsoft.com/office/drawing/2014/main" id="{073FEFA2-7343-862A-38E7-403368B6E131}"/>
              </a:ext>
            </a:extLst>
          </p:cNvPr>
          <p:cNvSpPr/>
          <p:nvPr/>
        </p:nvSpPr>
        <p:spPr bwMode="auto">
          <a:xfrm>
            <a:off x="9909068" y="2778655"/>
            <a:ext cx="110734" cy="5146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0" name="Rectangle 2059">
            <a:extLst>
              <a:ext uri="{FF2B5EF4-FFF2-40B4-BE49-F238E27FC236}">
                <a16:creationId xmlns:a16="http://schemas.microsoft.com/office/drawing/2014/main" id="{93D4A57C-6B04-4C2B-1E29-8C83C97F3EB1}"/>
              </a:ext>
            </a:extLst>
          </p:cNvPr>
          <p:cNvSpPr/>
          <p:nvPr/>
        </p:nvSpPr>
        <p:spPr bwMode="auto">
          <a:xfrm>
            <a:off x="10059087" y="2778655"/>
            <a:ext cx="110734" cy="52890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1" name="Rectangle 2060">
            <a:extLst>
              <a:ext uri="{FF2B5EF4-FFF2-40B4-BE49-F238E27FC236}">
                <a16:creationId xmlns:a16="http://schemas.microsoft.com/office/drawing/2014/main" id="{9D2E074F-0371-3E5B-28E7-E6A850347B71}"/>
              </a:ext>
            </a:extLst>
          </p:cNvPr>
          <p:cNvSpPr/>
          <p:nvPr/>
        </p:nvSpPr>
        <p:spPr bwMode="auto">
          <a:xfrm>
            <a:off x="10213868" y="2778655"/>
            <a:ext cx="110734" cy="65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2" name="Rectangle 2061">
            <a:extLst>
              <a:ext uri="{FF2B5EF4-FFF2-40B4-BE49-F238E27FC236}">
                <a16:creationId xmlns:a16="http://schemas.microsoft.com/office/drawing/2014/main" id="{AB983240-D1D0-A4AA-A3A2-BA76F580C1A6}"/>
              </a:ext>
            </a:extLst>
          </p:cNvPr>
          <p:cNvSpPr/>
          <p:nvPr/>
        </p:nvSpPr>
        <p:spPr bwMode="auto">
          <a:xfrm>
            <a:off x="10373412" y="2778655"/>
            <a:ext cx="110734" cy="65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3" name="Rectangle 2062">
            <a:extLst>
              <a:ext uri="{FF2B5EF4-FFF2-40B4-BE49-F238E27FC236}">
                <a16:creationId xmlns:a16="http://schemas.microsoft.com/office/drawing/2014/main" id="{9483BDA2-2EA2-21A1-3245-E9461C50EBED}"/>
              </a:ext>
            </a:extLst>
          </p:cNvPr>
          <p:cNvSpPr/>
          <p:nvPr/>
        </p:nvSpPr>
        <p:spPr bwMode="auto">
          <a:xfrm>
            <a:off x="10525812" y="2778655"/>
            <a:ext cx="110734" cy="65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4" name="Rectangle 2063">
            <a:extLst>
              <a:ext uri="{FF2B5EF4-FFF2-40B4-BE49-F238E27FC236}">
                <a16:creationId xmlns:a16="http://schemas.microsoft.com/office/drawing/2014/main" id="{A33EA859-761E-E81C-4751-455C4E818D6F}"/>
              </a:ext>
            </a:extLst>
          </p:cNvPr>
          <p:cNvSpPr/>
          <p:nvPr/>
        </p:nvSpPr>
        <p:spPr bwMode="auto">
          <a:xfrm>
            <a:off x="10678212" y="2778655"/>
            <a:ext cx="110734" cy="72416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5" name="Rectangle 2064">
            <a:extLst>
              <a:ext uri="{FF2B5EF4-FFF2-40B4-BE49-F238E27FC236}">
                <a16:creationId xmlns:a16="http://schemas.microsoft.com/office/drawing/2014/main" id="{C61D4613-470D-7223-FC72-6CD04358C0B5}"/>
              </a:ext>
            </a:extLst>
          </p:cNvPr>
          <p:cNvSpPr/>
          <p:nvPr/>
        </p:nvSpPr>
        <p:spPr bwMode="auto">
          <a:xfrm>
            <a:off x="10835374" y="2778655"/>
            <a:ext cx="110734" cy="7432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6" name="Rectangle 2065">
            <a:extLst>
              <a:ext uri="{FF2B5EF4-FFF2-40B4-BE49-F238E27FC236}">
                <a16:creationId xmlns:a16="http://schemas.microsoft.com/office/drawing/2014/main" id="{FC1B1657-B12F-54EA-66CF-7D770AA366F1}"/>
              </a:ext>
            </a:extLst>
          </p:cNvPr>
          <p:cNvSpPr/>
          <p:nvPr/>
        </p:nvSpPr>
        <p:spPr bwMode="auto">
          <a:xfrm>
            <a:off x="10978249" y="2778655"/>
            <a:ext cx="110734" cy="8194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7" name="Rectangle 2066">
            <a:extLst>
              <a:ext uri="{FF2B5EF4-FFF2-40B4-BE49-F238E27FC236}">
                <a16:creationId xmlns:a16="http://schemas.microsoft.com/office/drawing/2014/main" id="{5DEB5CD6-1717-7A6B-CF45-47DD126947D9}"/>
              </a:ext>
            </a:extLst>
          </p:cNvPr>
          <p:cNvSpPr/>
          <p:nvPr/>
        </p:nvSpPr>
        <p:spPr bwMode="auto">
          <a:xfrm>
            <a:off x="11135411" y="2778655"/>
            <a:ext cx="110734" cy="11313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5E4D2BC9-C767-6917-0796-C0B44999DE38}"/>
              </a:ext>
            </a:extLst>
          </p:cNvPr>
          <p:cNvCxnSpPr>
            <a:cxnSpLocks/>
          </p:cNvCxnSpPr>
          <p:nvPr/>
        </p:nvCxnSpPr>
        <p:spPr bwMode="auto">
          <a:xfrm>
            <a:off x="1591643" y="3110700"/>
            <a:ext cx="9730867" cy="141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0" name="Straight Connector 39">
            <a:extLst>
              <a:ext uri="{FF2B5EF4-FFF2-40B4-BE49-F238E27FC236}">
                <a16:creationId xmlns:a16="http://schemas.microsoft.com/office/drawing/2014/main" id="{3EB6BEC0-DB0D-4806-559A-D1569F95A0DE}"/>
              </a:ext>
            </a:extLst>
          </p:cNvPr>
          <p:cNvCxnSpPr>
            <a:cxnSpLocks/>
          </p:cNvCxnSpPr>
          <p:nvPr/>
        </p:nvCxnSpPr>
        <p:spPr bwMode="auto">
          <a:xfrm>
            <a:off x="1591643" y="2538359"/>
            <a:ext cx="9730867" cy="141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8" name="Straight Connector 37">
            <a:extLst>
              <a:ext uri="{FF2B5EF4-FFF2-40B4-BE49-F238E27FC236}">
                <a16:creationId xmlns:a16="http://schemas.microsoft.com/office/drawing/2014/main" id="{4287990E-BBFD-9F22-0774-98B0E385A74E}"/>
              </a:ext>
            </a:extLst>
          </p:cNvPr>
          <p:cNvCxnSpPr>
            <a:cxnSpLocks/>
          </p:cNvCxnSpPr>
          <p:nvPr/>
        </p:nvCxnSpPr>
        <p:spPr bwMode="auto">
          <a:xfrm>
            <a:off x="1591643" y="2770949"/>
            <a:ext cx="9730867" cy="141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88417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CEE90-0278-0777-13E2-764AF9E90431}"/>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D0769259-46BE-8546-F89B-C14C3123CF15}"/>
              </a:ext>
            </a:extLst>
          </p:cNvPr>
          <p:cNvSpPr>
            <a:spLocks noGrp="1" noChangeArrowheads="1"/>
          </p:cNvSpPr>
          <p:nvPr>
            <p:ph type="title"/>
          </p:nvPr>
        </p:nvSpPr>
        <p:spPr/>
        <p:txBody>
          <a:bodyPr/>
          <a:lstStyle/>
          <a:p>
            <a:pPr eaLnBrk="1" hangingPunct="1"/>
            <a:r>
              <a:rPr lang="en-US" altLang="en-US" dirty="0"/>
              <a:t>ORCHARD Module 10: PFS, DoR and OS</a:t>
            </a:r>
          </a:p>
        </p:txBody>
      </p:sp>
      <p:graphicFrame>
        <p:nvGraphicFramePr>
          <p:cNvPr id="2" name="Table 1">
            <a:extLst>
              <a:ext uri="{FF2B5EF4-FFF2-40B4-BE49-F238E27FC236}">
                <a16:creationId xmlns:a16="http://schemas.microsoft.com/office/drawing/2014/main" id="{A1345CCE-7232-67A1-319F-BB2F2C26E7B8}"/>
              </a:ext>
            </a:extLst>
          </p:cNvPr>
          <p:cNvGraphicFramePr>
            <a:graphicFrameLocks noGrp="1"/>
          </p:cNvGraphicFramePr>
          <p:nvPr>
            <p:extLst>
              <p:ext uri="{D42A27DB-BD31-4B8C-83A1-F6EECF244321}">
                <p14:modId xmlns:p14="http://schemas.microsoft.com/office/powerpoint/2010/main" val="1231202925"/>
              </p:ext>
            </p:extLst>
          </p:nvPr>
        </p:nvGraphicFramePr>
        <p:xfrm>
          <a:off x="723899" y="1606730"/>
          <a:ext cx="10753219" cy="4236720"/>
        </p:xfrm>
        <a:graphic>
          <a:graphicData uri="http://schemas.openxmlformats.org/drawingml/2006/table">
            <a:tbl>
              <a:tblPr firstRow="1" firstCol="1" bandRow="1">
                <a:tableStyleId>{93296810-A885-4BE3-A3E7-6D5BEEA58F35}</a:tableStyleId>
              </a:tblPr>
              <a:tblGrid>
                <a:gridCol w="4609291">
                  <a:extLst>
                    <a:ext uri="{9D8B030D-6E8A-4147-A177-3AD203B41FA5}">
                      <a16:colId xmlns:a16="http://schemas.microsoft.com/office/drawing/2014/main" val="2141160116"/>
                    </a:ext>
                  </a:extLst>
                </a:gridCol>
                <a:gridCol w="3088048">
                  <a:extLst>
                    <a:ext uri="{9D8B030D-6E8A-4147-A177-3AD203B41FA5}">
                      <a16:colId xmlns:a16="http://schemas.microsoft.com/office/drawing/2014/main" val="492282393"/>
                    </a:ext>
                  </a:extLst>
                </a:gridCol>
                <a:gridCol w="3055880">
                  <a:extLst>
                    <a:ext uri="{9D8B030D-6E8A-4147-A177-3AD203B41FA5}">
                      <a16:colId xmlns:a16="http://schemas.microsoft.com/office/drawing/2014/main" val="3795283740"/>
                    </a:ext>
                  </a:extLst>
                </a:gridCol>
              </a:tblGrid>
              <a:tr h="416132">
                <a:tc>
                  <a:txBody>
                    <a:bodyPr/>
                    <a:lstStyle/>
                    <a:p>
                      <a:r>
                        <a:rPr lang="en-US" sz="1600">
                          <a:solidFill>
                            <a:schemeClr val="tx1"/>
                          </a:solidFill>
                          <a:effectLst/>
                          <a:latin typeface="+mn-lt"/>
                        </a:rPr>
                        <a:t>Endpoint, % (95% CI)</a:t>
                      </a:r>
                      <a:endParaRPr lang="en-US" sz="1600" dirty="0">
                        <a:solidFill>
                          <a:schemeClr val="tx1"/>
                        </a:solidFill>
                        <a:effectLst/>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600" dirty="0">
                          <a:effectLst/>
                          <a:latin typeface="+mn-lt"/>
                        </a:rPr>
                        <a:t>Osimertinib + Dato-DXd 4 mg/kg (n = 35)</a:t>
                      </a:r>
                      <a:endParaRPr lang="en-US" sz="1600" dirty="0">
                        <a:effectLst/>
                        <a:latin typeface="+mn-lt"/>
                        <a:ea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600" dirty="0">
                          <a:effectLst/>
                          <a:latin typeface="+mn-lt"/>
                        </a:rPr>
                        <a:t>Osimertinib + Dato-DXd 6 mg/kg (n = 33)</a:t>
                      </a:r>
                      <a:endParaRPr lang="en-US" sz="1600" dirty="0">
                        <a:effectLst/>
                        <a:latin typeface="+mn-lt"/>
                        <a:ea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79457929"/>
                  </a:ext>
                </a:extLst>
              </a:tr>
              <a:tr h="219017">
                <a:tc>
                  <a:txBody>
                    <a:bodyPr/>
                    <a:lstStyle/>
                    <a:p>
                      <a:pPr marL="0" marR="0">
                        <a:buNone/>
                      </a:pPr>
                      <a:r>
                        <a:rPr lang="en-US" sz="1400" b="0" dirty="0">
                          <a:solidFill>
                            <a:schemeClr val="bg1"/>
                          </a:solidFill>
                          <a:effectLst/>
                          <a:latin typeface="+mn-lt"/>
                        </a:rPr>
                        <a:t> PFS</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4440157"/>
                  </a:ext>
                </a:extLst>
              </a:tr>
              <a:tr h="219017">
                <a:tc>
                  <a:txBody>
                    <a:bodyPr/>
                    <a:lstStyle/>
                    <a:p>
                      <a:pPr marL="342900" marR="0" lvl="0" indent="-342900">
                        <a:buFont typeface="Wingdings" panose="05000000000000000000" pitchFamily="2" charset="2"/>
                        <a:buChar char="§"/>
                      </a:pPr>
                      <a:r>
                        <a:rPr lang="en-US" sz="1400" b="0" dirty="0">
                          <a:solidFill>
                            <a:schemeClr val="bg1"/>
                          </a:solidFill>
                          <a:effectLst/>
                          <a:latin typeface="+mn-lt"/>
                        </a:rPr>
                        <a:t>mPFS, mo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9.5 (7.2-9.8)</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11.7 (8.3-NC)</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2354571"/>
                  </a:ext>
                </a:extLst>
              </a:tr>
              <a:tr h="219017">
                <a:tc>
                  <a:txBody>
                    <a:bodyPr/>
                    <a:lstStyle/>
                    <a:p>
                      <a:pPr marL="342900" marR="0" lvl="0" indent="-342900">
                        <a:buFont typeface="Wingdings" panose="05000000000000000000" pitchFamily="2" charset="2"/>
                        <a:buChar char="§"/>
                      </a:pPr>
                      <a:r>
                        <a:rPr lang="en-US" sz="1400" b="0">
                          <a:solidFill>
                            <a:schemeClr val="bg1"/>
                          </a:solidFill>
                          <a:effectLst/>
                          <a:latin typeface="+mn-lt"/>
                        </a:rPr>
                        <a:t>6 mo, %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74 (56-85)</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80 (61-91)</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25708521"/>
                  </a:ext>
                </a:extLst>
              </a:tr>
              <a:tr h="219017">
                <a:tc>
                  <a:txBody>
                    <a:bodyPr/>
                    <a:lstStyle/>
                    <a:p>
                      <a:pPr marL="342900" marR="0" lvl="0" indent="-342900">
                        <a:buFont typeface="Wingdings" panose="05000000000000000000" pitchFamily="2" charset="2"/>
                        <a:buChar char="§"/>
                      </a:pPr>
                      <a:r>
                        <a:rPr lang="en-US" sz="1400" b="0">
                          <a:solidFill>
                            <a:schemeClr val="bg1"/>
                          </a:solidFill>
                          <a:effectLst/>
                          <a:latin typeface="+mn-lt"/>
                        </a:rPr>
                        <a:t>9 mo, %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50 (33-65)</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70 (49-83)</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3787209"/>
                  </a:ext>
                </a:extLst>
              </a:tr>
              <a:tr h="219017">
                <a:tc>
                  <a:txBody>
                    <a:bodyPr/>
                    <a:lstStyle/>
                    <a:p>
                      <a:pPr marL="342900" marR="0" lvl="0" indent="-342900">
                        <a:buFont typeface="Wingdings" panose="05000000000000000000" pitchFamily="2" charset="2"/>
                        <a:buChar char="§"/>
                      </a:pPr>
                      <a:r>
                        <a:rPr lang="en-US" sz="1400" b="0">
                          <a:solidFill>
                            <a:schemeClr val="bg1"/>
                          </a:solidFill>
                          <a:effectLst/>
                          <a:latin typeface="+mn-lt"/>
                        </a:rPr>
                        <a:t>12 mo, %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21 (9-35)</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39 (21-57)</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04004188"/>
                  </a:ext>
                </a:extLst>
              </a:tr>
              <a:tr h="219017">
                <a:tc>
                  <a:txBody>
                    <a:bodyPr/>
                    <a:lstStyle/>
                    <a:p>
                      <a:pPr marL="0" marR="0" lvl="0" indent="0">
                        <a:buFont typeface="Wingdings" panose="05000000000000000000" pitchFamily="2" charset="2"/>
                        <a:buNone/>
                      </a:pPr>
                      <a:r>
                        <a:rPr lang="en-US" sz="1400" b="0" dirty="0">
                          <a:solidFill>
                            <a:schemeClr val="bg1"/>
                          </a:solidFill>
                          <a:effectLst/>
                          <a:latin typeface="+mn-lt"/>
                        </a:rPr>
                        <a:t> DoR</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0700754"/>
                  </a:ext>
                </a:extLst>
              </a:tr>
              <a:tr h="219017">
                <a:tc>
                  <a:txBody>
                    <a:bodyPr/>
                    <a:lstStyle/>
                    <a:p>
                      <a:pPr marL="342900" marR="0" lvl="0" indent="-342900">
                        <a:buFont typeface="Wingdings" panose="05000000000000000000" pitchFamily="2" charset="2"/>
                        <a:buChar char="§"/>
                      </a:pPr>
                      <a:r>
                        <a:rPr lang="en-US" sz="1400" b="0" dirty="0">
                          <a:solidFill>
                            <a:schemeClr val="bg1"/>
                          </a:solidFill>
                          <a:effectLst/>
                          <a:latin typeface="+mn-lt"/>
                        </a:rPr>
                        <a:t>mDoR, mo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6.3 (3.8-8.2)</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20.5 (6.2-NC)</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17436746"/>
                  </a:ext>
                </a:extLst>
              </a:tr>
              <a:tr h="219017">
                <a:tc>
                  <a:txBody>
                    <a:bodyPr/>
                    <a:lstStyle/>
                    <a:p>
                      <a:pPr marL="342900" marR="0" lvl="0" indent="-342900">
                        <a:buFont typeface="Wingdings" panose="05000000000000000000" pitchFamily="2" charset="2"/>
                        <a:buChar char="§"/>
                      </a:pPr>
                      <a:r>
                        <a:rPr lang="en-US" sz="1400" b="0">
                          <a:solidFill>
                            <a:schemeClr val="bg1"/>
                          </a:solidFill>
                          <a:effectLst/>
                          <a:latin typeface="+mn-lt"/>
                        </a:rPr>
                        <a:t>6 mo, %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60 (32-80)</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92 (54-99)</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07564065"/>
                  </a:ext>
                </a:extLst>
              </a:tr>
              <a:tr h="219017">
                <a:tc>
                  <a:txBody>
                    <a:bodyPr/>
                    <a:lstStyle/>
                    <a:p>
                      <a:pPr marL="342900" marR="0" lvl="0" indent="-342900">
                        <a:buFont typeface="Wingdings" panose="05000000000000000000" pitchFamily="2" charset="2"/>
                        <a:buChar char="§"/>
                      </a:pPr>
                      <a:r>
                        <a:rPr lang="en-US" sz="1400" b="0">
                          <a:solidFill>
                            <a:schemeClr val="bg1"/>
                          </a:solidFill>
                          <a:effectLst/>
                          <a:latin typeface="+mn-lt"/>
                        </a:rPr>
                        <a:t>9  mo, % (95% CI)</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15 (2-38)</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64 (30-85)</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99485039"/>
                  </a:ext>
                </a:extLst>
              </a:tr>
              <a:tr h="219017">
                <a:tc>
                  <a:txBody>
                    <a:bodyPr/>
                    <a:lstStyle/>
                    <a:p>
                      <a:pPr marL="0" marR="0">
                        <a:buNone/>
                      </a:pPr>
                      <a:r>
                        <a:rPr lang="en-US" sz="1400" b="0" dirty="0">
                          <a:solidFill>
                            <a:schemeClr val="bg1"/>
                          </a:solidFill>
                          <a:effectLst/>
                          <a:latin typeface="+mn-lt"/>
                        </a:rPr>
                        <a:t> Median time to onset of response, mo (Q1, Q3)</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0" marR="0" algn="ctr">
                        <a:buNone/>
                      </a:pPr>
                      <a:r>
                        <a:rPr lang="en-US" sz="1400" b="0" dirty="0">
                          <a:solidFill>
                            <a:schemeClr val="bg1"/>
                          </a:solidFill>
                          <a:effectLst/>
                          <a:latin typeface="+mn-lt"/>
                        </a:rPr>
                        <a:t>2.7 (1.5, 4.1)</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0" marR="0" algn="ctr">
                        <a:buNone/>
                      </a:pPr>
                      <a:r>
                        <a:rPr lang="en-US" sz="1400" b="0" dirty="0">
                          <a:solidFill>
                            <a:schemeClr val="bg1"/>
                          </a:solidFill>
                          <a:effectLst/>
                          <a:latin typeface="+mn-lt"/>
                        </a:rPr>
                        <a:t>1.4 (1.2, 2.1)</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extLst>
                  <a:ext uri="{0D108BD9-81ED-4DB2-BD59-A6C34878D82A}">
                    <a16:rowId xmlns:a16="http://schemas.microsoft.com/office/drawing/2014/main" val="2220988376"/>
                  </a:ext>
                </a:extLst>
              </a:tr>
              <a:tr h="219017">
                <a:tc>
                  <a:txBody>
                    <a:bodyPr/>
                    <a:lstStyle/>
                    <a:p>
                      <a:pPr marL="0" marR="0">
                        <a:buNone/>
                      </a:pPr>
                      <a:r>
                        <a:rPr lang="en-US" sz="1400" b="0" dirty="0">
                          <a:solidFill>
                            <a:schemeClr val="bg1"/>
                          </a:solidFill>
                          <a:effectLst/>
                          <a:latin typeface="+mn-lt"/>
                        </a:rPr>
                        <a:t> Median follow-up duration, mo</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13.4</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13.8</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23914885"/>
                  </a:ext>
                </a:extLst>
              </a:tr>
              <a:tr h="219017">
                <a:tc>
                  <a:txBody>
                    <a:bodyPr/>
                    <a:lstStyle/>
                    <a:p>
                      <a:pPr marL="0" marR="0">
                        <a:buNone/>
                      </a:pPr>
                      <a:r>
                        <a:rPr lang="en-US" sz="1400" b="0" dirty="0">
                          <a:solidFill>
                            <a:schemeClr val="bg1"/>
                          </a:solidFill>
                          <a:effectLst/>
                          <a:latin typeface="+mn-lt"/>
                        </a:rPr>
                        <a:t> OS events, n (%)</a:t>
                      </a:r>
                      <a:endParaRPr lang="en-US" sz="1400" b="0" dirty="0">
                        <a:solidFill>
                          <a:schemeClr val="bg1"/>
                        </a:solidFill>
                        <a:effectLst/>
                        <a:latin typeface="+mn-lt"/>
                        <a:ea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0" marR="0" algn="ctr">
                        <a:buNone/>
                      </a:pPr>
                      <a:r>
                        <a:rPr lang="en-US" sz="1400" b="0" dirty="0">
                          <a:solidFill>
                            <a:schemeClr val="bg1"/>
                          </a:solidFill>
                          <a:effectLst/>
                          <a:latin typeface="+mn-lt"/>
                        </a:rPr>
                        <a:t>16 (46)</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0" marR="0" algn="ctr">
                        <a:buNone/>
                      </a:pPr>
                      <a:r>
                        <a:rPr lang="en-US" sz="1400" b="0" dirty="0">
                          <a:solidFill>
                            <a:schemeClr val="bg1"/>
                          </a:solidFill>
                          <a:effectLst/>
                          <a:latin typeface="+mn-lt"/>
                        </a:rPr>
                        <a:t>9 (27)</a:t>
                      </a:r>
                      <a:endParaRPr lang="en-US" sz="1400" b="0" dirty="0">
                        <a:solidFill>
                          <a:schemeClr val="bg1"/>
                        </a:solidFill>
                        <a:effectLst/>
                        <a:latin typeface="+mn-lt"/>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extLst>
                  <a:ext uri="{0D108BD9-81ED-4DB2-BD59-A6C34878D82A}">
                    <a16:rowId xmlns:a16="http://schemas.microsoft.com/office/drawing/2014/main" val="4143865308"/>
                  </a:ext>
                </a:extLst>
              </a:tr>
            </a:tbl>
          </a:graphicData>
        </a:graphic>
      </p:graphicFrame>
      <p:sp>
        <p:nvSpPr>
          <p:cNvPr id="3" name="Text Box 11">
            <a:extLst>
              <a:ext uri="{FF2B5EF4-FFF2-40B4-BE49-F238E27FC236}">
                <a16:creationId xmlns:a16="http://schemas.microsoft.com/office/drawing/2014/main" id="{0AA2C74C-A834-9690-30E2-A357D445FD4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a:t>
            </a:r>
          </a:p>
        </p:txBody>
      </p:sp>
      <p:sp>
        <p:nvSpPr>
          <p:cNvPr id="4" name="TextBox 3">
            <a:extLst>
              <a:ext uri="{FF2B5EF4-FFF2-40B4-BE49-F238E27FC236}">
                <a16:creationId xmlns:a16="http://schemas.microsoft.com/office/drawing/2014/main" id="{F5B808AB-88F4-3DDE-50AC-99AC61594744}"/>
              </a:ext>
            </a:extLst>
          </p:cNvPr>
          <p:cNvSpPr txBox="1"/>
          <p:nvPr/>
        </p:nvSpPr>
        <p:spPr bwMode="auto">
          <a:xfrm>
            <a:off x="640932" y="5843450"/>
            <a:ext cx="20076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Evaluable for efficacy set.</a:t>
            </a:r>
          </a:p>
        </p:txBody>
      </p:sp>
    </p:spTree>
    <p:extLst>
      <p:ext uri="{BB962C8B-B14F-4D97-AF65-F5344CB8AC3E}">
        <p14:creationId xmlns:p14="http://schemas.microsoft.com/office/powerpoint/2010/main" val="957561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3B5EF-EC83-CF77-110C-34F8967F21C7}"/>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33FE54E7-8410-1CD3-1BE5-1F32CCC5E521}"/>
              </a:ext>
            </a:extLst>
          </p:cNvPr>
          <p:cNvSpPr>
            <a:spLocks noGrp="1" noChangeArrowheads="1"/>
          </p:cNvSpPr>
          <p:nvPr>
            <p:ph type="title"/>
          </p:nvPr>
        </p:nvSpPr>
        <p:spPr/>
        <p:txBody>
          <a:bodyPr/>
          <a:lstStyle/>
          <a:p>
            <a:pPr eaLnBrk="1" hangingPunct="1"/>
            <a:r>
              <a:rPr lang="en-US" altLang="en-US" dirty="0"/>
              <a:t>ORCHARD Module 10: Treatment Exposure</a:t>
            </a:r>
          </a:p>
        </p:txBody>
      </p:sp>
      <p:sp>
        <p:nvSpPr>
          <p:cNvPr id="5" name="Content Placeholder 4">
            <a:extLst>
              <a:ext uri="{FF2B5EF4-FFF2-40B4-BE49-F238E27FC236}">
                <a16:creationId xmlns:a16="http://schemas.microsoft.com/office/drawing/2014/main" id="{67C0B018-48D5-26B1-3BA4-8C3ECE3B2E8D}"/>
              </a:ext>
            </a:extLst>
          </p:cNvPr>
          <p:cNvSpPr>
            <a:spLocks noGrp="1"/>
          </p:cNvSpPr>
          <p:nvPr>
            <p:ph idx="1"/>
          </p:nvPr>
        </p:nvSpPr>
        <p:spPr>
          <a:xfrm>
            <a:off x="604675" y="4297769"/>
            <a:ext cx="10877529" cy="1798827"/>
          </a:xfrm>
        </p:spPr>
        <p:txBody>
          <a:bodyPr/>
          <a:lstStyle/>
          <a:p>
            <a:pPr>
              <a:spcBef>
                <a:spcPts val="0"/>
              </a:spcBef>
            </a:pPr>
            <a:r>
              <a:rPr lang="en-US" sz="2000" b="0" kern="0" dirty="0"/>
              <a:t>Treatment duration comparable between groups</a:t>
            </a:r>
          </a:p>
          <a:p>
            <a:pPr>
              <a:spcBef>
                <a:spcPts val="0"/>
              </a:spcBef>
            </a:pPr>
            <a:r>
              <a:rPr lang="en-US" sz="2000" b="0" kern="0" dirty="0"/>
              <a:t>In 6-mg/kg group, no dose reductions for osimertinib </a:t>
            </a:r>
          </a:p>
          <a:p>
            <a:pPr>
              <a:spcBef>
                <a:spcPts val="0"/>
              </a:spcBef>
            </a:pPr>
            <a:r>
              <a:rPr lang="en-US" sz="2000" b="0" kern="0" dirty="0"/>
              <a:t>Starting from cycle 4, more than one half of patients in 6-mg/kg group had Dato-DXd dose reduced to 4 mg/kg</a:t>
            </a:r>
          </a:p>
          <a:p>
            <a:pPr>
              <a:spcBef>
                <a:spcPts val="0"/>
              </a:spcBef>
            </a:pPr>
            <a:r>
              <a:rPr lang="en-US" sz="2000" b="0" kern="0" dirty="0"/>
              <a:t>Both treatment groups experienced similar proportions of dose interruptions for osimertinib and Dato-DXd</a:t>
            </a:r>
          </a:p>
        </p:txBody>
      </p:sp>
      <p:graphicFrame>
        <p:nvGraphicFramePr>
          <p:cNvPr id="2" name="Table 1">
            <a:extLst>
              <a:ext uri="{FF2B5EF4-FFF2-40B4-BE49-F238E27FC236}">
                <a16:creationId xmlns:a16="http://schemas.microsoft.com/office/drawing/2014/main" id="{DC4A03D4-2C81-371C-77E5-AC9BAC9605A6}"/>
              </a:ext>
            </a:extLst>
          </p:cNvPr>
          <p:cNvGraphicFramePr>
            <a:graphicFrameLocks noGrp="1"/>
          </p:cNvGraphicFramePr>
          <p:nvPr>
            <p:extLst>
              <p:ext uri="{D42A27DB-BD31-4B8C-83A1-F6EECF244321}">
                <p14:modId xmlns:p14="http://schemas.microsoft.com/office/powerpoint/2010/main" val="241142325"/>
              </p:ext>
            </p:extLst>
          </p:nvPr>
        </p:nvGraphicFramePr>
        <p:xfrm>
          <a:off x="723900" y="1628318"/>
          <a:ext cx="10753219" cy="2499360"/>
        </p:xfrm>
        <a:graphic>
          <a:graphicData uri="http://schemas.openxmlformats.org/drawingml/2006/table">
            <a:tbl>
              <a:tblPr firstRow="1" firstCol="1" bandRow="1">
                <a:tableStyleId>{93296810-A885-4BE3-A3E7-6D5BEEA58F35}</a:tableStyleId>
              </a:tblPr>
              <a:tblGrid>
                <a:gridCol w="2631431">
                  <a:extLst>
                    <a:ext uri="{9D8B030D-6E8A-4147-A177-3AD203B41FA5}">
                      <a16:colId xmlns:a16="http://schemas.microsoft.com/office/drawing/2014/main" val="3522554992"/>
                    </a:ext>
                  </a:extLst>
                </a:gridCol>
                <a:gridCol w="2030447">
                  <a:extLst>
                    <a:ext uri="{9D8B030D-6E8A-4147-A177-3AD203B41FA5}">
                      <a16:colId xmlns:a16="http://schemas.microsoft.com/office/drawing/2014/main" val="2876831994"/>
                    </a:ext>
                  </a:extLst>
                </a:gridCol>
                <a:gridCol w="2030447">
                  <a:extLst>
                    <a:ext uri="{9D8B030D-6E8A-4147-A177-3AD203B41FA5}">
                      <a16:colId xmlns:a16="http://schemas.microsoft.com/office/drawing/2014/main" val="2213403517"/>
                    </a:ext>
                  </a:extLst>
                </a:gridCol>
                <a:gridCol w="2030447">
                  <a:extLst>
                    <a:ext uri="{9D8B030D-6E8A-4147-A177-3AD203B41FA5}">
                      <a16:colId xmlns:a16="http://schemas.microsoft.com/office/drawing/2014/main" val="166281459"/>
                    </a:ext>
                  </a:extLst>
                </a:gridCol>
                <a:gridCol w="2030447">
                  <a:extLst>
                    <a:ext uri="{9D8B030D-6E8A-4147-A177-3AD203B41FA5}">
                      <a16:colId xmlns:a16="http://schemas.microsoft.com/office/drawing/2014/main" val="1322292473"/>
                    </a:ext>
                  </a:extLst>
                </a:gridCol>
              </a:tblGrid>
              <a:tr h="293389">
                <a:tc rowSpan="2">
                  <a:txBody>
                    <a:bodyPr/>
                    <a:lstStyle/>
                    <a:p>
                      <a:pPr marL="0" marR="0">
                        <a:buNone/>
                      </a:pPr>
                      <a:r>
                        <a:rPr lang="en-US" sz="1600">
                          <a:solidFill>
                            <a:schemeClr val="tx1"/>
                          </a:solidFill>
                          <a:effectLst/>
                        </a:rPr>
                        <a:t>Treatment Exposure</a:t>
                      </a:r>
                      <a:endParaRPr lang="en-US" sz="1600" dirty="0">
                        <a:solidFill>
                          <a:schemeClr val="tx1"/>
                        </a:solidFill>
                        <a:effectLst/>
                        <a:latin typeface="Times New Roman" panose="02020603050405020304" pitchFamily="18" charset="0"/>
                        <a:ea typeface="Aptos" panose="020B0004020202020204" pitchFamily="34" charset="0"/>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gridSpan="2">
                  <a:txBody>
                    <a:bodyPr/>
                    <a:lstStyle/>
                    <a:p>
                      <a:pPr marL="0" marR="0" algn="ctr">
                        <a:buNone/>
                      </a:pPr>
                      <a:r>
                        <a:rPr lang="en-US" sz="1600">
                          <a:solidFill>
                            <a:schemeClr val="tx1"/>
                          </a:solidFill>
                          <a:effectLst/>
                        </a:rPr>
                        <a:t>Osimertinib + Dato-DXd 4 mg/kg </a:t>
                      </a:r>
                    </a:p>
                    <a:p>
                      <a:pPr marL="0" marR="0" algn="ctr">
                        <a:buNone/>
                      </a:pPr>
                      <a:r>
                        <a:rPr lang="en-US" sz="1600">
                          <a:solidFill>
                            <a:schemeClr val="tx1"/>
                          </a:solidFill>
                          <a:effectLst/>
                        </a:rPr>
                        <a:t>(n = 35)</a:t>
                      </a:r>
                      <a:endParaRPr lang="en-US" sz="1600"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algn="ctr">
                        <a:buNone/>
                      </a:pPr>
                      <a:endParaRPr lang="en-US" sz="1200" dirty="0">
                        <a:effectLst/>
                        <a:latin typeface="Times New Roman" panose="02020603050405020304" pitchFamily="18" charset="0"/>
                        <a:ea typeface="Aptos" panose="020B0004020202020204" pitchFamily="34" charset="0"/>
                      </a:endParaRPr>
                    </a:p>
                  </a:txBody>
                  <a:tcPr marL="9525" marR="9525" marT="9525" marB="0" anchor="ctr"/>
                </a:tc>
                <a:tc gridSpan="2">
                  <a:txBody>
                    <a:bodyPr/>
                    <a:lstStyle/>
                    <a:p>
                      <a:pPr marL="0" marR="0" algn="ctr">
                        <a:buNone/>
                      </a:pPr>
                      <a:r>
                        <a:rPr lang="en-US" sz="1600">
                          <a:solidFill>
                            <a:schemeClr val="tx1"/>
                          </a:solidFill>
                          <a:effectLst/>
                        </a:rPr>
                        <a:t>Osimertinib + Dato-DXd 6 mg/kg </a:t>
                      </a:r>
                    </a:p>
                    <a:p>
                      <a:pPr marL="0" marR="0" algn="ctr">
                        <a:buNone/>
                      </a:pPr>
                      <a:r>
                        <a:rPr lang="en-US" sz="1600">
                          <a:solidFill>
                            <a:schemeClr val="tx1"/>
                          </a:solidFill>
                          <a:effectLst/>
                        </a:rPr>
                        <a:t>(n = 34)</a:t>
                      </a:r>
                      <a:endParaRPr lang="en-US" sz="1600"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buNone/>
                      </a:pPr>
                      <a:endParaRPr lang="en-US" sz="1200" dirty="0">
                        <a:effectLst/>
                        <a:latin typeface="Times New Roman" panose="02020603050405020304" pitchFamily="18" charset="0"/>
                        <a:ea typeface="Aptos" panose="020B0004020202020204" pitchFamily="34" charset="0"/>
                      </a:endParaRPr>
                    </a:p>
                  </a:txBody>
                  <a:tcPr marL="9525" marR="9525" marT="9525" marB="0" anchor="ctr"/>
                </a:tc>
                <a:extLst>
                  <a:ext uri="{0D108BD9-81ED-4DB2-BD59-A6C34878D82A}">
                    <a16:rowId xmlns:a16="http://schemas.microsoft.com/office/drawing/2014/main" val="3595769305"/>
                  </a:ext>
                </a:extLst>
              </a:tr>
              <a:tr h="169857">
                <a:tc vMerge="1">
                  <a:txBody>
                    <a:bodyPr/>
                    <a:lstStyle/>
                    <a:p>
                      <a:pPr marL="0" marR="0">
                        <a:buNone/>
                      </a:pPr>
                      <a:endParaRPr lang="en-US" sz="1200" dirty="0">
                        <a:effectLst/>
                        <a:latin typeface="Times New Roman" panose="02020603050405020304" pitchFamily="18" charset="0"/>
                        <a:ea typeface="Aptos" panose="020B0004020202020204" pitchFamily="34" charset="0"/>
                      </a:endParaRPr>
                    </a:p>
                  </a:txBody>
                  <a:tcPr marL="9525" marR="9525" marT="9525" marB="0" anchor="ctr"/>
                </a:tc>
                <a:tc>
                  <a:txBody>
                    <a:bodyPr/>
                    <a:lstStyle/>
                    <a:p>
                      <a:pPr marL="0" marR="0" algn="ctr">
                        <a:buNone/>
                      </a:pPr>
                      <a:r>
                        <a:rPr lang="en-US" sz="1600" b="1">
                          <a:solidFill>
                            <a:schemeClr val="tx1"/>
                          </a:solidFill>
                          <a:effectLst/>
                        </a:rPr>
                        <a:t>Osimertinib</a:t>
                      </a:r>
                      <a:endParaRPr lang="en-US" sz="1600" b="1"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algn="ctr">
                        <a:buNone/>
                      </a:pPr>
                      <a:r>
                        <a:rPr lang="en-US" sz="1600" b="1">
                          <a:solidFill>
                            <a:schemeClr val="tx1"/>
                          </a:solidFill>
                          <a:effectLst/>
                        </a:rPr>
                        <a:t>Dato-DXd 4 mg/kg </a:t>
                      </a:r>
                      <a:endParaRPr lang="en-US" sz="1600" b="1"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algn="ctr">
                        <a:buNone/>
                      </a:pPr>
                      <a:r>
                        <a:rPr lang="en-US" sz="1600" b="1">
                          <a:solidFill>
                            <a:schemeClr val="tx1"/>
                          </a:solidFill>
                          <a:effectLst/>
                        </a:rPr>
                        <a:t>Osimertinib</a:t>
                      </a:r>
                      <a:endParaRPr lang="en-US" sz="1600" b="1"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a:buNone/>
                      </a:pPr>
                      <a:r>
                        <a:rPr lang="en-US" sz="1600" b="1">
                          <a:solidFill>
                            <a:schemeClr val="tx1"/>
                          </a:solidFill>
                          <a:effectLst/>
                        </a:rPr>
                        <a:t>Dato-DXd 6 mg/kg </a:t>
                      </a:r>
                      <a:endParaRPr lang="en-US" sz="1600" b="1" dirty="0">
                        <a:solidFill>
                          <a:schemeClr val="tx1"/>
                        </a:solidFill>
                        <a:effectLst/>
                        <a:latin typeface="Times New Roman" panose="02020603050405020304" pitchFamily="18" charset="0"/>
                        <a:ea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699501232"/>
                  </a:ext>
                </a:extLst>
              </a:tr>
              <a:tr h="293389">
                <a:tc>
                  <a:txBody>
                    <a:bodyPr/>
                    <a:lstStyle/>
                    <a:p>
                      <a:pPr marL="0" marR="0">
                        <a:buNone/>
                      </a:pPr>
                      <a:r>
                        <a:rPr lang="en-US" sz="1600" b="0">
                          <a:solidFill>
                            <a:schemeClr val="bg1"/>
                          </a:solidFill>
                          <a:effectLst/>
                        </a:rPr>
                        <a:t>Median treatment </a:t>
                      </a:r>
                      <a:br>
                        <a:rPr lang="en-US" sz="1600" b="0">
                          <a:solidFill>
                            <a:schemeClr val="bg1"/>
                          </a:solidFill>
                          <a:effectLst/>
                        </a:rPr>
                      </a:br>
                      <a:r>
                        <a:rPr lang="en-US" sz="1600" b="0">
                          <a:solidFill>
                            <a:schemeClr val="bg1"/>
                          </a:solidFill>
                          <a:effectLst/>
                        </a:rPr>
                        <a:t>duration, mo</a:t>
                      </a:r>
                      <a:endParaRPr lang="en-US" sz="1600" b="0" dirty="0">
                        <a:solidFill>
                          <a:schemeClr val="bg1"/>
                        </a:solidFill>
                        <a:effectLst/>
                        <a:latin typeface="Times New Roman" panose="02020603050405020304" pitchFamily="18" charset="0"/>
                        <a:ea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algn="ctr">
                        <a:buNone/>
                      </a:pPr>
                      <a:r>
                        <a:rPr lang="en-US" sz="1600" b="0" dirty="0">
                          <a:solidFill>
                            <a:schemeClr val="bg1"/>
                          </a:solidFill>
                          <a:effectLst/>
                        </a:rPr>
                        <a:t>9.0</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marL="0" marR="0" algn="ctr">
                        <a:buNone/>
                      </a:pPr>
                      <a:endParaRPr lang="en-US" sz="1200" dirty="0">
                        <a:effectLst/>
                        <a:latin typeface="Times New Roman" panose="02020603050405020304" pitchFamily="18" charset="0"/>
                        <a:ea typeface="Aptos" panose="020B0004020202020204" pitchFamily="34" charset="0"/>
                      </a:endParaRPr>
                    </a:p>
                  </a:txBody>
                  <a:tcPr marL="9525" marR="9525" marT="9525" marB="0" anchor="ctr"/>
                </a:tc>
                <a:tc gridSpan="2">
                  <a:txBody>
                    <a:bodyPr/>
                    <a:lstStyle/>
                    <a:p>
                      <a:pPr marL="0" marR="0" algn="ctr">
                        <a:buNone/>
                      </a:pPr>
                      <a:r>
                        <a:rPr lang="en-US" sz="1600" b="0" dirty="0">
                          <a:solidFill>
                            <a:schemeClr val="bg1"/>
                          </a:solidFill>
                          <a:effectLst/>
                        </a:rPr>
                        <a:t>9.8</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marL="0" marR="0" algn="ctr">
                        <a:buNone/>
                      </a:pPr>
                      <a:endParaRPr lang="en-US" sz="1200" dirty="0">
                        <a:effectLst/>
                        <a:latin typeface="Times New Roman" panose="02020603050405020304" pitchFamily="18" charset="0"/>
                        <a:ea typeface="Aptos" panose="020B0004020202020204" pitchFamily="34" charset="0"/>
                      </a:endParaRPr>
                    </a:p>
                  </a:txBody>
                  <a:tcPr marL="9525" marR="9525" marT="9525" marB="0" anchor="ctr"/>
                </a:tc>
                <a:extLst>
                  <a:ext uri="{0D108BD9-81ED-4DB2-BD59-A6C34878D82A}">
                    <a16:rowId xmlns:a16="http://schemas.microsoft.com/office/drawing/2014/main" val="237271079"/>
                  </a:ext>
                </a:extLst>
              </a:tr>
              <a:tr h="169857">
                <a:tc>
                  <a:txBody>
                    <a:bodyPr/>
                    <a:lstStyle/>
                    <a:p>
                      <a:pPr marL="0" marR="0">
                        <a:buNone/>
                      </a:pPr>
                      <a:r>
                        <a:rPr lang="en-US" sz="1600" b="0">
                          <a:solidFill>
                            <a:schemeClr val="bg1"/>
                          </a:solidFill>
                          <a:effectLst/>
                        </a:rPr>
                        <a:t>Dose reduction, n (%)</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600" b="0" dirty="0">
                          <a:solidFill>
                            <a:schemeClr val="bg1"/>
                          </a:solidFill>
                          <a:effectLst/>
                        </a:rPr>
                        <a:t>6 (17)</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8 (23)</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600" b="0" dirty="0">
                          <a:solidFill>
                            <a:schemeClr val="bg1"/>
                          </a:solidFill>
                          <a:effectLst/>
                        </a:rPr>
                        <a:t>0</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21 (62)</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710719"/>
                  </a:ext>
                </a:extLst>
              </a:tr>
              <a:tr h="169857">
                <a:tc>
                  <a:txBody>
                    <a:bodyPr/>
                    <a:lstStyle/>
                    <a:p>
                      <a:pPr marL="0" marR="0">
                        <a:buNone/>
                      </a:pPr>
                      <a:r>
                        <a:rPr lang="en-US" sz="1600" b="0">
                          <a:solidFill>
                            <a:schemeClr val="bg1"/>
                          </a:solidFill>
                          <a:effectLst/>
                        </a:rPr>
                        <a:t>Dose interruption, n (%)</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14 (40)</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10 (29)</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12 (35)</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11 (32)</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797672"/>
                  </a:ext>
                </a:extLst>
              </a:tr>
              <a:tr h="169857">
                <a:tc>
                  <a:txBody>
                    <a:bodyPr/>
                    <a:lstStyle/>
                    <a:p>
                      <a:pPr marL="0" marR="0">
                        <a:buNone/>
                      </a:pPr>
                      <a:r>
                        <a:rPr lang="en-US" sz="1600" b="0">
                          <a:solidFill>
                            <a:schemeClr val="bg1"/>
                          </a:solidFill>
                          <a:effectLst/>
                        </a:rPr>
                        <a:t>Discontinuation, n (%)</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28 (80)</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28 (80)</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23 (68)</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rPr>
                        <a:t>23 (68)</a:t>
                      </a:r>
                      <a:endParaRPr lang="en-US" sz="1600" b="0" dirty="0">
                        <a:solidFill>
                          <a:schemeClr val="bg1"/>
                        </a:solidFill>
                        <a:effectLst/>
                        <a:latin typeface="Times New Roman" panose="02020603050405020304" pitchFamily="18" charset="0"/>
                        <a:ea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30481833"/>
                  </a:ext>
                </a:extLst>
              </a:tr>
            </a:tbl>
          </a:graphicData>
        </a:graphic>
      </p:graphicFrame>
      <p:sp>
        <p:nvSpPr>
          <p:cNvPr id="4" name="Text Box 11">
            <a:extLst>
              <a:ext uri="{FF2B5EF4-FFF2-40B4-BE49-F238E27FC236}">
                <a16:creationId xmlns:a16="http://schemas.microsoft.com/office/drawing/2014/main" id="{2462C7AE-F556-06A2-E693-95BCEAB2927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a:t>
            </a:r>
          </a:p>
        </p:txBody>
      </p:sp>
    </p:spTree>
    <p:extLst>
      <p:ext uri="{BB962C8B-B14F-4D97-AF65-F5344CB8AC3E}">
        <p14:creationId xmlns:p14="http://schemas.microsoft.com/office/powerpoint/2010/main" val="2213046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9CBE8-933B-E468-E6C2-C95CE3A7AFEB}"/>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352EA847-AAE7-896D-DE9D-52E6567C1FC9}"/>
              </a:ext>
            </a:extLst>
          </p:cNvPr>
          <p:cNvSpPr>
            <a:spLocks noGrp="1" noChangeArrowheads="1"/>
          </p:cNvSpPr>
          <p:nvPr>
            <p:ph type="title"/>
          </p:nvPr>
        </p:nvSpPr>
        <p:spPr/>
        <p:txBody>
          <a:bodyPr/>
          <a:lstStyle/>
          <a:p>
            <a:pPr eaLnBrk="1" hangingPunct="1"/>
            <a:r>
              <a:rPr lang="en-US" altLang="en-US" dirty="0"/>
              <a:t>ORCHARD Module 10: Safety</a:t>
            </a:r>
          </a:p>
        </p:txBody>
      </p:sp>
      <p:graphicFrame>
        <p:nvGraphicFramePr>
          <p:cNvPr id="2" name="Table 1">
            <a:extLst>
              <a:ext uri="{FF2B5EF4-FFF2-40B4-BE49-F238E27FC236}">
                <a16:creationId xmlns:a16="http://schemas.microsoft.com/office/drawing/2014/main" id="{888CC1E9-5317-7476-9E60-E8062BB06CB8}"/>
              </a:ext>
            </a:extLst>
          </p:cNvPr>
          <p:cNvGraphicFramePr>
            <a:graphicFrameLocks noGrp="1"/>
          </p:cNvGraphicFramePr>
          <p:nvPr>
            <p:extLst>
              <p:ext uri="{D42A27DB-BD31-4B8C-83A1-F6EECF244321}">
                <p14:modId xmlns:p14="http://schemas.microsoft.com/office/powerpoint/2010/main" val="3821085404"/>
              </p:ext>
            </p:extLst>
          </p:nvPr>
        </p:nvGraphicFramePr>
        <p:xfrm>
          <a:off x="723900" y="1510730"/>
          <a:ext cx="5329608" cy="4846320"/>
        </p:xfrm>
        <a:graphic>
          <a:graphicData uri="http://schemas.openxmlformats.org/drawingml/2006/table">
            <a:tbl>
              <a:tblPr firstRow="1" firstCol="1" bandRow="1">
                <a:tableStyleId>{93296810-A885-4BE3-A3E7-6D5BEEA58F35}</a:tableStyleId>
              </a:tblPr>
              <a:tblGrid>
                <a:gridCol w="2402382">
                  <a:extLst>
                    <a:ext uri="{9D8B030D-6E8A-4147-A177-3AD203B41FA5}">
                      <a16:colId xmlns:a16="http://schemas.microsoft.com/office/drawing/2014/main" val="1239293479"/>
                    </a:ext>
                  </a:extLst>
                </a:gridCol>
                <a:gridCol w="1463613">
                  <a:extLst>
                    <a:ext uri="{9D8B030D-6E8A-4147-A177-3AD203B41FA5}">
                      <a16:colId xmlns:a16="http://schemas.microsoft.com/office/drawing/2014/main" val="64359729"/>
                    </a:ext>
                  </a:extLst>
                </a:gridCol>
                <a:gridCol w="1463613">
                  <a:extLst>
                    <a:ext uri="{9D8B030D-6E8A-4147-A177-3AD203B41FA5}">
                      <a16:colId xmlns:a16="http://schemas.microsoft.com/office/drawing/2014/main" val="3523262629"/>
                    </a:ext>
                  </a:extLst>
                </a:gridCol>
              </a:tblGrid>
              <a:tr h="516805">
                <a:tc>
                  <a:txBody>
                    <a:bodyPr/>
                    <a:lstStyle/>
                    <a:p>
                      <a:pPr marL="0" marR="0" algn="l">
                        <a:buNone/>
                      </a:pPr>
                      <a:r>
                        <a:rPr lang="en-US" sz="1400" b="1">
                          <a:solidFill>
                            <a:schemeClr val="tx1"/>
                          </a:solidFill>
                          <a:effectLst/>
                          <a:latin typeface="+mn-lt"/>
                        </a:rPr>
                        <a:t>AE, n (%)</a:t>
                      </a:r>
                      <a:endParaRPr lang="en-US" sz="1400" b="1" dirty="0">
                        <a:solidFill>
                          <a:schemeClr val="tx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b="1">
                          <a:effectLst/>
                          <a:latin typeface="+mn-lt"/>
                        </a:rPr>
                        <a:t>Osimertinib + Dato-DXd </a:t>
                      </a:r>
                    </a:p>
                    <a:p>
                      <a:pPr marL="0" marR="0" algn="ctr">
                        <a:buNone/>
                      </a:pPr>
                      <a:r>
                        <a:rPr lang="en-US" sz="1400" b="1">
                          <a:effectLst/>
                          <a:latin typeface="+mn-lt"/>
                        </a:rPr>
                        <a:t>4 mg/kg </a:t>
                      </a:r>
                      <a:br>
                        <a:rPr lang="en-US" sz="1400" b="1">
                          <a:effectLst/>
                          <a:latin typeface="+mn-lt"/>
                        </a:rPr>
                      </a:br>
                      <a:r>
                        <a:rPr lang="en-US" sz="1400" b="1">
                          <a:effectLst/>
                          <a:latin typeface="+mn-lt"/>
                        </a:rPr>
                        <a:t>(n = 35)</a:t>
                      </a:r>
                      <a:endParaRPr lang="en-US" sz="1400" b="1"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b="1">
                          <a:effectLst/>
                          <a:latin typeface="+mn-lt"/>
                        </a:rPr>
                        <a:t>Osimertinib + Dato-DXd </a:t>
                      </a:r>
                    </a:p>
                    <a:p>
                      <a:pPr marL="0" marR="0" algn="ctr">
                        <a:buNone/>
                      </a:pPr>
                      <a:r>
                        <a:rPr lang="en-US" sz="1400" b="1">
                          <a:effectLst/>
                          <a:latin typeface="+mn-lt"/>
                        </a:rPr>
                        <a:t>6 mg/kg </a:t>
                      </a:r>
                      <a:br>
                        <a:rPr lang="en-US" sz="1400" b="1">
                          <a:effectLst/>
                          <a:latin typeface="+mn-lt"/>
                        </a:rPr>
                      </a:br>
                      <a:r>
                        <a:rPr lang="en-US" sz="1400" b="1">
                          <a:effectLst/>
                          <a:latin typeface="+mn-lt"/>
                        </a:rPr>
                        <a:t>(n = 34)</a:t>
                      </a:r>
                      <a:endParaRPr lang="en-US" sz="1400" b="1"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53636513"/>
                  </a:ext>
                </a:extLst>
              </a:tr>
              <a:tr h="263353">
                <a:tc>
                  <a:txBody>
                    <a:bodyPr/>
                    <a:lstStyle/>
                    <a:p>
                      <a:pPr marL="0" marR="0">
                        <a:buNone/>
                      </a:pPr>
                      <a:r>
                        <a:rPr lang="en-US" sz="1400" b="0">
                          <a:solidFill>
                            <a:schemeClr val="bg1"/>
                          </a:solidFill>
                          <a:effectLst/>
                          <a:latin typeface="+mn-lt"/>
                        </a:rPr>
                        <a:t>Treatment related</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34 (97)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33 (97)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61372145"/>
                  </a:ext>
                </a:extLst>
              </a:tr>
              <a:tr h="263353">
                <a:tc>
                  <a:txBody>
                    <a:bodyPr/>
                    <a:lstStyle/>
                    <a:p>
                      <a:pPr marL="285750" marR="0" lvl="0" indent="-285750">
                        <a:buFont typeface="Wingdings" panose="05000000000000000000" pitchFamily="2" charset="2"/>
                        <a:buChar char="§"/>
                      </a:pPr>
                      <a:r>
                        <a:rPr lang="en-US" sz="1400" b="0">
                          <a:solidFill>
                            <a:schemeClr val="bg1"/>
                          </a:solidFill>
                          <a:effectLst/>
                          <a:latin typeface="+mn-lt"/>
                        </a:rPr>
                        <a:t>Grade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12 (34)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19 (56)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46838866"/>
                  </a:ext>
                </a:extLst>
              </a:tr>
              <a:tr h="263353">
                <a:tc>
                  <a:txBody>
                    <a:bodyPr/>
                    <a:lstStyle/>
                    <a:p>
                      <a:pPr marL="285750" marR="0" lvl="0" indent="-285750">
                        <a:buFont typeface="Wingdings" panose="05000000000000000000" pitchFamily="2" charset="2"/>
                        <a:buChar char="§"/>
                      </a:pPr>
                      <a:r>
                        <a:rPr lang="en-US" sz="1400" b="0">
                          <a:solidFill>
                            <a:schemeClr val="bg1"/>
                          </a:solidFill>
                          <a:effectLst/>
                          <a:latin typeface="+mn-lt"/>
                        </a:rPr>
                        <a:t>Grade ≥3 possibly related to osimertinib only</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2 (6)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5416809"/>
                  </a:ext>
                </a:extLst>
              </a:tr>
              <a:tr h="263353">
                <a:tc>
                  <a:txBody>
                    <a:bodyPr/>
                    <a:lstStyle/>
                    <a:p>
                      <a:pPr marL="285750" marR="0" lvl="0" indent="-285750">
                        <a:buFont typeface="Wingdings" panose="05000000000000000000" pitchFamily="2" charset="2"/>
                        <a:buChar char="§"/>
                      </a:pPr>
                      <a:r>
                        <a:rPr lang="en-US" sz="1400" b="0">
                          <a:solidFill>
                            <a:schemeClr val="bg1"/>
                          </a:solidFill>
                          <a:effectLst/>
                          <a:latin typeface="+mn-lt"/>
                        </a:rPr>
                        <a:t>Grade ≥3 possibly related to Dato-DXd only</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5 (14)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12 (35)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29454347"/>
                  </a:ext>
                </a:extLst>
              </a:tr>
              <a:tr h="263353">
                <a:tc>
                  <a:txBody>
                    <a:bodyPr/>
                    <a:lstStyle/>
                    <a:p>
                      <a:pPr marL="0" marR="0">
                        <a:buNone/>
                      </a:pPr>
                      <a:r>
                        <a:rPr lang="en-US" sz="1400" b="0">
                          <a:solidFill>
                            <a:schemeClr val="bg1"/>
                          </a:solidFill>
                          <a:effectLst/>
                          <a:latin typeface="+mn-lt"/>
                        </a:rPr>
                        <a:t>Any grade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17 (49)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25 (74)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8397093"/>
                  </a:ext>
                </a:extLst>
              </a:tr>
              <a:tr h="263353">
                <a:tc>
                  <a:txBody>
                    <a:bodyPr/>
                    <a:lstStyle/>
                    <a:p>
                      <a:pPr marL="0" marR="0">
                        <a:buNone/>
                      </a:pPr>
                      <a:r>
                        <a:rPr lang="en-US" sz="1400" b="0">
                          <a:solidFill>
                            <a:schemeClr val="bg1"/>
                          </a:solidFill>
                          <a:effectLst/>
                          <a:latin typeface="+mn-lt"/>
                        </a:rPr>
                        <a:t>Serious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11 (31)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14 (41)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01303887"/>
                  </a:ext>
                </a:extLst>
              </a:tr>
              <a:tr h="263353">
                <a:tc>
                  <a:txBody>
                    <a:bodyPr/>
                    <a:lstStyle/>
                    <a:p>
                      <a:pPr marL="0" marR="0">
                        <a:buNone/>
                      </a:pPr>
                      <a:r>
                        <a:rPr lang="en-US" sz="1400" b="0">
                          <a:solidFill>
                            <a:schemeClr val="bg1"/>
                          </a:solidFill>
                          <a:effectLst/>
                          <a:latin typeface="+mn-lt"/>
                        </a:rPr>
                        <a:t>AE with outcome of death</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1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9269016"/>
                  </a:ext>
                </a:extLst>
              </a:tr>
              <a:tr h="263353">
                <a:tc>
                  <a:txBody>
                    <a:bodyPr/>
                    <a:lstStyle/>
                    <a:p>
                      <a:pPr marL="0" marR="0">
                        <a:buNone/>
                      </a:pPr>
                      <a:r>
                        <a:rPr lang="en-US" sz="1400" b="0">
                          <a:solidFill>
                            <a:schemeClr val="bg1"/>
                          </a:solidFill>
                          <a:effectLst/>
                          <a:latin typeface="+mn-lt"/>
                        </a:rPr>
                        <a:t>Dose reduction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43289577"/>
                  </a:ext>
                </a:extLst>
              </a:tr>
              <a:tr h="263353">
                <a:tc>
                  <a:txBody>
                    <a:bodyPr/>
                    <a:lstStyle/>
                    <a:p>
                      <a:pPr marL="285750" marR="0" lvl="0" indent="-285750">
                        <a:buFont typeface="Wingdings" panose="05000000000000000000" pitchFamily="2" charset="2"/>
                        <a:buChar char="§"/>
                      </a:pPr>
                      <a:r>
                        <a:rPr lang="en-US" sz="1400" b="0">
                          <a:solidFill>
                            <a:schemeClr val="bg1"/>
                          </a:solidFill>
                          <a:effectLst/>
                          <a:latin typeface="+mn-lt"/>
                        </a:rPr>
                        <a:t>AE leading to osimertinib dose reduction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6 (17)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05316382"/>
                  </a:ext>
                </a:extLst>
              </a:tr>
              <a:tr h="263353">
                <a:tc>
                  <a:txBody>
                    <a:bodyPr/>
                    <a:lstStyle/>
                    <a:p>
                      <a:pPr marL="285750" marR="0" lvl="0" indent="-285750">
                        <a:buFont typeface="Wingdings" panose="05000000000000000000" pitchFamily="2" charset="2"/>
                        <a:buChar char="§"/>
                      </a:pPr>
                      <a:r>
                        <a:rPr lang="en-US" sz="1400" b="0">
                          <a:solidFill>
                            <a:schemeClr val="bg1"/>
                          </a:solidFill>
                          <a:effectLst/>
                          <a:latin typeface="+mn-lt"/>
                        </a:rPr>
                        <a:t>AE leading to Dato-DXd dose reduction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8 (23)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20 (59)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54357469"/>
                  </a:ext>
                </a:extLst>
              </a:tr>
            </a:tbl>
          </a:graphicData>
        </a:graphic>
      </p:graphicFrame>
      <p:sp>
        <p:nvSpPr>
          <p:cNvPr id="3" name="Text Box 11">
            <a:extLst>
              <a:ext uri="{FF2B5EF4-FFF2-40B4-BE49-F238E27FC236}">
                <a16:creationId xmlns:a16="http://schemas.microsoft.com/office/drawing/2014/main" id="{5C637B8A-A132-96BD-DDFE-C9CA7AA50B8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a:t>
            </a:r>
          </a:p>
        </p:txBody>
      </p:sp>
      <p:graphicFrame>
        <p:nvGraphicFramePr>
          <p:cNvPr id="9" name="Table 8">
            <a:extLst>
              <a:ext uri="{FF2B5EF4-FFF2-40B4-BE49-F238E27FC236}">
                <a16:creationId xmlns:a16="http://schemas.microsoft.com/office/drawing/2014/main" id="{CF0E54C2-2D24-00D2-1FEA-6792A2F26811}"/>
              </a:ext>
            </a:extLst>
          </p:cNvPr>
          <p:cNvGraphicFramePr>
            <a:graphicFrameLocks noGrp="1"/>
          </p:cNvGraphicFramePr>
          <p:nvPr>
            <p:extLst>
              <p:ext uri="{D42A27DB-BD31-4B8C-83A1-F6EECF244321}">
                <p14:modId xmlns:p14="http://schemas.microsoft.com/office/powerpoint/2010/main" val="1721353878"/>
              </p:ext>
            </p:extLst>
          </p:nvPr>
        </p:nvGraphicFramePr>
        <p:xfrm>
          <a:off x="6260572" y="1510730"/>
          <a:ext cx="5329608" cy="3627120"/>
        </p:xfrm>
        <a:graphic>
          <a:graphicData uri="http://schemas.openxmlformats.org/drawingml/2006/table">
            <a:tbl>
              <a:tblPr firstRow="1" firstCol="1" bandRow="1">
                <a:tableStyleId>{93296810-A885-4BE3-A3E7-6D5BEEA58F35}</a:tableStyleId>
              </a:tblPr>
              <a:tblGrid>
                <a:gridCol w="2402382">
                  <a:extLst>
                    <a:ext uri="{9D8B030D-6E8A-4147-A177-3AD203B41FA5}">
                      <a16:colId xmlns:a16="http://schemas.microsoft.com/office/drawing/2014/main" val="1239293479"/>
                    </a:ext>
                  </a:extLst>
                </a:gridCol>
                <a:gridCol w="1463613">
                  <a:extLst>
                    <a:ext uri="{9D8B030D-6E8A-4147-A177-3AD203B41FA5}">
                      <a16:colId xmlns:a16="http://schemas.microsoft.com/office/drawing/2014/main" val="64359729"/>
                    </a:ext>
                  </a:extLst>
                </a:gridCol>
                <a:gridCol w="1463613">
                  <a:extLst>
                    <a:ext uri="{9D8B030D-6E8A-4147-A177-3AD203B41FA5}">
                      <a16:colId xmlns:a16="http://schemas.microsoft.com/office/drawing/2014/main" val="3523262629"/>
                    </a:ext>
                  </a:extLst>
                </a:gridCol>
              </a:tblGrid>
              <a:tr h="516805">
                <a:tc>
                  <a:txBody>
                    <a:bodyPr/>
                    <a:lstStyle/>
                    <a:p>
                      <a:pPr marL="0" marR="0" algn="l">
                        <a:buNone/>
                      </a:pPr>
                      <a:r>
                        <a:rPr lang="en-US" sz="1400" b="1" dirty="0">
                          <a:solidFill>
                            <a:schemeClr val="tx1"/>
                          </a:solidFill>
                          <a:effectLst/>
                          <a:latin typeface="+mn-lt"/>
                        </a:rPr>
                        <a:t>AE, n (%)</a:t>
                      </a:r>
                      <a:endParaRPr lang="en-US" sz="1400" b="1" dirty="0">
                        <a:solidFill>
                          <a:schemeClr val="tx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b="1" dirty="0">
                          <a:effectLst/>
                          <a:latin typeface="+mn-lt"/>
                        </a:rPr>
                        <a:t>Osimertinib + Dato-DXd </a:t>
                      </a:r>
                    </a:p>
                    <a:p>
                      <a:pPr marL="0" marR="0" algn="ctr">
                        <a:buNone/>
                      </a:pPr>
                      <a:r>
                        <a:rPr lang="en-US" sz="1400" b="1" dirty="0">
                          <a:effectLst/>
                          <a:latin typeface="+mn-lt"/>
                        </a:rPr>
                        <a:t>4 mg/kg </a:t>
                      </a:r>
                      <a:br>
                        <a:rPr lang="en-US" sz="1400" b="1" dirty="0">
                          <a:effectLst/>
                          <a:latin typeface="+mn-lt"/>
                        </a:rPr>
                      </a:br>
                      <a:r>
                        <a:rPr lang="en-US" sz="1400" b="1" dirty="0">
                          <a:effectLst/>
                          <a:latin typeface="+mn-lt"/>
                        </a:rPr>
                        <a:t>(n = 35)</a:t>
                      </a:r>
                      <a:endParaRPr lang="en-US" sz="1400" b="1"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b="1" dirty="0">
                          <a:effectLst/>
                          <a:latin typeface="+mn-lt"/>
                        </a:rPr>
                        <a:t>Osimertinib + Dato-DXd </a:t>
                      </a:r>
                    </a:p>
                    <a:p>
                      <a:pPr marL="0" marR="0" algn="ctr">
                        <a:buNone/>
                      </a:pPr>
                      <a:r>
                        <a:rPr lang="en-US" sz="1400" b="1" dirty="0">
                          <a:effectLst/>
                          <a:latin typeface="+mn-lt"/>
                        </a:rPr>
                        <a:t>6 mg/kg </a:t>
                      </a:r>
                      <a:br>
                        <a:rPr lang="en-US" sz="1400" b="1" dirty="0">
                          <a:effectLst/>
                          <a:latin typeface="+mn-lt"/>
                        </a:rPr>
                      </a:br>
                      <a:r>
                        <a:rPr lang="en-US" sz="1400" b="1" dirty="0">
                          <a:effectLst/>
                          <a:latin typeface="+mn-lt"/>
                        </a:rPr>
                        <a:t>(n = 34)</a:t>
                      </a:r>
                      <a:endParaRPr lang="en-US" sz="1400" b="1"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53636513"/>
                  </a:ext>
                </a:extLst>
              </a:tr>
              <a:tr h="263353">
                <a:tc>
                  <a:txBody>
                    <a:bodyPr/>
                    <a:lstStyle/>
                    <a:p>
                      <a:pPr marL="0" marR="0">
                        <a:buNone/>
                      </a:pPr>
                      <a:r>
                        <a:rPr lang="en-US" sz="1400" b="0" dirty="0">
                          <a:solidFill>
                            <a:schemeClr val="bg1"/>
                          </a:solidFill>
                          <a:effectLst/>
                          <a:latin typeface="+mn-lt"/>
                        </a:rPr>
                        <a:t>Dose interruption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60258358"/>
                  </a:ext>
                </a:extLst>
              </a:tr>
              <a:tr h="26335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AE leading to osimertinib dose interruption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15 (43)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12 (35)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87946108"/>
                  </a:ext>
                </a:extLst>
              </a:tr>
              <a:tr h="26335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AE leading to Dato-DXd dose interruption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16 (46)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22 (65)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874426"/>
                  </a:ext>
                </a:extLst>
              </a:tr>
              <a:tr h="263353">
                <a:tc>
                  <a:txBody>
                    <a:bodyPr/>
                    <a:lstStyle/>
                    <a:p>
                      <a:pPr marL="0" marR="0">
                        <a:buNone/>
                      </a:pPr>
                      <a:r>
                        <a:rPr lang="en-US" sz="1400" b="0" dirty="0">
                          <a:solidFill>
                            <a:schemeClr val="bg1"/>
                          </a:solidFill>
                          <a:effectLst/>
                          <a:latin typeface="+mn-lt"/>
                        </a:rPr>
                        <a:t>Discontinuation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58688012"/>
                  </a:ext>
                </a:extLst>
              </a:tr>
              <a:tr h="26335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AE leading to osimertinib discontinuation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6 (17)</a:t>
                      </a:r>
                      <a:endParaRPr kumimoji="0" lang="en-US" sz="1400" b="0" i="0" u="none" strike="noStrike" kern="1200" cap="none" spc="0" normalizeH="0" baseline="0" noProof="0" dirty="0">
                        <a:ln>
                          <a:noFill/>
                        </a:ln>
                        <a:solidFill>
                          <a:srgbClr val="000000"/>
                        </a:solidFill>
                        <a:effectLst/>
                        <a:uLnTx/>
                        <a:uFillTx/>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8 (24)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97858021"/>
                  </a:ext>
                </a:extLst>
              </a:tr>
              <a:tr h="26335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AE leading to Dato-DXd discontinuation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6 (17)</a:t>
                      </a:r>
                      <a:endParaRPr kumimoji="0" lang="en-US" sz="1400" b="0" i="0" u="none" strike="noStrike" kern="1200" cap="none" spc="0" normalizeH="0" baseline="0" noProof="0" dirty="0">
                        <a:ln>
                          <a:noFill/>
                        </a:ln>
                        <a:solidFill>
                          <a:srgbClr val="000000"/>
                        </a:solidFill>
                        <a:effectLst/>
                        <a:uLnTx/>
                        <a:uFillTx/>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9 (26)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50482071"/>
                  </a:ext>
                </a:extLst>
              </a:tr>
            </a:tbl>
          </a:graphicData>
        </a:graphic>
      </p:graphicFrame>
    </p:spTree>
    <p:extLst>
      <p:ext uri="{BB962C8B-B14F-4D97-AF65-F5344CB8AC3E}">
        <p14:creationId xmlns:p14="http://schemas.microsoft.com/office/powerpoint/2010/main" val="2451076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8A59B-FF7F-EF82-E97E-27F4FB19E254}"/>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9874FE52-CE71-72CC-60F8-C25C531B2253}"/>
              </a:ext>
            </a:extLst>
          </p:cNvPr>
          <p:cNvSpPr>
            <a:spLocks noGrp="1" noChangeArrowheads="1"/>
          </p:cNvSpPr>
          <p:nvPr>
            <p:ph type="title"/>
          </p:nvPr>
        </p:nvSpPr>
        <p:spPr/>
        <p:txBody>
          <a:bodyPr/>
          <a:lstStyle/>
          <a:p>
            <a:pPr eaLnBrk="1" hangingPunct="1"/>
            <a:r>
              <a:rPr lang="en-US" altLang="en-US" dirty="0"/>
              <a:t>ORCHARD Module 10: Safety</a:t>
            </a:r>
            <a:br>
              <a:rPr lang="en-US" altLang="en-US" dirty="0"/>
            </a:br>
            <a:endParaRPr lang="en-US" altLang="en-US" dirty="0"/>
          </a:p>
        </p:txBody>
      </p:sp>
      <p:graphicFrame>
        <p:nvGraphicFramePr>
          <p:cNvPr id="2" name="Table 1">
            <a:extLst>
              <a:ext uri="{FF2B5EF4-FFF2-40B4-BE49-F238E27FC236}">
                <a16:creationId xmlns:a16="http://schemas.microsoft.com/office/drawing/2014/main" id="{4B0615E8-CFBD-4987-20B3-1A5B34EED24E}"/>
              </a:ext>
            </a:extLst>
          </p:cNvPr>
          <p:cNvGraphicFramePr>
            <a:graphicFrameLocks noGrp="1"/>
          </p:cNvGraphicFramePr>
          <p:nvPr>
            <p:extLst>
              <p:ext uri="{D42A27DB-BD31-4B8C-83A1-F6EECF244321}">
                <p14:modId xmlns:p14="http://schemas.microsoft.com/office/powerpoint/2010/main" val="3816997513"/>
              </p:ext>
            </p:extLst>
          </p:nvPr>
        </p:nvGraphicFramePr>
        <p:xfrm>
          <a:off x="6747121" y="789783"/>
          <a:ext cx="5246600" cy="4084320"/>
        </p:xfrm>
        <a:graphic>
          <a:graphicData uri="http://schemas.openxmlformats.org/drawingml/2006/table">
            <a:tbl>
              <a:tblPr firstRow="1" firstCol="1" bandRow="1">
                <a:tableStyleId>{93296810-A885-4BE3-A3E7-6D5BEEA58F35}</a:tableStyleId>
              </a:tblPr>
              <a:tblGrid>
                <a:gridCol w="1712686">
                  <a:extLst>
                    <a:ext uri="{9D8B030D-6E8A-4147-A177-3AD203B41FA5}">
                      <a16:colId xmlns:a16="http://schemas.microsoft.com/office/drawing/2014/main" val="1372938345"/>
                    </a:ext>
                  </a:extLst>
                </a:gridCol>
                <a:gridCol w="1733360">
                  <a:extLst>
                    <a:ext uri="{9D8B030D-6E8A-4147-A177-3AD203B41FA5}">
                      <a16:colId xmlns:a16="http://schemas.microsoft.com/office/drawing/2014/main" val="2853963850"/>
                    </a:ext>
                  </a:extLst>
                </a:gridCol>
                <a:gridCol w="1800554">
                  <a:extLst>
                    <a:ext uri="{9D8B030D-6E8A-4147-A177-3AD203B41FA5}">
                      <a16:colId xmlns:a16="http://schemas.microsoft.com/office/drawing/2014/main" val="2541581276"/>
                    </a:ext>
                  </a:extLst>
                </a:gridCol>
              </a:tblGrid>
              <a:tr h="471339">
                <a:tc>
                  <a:txBody>
                    <a:bodyPr/>
                    <a:lstStyle/>
                    <a:p>
                      <a:pPr marL="0" marR="0">
                        <a:buNone/>
                      </a:pPr>
                      <a:r>
                        <a:rPr lang="en-US" sz="1400" b="1">
                          <a:solidFill>
                            <a:schemeClr val="tx1"/>
                          </a:solidFill>
                          <a:effectLst/>
                        </a:rPr>
                        <a:t>Most Common AEs in ≥20% of Patients, </a:t>
                      </a:r>
                    </a:p>
                    <a:p>
                      <a:pPr marL="0" marR="0">
                        <a:buNone/>
                      </a:pPr>
                      <a:r>
                        <a:rPr lang="en-US" sz="1400" b="1">
                          <a:solidFill>
                            <a:schemeClr val="tx1"/>
                          </a:solidFill>
                          <a:effectLst/>
                        </a:rPr>
                        <a:t>n (%)</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a:effectLst/>
                        </a:rPr>
                        <a:t>Osimertinib +</a:t>
                      </a:r>
                    </a:p>
                    <a:p>
                      <a:pPr marL="0" marR="0" algn="ctr">
                        <a:buNone/>
                      </a:pPr>
                      <a:r>
                        <a:rPr lang="en-US" sz="1400">
                          <a:effectLst/>
                        </a:rPr>
                        <a:t> Dato-DXd 4 mg/kg (n = 35)</a:t>
                      </a:r>
                      <a:endParaRPr lang="en-US" sz="14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a:effectLst/>
                        </a:rPr>
                        <a:t>Osimertinib + </a:t>
                      </a:r>
                    </a:p>
                    <a:p>
                      <a:pPr marL="0" marR="0" algn="ctr">
                        <a:buNone/>
                      </a:pPr>
                      <a:r>
                        <a:rPr lang="en-US" sz="1400">
                          <a:effectLst/>
                        </a:rPr>
                        <a:t>Dato-DXd 6 mg/kg </a:t>
                      </a:r>
                      <a:br>
                        <a:rPr lang="en-US" sz="1400">
                          <a:effectLst/>
                        </a:rPr>
                      </a:br>
                      <a:r>
                        <a:rPr lang="en-US" sz="1400">
                          <a:effectLst/>
                        </a:rPr>
                        <a:t>(n = 34)</a:t>
                      </a:r>
                      <a:endParaRPr lang="en-US" sz="14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8405940"/>
                  </a:ext>
                </a:extLst>
              </a:tr>
              <a:tr h="196391">
                <a:tc>
                  <a:txBody>
                    <a:bodyPr/>
                    <a:lstStyle/>
                    <a:p>
                      <a:pPr marL="0" marR="0">
                        <a:buNone/>
                      </a:pPr>
                      <a:r>
                        <a:rPr lang="en-US" sz="1400" b="0">
                          <a:solidFill>
                            <a:schemeClr val="bg1"/>
                          </a:solidFill>
                          <a:effectLst/>
                        </a:rPr>
                        <a:t>Nausea</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20 (57)</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25 (74)</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73519667"/>
                  </a:ext>
                </a:extLst>
              </a:tr>
              <a:tr h="196391">
                <a:tc>
                  <a:txBody>
                    <a:bodyPr/>
                    <a:lstStyle/>
                    <a:p>
                      <a:pPr marL="0" marR="0">
                        <a:buNone/>
                      </a:pPr>
                      <a:r>
                        <a:rPr lang="en-US" sz="1400" b="0">
                          <a:solidFill>
                            <a:schemeClr val="bg1"/>
                          </a:solidFill>
                          <a:effectLst/>
                        </a:rPr>
                        <a:t>Alopecia</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18 (51)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23 (68)</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0289880"/>
                  </a:ext>
                </a:extLst>
              </a:tr>
              <a:tr h="196391">
                <a:tc>
                  <a:txBody>
                    <a:bodyPr/>
                    <a:lstStyle/>
                    <a:p>
                      <a:pPr marL="0" marR="0">
                        <a:buNone/>
                      </a:pPr>
                      <a:r>
                        <a:rPr lang="en-US" sz="1400" b="0">
                          <a:solidFill>
                            <a:schemeClr val="bg1"/>
                          </a:solidFill>
                          <a:effectLst/>
                        </a:rPr>
                        <a:t>Stomatitis</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18 (51)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19 (56)</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58156096"/>
                  </a:ext>
                </a:extLst>
              </a:tr>
              <a:tr h="196391">
                <a:tc>
                  <a:txBody>
                    <a:bodyPr/>
                    <a:lstStyle/>
                    <a:p>
                      <a:pPr marL="0" marR="0">
                        <a:buNone/>
                      </a:pPr>
                      <a:r>
                        <a:rPr lang="en-US" sz="1400" b="0">
                          <a:solidFill>
                            <a:schemeClr val="bg1"/>
                          </a:solidFill>
                          <a:effectLst/>
                        </a:rPr>
                        <a:t>Constipation</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16 (46)</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14 (41)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6643646"/>
                  </a:ext>
                </a:extLst>
              </a:tr>
              <a:tr h="196391">
                <a:tc>
                  <a:txBody>
                    <a:bodyPr/>
                    <a:lstStyle/>
                    <a:p>
                      <a:pPr marL="0" marR="0">
                        <a:buNone/>
                      </a:pPr>
                      <a:r>
                        <a:rPr lang="en-US" sz="1400" b="0">
                          <a:solidFill>
                            <a:schemeClr val="bg1"/>
                          </a:solidFill>
                          <a:effectLst/>
                        </a:rPr>
                        <a:t>Cough</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9 (26)</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18 (53)</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43619764"/>
                  </a:ext>
                </a:extLst>
              </a:tr>
              <a:tr h="196391">
                <a:tc>
                  <a:txBody>
                    <a:bodyPr/>
                    <a:lstStyle/>
                    <a:p>
                      <a:pPr marL="0" marR="0">
                        <a:buNone/>
                      </a:pPr>
                      <a:r>
                        <a:rPr lang="en-US" sz="1400" b="0">
                          <a:solidFill>
                            <a:schemeClr val="bg1"/>
                          </a:solidFill>
                          <a:effectLst/>
                        </a:rPr>
                        <a:t>Diarrhea</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16 (46)</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11 (32)</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91472742"/>
                  </a:ext>
                </a:extLst>
              </a:tr>
              <a:tr h="196391">
                <a:tc>
                  <a:txBody>
                    <a:bodyPr/>
                    <a:lstStyle/>
                    <a:p>
                      <a:pPr marL="0" marR="0">
                        <a:buNone/>
                      </a:pPr>
                      <a:r>
                        <a:rPr lang="en-US" sz="1400" b="0">
                          <a:solidFill>
                            <a:schemeClr val="bg1"/>
                          </a:solidFill>
                          <a:effectLst/>
                        </a:rPr>
                        <a:t>Decreased appetite</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12 (34)</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14 (41)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3187998"/>
                  </a:ext>
                </a:extLst>
              </a:tr>
              <a:tr h="196391">
                <a:tc>
                  <a:txBody>
                    <a:bodyPr/>
                    <a:lstStyle/>
                    <a:p>
                      <a:pPr marL="0" marR="0">
                        <a:buNone/>
                      </a:pPr>
                      <a:r>
                        <a:rPr lang="en-US" sz="1400" b="0">
                          <a:solidFill>
                            <a:schemeClr val="bg1"/>
                          </a:solidFill>
                          <a:effectLst/>
                        </a:rPr>
                        <a:t>Vomiting</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6 (17)</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17 (50)</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2279579"/>
                  </a:ext>
                </a:extLst>
              </a:tr>
              <a:tr h="196391">
                <a:tc>
                  <a:txBody>
                    <a:bodyPr/>
                    <a:lstStyle/>
                    <a:p>
                      <a:pPr marL="0" marR="0">
                        <a:buNone/>
                      </a:pPr>
                      <a:r>
                        <a:rPr lang="en-US" sz="1400" b="0">
                          <a:solidFill>
                            <a:schemeClr val="bg1"/>
                          </a:solidFill>
                          <a:effectLst/>
                        </a:rPr>
                        <a:t>Fatigue</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10 (29)</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12 (35)</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2669269"/>
                  </a:ext>
                </a:extLst>
              </a:tr>
              <a:tr h="196391">
                <a:tc>
                  <a:txBody>
                    <a:bodyPr/>
                    <a:lstStyle/>
                    <a:p>
                      <a:pPr marL="0" marR="0">
                        <a:buNone/>
                      </a:pPr>
                      <a:r>
                        <a:rPr lang="en-US" sz="1400" b="0">
                          <a:solidFill>
                            <a:schemeClr val="bg1"/>
                          </a:solidFill>
                          <a:effectLst/>
                        </a:rPr>
                        <a:t>Paronychia</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11 (31)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rPr>
                        <a:t>10 (29)</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74535010"/>
                  </a:ext>
                </a:extLst>
              </a:tr>
              <a:tr h="196391">
                <a:tc>
                  <a:txBody>
                    <a:bodyPr/>
                    <a:lstStyle/>
                    <a:p>
                      <a:pPr marL="0" marR="0">
                        <a:buNone/>
                      </a:pPr>
                      <a:r>
                        <a:rPr lang="en-US" sz="1400" b="0">
                          <a:solidFill>
                            <a:schemeClr val="bg1"/>
                          </a:solidFill>
                          <a:effectLst/>
                        </a:rPr>
                        <a:t>Asthenia</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4 (11)</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rPr>
                        <a:t>10 (29)</a:t>
                      </a:r>
                      <a:endParaRPr lang="en-US" sz="14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35932720"/>
                  </a:ext>
                </a:extLst>
              </a:tr>
            </a:tbl>
          </a:graphicData>
        </a:graphic>
      </p:graphicFrame>
      <p:graphicFrame>
        <p:nvGraphicFramePr>
          <p:cNvPr id="3" name="Table 2">
            <a:extLst>
              <a:ext uri="{FF2B5EF4-FFF2-40B4-BE49-F238E27FC236}">
                <a16:creationId xmlns:a16="http://schemas.microsoft.com/office/drawing/2014/main" id="{92F111B2-8D3F-DE1A-0C30-C67979C16159}"/>
              </a:ext>
            </a:extLst>
          </p:cNvPr>
          <p:cNvGraphicFramePr>
            <a:graphicFrameLocks noGrp="1"/>
          </p:cNvGraphicFramePr>
          <p:nvPr>
            <p:extLst>
              <p:ext uri="{D42A27DB-BD31-4B8C-83A1-F6EECF244321}">
                <p14:modId xmlns:p14="http://schemas.microsoft.com/office/powerpoint/2010/main" val="332673369"/>
              </p:ext>
            </p:extLst>
          </p:nvPr>
        </p:nvGraphicFramePr>
        <p:xfrm>
          <a:off x="601820" y="789783"/>
          <a:ext cx="6036757" cy="5608320"/>
        </p:xfrm>
        <a:graphic>
          <a:graphicData uri="http://schemas.openxmlformats.org/drawingml/2006/table">
            <a:tbl>
              <a:tblPr firstRow="1" firstCol="1" bandRow="1">
                <a:tableStyleId>{93296810-A885-4BE3-A3E7-6D5BEEA58F35}</a:tableStyleId>
              </a:tblPr>
              <a:tblGrid>
                <a:gridCol w="2486667">
                  <a:extLst>
                    <a:ext uri="{9D8B030D-6E8A-4147-A177-3AD203B41FA5}">
                      <a16:colId xmlns:a16="http://schemas.microsoft.com/office/drawing/2014/main" val="2994827351"/>
                    </a:ext>
                  </a:extLst>
                </a:gridCol>
                <a:gridCol w="1775045">
                  <a:extLst>
                    <a:ext uri="{9D8B030D-6E8A-4147-A177-3AD203B41FA5}">
                      <a16:colId xmlns:a16="http://schemas.microsoft.com/office/drawing/2014/main" val="2593566730"/>
                    </a:ext>
                  </a:extLst>
                </a:gridCol>
                <a:gridCol w="1775045">
                  <a:extLst>
                    <a:ext uri="{9D8B030D-6E8A-4147-A177-3AD203B41FA5}">
                      <a16:colId xmlns:a16="http://schemas.microsoft.com/office/drawing/2014/main" val="3838674328"/>
                    </a:ext>
                  </a:extLst>
                </a:gridCol>
              </a:tblGrid>
              <a:tr h="396662">
                <a:tc>
                  <a:txBody>
                    <a:bodyPr/>
                    <a:lstStyle/>
                    <a:p>
                      <a:r>
                        <a:rPr lang="en-US" sz="1400">
                          <a:solidFill>
                            <a:schemeClr val="tx1"/>
                          </a:solidFill>
                          <a:effectLst/>
                          <a:latin typeface="+mn-lt"/>
                        </a:rPr>
                        <a:t>AESIs (Dato-DXd, %)</a:t>
                      </a:r>
                      <a:endParaRPr lang="en-US" sz="1400" dirty="0">
                        <a:solidFill>
                          <a:schemeClr val="tx1"/>
                        </a:solidFill>
                        <a:effectLst/>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a:effectLst/>
                          <a:latin typeface="+mn-lt"/>
                        </a:rPr>
                        <a:t>Osimertinib + </a:t>
                      </a:r>
                    </a:p>
                    <a:p>
                      <a:pPr marL="0" marR="0" algn="ctr">
                        <a:buNone/>
                      </a:pPr>
                      <a:r>
                        <a:rPr lang="en-US" sz="1400">
                          <a:effectLst/>
                          <a:latin typeface="+mn-lt"/>
                        </a:rPr>
                        <a:t>Dato-DXd 4 mg/kg </a:t>
                      </a:r>
                    </a:p>
                    <a:p>
                      <a:pPr marL="0" marR="0" algn="ctr">
                        <a:buNone/>
                      </a:pPr>
                      <a:r>
                        <a:rPr lang="en-US" sz="1400">
                          <a:effectLst/>
                          <a:latin typeface="+mn-lt"/>
                        </a:rPr>
                        <a:t>(n = 35)</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algn="ctr">
                        <a:buNone/>
                      </a:pPr>
                      <a:r>
                        <a:rPr lang="en-US" sz="1400">
                          <a:effectLst/>
                          <a:latin typeface="+mn-lt"/>
                        </a:rPr>
                        <a:t>Osimertinib + </a:t>
                      </a:r>
                    </a:p>
                    <a:p>
                      <a:pPr marL="0" marR="0" algn="ctr">
                        <a:buNone/>
                      </a:pPr>
                      <a:r>
                        <a:rPr lang="en-US" sz="1400">
                          <a:effectLst/>
                          <a:latin typeface="+mn-lt"/>
                        </a:rPr>
                        <a:t>Dato-DXd 6 mg/kg </a:t>
                      </a:r>
                    </a:p>
                    <a:p>
                      <a:pPr marL="0" marR="0" algn="ctr">
                        <a:buNone/>
                      </a:pPr>
                      <a:r>
                        <a:rPr lang="en-US" sz="1400">
                          <a:effectLst/>
                          <a:latin typeface="+mn-lt"/>
                        </a:rPr>
                        <a:t>(n = 34)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86885880"/>
                  </a:ext>
                </a:extLst>
              </a:tr>
              <a:tr h="165276">
                <a:tc>
                  <a:txBody>
                    <a:bodyPr/>
                    <a:lstStyle/>
                    <a:p>
                      <a:pPr marL="0" marR="0">
                        <a:buNone/>
                      </a:pPr>
                      <a:r>
                        <a:rPr lang="en-US" sz="1400" b="0">
                          <a:solidFill>
                            <a:schemeClr val="bg1"/>
                          </a:solidFill>
                          <a:effectLst/>
                          <a:latin typeface="+mn-lt"/>
                        </a:rPr>
                        <a:t>Stomatitis/oral mucositis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85275696"/>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34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901291"/>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44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9705544"/>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11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17903411"/>
                  </a:ext>
                </a:extLst>
              </a:tr>
              <a:tr h="165276">
                <a:tc>
                  <a:txBody>
                    <a:bodyPr/>
                    <a:lstStyle/>
                    <a:p>
                      <a:pPr marL="0" marR="0">
                        <a:buNone/>
                      </a:pPr>
                      <a:r>
                        <a:rPr lang="en-US" sz="1400" b="0">
                          <a:solidFill>
                            <a:schemeClr val="bg1"/>
                          </a:solidFill>
                          <a:effectLst/>
                          <a:latin typeface="+mn-lt"/>
                        </a:rPr>
                        <a:t>Mucosal inflammation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8045541"/>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93308963"/>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24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4519076"/>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53867626"/>
                  </a:ext>
                </a:extLst>
              </a:tr>
              <a:tr h="165276">
                <a:tc>
                  <a:txBody>
                    <a:bodyPr/>
                    <a:lstStyle/>
                    <a:p>
                      <a:pPr marL="0" marR="0">
                        <a:buNone/>
                      </a:pPr>
                      <a:r>
                        <a:rPr lang="en-US" sz="1400" b="0">
                          <a:solidFill>
                            <a:schemeClr val="bg1"/>
                          </a:solidFill>
                          <a:effectLst/>
                          <a:latin typeface="+mn-lt"/>
                        </a:rPr>
                        <a:t>Ocular surface event</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27882363"/>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21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8890872"/>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56265965"/>
                  </a:ext>
                </a:extLst>
              </a:tr>
              <a:tr h="165276">
                <a:tc>
                  <a:txBody>
                    <a:bodyPr/>
                    <a:lstStyle/>
                    <a:p>
                      <a:pPr marL="0" marR="0">
                        <a:buNone/>
                      </a:pPr>
                      <a:r>
                        <a:rPr lang="en-US" sz="1400" b="0">
                          <a:solidFill>
                            <a:schemeClr val="bg1"/>
                          </a:solidFill>
                          <a:effectLst/>
                          <a:latin typeface="+mn-lt"/>
                        </a:rPr>
                        <a:t>ILD/pneumonitis (adjudicated)</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2478026"/>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63568455"/>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55415953"/>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81617881"/>
                  </a:ext>
                </a:extLst>
              </a:tr>
              <a:tr h="165276">
                <a:tc>
                  <a:txBody>
                    <a:bodyPr/>
                    <a:lstStyle/>
                    <a:p>
                      <a:pPr marL="285750" marR="0" lvl="0" indent="-285750">
                        <a:buFont typeface="Wingdings" panose="05000000000000000000" pitchFamily="2" charset="2"/>
                        <a:buChar char="§"/>
                      </a:pPr>
                      <a:r>
                        <a:rPr lang="en-US" sz="1400" b="0">
                          <a:solidFill>
                            <a:schemeClr val="bg1"/>
                          </a:solidFill>
                          <a:effectLst/>
                          <a:latin typeface="+mn-lt"/>
                        </a:rPr>
                        <a:t>Grade 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7484242"/>
                  </a:ext>
                </a:extLst>
              </a:tr>
            </a:tbl>
          </a:graphicData>
        </a:graphic>
      </p:graphicFrame>
      <p:sp>
        <p:nvSpPr>
          <p:cNvPr id="4" name="Text Box 11">
            <a:extLst>
              <a:ext uri="{FF2B5EF4-FFF2-40B4-BE49-F238E27FC236}">
                <a16:creationId xmlns:a16="http://schemas.microsoft.com/office/drawing/2014/main" id="{F8AA9249-145D-8133-B745-48F0DDC148B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a:t>
            </a:r>
          </a:p>
        </p:txBody>
      </p:sp>
    </p:spTree>
    <p:extLst>
      <p:ext uri="{BB962C8B-B14F-4D97-AF65-F5344CB8AC3E}">
        <p14:creationId xmlns:p14="http://schemas.microsoft.com/office/powerpoint/2010/main" val="1165789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32713-3186-1421-67B3-000EF87C2468}"/>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59B44048-4A64-FAE6-625D-73E88725C138}"/>
              </a:ext>
            </a:extLst>
          </p:cNvPr>
          <p:cNvSpPr>
            <a:spLocks noGrp="1" noChangeArrowheads="1"/>
          </p:cNvSpPr>
          <p:nvPr>
            <p:ph type="title"/>
          </p:nvPr>
        </p:nvSpPr>
        <p:spPr/>
        <p:txBody>
          <a:bodyPr/>
          <a:lstStyle/>
          <a:p>
            <a:pPr eaLnBrk="1" hangingPunct="1"/>
            <a:r>
              <a:rPr lang="en-US" altLang="en-US" dirty="0"/>
              <a:t>ORCHARD Module 10: Investigators’ Conclusions</a:t>
            </a:r>
          </a:p>
        </p:txBody>
      </p:sp>
      <p:sp>
        <p:nvSpPr>
          <p:cNvPr id="3" name="Content Placeholder 1">
            <a:extLst>
              <a:ext uri="{FF2B5EF4-FFF2-40B4-BE49-F238E27FC236}">
                <a16:creationId xmlns:a16="http://schemas.microsoft.com/office/drawing/2014/main" id="{B9E1C6BD-A8A4-4AB7-1978-FCA92070098E}"/>
              </a:ext>
            </a:extLst>
          </p:cNvPr>
          <p:cNvSpPr txBox="1">
            <a:spLocks/>
          </p:cNvSpPr>
          <p:nvPr/>
        </p:nvSpPr>
        <p:spPr>
          <a:xfrm>
            <a:off x="604675" y="1521514"/>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Analysis of module 10 from the phase II ORCHARD trial suggested favorable outcomes with osimertinib + Dato-DXd for patients with advanced </a:t>
            </a:r>
            <a:r>
              <a:rPr lang="en-US" sz="2400" b="0" i="1" kern="0" dirty="0"/>
              <a:t>EGFR</a:t>
            </a:r>
            <a:r>
              <a:rPr lang="en-US" sz="2400" b="0" kern="0" dirty="0"/>
              <a:t>m NSCLC that had progressed after 1L </a:t>
            </a:r>
            <a:r>
              <a:rPr lang="en-US" sz="2400" b="0" kern="0" dirty="0" err="1"/>
              <a:t>osimertinib</a:t>
            </a:r>
            <a:endParaRPr lang="en-US" sz="2400" b="0" kern="0" baseline="30000" dirty="0"/>
          </a:p>
          <a:p>
            <a:pPr lvl="1"/>
            <a:r>
              <a:rPr lang="en-US" sz="2200" b="0" kern="0" dirty="0"/>
              <a:t>ORR: 36% (6 mg/kg Dato-DXd) and 43% (4 mg/kg Dato-DXd)</a:t>
            </a:r>
          </a:p>
          <a:p>
            <a:pPr lvl="1"/>
            <a:r>
              <a:rPr lang="en-US" sz="2200" b="0" kern="0" dirty="0"/>
              <a:t>mPFS: 11.7 mo (6 mg/kg Dato-DXd) and 9.5 mo (4 mg/kg Dato-DXd)</a:t>
            </a:r>
          </a:p>
          <a:p>
            <a:r>
              <a:rPr lang="en-US" sz="2400" b="0" kern="0" dirty="0"/>
              <a:t>No new or unexpected safety concerns in either group</a:t>
            </a:r>
          </a:p>
          <a:p>
            <a:r>
              <a:rPr lang="en-US" sz="2400" b="0" kern="0" dirty="0"/>
              <a:t>Investigators concluded that 6 mg/kg Dato-DXd is the preferred initial dose when used in combination with osimertinib 80 mg based on benefit/risk profile</a:t>
            </a:r>
          </a:p>
          <a:p>
            <a:pPr lvl="1"/>
            <a:r>
              <a:rPr lang="en-US" sz="2200" b="0" kern="0" dirty="0"/>
              <a:t>Phase III TROPION-Lung14 (NCT06350097) and TROPION-Lung15 (NCT06417814) are now underway to evaluate Dato-DXd ± osimertinib in patients with advanced </a:t>
            </a:r>
            <a:r>
              <a:rPr lang="en-US" sz="2200" b="0" i="1" kern="0" dirty="0"/>
              <a:t>EGFR</a:t>
            </a:r>
            <a:r>
              <a:rPr lang="en-US" sz="2200" b="0" kern="0" dirty="0"/>
              <a:t>m NSCLC</a:t>
            </a:r>
          </a:p>
        </p:txBody>
      </p:sp>
      <p:sp>
        <p:nvSpPr>
          <p:cNvPr id="2" name="Text Box 11">
            <a:extLst>
              <a:ext uri="{FF2B5EF4-FFF2-40B4-BE49-F238E27FC236}">
                <a16:creationId xmlns:a16="http://schemas.microsoft.com/office/drawing/2014/main" id="{87116EE3-B39E-5521-84DF-F3CA804AF80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 ELCC 2025. Abstr 1O. </a:t>
            </a:r>
          </a:p>
        </p:txBody>
      </p:sp>
    </p:spTree>
    <p:extLst>
      <p:ext uri="{BB962C8B-B14F-4D97-AF65-F5344CB8AC3E}">
        <p14:creationId xmlns:p14="http://schemas.microsoft.com/office/powerpoint/2010/main" val="1292375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CME/CE-certified Expert Analysis </a:t>
            </a:r>
            <a:r>
              <a:rPr lang="en-US" sz="2200" b="0" dirty="0"/>
              <a:t>and </a:t>
            </a:r>
            <a:r>
              <a:rPr lang="en-US" sz="2200" dirty="0">
                <a:solidFill>
                  <a:schemeClr val="accent3"/>
                </a:solidFill>
              </a:rPr>
              <a:t>ClinicalThought commentary </a:t>
            </a:r>
            <a:r>
              <a:rPr lang="en-US" sz="2200" b="0" dirty="0"/>
              <a:t>featuring expert faculty insights on clinical implications of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a509113-294d-4b11-88c8-4f5eb38e6826">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1" ma:contentTypeDescription="Create a new document." ma:contentTypeScope="" ma:versionID="097b4ed3eb909deb2e9889a9f091096d">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4b49b7d9ba4cd9adb8aeaf0dc095b90f"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openxmlformats.org/package/2006/metadata/core-properties"/>
    <ds:schemaRef ds:uri="http://schemas.microsoft.com/office/2006/metadata/properties"/>
    <ds:schemaRef ds:uri="http://www.w3.org/XML/1998/namespace"/>
    <ds:schemaRef ds:uri="http://purl.org/dc/elements/1.1/"/>
    <ds:schemaRef ds:uri="ba509113-294d-4b11-88c8-4f5eb38e6826"/>
    <ds:schemaRef ds:uri="http://schemas.microsoft.com/office/2006/documentManagement/types"/>
    <ds:schemaRef ds:uri="22fd6914-46d4-4c7e-bbad-46e82841b69d"/>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65931819-60BC-4095-8A50-D28DAA0D1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09113-294d-4b11-88c8-4f5eb38e68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3420</TotalTime>
  <Words>2339</Words>
  <Application>Microsoft Office PowerPoint</Application>
  <PresentationFormat>Widescreen</PresentationFormat>
  <Paragraphs>401</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Times</vt:lpstr>
      <vt:lpstr>Times New Roman</vt:lpstr>
      <vt:lpstr>Wingdings</vt:lpstr>
      <vt:lpstr>2022_CCO_Template</vt:lpstr>
      <vt:lpstr>ORCHARD: Phase II Study of Osimertinib + Datopotamab Deruxtecan in Advanced EGFRm NSCLC After 1L Osimertinib</vt:lpstr>
      <vt:lpstr>About These Slides</vt:lpstr>
      <vt:lpstr>ORCHARD: Background</vt:lpstr>
      <vt:lpstr>ORCHARD Module 10: Study Design</vt:lpstr>
      <vt:lpstr>ORCHARD Module 10: Baseline Characteristics</vt:lpstr>
      <vt:lpstr>ORCHARD Module 10: ORR </vt:lpstr>
      <vt:lpstr>ORCHARD Module 10: PFS, DoR and OS</vt:lpstr>
      <vt:lpstr>ORCHARD Module 10: Treatment Exposure</vt:lpstr>
      <vt:lpstr>ORCHARD Module 10: Safety</vt:lpstr>
      <vt:lpstr>ORCHARD Module 10: Safety </vt:lpstr>
      <vt:lpstr>ORCHARD Module 10: Investigators’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ORCHARD: Phase II Study of Osimertinib + Datopotamab Deruxtecan in Advanced EGFRm NSCLC After 1L Osimertinib</dc:title>
  <dc:creator>Preferred User</dc:creator>
  <cp:lastModifiedBy>Valerie Wenzel</cp:lastModifiedBy>
  <cp:revision>37</cp:revision>
  <cp:lastPrinted>2016-09-26T20:21:49Z</cp:lastPrinted>
  <dcterms:created xsi:type="dcterms:W3CDTF">2005-05-27T15:08:01Z</dcterms:created>
  <dcterms:modified xsi:type="dcterms:W3CDTF">2025-05-23T15:34:30Z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0x01010064FB13553B82744A9528F7F8DAF109A8</vt:lpwstr>
  </property>
  <property fmtid="{D5CDD505-2E9C-101B-9397-08002B2CF9AE}" pid="9" name="MediaServiceImageTags">
    <vt:lpwstr/>
  </property>
</Properties>
</file>